
<file path=[Content_Types].xml><?xml version="1.0" encoding="utf-8"?>
<Types xmlns="http://schemas.openxmlformats.org/package/2006/content-types">
  <Default Extension="xml" ContentType="application/xml"/>
  <Default Extension="jpeg" ContentType="image/jpeg"/>
  <Default Extension="mp4" ContentType="video/mp4"/>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6"/>
  </p:notesMasterIdLst>
  <p:sldIdLst>
    <p:sldId id="256" r:id="rId2"/>
    <p:sldId id="264" r:id="rId3"/>
    <p:sldId id="293" r:id="rId4"/>
    <p:sldId id="279" r:id="rId5"/>
    <p:sldId id="296" r:id="rId6"/>
    <p:sldId id="298" r:id="rId7"/>
    <p:sldId id="284" r:id="rId8"/>
    <p:sldId id="297" r:id="rId9"/>
    <p:sldId id="295" r:id="rId10"/>
    <p:sldId id="292" r:id="rId11"/>
    <p:sldId id="285" r:id="rId12"/>
    <p:sldId id="286" r:id="rId13"/>
    <p:sldId id="299" r:id="rId14"/>
    <p:sldId id="29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44"/>
    <p:restoredTop sz="91901"/>
  </p:normalViewPr>
  <p:slideViewPr>
    <p:cSldViewPr snapToGrid="0" snapToObjects="1">
      <p:cViewPr>
        <p:scale>
          <a:sx n="75" d="100"/>
          <a:sy n="75" d="100"/>
        </p:scale>
        <p:origin x="1936" y="6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8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65147E-CC8D-8F4A-957E-7D45B2271683}" type="datetimeFigureOut">
              <a:rPr lang="fr-FR" smtClean="0"/>
              <a:t>08/05/2019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EAEEF5-1BE2-9845-AF79-80FBF9CBF1D8}" type="slidenum">
              <a:rPr lang="fr-FR" smtClean="0"/>
              <a:t>‹#›</a:t>
            </a:fld>
            <a:endParaRPr lang="fr-FR"/>
          </a:p>
        </p:txBody>
      </p:sp>
    </p:spTree>
    <p:extLst>
      <p:ext uri="{BB962C8B-B14F-4D97-AF65-F5344CB8AC3E}">
        <p14:creationId xmlns:p14="http://schemas.microsoft.com/office/powerpoint/2010/main" val="32846480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0EAEEF5-1BE2-9845-AF79-80FBF9CBF1D8}" type="slidenum">
              <a:rPr lang="fr-FR" smtClean="0"/>
              <a:t>1</a:t>
            </a:fld>
            <a:endParaRPr lang="fr-FR"/>
          </a:p>
        </p:txBody>
      </p:sp>
    </p:spTree>
    <p:extLst>
      <p:ext uri="{BB962C8B-B14F-4D97-AF65-F5344CB8AC3E}">
        <p14:creationId xmlns:p14="http://schemas.microsoft.com/office/powerpoint/2010/main" val="1147886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nl-BE" smtClean="0"/>
              <a:t>Cliquez et modifiez le titre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451DEABC-D766-4322-8E78-B830FAE35C72}" type="datetime4">
              <a:rPr lang="en-US" smtClean="0"/>
              <a:pPr/>
              <a:t>May 8, 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Cliquez et modifiez le titre</a:t>
            </a:r>
            <a:endParaRPr lang="en-US"/>
          </a:p>
        </p:txBody>
      </p:sp>
      <p:sp>
        <p:nvSpPr>
          <p:cNvPr id="3" name="Vertical Text Placeholder 2"/>
          <p:cNvSpPr>
            <a:spLocks noGrp="1"/>
          </p:cNvSpPr>
          <p:nvPr>
            <p:ph type="body" orient="vert" idx="1"/>
          </p:nvPr>
        </p:nvSpPr>
        <p:spPr/>
        <p:txBody>
          <a:bodyPr vert="eaVert"/>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a:p>
        </p:txBody>
      </p:sp>
      <p:sp>
        <p:nvSpPr>
          <p:cNvPr id="4" name="Date Placeholder 3"/>
          <p:cNvSpPr>
            <a:spLocks noGrp="1"/>
          </p:cNvSpPr>
          <p:nvPr>
            <p:ph type="dt" sz="half" idx="10"/>
          </p:nvPr>
        </p:nvSpPr>
        <p:spPr/>
        <p:txBody>
          <a:bodyPr/>
          <a:lstStyle/>
          <a:p>
            <a:fld id="{F3131F9E-604E-4343-9F29-EF72E8231CAD}" type="datetime4">
              <a:rPr lang="en-US" smtClean="0"/>
              <a:pPr/>
              <a:t>May 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BE" smtClean="0"/>
              <a:t>Cliquez et modifiez le titre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a:p>
        </p:txBody>
      </p:sp>
      <p:sp>
        <p:nvSpPr>
          <p:cNvPr id="4" name="Date Placeholder 3"/>
          <p:cNvSpPr>
            <a:spLocks noGrp="1"/>
          </p:cNvSpPr>
          <p:nvPr>
            <p:ph type="dt" sz="half" idx="10"/>
          </p:nvPr>
        </p:nvSpPr>
        <p:spPr/>
        <p:txBody>
          <a:bodyPr/>
          <a:lstStyle/>
          <a:p>
            <a:fld id="{34A8E1CE-37F8-4102-8DF9-852A0A51F293}" type="datetime4">
              <a:rPr lang="en-US" smtClean="0"/>
              <a:pPr/>
              <a:t>May 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Cliquez et modifiez le titre</a:t>
            </a:r>
            <a:endParaRPr lang="en-US"/>
          </a:p>
        </p:txBody>
      </p:sp>
      <p:sp>
        <p:nvSpPr>
          <p:cNvPr id="3" name="Content Placeholder 2"/>
          <p:cNvSpPr>
            <a:spLocks noGrp="1"/>
          </p:cNvSpPr>
          <p:nvPr>
            <p:ph idx="1"/>
          </p:nvPr>
        </p:nvSpPr>
        <p:spPr/>
        <p:txBody>
          <a:body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4" name="Date Placeholder 3"/>
          <p:cNvSpPr>
            <a:spLocks noGrp="1"/>
          </p:cNvSpPr>
          <p:nvPr>
            <p:ph type="dt" sz="half" idx="10"/>
          </p:nvPr>
        </p:nvSpPr>
        <p:spPr/>
        <p:txBody>
          <a:bodyPr/>
          <a:lstStyle/>
          <a:p>
            <a:fld id="{93333F43-3E86-47E4-BFBB-2476D384E1C6}" type="datetime4">
              <a:rPr lang="en-US" smtClean="0"/>
              <a:pPr/>
              <a:t>May 8, 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nl-BE" smtClean="0"/>
              <a:t>Cliquez et modifiez le titre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smtClean="0"/>
              <a:t>Cliquez pour modifier les styles du texte du masque</a:t>
            </a:r>
          </a:p>
        </p:txBody>
      </p:sp>
      <p:sp>
        <p:nvSpPr>
          <p:cNvPr id="7" name="Date Placeholder 6"/>
          <p:cNvSpPr>
            <a:spLocks noGrp="1"/>
          </p:cNvSpPr>
          <p:nvPr>
            <p:ph type="dt" sz="half" idx="10"/>
          </p:nvPr>
        </p:nvSpPr>
        <p:spPr/>
        <p:txBody>
          <a:bodyPr/>
          <a:lstStyle/>
          <a:p>
            <a:fld id="{751663BA-01FC-4367-B6F3-ABB2645D55F1}" type="datetime4">
              <a:rPr lang="en-US" smtClean="0"/>
              <a:pPr/>
              <a:t>May 8, 2019</a:t>
            </a:fld>
            <a:endParaRPr lang="en-US" dirty="0"/>
          </a:p>
        </p:txBody>
      </p:sp>
      <p:sp>
        <p:nvSpPr>
          <p:cNvPr id="8" name="Slide Number Placeholder 7"/>
          <p:cNvSpPr>
            <a:spLocks noGrp="1"/>
          </p:cNvSpPr>
          <p:nvPr>
            <p:ph type="sldNum" sz="quarter" idx="11"/>
          </p:nvPr>
        </p:nvSpPr>
        <p:spPr/>
        <p:txBody>
          <a:bodyPr/>
          <a:lstStyle/>
          <a:p>
            <a:fld id="{F38DF745-7D3F-47F4-83A3-874385CFAA69}"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Cliquez et modifiez le titre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5" name="Date Placeholder 4"/>
          <p:cNvSpPr>
            <a:spLocks noGrp="1"/>
          </p:cNvSpPr>
          <p:nvPr>
            <p:ph type="dt" sz="half" idx="10"/>
          </p:nvPr>
        </p:nvSpPr>
        <p:spPr/>
        <p:txBody>
          <a:bodyPr/>
          <a:lstStyle/>
          <a:p>
            <a:fld id="{79B19C71-EC74-44AF-B27E-FC7DC3C3A61D}" type="datetime4">
              <a:rPr lang="en-US" smtClean="0"/>
              <a:pPr/>
              <a:t>May 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BE" smtClean="0"/>
              <a:t>Cliquez et modifiez le titre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smtClean="0"/>
              <a:t>Cliquez pour modifier les styles du texte du masque</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nl-BE" smtClean="0"/>
              <a:t>Cliquez pour modifier les styles du texte du masque</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7" name="Date Placeholder 6"/>
          <p:cNvSpPr>
            <a:spLocks noGrp="1"/>
          </p:cNvSpPr>
          <p:nvPr>
            <p:ph type="dt" sz="half" idx="10"/>
          </p:nvPr>
        </p:nvSpPr>
        <p:spPr/>
        <p:txBody>
          <a:bodyPr/>
          <a:lstStyle/>
          <a:p>
            <a:fld id="{6A5CDA29-3CBE-48EA-92AE-A996835462BA}" type="datetime4">
              <a:rPr lang="en-US" smtClean="0"/>
              <a:pPr/>
              <a:t>May 8, 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Cliquez et modifiez le titre</a:t>
            </a:r>
            <a:endParaRPr lang="en-US"/>
          </a:p>
        </p:txBody>
      </p:sp>
      <p:sp>
        <p:nvSpPr>
          <p:cNvPr id="3" name="Date Placeholder 2"/>
          <p:cNvSpPr>
            <a:spLocks noGrp="1"/>
          </p:cNvSpPr>
          <p:nvPr>
            <p:ph type="dt" sz="half" idx="10"/>
          </p:nvPr>
        </p:nvSpPr>
        <p:spPr/>
        <p:txBody>
          <a:bodyPr/>
          <a:lstStyle/>
          <a:p>
            <a:fld id="{E29EC054-3869-4501-B163-1BBFDE8DCE04}" type="datetime4">
              <a:rPr lang="en-US" smtClean="0"/>
              <a:pPr/>
              <a:t>May 8, 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63D831-56C1-49CF-8EF7-8B9A98402BCD}" type="datetime4">
              <a:rPr lang="en-US" smtClean="0"/>
              <a:pPr/>
              <a:t>May 8, 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p:txBody>
          <a:bodyPr/>
          <a:lstStyle/>
          <a:p>
            <a:fld id="{6EAD5615-7F4F-4584-84D5-CC95918C321F}" type="datetime4">
              <a:rPr lang="en-US" smtClean="0"/>
              <a:pPr/>
              <a:t>May 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8" name="Title 7"/>
          <p:cNvSpPr>
            <a:spLocks noGrp="1"/>
          </p:cNvSpPr>
          <p:nvPr>
            <p:ph type="title"/>
          </p:nvPr>
        </p:nvSpPr>
        <p:spPr/>
        <p:txBody>
          <a:bodyPr/>
          <a:lstStyle/>
          <a:p>
            <a:r>
              <a:rPr lang="nl-BE" smtClean="0"/>
              <a:t>Cliquez et modifiez le titre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BE" smtClean="0"/>
              <a:t>Faire glisser l'image vers l'espace réservé ou cliquer sur l'icône pour l'ajouter</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p:txBody>
          <a:bodyPr/>
          <a:lstStyle/>
          <a:p>
            <a:fld id="{76EEA923-9BEE-48CE-9F28-5B525F399BAD}" type="datetime4">
              <a:rPr lang="en-US" smtClean="0"/>
              <a:pPr/>
              <a:t>May 8, 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nl-BE" smtClean="0"/>
              <a:t>Cliquez et modifiez le titre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nl-BE" smtClean="0"/>
              <a:t>Cliquez et modifiez le titre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May 8, 2019</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F38DF745-7D3F-47F4-83A3-874385CFAA69}" type="slidenum">
              <a:rPr lang="en-US" smtClean="0"/>
              <a:pPr/>
              <a:t>‹#›</a:t>
            </a:fld>
            <a:endParaRPr lang="en-US" dirty="0"/>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sldNum="0" hdr="0" ftr="0" dt="0"/>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7.png"/><Relationship Id="rId1" Type="http://schemas.microsoft.com/office/2007/relationships/media" Target="../media/media1.mp4"/><Relationship Id="rId2" Type="http://schemas.openxmlformats.org/officeDocument/2006/relationships/video" Target="../media/media1.mp4"/></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26534" y="1168401"/>
            <a:ext cx="7772400" cy="4347979"/>
          </a:xfrm>
        </p:spPr>
        <p:txBody>
          <a:bodyPr/>
          <a:lstStyle/>
          <a:p>
            <a:pPr algn="ctr"/>
            <a:r>
              <a:rPr lang="fr-FR" sz="3600" dirty="0" smtClean="0"/>
              <a:t/>
            </a:r>
            <a:br>
              <a:rPr lang="fr-FR" sz="3600" dirty="0" smtClean="0"/>
            </a:br>
            <a:r>
              <a:rPr lang="fr-FR" sz="3600" dirty="0" smtClean="0">
                <a:latin typeface="Rockwell"/>
                <a:cs typeface="Rockwell"/>
              </a:rPr>
              <a:t/>
            </a:r>
            <a:br>
              <a:rPr lang="fr-FR" sz="3600" dirty="0" smtClean="0">
                <a:latin typeface="Rockwell"/>
                <a:cs typeface="Rockwell"/>
              </a:rPr>
            </a:br>
            <a:r>
              <a:rPr lang="fr-FR" sz="4000" b="1" cap="small" dirty="0">
                <a:latin typeface="Plantagenet Cherokee" charset="0"/>
                <a:ea typeface="Plantagenet Cherokee" charset="0"/>
                <a:cs typeface="Plantagenet Cherokee" charset="0"/>
              </a:rPr>
              <a:t/>
            </a:r>
            <a:br>
              <a:rPr lang="fr-FR" sz="4000" b="1" cap="small" dirty="0">
                <a:latin typeface="Plantagenet Cherokee" charset="0"/>
                <a:ea typeface="Plantagenet Cherokee" charset="0"/>
                <a:cs typeface="Plantagenet Cherokee" charset="0"/>
              </a:rPr>
            </a:br>
            <a:r>
              <a:rPr lang="fr-FR" sz="4000" b="1" cap="small" dirty="0">
                <a:latin typeface="Plantagenet Cherokee" charset="0"/>
                <a:ea typeface="Plantagenet Cherokee" charset="0"/>
                <a:cs typeface="Plantagenet Cherokee" charset="0"/>
              </a:rPr>
              <a:t>Versailles et les questions ouvrières : la paix par</a:t>
            </a:r>
            <a:br>
              <a:rPr lang="fr-FR" sz="4000" b="1" cap="small" dirty="0">
                <a:latin typeface="Plantagenet Cherokee" charset="0"/>
                <a:ea typeface="Plantagenet Cherokee" charset="0"/>
                <a:cs typeface="Plantagenet Cherokee" charset="0"/>
              </a:rPr>
            </a:br>
            <a:r>
              <a:rPr lang="fr-FR" sz="4000" b="1" cap="small" dirty="0">
                <a:latin typeface="Plantagenet Cherokee" charset="0"/>
                <a:ea typeface="Plantagenet Cherokee" charset="0"/>
                <a:cs typeface="Plantagenet Cherokee" charset="0"/>
              </a:rPr>
              <a:t>la justice sociale</a:t>
            </a:r>
            <a:br>
              <a:rPr lang="fr-FR" sz="4000" b="1" cap="small" dirty="0">
                <a:latin typeface="Plantagenet Cherokee" charset="0"/>
                <a:ea typeface="Plantagenet Cherokee" charset="0"/>
                <a:cs typeface="Plantagenet Cherokee" charset="0"/>
              </a:rPr>
            </a:br>
            <a:r>
              <a:rPr lang="fr-FR" sz="3600" b="1" cap="small" dirty="0" smtClean="0">
                <a:latin typeface="Plantagenet Cherokee" charset="0"/>
                <a:ea typeface="Plantagenet Cherokee" charset="0"/>
                <a:cs typeface="Plantagenet Cherokee" charset="0"/>
              </a:rPr>
              <a:t/>
            </a:r>
            <a:br>
              <a:rPr lang="fr-FR" sz="3600" b="1" cap="small" dirty="0" smtClean="0">
                <a:latin typeface="Plantagenet Cherokee" charset="0"/>
                <a:ea typeface="Plantagenet Cherokee" charset="0"/>
                <a:cs typeface="Plantagenet Cherokee" charset="0"/>
              </a:rPr>
            </a:br>
            <a:r>
              <a:rPr lang="fr-FR" sz="3600" cap="small" dirty="0">
                <a:latin typeface="Plantagenet Cherokee" charset="0"/>
                <a:ea typeface="Plantagenet Cherokee" charset="0"/>
                <a:cs typeface="Plantagenet Cherokee" charset="0"/>
              </a:rPr>
              <a:t/>
            </a:r>
            <a:br>
              <a:rPr lang="fr-FR" sz="3600" cap="small" dirty="0">
                <a:latin typeface="Plantagenet Cherokee" charset="0"/>
                <a:ea typeface="Plantagenet Cherokee" charset="0"/>
                <a:cs typeface="Plantagenet Cherokee" charset="0"/>
              </a:rPr>
            </a:br>
            <a:r>
              <a:rPr lang="fr-FR" sz="2200" cap="none" dirty="0" smtClean="0">
                <a:latin typeface="Plantagenet Cherokee" charset="0"/>
                <a:ea typeface="Plantagenet Cherokee" charset="0"/>
                <a:cs typeface="Plantagenet Cherokee" charset="0"/>
              </a:rPr>
              <a:t>Pierre-Olivier de </a:t>
            </a:r>
            <a:r>
              <a:rPr lang="fr-FR" sz="2200" cap="none" dirty="0" err="1" smtClean="0">
                <a:latin typeface="Plantagenet Cherokee" charset="0"/>
                <a:ea typeface="Plantagenet Cherokee" charset="0"/>
                <a:cs typeface="Plantagenet Cherokee" charset="0"/>
              </a:rPr>
              <a:t>Broux</a:t>
            </a:r>
            <a:r>
              <a:rPr lang="fr-FR" sz="2200" cap="none" dirty="0" smtClean="0">
                <a:latin typeface="Plantagenet Cherokee" charset="0"/>
                <a:ea typeface="Plantagenet Cherokee" charset="0"/>
                <a:cs typeface="Plantagenet Cherokee" charset="0"/>
              </a:rPr>
              <a:t/>
            </a:r>
            <a:br>
              <a:rPr lang="fr-FR" sz="2200" cap="none" dirty="0" smtClean="0">
                <a:latin typeface="Plantagenet Cherokee" charset="0"/>
                <a:ea typeface="Plantagenet Cherokee" charset="0"/>
                <a:cs typeface="Plantagenet Cherokee" charset="0"/>
              </a:rPr>
            </a:br>
            <a:r>
              <a:rPr lang="fr-FR" sz="1800" cap="none" dirty="0" smtClean="0">
                <a:latin typeface="Plantagenet Cherokee" charset="0"/>
                <a:ea typeface="Plantagenet Cherokee" charset="0"/>
                <a:cs typeface="Plantagenet Cherokee" charset="0"/>
              </a:rPr>
              <a:t>Professeur à l’Université Saint-Louis </a:t>
            </a:r>
            <a:r>
              <a:rPr lang="mr-IN" sz="1800" cap="none" dirty="0" smtClean="0">
                <a:latin typeface="Plantagenet Cherokee" charset="0"/>
                <a:ea typeface="Plantagenet Cherokee" charset="0"/>
                <a:cs typeface="Plantagenet Cherokee" charset="0"/>
              </a:rPr>
              <a:t>–</a:t>
            </a:r>
            <a:r>
              <a:rPr lang="fr-FR" sz="1800" cap="none" dirty="0" smtClean="0">
                <a:latin typeface="Plantagenet Cherokee" charset="0"/>
                <a:ea typeface="Plantagenet Cherokee" charset="0"/>
                <a:cs typeface="Plantagenet Cherokee" charset="0"/>
              </a:rPr>
              <a:t> Bruxelles</a:t>
            </a:r>
            <a:r>
              <a:rPr lang="fr-FR" sz="2400" cap="none" dirty="0" smtClean="0">
                <a:latin typeface="Plantagenet Cherokee" charset="0"/>
                <a:ea typeface="Plantagenet Cherokee" charset="0"/>
                <a:cs typeface="Plantagenet Cherokee" charset="0"/>
              </a:rPr>
              <a:t/>
            </a:r>
            <a:br>
              <a:rPr lang="fr-FR" sz="2400" cap="none" dirty="0" smtClean="0">
                <a:latin typeface="Plantagenet Cherokee" charset="0"/>
                <a:ea typeface="Plantagenet Cherokee" charset="0"/>
                <a:cs typeface="Plantagenet Cherokee" charset="0"/>
              </a:rPr>
            </a:br>
            <a:r>
              <a:rPr lang="fr-FR" sz="2400" cap="none" dirty="0" smtClean="0">
                <a:latin typeface="Plantagenet Cherokee" charset="0"/>
                <a:ea typeface="Plantagenet Cherokee" charset="0"/>
                <a:cs typeface="Plantagenet Cherokee" charset="0"/>
              </a:rPr>
              <a:t/>
            </a:r>
            <a:br>
              <a:rPr lang="fr-FR" sz="2400" cap="none" dirty="0" smtClean="0">
                <a:latin typeface="Plantagenet Cherokee" charset="0"/>
                <a:ea typeface="Plantagenet Cherokee" charset="0"/>
                <a:cs typeface="Plantagenet Cherokee" charset="0"/>
              </a:rPr>
            </a:br>
            <a:r>
              <a:rPr lang="fr-FR" sz="2400" cap="none" dirty="0" smtClean="0">
                <a:latin typeface="Plantagenet Cherokee" charset="0"/>
                <a:ea typeface="Plantagenet Cherokee" charset="0"/>
                <a:cs typeface="Plantagenet Cherokee" charset="0"/>
              </a:rPr>
              <a:t>Bruxelles – 10 mai 2019</a:t>
            </a:r>
            <a:endParaRPr lang="fr-FR" sz="2400" cap="none" dirty="0">
              <a:latin typeface="Plantagenet Cherokee" charset="0"/>
              <a:ea typeface="Plantagenet Cherokee" charset="0"/>
              <a:cs typeface="Plantagenet Cherokee" charset="0"/>
            </a:endParaRPr>
          </a:p>
        </p:txBody>
      </p:sp>
      <p:pic>
        <p:nvPicPr>
          <p:cNvPr id="4" name="Image 3" descr="index"/>
          <p:cNvPicPr/>
          <p:nvPr/>
        </p:nvPicPr>
        <p:blipFill>
          <a:blip r:embed="rId3">
            <a:extLst>
              <a:ext uri="{28A0092B-C50C-407E-A947-70E740481C1C}">
                <a14:useLocalDpi xmlns:a14="http://schemas.microsoft.com/office/drawing/2010/main" val="0"/>
              </a:ext>
            </a:extLst>
          </a:blip>
          <a:srcRect/>
          <a:stretch>
            <a:fillRect/>
          </a:stretch>
        </p:blipFill>
        <p:spPr bwMode="auto">
          <a:xfrm>
            <a:off x="7315200" y="228600"/>
            <a:ext cx="1423035" cy="1423035"/>
          </a:xfrm>
          <a:prstGeom prst="rect">
            <a:avLst/>
          </a:prstGeom>
          <a:noFill/>
        </p:spPr>
      </p:pic>
      <p:pic>
        <p:nvPicPr>
          <p:cNvPr id="6" name="Image 5" descr="logo_CRHiDI_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6534" y="502666"/>
            <a:ext cx="1564544" cy="1331470"/>
          </a:xfrm>
          <a:prstGeom prst="rect">
            <a:avLst/>
          </a:prstGeom>
        </p:spPr>
      </p:pic>
    </p:spTree>
    <p:extLst>
      <p:ext uri="{BB962C8B-B14F-4D97-AF65-F5344CB8AC3E}">
        <p14:creationId xmlns:p14="http://schemas.microsoft.com/office/powerpoint/2010/main" val="4128289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152718"/>
            <a:ext cx="8453967" cy="931015"/>
          </a:xfrm>
        </p:spPr>
        <p:txBody>
          <a:bodyPr>
            <a:noAutofit/>
          </a:bodyPr>
          <a:lstStyle/>
          <a:p>
            <a:pPr algn="ctr"/>
            <a:r>
              <a:rPr lang="fr-FR" sz="4000" cap="none" dirty="0" smtClean="0">
                <a:solidFill>
                  <a:schemeClr val="tx1"/>
                </a:solidFill>
                <a:latin typeface="Plantagenet Cherokee" charset="0"/>
                <a:ea typeface="Plantagenet Cherokee" charset="0"/>
                <a:cs typeface="Plantagenet Cherokee" charset="0"/>
              </a:rPr>
              <a:t>III.1. Au niveau international</a:t>
            </a:r>
            <a:endParaRPr lang="fr-FR" sz="4000" cap="none" dirty="0">
              <a:solidFill>
                <a:schemeClr val="tx1"/>
              </a:solidFill>
              <a:latin typeface="Plantagenet Cherokee" charset="0"/>
              <a:ea typeface="Plantagenet Cherokee" charset="0"/>
              <a:cs typeface="Plantagenet Cherokee" charset="0"/>
            </a:endParaRPr>
          </a:p>
        </p:txBody>
      </p:sp>
      <p:sp>
        <p:nvSpPr>
          <p:cNvPr id="3" name="Espace réservé du contenu 2"/>
          <p:cNvSpPr>
            <a:spLocks noGrp="1"/>
          </p:cNvSpPr>
          <p:nvPr>
            <p:ph idx="1"/>
          </p:nvPr>
        </p:nvSpPr>
        <p:spPr>
          <a:xfrm>
            <a:off x="911957" y="2930420"/>
            <a:ext cx="7608370" cy="2841647"/>
          </a:xfrm>
        </p:spPr>
        <p:txBody>
          <a:bodyPr>
            <a:normAutofit/>
          </a:bodyPr>
          <a:lstStyle/>
          <a:p>
            <a:endParaRPr lang="fr-BE" sz="2800" i="1" dirty="0"/>
          </a:p>
          <a:p>
            <a:endParaRPr lang="fr-FR" i="1" dirty="0"/>
          </a:p>
          <a:p>
            <a:endParaRPr lang="fr-FR" i="1" dirty="0"/>
          </a:p>
        </p:txBody>
      </p:sp>
      <p:pic>
        <p:nvPicPr>
          <p:cNvPr id="4" name="1920 Thomas BIT.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132913" y="1300120"/>
            <a:ext cx="6763871" cy="4950778"/>
          </a:xfrm>
          <a:prstGeom prst="rect">
            <a:avLst/>
          </a:prstGeom>
        </p:spPr>
      </p:pic>
    </p:spTree>
    <p:extLst>
      <p:ext uri="{BB962C8B-B14F-4D97-AF65-F5344CB8AC3E}">
        <p14:creationId xmlns:p14="http://schemas.microsoft.com/office/powerpoint/2010/main" val="16084088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152719"/>
            <a:ext cx="8415868" cy="1084940"/>
          </a:xfrm>
        </p:spPr>
        <p:txBody>
          <a:bodyPr>
            <a:noAutofit/>
          </a:bodyPr>
          <a:lstStyle/>
          <a:p>
            <a:pPr algn="ctr"/>
            <a:r>
              <a:rPr lang="fr-FR" sz="4000" cap="none" dirty="0" smtClean="0">
                <a:solidFill>
                  <a:schemeClr val="tx1"/>
                </a:solidFill>
                <a:latin typeface="Plantagenet Cherokee" charset="0"/>
                <a:ea typeface="Plantagenet Cherokee" charset="0"/>
                <a:cs typeface="Plantagenet Cherokee" charset="0"/>
              </a:rPr>
              <a:t>III.1. Au niveau international</a:t>
            </a:r>
            <a:endParaRPr lang="fr-FR" sz="4000" cap="none" dirty="0">
              <a:solidFill>
                <a:schemeClr val="tx1"/>
              </a:solidFill>
              <a:latin typeface="Plantagenet Cherokee" charset="0"/>
              <a:ea typeface="Plantagenet Cherokee" charset="0"/>
              <a:cs typeface="Plantagenet Cherokee" charset="0"/>
            </a:endParaRPr>
          </a:p>
        </p:txBody>
      </p:sp>
      <p:sp>
        <p:nvSpPr>
          <p:cNvPr id="3" name="Espace réservé du contenu 2"/>
          <p:cNvSpPr>
            <a:spLocks noGrp="1"/>
          </p:cNvSpPr>
          <p:nvPr>
            <p:ph idx="1"/>
          </p:nvPr>
        </p:nvSpPr>
        <p:spPr>
          <a:xfrm>
            <a:off x="911957" y="2930420"/>
            <a:ext cx="7608370" cy="2841647"/>
          </a:xfrm>
        </p:spPr>
        <p:txBody>
          <a:bodyPr>
            <a:normAutofit/>
          </a:bodyPr>
          <a:lstStyle/>
          <a:p>
            <a:endParaRPr lang="fr-BE" sz="2800" i="1" dirty="0"/>
          </a:p>
          <a:p>
            <a:endParaRPr lang="fr-FR" i="1" dirty="0"/>
          </a:p>
          <a:p>
            <a:endParaRPr lang="fr-FR" i="1" dirty="0"/>
          </a:p>
        </p:txBody>
      </p:sp>
      <p:sp>
        <p:nvSpPr>
          <p:cNvPr id="4" name="ZoneTexte 3"/>
          <p:cNvSpPr txBox="1"/>
          <p:nvPr/>
        </p:nvSpPr>
        <p:spPr>
          <a:xfrm>
            <a:off x="1500188" y="2543175"/>
            <a:ext cx="2085975" cy="742950"/>
          </a:xfrm>
          <a:prstGeom prst="rect">
            <a:avLst/>
          </a:prstGeom>
          <a:noFill/>
        </p:spPr>
        <p:txBody>
          <a:bodyPr wrap="square" rtlCol="0">
            <a:spAutoFit/>
          </a:bodyPr>
          <a:lstStyle/>
          <a:p>
            <a:endParaRPr lang="fr-F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37722"/>
            <a:ext cx="9075168" cy="4534408"/>
          </a:xfrm>
          <a:prstGeom prst="rect">
            <a:avLst/>
          </a:prstGeom>
        </p:spPr>
      </p:pic>
    </p:spTree>
    <p:extLst>
      <p:ext uri="{BB962C8B-B14F-4D97-AF65-F5344CB8AC3E}">
        <p14:creationId xmlns:p14="http://schemas.microsoft.com/office/powerpoint/2010/main" val="1803397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1957" y="2930420"/>
            <a:ext cx="7608370" cy="2841647"/>
          </a:xfrm>
        </p:spPr>
        <p:txBody>
          <a:bodyPr>
            <a:normAutofit/>
          </a:bodyPr>
          <a:lstStyle/>
          <a:p>
            <a:endParaRPr lang="fr-BE" sz="2800" i="1" dirty="0"/>
          </a:p>
          <a:p>
            <a:endParaRPr lang="fr-FR" i="1" dirty="0"/>
          </a:p>
          <a:p>
            <a:endParaRPr lang="fr-FR" i="1" dirty="0"/>
          </a:p>
        </p:txBody>
      </p:sp>
      <p:sp>
        <p:nvSpPr>
          <p:cNvPr id="4" name="ZoneTexte 3"/>
          <p:cNvSpPr txBox="1"/>
          <p:nvPr/>
        </p:nvSpPr>
        <p:spPr>
          <a:xfrm>
            <a:off x="1500188" y="2543175"/>
            <a:ext cx="2085975" cy="742950"/>
          </a:xfrm>
          <a:prstGeom prst="rect">
            <a:avLst/>
          </a:prstGeom>
          <a:noFill/>
        </p:spPr>
        <p:txBody>
          <a:bodyPr wrap="square" rtlCol="0">
            <a:spAutoFit/>
          </a:bodyPr>
          <a:lstStyle/>
          <a:p>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546" y="0"/>
            <a:ext cx="4815191" cy="6858000"/>
          </a:xfrm>
          <a:prstGeom prst="rect">
            <a:avLst/>
          </a:prstGeom>
        </p:spPr>
      </p:pic>
    </p:spTree>
    <p:extLst>
      <p:ext uri="{BB962C8B-B14F-4D97-AF65-F5344CB8AC3E}">
        <p14:creationId xmlns:p14="http://schemas.microsoft.com/office/powerpoint/2010/main" val="50671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152718"/>
            <a:ext cx="3505201" cy="1557549"/>
          </a:xfrm>
        </p:spPr>
        <p:txBody>
          <a:bodyPr>
            <a:noAutofit/>
          </a:bodyPr>
          <a:lstStyle/>
          <a:p>
            <a:pPr algn="ctr"/>
            <a:r>
              <a:rPr lang="fr-FR" sz="4000" cap="none" dirty="0" smtClean="0">
                <a:solidFill>
                  <a:schemeClr val="tx1"/>
                </a:solidFill>
                <a:latin typeface="Plantagenet Cherokee" charset="0"/>
                <a:ea typeface="Plantagenet Cherokee" charset="0"/>
                <a:cs typeface="Plantagenet Cherokee" charset="0"/>
              </a:rPr>
              <a:t>III.2. Au niveau belge</a:t>
            </a:r>
            <a:endParaRPr lang="fr-FR" sz="4000" cap="none" dirty="0">
              <a:solidFill>
                <a:schemeClr val="tx1"/>
              </a:solidFill>
              <a:latin typeface="Plantagenet Cherokee" charset="0"/>
              <a:ea typeface="Plantagenet Cherokee" charset="0"/>
              <a:cs typeface="Plantagenet Cherokee" charset="0"/>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4266" y="391781"/>
            <a:ext cx="4322233" cy="6137391"/>
          </a:xfrm>
          <a:prstGeom prst="rect">
            <a:avLst/>
          </a:prstGeom>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992" y="3768722"/>
            <a:ext cx="4111614" cy="2088965"/>
          </a:xfrm>
          <a:prstGeom prst="rect">
            <a:avLst/>
          </a:prstGeom>
        </p:spPr>
      </p:pic>
    </p:spTree>
    <p:extLst>
      <p:ext uri="{BB962C8B-B14F-4D97-AF65-F5344CB8AC3E}">
        <p14:creationId xmlns:p14="http://schemas.microsoft.com/office/powerpoint/2010/main" val="2452051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52719"/>
            <a:ext cx="8256494" cy="3133406"/>
          </a:xfrm>
        </p:spPr>
        <p:txBody>
          <a:bodyPr>
            <a:normAutofit/>
          </a:bodyPr>
          <a:lstStyle/>
          <a:p>
            <a:pPr algn="ctr"/>
            <a:r>
              <a:rPr lang="fr-FR" sz="6000" cap="none" dirty="0" smtClean="0">
                <a:solidFill>
                  <a:schemeClr val="tx1"/>
                </a:solidFill>
                <a:latin typeface="Plantagenet Cherokee" charset="0"/>
                <a:ea typeface="Plantagenet Cherokee" charset="0"/>
                <a:cs typeface="Plantagenet Cherokee" charset="0"/>
              </a:rPr>
              <a:t>Conclusions</a:t>
            </a:r>
            <a:endParaRPr lang="fr-FR" sz="6000" cap="none" dirty="0">
              <a:solidFill>
                <a:schemeClr val="tx1"/>
              </a:solidFill>
              <a:latin typeface="Plantagenet Cherokee" charset="0"/>
              <a:ea typeface="Plantagenet Cherokee" charset="0"/>
              <a:cs typeface="Plantagenet Cherokee" charset="0"/>
            </a:endParaRPr>
          </a:p>
        </p:txBody>
      </p:sp>
      <p:sp>
        <p:nvSpPr>
          <p:cNvPr id="4" name="ZoneTexte 3"/>
          <p:cNvSpPr txBox="1"/>
          <p:nvPr/>
        </p:nvSpPr>
        <p:spPr>
          <a:xfrm>
            <a:off x="1500188" y="2543175"/>
            <a:ext cx="2085975" cy="742950"/>
          </a:xfrm>
          <a:prstGeom prst="rect">
            <a:avLst/>
          </a:prstGeom>
          <a:noFill/>
        </p:spPr>
        <p:txBody>
          <a:bodyPr wrap="square" rtlCol="0">
            <a:spAutoFit/>
          </a:bodyPr>
          <a:lstStyle/>
          <a:p>
            <a:endParaRPr lang="fr-FR"/>
          </a:p>
        </p:txBody>
      </p:sp>
    </p:spTree>
    <p:extLst>
      <p:ext uri="{BB962C8B-B14F-4D97-AF65-F5344CB8AC3E}">
        <p14:creationId xmlns:p14="http://schemas.microsoft.com/office/powerpoint/2010/main" val="4923217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501" y="152718"/>
            <a:ext cx="8847665" cy="1691770"/>
          </a:xfrm>
        </p:spPr>
        <p:txBody>
          <a:bodyPr>
            <a:normAutofit/>
          </a:bodyPr>
          <a:lstStyle/>
          <a:p>
            <a:pPr algn="ctr"/>
            <a:r>
              <a:rPr lang="fr-FR" sz="4000" cap="none" dirty="0" smtClean="0">
                <a:solidFill>
                  <a:schemeClr val="tx1"/>
                </a:solidFill>
                <a:latin typeface="Plantagenet Cherokee" charset="0"/>
                <a:ea typeface="Plantagenet Cherokee" charset="0"/>
                <a:cs typeface="Plantagenet Cherokee" charset="0"/>
              </a:rPr>
              <a:t>I. </a:t>
            </a:r>
            <a:r>
              <a:rPr lang="fr-FR" sz="4000" cap="none" dirty="0" smtClean="0">
                <a:solidFill>
                  <a:schemeClr val="tx1"/>
                </a:solidFill>
                <a:latin typeface="Plantagenet Cherokee" charset="0"/>
                <a:ea typeface="Plantagenet Cherokee" charset="0"/>
                <a:cs typeface="Plantagenet Cherokee" charset="0"/>
              </a:rPr>
              <a:t>Améliorer la condition des travailleurs, avant 1914</a:t>
            </a:r>
            <a:endParaRPr lang="fr-FR" sz="4000" cap="none" dirty="0">
              <a:solidFill>
                <a:schemeClr val="tx1"/>
              </a:solidFill>
              <a:latin typeface="Plantagenet Cherokee" charset="0"/>
              <a:ea typeface="Plantagenet Cherokee" charset="0"/>
              <a:cs typeface="Plantagenet Cherokee" charset="0"/>
            </a:endParaRPr>
          </a:p>
        </p:txBody>
      </p:sp>
      <p:sp>
        <p:nvSpPr>
          <p:cNvPr id="3" name="Espace réservé du contenu 2"/>
          <p:cNvSpPr>
            <a:spLocks noGrp="1"/>
          </p:cNvSpPr>
          <p:nvPr>
            <p:ph idx="1"/>
          </p:nvPr>
        </p:nvSpPr>
        <p:spPr>
          <a:xfrm>
            <a:off x="911957" y="2930420"/>
            <a:ext cx="7608370" cy="2841647"/>
          </a:xfrm>
        </p:spPr>
        <p:txBody>
          <a:bodyPr>
            <a:normAutofit/>
          </a:bodyPr>
          <a:lstStyle/>
          <a:p>
            <a:endParaRPr lang="fr-BE" sz="2800" i="1" dirty="0"/>
          </a:p>
          <a:p>
            <a:endParaRPr lang="fr-FR" i="1" dirty="0"/>
          </a:p>
          <a:p>
            <a:endParaRPr lang="fr-FR" i="1"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01" y="2729752"/>
            <a:ext cx="5424058" cy="4128247"/>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63191">
            <a:off x="5044932" y="1954462"/>
            <a:ext cx="3603955" cy="2996059"/>
          </a:xfrm>
          <a:prstGeom prst="rect">
            <a:avLst/>
          </a:prstGeom>
        </p:spPr>
      </p:pic>
      <p:pic>
        <p:nvPicPr>
          <p:cNvPr id="9" name="Imag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3671" y="4890885"/>
            <a:ext cx="3710442" cy="1614729"/>
          </a:xfrm>
          <a:prstGeom prst="rect">
            <a:avLst/>
          </a:prstGeom>
        </p:spPr>
      </p:pic>
    </p:spTree>
    <p:extLst>
      <p:ext uri="{BB962C8B-B14F-4D97-AF65-F5344CB8AC3E}">
        <p14:creationId xmlns:p14="http://schemas.microsoft.com/office/powerpoint/2010/main" val="2264215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152718"/>
            <a:ext cx="8453967" cy="1490345"/>
          </a:xfrm>
        </p:spPr>
        <p:txBody>
          <a:bodyPr>
            <a:normAutofit/>
          </a:bodyPr>
          <a:lstStyle/>
          <a:p>
            <a:pPr algn="ctr"/>
            <a:r>
              <a:rPr lang="fr-FR" sz="4000" cap="none" dirty="0" smtClean="0">
                <a:solidFill>
                  <a:schemeClr val="tx1"/>
                </a:solidFill>
                <a:latin typeface="Plantagenet Cherokee" charset="0"/>
                <a:ea typeface="Plantagenet Cherokee" charset="0"/>
                <a:cs typeface="Plantagenet Cherokee" charset="0"/>
              </a:rPr>
              <a:t>II. </a:t>
            </a:r>
            <a:r>
              <a:rPr lang="fr-FR" sz="4000" cap="none" dirty="0" smtClean="0">
                <a:solidFill>
                  <a:schemeClr val="tx1"/>
                </a:solidFill>
                <a:latin typeface="Plantagenet Cherokee" charset="0"/>
                <a:ea typeface="Plantagenet Cherokee" charset="0"/>
                <a:cs typeface="Plantagenet Cherokee" charset="0"/>
              </a:rPr>
              <a:t>La consécration </a:t>
            </a:r>
            <a:r>
              <a:rPr lang="fr-FR" sz="4000" cap="none" dirty="0" smtClean="0">
                <a:solidFill>
                  <a:schemeClr val="tx1"/>
                </a:solidFill>
                <a:latin typeface="Plantagenet Cherokee" charset="0"/>
                <a:ea typeface="Plantagenet Cherokee" charset="0"/>
                <a:cs typeface="Plantagenet Cherokee" charset="0"/>
              </a:rPr>
              <a:t>des </a:t>
            </a:r>
            <a:r>
              <a:rPr lang="fr-FR" sz="4000" cap="none" dirty="0" smtClean="0">
                <a:solidFill>
                  <a:schemeClr val="tx1"/>
                </a:solidFill>
                <a:latin typeface="Plantagenet Cherokee" charset="0"/>
                <a:ea typeface="Plantagenet Cherokee" charset="0"/>
                <a:cs typeface="Plantagenet Cherokee" charset="0"/>
              </a:rPr>
              <a:t>droits </a:t>
            </a:r>
            <a:r>
              <a:rPr lang="fr-FR" sz="4000" cap="none" dirty="0" smtClean="0">
                <a:solidFill>
                  <a:schemeClr val="tx1"/>
                </a:solidFill>
                <a:latin typeface="Plantagenet Cherokee" charset="0"/>
                <a:ea typeface="Plantagenet Cherokee" charset="0"/>
                <a:cs typeface="Plantagenet Cherokee" charset="0"/>
              </a:rPr>
              <a:t>sociaux dans les traités de paix</a:t>
            </a:r>
            <a:endParaRPr lang="fr-FR" sz="4000" cap="none" dirty="0">
              <a:solidFill>
                <a:schemeClr val="tx1"/>
              </a:solidFill>
              <a:latin typeface="Plantagenet Cherokee" charset="0"/>
              <a:ea typeface="Plantagenet Cherokee" charset="0"/>
              <a:cs typeface="Plantagenet Cherokee" charset="0"/>
            </a:endParaRPr>
          </a:p>
        </p:txBody>
      </p:sp>
      <p:sp>
        <p:nvSpPr>
          <p:cNvPr id="8" name="Espace réservé du contenu 7"/>
          <p:cNvSpPr>
            <a:spLocks noGrp="1"/>
          </p:cNvSpPr>
          <p:nvPr>
            <p:ph idx="1"/>
          </p:nvPr>
        </p:nvSpPr>
        <p:spPr>
          <a:xfrm>
            <a:off x="457199" y="1896532"/>
            <a:ext cx="8128000" cy="4707467"/>
          </a:xfrm>
        </p:spPr>
        <p:txBody>
          <a:bodyPr>
            <a:noAutofit/>
          </a:bodyPr>
          <a:lstStyle/>
          <a:p>
            <a:pPr algn="just"/>
            <a:r>
              <a:rPr lang="fr-FR" dirty="0"/>
              <a:t>« la guerre sera suivie dans tous les pays d’une période de transition pendant laquelle les uns reconstruiront leurs industries détruites et les autres réadapteront leurs usines de guerre aux industries de paix. […] Le moment est donc spécialement favorable pour liquider aussi promptement que possible les questions de protection ouvrière. Il faudrait que le problème soit résolu pour le moment où se rouvrira partout la concurrence sur [le] marché mondial »</a:t>
            </a:r>
            <a:r>
              <a:rPr lang="fr-FR" dirty="0"/>
              <a:t> </a:t>
            </a:r>
            <a:endParaRPr lang="fr-FR" dirty="0" smtClean="0"/>
          </a:p>
          <a:p>
            <a:r>
              <a:rPr lang="fr-FR" dirty="0"/>
              <a:t>	</a:t>
            </a:r>
            <a:r>
              <a:rPr lang="fr-FR" dirty="0" smtClean="0"/>
              <a:t>(</a:t>
            </a:r>
            <a:r>
              <a:rPr lang="fr-FR" dirty="0"/>
              <a:t>Note de </a:t>
            </a:r>
            <a:r>
              <a:rPr lang="fr-FR" cap="small" dirty="0"/>
              <a:t>Jaspar</a:t>
            </a:r>
            <a:r>
              <a:rPr lang="fr-FR" dirty="0"/>
              <a:t> à </a:t>
            </a:r>
            <a:r>
              <a:rPr lang="fr-FR" cap="small" dirty="0" err="1"/>
              <a:t>Hymans</a:t>
            </a:r>
            <a:r>
              <a:rPr lang="fr-FR" dirty="0"/>
              <a:t> du 8 janvier </a:t>
            </a:r>
            <a:r>
              <a:rPr lang="fr-FR" dirty="0" smtClean="0"/>
              <a:t>1919</a:t>
            </a:r>
            <a:r>
              <a:rPr lang="fr-FR" dirty="0"/>
              <a:t>, </a:t>
            </a:r>
            <a:r>
              <a:rPr lang="fr-FR" dirty="0" smtClean="0"/>
              <a:t>AMAE)</a:t>
            </a:r>
            <a:endParaRPr lang="fr-FR" dirty="0"/>
          </a:p>
          <a:p>
            <a:pPr algn="just"/>
            <a:r>
              <a:rPr lang="fr-FR" dirty="0" smtClean="0"/>
              <a:t>« Attendu que la non-adoption par une nation quelconque d’un régime de travail réellement humain fait obstacle aux efforts des autres nations désireuses d’améliorer le sort des travailleurs dans leurs propres pays »</a:t>
            </a:r>
            <a:endParaRPr lang="fr-FR" dirty="0"/>
          </a:p>
          <a:p>
            <a:pPr algn="just"/>
            <a:r>
              <a:rPr lang="fr-FR" dirty="0" smtClean="0"/>
              <a:t>	(Préambule de la partie XIII du traité de Versailles)</a:t>
            </a:r>
            <a:endParaRPr lang="fr-FR" dirty="0"/>
          </a:p>
        </p:txBody>
      </p:sp>
    </p:spTree>
    <p:extLst>
      <p:ext uri="{BB962C8B-B14F-4D97-AF65-F5344CB8AC3E}">
        <p14:creationId xmlns:p14="http://schemas.microsoft.com/office/powerpoint/2010/main" val="1165670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152718"/>
            <a:ext cx="8453967" cy="1447482"/>
          </a:xfrm>
        </p:spPr>
        <p:txBody>
          <a:bodyPr>
            <a:noAutofit/>
          </a:bodyPr>
          <a:lstStyle/>
          <a:p>
            <a:pPr algn="ctr"/>
            <a:r>
              <a:rPr lang="fr-FR" sz="4000" cap="none" dirty="0" smtClean="0">
                <a:solidFill>
                  <a:schemeClr val="tx1"/>
                </a:solidFill>
                <a:latin typeface="Plantagenet Cherokee" charset="0"/>
                <a:ea typeface="Plantagenet Cherokee" charset="0"/>
                <a:cs typeface="Plantagenet Cherokee" charset="0"/>
              </a:rPr>
              <a:t>II.1. Les </a:t>
            </a:r>
            <a:r>
              <a:rPr lang="fr-FR" sz="4000" cap="none" dirty="0" smtClean="0">
                <a:solidFill>
                  <a:schemeClr val="tx1"/>
                </a:solidFill>
                <a:latin typeface="Plantagenet Cherokee" charset="0"/>
                <a:ea typeface="Plantagenet Cherokee" charset="0"/>
                <a:cs typeface="Plantagenet Cherokee" charset="0"/>
              </a:rPr>
              <a:t>hommes et les enjeux de la négociation de </a:t>
            </a:r>
            <a:r>
              <a:rPr lang="fr-FR" sz="4000" cap="none" dirty="0" smtClean="0">
                <a:solidFill>
                  <a:schemeClr val="tx1"/>
                </a:solidFill>
                <a:latin typeface="Plantagenet Cherokee" charset="0"/>
                <a:ea typeface="Plantagenet Cherokee" charset="0"/>
                <a:cs typeface="Plantagenet Cherokee" charset="0"/>
              </a:rPr>
              <a:t>1919</a:t>
            </a:r>
            <a:endParaRPr lang="fr-FR" sz="4000" cap="none" dirty="0">
              <a:solidFill>
                <a:schemeClr val="tx1"/>
              </a:solidFill>
              <a:latin typeface="Plantagenet Cherokee" charset="0"/>
              <a:ea typeface="Plantagenet Cherokee" charset="0"/>
              <a:cs typeface="Plantagenet Cherokee" charset="0"/>
            </a:endParaRPr>
          </a:p>
        </p:txBody>
      </p:sp>
      <p:sp>
        <p:nvSpPr>
          <p:cNvPr id="3" name="Espace réservé du contenu 2"/>
          <p:cNvSpPr>
            <a:spLocks noGrp="1"/>
          </p:cNvSpPr>
          <p:nvPr>
            <p:ph idx="1"/>
          </p:nvPr>
        </p:nvSpPr>
        <p:spPr>
          <a:xfrm>
            <a:off x="911957" y="2930420"/>
            <a:ext cx="7608370" cy="2841647"/>
          </a:xfrm>
        </p:spPr>
        <p:txBody>
          <a:bodyPr>
            <a:normAutofit/>
          </a:bodyPr>
          <a:lstStyle/>
          <a:p>
            <a:endParaRPr lang="fr-BE" sz="2800" i="1" dirty="0"/>
          </a:p>
          <a:p>
            <a:endParaRPr lang="fr-FR" i="1" dirty="0"/>
          </a:p>
          <a:p>
            <a:endParaRPr lang="fr-FR" i="1"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957" y="1600200"/>
            <a:ext cx="7544476" cy="5257800"/>
          </a:xfrm>
          <a:prstGeom prst="rect">
            <a:avLst/>
          </a:prstGeom>
        </p:spPr>
      </p:pic>
    </p:spTree>
    <p:extLst>
      <p:ext uri="{BB962C8B-B14F-4D97-AF65-F5344CB8AC3E}">
        <p14:creationId xmlns:p14="http://schemas.microsoft.com/office/powerpoint/2010/main" val="11893663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152718"/>
            <a:ext cx="8453967" cy="1447482"/>
          </a:xfrm>
        </p:spPr>
        <p:txBody>
          <a:bodyPr>
            <a:noAutofit/>
          </a:bodyPr>
          <a:lstStyle/>
          <a:p>
            <a:pPr algn="ctr"/>
            <a:r>
              <a:rPr lang="fr-FR" sz="4000" cap="none" smtClean="0">
                <a:solidFill>
                  <a:schemeClr val="tx1"/>
                </a:solidFill>
                <a:latin typeface="Plantagenet Cherokee" charset="0"/>
                <a:ea typeface="Plantagenet Cherokee" charset="0"/>
                <a:cs typeface="Plantagenet Cherokee" charset="0"/>
              </a:rPr>
              <a:t>II.1. </a:t>
            </a:r>
            <a:r>
              <a:rPr lang="fr-FR" sz="4000" cap="none" dirty="0" smtClean="0">
                <a:solidFill>
                  <a:schemeClr val="tx1"/>
                </a:solidFill>
                <a:latin typeface="Plantagenet Cherokee" charset="0"/>
                <a:ea typeface="Plantagenet Cherokee" charset="0"/>
                <a:cs typeface="Plantagenet Cherokee" charset="0"/>
              </a:rPr>
              <a:t>Les </a:t>
            </a:r>
            <a:r>
              <a:rPr lang="fr-FR" sz="4000" cap="none" dirty="0" smtClean="0">
                <a:solidFill>
                  <a:schemeClr val="tx1"/>
                </a:solidFill>
                <a:latin typeface="Plantagenet Cherokee" charset="0"/>
                <a:ea typeface="Plantagenet Cherokee" charset="0"/>
                <a:cs typeface="Plantagenet Cherokee" charset="0"/>
              </a:rPr>
              <a:t>hommes et les enjeux de la négociation de </a:t>
            </a:r>
            <a:r>
              <a:rPr lang="fr-FR" sz="4000" cap="none" dirty="0" smtClean="0">
                <a:solidFill>
                  <a:schemeClr val="tx1"/>
                </a:solidFill>
                <a:latin typeface="Plantagenet Cherokee" charset="0"/>
                <a:ea typeface="Plantagenet Cherokee" charset="0"/>
                <a:cs typeface="Plantagenet Cherokee" charset="0"/>
              </a:rPr>
              <a:t>1919</a:t>
            </a:r>
            <a:endParaRPr lang="fr-FR" sz="4000" cap="none" dirty="0">
              <a:solidFill>
                <a:schemeClr val="tx1"/>
              </a:solidFill>
              <a:latin typeface="Plantagenet Cherokee" charset="0"/>
              <a:ea typeface="Plantagenet Cherokee" charset="0"/>
              <a:cs typeface="Plantagenet Cherokee" charset="0"/>
            </a:endParaRPr>
          </a:p>
        </p:txBody>
      </p:sp>
      <p:sp>
        <p:nvSpPr>
          <p:cNvPr id="3" name="Espace réservé du contenu 2"/>
          <p:cNvSpPr>
            <a:spLocks noGrp="1"/>
          </p:cNvSpPr>
          <p:nvPr>
            <p:ph idx="1"/>
          </p:nvPr>
        </p:nvSpPr>
        <p:spPr>
          <a:xfrm>
            <a:off x="911957" y="2930420"/>
            <a:ext cx="7608370" cy="2841647"/>
          </a:xfrm>
        </p:spPr>
        <p:txBody>
          <a:bodyPr>
            <a:normAutofit/>
          </a:bodyPr>
          <a:lstStyle/>
          <a:p>
            <a:endParaRPr lang="fr-BE" sz="2800" i="1" dirty="0"/>
          </a:p>
          <a:p>
            <a:endParaRPr lang="fr-FR" i="1" dirty="0"/>
          </a:p>
          <a:p>
            <a:endParaRPr lang="fr-FR" i="1"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66" y="2865588"/>
            <a:ext cx="3153833" cy="3958786"/>
          </a:xfrm>
          <a:prstGeom prst="rect">
            <a:avLst/>
          </a:prstGeom>
        </p:spPr>
      </p:pic>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1786" y="2763746"/>
            <a:ext cx="2614028" cy="4065649"/>
          </a:xfrm>
          <a:prstGeom prst="rect">
            <a:avLst/>
          </a:prstGeom>
        </p:spPr>
      </p:pic>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209" y="2930420"/>
            <a:ext cx="2904067" cy="3893954"/>
          </a:xfrm>
          <a:prstGeom prst="rect">
            <a:avLst/>
          </a:prstGeom>
        </p:spPr>
      </p:pic>
      <p:sp>
        <p:nvSpPr>
          <p:cNvPr id="9" name="ZoneTexte 8"/>
          <p:cNvSpPr txBox="1"/>
          <p:nvPr/>
        </p:nvSpPr>
        <p:spPr>
          <a:xfrm>
            <a:off x="627763" y="2126411"/>
            <a:ext cx="2104038" cy="369332"/>
          </a:xfrm>
          <a:prstGeom prst="rect">
            <a:avLst/>
          </a:prstGeom>
          <a:noFill/>
        </p:spPr>
        <p:txBody>
          <a:bodyPr wrap="none" rtlCol="0">
            <a:spAutoFit/>
          </a:bodyPr>
          <a:lstStyle/>
          <a:p>
            <a:r>
              <a:rPr lang="fr-FR" dirty="0" smtClean="0"/>
              <a:t>Emile Vandervelde</a:t>
            </a:r>
            <a:endParaRPr lang="fr-FR" dirty="0"/>
          </a:p>
        </p:txBody>
      </p:sp>
      <p:sp>
        <p:nvSpPr>
          <p:cNvPr id="10" name="ZoneTexte 9"/>
          <p:cNvSpPr txBox="1"/>
          <p:nvPr/>
        </p:nvSpPr>
        <p:spPr>
          <a:xfrm>
            <a:off x="3896055" y="2126411"/>
            <a:ext cx="1736373" cy="369332"/>
          </a:xfrm>
          <a:prstGeom prst="rect">
            <a:avLst/>
          </a:prstGeom>
          <a:noFill/>
        </p:spPr>
        <p:txBody>
          <a:bodyPr wrap="none" rtlCol="0">
            <a:spAutoFit/>
          </a:bodyPr>
          <a:lstStyle/>
          <a:p>
            <a:r>
              <a:rPr lang="fr-FR" dirty="0" smtClean="0"/>
              <a:t>Ernest </a:t>
            </a:r>
            <a:r>
              <a:rPr lang="fr-FR" dirty="0" err="1" smtClean="0"/>
              <a:t>Mahaim</a:t>
            </a:r>
            <a:endParaRPr lang="fr-FR" dirty="0"/>
          </a:p>
        </p:txBody>
      </p:sp>
      <p:sp>
        <p:nvSpPr>
          <p:cNvPr id="11" name="ZoneTexte 10"/>
          <p:cNvSpPr txBox="1"/>
          <p:nvPr/>
        </p:nvSpPr>
        <p:spPr>
          <a:xfrm>
            <a:off x="6569549" y="2126411"/>
            <a:ext cx="2018501" cy="369332"/>
          </a:xfrm>
          <a:prstGeom prst="rect">
            <a:avLst/>
          </a:prstGeom>
          <a:noFill/>
        </p:spPr>
        <p:txBody>
          <a:bodyPr wrap="none" rtlCol="0">
            <a:spAutoFit/>
          </a:bodyPr>
          <a:lstStyle/>
          <a:p>
            <a:r>
              <a:rPr lang="fr-FR" smtClean="0"/>
              <a:t>Henri La Fontaine</a:t>
            </a:r>
          </a:p>
        </p:txBody>
      </p:sp>
    </p:spTree>
    <p:extLst>
      <p:ext uri="{BB962C8B-B14F-4D97-AF65-F5344CB8AC3E}">
        <p14:creationId xmlns:p14="http://schemas.microsoft.com/office/powerpoint/2010/main" val="679592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152718"/>
            <a:ext cx="8453967" cy="1447482"/>
          </a:xfrm>
        </p:spPr>
        <p:txBody>
          <a:bodyPr>
            <a:noAutofit/>
          </a:bodyPr>
          <a:lstStyle/>
          <a:p>
            <a:pPr algn="ctr"/>
            <a:r>
              <a:rPr lang="fr-FR" sz="4000" cap="none" smtClean="0">
                <a:solidFill>
                  <a:schemeClr val="tx1"/>
                </a:solidFill>
                <a:latin typeface="Plantagenet Cherokee" charset="0"/>
                <a:ea typeface="Plantagenet Cherokee" charset="0"/>
                <a:cs typeface="Plantagenet Cherokee" charset="0"/>
              </a:rPr>
              <a:t>II.1. </a:t>
            </a:r>
            <a:r>
              <a:rPr lang="fr-FR" sz="4000" cap="none" dirty="0" smtClean="0">
                <a:solidFill>
                  <a:schemeClr val="tx1"/>
                </a:solidFill>
                <a:latin typeface="Plantagenet Cherokee" charset="0"/>
                <a:ea typeface="Plantagenet Cherokee" charset="0"/>
                <a:cs typeface="Plantagenet Cherokee" charset="0"/>
              </a:rPr>
              <a:t>Les </a:t>
            </a:r>
            <a:r>
              <a:rPr lang="fr-FR" sz="4000" cap="none" dirty="0" smtClean="0">
                <a:solidFill>
                  <a:schemeClr val="tx1"/>
                </a:solidFill>
                <a:latin typeface="Plantagenet Cherokee" charset="0"/>
                <a:ea typeface="Plantagenet Cherokee" charset="0"/>
                <a:cs typeface="Plantagenet Cherokee" charset="0"/>
              </a:rPr>
              <a:t>hommes et les enjeux de la négociation de </a:t>
            </a:r>
            <a:r>
              <a:rPr lang="fr-FR" sz="4000" cap="none" dirty="0" smtClean="0">
                <a:solidFill>
                  <a:schemeClr val="tx1"/>
                </a:solidFill>
                <a:latin typeface="Plantagenet Cherokee" charset="0"/>
                <a:ea typeface="Plantagenet Cherokee" charset="0"/>
                <a:cs typeface="Plantagenet Cherokee" charset="0"/>
              </a:rPr>
              <a:t>1919</a:t>
            </a:r>
            <a:endParaRPr lang="fr-FR" sz="4000" cap="none" dirty="0">
              <a:solidFill>
                <a:schemeClr val="tx1"/>
              </a:solidFill>
              <a:latin typeface="Plantagenet Cherokee" charset="0"/>
              <a:ea typeface="Plantagenet Cherokee" charset="0"/>
              <a:cs typeface="Plantagenet Cherokee" charset="0"/>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533" y="1600200"/>
            <a:ext cx="5672667" cy="5190096"/>
          </a:xfrm>
          <a:prstGeom prst="rect">
            <a:avLst/>
          </a:prstGeom>
        </p:spPr>
      </p:pic>
      <p:sp>
        <p:nvSpPr>
          <p:cNvPr id="6" name="ZoneTexte 5"/>
          <p:cNvSpPr txBox="1"/>
          <p:nvPr/>
        </p:nvSpPr>
        <p:spPr>
          <a:xfrm>
            <a:off x="6468534" y="5740399"/>
            <a:ext cx="1845733" cy="923330"/>
          </a:xfrm>
          <a:prstGeom prst="rect">
            <a:avLst/>
          </a:prstGeom>
          <a:noFill/>
        </p:spPr>
        <p:txBody>
          <a:bodyPr wrap="square" rtlCol="0">
            <a:spAutoFit/>
          </a:bodyPr>
          <a:lstStyle/>
          <a:p>
            <a:r>
              <a:rPr lang="fr-FR" i="1" dirty="0" smtClean="0"/>
              <a:t>Pourquoi Pas?</a:t>
            </a:r>
            <a:r>
              <a:rPr lang="fr-FR" dirty="0" smtClean="0"/>
              <a:t>, n° 344, 4 mars 1921, p. 141</a:t>
            </a:r>
            <a:r>
              <a:rPr lang="fr-FR" i="1" dirty="0" smtClean="0"/>
              <a:t>.</a:t>
            </a:r>
            <a:endParaRPr lang="fr-FR" dirty="0" smtClean="0"/>
          </a:p>
        </p:txBody>
      </p:sp>
    </p:spTree>
    <p:extLst>
      <p:ext uri="{BB962C8B-B14F-4D97-AF65-F5344CB8AC3E}">
        <p14:creationId xmlns:p14="http://schemas.microsoft.com/office/powerpoint/2010/main" val="19997830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52719"/>
            <a:ext cx="5400675" cy="1232328"/>
          </a:xfrm>
        </p:spPr>
        <p:txBody>
          <a:bodyPr>
            <a:normAutofit fontScale="90000"/>
          </a:bodyPr>
          <a:lstStyle/>
          <a:p>
            <a:pPr algn="ctr"/>
            <a:r>
              <a:rPr lang="fr-FR" sz="4000" cap="none" dirty="0" smtClean="0">
                <a:solidFill>
                  <a:schemeClr val="tx1"/>
                </a:solidFill>
                <a:latin typeface="Plantagenet Cherokee" charset="0"/>
                <a:ea typeface="Plantagenet Cherokee" charset="0"/>
                <a:cs typeface="Plantagenet Cherokee" charset="0"/>
              </a:rPr>
              <a:t>II.2. </a:t>
            </a:r>
            <a:r>
              <a:rPr lang="fr-FR" sz="4000" cap="none" dirty="0" smtClean="0">
                <a:solidFill>
                  <a:schemeClr val="tx1"/>
                </a:solidFill>
                <a:latin typeface="Plantagenet Cherokee" charset="0"/>
                <a:ea typeface="Plantagenet Cherokee" charset="0"/>
                <a:cs typeface="Plantagenet Cherokee" charset="0"/>
              </a:rPr>
              <a:t>Le texte des </a:t>
            </a:r>
            <a:r>
              <a:rPr lang="fr-FR" sz="4000" cap="none" dirty="0" smtClean="0">
                <a:solidFill>
                  <a:schemeClr val="tx1"/>
                </a:solidFill>
                <a:latin typeface="Plantagenet Cherokee" charset="0"/>
                <a:ea typeface="Plantagenet Cherokee" charset="0"/>
                <a:cs typeface="Plantagenet Cherokee" charset="0"/>
              </a:rPr>
              <a:t/>
            </a:r>
            <a:br>
              <a:rPr lang="fr-FR" sz="4000" cap="none" dirty="0" smtClean="0">
                <a:solidFill>
                  <a:schemeClr val="tx1"/>
                </a:solidFill>
                <a:latin typeface="Plantagenet Cherokee" charset="0"/>
                <a:ea typeface="Plantagenet Cherokee" charset="0"/>
                <a:cs typeface="Plantagenet Cherokee" charset="0"/>
              </a:rPr>
            </a:br>
            <a:r>
              <a:rPr lang="fr-FR" sz="4000" cap="none" dirty="0" smtClean="0">
                <a:solidFill>
                  <a:schemeClr val="tx1"/>
                </a:solidFill>
                <a:latin typeface="Plantagenet Cherokee" charset="0"/>
                <a:ea typeface="Plantagenet Cherokee" charset="0"/>
                <a:cs typeface="Plantagenet Cherokee" charset="0"/>
              </a:rPr>
              <a:t>traités </a:t>
            </a:r>
            <a:r>
              <a:rPr lang="fr-FR" sz="4000" cap="none" dirty="0" smtClean="0">
                <a:solidFill>
                  <a:schemeClr val="tx1"/>
                </a:solidFill>
                <a:latin typeface="Plantagenet Cherokee" charset="0"/>
                <a:ea typeface="Plantagenet Cherokee" charset="0"/>
                <a:cs typeface="Plantagenet Cherokee" charset="0"/>
              </a:rPr>
              <a:t>de paix</a:t>
            </a:r>
            <a:endParaRPr lang="fr-FR" sz="4000" cap="none" dirty="0">
              <a:solidFill>
                <a:schemeClr val="tx1"/>
              </a:solidFill>
              <a:latin typeface="Plantagenet Cherokee" charset="0"/>
              <a:ea typeface="Plantagenet Cherokee" charset="0"/>
              <a:cs typeface="Plantagenet Cherokee" charset="0"/>
            </a:endParaRPr>
          </a:p>
        </p:txBody>
      </p:sp>
      <p:sp>
        <p:nvSpPr>
          <p:cNvPr id="3" name="Espace réservé du contenu 2"/>
          <p:cNvSpPr>
            <a:spLocks noGrp="1"/>
          </p:cNvSpPr>
          <p:nvPr>
            <p:ph idx="1"/>
          </p:nvPr>
        </p:nvSpPr>
        <p:spPr>
          <a:xfrm>
            <a:off x="911957" y="2930420"/>
            <a:ext cx="7608370" cy="2841647"/>
          </a:xfrm>
        </p:spPr>
        <p:txBody>
          <a:bodyPr>
            <a:normAutofit/>
          </a:bodyPr>
          <a:lstStyle/>
          <a:p>
            <a:endParaRPr lang="fr-BE" sz="2800" i="1" dirty="0"/>
          </a:p>
          <a:p>
            <a:endParaRPr lang="fr-FR" i="1" dirty="0"/>
          </a:p>
          <a:p>
            <a:endParaRPr lang="fr-FR" i="1" dirty="0"/>
          </a:p>
        </p:txBody>
      </p:sp>
      <p:sp>
        <p:nvSpPr>
          <p:cNvPr id="4" name="ZoneTexte 3"/>
          <p:cNvSpPr txBox="1"/>
          <p:nvPr/>
        </p:nvSpPr>
        <p:spPr>
          <a:xfrm>
            <a:off x="1500188" y="2543175"/>
            <a:ext cx="2085975" cy="742950"/>
          </a:xfrm>
          <a:prstGeom prst="rect">
            <a:avLst/>
          </a:prstGeom>
          <a:noFill/>
        </p:spPr>
        <p:txBody>
          <a:bodyPr wrap="square" rtlCol="0">
            <a:spAutoFit/>
          </a:bodyPr>
          <a:lstStyle/>
          <a:p>
            <a:endParaRPr lang="fr-FR"/>
          </a:p>
        </p:txBody>
      </p:sp>
      <p:sp>
        <p:nvSpPr>
          <p:cNvPr id="8" name="ZoneTexte 7"/>
          <p:cNvSpPr txBox="1"/>
          <p:nvPr/>
        </p:nvSpPr>
        <p:spPr>
          <a:xfrm>
            <a:off x="233577" y="2089085"/>
            <a:ext cx="8286750" cy="4801314"/>
          </a:xfrm>
          <a:prstGeom prst="rect">
            <a:avLst/>
          </a:prstGeom>
          <a:noFill/>
        </p:spPr>
        <p:txBody>
          <a:bodyPr wrap="square" rtlCol="0">
            <a:spAutoFit/>
          </a:bodyPr>
          <a:lstStyle/>
          <a:p>
            <a:pPr marL="285750" indent="-285750">
              <a:buFontTx/>
              <a:buChar char="-"/>
            </a:pPr>
            <a:r>
              <a:rPr lang="fr-FR" dirty="0" smtClean="0">
                <a:latin typeface="Plantagenet Cherokee" charset="0"/>
                <a:ea typeface="Plantagenet Cherokee" charset="0"/>
                <a:cs typeface="Plantagenet Cherokee" charset="0"/>
              </a:rPr>
              <a:t>Section I. </a:t>
            </a:r>
            <a:r>
              <a:rPr lang="mr-IN" dirty="0" smtClean="0">
                <a:latin typeface="Plantagenet Cherokee" charset="0"/>
                <a:ea typeface="Plantagenet Cherokee" charset="0"/>
                <a:cs typeface="Plantagenet Cherokee" charset="0"/>
              </a:rPr>
              <a:t>–</a:t>
            </a:r>
            <a:r>
              <a:rPr lang="fr-FR" dirty="0" smtClean="0">
                <a:latin typeface="Plantagenet Cherokee" charset="0"/>
                <a:ea typeface="Plantagenet Cherokee" charset="0"/>
                <a:cs typeface="Plantagenet Cherokee" charset="0"/>
              </a:rPr>
              <a:t> Organisation du travail</a:t>
            </a:r>
          </a:p>
          <a:p>
            <a:pPr marL="285750" indent="-285750">
              <a:buFontTx/>
              <a:buChar char="-"/>
            </a:pPr>
            <a:endParaRPr lang="fr-FR" dirty="0" smtClean="0">
              <a:latin typeface="Plantagenet Cherokee" charset="0"/>
              <a:ea typeface="Plantagenet Cherokee" charset="0"/>
              <a:cs typeface="Plantagenet Cherokee" charset="0"/>
            </a:endParaRPr>
          </a:p>
          <a:p>
            <a:pPr lvl="1" algn="just"/>
            <a:r>
              <a:rPr lang="fr-FR" dirty="0" smtClean="0">
                <a:latin typeface="Plantagenet Cherokee" charset="0"/>
                <a:ea typeface="Plantagenet Cherokee" charset="0"/>
                <a:cs typeface="Plantagenet Cherokee" charset="0"/>
              </a:rPr>
              <a:t>Composition paritaire</a:t>
            </a:r>
          </a:p>
          <a:p>
            <a:pPr lvl="1" algn="just"/>
            <a:endParaRPr lang="fr-FR" dirty="0">
              <a:latin typeface="Plantagenet Cherokee" charset="0"/>
              <a:ea typeface="Plantagenet Cherokee" charset="0"/>
              <a:cs typeface="Plantagenet Cherokee" charset="0"/>
            </a:endParaRPr>
          </a:p>
          <a:p>
            <a:pPr lvl="1" algn="just"/>
            <a:r>
              <a:rPr lang="fr-FR" dirty="0" smtClean="0">
                <a:latin typeface="Plantagenet Cherokee" charset="0"/>
                <a:ea typeface="Plantagenet Cherokee" charset="0"/>
                <a:cs typeface="Plantagenet Cherokee" charset="0"/>
              </a:rPr>
              <a:t>« Quand des questions intéressant spécialement des femmes doivent venir en discussion (</a:t>
            </a:r>
            <a:r>
              <a:rPr lang="mr-IN" dirty="0" smtClean="0">
                <a:latin typeface="Plantagenet Cherokee" charset="0"/>
                <a:ea typeface="Plantagenet Cherokee" charset="0"/>
                <a:cs typeface="Plantagenet Cherokee" charset="0"/>
              </a:rPr>
              <a:t>…</a:t>
            </a:r>
            <a:r>
              <a:rPr lang="fr-FR" dirty="0" smtClean="0">
                <a:latin typeface="Plantagenet Cherokee" charset="0"/>
                <a:ea typeface="Plantagenet Cherokee" charset="0"/>
                <a:cs typeface="Plantagenet Cherokee" charset="0"/>
              </a:rPr>
              <a:t>), une au moins parmi les personnes désignées comme conseillers techniques devra être une femme » (art. 389 </a:t>
            </a:r>
            <a:r>
              <a:rPr lang="mr-IN" dirty="0" smtClean="0">
                <a:latin typeface="Plantagenet Cherokee" charset="0"/>
                <a:ea typeface="Plantagenet Cherokee" charset="0"/>
                <a:cs typeface="Plantagenet Cherokee" charset="0"/>
              </a:rPr>
              <a:t>–</a:t>
            </a:r>
            <a:r>
              <a:rPr lang="fr-FR" dirty="0" smtClean="0">
                <a:latin typeface="Plantagenet Cherokee" charset="0"/>
                <a:ea typeface="Plantagenet Cherokee" charset="0"/>
                <a:cs typeface="Plantagenet Cherokee" charset="0"/>
              </a:rPr>
              <a:t> </a:t>
            </a:r>
            <a:r>
              <a:rPr lang="fr-FR" dirty="0" err="1" smtClean="0">
                <a:latin typeface="Plantagenet Cherokee" charset="0"/>
                <a:ea typeface="Plantagenet Cherokee" charset="0"/>
                <a:cs typeface="Plantagenet Cherokee" charset="0"/>
              </a:rPr>
              <a:t>voy</a:t>
            </a:r>
            <a:r>
              <a:rPr lang="fr-FR" dirty="0" smtClean="0">
                <a:latin typeface="Plantagenet Cherokee" charset="0"/>
                <a:ea typeface="Plantagenet Cherokee" charset="0"/>
                <a:cs typeface="Plantagenet Cherokee" charset="0"/>
              </a:rPr>
              <a:t>. aussi art.  395).</a:t>
            </a:r>
          </a:p>
          <a:p>
            <a:pPr lvl="1" algn="just"/>
            <a:endParaRPr lang="fr-FR" dirty="0">
              <a:latin typeface="Plantagenet Cherokee" charset="0"/>
              <a:ea typeface="Plantagenet Cherokee" charset="0"/>
              <a:cs typeface="Plantagenet Cherokee" charset="0"/>
            </a:endParaRPr>
          </a:p>
          <a:p>
            <a:pPr lvl="1" algn="just"/>
            <a:r>
              <a:rPr lang="fr-FR" dirty="0" smtClean="0">
                <a:latin typeface="Plantagenet Cherokee" charset="0"/>
                <a:ea typeface="Plantagenet Cherokee" charset="0"/>
                <a:cs typeface="Plantagenet Cherokee" charset="0"/>
              </a:rPr>
              <a:t>Conférence annuelle chargée d’adopter des recommandations ou des projets de convention. « Chacun des membres s’engage à soumettre dans le délai d’un an (</a:t>
            </a:r>
            <a:r>
              <a:rPr lang="mr-IN" dirty="0" smtClean="0">
                <a:latin typeface="Plantagenet Cherokee" charset="0"/>
                <a:ea typeface="Plantagenet Cherokee" charset="0"/>
                <a:cs typeface="Plantagenet Cherokee" charset="0"/>
              </a:rPr>
              <a:t>…</a:t>
            </a:r>
            <a:r>
              <a:rPr lang="fr-FR" dirty="0" smtClean="0">
                <a:latin typeface="Plantagenet Cherokee" charset="0"/>
                <a:ea typeface="Plantagenet Cherokee" charset="0"/>
                <a:cs typeface="Plantagenet Cherokee" charset="0"/>
              </a:rPr>
              <a:t>) la recommandation ou le projet de convention à l’autorité ou aux autorités dans la compétence desquelles rentre la matière, en vue de la transformer en loi ou de prendre des mesures d’un autre ordre ». (art. 405)</a:t>
            </a:r>
          </a:p>
          <a:p>
            <a:pPr lvl="1" algn="just"/>
            <a:r>
              <a:rPr lang="fr-FR" dirty="0" smtClean="0">
                <a:latin typeface="Plantagenet Cherokee" charset="0"/>
                <a:ea typeface="Plantagenet Cherokee" charset="0"/>
                <a:cs typeface="Plantagenet Cherokee" charset="0"/>
              </a:rPr>
              <a:t> </a:t>
            </a:r>
          </a:p>
          <a:p>
            <a:pPr lvl="1" algn="just"/>
            <a:r>
              <a:rPr lang="fr-FR" dirty="0" smtClean="0">
                <a:latin typeface="Plantagenet Cherokee" charset="0"/>
                <a:ea typeface="Plantagenet Cherokee" charset="0"/>
                <a:cs typeface="Plantagenet Cherokee" charset="0"/>
              </a:rPr>
              <a:t>Mécanismes de contrôle inédits en droit international (art. 408 à 421)</a:t>
            </a:r>
            <a:endParaRPr lang="fr-FR" dirty="0" smtClean="0">
              <a:latin typeface="Plantagenet Cherokee" charset="0"/>
              <a:ea typeface="Plantagenet Cherokee" charset="0"/>
              <a:cs typeface="Plantagenet Cherokee" charset="0"/>
            </a:endParaRPr>
          </a:p>
          <a:p>
            <a:pPr lvl="1" algn="just"/>
            <a:endParaRPr lang="fr-FR" dirty="0">
              <a:latin typeface="Plantagenet Cherokee" charset="0"/>
              <a:ea typeface="Plantagenet Cherokee" charset="0"/>
              <a:cs typeface="Plantagenet Cherokee" charset="0"/>
            </a:endParaRPr>
          </a:p>
          <a:p>
            <a:pPr marL="285750" indent="-285750">
              <a:buFontTx/>
              <a:buChar char="-"/>
            </a:pPr>
            <a:endParaRPr lang="fr-FR" dirty="0" smtClean="0">
              <a:latin typeface="Plantagenet Cherokee" charset="0"/>
              <a:ea typeface="Plantagenet Cherokee" charset="0"/>
              <a:cs typeface="Plantagenet Cherokee" charset="0"/>
            </a:endParaRP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7875" y="0"/>
            <a:ext cx="3157538" cy="1990875"/>
          </a:xfrm>
          <a:prstGeom prst="rect">
            <a:avLst/>
          </a:prstGeom>
        </p:spPr>
      </p:pic>
    </p:spTree>
    <p:extLst>
      <p:ext uri="{BB962C8B-B14F-4D97-AF65-F5344CB8AC3E}">
        <p14:creationId xmlns:p14="http://schemas.microsoft.com/office/powerpoint/2010/main" val="5194106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52719"/>
            <a:ext cx="5400675" cy="1232328"/>
          </a:xfrm>
        </p:spPr>
        <p:txBody>
          <a:bodyPr>
            <a:normAutofit fontScale="90000"/>
          </a:bodyPr>
          <a:lstStyle/>
          <a:p>
            <a:pPr algn="ctr"/>
            <a:r>
              <a:rPr lang="fr-FR" sz="4000" cap="none" dirty="0" smtClean="0">
                <a:solidFill>
                  <a:schemeClr val="tx1"/>
                </a:solidFill>
                <a:latin typeface="Plantagenet Cherokee" charset="0"/>
                <a:ea typeface="Plantagenet Cherokee" charset="0"/>
                <a:cs typeface="Plantagenet Cherokee" charset="0"/>
              </a:rPr>
              <a:t>II.2. </a:t>
            </a:r>
            <a:r>
              <a:rPr lang="fr-FR" sz="4000" cap="none" dirty="0" smtClean="0">
                <a:solidFill>
                  <a:schemeClr val="tx1"/>
                </a:solidFill>
                <a:latin typeface="Plantagenet Cherokee" charset="0"/>
                <a:ea typeface="Plantagenet Cherokee" charset="0"/>
                <a:cs typeface="Plantagenet Cherokee" charset="0"/>
              </a:rPr>
              <a:t>Le texte des </a:t>
            </a:r>
            <a:r>
              <a:rPr lang="fr-FR" sz="4000" cap="none" dirty="0" smtClean="0">
                <a:solidFill>
                  <a:schemeClr val="tx1"/>
                </a:solidFill>
                <a:latin typeface="Plantagenet Cherokee" charset="0"/>
                <a:ea typeface="Plantagenet Cherokee" charset="0"/>
                <a:cs typeface="Plantagenet Cherokee" charset="0"/>
              </a:rPr>
              <a:t/>
            </a:r>
            <a:br>
              <a:rPr lang="fr-FR" sz="4000" cap="none" dirty="0" smtClean="0">
                <a:solidFill>
                  <a:schemeClr val="tx1"/>
                </a:solidFill>
                <a:latin typeface="Plantagenet Cherokee" charset="0"/>
                <a:ea typeface="Plantagenet Cherokee" charset="0"/>
                <a:cs typeface="Plantagenet Cherokee" charset="0"/>
              </a:rPr>
            </a:br>
            <a:r>
              <a:rPr lang="fr-FR" sz="4000" cap="none" dirty="0" smtClean="0">
                <a:solidFill>
                  <a:schemeClr val="tx1"/>
                </a:solidFill>
                <a:latin typeface="Plantagenet Cherokee" charset="0"/>
                <a:ea typeface="Plantagenet Cherokee" charset="0"/>
                <a:cs typeface="Plantagenet Cherokee" charset="0"/>
              </a:rPr>
              <a:t>traités </a:t>
            </a:r>
            <a:r>
              <a:rPr lang="fr-FR" sz="4000" cap="none" dirty="0" smtClean="0">
                <a:solidFill>
                  <a:schemeClr val="tx1"/>
                </a:solidFill>
                <a:latin typeface="Plantagenet Cherokee" charset="0"/>
                <a:ea typeface="Plantagenet Cherokee" charset="0"/>
                <a:cs typeface="Plantagenet Cherokee" charset="0"/>
              </a:rPr>
              <a:t>de paix</a:t>
            </a:r>
            <a:endParaRPr lang="fr-FR" sz="4000" cap="none" dirty="0">
              <a:solidFill>
                <a:schemeClr val="tx1"/>
              </a:solidFill>
              <a:latin typeface="Plantagenet Cherokee" charset="0"/>
              <a:ea typeface="Plantagenet Cherokee" charset="0"/>
              <a:cs typeface="Plantagenet Cherokee" charset="0"/>
            </a:endParaRPr>
          </a:p>
        </p:txBody>
      </p:sp>
      <p:sp>
        <p:nvSpPr>
          <p:cNvPr id="3" name="Espace réservé du contenu 2"/>
          <p:cNvSpPr>
            <a:spLocks noGrp="1"/>
          </p:cNvSpPr>
          <p:nvPr>
            <p:ph idx="1"/>
          </p:nvPr>
        </p:nvSpPr>
        <p:spPr>
          <a:xfrm>
            <a:off x="911957" y="2930420"/>
            <a:ext cx="7608370" cy="2841647"/>
          </a:xfrm>
        </p:spPr>
        <p:txBody>
          <a:bodyPr>
            <a:normAutofit/>
          </a:bodyPr>
          <a:lstStyle/>
          <a:p>
            <a:endParaRPr lang="fr-BE" sz="2800" i="1" dirty="0"/>
          </a:p>
          <a:p>
            <a:endParaRPr lang="fr-FR" i="1" dirty="0"/>
          </a:p>
          <a:p>
            <a:endParaRPr lang="fr-FR" i="1" dirty="0"/>
          </a:p>
        </p:txBody>
      </p:sp>
      <p:sp>
        <p:nvSpPr>
          <p:cNvPr id="4" name="ZoneTexte 3"/>
          <p:cNvSpPr txBox="1"/>
          <p:nvPr/>
        </p:nvSpPr>
        <p:spPr>
          <a:xfrm>
            <a:off x="1500188" y="2543175"/>
            <a:ext cx="2085975" cy="742950"/>
          </a:xfrm>
          <a:prstGeom prst="rect">
            <a:avLst/>
          </a:prstGeom>
          <a:noFill/>
        </p:spPr>
        <p:txBody>
          <a:bodyPr wrap="square" rtlCol="0">
            <a:spAutoFit/>
          </a:bodyPr>
          <a:lstStyle/>
          <a:p>
            <a:endParaRPr lang="fr-FR"/>
          </a:p>
        </p:txBody>
      </p:sp>
      <p:sp>
        <p:nvSpPr>
          <p:cNvPr id="8" name="ZoneTexte 7"/>
          <p:cNvSpPr txBox="1"/>
          <p:nvPr/>
        </p:nvSpPr>
        <p:spPr>
          <a:xfrm>
            <a:off x="233577" y="2089085"/>
            <a:ext cx="8286750" cy="4524315"/>
          </a:xfrm>
          <a:prstGeom prst="rect">
            <a:avLst/>
          </a:prstGeom>
          <a:noFill/>
        </p:spPr>
        <p:txBody>
          <a:bodyPr wrap="square" rtlCol="0">
            <a:spAutoFit/>
          </a:bodyPr>
          <a:lstStyle/>
          <a:p>
            <a:pPr marL="285750" indent="-285750">
              <a:buFontTx/>
              <a:buChar char="-"/>
            </a:pPr>
            <a:r>
              <a:rPr lang="fr-FR" dirty="0" smtClean="0">
                <a:latin typeface="Plantagenet Cherokee" charset="0"/>
                <a:ea typeface="Plantagenet Cherokee" charset="0"/>
                <a:cs typeface="Plantagenet Cherokee" charset="0"/>
              </a:rPr>
              <a:t>Section II. </a:t>
            </a:r>
            <a:r>
              <a:rPr lang="mr-IN" dirty="0" smtClean="0">
                <a:latin typeface="Plantagenet Cherokee" charset="0"/>
                <a:ea typeface="Plantagenet Cherokee" charset="0"/>
                <a:cs typeface="Plantagenet Cherokee" charset="0"/>
              </a:rPr>
              <a:t>–</a:t>
            </a:r>
            <a:r>
              <a:rPr lang="fr-FR" dirty="0" smtClean="0">
                <a:latin typeface="Plantagenet Cherokee" charset="0"/>
                <a:ea typeface="Plantagenet Cherokee" charset="0"/>
                <a:cs typeface="Plantagenet Cherokee" charset="0"/>
              </a:rPr>
              <a:t> </a:t>
            </a:r>
            <a:r>
              <a:rPr lang="fr-FR" dirty="0" smtClean="0">
                <a:latin typeface="Plantagenet Cherokee" charset="0"/>
                <a:ea typeface="Plantagenet Cherokee" charset="0"/>
                <a:cs typeface="Plantagenet Cherokee" charset="0"/>
              </a:rPr>
              <a:t>Principes généraux</a:t>
            </a:r>
            <a:endParaRPr lang="fr-FR" dirty="0">
              <a:latin typeface="Plantagenet Cherokee" charset="0"/>
              <a:ea typeface="Plantagenet Cherokee" charset="0"/>
              <a:cs typeface="Plantagenet Cherokee" charset="0"/>
            </a:endParaRPr>
          </a:p>
          <a:p>
            <a:pPr marL="285750" indent="-285750">
              <a:buFontTx/>
              <a:buChar char="-"/>
            </a:pPr>
            <a:endParaRPr lang="fr-FR" dirty="0">
              <a:latin typeface="Plantagenet Cherokee" charset="0"/>
              <a:ea typeface="Plantagenet Cherokee" charset="0"/>
              <a:cs typeface="Plantagenet Cherokee" charset="0"/>
            </a:endParaRPr>
          </a:p>
          <a:p>
            <a:pPr lvl="1" algn="just"/>
            <a:r>
              <a:rPr lang="fr-FR" dirty="0">
                <a:latin typeface="Plantagenet Cherokee" charset="0"/>
                <a:ea typeface="Plantagenet Cherokee" charset="0"/>
                <a:cs typeface="Plantagenet Cherokee" charset="0"/>
              </a:rPr>
              <a:t>« </a:t>
            </a:r>
            <a:r>
              <a:rPr lang="fr-FR" dirty="0" smtClean="0">
                <a:latin typeface="Plantagenet Cherokee" charset="0"/>
                <a:ea typeface="Plantagenet Cherokee" charset="0"/>
                <a:cs typeface="Plantagenet Cherokee" charset="0"/>
              </a:rPr>
              <a:t>2</a:t>
            </a:r>
            <a:r>
              <a:rPr lang="fr-FR" dirty="0">
                <a:latin typeface="Plantagenet Cherokee" charset="0"/>
                <a:ea typeface="Plantagenet Cherokee" charset="0"/>
                <a:cs typeface="Plantagenet Cherokee" charset="0"/>
              </a:rPr>
              <a:t>. Le </a:t>
            </a:r>
            <a:r>
              <a:rPr lang="fr-FR" b="1" i="1" dirty="0">
                <a:latin typeface="Plantagenet Cherokee" charset="0"/>
                <a:ea typeface="Plantagenet Cherokee" charset="0"/>
                <a:cs typeface="Plantagenet Cherokee" charset="0"/>
              </a:rPr>
              <a:t>droit d'association </a:t>
            </a:r>
            <a:r>
              <a:rPr lang="fr-FR" dirty="0">
                <a:latin typeface="Plantagenet Cherokee" charset="0"/>
                <a:ea typeface="Plantagenet Cherokee" charset="0"/>
                <a:cs typeface="Plantagenet Cherokee" charset="0"/>
              </a:rPr>
              <a:t>en vue de tous objets non contraires aux lois, aussi bien pour les salariés que pour les employeurs. </a:t>
            </a:r>
          </a:p>
          <a:p>
            <a:pPr lvl="1" algn="just"/>
            <a:r>
              <a:rPr lang="fr-FR" dirty="0">
                <a:latin typeface="Plantagenet Cherokee" charset="0"/>
                <a:ea typeface="Plantagenet Cherokee" charset="0"/>
                <a:cs typeface="Plantagenet Cherokee" charset="0"/>
              </a:rPr>
              <a:t>3. Le payement aux travailleurs d'un salaire leur </a:t>
            </a:r>
            <a:r>
              <a:rPr lang="fr-FR" b="1" i="1" dirty="0">
                <a:latin typeface="Plantagenet Cherokee" charset="0"/>
                <a:ea typeface="Plantagenet Cherokee" charset="0"/>
                <a:cs typeface="Plantagenet Cherokee" charset="0"/>
              </a:rPr>
              <a:t>assurant un niveau de vie convenable</a:t>
            </a:r>
            <a:r>
              <a:rPr lang="fr-FR" dirty="0">
                <a:latin typeface="Plantagenet Cherokee" charset="0"/>
                <a:ea typeface="Plantagenet Cherokee" charset="0"/>
                <a:cs typeface="Plantagenet Cherokee" charset="0"/>
              </a:rPr>
              <a:t> tel qu'on le comprend dans leur temps et dans leur pays. </a:t>
            </a:r>
          </a:p>
          <a:p>
            <a:pPr lvl="1" algn="just"/>
            <a:r>
              <a:rPr lang="fr-FR" dirty="0">
                <a:latin typeface="Plantagenet Cherokee" charset="0"/>
                <a:ea typeface="Plantagenet Cherokee" charset="0"/>
                <a:cs typeface="Plantagenet Cherokee" charset="0"/>
              </a:rPr>
              <a:t>4. </a:t>
            </a:r>
            <a:r>
              <a:rPr lang="fr-FR" b="1" i="1" dirty="0">
                <a:latin typeface="Plantagenet Cherokee" charset="0"/>
                <a:ea typeface="Plantagenet Cherokee" charset="0"/>
                <a:cs typeface="Plantagenet Cherokee" charset="0"/>
              </a:rPr>
              <a:t>L'adoption de la journée de huit heures ou de la semaine de quarante-huit heures</a:t>
            </a:r>
            <a:r>
              <a:rPr lang="fr-FR" dirty="0">
                <a:latin typeface="Plantagenet Cherokee" charset="0"/>
                <a:ea typeface="Plantagenet Cherokee" charset="0"/>
                <a:cs typeface="Plantagenet Cherokee" charset="0"/>
              </a:rPr>
              <a:t> comme but à atteindre partout où il n'a pas encore été obtenu. </a:t>
            </a:r>
            <a:r>
              <a:rPr lang="fr-FR" dirty="0" smtClean="0">
                <a:latin typeface="Plantagenet Cherokee" charset="0"/>
                <a:ea typeface="Plantagenet Cherokee" charset="0"/>
                <a:cs typeface="Plantagenet Cherokee" charset="0"/>
              </a:rPr>
              <a:t> [</a:t>
            </a:r>
            <a:r>
              <a:rPr lang="mr-IN" dirty="0" smtClean="0">
                <a:latin typeface="Plantagenet Cherokee" charset="0"/>
                <a:ea typeface="Plantagenet Cherokee" charset="0"/>
                <a:cs typeface="Plantagenet Cherokee" charset="0"/>
              </a:rPr>
              <a:t>…</a:t>
            </a:r>
            <a:r>
              <a:rPr lang="fr-FR" dirty="0" smtClean="0">
                <a:latin typeface="Plantagenet Cherokee" charset="0"/>
                <a:ea typeface="Plantagenet Cherokee" charset="0"/>
                <a:cs typeface="Plantagenet Cherokee" charset="0"/>
              </a:rPr>
              <a:t>] </a:t>
            </a:r>
            <a:endParaRPr lang="fr-FR" dirty="0">
              <a:latin typeface="Plantagenet Cherokee" charset="0"/>
              <a:ea typeface="Plantagenet Cherokee" charset="0"/>
              <a:cs typeface="Plantagenet Cherokee" charset="0"/>
            </a:endParaRPr>
          </a:p>
          <a:p>
            <a:pPr lvl="1" algn="just"/>
            <a:r>
              <a:rPr lang="fr-FR" dirty="0">
                <a:latin typeface="Plantagenet Cherokee" charset="0"/>
                <a:ea typeface="Plantagenet Cherokee" charset="0"/>
                <a:cs typeface="Plantagenet Cherokee" charset="0"/>
              </a:rPr>
              <a:t>6. La </a:t>
            </a:r>
            <a:r>
              <a:rPr lang="fr-FR" b="1" i="1" dirty="0">
                <a:latin typeface="Plantagenet Cherokee" charset="0"/>
                <a:ea typeface="Plantagenet Cherokee" charset="0"/>
                <a:cs typeface="Plantagenet Cherokee" charset="0"/>
              </a:rPr>
              <a:t>suppression du travail des enfants </a:t>
            </a:r>
            <a:r>
              <a:rPr lang="fr-FR" dirty="0">
                <a:latin typeface="Plantagenet Cherokee" charset="0"/>
                <a:ea typeface="Plantagenet Cherokee" charset="0"/>
                <a:cs typeface="Plantagenet Cherokee" charset="0"/>
              </a:rPr>
              <a:t>et l'obligation d'apporter au travail des jeunes gens des deux sexes les limitations nécessaires pour leur permettre de continuer leur éducation et d'assurer leur développement physique. </a:t>
            </a:r>
          </a:p>
          <a:p>
            <a:pPr lvl="1" algn="just"/>
            <a:r>
              <a:rPr lang="fr-FR" dirty="0">
                <a:latin typeface="Plantagenet Cherokee" charset="0"/>
                <a:ea typeface="Plantagenet Cherokee" charset="0"/>
                <a:cs typeface="Plantagenet Cherokee" charset="0"/>
              </a:rPr>
              <a:t>7. Le principe du salaire égal, </a:t>
            </a:r>
            <a:r>
              <a:rPr lang="fr-FR" b="1" i="1" dirty="0">
                <a:latin typeface="Plantagenet Cherokee" charset="0"/>
                <a:ea typeface="Plantagenet Cherokee" charset="0"/>
                <a:cs typeface="Plantagenet Cherokee" charset="0"/>
              </a:rPr>
              <a:t>sans distinction de sexe</a:t>
            </a:r>
            <a:r>
              <a:rPr lang="fr-FR" dirty="0">
                <a:latin typeface="Plantagenet Cherokee" charset="0"/>
                <a:ea typeface="Plantagenet Cherokee" charset="0"/>
                <a:cs typeface="Plantagenet Cherokee" charset="0"/>
              </a:rPr>
              <a:t>, pour un travail de valeur égale. </a:t>
            </a:r>
            <a:r>
              <a:rPr lang="fr-FR" dirty="0" smtClean="0">
                <a:latin typeface="Plantagenet Cherokee" charset="0"/>
                <a:ea typeface="Plantagenet Cherokee" charset="0"/>
                <a:cs typeface="Plantagenet Cherokee" charset="0"/>
              </a:rPr>
              <a:t>[…]</a:t>
            </a:r>
            <a:r>
              <a:rPr lang="fr-FR" dirty="0">
                <a:latin typeface="Plantagenet Cherokee" charset="0"/>
                <a:ea typeface="Plantagenet Cherokee" charset="0"/>
                <a:cs typeface="Plantagenet Cherokee" charset="0"/>
              </a:rPr>
              <a:t> » (</a:t>
            </a:r>
            <a:r>
              <a:rPr lang="fr-FR" dirty="0" smtClean="0">
                <a:latin typeface="Plantagenet Cherokee" charset="0"/>
                <a:ea typeface="Plantagenet Cherokee" charset="0"/>
                <a:cs typeface="Plantagenet Cherokee" charset="0"/>
              </a:rPr>
              <a:t>art.427)</a:t>
            </a:r>
            <a:endParaRPr lang="fr-FR" dirty="0" smtClean="0">
              <a:latin typeface="Plantagenet Cherokee" charset="0"/>
              <a:ea typeface="Plantagenet Cherokee" charset="0"/>
              <a:cs typeface="Plantagenet Cherokee" charset="0"/>
            </a:endParaRPr>
          </a:p>
          <a:p>
            <a:pPr lvl="1" algn="just"/>
            <a:endParaRPr lang="fr-FR" dirty="0">
              <a:latin typeface="Plantagenet Cherokee" charset="0"/>
              <a:ea typeface="Plantagenet Cherokee" charset="0"/>
              <a:cs typeface="Plantagenet Cherokee" charset="0"/>
            </a:endParaRPr>
          </a:p>
          <a:p>
            <a:pPr marL="285750" indent="-285750">
              <a:buFontTx/>
              <a:buChar char="-"/>
            </a:pPr>
            <a:endParaRPr lang="fr-FR" dirty="0" smtClean="0">
              <a:latin typeface="Plantagenet Cherokee" charset="0"/>
              <a:ea typeface="Plantagenet Cherokee" charset="0"/>
              <a:cs typeface="Plantagenet Cherokee" charset="0"/>
            </a:endParaRP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7875" y="0"/>
            <a:ext cx="3157538" cy="1990875"/>
          </a:xfrm>
          <a:prstGeom prst="rect">
            <a:avLst/>
          </a:prstGeom>
        </p:spPr>
      </p:pic>
    </p:spTree>
    <p:extLst>
      <p:ext uri="{BB962C8B-B14F-4D97-AF65-F5344CB8AC3E}">
        <p14:creationId xmlns:p14="http://schemas.microsoft.com/office/powerpoint/2010/main" val="15661755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152718"/>
            <a:ext cx="8453967" cy="1490345"/>
          </a:xfrm>
        </p:spPr>
        <p:txBody>
          <a:bodyPr>
            <a:normAutofit/>
          </a:bodyPr>
          <a:lstStyle/>
          <a:p>
            <a:pPr algn="ctr"/>
            <a:r>
              <a:rPr lang="fr-FR" sz="4000" cap="none" dirty="0" smtClean="0">
                <a:solidFill>
                  <a:schemeClr val="tx1"/>
                </a:solidFill>
                <a:latin typeface="Plantagenet Cherokee" charset="0"/>
                <a:ea typeface="Plantagenet Cherokee" charset="0"/>
                <a:cs typeface="Plantagenet Cherokee" charset="0"/>
              </a:rPr>
              <a:t>III. L’effectivité </a:t>
            </a:r>
            <a:br>
              <a:rPr lang="fr-FR" sz="4000" cap="none" dirty="0" smtClean="0">
                <a:solidFill>
                  <a:schemeClr val="tx1"/>
                </a:solidFill>
                <a:latin typeface="Plantagenet Cherokee" charset="0"/>
                <a:ea typeface="Plantagenet Cherokee" charset="0"/>
                <a:cs typeface="Plantagenet Cherokee" charset="0"/>
              </a:rPr>
            </a:br>
            <a:r>
              <a:rPr lang="fr-FR" sz="4000" cap="none" dirty="0" smtClean="0">
                <a:solidFill>
                  <a:schemeClr val="tx1"/>
                </a:solidFill>
                <a:latin typeface="Plantagenet Cherokee" charset="0"/>
                <a:ea typeface="Plantagenet Cherokee" charset="0"/>
                <a:cs typeface="Plantagenet Cherokee" charset="0"/>
              </a:rPr>
              <a:t>des </a:t>
            </a:r>
            <a:r>
              <a:rPr lang="fr-FR" sz="4000" cap="none" dirty="0" smtClean="0">
                <a:solidFill>
                  <a:schemeClr val="tx1"/>
                </a:solidFill>
                <a:latin typeface="Plantagenet Cherokee" charset="0"/>
                <a:ea typeface="Plantagenet Cherokee" charset="0"/>
                <a:cs typeface="Plantagenet Cherokee" charset="0"/>
              </a:rPr>
              <a:t>droits </a:t>
            </a:r>
            <a:r>
              <a:rPr lang="fr-FR" sz="4000" cap="none" dirty="0" smtClean="0">
                <a:solidFill>
                  <a:schemeClr val="tx1"/>
                </a:solidFill>
                <a:latin typeface="Plantagenet Cherokee" charset="0"/>
                <a:ea typeface="Plantagenet Cherokee" charset="0"/>
                <a:cs typeface="Plantagenet Cherokee" charset="0"/>
              </a:rPr>
              <a:t>sociaux après 1919</a:t>
            </a:r>
            <a:endParaRPr lang="fr-FR" sz="4000" cap="none" dirty="0">
              <a:solidFill>
                <a:schemeClr val="tx1"/>
              </a:solidFill>
              <a:latin typeface="Plantagenet Cherokee" charset="0"/>
              <a:ea typeface="Plantagenet Cherokee" charset="0"/>
              <a:cs typeface="Plantagenet Cherokee" charset="0"/>
            </a:endParaRPr>
          </a:p>
        </p:txBody>
      </p:sp>
      <p:sp>
        <p:nvSpPr>
          <p:cNvPr id="3" name="Espace réservé du contenu 2"/>
          <p:cNvSpPr>
            <a:spLocks noGrp="1"/>
          </p:cNvSpPr>
          <p:nvPr>
            <p:ph idx="1"/>
          </p:nvPr>
        </p:nvSpPr>
        <p:spPr>
          <a:xfrm>
            <a:off x="911957" y="2930420"/>
            <a:ext cx="7608370" cy="2841647"/>
          </a:xfrm>
        </p:spPr>
        <p:txBody>
          <a:bodyPr>
            <a:normAutofit/>
          </a:bodyPr>
          <a:lstStyle/>
          <a:p>
            <a:endParaRPr lang="fr-BE" sz="2800" i="1" dirty="0"/>
          </a:p>
          <a:p>
            <a:endParaRPr lang="fr-FR" i="1" dirty="0"/>
          </a:p>
          <a:p>
            <a:endParaRPr lang="fr-FR" i="1"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676" y="3186030"/>
            <a:ext cx="4171028" cy="2586037"/>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28024">
            <a:off x="5294941" y="2445253"/>
            <a:ext cx="3636433" cy="3059380"/>
          </a:xfrm>
          <a:prstGeom prst="rect">
            <a:avLst/>
          </a:prstGeom>
        </p:spPr>
      </p:pic>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5171" y="5435307"/>
            <a:ext cx="6088829" cy="1422693"/>
          </a:xfrm>
          <a:prstGeom prst="rect">
            <a:avLst/>
          </a:prstGeom>
        </p:spPr>
      </p:pic>
      <p:pic>
        <p:nvPicPr>
          <p:cNvPr id="9" name="Imag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046661">
            <a:off x="-110711" y="1867458"/>
            <a:ext cx="4177045" cy="2122208"/>
          </a:xfrm>
          <a:prstGeom prst="rect">
            <a:avLst/>
          </a:prstGeom>
        </p:spPr>
      </p:pic>
    </p:spTree>
    <p:extLst>
      <p:ext uri="{BB962C8B-B14F-4D97-AF65-F5344CB8AC3E}">
        <p14:creationId xmlns:p14="http://schemas.microsoft.com/office/powerpoint/2010/main" val="14600223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e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Essentiel.thmx</Template>
  <TotalTime>9611</TotalTime>
  <Words>128</Words>
  <Application>Microsoft Macintosh PowerPoint</Application>
  <PresentationFormat>Présentation à l'écran (4:3)</PresentationFormat>
  <Paragraphs>47</Paragraphs>
  <Slides>14</Slides>
  <Notes>1</Notes>
  <HiddenSlides>0</HiddenSlides>
  <MMClips>1</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14</vt:i4>
      </vt:variant>
    </vt:vector>
  </HeadingPairs>
  <TitlesOfParts>
    <vt:vector size="20" baseType="lpstr">
      <vt:lpstr>Arial Black</vt:lpstr>
      <vt:lpstr>Calibri</vt:lpstr>
      <vt:lpstr>Plantagenet Cherokee</vt:lpstr>
      <vt:lpstr>Rockwell</vt:lpstr>
      <vt:lpstr>Arial</vt:lpstr>
      <vt:lpstr>Essentiel</vt:lpstr>
      <vt:lpstr>   Versailles et les questions ouvrières : la paix par la justice sociale   Pierre-Olivier de Broux Professeur à l’Université Saint-Louis – Bruxelles  Bruxelles – 10 mai 2019</vt:lpstr>
      <vt:lpstr>I. Améliorer la condition des travailleurs, avant 1914</vt:lpstr>
      <vt:lpstr>II. La consécration des droits sociaux dans les traités de paix</vt:lpstr>
      <vt:lpstr>II.1. Les hommes et les enjeux de la négociation de 1919</vt:lpstr>
      <vt:lpstr>II.1. Les hommes et les enjeux de la négociation de 1919</vt:lpstr>
      <vt:lpstr>II.1. Les hommes et les enjeux de la négociation de 1919</vt:lpstr>
      <vt:lpstr>II.2. Le texte des  traités de paix</vt:lpstr>
      <vt:lpstr>II.2. Le texte des  traités de paix</vt:lpstr>
      <vt:lpstr>III. L’effectivité  des droits sociaux après 1919</vt:lpstr>
      <vt:lpstr>III.1. Au niveau international</vt:lpstr>
      <vt:lpstr>III.1. Au niveau international</vt:lpstr>
      <vt:lpstr>Présentation PowerPoint</vt:lpstr>
      <vt:lpstr>III.2. Au niveau belge</vt:lpstr>
      <vt:lpstr>Conclusions</vt:lpstr>
    </vt:vector>
  </TitlesOfParts>
  <Company>Saint-Louis</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du décret « mémoire »</dc:title>
  <dc:creator>Abraham Franssen</dc:creator>
  <cp:lastModifiedBy>Utilisateur de Microsoft Office</cp:lastModifiedBy>
  <cp:revision>80</cp:revision>
  <dcterms:created xsi:type="dcterms:W3CDTF">2015-06-03T13:53:24Z</dcterms:created>
  <dcterms:modified xsi:type="dcterms:W3CDTF">2019-05-09T23:24:15Z</dcterms:modified>
</cp:coreProperties>
</file>