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7" r:id="rId2"/>
    <p:sldId id="332" r:id="rId3"/>
    <p:sldId id="262" r:id="rId4"/>
    <p:sldId id="334" r:id="rId5"/>
    <p:sldId id="342" r:id="rId6"/>
    <p:sldId id="343" r:id="rId7"/>
    <p:sldId id="312" r:id="rId8"/>
    <p:sldId id="313" r:id="rId9"/>
    <p:sldId id="344" r:id="rId10"/>
    <p:sldId id="345" r:id="rId11"/>
    <p:sldId id="346" r:id="rId12"/>
    <p:sldId id="318" r:id="rId13"/>
    <p:sldId id="348" r:id="rId14"/>
    <p:sldId id="350" r:id="rId15"/>
    <p:sldId id="328" r:id="rId16"/>
    <p:sldId id="320" r:id="rId17"/>
    <p:sldId id="329" r:id="rId18"/>
    <p:sldId id="321" r:id="rId19"/>
    <p:sldId id="330" r:id="rId20"/>
    <p:sldId id="34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63"/>
    <p:restoredTop sz="96405"/>
  </p:normalViewPr>
  <p:slideViewPr>
    <p:cSldViewPr snapToGrid="0">
      <p:cViewPr varScale="1">
        <p:scale>
          <a:sx n="91" d="100"/>
          <a:sy n="91" d="100"/>
        </p:scale>
        <p:origin x="208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0B7FF-DC44-B544-8DF4-A2765793B96B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A8DD3-8DA5-2D42-8CC4-EAF60A37F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88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rapport : </a:t>
            </a:r>
            <a:r>
              <a:rPr lang="fr-B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l’accès des victimes à la justice, rôle des institutions et organes compétents dans la mise en œuvre des lois visées ? Interprétation de la loi par les instances compétentes est-elle conforme à la lettre et à l’esprit de la loi ?</a:t>
            </a:r>
          </a:p>
          <a:p>
            <a:r>
              <a:rPr lang="fr-BE" sz="1800" dirty="0">
                <a:effectLst/>
                <a:latin typeface="Times New Roman" panose="02020603050405020304" pitchFamily="18" charset="0"/>
              </a:rPr>
              <a:t>2</a:t>
            </a:r>
            <a:r>
              <a:rPr lang="fr-BE" sz="1800" baseline="30000" dirty="0">
                <a:effectLst/>
                <a:latin typeface="Times New Roman" panose="02020603050405020304" pitchFamily="18" charset="0"/>
              </a:rPr>
              <a:t>ème</a:t>
            </a:r>
            <a:r>
              <a:rPr lang="fr-BE" sz="1800" dirty="0">
                <a:effectLst/>
                <a:latin typeface="Times New Roman" panose="02020603050405020304" pitchFamily="18" charset="0"/>
              </a:rPr>
              <a:t> rapport : non seulement examiner la réaction, mais aussi la prévention parce que les lois visent à éliminer les discriminations, discours de haine/délits de haine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7AE0E-306E-48EB-9C7F-D51F6A198BD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624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7 chapitres dans le rapport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7AE0E-306E-48EB-9C7F-D51F6A198BD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4430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7 chapitres dans le rapport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7AE0E-306E-48EB-9C7F-D51F6A198BD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0893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7 chapitres dans le rapport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7AE0E-306E-48EB-9C7F-D51F6A198BD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2763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7 chapitres dans le rapport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7AE0E-306E-48EB-9C7F-D51F6A198BD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1516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qual.belgium.be/sites/default/files/Commission%20Evaluation%20Lois%20Antidiscrimination%20-%20Rapport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qual.belgium.be/sites/default/files/Commission%20e%CC%81val%20lois%20antidiscrimination_Rapport_Synthe%CC%80se.pd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qual.belgium.be/sites/default/files/Commission%20e%CC%81val%20lois%20antidiscrimination_Rapport_Synthe%CC%80se.pdf" TargetMode="External"/><Relationship Id="rId2" Type="http://schemas.openxmlformats.org/officeDocument/2006/relationships/hyperlink" Target="https://equal.belgium.be/sites/default/files/Commission%20Evaluation%20Lois%20Antidiscrimination%20-%20Rapport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16C8DA-930B-4FEC-B373-B9DC26D25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812801"/>
            <a:ext cx="10993549" cy="168264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000" dirty="0"/>
              <a:t>Colloque AFDT </a:t>
            </a:r>
            <a:br>
              <a:rPr lang="fr-FR" sz="3000" dirty="0"/>
            </a:br>
            <a:r>
              <a:rPr lang="fr-FR" sz="3000" dirty="0"/>
              <a:t>Inclusion au travail et non-discrimination.</a:t>
            </a:r>
            <a:r>
              <a:rPr lang="fr-FR" dirty="0"/>
              <a:t> </a:t>
            </a:r>
            <a:br>
              <a:rPr lang="fr-FR" dirty="0"/>
            </a:br>
            <a:r>
              <a:rPr lang="fr-FR" sz="28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Prévenir la discrimination et promouvoir l’inclusion </a:t>
            </a:r>
            <a:br>
              <a:rPr lang="fr-FR" sz="2800" dirty="0">
                <a:solidFill>
                  <a:schemeClr val="accent1">
                    <a:lumMod val="75000"/>
                    <a:lumOff val="25000"/>
                  </a:schemeClr>
                </a:solidFill>
              </a:rPr>
            </a:br>
            <a:r>
              <a:rPr lang="fr-FR" sz="28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en entreprise</a:t>
            </a:r>
            <a:endParaRPr lang="fr-FR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047E4E6-6C05-4FB3-B752-95FDF79863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fr-FR" sz="24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Julie </a:t>
            </a:r>
            <a:r>
              <a:rPr lang="fr-FR" sz="2400" dirty="0" err="1">
                <a:solidFill>
                  <a:schemeClr val="accent1">
                    <a:lumMod val="75000"/>
                    <a:lumOff val="25000"/>
                  </a:schemeClr>
                </a:solidFill>
              </a:rPr>
              <a:t>ringelheim</a:t>
            </a:r>
            <a:r>
              <a:rPr lang="fr-FR" sz="24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 – 1</a:t>
            </a:r>
            <a:r>
              <a:rPr lang="fr-FR" sz="2400" baseline="300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er</a:t>
            </a:r>
            <a:r>
              <a:rPr lang="fr-FR" sz="24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 juin 2023</a:t>
            </a:r>
          </a:p>
        </p:txBody>
      </p:sp>
    </p:spTree>
    <p:extLst>
      <p:ext uri="{BB962C8B-B14F-4D97-AF65-F5344CB8AC3E}">
        <p14:creationId xmlns:p14="http://schemas.microsoft.com/office/powerpoint/2010/main" val="2496294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41AAAF-7ED8-2D4B-AA35-822DD68CE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/>
              <a:t>Créer une Obligation de prévention à charge des employeurs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13FAC9-CA18-144B-9F0C-DC95D8EA4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17644"/>
            <a:ext cx="11029615" cy="4005470"/>
          </a:xfrm>
        </p:spPr>
        <p:txBody>
          <a:bodyPr>
            <a:normAutofit lnSpcReduction="10000"/>
          </a:bodyPr>
          <a:lstStyle/>
          <a:p>
            <a:pPr lvl="1">
              <a:buFontTx/>
              <a:buChar char="-"/>
            </a:pPr>
            <a:r>
              <a:rPr lang="fr-FR" sz="2200" dirty="0"/>
              <a:t>Obligation d’élaborer un </a:t>
            </a:r>
            <a:r>
              <a:rPr lang="fr-FR" sz="2200" b="1" dirty="0"/>
              <a:t>plan de prévention </a:t>
            </a:r>
            <a:r>
              <a:rPr lang="fr-FR" sz="2200" dirty="0"/>
              <a:t>de la discrimination : </a:t>
            </a:r>
          </a:p>
          <a:p>
            <a:pPr lvl="2">
              <a:buFontTx/>
              <a:buChar char="-"/>
            </a:pPr>
            <a:r>
              <a:rPr lang="fr-FR" sz="2000" dirty="0"/>
              <a:t>Introduire les changements nécessaires pour remédier aux problèmes constatés </a:t>
            </a:r>
          </a:p>
          <a:p>
            <a:pPr lvl="2">
              <a:buFontTx/>
              <a:buChar char="-"/>
            </a:pPr>
            <a:r>
              <a:rPr lang="fr-FR" sz="2000" dirty="0"/>
              <a:t>Par des mesures adaptées aux spécificités de l’entreprise ou institution</a:t>
            </a:r>
          </a:p>
          <a:p>
            <a:pPr marL="594000" lvl="2" indent="0">
              <a:buNone/>
            </a:pPr>
            <a:r>
              <a:rPr lang="fr-FR" sz="2000" i="1" dirty="0"/>
              <a:t>Remarques </a:t>
            </a:r>
            <a:r>
              <a:rPr lang="fr-FR" sz="2000" dirty="0"/>
              <a:t>: </a:t>
            </a:r>
          </a:p>
          <a:p>
            <a:pPr marL="630000" lvl="2" indent="0">
              <a:buNone/>
            </a:pPr>
            <a:r>
              <a:rPr lang="fr-FR" sz="2000" dirty="0"/>
              <a:t>- Important d’associer les représentants des </a:t>
            </a:r>
            <a:r>
              <a:rPr lang="fr-FR" sz="2000" dirty="0" err="1"/>
              <a:t>travailleur·ses</a:t>
            </a:r>
            <a:r>
              <a:rPr lang="fr-FR" sz="2000" dirty="0"/>
              <a:t> à l’élaboration de ce plan. </a:t>
            </a:r>
          </a:p>
          <a:p>
            <a:pPr marL="630000" lvl="2" indent="0">
              <a:buNone/>
            </a:pPr>
            <a:r>
              <a:rPr lang="fr-FR" sz="2000" dirty="0"/>
              <a:t>- Différence avec les plans de diversité :</a:t>
            </a:r>
          </a:p>
          <a:p>
            <a:pPr marL="630000" lvl="2" indent="0">
              <a:buNone/>
            </a:pPr>
            <a:r>
              <a:rPr lang="fr-FR" sz="2000" dirty="0"/>
              <a:t>	Plan de prévention = mesures de base visant à empêcher que des discriminations (directes ou indirectes) ne soient commises</a:t>
            </a:r>
          </a:p>
          <a:p>
            <a:pPr marL="630000" lvl="2" indent="0">
              <a:buNone/>
            </a:pPr>
            <a:r>
              <a:rPr lang="fr-FR" sz="2000" dirty="0"/>
              <a:t>	Plan de diversité = mesures visant à promouvoir l’inclusion et la progression au sein de l’organisation de groupes exposés à la discrimination et sous-représentés dans l’organisation.</a:t>
            </a:r>
          </a:p>
        </p:txBody>
      </p:sp>
    </p:spTree>
    <p:extLst>
      <p:ext uri="{BB962C8B-B14F-4D97-AF65-F5344CB8AC3E}">
        <p14:creationId xmlns:p14="http://schemas.microsoft.com/office/powerpoint/2010/main" val="65565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41AAAF-7ED8-2D4B-AA35-822DD68CE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/>
              <a:t>Créer une Obligation de prévention à charge des employeurs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13FAC9-CA18-144B-9F0C-DC95D8EA4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Tx/>
              <a:buChar char="-"/>
            </a:pPr>
            <a:r>
              <a:rPr lang="fr-FR" sz="2200" dirty="0"/>
              <a:t>Obligation de mettre en place une </a:t>
            </a:r>
            <a:r>
              <a:rPr lang="fr-FR" sz="2200" b="1" dirty="0"/>
              <a:t>procédure interne de traitement des plaintes </a:t>
            </a:r>
            <a:r>
              <a:rPr lang="fr-FR" sz="2200" dirty="0"/>
              <a:t>relatives à des discriminations potentielles. </a:t>
            </a:r>
          </a:p>
          <a:p>
            <a:pPr marL="324000" lvl="1" indent="0">
              <a:buNone/>
            </a:pPr>
            <a:r>
              <a:rPr lang="fr-FR" sz="2200" dirty="0"/>
              <a:t>		Objectifs :</a:t>
            </a:r>
          </a:p>
          <a:p>
            <a:pPr lvl="2">
              <a:buFontTx/>
              <a:buChar char="-"/>
            </a:pPr>
            <a:r>
              <a:rPr lang="fr-FR" sz="2000" dirty="0"/>
              <a:t>Permettre aux </a:t>
            </a:r>
            <a:r>
              <a:rPr lang="fr-FR" sz="2000" dirty="0" err="1"/>
              <a:t>travailleur·ses</a:t>
            </a:r>
            <a:r>
              <a:rPr lang="fr-FR" sz="2000" dirty="0"/>
              <a:t> de trouver soutien et conseil auprès de personnes qualifiées (ex. : personne de confiance désignée à cet effet ou conseiller en prévention des risques)</a:t>
            </a:r>
          </a:p>
          <a:p>
            <a:pPr lvl="2">
              <a:buFontTx/>
              <a:buChar char="-"/>
            </a:pPr>
            <a:r>
              <a:rPr lang="fr-FR" sz="2000" dirty="0"/>
              <a:t>Habiliter des personnes désignées et adéquatement formées à recommander, le cas échéant, des mesures à prendre pour résoudre une situation problématique</a:t>
            </a:r>
          </a:p>
          <a:p>
            <a:pPr lvl="2">
              <a:buFontTx/>
              <a:buChar char="-"/>
            </a:pPr>
            <a:r>
              <a:rPr lang="fr-FR" sz="2000" dirty="0"/>
              <a:t>Permettre ainsi de résoudre le problème à un stade précoce, avant que la situation ne s’envenime</a:t>
            </a:r>
          </a:p>
        </p:txBody>
      </p:sp>
    </p:spTree>
    <p:extLst>
      <p:ext uri="{BB962C8B-B14F-4D97-AF65-F5344CB8AC3E}">
        <p14:creationId xmlns:p14="http://schemas.microsoft.com/office/powerpoint/2010/main" val="1010007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CB0D6F-4E19-1E4C-8ABF-E8F205244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Dispositifs proactifs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B5B2DA-9A52-ED46-9118-51B29AA4C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7345"/>
            <a:ext cx="10515600" cy="420961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nl-BE" sz="2400" dirty="0"/>
              <a:t>Politique de diversité obligatoire dans la fonction publique</a:t>
            </a:r>
          </a:p>
          <a:p>
            <a:pPr>
              <a:buFontTx/>
              <a:buChar char="-"/>
            </a:pPr>
            <a:r>
              <a:rPr lang="nl-BE" sz="2400" dirty="0"/>
              <a:t>Recommandations relatives aux mesures d’action positive</a:t>
            </a:r>
          </a:p>
        </p:txBody>
      </p:sp>
    </p:spTree>
    <p:extLst>
      <p:ext uri="{BB962C8B-B14F-4D97-AF65-F5344CB8AC3E}">
        <p14:creationId xmlns:p14="http://schemas.microsoft.com/office/powerpoint/2010/main" val="4228664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CB0D6F-4E19-1E4C-8ABF-E8F205244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Une politique de diversité obligatoire dans la fonction publique fédérale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B5B2DA-9A52-ED46-9118-51B29AA4C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7345"/>
            <a:ext cx="10515600" cy="4209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/>
              <a:t>Recommandation n°67 : rendre </a:t>
            </a:r>
            <a:r>
              <a:rPr lang="fr-FR" sz="2200" b="1" dirty="0"/>
              <a:t>obligatoire </a:t>
            </a:r>
            <a:r>
              <a:rPr lang="fr-FR" sz="2200" dirty="0"/>
              <a:t>la mise en place d’une </a:t>
            </a:r>
            <a:r>
              <a:rPr lang="fr-FR" sz="2200" b="1" dirty="0"/>
              <a:t>politique de diversité dans la fonction publique fédérale</a:t>
            </a:r>
          </a:p>
          <a:p>
            <a:pPr marL="0" indent="0">
              <a:buNone/>
            </a:pPr>
            <a:r>
              <a:rPr lang="fr-FR" sz="2000" dirty="0"/>
              <a:t>= Programme d’action comportant un ensemble de mesures visant à apporter des réponses structurelles aux problèmes qui entravent l’accès, l’insertion et la progression au sein de l’institution de groupes souffrant de discrimination.</a:t>
            </a:r>
          </a:p>
          <a:p>
            <a:pPr marL="0" indent="0">
              <a:buNone/>
            </a:pPr>
            <a:r>
              <a:rPr lang="fr-FR" sz="2000" dirty="0"/>
              <a:t>NB : </a:t>
            </a:r>
          </a:p>
          <a:p>
            <a:pPr>
              <a:buFontTx/>
              <a:buChar char="-"/>
            </a:pPr>
            <a:r>
              <a:rPr lang="fr-FR" sz="2000" dirty="0"/>
              <a:t>Pas synonyme d’action positive : une politique de diversité n’inclut pas forcément un traitement préférentiel</a:t>
            </a:r>
          </a:p>
          <a:p>
            <a:pPr>
              <a:buFontTx/>
              <a:buChar char="-"/>
            </a:pPr>
            <a:r>
              <a:rPr lang="fr-FR" sz="2000" dirty="0"/>
              <a:t>Exemples de mesures : diversifier les canaux de recrutement, encourager les membres de certains groupes à postuler, modifier critères de recrutement pour supprimer des obstacles indirects, former les responsables du recrutement à la non-discrimination et biais inconscients.  </a:t>
            </a:r>
          </a:p>
        </p:txBody>
      </p:sp>
    </p:spTree>
    <p:extLst>
      <p:ext uri="{BB962C8B-B14F-4D97-AF65-F5344CB8AC3E}">
        <p14:creationId xmlns:p14="http://schemas.microsoft.com/office/powerpoint/2010/main" val="1564844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CB0D6F-4E19-1E4C-8ABF-E8F205244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Une politique de diversité obligatoire dans la fonction publique fédérale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B5B2DA-9A52-ED46-9118-51B29AA4C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7345"/>
            <a:ext cx="10515600" cy="4209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/>
              <a:t>- NB :  Une telle obligation existe déjà en Région flamande :</a:t>
            </a:r>
          </a:p>
          <a:p>
            <a:pPr lvl="1">
              <a:buFontTx/>
              <a:buChar char="-"/>
            </a:pPr>
            <a:r>
              <a:rPr lang="fr-FR" sz="1800" dirty="0"/>
              <a:t>Décret de 2008 qui rend obligatoire la mise en place d’actions en faveur des « groupes à potentiel »</a:t>
            </a:r>
          </a:p>
          <a:p>
            <a:pPr lvl="1">
              <a:buFontTx/>
              <a:buChar char="-"/>
            </a:pPr>
            <a:r>
              <a:rPr lang="fr-FR" sz="1800" dirty="0"/>
              <a:t>Politique coordonnée par le « Fonctionnaire flamand de la Diversité », assisté d’une équipe de 10 personnes</a:t>
            </a:r>
          </a:p>
          <a:p>
            <a:pPr lvl="1">
              <a:buFontTx/>
              <a:buChar char="-"/>
            </a:pPr>
            <a:r>
              <a:rPr lang="fr-FR" sz="1800" dirty="0"/>
              <a:t>Etablit un Plan d’action quinquennal et des plans annuels pour l’ensemble de l’administration flamande</a:t>
            </a:r>
          </a:p>
          <a:p>
            <a:pPr lvl="1">
              <a:buFontTx/>
              <a:buChar char="-"/>
            </a:pPr>
            <a:r>
              <a:rPr lang="fr-FR" sz="1800" dirty="0"/>
              <a:t>Définit des « objectifs » à atteindre pour chaque « groupe à potentiel » :</a:t>
            </a:r>
          </a:p>
          <a:p>
            <a:pPr lvl="2">
              <a:buFontTx/>
              <a:buChar char="-"/>
            </a:pPr>
            <a:r>
              <a:rPr lang="fr-FR" sz="1600" dirty="0"/>
              <a:t>En termes de pourcentage dans la composition du personnel</a:t>
            </a:r>
          </a:p>
          <a:p>
            <a:pPr lvl="2">
              <a:buFontTx/>
              <a:buChar char="-"/>
            </a:pPr>
            <a:r>
              <a:rPr lang="fr-FR" sz="1600" dirty="0"/>
              <a:t>Dans le cas des femmes : pourcentage parmi les cadres </a:t>
            </a:r>
          </a:p>
          <a:p>
            <a:pPr lvl="1">
              <a:buFontTx/>
              <a:buChar char="-"/>
            </a:pPr>
            <a:r>
              <a:rPr lang="fr-FR" sz="1800" dirty="0"/>
              <a:t>Chaque entité administrative rédige en outre son propre plan d’action et désigne au moins 1 personne chargée d’encadrer sa politique d’égalité des chances et de diversité</a:t>
            </a:r>
          </a:p>
        </p:txBody>
      </p:sp>
    </p:spTree>
    <p:extLst>
      <p:ext uri="{BB962C8B-B14F-4D97-AF65-F5344CB8AC3E}">
        <p14:creationId xmlns:p14="http://schemas.microsoft.com/office/powerpoint/2010/main" val="2212868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CB0D6F-4E19-1E4C-8ABF-E8F205244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Une politique de diversité obligatoire dans la fonction publique fédérale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B5B2DA-9A52-ED46-9118-51B29AA4C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927"/>
            <a:ext cx="10515600" cy="4265036"/>
          </a:xfrm>
        </p:spPr>
        <p:txBody>
          <a:bodyPr>
            <a:normAutofit/>
          </a:bodyPr>
          <a:lstStyle/>
          <a:p>
            <a:r>
              <a:rPr lang="fr-FR" sz="2000" dirty="0"/>
              <a:t>Suppose de recueillir des </a:t>
            </a:r>
            <a:r>
              <a:rPr lang="fr-FR" sz="2000" b="1" dirty="0"/>
              <a:t>données sur la composition du personnel </a:t>
            </a:r>
            <a:r>
              <a:rPr lang="fr-FR" sz="2000" dirty="0"/>
              <a:t>des organisations de la fonction publique fédérale pour identifier les groupes nécessitant des actions</a:t>
            </a:r>
          </a:p>
          <a:p>
            <a:pPr lvl="1"/>
            <a:r>
              <a:rPr lang="fr-FR" sz="2000" dirty="0"/>
              <a:t>Se fait déjà pour le genre, l’âge et le handicap ;</a:t>
            </a:r>
          </a:p>
          <a:p>
            <a:pPr lvl="1"/>
            <a:r>
              <a:rPr lang="fr-FR" sz="2000" dirty="0"/>
              <a:t>Nécessaire de développer collecte de données sur l’origine, sur la base d’une méthodologie rigoureuse et dans le respect des droits de l’individu, not. normes de protection des données personnelles </a:t>
            </a:r>
          </a:p>
          <a:p>
            <a:pPr lvl="2"/>
            <a:r>
              <a:rPr lang="fr-FR" sz="1800" dirty="0"/>
              <a:t>Possibilité de faire appel à une institution tierce habilitée à croiser des données disponibles dans bases de données administratives avec données du registre national</a:t>
            </a:r>
          </a:p>
          <a:p>
            <a:pPr lvl="2"/>
            <a:r>
              <a:rPr lang="fr-FR" sz="1800" dirty="0"/>
              <a:t>Avantage : l’administration ne recevrait que des données agrégées (et donc anonymes)</a:t>
            </a:r>
          </a:p>
          <a:p>
            <a:r>
              <a:rPr lang="fr-FR" sz="2000" dirty="0"/>
              <a:t>Suppose de </a:t>
            </a:r>
            <a:r>
              <a:rPr lang="fr-FR" sz="2000" b="1" dirty="0"/>
              <a:t>doter les institutions concernées de moyens humains adéquats </a:t>
            </a:r>
            <a:r>
              <a:rPr lang="fr-FR" sz="2000" dirty="0"/>
              <a:t>pour mettre en œuvre cette politique de diversité.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0912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05E31F-0C46-A247-AC3D-AFC76E721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L’action positive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BD4A9D-47F1-F94A-94F9-AFCEB4C77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87826"/>
            <a:ext cx="11029615" cy="3995531"/>
          </a:xfrm>
        </p:spPr>
        <p:txBody>
          <a:bodyPr>
            <a:normAutofit fontScale="92500" lnSpcReduction="20000"/>
          </a:bodyPr>
          <a:lstStyle/>
          <a:p>
            <a:r>
              <a:rPr lang="fr-FR" sz="2200" dirty="0"/>
              <a:t>Notion : mesures spécifiques destinées à prévenir ou compenser des désavantages liés à un motif de discrimination. </a:t>
            </a:r>
          </a:p>
          <a:p>
            <a:r>
              <a:rPr lang="fr-FR" sz="2200" dirty="0"/>
              <a:t>Concrètement, mesures comportant l’octroi d’un traitement préférentiel en vue d’éliminer une inégalité structurelle dont souffre les membres du groupe visé.</a:t>
            </a:r>
          </a:p>
          <a:p>
            <a:r>
              <a:rPr lang="fr-FR" sz="2200" dirty="0"/>
              <a:t>Mesures </a:t>
            </a:r>
            <a:r>
              <a:rPr lang="fr-FR" sz="2200" b="1" dirty="0"/>
              <a:t>autorisées par la loi belge à des conditions strictes : </a:t>
            </a:r>
            <a:endParaRPr lang="fr-FR" sz="2200" dirty="0"/>
          </a:p>
          <a:p>
            <a:pPr lvl="1"/>
            <a:r>
              <a:rPr lang="fr-FR" sz="2000" dirty="0"/>
              <a:t>Existence d’une inégalité manifeste;</a:t>
            </a:r>
          </a:p>
          <a:p>
            <a:pPr lvl="1"/>
            <a:r>
              <a:rPr lang="fr-FR" sz="2000" dirty="0"/>
              <a:t>Disparition de cette inégalité désignée comme objectif, </a:t>
            </a:r>
          </a:p>
          <a:p>
            <a:pPr lvl="1"/>
            <a:r>
              <a:rPr lang="fr-FR" sz="2000" dirty="0"/>
              <a:t>Nature temporaire de la mesure, </a:t>
            </a:r>
          </a:p>
          <a:p>
            <a:pPr lvl="1"/>
            <a:r>
              <a:rPr lang="fr-FR" sz="2000" dirty="0"/>
              <a:t>Proportionnalité : la mesure ne dois pas porter atteinte inutilement aux droits d’autrui </a:t>
            </a:r>
          </a:p>
          <a:p>
            <a:r>
              <a:rPr lang="fr-FR" sz="2200" b="1" dirty="0"/>
              <a:t>Exigence d’un arrêté royal </a:t>
            </a:r>
            <a:r>
              <a:rPr lang="fr-FR" sz="2200" dirty="0"/>
              <a:t>précisant les hypothèses et conditions dans lesquelles peuvent être mises en œuvre.</a:t>
            </a:r>
          </a:p>
          <a:p>
            <a:pPr marL="0" indent="0">
              <a:buNone/>
            </a:pPr>
            <a:endParaRPr lang="fr-BE" sz="2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70147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05E31F-0C46-A247-AC3D-AFC76E721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L’action positive : emploi privé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BD4A9D-47F1-F94A-94F9-AFCEB4C77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08910"/>
            <a:ext cx="11029615" cy="3849890"/>
          </a:xfrm>
        </p:spPr>
        <p:txBody>
          <a:bodyPr>
            <a:normAutofit/>
          </a:bodyPr>
          <a:lstStyle/>
          <a:p>
            <a:r>
              <a:rPr lang="fr-FR" sz="2200" dirty="0"/>
              <a:t>Emploi privé :  </a:t>
            </a:r>
          </a:p>
          <a:p>
            <a:pPr lvl="1"/>
            <a:r>
              <a:rPr lang="fr-FR" sz="2000" dirty="0"/>
              <a:t>Arrêté royal adopté le 11 février 2019 (12 ans après l’adoption des lois !)</a:t>
            </a:r>
          </a:p>
          <a:p>
            <a:pPr lvl="1"/>
            <a:r>
              <a:rPr lang="fr-FR" sz="2000" dirty="0"/>
              <a:t>Prévoit une procédure permettant de faire approuver un plan d’action positive par le ministre de l’Emploi. </a:t>
            </a:r>
          </a:p>
          <a:p>
            <a:pPr lvl="1"/>
            <a:r>
              <a:rPr lang="fr-FR" sz="2000" dirty="0"/>
              <a:t>Suppose une CCT ou un « acte d’adhésion » du personnel  </a:t>
            </a:r>
          </a:p>
          <a:p>
            <a:pPr lvl="1"/>
            <a:r>
              <a:rPr lang="fr-FR" sz="2000" dirty="0"/>
              <a:t>Mais procédure peu connue et peu utilisée jusqu’à présent </a:t>
            </a:r>
          </a:p>
          <a:p>
            <a:pPr lvl="2"/>
            <a:r>
              <a:rPr lang="fr-FR" sz="1800" dirty="0"/>
              <a:t>7 demandes d’agrément soumises au ministres - 6 approuvés sur les 7</a:t>
            </a:r>
          </a:p>
          <a:p>
            <a:pPr lvl="2"/>
            <a:r>
              <a:rPr lang="fr-FR" sz="1800" dirty="0"/>
              <a:t>Aucune publicité réalisée par le ministre sur ces plans</a:t>
            </a:r>
          </a:p>
        </p:txBody>
      </p:sp>
    </p:spTree>
    <p:extLst>
      <p:ext uri="{BB962C8B-B14F-4D97-AF65-F5344CB8AC3E}">
        <p14:creationId xmlns:p14="http://schemas.microsoft.com/office/powerpoint/2010/main" val="1946351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05E31F-0C46-A247-AC3D-AFC76E721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L’action positive : emploi public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BD4A9D-47F1-F94A-94F9-AFCEB4C77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95056"/>
            <a:ext cx="11029615" cy="3863744"/>
          </a:xfrm>
        </p:spPr>
        <p:txBody>
          <a:bodyPr>
            <a:normAutofit fontScale="92500"/>
          </a:bodyPr>
          <a:lstStyle/>
          <a:p>
            <a:r>
              <a:rPr lang="fr-FR" sz="2200" dirty="0"/>
              <a:t>Aucun arrêté royal réglementant de façon générale le recours à l’action positive dans l’emploi public</a:t>
            </a:r>
          </a:p>
          <a:p>
            <a:r>
              <a:rPr lang="fr-FR" sz="2200" dirty="0"/>
              <a:t>2 arrêtés royaux organisent une action positive spécifique dans la fonction publique fédérale administrative : </a:t>
            </a:r>
          </a:p>
          <a:p>
            <a:pPr lvl="1"/>
            <a:r>
              <a:rPr lang="fr-FR" sz="2200" dirty="0"/>
              <a:t>Handicap : chaque service public fédéral tenu d’employer au moins 3 % de personnes avec un handicap (cf.  AR de 2005 qui renouvelle une obligation antérieure)</a:t>
            </a:r>
          </a:p>
          <a:p>
            <a:pPr lvl="1"/>
            <a:r>
              <a:rPr lang="fr-FR" sz="2200" dirty="0"/>
              <a:t>Genre : 1/3 au moins des emplois dans la haute fonction publique administrative doit être occupé par des personnes appartenant au genre sous-représenté. En principe, tant que quota pas atteint, </a:t>
            </a:r>
            <a:r>
              <a:rPr lang="fr-FR" sz="2200" dirty="0" err="1"/>
              <a:t>candidat·es</a:t>
            </a:r>
            <a:r>
              <a:rPr lang="fr-FR" sz="2200" dirty="0"/>
              <a:t> du genre sous-représenté bénéficient d’une priorité – mais exceptions</a:t>
            </a:r>
            <a:r>
              <a:rPr lang="fr-FR" sz="2000" dirty="0"/>
              <a:t> (AR de 2012).</a:t>
            </a:r>
          </a:p>
          <a:p>
            <a:r>
              <a:rPr lang="fr-FR" sz="2200" dirty="0"/>
              <a:t>Mais : aucun de ces objectifs n’est atteint.</a:t>
            </a:r>
          </a:p>
          <a:p>
            <a:pPr lvl="1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565746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05E31F-0C46-A247-AC3D-AFC76E721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L’action positive : emploi public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BD4A9D-47F1-F94A-94F9-AFCEB4C77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95056"/>
            <a:ext cx="11029615" cy="3863744"/>
          </a:xfrm>
        </p:spPr>
        <p:txBody>
          <a:bodyPr>
            <a:normAutofit fontScale="92500" lnSpcReduction="20000"/>
          </a:bodyPr>
          <a:lstStyle/>
          <a:p>
            <a:r>
              <a:rPr lang="fr-FR" sz="2200" b="1" dirty="0"/>
              <a:t>Recommandation n°70 :</a:t>
            </a:r>
          </a:p>
          <a:p>
            <a:pPr lvl="1"/>
            <a:r>
              <a:rPr lang="fr-FR" sz="2200" dirty="0"/>
              <a:t>Adopter un AR énonçant de façon générale les conditions auxquelles une action positive peut être mise en place dans l’emploi dans le secteur public ;</a:t>
            </a:r>
          </a:p>
          <a:p>
            <a:pPr lvl="1"/>
            <a:r>
              <a:rPr lang="fr-FR" sz="2200" dirty="0"/>
              <a:t>Prendre des mesures pour assurer l’effectivité de l’obligation d’employer au moins 3 % de personnes en situation de handicap dans la fonction publique fédérale administrative :</a:t>
            </a:r>
          </a:p>
          <a:p>
            <a:pPr lvl="2"/>
            <a:r>
              <a:rPr lang="fr-FR" sz="2000" dirty="0"/>
              <a:t>Développer des modes alternatifs de recrutement </a:t>
            </a:r>
          </a:p>
          <a:p>
            <a:pPr lvl="2"/>
            <a:r>
              <a:rPr lang="fr-FR" sz="2000" dirty="0"/>
              <a:t>Créer un dispositif de sanction (existait auparavant mais supprimé)</a:t>
            </a:r>
          </a:p>
          <a:p>
            <a:pPr lvl="2"/>
            <a:r>
              <a:rPr lang="fr-FR" sz="2000"/>
              <a:t>Plan stratégique global visant à améliorer le taux d’emploi des personnes avec un handicap dans fonction publique </a:t>
            </a:r>
            <a:endParaRPr lang="fr-BE" sz="2000" dirty="0"/>
          </a:p>
          <a:p>
            <a:pPr lvl="1"/>
            <a:r>
              <a:rPr lang="fr-FR" sz="2200" dirty="0"/>
              <a:t>Etude approfondie pour comprendre pourquoi le quota de genre dans la haute fonction publique administrative n’est pas atteint et renforcer les efforts pour y remédier.</a:t>
            </a:r>
          </a:p>
          <a:p>
            <a:pPr lvl="1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879413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51F0F7-B5D3-4900-8644-5D86151F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: recommandations de la commission d’évaluation des lois de non-discrimination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9BDF05-C6A3-4907-BFD1-46FA0A512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50026"/>
            <a:ext cx="11029615" cy="3808773"/>
          </a:xfrm>
        </p:spPr>
        <p:txBody>
          <a:bodyPr>
            <a:normAutofit lnSpcReduction="10000"/>
          </a:bodyPr>
          <a:lstStyle/>
          <a:p>
            <a:r>
              <a:rPr lang="fr-FR" sz="2200" b="1" i="1" dirty="0"/>
              <a:t>Commission mise en place en 2016 par le gouvernement belge</a:t>
            </a:r>
            <a:endParaRPr lang="fr-FR" sz="2200" i="1" dirty="0"/>
          </a:p>
          <a:p>
            <a:r>
              <a:rPr lang="fr-FR" sz="2200" b="1" i="1" dirty="0"/>
              <a:t>Mission : </a:t>
            </a:r>
            <a:r>
              <a:rPr lang="fr-FR" sz="2200" i="1" dirty="0"/>
              <a:t>Évaluer l’application et l’effectivité des lois anti-discrimination adoptées en Belgique en 2007</a:t>
            </a:r>
          </a:p>
          <a:p>
            <a:r>
              <a:rPr lang="fr-FR" sz="2200" b="1" i="1" dirty="0"/>
              <a:t>Composition : </a:t>
            </a:r>
            <a:r>
              <a:rPr lang="fr-FR" sz="2200" i="1" dirty="0"/>
              <a:t>académiques, avocats, magistrats, syndicats, organisations</a:t>
            </a:r>
            <a:r>
              <a:rPr lang="fr-FR" sz="2200" b="1" i="1" dirty="0"/>
              <a:t> </a:t>
            </a:r>
            <a:r>
              <a:rPr lang="fr-FR" sz="2200" i="1" dirty="0"/>
              <a:t>patronales et ONG (1 membre)</a:t>
            </a:r>
          </a:p>
          <a:p>
            <a:r>
              <a:rPr lang="fr-FR" sz="2200" b="1" i="1" dirty="0">
                <a:solidFill>
                  <a:schemeClr val="accent2"/>
                </a:solidFill>
              </a:rPr>
              <a:t>Rapport final</a:t>
            </a:r>
            <a:r>
              <a:rPr lang="fr-FR" sz="2200" dirty="0">
                <a:solidFill>
                  <a:schemeClr val="accent2"/>
                </a:solidFill>
              </a:rPr>
              <a:t> </a:t>
            </a:r>
            <a:r>
              <a:rPr lang="fr-FR" sz="2200" dirty="0"/>
              <a:t>– publié en juin </a:t>
            </a:r>
            <a:r>
              <a:rPr lang="fr-FR" sz="2200" dirty="0">
                <a:solidFill>
                  <a:schemeClr val="accent2"/>
                </a:solidFill>
              </a:rPr>
              <a:t>2022 </a:t>
            </a:r>
          </a:p>
          <a:p>
            <a:pPr lvl="1"/>
            <a:r>
              <a:rPr lang="fr-FR" dirty="0">
                <a:solidFill>
                  <a:schemeClr val="accent2"/>
                </a:solidFill>
              </a:rPr>
              <a:t>Texte complet : </a:t>
            </a:r>
            <a:r>
              <a:rPr lang="fr-FR" dirty="0">
                <a:solidFill>
                  <a:srgbClr val="DCA10D"/>
                </a:solidFill>
                <a:effectLst/>
                <a:latin typeface="AppleSystemUIFont"/>
                <a:ea typeface="Calibri" panose="020F0502020204030204" pitchFamily="34" charset="0"/>
                <a:cs typeface="AppleSystemUIFont"/>
                <a:hlinkClick r:id="rId3"/>
              </a:rPr>
              <a:t>https://equal.belgium.be/sites/default/files/Commission%20Evaluation%20Lois%20Antidiscrimination%20-%20Rapport.pdf</a:t>
            </a:r>
            <a:endParaRPr lang="fr-FR" dirty="0">
              <a:solidFill>
                <a:srgbClr val="DCA10D"/>
              </a:solidFill>
              <a:effectLst/>
              <a:latin typeface="AppleSystemUIFont"/>
              <a:ea typeface="Calibri" panose="020F0502020204030204" pitchFamily="34" charset="0"/>
              <a:cs typeface="AppleSystemUIFont"/>
            </a:endParaRPr>
          </a:p>
          <a:p>
            <a:pPr lvl="1"/>
            <a:r>
              <a:rPr lang="fr-FR" dirty="0">
                <a:solidFill>
                  <a:schemeClr val="accent1">
                    <a:lumMod val="75000"/>
                    <a:lumOff val="25000"/>
                  </a:schemeClr>
                </a:solidFill>
                <a:latin typeface="AppleSystemUIFont"/>
              </a:rPr>
              <a:t>Synthèse : </a:t>
            </a:r>
            <a:r>
              <a:rPr lang="fr-FR" dirty="0">
                <a:solidFill>
                  <a:srgbClr val="DCA10D"/>
                </a:solidFill>
                <a:effectLst/>
                <a:latin typeface="AppleSystemUIFont"/>
                <a:ea typeface="Calibri" panose="020F0502020204030204" pitchFamily="34" charset="0"/>
                <a:cs typeface="AppleSystemUIFont"/>
                <a:hlinkClick r:id="rId4"/>
              </a:rPr>
              <a:t>https://equal.belgium.be/sites/default/files/Commission%20e%CC%81val%20lois%20antidiscrimination_Rapport_Synthe%CC%80se.pdf</a:t>
            </a:r>
            <a:r>
              <a:rPr lang="fr-BE" dirty="0">
                <a:effectLst/>
              </a:rPr>
              <a:t> </a:t>
            </a:r>
            <a:endParaRPr lang="fr-FR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51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6DC6D0-D08F-9CC4-793F-D9198D992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EE98F4-59BF-B3C2-555D-4B6550C73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MERCI POUR VOTRE ATTENTION !</a:t>
            </a:r>
          </a:p>
          <a:p>
            <a:pPr marL="0" indent="0" algn="ctr">
              <a:buNone/>
            </a:pPr>
            <a:endParaRPr lang="fr-FR" sz="2800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fr-FR" sz="2000" dirty="0">
                <a:solidFill>
                  <a:schemeClr val="accent1"/>
                </a:solidFill>
              </a:rPr>
              <a:t>Le rapport de la Commission belge d’évaluation de lois de non-discrimination est disponible sur : </a:t>
            </a:r>
            <a:r>
              <a:rPr lang="fr-FR" sz="1800" dirty="0">
                <a:solidFill>
                  <a:srgbClr val="DCA10D"/>
                </a:solidFill>
                <a:effectLst/>
                <a:latin typeface="AppleSystemUIFont"/>
                <a:ea typeface="Calibri" panose="020F0502020204030204" pitchFamily="34" charset="0"/>
                <a:cs typeface="AppleSystemUIFont"/>
                <a:hlinkClick r:id="rId2"/>
              </a:rPr>
              <a:t>https://equal.belgium.be/sites/default/files/Commission%20Evaluation%20Lois%20Antidiscrimination%20-%20Rapport.pdf</a:t>
            </a:r>
            <a:endParaRPr lang="fr-FR" sz="1800" dirty="0">
              <a:solidFill>
                <a:srgbClr val="DCA10D"/>
              </a:solidFill>
              <a:effectLst/>
              <a:latin typeface="AppleSystemUIFont"/>
              <a:ea typeface="Calibri" panose="020F0502020204030204" pitchFamily="34" charset="0"/>
              <a:cs typeface="AppleSystemUIFont"/>
            </a:endParaRPr>
          </a:p>
          <a:p>
            <a:pPr marL="324000" lvl="1" indent="0">
              <a:buNone/>
            </a:pPr>
            <a:r>
              <a:rPr lang="fr-FR" sz="1800" dirty="0">
                <a:solidFill>
                  <a:schemeClr val="accent1"/>
                </a:solidFill>
              </a:rPr>
              <a:t>Pour une synthèse du rapport : </a:t>
            </a:r>
            <a:r>
              <a:rPr lang="fr-FR" sz="1800" dirty="0">
                <a:solidFill>
                  <a:srgbClr val="828282"/>
                </a:solidFill>
                <a:effectLst/>
                <a:latin typeface="AppleSystemUIFont"/>
                <a:ea typeface="Calibri" panose="020F0502020204030204" pitchFamily="34" charset="0"/>
                <a:cs typeface="AppleSystemUIFon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https://equal.belgium.be/sites/default/files/Commission%20e%CC%81val%20lois%20antidiscrimination_Rapport_Synthe%CC%80se.pdf</a:t>
            </a:r>
            <a:r>
              <a:rPr lang="fr-BE" sz="1800" dirty="0">
                <a:effectLst/>
              </a:rPr>
              <a:t> </a:t>
            </a:r>
            <a:endParaRPr lang="fr-FR" sz="1800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endParaRPr lang="fr-FR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887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51F0F7-B5D3-4900-8644-5D86151F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Structure du rapport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9BDF05-C6A3-4907-BFD1-46FA0A512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882374"/>
          </a:xfrm>
        </p:spPr>
        <p:txBody>
          <a:bodyPr>
            <a:noAutofit/>
          </a:bodyPr>
          <a:lstStyle/>
          <a:p>
            <a:r>
              <a:rPr lang="fr-FR" sz="2000" dirty="0"/>
              <a:t>Chap. 1 – Introduction et bref état des lieux</a:t>
            </a:r>
          </a:p>
          <a:p>
            <a:r>
              <a:rPr lang="fr-FR" sz="2000" dirty="0"/>
              <a:t>Chap. 2 – Améliorer la collecte de données</a:t>
            </a:r>
          </a:p>
          <a:p>
            <a:r>
              <a:rPr lang="fr-FR" sz="2000" dirty="0"/>
              <a:t>Chap. 3 – Améliorer l’accessibilité, la cohérence et la clarté des textes légaux</a:t>
            </a:r>
          </a:p>
          <a:p>
            <a:r>
              <a:rPr lang="fr-FR" sz="2000" dirty="0"/>
              <a:t>Chap. 4 – Améliorer l’accès des victimes à la justice civile</a:t>
            </a:r>
          </a:p>
          <a:p>
            <a:r>
              <a:rPr lang="fr-FR" sz="2000" dirty="0"/>
              <a:t>Chap. 5 – Rôle d’acteurs clés : auditorat du travail, inspection du travail, organismes promotion égalité</a:t>
            </a:r>
          </a:p>
          <a:p>
            <a:r>
              <a:rPr lang="fr-FR" sz="2000" dirty="0"/>
              <a:t>Chap. 6 – Améliorer la mise en œuvre du dispositif pénal</a:t>
            </a:r>
          </a:p>
          <a:p>
            <a:r>
              <a:rPr lang="fr-FR" sz="2000" dirty="0"/>
              <a:t>Chap. 7 – </a:t>
            </a:r>
            <a:r>
              <a:rPr lang="fr-FR" sz="2000" b="1" dirty="0"/>
              <a:t>Développer les dispositifs préventifs et proactifs</a:t>
            </a:r>
          </a:p>
          <a:p>
            <a:pPr marL="0" indent="0">
              <a:buNone/>
            </a:pPr>
            <a:r>
              <a:rPr lang="fr-FR" sz="2000" dirty="0"/>
              <a:t>Sur l’ensemble du rapport : </a:t>
            </a:r>
            <a:r>
              <a:rPr lang="fr-FR" sz="2000" b="1" dirty="0"/>
              <a:t>73 recommandations</a:t>
            </a:r>
          </a:p>
          <a:p>
            <a:pPr marL="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120807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51F0F7-B5D3-4900-8644-5D86151F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rapport en bref (volet anti-discrimination)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9BDF05-C6A3-4907-BFD1-46FA0A512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83180"/>
            <a:ext cx="11029615" cy="3875620"/>
          </a:xfrm>
        </p:spPr>
        <p:txBody>
          <a:bodyPr>
            <a:noAutofit/>
          </a:bodyPr>
          <a:lstStyle/>
          <a:p>
            <a:r>
              <a:rPr lang="fr-FR" sz="2200" dirty="0"/>
              <a:t>Principal instrument mis en place par les lois de 2007 pour combattre la discrimination :</a:t>
            </a:r>
          </a:p>
          <a:p>
            <a:pPr lvl="1"/>
            <a:r>
              <a:rPr lang="fr-FR" sz="2000" dirty="0"/>
              <a:t>Droit pour les victimes d’agir en justice en cas de discrimination</a:t>
            </a:r>
          </a:p>
          <a:p>
            <a:r>
              <a:rPr lang="fr-FR" sz="2200" dirty="0"/>
              <a:t>Constats globaux :</a:t>
            </a:r>
          </a:p>
          <a:p>
            <a:pPr lvl="1"/>
            <a:r>
              <a:rPr lang="fr-FR" sz="2000" dirty="0"/>
              <a:t>En pratique, les victimes de discrimination agissent peu en justice</a:t>
            </a:r>
          </a:p>
          <a:p>
            <a:pPr lvl="1"/>
            <a:r>
              <a:rPr lang="fr-FR" sz="2000" dirty="0"/>
              <a:t>Lorsqu’elles agissent, grandes difficultés à obtenir satisfaction (notamment problèmes de preuve)</a:t>
            </a:r>
          </a:p>
          <a:p>
            <a:pPr lvl="1"/>
            <a:r>
              <a:rPr lang="fr-FR" sz="2000" dirty="0"/>
              <a:t>Même lorsqu’elle aboutit, la portée d’une action en justice reste limitée</a:t>
            </a:r>
          </a:p>
          <a:p>
            <a:pPr marL="630000" lvl="2" indent="0">
              <a:buNone/>
            </a:pPr>
            <a:endParaRPr lang="fr-FR" sz="1600" dirty="0"/>
          </a:p>
          <a:p>
            <a:pPr lvl="1"/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999312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51F0F7-B5D3-4900-8644-5D86151F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rapport en bref (volet anti-discrimination)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9BDF05-C6A3-4907-BFD1-46FA0A512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83180"/>
            <a:ext cx="11029615" cy="3875620"/>
          </a:xfrm>
        </p:spPr>
        <p:txBody>
          <a:bodyPr>
            <a:noAutofit/>
          </a:bodyPr>
          <a:lstStyle/>
          <a:p>
            <a:r>
              <a:rPr lang="fr-FR" sz="2200" dirty="0"/>
              <a:t>Limites de l’action en justice ? </a:t>
            </a:r>
          </a:p>
          <a:p>
            <a:pPr lvl="1"/>
            <a:r>
              <a:rPr lang="fr-FR" sz="2000" dirty="0"/>
              <a:t>Réaction a posteriori – suppose que la discrimination ait été commise</a:t>
            </a:r>
          </a:p>
          <a:p>
            <a:pPr lvl="1"/>
            <a:r>
              <a:rPr lang="fr-FR" sz="2000" dirty="0"/>
              <a:t>Dépend de la capacité des victimes à réaliser qu’elles ont été discriminées et de leur disposition à le dénoncer</a:t>
            </a:r>
          </a:p>
          <a:p>
            <a:pPr lvl="1"/>
            <a:r>
              <a:rPr lang="fr-FR" sz="2000" dirty="0"/>
              <a:t>Caractère individuel : action centrée sur le cas d’une victime particulière.  Alors que la discrimination peut avoir un caractère collectif ou systémique. </a:t>
            </a:r>
          </a:p>
          <a:p>
            <a:pPr marL="630000" lvl="2" indent="0">
              <a:buNone/>
            </a:pPr>
            <a:r>
              <a:rPr lang="fr-FR" sz="1600" dirty="0"/>
              <a:t>	</a:t>
            </a:r>
            <a:r>
              <a:rPr lang="fr-FR" sz="1800" dirty="0"/>
              <a:t>NB : pas de possibilité d’action de groupe en Belgique en matière de discrimination</a:t>
            </a:r>
          </a:p>
        </p:txBody>
      </p:sp>
    </p:spTree>
    <p:extLst>
      <p:ext uri="{BB962C8B-B14F-4D97-AF65-F5344CB8AC3E}">
        <p14:creationId xmlns:p14="http://schemas.microsoft.com/office/powerpoint/2010/main" val="1271139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51F0F7-B5D3-4900-8644-5D86151F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rapport en bref (volet anti-discrimination)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9BDF05-C6A3-4907-BFD1-46FA0A512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83180"/>
            <a:ext cx="11029615" cy="3875620"/>
          </a:xfrm>
        </p:spPr>
        <p:txBody>
          <a:bodyPr>
            <a:noAutofit/>
          </a:bodyPr>
          <a:lstStyle/>
          <a:p>
            <a:r>
              <a:rPr lang="fr-FR" sz="2200" dirty="0"/>
              <a:t>Principales préoccupations inspirant les recommandations du rapport :</a:t>
            </a:r>
          </a:p>
          <a:p>
            <a:pPr lvl="1"/>
            <a:r>
              <a:rPr lang="fr-FR" sz="2000" dirty="0">
                <a:solidFill>
                  <a:schemeClr val="tx1"/>
                </a:solidFill>
              </a:rPr>
              <a:t>Renforcer la capacité des victimes (potentielles) de discrimination à agir en justice</a:t>
            </a:r>
          </a:p>
          <a:p>
            <a:pPr lvl="1"/>
            <a:r>
              <a:rPr lang="fr-FR" sz="2000" dirty="0"/>
              <a:t>Ne pas faire reposer la lutte contre la discrimination sur les seules victimes : </a:t>
            </a:r>
            <a:r>
              <a:rPr lang="fr-FR" sz="2000" dirty="0">
                <a:solidFill>
                  <a:schemeClr val="tx1"/>
                </a:solidFill>
              </a:rPr>
              <a:t>renforcer le rôle des institutions dans la détection des discriminations et la collecte de preuve </a:t>
            </a:r>
          </a:p>
          <a:p>
            <a:pPr lvl="1"/>
            <a:r>
              <a:rPr lang="fr-FR" sz="20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Aller au-delà d’une réponse judiciaire et réactive : développer des dispositifs préventifs et proactifs</a:t>
            </a:r>
          </a:p>
        </p:txBody>
      </p:sp>
    </p:spTree>
    <p:extLst>
      <p:ext uri="{BB962C8B-B14F-4D97-AF65-F5344CB8AC3E}">
        <p14:creationId xmlns:p14="http://schemas.microsoft.com/office/powerpoint/2010/main" val="2617145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41AAAF-7ED8-2D4B-AA35-822DD68CE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dispositifs préventifs et proactifs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13FAC9-CA18-144B-9F0C-DC95D8EA4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97158"/>
            <a:ext cx="11029615" cy="37616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400" dirty="0"/>
              <a:t> </a:t>
            </a:r>
          </a:p>
          <a:p>
            <a:r>
              <a:rPr lang="fr-FR" sz="2400" dirty="0"/>
              <a:t>Développer les dispositifs visant à </a:t>
            </a:r>
            <a:r>
              <a:rPr lang="fr-FR" sz="2400" b="1" dirty="0"/>
              <a:t>prévenir </a:t>
            </a:r>
            <a:r>
              <a:rPr lang="fr-FR" sz="2400" dirty="0"/>
              <a:t>les comportements discriminatoires et à </a:t>
            </a:r>
            <a:r>
              <a:rPr lang="fr-FR" sz="2400" b="1" dirty="0"/>
              <a:t>promouvoir </a:t>
            </a:r>
            <a:r>
              <a:rPr lang="fr-FR" sz="2400" dirty="0"/>
              <a:t>l’inclusion - notamment dans l’emploi</a:t>
            </a:r>
          </a:p>
          <a:p>
            <a:r>
              <a:rPr lang="fr-FR" sz="2400" dirty="0"/>
              <a:t>Complément de l’approche judiciaire</a:t>
            </a:r>
          </a:p>
          <a:p>
            <a:r>
              <a:rPr lang="fr-FR" sz="2400" dirty="0"/>
              <a:t>Avantages (cf. Sandra </a:t>
            </a:r>
            <a:r>
              <a:rPr lang="fr-FR" sz="2400" dirty="0" err="1"/>
              <a:t>Fredman</a:t>
            </a:r>
            <a:r>
              <a:rPr lang="fr-FR" sz="2400" dirty="0"/>
              <a:t>, « </a:t>
            </a:r>
            <a:r>
              <a:rPr lang="fr-FR" sz="2400" dirty="0" err="1"/>
              <a:t>fourth</a:t>
            </a:r>
            <a:r>
              <a:rPr lang="fr-FR" sz="2400" dirty="0"/>
              <a:t> </a:t>
            </a:r>
            <a:r>
              <a:rPr lang="fr-FR" sz="2400" dirty="0" err="1"/>
              <a:t>generation</a:t>
            </a:r>
            <a:r>
              <a:rPr lang="fr-FR" sz="2400" dirty="0"/>
              <a:t> </a:t>
            </a:r>
            <a:r>
              <a:rPr lang="fr-FR" sz="2400" dirty="0" err="1"/>
              <a:t>equality</a:t>
            </a:r>
            <a:r>
              <a:rPr lang="fr-FR" sz="2400" dirty="0"/>
              <a:t> </a:t>
            </a:r>
            <a:r>
              <a:rPr lang="fr-FR" sz="2400" dirty="0" err="1"/>
              <a:t>law</a:t>
            </a:r>
            <a:r>
              <a:rPr lang="fr-FR" sz="2400" dirty="0"/>
              <a:t> ») :</a:t>
            </a:r>
          </a:p>
          <a:p>
            <a:pPr lvl="1"/>
            <a:r>
              <a:rPr lang="fr-FR" sz="2200" dirty="0"/>
              <a:t>Caractère anticipatif (plutôt que réactif et consécutif à une plainte) ;</a:t>
            </a:r>
          </a:p>
          <a:p>
            <a:pPr lvl="1"/>
            <a:r>
              <a:rPr lang="fr-FR" sz="2200" dirty="0"/>
              <a:t>Solutions à caractère collectif et institutionnel (plutôt qu’individuel)</a:t>
            </a:r>
          </a:p>
          <a:p>
            <a:pPr lvl="1"/>
            <a:r>
              <a:rPr lang="fr-FR" sz="2200" dirty="0"/>
              <a:t>Permet d’associer différents acteurs – </a:t>
            </a:r>
            <a:r>
              <a:rPr lang="fr-FR" sz="2200" dirty="0" err="1"/>
              <a:t>travailleur·se·s</a:t>
            </a:r>
            <a:r>
              <a:rPr lang="fr-FR" sz="2200" dirty="0"/>
              <a:t>, </a:t>
            </a:r>
            <a:r>
              <a:rPr lang="fr-FR" sz="2200" dirty="0" err="1"/>
              <a:t>employeur·se·s</a:t>
            </a:r>
            <a:r>
              <a:rPr lang="fr-FR" sz="2200" dirty="0"/>
              <a:t>, syndicats et associations – à la construction de solutions dans une logique de collaboration (plutôt que de sanction)</a:t>
            </a:r>
          </a:p>
          <a:p>
            <a:pPr lvl="1"/>
            <a:endParaRPr lang="fr-FR" sz="2200" dirty="0"/>
          </a:p>
          <a:p>
            <a:pPr lvl="1"/>
            <a:endParaRPr lang="fr-FR" sz="2200" dirty="0"/>
          </a:p>
          <a:p>
            <a:pPr lvl="1"/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3111382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41AAAF-7ED8-2D4B-AA35-822DD68CE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/>
              <a:t>Créer une Obligation de prévention à charge des employeurs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13FAC9-CA18-144B-9F0C-DC95D8EA4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fr-FR" sz="2400" b="1" dirty="0"/>
              <a:t>Recommandation n°62 </a:t>
            </a:r>
            <a:r>
              <a:rPr lang="fr-FR" sz="2400" dirty="0"/>
              <a:t>: </a:t>
            </a:r>
            <a:r>
              <a:rPr lang="fr-FR" sz="2400" b="1" dirty="0"/>
              <a:t>créer une obligation</a:t>
            </a:r>
            <a:r>
              <a:rPr lang="fr-FR" sz="2400" dirty="0"/>
              <a:t>, pour les </a:t>
            </a:r>
            <a:r>
              <a:rPr lang="fr-FR" sz="2400" b="1" dirty="0"/>
              <a:t>employeurs publics et privés</a:t>
            </a:r>
            <a:r>
              <a:rPr lang="fr-FR" sz="2400" dirty="0"/>
              <a:t>, de mettre en place un </a:t>
            </a:r>
            <a:r>
              <a:rPr lang="fr-FR" sz="2400" b="1" dirty="0"/>
              <a:t>régime de prévention de la discrimination dans les relations de travail.</a:t>
            </a:r>
            <a:r>
              <a:rPr lang="fr-FR" sz="2400" dirty="0"/>
              <a:t> </a:t>
            </a:r>
          </a:p>
          <a:p>
            <a:pPr>
              <a:buFontTx/>
              <a:buChar char="-"/>
            </a:pPr>
            <a:r>
              <a:rPr lang="fr-FR" sz="2400" dirty="0"/>
              <a:t>Source d’inspiration : dispositif de prévention des risques psycho-sociaux (cf. loi sur le bien-être au travail de 1996). </a:t>
            </a:r>
          </a:p>
          <a:p>
            <a:pPr>
              <a:buFontTx/>
              <a:buChar char="-"/>
            </a:pPr>
            <a:r>
              <a:rPr lang="fr-FR" sz="2400" dirty="0"/>
              <a:t>Contenu ? </a:t>
            </a:r>
          </a:p>
          <a:p>
            <a:pPr marL="324000" lvl="1" indent="0">
              <a:buNone/>
            </a:pPr>
            <a:r>
              <a:rPr lang="fr-FR" sz="2200" dirty="0"/>
              <a:t>- Réaliser une </a:t>
            </a:r>
            <a:r>
              <a:rPr lang="fr-FR" sz="2200" b="1" dirty="0"/>
              <a:t>analyse des risques </a:t>
            </a:r>
            <a:r>
              <a:rPr lang="fr-FR" sz="2200" dirty="0"/>
              <a:t>de discrimination envers les travailleurs ;</a:t>
            </a:r>
          </a:p>
          <a:p>
            <a:pPr marL="324000" lvl="1" indent="0">
              <a:buNone/>
            </a:pPr>
            <a:r>
              <a:rPr lang="fr-FR" sz="2200" dirty="0"/>
              <a:t>- Elaborer un </a:t>
            </a:r>
            <a:r>
              <a:rPr lang="fr-FR" sz="2200" b="1" dirty="0"/>
              <a:t>plan de prévention</a:t>
            </a:r>
            <a:r>
              <a:rPr lang="fr-FR" sz="2200" dirty="0"/>
              <a:t> de la discrimination envers les travailleurs ;</a:t>
            </a:r>
          </a:p>
          <a:p>
            <a:pPr marL="324000" lvl="1" indent="0">
              <a:buNone/>
            </a:pPr>
            <a:r>
              <a:rPr lang="fr-FR" sz="2200" dirty="0"/>
              <a:t>- Mettre en place une </a:t>
            </a:r>
            <a:r>
              <a:rPr lang="fr-FR" sz="2200" b="1" dirty="0"/>
              <a:t>procédure interne de traitement des plaintes</a:t>
            </a:r>
            <a:r>
              <a:rPr lang="fr-FR" sz="2200" dirty="0"/>
              <a:t>.</a:t>
            </a:r>
          </a:p>
          <a:p>
            <a:pPr marL="0" indent="0">
              <a:buNone/>
            </a:pPr>
            <a:r>
              <a:rPr lang="fr-F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6496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41AAAF-7ED8-2D4B-AA35-822DD68CE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/>
              <a:t>Créer une Obligation de prévention à charge des employeurs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13FAC9-CA18-144B-9F0C-DC95D8EA4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Tx/>
              <a:buChar char="-"/>
            </a:pPr>
            <a:r>
              <a:rPr lang="fr-FR" sz="2200" dirty="0"/>
              <a:t>Obligation de réaliser une </a:t>
            </a:r>
            <a:r>
              <a:rPr lang="fr-FR" sz="2200" b="1" dirty="0"/>
              <a:t>analyse des risques </a:t>
            </a:r>
            <a:r>
              <a:rPr lang="fr-FR" sz="2200" dirty="0"/>
              <a:t>de discrimination :</a:t>
            </a:r>
          </a:p>
          <a:p>
            <a:pPr lvl="2">
              <a:buFontTx/>
              <a:buChar char="-"/>
            </a:pPr>
            <a:r>
              <a:rPr lang="fr-FR" sz="2200" dirty="0"/>
              <a:t>Réaliser un diagnostic à l’aide de méthodes quantitatives (ex. : composition du personnel) et qualitatives (entretiens)</a:t>
            </a:r>
          </a:p>
          <a:p>
            <a:pPr lvl="2">
              <a:buFontTx/>
              <a:buChar char="-"/>
            </a:pPr>
            <a:r>
              <a:rPr lang="fr-FR" sz="2200" dirty="0"/>
              <a:t>Identifier les règles, pratiques ou attitudes potentiellement génératrices de discrimination directe ou indirecte </a:t>
            </a:r>
          </a:p>
          <a:p>
            <a:pPr marL="1008000" lvl="3" indent="0">
              <a:buNone/>
            </a:pPr>
            <a:r>
              <a:rPr lang="fr-FR" sz="2000" dirty="0"/>
              <a:t>Ex. : procédures de recrutement ou promotion basées sur des critères trop vagues ; méconnaissance des normes anti-discrimination par les responsables hiérarchiques ; réunions en fin de journée ou en soirée ; etc.</a:t>
            </a:r>
          </a:p>
        </p:txBody>
      </p:sp>
    </p:spTree>
    <p:extLst>
      <p:ext uri="{BB962C8B-B14F-4D97-AF65-F5344CB8AC3E}">
        <p14:creationId xmlns:p14="http://schemas.microsoft.com/office/powerpoint/2010/main" val="177789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e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Dividende</Template>
  <TotalTime>1537</TotalTime>
  <Words>2025</Words>
  <Application>Microsoft Macintosh PowerPoint</Application>
  <PresentationFormat>Grand écran</PresentationFormat>
  <Paragraphs>144</Paragraphs>
  <Slides>20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AppleSystemUIFont</vt:lpstr>
      <vt:lpstr>Calibri</vt:lpstr>
      <vt:lpstr>Gill Sans MT</vt:lpstr>
      <vt:lpstr>Times New Roman</vt:lpstr>
      <vt:lpstr>Wingdings 2</vt:lpstr>
      <vt:lpstr>Dividende</vt:lpstr>
      <vt:lpstr>Colloque AFDT  Inclusion au travail et non-discrimination.  Prévenir la discrimination et promouvoir l’inclusion  en entreprise</vt:lpstr>
      <vt:lpstr>Contexte : recommandations de la commission d’évaluation des lois de non-discrimination</vt:lpstr>
      <vt:lpstr>Structure du rapport</vt:lpstr>
      <vt:lpstr>le rapport en bref (volet anti-discrimination)  </vt:lpstr>
      <vt:lpstr>le rapport en bref (volet anti-discrimination)  </vt:lpstr>
      <vt:lpstr>le rapport en bref (volet anti-discrimination)  </vt:lpstr>
      <vt:lpstr>dispositifs préventifs et proactifs</vt:lpstr>
      <vt:lpstr>Créer une Obligation de prévention à charge des employeurs</vt:lpstr>
      <vt:lpstr>Créer une Obligation de prévention à charge des employeurs</vt:lpstr>
      <vt:lpstr>Créer une Obligation de prévention à charge des employeurs</vt:lpstr>
      <vt:lpstr>Créer une Obligation de prévention à charge des employeurs</vt:lpstr>
      <vt:lpstr>Dispositifs proactifs</vt:lpstr>
      <vt:lpstr>Une politique de diversité obligatoire dans la fonction publique fédérale</vt:lpstr>
      <vt:lpstr>Une politique de diversité obligatoire dans la fonction publique fédérale</vt:lpstr>
      <vt:lpstr>Une politique de diversité obligatoire dans la fonction publique fédérale</vt:lpstr>
      <vt:lpstr>L’action positive</vt:lpstr>
      <vt:lpstr>L’action positive : emploi privé</vt:lpstr>
      <vt:lpstr>L’action positive : emploi public</vt:lpstr>
      <vt:lpstr>L’action positive : emploi public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 d’évaluation de la législation fédérale anti-discrimination rapport final</dc:title>
  <dc:creator>Julie Ringelheim</dc:creator>
  <cp:lastModifiedBy>Julie Ringelheim</cp:lastModifiedBy>
  <cp:revision>91</cp:revision>
  <dcterms:created xsi:type="dcterms:W3CDTF">2022-11-09T07:54:01Z</dcterms:created>
  <dcterms:modified xsi:type="dcterms:W3CDTF">2023-06-01T06:57:07Z</dcterms:modified>
</cp:coreProperties>
</file>