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4"/>
  </p:sldMasterIdLst>
  <p:notesMasterIdLst>
    <p:notesMasterId r:id="rId19"/>
  </p:notesMasterIdLst>
  <p:sldIdLst>
    <p:sldId id="373" r:id="rId5"/>
    <p:sldId id="437" r:id="rId6"/>
    <p:sldId id="458" r:id="rId7"/>
    <p:sldId id="459" r:id="rId8"/>
    <p:sldId id="462" r:id="rId9"/>
    <p:sldId id="463" r:id="rId10"/>
    <p:sldId id="465" r:id="rId11"/>
    <p:sldId id="471" r:id="rId12"/>
    <p:sldId id="481" r:id="rId13"/>
    <p:sldId id="480" r:id="rId14"/>
    <p:sldId id="476" r:id="rId15"/>
    <p:sldId id="478" r:id="rId16"/>
    <p:sldId id="479" r:id="rId17"/>
    <p:sldId id="47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AFE2"/>
    <a:srgbClr val="E10026"/>
    <a:srgbClr val="02214D"/>
    <a:srgbClr val="3B6A75"/>
    <a:srgbClr val="5A8394"/>
    <a:srgbClr val="FFFFFF"/>
    <a:srgbClr val="D24726"/>
    <a:srgbClr val="D24626"/>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317" autoAdjust="0"/>
    <p:restoredTop sz="79673" autoAdjust="0"/>
  </p:normalViewPr>
  <p:slideViewPr>
    <p:cSldViewPr snapToGrid="0">
      <p:cViewPr varScale="1">
        <p:scale>
          <a:sx n="87" d="100"/>
          <a:sy n="87" d="100"/>
        </p:scale>
        <p:origin x="864" y="184"/>
      </p:cViewPr>
      <p:guideLst>
        <p:guide orient="horz" pos="2160"/>
        <p:guide pos="3840"/>
      </p:guideLst>
    </p:cSldViewPr>
  </p:slideViewPr>
  <p:notesTextViewPr>
    <p:cViewPr>
      <p:scale>
        <a:sx n="85" d="100"/>
        <a:sy n="8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30A0F4-0351-40C7-A3FD-9E25788215B2}" type="datetimeFigureOut">
              <a:rPr lang="fr-FR" smtClean="0"/>
              <a:pPr/>
              <a:t>17/02/2025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531005-37C7-4F7E-8BC4-E7D7E3F4DD7F}" type="slidenum">
              <a:rPr lang="fr-FR" smtClean="0"/>
              <a:pPr/>
              <a:t>‹N°›</a:t>
            </a:fld>
            <a:endParaRPr lang="fr-FR"/>
          </a:p>
        </p:txBody>
      </p:sp>
    </p:spTree>
    <p:extLst>
      <p:ext uri="{BB962C8B-B14F-4D97-AF65-F5344CB8AC3E}">
        <p14:creationId xmlns:p14="http://schemas.microsoft.com/office/powerpoint/2010/main" val="3144064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3531005-37C7-4F7E-8BC4-E7D7E3F4DD7F}" type="slidenum">
              <a:rPr lang="fr-FR" smtClean="0"/>
              <a:pPr/>
              <a:t>1</a:t>
            </a:fld>
            <a:endParaRPr lang="fr-FR"/>
          </a:p>
        </p:txBody>
      </p:sp>
    </p:spTree>
    <p:extLst>
      <p:ext uri="{BB962C8B-B14F-4D97-AF65-F5344CB8AC3E}">
        <p14:creationId xmlns:p14="http://schemas.microsoft.com/office/powerpoint/2010/main" val="268162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lvl="0" indent="-342900" algn="just">
              <a:buFont typeface="Wingdings" pitchFamily="2" charset="2"/>
              <a:buChar char=""/>
            </a:pPr>
            <a:r>
              <a:rPr lang="fr-FR" sz="1800" kern="100" dirty="0">
                <a:effectLst/>
                <a:latin typeface="Calibri" panose="020F0502020204030204" pitchFamily="34" charset="0"/>
                <a:ea typeface="Calibri" panose="020F0502020204030204" pitchFamily="34" charset="0"/>
                <a:cs typeface="Calibri" panose="020F0502020204030204" pitchFamily="34" charset="0"/>
              </a:rPr>
              <a:t>Difficulté, voire impossibilité, de la conciliation entre les trois et même quatre différentes facettes du métier pour la majorité des académiques </a:t>
            </a:r>
            <a:r>
              <a:rPr lang="fr-FR" sz="1800" b="1" kern="100" dirty="0">
                <a:effectLst/>
                <a:latin typeface="Calibri" panose="020F0502020204030204" pitchFamily="34" charset="0"/>
                <a:ea typeface="Calibri" panose="020F0502020204030204" pitchFamily="34" charset="0"/>
                <a:cs typeface="Calibri" panose="020F0502020204030204" pitchFamily="34" charset="0"/>
              </a:rPr>
              <a:t>:  </a:t>
            </a:r>
            <a:r>
              <a:rPr lang="fr-FR" sz="1800" kern="100" dirty="0">
                <a:effectLst/>
                <a:latin typeface="Calibri" panose="020F0502020204030204" pitchFamily="34" charset="0"/>
                <a:ea typeface="Calibri" panose="020F0502020204030204" pitchFamily="34" charset="0"/>
                <a:cs typeface="Calibri" panose="020F0502020204030204" pitchFamily="34" charset="0"/>
              </a:rPr>
              <a:t>les tâches liées à l’enseignement se sont multipliées et alourdies au détriment de la recherche ; le service à l’institution et à la société civile, qualifié de troisième mi-temps, surcharge considérablement l’exercice du métier d’enseignant-chercheur étant donné le nombre réduit d’académiques pour exercer ce type de mission. </a:t>
            </a:r>
          </a:p>
          <a:p>
            <a:pPr marL="342900" lvl="0" indent="-342900" algn="just">
              <a:buFont typeface="Wingdings" pitchFamily="2" charset="2"/>
              <a:buChar cha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Espace réservé du numéro de diapositive 3"/>
          <p:cNvSpPr>
            <a:spLocks noGrp="1"/>
          </p:cNvSpPr>
          <p:nvPr>
            <p:ph type="sldNum" sz="quarter" idx="5"/>
          </p:nvPr>
        </p:nvSpPr>
        <p:spPr/>
        <p:txBody>
          <a:bodyPr/>
          <a:lstStyle/>
          <a:p>
            <a:fld id="{A3531005-37C7-4F7E-8BC4-E7D7E3F4DD7F}" type="slidenum">
              <a:rPr lang="fr-FR" smtClean="0"/>
              <a:pPr/>
              <a:t>11</a:t>
            </a:fld>
            <a:endParaRPr lang="fr-FR"/>
          </a:p>
        </p:txBody>
      </p:sp>
    </p:spTree>
    <p:extLst>
      <p:ext uri="{BB962C8B-B14F-4D97-AF65-F5344CB8AC3E}">
        <p14:creationId xmlns:p14="http://schemas.microsoft.com/office/powerpoint/2010/main" val="155397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8667A-6DF5-206B-ED43-932D826670E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EA41553-ED84-F7BB-C280-7E7C17E81AE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EC0DF4B-60AA-8BE6-1F51-1A3E08E1DE9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dirty="0">
                <a:ea typeface="Calibri"/>
                <a:cs typeface="Calibri"/>
              </a:rPr>
              <a:t>Pas de conciliation pour APH dont la r</a:t>
            </a:r>
            <a:r>
              <a:rPr lang="fr-FR" sz="1200" b="1" dirty="0">
                <a:effectLst/>
                <a:ea typeface="Calibri"/>
                <a:cs typeface="Calibri"/>
              </a:rPr>
              <a:t>émunération ne porte que sur la charge d’enseignement:  la réalisation des activités de recherche et de service à l’institution s’effectue en plus et à titre gratuit</a:t>
            </a:r>
            <a:endParaRPr lang="fr-BE" sz="1200" b="1"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00" dirty="0">
                <a:effectLst/>
                <a:latin typeface="Calibri" panose="020F0502020204030204" pitchFamily="34" charset="0"/>
                <a:ea typeface="Calibri" panose="020F0502020204030204" pitchFamily="34" charset="0"/>
                <a:cs typeface="Calibri" panose="020F0502020204030204" pitchFamily="34" charset="0"/>
              </a:rPr>
              <a:t>Consensus parmi les </a:t>
            </a:r>
            <a:r>
              <a:rPr lang="fr-FR" sz="1200" kern="100" dirty="0" err="1">
                <a:effectLst/>
                <a:latin typeface="Calibri" panose="020F0502020204030204" pitchFamily="34" charset="0"/>
                <a:ea typeface="Calibri" panose="020F0502020204030204" pitchFamily="34" charset="0"/>
                <a:cs typeface="Calibri" panose="020F0502020204030204" pitchFamily="34" charset="0"/>
              </a:rPr>
              <a:t>répondant·e·s</a:t>
            </a:r>
            <a:r>
              <a:rPr lang="fr-FR" sz="1200" kern="100" dirty="0">
                <a:effectLst/>
                <a:latin typeface="Calibri" panose="020F0502020204030204" pitchFamily="34" charset="0"/>
                <a:ea typeface="Calibri" panose="020F0502020204030204" pitchFamily="34" charset="0"/>
                <a:cs typeface="Calibri" panose="020F0502020204030204" pitchFamily="34" charset="0"/>
              </a:rPr>
              <a:t> pour invoquer le manque de temps et de disponibilité pour participer à des formations pédagogiques et pour souligner la nécessité cruciale d’un soutien institutionnel de prévention du risque de surcharge et d’épuisement professionnel sous la forme d’une offre de périodes d’immunité, permettant de prendre distance et de souffler par rapport à l’enseignement et de libérer du temps pour faire de la recherche.  </a:t>
            </a:r>
            <a:endParaRPr lang="fr-BE"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Espace réservé du numéro de diapositive 3">
            <a:extLst>
              <a:ext uri="{FF2B5EF4-FFF2-40B4-BE49-F238E27FC236}">
                <a16:creationId xmlns:a16="http://schemas.microsoft.com/office/drawing/2014/main" id="{D388DCFE-013B-EFFA-8F59-A571AA17A492}"/>
              </a:ext>
            </a:extLst>
          </p:cNvPr>
          <p:cNvSpPr>
            <a:spLocks noGrp="1"/>
          </p:cNvSpPr>
          <p:nvPr>
            <p:ph type="sldNum" sz="quarter" idx="5"/>
          </p:nvPr>
        </p:nvSpPr>
        <p:spPr/>
        <p:txBody>
          <a:bodyPr/>
          <a:lstStyle/>
          <a:p>
            <a:fld id="{A3531005-37C7-4F7E-8BC4-E7D7E3F4DD7F}" type="slidenum">
              <a:rPr lang="fr-FR" smtClean="0"/>
              <a:pPr/>
              <a:t>12</a:t>
            </a:fld>
            <a:endParaRPr lang="fr-FR"/>
          </a:p>
        </p:txBody>
      </p:sp>
    </p:spTree>
    <p:extLst>
      <p:ext uri="{BB962C8B-B14F-4D97-AF65-F5344CB8AC3E}">
        <p14:creationId xmlns:p14="http://schemas.microsoft.com/office/powerpoint/2010/main" val="748032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931BE-8D27-4D76-C0ED-E67FC067863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6E27F85-7D6C-0B80-A8C9-9900E8ACA13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028211A-D49E-7417-FCEE-BE029491ECC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800" kern="100" dirty="0">
                <a:effectLst/>
                <a:latin typeface="Calibri" panose="020F0502020204030204" pitchFamily="34" charset="0"/>
                <a:ea typeface="Calibri" panose="020F0502020204030204" pitchFamily="34" charset="0"/>
                <a:cs typeface="Calibri" panose="020F0502020204030204" pitchFamily="34" charset="0"/>
              </a:rPr>
              <a:t>Difficile conciliation de l’enseignement et de la recherche</a:t>
            </a:r>
            <a:r>
              <a:rPr lang="fr-BE" sz="1800" b="1" kern="100" dirty="0">
                <a:effectLst/>
                <a:latin typeface="Calibri" panose="020F0502020204030204" pitchFamily="34" charset="0"/>
                <a:ea typeface="Calibri" panose="020F0502020204030204" pitchFamily="34" charset="0"/>
                <a:cs typeface="Calibri" panose="020F0502020204030204" pitchFamily="34" charset="0"/>
              </a:rPr>
              <a:t> </a:t>
            </a:r>
            <a:r>
              <a:rPr lang="fr-BE" sz="1800" kern="100" dirty="0">
                <a:effectLst/>
                <a:latin typeface="Calibri" panose="020F0502020204030204" pitchFamily="34" charset="0"/>
                <a:ea typeface="Calibri" panose="020F0502020204030204" pitchFamily="34" charset="0"/>
                <a:cs typeface="Calibri" panose="020F0502020204030204" pitchFamily="34" charset="0"/>
              </a:rPr>
              <a:t>pour la majorité des </a:t>
            </a:r>
            <a:r>
              <a:rPr lang="fr-BE" sz="1800" kern="100" dirty="0" err="1">
                <a:effectLst/>
                <a:latin typeface="Calibri" panose="020F0502020204030204" pitchFamily="34" charset="0"/>
                <a:ea typeface="Calibri" panose="020F0502020204030204" pitchFamily="34" charset="0"/>
                <a:cs typeface="Calibri" panose="020F0502020204030204" pitchFamily="34" charset="0"/>
              </a:rPr>
              <a:t>assistant·e·s-chercheur·e·s</a:t>
            </a:r>
            <a:r>
              <a:rPr lang="fr-BE" sz="1800" kern="100" dirty="0">
                <a:effectLst/>
                <a:latin typeface="Calibri" panose="020F0502020204030204" pitchFamily="34" charset="0"/>
                <a:ea typeface="Calibri" panose="020F0502020204030204" pitchFamily="34" charset="0"/>
                <a:cs typeface="Calibri" panose="020F0502020204030204" pitchFamily="34" charset="0"/>
              </a:rPr>
              <a:t> : </a:t>
            </a:r>
            <a:r>
              <a:rPr lang="fr-FR" sz="1800" kern="100" dirty="0">
                <a:effectLst/>
                <a:latin typeface="Calibri" panose="020F0502020204030204" pitchFamily="34" charset="0"/>
                <a:ea typeface="Calibri" panose="020F0502020204030204" pitchFamily="34" charset="0"/>
                <a:cs typeface="Calibri" panose="020F0502020204030204" pitchFamily="34" charset="0"/>
              </a:rPr>
              <a:t>que le mandat soit exercé à temps plein ou à temps partiel, qu’il y ait ou non un travail de thèse en cours, récurrence de la formule « </a:t>
            </a:r>
            <a:r>
              <a:rPr lang="fr-FR" sz="1800" i="1" kern="100" dirty="0">
                <a:effectLst/>
                <a:latin typeface="Calibri" panose="020F0502020204030204" pitchFamily="34" charset="0"/>
                <a:ea typeface="Calibri" panose="020F0502020204030204" pitchFamily="34" charset="0"/>
                <a:cs typeface="Calibri" panose="020F0502020204030204" pitchFamily="34" charset="0"/>
              </a:rPr>
              <a:t>en théorie et en pratique </a:t>
            </a:r>
            <a:r>
              <a:rPr lang="fr-FR" sz="1800" kern="100" dirty="0">
                <a:effectLst/>
                <a:latin typeface="Calibri" panose="020F0502020204030204" pitchFamily="34" charset="0"/>
                <a:ea typeface="Calibri" panose="020F0502020204030204" pitchFamily="34" charset="0"/>
                <a:cs typeface="Calibri" panose="020F0502020204030204" pitchFamily="34" charset="0"/>
              </a:rPr>
              <a:t>» pour signifier que le schéma officiel « </a:t>
            </a:r>
            <a:r>
              <a:rPr lang="fr-FR" sz="1800" i="1" kern="100" dirty="0">
                <a:effectLst/>
                <a:latin typeface="Calibri" panose="020F0502020204030204" pitchFamily="34" charset="0"/>
                <a:ea typeface="Calibri" panose="020F0502020204030204" pitchFamily="34" charset="0"/>
                <a:cs typeface="Calibri" panose="020F0502020204030204" pitchFamily="34" charset="0"/>
              </a:rPr>
              <a:t>moitié/moitié</a:t>
            </a:r>
            <a:r>
              <a:rPr lang="fr-FR" sz="1800" kern="100" dirty="0">
                <a:effectLst/>
                <a:latin typeface="Calibri" panose="020F0502020204030204" pitchFamily="34" charset="0"/>
                <a:ea typeface="Calibri" panose="020F0502020204030204" pitchFamily="34" charset="0"/>
                <a:cs typeface="Calibri" panose="020F0502020204030204" pitchFamily="34" charset="0"/>
              </a:rPr>
              <a:t> » est fictif et que le travail de recherche s’effectue en partie « </a:t>
            </a:r>
            <a:r>
              <a:rPr lang="fr-FR" sz="1800" i="1" kern="100" dirty="0">
                <a:effectLst/>
                <a:latin typeface="Calibri" panose="020F0502020204030204" pitchFamily="34" charset="0"/>
                <a:ea typeface="Calibri" panose="020F0502020204030204" pitchFamily="34" charset="0"/>
                <a:cs typeface="Calibri" panose="020F0502020204030204" pitchFamily="34" charset="0"/>
              </a:rPr>
              <a:t>à titre gratuit</a:t>
            </a:r>
            <a:r>
              <a:rPr lang="fr-FR" sz="1800" kern="100" dirty="0">
                <a:effectLst/>
                <a:latin typeface="Calibri" panose="020F0502020204030204" pitchFamily="34" charset="0"/>
                <a:ea typeface="Calibri" panose="020F0502020204030204" pitchFamily="34" charset="0"/>
                <a:cs typeface="Calibri" panose="020F0502020204030204" pitchFamily="34" charset="0"/>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Espace réservé du numéro de diapositive 3">
            <a:extLst>
              <a:ext uri="{FF2B5EF4-FFF2-40B4-BE49-F238E27FC236}">
                <a16:creationId xmlns:a16="http://schemas.microsoft.com/office/drawing/2014/main" id="{07A74257-A9ED-B348-D954-73E98A117792}"/>
              </a:ext>
            </a:extLst>
          </p:cNvPr>
          <p:cNvSpPr>
            <a:spLocks noGrp="1"/>
          </p:cNvSpPr>
          <p:nvPr>
            <p:ph type="sldNum" sz="quarter" idx="5"/>
          </p:nvPr>
        </p:nvSpPr>
        <p:spPr/>
        <p:txBody>
          <a:bodyPr/>
          <a:lstStyle/>
          <a:p>
            <a:fld id="{A3531005-37C7-4F7E-8BC4-E7D7E3F4DD7F}" type="slidenum">
              <a:rPr lang="fr-FR" smtClean="0"/>
              <a:pPr/>
              <a:t>13</a:t>
            </a:fld>
            <a:endParaRPr lang="fr-FR"/>
          </a:p>
        </p:txBody>
      </p:sp>
    </p:spTree>
    <p:extLst>
      <p:ext uri="{BB962C8B-B14F-4D97-AF65-F5344CB8AC3E}">
        <p14:creationId xmlns:p14="http://schemas.microsoft.com/office/powerpoint/2010/main" val="25596823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51E57-9E2F-17F1-41CE-3AECBA2ABB1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51CC48C-FAA8-656F-068E-3E07F73FADA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3C22A92-CF23-0417-7E30-33FBDEEF7AB4}"/>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175793C-127B-694F-C98A-C5A57AF76066}"/>
              </a:ext>
            </a:extLst>
          </p:cNvPr>
          <p:cNvSpPr>
            <a:spLocks noGrp="1"/>
          </p:cNvSpPr>
          <p:nvPr>
            <p:ph type="sldNum" sz="quarter" idx="5"/>
          </p:nvPr>
        </p:nvSpPr>
        <p:spPr/>
        <p:txBody>
          <a:bodyPr/>
          <a:lstStyle/>
          <a:p>
            <a:fld id="{A3531005-37C7-4F7E-8BC4-E7D7E3F4DD7F}" type="slidenum">
              <a:rPr lang="fr-FR" smtClean="0"/>
              <a:pPr/>
              <a:t>14</a:t>
            </a:fld>
            <a:endParaRPr lang="fr-FR"/>
          </a:p>
        </p:txBody>
      </p:sp>
    </p:spTree>
    <p:extLst>
      <p:ext uri="{BB962C8B-B14F-4D97-AF65-F5344CB8AC3E}">
        <p14:creationId xmlns:p14="http://schemas.microsoft.com/office/powerpoint/2010/main" val="843790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Recours dans cette recherche au terme de métier qui renvoie au sentiment d’une dissociation plus marquée qu’autrefois entre le statut et l’exercice quotidien des activités </a:t>
            </a:r>
          </a:p>
          <a:p>
            <a:r>
              <a:rPr lang="fr-FR" dirty="0"/>
              <a:t>ainsi que d’une segmentation croissante des conceptions et des pratiques suivant l’appartenance générationnelle et les contextes de travail.</a:t>
            </a:r>
          </a:p>
        </p:txBody>
      </p:sp>
      <p:sp>
        <p:nvSpPr>
          <p:cNvPr id="4" name="Espace réservé du numéro de diapositive 3"/>
          <p:cNvSpPr>
            <a:spLocks noGrp="1"/>
          </p:cNvSpPr>
          <p:nvPr>
            <p:ph type="sldNum" sz="quarter" idx="5"/>
          </p:nvPr>
        </p:nvSpPr>
        <p:spPr/>
        <p:txBody>
          <a:bodyPr/>
          <a:lstStyle/>
          <a:p>
            <a:fld id="{A3531005-37C7-4F7E-8BC4-E7D7E3F4DD7F}" type="slidenum">
              <a:rPr lang="fr-FR" smtClean="0"/>
              <a:pPr/>
              <a:t>3</a:t>
            </a:fld>
            <a:endParaRPr lang="fr-FR"/>
          </a:p>
        </p:txBody>
      </p:sp>
    </p:spTree>
    <p:extLst>
      <p:ext uri="{BB962C8B-B14F-4D97-AF65-F5344CB8AC3E}">
        <p14:creationId xmlns:p14="http://schemas.microsoft.com/office/powerpoint/2010/main" val="539480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Un tiers des </a:t>
            </a:r>
            <a:r>
              <a:rPr lang="fr-FR" sz="1200" dirty="0" err="1">
                <a:effectLst/>
                <a:latin typeface="Calibri" panose="020F0502020204030204" pitchFamily="34" charset="0"/>
                <a:ea typeface="Calibri" panose="020F0502020204030204" pitchFamily="34" charset="0"/>
                <a:cs typeface="Calibri" panose="020F0502020204030204" pitchFamily="34" charset="0"/>
              </a:rPr>
              <a:t>répondant·es</a:t>
            </a:r>
            <a:r>
              <a:rPr lang="fr-FR" sz="1200" dirty="0">
                <a:effectLst/>
                <a:latin typeface="Calibri" panose="020F0502020204030204" pitchFamily="34" charset="0"/>
                <a:ea typeface="Calibri" panose="020F0502020204030204" pitchFamily="34" charset="0"/>
                <a:cs typeface="Calibri" panose="020F0502020204030204" pitchFamily="34" charset="0"/>
              </a:rPr>
              <a:t> envisageait de devenir </a:t>
            </a:r>
            <a:r>
              <a:rPr lang="fr-FR" sz="1200" dirty="0" err="1">
                <a:effectLst/>
                <a:latin typeface="Calibri" panose="020F0502020204030204" pitchFamily="34" charset="0"/>
                <a:ea typeface="Calibri" panose="020F0502020204030204" pitchFamily="34" charset="0"/>
                <a:cs typeface="Calibri" panose="020F0502020204030204" pitchFamily="34" charset="0"/>
              </a:rPr>
              <a:t>enseignant·e</a:t>
            </a:r>
            <a:r>
              <a:rPr lang="fr-FR" sz="1200" dirty="0">
                <a:effectLst/>
                <a:latin typeface="Calibri" panose="020F0502020204030204" pitchFamily="34" charset="0"/>
                <a:ea typeface="Calibri" panose="020F0502020204030204" pitchFamily="34" charset="0"/>
                <a:cs typeface="Calibri" panose="020F0502020204030204" pitchFamily="34" charset="0"/>
              </a:rPr>
              <a:t> dans l’enseignement secondaire et supérieur, la priorité à l’entrée dans le métier d’enseignant-chercheur étant de faire de la recherche.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A l’exception des quatre </a:t>
            </a:r>
            <a:r>
              <a:rPr lang="fr-FR" sz="1200" b="1" dirty="0">
                <a:effectLst/>
                <a:latin typeface="Calibri" panose="020F0502020204030204" pitchFamily="34" charset="0"/>
                <a:ea typeface="Calibri" panose="020F0502020204030204" pitchFamily="34" charset="0"/>
                <a:cs typeface="Calibri" panose="020F0502020204030204" pitchFamily="34" charset="0"/>
              </a:rPr>
              <a:t>maîtres de langue</a:t>
            </a:r>
            <a:r>
              <a:rPr lang="fr-FR" sz="1200" dirty="0">
                <a:effectLst/>
                <a:latin typeface="Calibri" panose="020F0502020204030204" pitchFamily="34" charset="0"/>
                <a:ea typeface="Calibri" panose="020F0502020204030204" pitchFamily="34" charset="0"/>
                <a:cs typeface="Calibri" panose="020F0502020204030204" pitchFamily="34" charset="0"/>
              </a:rPr>
              <a:t> qui sont titulaires d’un titre pédagogique et des </a:t>
            </a:r>
            <a:r>
              <a:rPr lang="fr-FR" sz="1200" dirty="0" err="1">
                <a:effectLst/>
                <a:latin typeface="Calibri" panose="020F0502020204030204" pitchFamily="34" charset="0"/>
                <a:ea typeface="Calibri" panose="020F0502020204030204" pitchFamily="34" charset="0"/>
                <a:cs typeface="Calibri" panose="020F0502020204030204" pitchFamily="34" charset="0"/>
              </a:rPr>
              <a:t>enseignant·es</a:t>
            </a:r>
            <a:r>
              <a:rPr lang="fr-FR" sz="1200" dirty="0">
                <a:effectLst/>
                <a:latin typeface="Calibri" panose="020F0502020204030204" pitchFamily="34" charset="0"/>
                <a:ea typeface="Calibri" panose="020F0502020204030204" pitchFamily="34" charset="0"/>
                <a:cs typeface="Calibri" panose="020F0502020204030204" pitchFamily="34" charset="0"/>
              </a:rPr>
              <a:t> très </a:t>
            </a:r>
            <a:r>
              <a:rPr lang="fr-FR" sz="1200" dirty="0" err="1">
                <a:effectLst/>
                <a:latin typeface="Calibri" panose="020F0502020204030204" pitchFamily="34" charset="0"/>
                <a:ea typeface="Calibri" panose="020F0502020204030204" pitchFamily="34" charset="0"/>
                <a:cs typeface="Calibri" panose="020F0502020204030204" pitchFamily="34" charset="0"/>
              </a:rPr>
              <a:t>expérimenté·es</a:t>
            </a:r>
            <a:r>
              <a:rPr lang="fr-FR" sz="1200" dirty="0">
                <a:effectLst/>
                <a:latin typeface="Calibri" panose="020F0502020204030204" pitchFamily="34" charset="0"/>
                <a:ea typeface="Calibri" panose="020F0502020204030204" pitchFamily="34" charset="0"/>
                <a:cs typeface="Calibri" panose="020F0502020204030204" pitchFamily="34" charset="0"/>
              </a:rPr>
              <a:t> dans l’enseignement secondaire et supérieur, l’écrasante majorité des </a:t>
            </a:r>
            <a:r>
              <a:rPr lang="fr-FR" sz="1200" dirty="0" err="1">
                <a:effectLst/>
                <a:latin typeface="Calibri" panose="020F0502020204030204" pitchFamily="34" charset="0"/>
                <a:ea typeface="Calibri" panose="020F0502020204030204" pitchFamily="34" charset="0"/>
                <a:cs typeface="Calibri" panose="020F0502020204030204" pitchFamily="34" charset="0"/>
              </a:rPr>
              <a:t>répondant·es</a:t>
            </a:r>
            <a:r>
              <a:rPr lang="fr-FR" sz="1200" dirty="0">
                <a:effectLst/>
                <a:latin typeface="Calibri" panose="020F0502020204030204" pitchFamily="34" charset="0"/>
                <a:ea typeface="Calibri" panose="020F0502020204030204" pitchFamily="34" charset="0"/>
                <a:cs typeface="Calibri" panose="020F0502020204030204" pitchFamily="34" charset="0"/>
              </a:rPr>
              <a:t> est sans formation pédagogique. Fait notable, les cinq </a:t>
            </a:r>
            <a:r>
              <a:rPr lang="fr-FR" sz="1200" b="1" dirty="0" err="1">
                <a:effectLst/>
                <a:latin typeface="Calibri" panose="020F0502020204030204" pitchFamily="34" charset="0"/>
                <a:ea typeface="Calibri" panose="020F0502020204030204" pitchFamily="34" charset="0"/>
                <a:cs typeface="Calibri" panose="020F0502020204030204" pitchFamily="34" charset="0"/>
              </a:rPr>
              <a:t>assistant·es-chercheur·es</a:t>
            </a:r>
            <a:r>
              <a:rPr lang="fr-FR" sz="1200" dirty="0">
                <a:effectLst/>
                <a:latin typeface="Calibri" panose="020F0502020204030204" pitchFamily="34" charset="0"/>
                <a:ea typeface="Calibri" panose="020F0502020204030204" pitchFamily="34" charset="0"/>
                <a:cs typeface="Calibri" panose="020F0502020204030204" pitchFamily="34" charset="0"/>
              </a:rPr>
              <a:t> titulaires d’un titre pédagogique sont des femmes.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Deux </a:t>
            </a:r>
            <a:r>
              <a:rPr lang="fr-FR" sz="1200" b="1" dirty="0">
                <a:effectLst/>
                <a:latin typeface="Calibri" panose="020F0502020204030204" pitchFamily="34" charset="0"/>
                <a:ea typeface="Calibri" panose="020F0502020204030204" pitchFamily="34" charset="0"/>
                <a:cs typeface="Calibri" panose="020F0502020204030204" pitchFamily="34" charset="0"/>
              </a:rPr>
              <a:t>académiques</a:t>
            </a:r>
            <a:r>
              <a:rPr lang="fr-FR" sz="1200" dirty="0">
                <a:effectLst/>
                <a:latin typeface="Calibri" panose="020F0502020204030204" pitchFamily="34" charset="0"/>
                <a:ea typeface="Calibri" panose="020F0502020204030204" pitchFamily="34" charset="0"/>
                <a:cs typeface="Calibri" panose="020F0502020204030204" pitchFamily="34" charset="0"/>
              </a:rPr>
              <a:t> masculins ont obtenu le titre d’agrégé.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Cependant, au moment de l’entrée dans le métier la majorité des </a:t>
            </a:r>
            <a:r>
              <a:rPr lang="fr-FR" sz="1200" b="1" dirty="0" err="1">
                <a:effectLst/>
                <a:latin typeface="Calibri" panose="020F0502020204030204" pitchFamily="34" charset="0"/>
                <a:ea typeface="Calibri" panose="020F0502020204030204" pitchFamily="34" charset="0"/>
                <a:cs typeface="Calibri" panose="020F0502020204030204" pitchFamily="34" charset="0"/>
              </a:rPr>
              <a:t>répondant·es</a:t>
            </a:r>
            <a:r>
              <a:rPr lang="fr-FR" sz="1200" b="1" dirty="0">
                <a:effectLst/>
                <a:latin typeface="Calibri" panose="020F0502020204030204" pitchFamily="34" charset="0"/>
                <a:ea typeface="Calibri" panose="020F0502020204030204" pitchFamily="34" charset="0"/>
                <a:cs typeface="Calibri" panose="020F0502020204030204" pitchFamily="34" charset="0"/>
              </a:rPr>
              <a:t> </a:t>
            </a:r>
            <a:r>
              <a:rPr lang="fr-FR" sz="1200" dirty="0">
                <a:effectLst/>
                <a:latin typeface="Calibri" panose="020F0502020204030204" pitchFamily="34" charset="0"/>
                <a:ea typeface="Calibri" panose="020F0502020204030204" pitchFamily="34" charset="0"/>
                <a:cs typeface="Calibri" panose="020F0502020204030204" pitchFamily="34" charset="0"/>
              </a:rPr>
              <a:t>ont acquis une expérience d’enseignement soit en tant qu’</a:t>
            </a:r>
            <a:r>
              <a:rPr lang="fr-FR" sz="1200" dirty="0" err="1">
                <a:effectLst/>
                <a:latin typeface="Calibri" panose="020F0502020204030204" pitchFamily="34" charset="0"/>
                <a:ea typeface="Calibri" panose="020F0502020204030204" pitchFamily="34" charset="0"/>
                <a:cs typeface="Calibri" panose="020F0502020204030204" pitchFamily="34" charset="0"/>
              </a:rPr>
              <a:t>étudiant·e-assistant·e</a:t>
            </a:r>
            <a:r>
              <a:rPr lang="fr-FR" sz="1200" dirty="0">
                <a:effectLst/>
                <a:latin typeface="Calibri" panose="020F0502020204030204" pitchFamily="34" charset="0"/>
                <a:ea typeface="Calibri" panose="020F0502020204030204" pitchFamily="34" charset="0"/>
                <a:cs typeface="Calibri" panose="020F0502020204030204" pitchFamily="34" charset="0"/>
              </a:rPr>
              <a:t> et/ou </a:t>
            </a:r>
            <a:r>
              <a:rPr lang="fr-FR" sz="1200" dirty="0" err="1">
                <a:effectLst/>
                <a:latin typeface="Calibri" panose="020F0502020204030204" pitchFamily="34" charset="0"/>
                <a:ea typeface="Calibri" panose="020F0502020204030204" pitchFamily="34" charset="0"/>
                <a:cs typeface="Calibri" panose="020F0502020204030204" pitchFamily="34" charset="0"/>
              </a:rPr>
              <a:t>assistant·e-chercheur</a:t>
            </a:r>
            <a:r>
              <a:rPr lang="fr-FR" sz="1200" dirty="0">
                <a:effectLst/>
                <a:latin typeface="Calibri" panose="020F0502020204030204" pitchFamily="34" charset="0"/>
                <a:ea typeface="Calibri" panose="020F0502020204030204" pitchFamily="34" charset="0"/>
                <a:cs typeface="Calibri" panose="020F0502020204030204" pitchFamily="34" charset="0"/>
              </a:rPr>
              <a:t> ·e soit en tant que </a:t>
            </a:r>
            <a:r>
              <a:rPr lang="fr-FR" sz="1200" dirty="0" err="1">
                <a:effectLst/>
                <a:latin typeface="Calibri" panose="020F0502020204030204" pitchFamily="34" charset="0"/>
                <a:ea typeface="Calibri" panose="020F0502020204030204" pitchFamily="34" charset="0"/>
                <a:cs typeface="Calibri" panose="020F0502020204030204" pitchFamily="34" charset="0"/>
              </a:rPr>
              <a:t>chargé·e</a:t>
            </a:r>
            <a:r>
              <a:rPr lang="fr-FR" sz="1200" dirty="0">
                <a:effectLst/>
                <a:latin typeface="Calibri" panose="020F0502020204030204" pitchFamily="34" charset="0"/>
                <a:ea typeface="Calibri" panose="020F0502020204030204" pitchFamily="34" charset="0"/>
                <a:cs typeface="Calibri" panose="020F0502020204030204" pitchFamily="34" charset="0"/>
              </a:rPr>
              <a:t> de cours (APH) après avoir terminé le doctorat.</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a:p>
            <a:endParaRPr lang="fr-FR" dirty="0"/>
          </a:p>
        </p:txBody>
      </p:sp>
      <p:sp>
        <p:nvSpPr>
          <p:cNvPr id="4" name="Espace réservé du numéro de diapositive 3"/>
          <p:cNvSpPr>
            <a:spLocks noGrp="1"/>
          </p:cNvSpPr>
          <p:nvPr>
            <p:ph type="sldNum" sz="quarter" idx="5"/>
          </p:nvPr>
        </p:nvSpPr>
        <p:spPr/>
        <p:txBody>
          <a:bodyPr/>
          <a:lstStyle/>
          <a:p>
            <a:fld id="{A3531005-37C7-4F7E-8BC4-E7D7E3F4DD7F}" type="slidenum">
              <a:rPr lang="fr-FR" smtClean="0"/>
              <a:pPr/>
              <a:t>4</a:t>
            </a:fld>
            <a:endParaRPr lang="fr-FR"/>
          </a:p>
        </p:txBody>
      </p:sp>
    </p:spTree>
    <p:extLst>
      <p:ext uri="{BB962C8B-B14F-4D97-AF65-F5344CB8AC3E}">
        <p14:creationId xmlns:p14="http://schemas.microsoft.com/office/powerpoint/2010/main" val="1765530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0" dirty="0">
                <a:effectLst/>
                <a:latin typeface="Calibri" panose="020F0502020204030204" pitchFamily="34" charset="0"/>
                <a:ea typeface="Calibri" panose="020F0502020204030204" pitchFamily="34" charset="0"/>
              </a:rPr>
              <a:t>Dès lors que la majorité des </a:t>
            </a:r>
            <a:r>
              <a:rPr lang="fr-FR" sz="1200" kern="0" dirty="0" err="1">
                <a:effectLst/>
                <a:latin typeface="Calibri" panose="020F0502020204030204" pitchFamily="34" charset="0"/>
                <a:ea typeface="Calibri" panose="020F0502020204030204" pitchFamily="34" charset="0"/>
              </a:rPr>
              <a:t>répondant·es</a:t>
            </a:r>
            <a:r>
              <a:rPr lang="fr-FR" sz="1200" kern="0" dirty="0">
                <a:effectLst/>
                <a:latin typeface="Calibri" panose="020F0502020204030204" pitchFamily="34" charset="0"/>
                <a:ea typeface="Calibri" panose="020F0502020204030204" pitchFamily="34" charset="0"/>
              </a:rPr>
              <a:t> ne se destinaient pas au métier d’</a:t>
            </a:r>
            <a:r>
              <a:rPr lang="fr-FR" sz="1200" kern="0" dirty="0" err="1">
                <a:effectLst/>
                <a:latin typeface="Calibri" panose="020F0502020204030204" pitchFamily="34" charset="0"/>
                <a:ea typeface="Calibri" panose="020F0502020204030204" pitchFamily="34" charset="0"/>
              </a:rPr>
              <a:t>enseignant·e</a:t>
            </a:r>
            <a:r>
              <a:rPr lang="fr-FR" sz="1200" kern="0" dirty="0">
                <a:effectLst/>
                <a:latin typeface="Calibri" panose="020F0502020204030204" pitchFamily="34" charset="0"/>
                <a:ea typeface="Calibri" panose="020F0502020204030204" pitchFamily="34" charset="0"/>
              </a:rPr>
              <a:t> et, par conséquent, ne disposaient pas d’une formation pédagogique, il était intéressant de savoir comment s’est passé l’entrée dans le métier. </a:t>
            </a:r>
            <a:r>
              <a:rPr lang="fr-FR" sz="1200" kern="0" dirty="0" err="1">
                <a:effectLst/>
                <a:latin typeface="Calibri" panose="020F0502020204030204" pitchFamily="34" charset="0"/>
                <a:ea typeface="Calibri" panose="020F0502020204030204" pitchFamily="34" charset="0"/>
              </a:rPr>
              <a:t>Eprouvaient-ils·elles</a:t>
            </a:r>
            <a:r>
              <a:rPr lang="fr-FR" sz="1200" kern="0" dirty="0">
                <a:effectLst/>
                <a:latin typeface="Calibri" panose="020F0502020204030204" pitchFamily="34" charset="0"/>
                <a:ea typeface="Calibri" panose="020F0502020204030204" pitchFamily="34" charset="0"/>
              </a:rPr>
              <a:t> de l’appréhension ? Quels souvenirs </a:t>
            </a:r>
            <a:r>
              <a:rPr lang="fr-FR" sz="1200" kern="0" dirty="0" err="1">
                <a:effectLst/>
                <a:latin typeface="Calibri" panose="020F0502020204030204" pitchFamily="34" charset="0"/>
                <a:ea typeface="Calibri" panose="020F0502020204030204" pitchFamily="34" charset="0"/>
              </a:rPr>
              <a:t>ont-ils·elles</a:t>
            </a:r>
            <a:r>
              <a:rPr lang="fr-FR" sz="1200" kern="0" dirty="0">
                <a:effectLst/>
                <a:latin typeface="Calibri" panose="020F0502020204030204" pitchFamily="34" charset="0"/>
                <a:ea typeface="Calibri" panose="020F0502020204030204" pitchFamily="34" charset="0"/>
              </a:rPr>
              <a:t> gardé de leurs premiers cours ?</a:t>
            </a:r>
            <a:r>
              <a:rPr lang="fr-BE" dirty="0">
                <a:effectLst/>
              </a:rPr>
              <a:t> </a:t>
            </a:r>
            <a:r>
              <a:rPr lang="fr-FR" sz="1200" kern="0" dirty="0">
                <a:effectLst/>
                <a:latin typeface="Calibri" panose="020F0502020204030204" pitchFamily="34" charset="0"/>
                <a:ea typeface="Calibri" panose="020F0502020204030204" pitchFamily="34" charset="0"/>
              </a:rPr>
              <a:t>Deux-tiers des </a:t>
            </a:r>
            <a:r>
              <a:rPr lang="fr-FR" sz="1200" b="1" kern="0" dirty="0">
                <a:effectLst/>
                <a:latin typeface="Calibri" panose="020F0502020204030204" pitchFamily="34" charset="0"/>
                <a:ea typeface="Calibri" panose="020F0502020204030204" pitchFamily="34" charset="0"/>
              </a:rPr>
              <a:t>assistants-chercheur</a:t>
            </a:r>
            <a:r>
              <a:rPr lang="fr-FR" sz="1200" kern="0" dirty="0">
                <a:effectLst/>
                <a:latin typeface="Calibri" panose="020F0502020204030204" pitchFamily="34" charset="0"/>
                <a:ea typeface="Calibri" panose="020F0502020204030204" pitchFamily="34" charset="0"/>
              </a:rPr>
              <a:t>s admettent avoir éprouvé de l’appréhension : crainte de ne pas être à la hauteur pour « </a:t>
            </a:r>
            <a:r>
              <a:rPr lang="fr-FR" sz="1200" i="1" kern="0" dirty="0">
                <a:effectLst/>
                <a:latin typeface="Calibri" panose="020F0502020204030204" pitchFamily="34" charset="0"/>
                <a:ea typeface="Calibri" panose="020F0502020204030204" pitchFamily="34" charset="0"/>
              </a:rPr>
              <a:t>gérer un groupe-classe</a:t>
            </a:r>
            <a:r>
              <a:rPr lang="fr-FR" sz="1200" kern="0" dirty="0">
                <a:effectLst/>
                <a:latin typeface="Calibri" panose="020F0502020204030204" pitchFamily="34" charset="0"/>
                <a:ea typeface="Calibri" panose="020F0502020204030204" pitchFamily="34" charset="0"/>
              </a:rPr>
              <a:t> », de manquer d’autorité et de paraître « illégitime . Crainte aussi de ne pas savoir à quoi s’attendre du fait de débuter dans un cadre institutionnel et organisationnel inconnu.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L’appréhension éprouvée par la moitié des </a:t>
            </a:r>
            <a:r>
              <a:rPr lang="fr-FR" sz="1200" b="1" dirty="0">
                <a:effectLst/>
                <a:latin typeface="Calibri" panose="020F0502020204030204" pitchFamily="34" charset="0"/>
                <a:ea typeface="Calibri" panose="020F0502020204030204" pitchFamily="34" charset="0"/>
                <a:cs typeface="Calibri" panose="020F0502020204030204" pitchFamily="34" charset="0"/>
              </a:rPr>
              <a:t>académiques et des APH </a:t>
            </a:r>
            <a:r>
              <a:rPr lang="fr-FR" sz="1200" dirty="0">
                <a:effectLst/>
                <a:latin typeface="Calibri" panose="020F0502020204030204" pitchFamily="34" charset="0"/>
                <a:ea typeface="Calibri" panose="020F0502020204030204" pitchFamily="34" charset="0"/>
                <a:cs typeface="Calibri" panose="020F0502020204030204" pitchFamily="34" charset="0"/>
              </a:rPr>
              <a:t> tient principalement à la méconnaissance du « </a:t>
            </a:r>
            <a:r>
              <a:rPr lang="fr-FR" sz="1200" i="1" dirty="0">
                <a:effectLst/>
                <a:latin typeface="Calibri" panose="020F0502020204030204" pitchFamily="34" charset="0"/>
                <a:ea typeface="Calibri" panose="020F0502020204030204" pitchFamily="34" charset="0"/>
                <a:cs typeface="Calibri" panose="020F0502020204030204" pitchFamily="34" charset="0"/>
              </a:rPr>
              <a:t>métier de prof </a:t>
            </a:r>
            <a:r>
              <a:rPr lang="fr-FR" sz="1200" dirty="0">
                <a:effectLst/>
                <a:latin typeface="Calibri" panose="020F0502020204030204" pitchFamily="34" charset="0"/>
                <a:ea typeface="Calibri" panose="020F0502020204030204" pitchFamily="34" charset="0"/>
                <a:cs typeface="Calibri" panose="020F0502020204030204" pitchFamily="34" charset="0"/>
              </a:rPr>
              <a:t>», au manque de formation pédagogique et d’expérience d’enseignement en grand auditoire,  à la crainte de ne pas pouvoir mener de front enseignement et recherche ainsi qu’à l’importance de la charge de cours à préparer, préparation qui se fait « </a:t>
            </a:r>
            <a:r>
              <a:rPr lang="fr-FR" sz="1200" i="1" dirty="0">
                <a:effectLst/>
                <a:latin typeface="Calibri" panose="020F0502020204030204" pitchFamily="34" charset="0"/>
                <a:ea typeface="Calibri" panose="020F0502020204030204" pitchFamily="34" charset="0"/>
                <a:cs typeface="Calibri" panose="020F0502020204030204" pitchFamily="34" charset="0"/>
              </a:rPr>
              <a:t>en flux tendu</a:t>
            </a:r>
            <a:r>
              <a:rPr lang="fr-FR" sz="1200" dirty="0">
                <a:effectLst/>
                <a:latin typeface="Calibri" panose="020F0502020204030204" pitchFamily="34" charset="0"/>
                <a:ea typeface="Calibri" panose="020F0502020204030204" pitchFamily="34" charset="0"/>
                <a:cs typeface="Calibri" panose="020F0502020204030204" pitchFamily="34" charset="0"/>
              </a:rPr>
              <a:t> », ne laissant pas de temps pour prendre du recul.</a:t>
            </a:r>
            <a:r>
              <a:rPr lang="fr-BE" sz="1200" dirty="0">
                <a:effectLst/>
                <a:latin typeface="Calibri" panose="020F0502020204030204" pitchFamily="34" charset="0"/>
                <a:ea typeface="Calibri" panose="020F0502020204030204" pitchFamily="34" charset="0"/>
                <a:cs typeface="Times New Roman" panose="02020603050405020304" pitchFamily="18" charset="0"/>
              </a:rPr>
              <a:t> </a:t>
            </a:r>
            <a:r>
              <a:rPr lang="fr-FR" sz="1200" dirty="0" err="1">
                <a:effectLst/>
                <a:latin typeface="Calibri" panose="020F0502020204030204" pitchFamily="34" charset="0"/>
                <a:ea typeface="Calibri" panose="020F0502020204030204" pitchFamily="34" charset="0"/>
                <a:cs typeface="Calibri" panose="020F0502020204030204" pitchFamily="34" charset="0"/>
              </a:rPr>
              <a:t>Ils·elles</a:t>
            </a:r>
            <a:r>
              <a:rPr lang="fr-FR" sz="1200" dirty="0">
                <a:effectLst/>
                <a:latin typeface="Calibri" panose="020F0502020204030204" pitchFamily="34" charset="0"/>
                <a:ea typeface="Calibri" panose="020F0502020204030204" pitchFamily="34" charset="0"/>
                <a:cs typeface="Calibri" panose="020F0502020204030204" pitchFamily="34" charset="0"/>
              </a:rPr>
              <a:t> font ainsi état de premières expériences d’enseignement « </a:t>
            </a:r>
            <a:r>
              <a:rPr lang="fr-FR" sz="1200" i="1" dirty="0">
                <a:effectLst/>
                <a:latin typeface="Calibri" panose="020F0502020204030204" pitchFamily="34" charset="0"/>
                <a:ea typeface="Calibri" panose="020F0502020204030204" pitchFamily="34" charset="0"/>
                <a:cs typeface="Calibri" panose="020F0502020204030204" pitchFamily="34" charset="0"/>
              </a:rPr>
              <a:t>compliquées et stressantes</a:t>
            </a:r>
            <a:r>
              <a:rPr lang="fr-FR" sz="1200" dirty="0">
                <a:effectLst/>
                <a:latin typeface="Calibri" panose="020F0502020204030204" pitchFamily="34" charset="0"/>
                <a:ea typeface="Calibri" panose="020F0502020204030204" pitchFamily="34" charset="0"/>
                <a:cs typeface="Calibri" panose="020F0502020204030204" pitchFamily="34" charset="0"/>
              </a:rPr>
              <a:t> », insistant sur la « performance physique » de l’enseignement en grand auditoire. </a:t>
            </a:r>
            <a:endParaRPr lang="fr-FR" dirty="0"/>
          </a:p>
        </p:txBody>
      </p:sp>
      <p:sp>
        <p:nvSpPr>
          <p:cNvPr id="4" name="Espace réservé du numéro de diapositive 3"/>
          <p:cNvSpPr>
            <a:spLocks noGrp="1"/>
          </p:cNvSpPr>
          <p:nvPr>
            <p:ph type="sldNum" sz="quarter" idx="5"/>
          </p:nvPr>
        </p:nvSpPr>
        <p:spPr/>
        <p:txBody>
          <a:bodyPr/>
          <a:lstStyle/>
          <a:p>
            <a:fld id="{A3531005-37C7-4F7E-8BC4-E7D7E3F4DD7F}" type="slidenum">
              <a:rPr lang="fr-FR" smtClean="0"/>
              <a:pPr/>
              <a:t>5</a:t>
            </a:fld>
            <a:endParaRPr lang="fr-FR"/>
          </a:p>
        </p:txBody>
      </p:sp>
    </p:spTree>
    <p:extLst>
      <p:ext uri="{BB962C8B-B14F-4D97-AF65-F5344CB8AC3E}">
        <p14:creationId xmlns:p14="http://schemas.microsoft.com/office/powerpoint/2010/main" val="405376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L’enquête révèle une situation assez contrastée en termes d’accompagnement/soutien à l’entrée dans le métier, allant d’un accompagnement d’intensité variable selon les </a:t>
            </a:r>
            <a:r>
              <a:rPr lang="fr-FR" sz="1200" dirty="0" err="1">
                <a:effectLst/>
                <a:latin typeface="Calibri" panose="020F0502020204030204" pitchFamily="34" charset="0"/>
                <a:ea typeface="Calibri" panose="020F0502020204030204" pitchFamily="34" charset="0"/>
                <a:cs typeface="Calibri" panose="020F0502020204030204" pitchFamily="34" charset="0"/>
              </a:rPr>
              <a:t>enseignant·es</a:t>
            </a:r>
            <a:r>
              <a:rPr lang="fr-FR" sz="1200" dirty="0">
                <a:effectLst/>
                <a:latin typeface="Calibri" panose="020F0502020204030204" pitchFamily="34" charset="0"/>
                <a:ea typeface="Calibri" panose="020F0502020204030204" pitchFamily="34" charset="0"/>
                <a:cs typeface="Calibri" panose="020F0502020204030204" pitchFamily="34" charset="0"/>
              </a:rPr>
              <a:t> titulaires, mais peu formalisé, pour les assistants-chercheurs, à l’absence de tout accompagnement formel pour les académiques et APH.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Les assistants-chercheurs reçoivent des « consignes » des </a:t>
            </a:r>
            <a:r>
              <a:rPr lang="fr-FR" sz="1200" dirty="0" err="1">
                <a:effectLst/>
                <a:latin typeface="Calibri" panose="020F0502020204030204" pitchFamily="34" charset="0"/>
                <a:ea typeface="Calibri" panose="020F0502020204030204" pitchFamily="34" charset="0"/>
                <a:cs typeface="Calibri" panose="020F0502020204030204" pitchFamily="34" charset="0"/>
              </a:rPr>
              <a:t>enseignant·es</a:t>
            </a:r>
            <a:r>
              <a:rPr lang="fr-FR" sz="1200" dirty="0">
                <a:effectLst/>
                <a:latin typeface="Calibri" panose="020F0502020204030204" pitchFamily="34" charset="0"/>
                <a:ea typeface="Calibri" panose="020F0502020204030204" pitchFamily="34" charset="0"/>
                <a:cs typeface="Calibri" panose="020F0502020204030204" pitchFamily="34" charset="0"/>
              </a:rPr>
              <a:t> titulaires sur le « </a:t>
            </a:r>
            <a:r>
              <a:rPr lang="fr-FR" sz="1200" i="1" dirty="0">
                <a:effectLst/>
                <a:latin typeface="Calibri" panose="020F0502020204030204" pitchFamily="34" charset="0"/>
                <a:ea typeface="Calibri" panose="020F0502020204030204" pitchFamily="34" charset="0"/>
                <a:cs typeface="Calibri" panose="020F0502020204030204" pitchFamily="34" charset="0"/>
              </a:rPr>
              <a:t>quoi faire</a:t>
            </a:r>
            <a:r>
              <a:rPr lang="fr-FR" sz="1200" dirty="0">
                <a:effectLst/>
                <a:latin typeface="Calibri" panose="020F0502020204030204" pitchFamily="34" charset="0"/>
                <a:ea typeface="Calibri" panose="020F0502020204030204" pitchFamily="34" charset="0"/>
                <a:cs typeface="Calibri" panose="020F0502020204030204" pitchFamily="34" charset="0"/>
              </a:rPr>
              <a:t> », qui relèvent d’un schéma transmissif standard du type « </a:t>
            </a:r>
            <a:r>
              <a:rPr lang="fr-FR" sz="1200" i="1" dirty="0">
                <a:effectLst/>
                <a:latin typeface="Calibri" panose="020F0502020204030204" pitchFamily="34" charset="0"/>
                <a:ea typeface="Calibri" panose="020F0502020204030204" pitchFamily="34" charset="0"/>
                <a:cs typeface="Calibri" panose="020F0502020204030204" pitchFamily="34" charset="0"/>
              </a:rPr>
              <a:t>rappels théoriques et exercices pratiques</a:t>
            </a:r>
            <a:r>
              <a:rPr lang="fr-FR" sz="1200" dirty="0">
                <a:effectLst/>
                <a:latin typeface="Calibri" panose="020F0502020204030204" pitchFamily="34" charset="0"/>
                <a:ea typeface="Calibri" panose="020F0502020204030204" pitchFamily="34" charset="0"/>
                <a:cs typeface="Calibri" panose="020F0502020204030204" pitchFamily="34" charset="0"/>
              </a:rPr>
              <a:t> », le « </a:t>
            </a:r>
            <a:r>
              <a:rPr lang="fr-FR" sz="1200" i="1" dirty="0">
                <a:effectLst/>
                <a:latin typeface="Calibri" panose="020F0502020204030204" pitchFamily="34" charset="0"/>
                <a:ea typeface="Calibri" panose="020F0502020204030204" pitchFamily="34" charset="0"/>
                <a:cs typeface="Calibri" panose="020F0502020204030204" pitchFamily="34" charset="0"/>
              </a:rPr>
              <a:t>comment faire</a:t>
            </a:r>
            <a:r>
              <a:rPr lang="fr-FR" sz="1200" dirty="0">
                <a:effectLst/>
                <a:latin typeface="Calibri" panose="020F0502020204030204" pitchFamily="34" charset="0"/>
                <a:ea typeface="Calibri" panose="020F0502020204030204" pitchFamily="34" charset="0"/>
                <a:cs typeface="Calibri" panose="020F0502020204030204" pitchFamily="34" charset="0"/>
              </a:rPr>
              <a:t> » relevant de l’implicite de la « </a:t>
            </a:r>
            <a:r>
              <a:rPr lang="fr-FR" sz="1200" i="1" dirty="0">
                <a:effectLst/>
                <a:latin typeface="Calibri" panose="020F0502020204030204" pitchFamily="34" charset="0"/>
                <a:ea typeface="Calibri" panose="020F0502020204030204" pitchFamily="34" charset="0"/>
                <a:cs typeface="Calibri" panose="020F0502020204030204" pitchFamily="34" charset="0"/>
              </a:rPr>
              <a:t>liberté pédagogique</a:t>
            </a:r>
            <a:r>
              <a:rPr lang="fr-FR" sz="1200" dirty="0">
                <a:effectLst/>
                <a:latin typeface="Calibri" panose="020F0502020204030204" pitchFamily="34" charset="0"/>
                <a:ea typeface="Calibri" panose="020F0502020204030204" pitchFamily="34" charset="0"/>
                <a:cs typeface="Calibri" panose="020F0502020204030204" pitchFamily="34" charset="0"/>
              </a:rPr>
              <a:t> ». L’objectif du prof étant « tant que ça roule on ne change rien.»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Quant aux académiques et APH, recrutés sur base de leur excellence scientifique, </a:t>
            </a:r>
            <a:r>
              <a:rPr lang="fr-FR" sz="1200" dirty="0" err="1">
                <a:effectLst/>
                <a:latin typeface="Calibri" panose="020F0502020204030204" pitchFamily="34" charset="0"/>
                <a:ea typeface="Calibri" panose="020F0502020204030204" pitchFamily="34" charset="0"/>
                <a:cs typeface="Calibri" panose="020F0502020204030204" pitchFamily="34" charset="0"/>
              </a:rPr>
              <a:t>ils·elles</a:t>
            </a:r>
            <a:r>
              <a:rPr lang="fr-FR" sz="1200" dirty="0">
                <a:effectLst/>
                <a:latin typeface="Calibri" panose="020F0502020204030204" pitchFamily="34" charset="0"/>
                <a:ea typeface="Calibri" panose="020F0502020204030204" pitchFamily="34" charset="0"/>
                <a:cs typeface="Calibri" panose="020F0502020204030204" pitchFamily="34" charset="0"/>
              </a:rPr>
              <a:t> construisent leur enseignement de façon « </a:t>
            </a:r>
            <a:r>
              <a:rPr lang="fr-FR" sz="1200" i="1" dirty="0">
                <a:effectLst/>
                <a:latin typeface="Calibri" panose="020F0502020204030204" pitchFamily="34" charset="0"/>
                <a:ea typeface="Calibri" panose="020F0502020204030204" pitchFamily="34" charset="0"/>
                <a:cs typeface="Calibri" panose="020F0502020204030204" pitchFamily="34" charset="0"/>
              </a:rPr>
              <a:t>très personnelle</a:t>
            </a:r>
            <a:r>
              <a:rPr lang="fr-FR" sz="1200" dirty="0">
                <a:effectLst/>
                <a:latin typeface="Calibri" panose="020F0502020204030204" pitchFamily="34" charset="0"/>
                <a:ea typeface="Calibri" panose="020F0502020204030204" pitchFamily="34" charset="0"/>
                <a:cs typeface="Calibri" panose="020F0502020204030204" pitchFamily="34" charset="0"/>
              </a:rPr>
              <a:t> », conformément au principe de la liberté académique qui régit la forme universitaire.</a:t>
            </a:r>
            <a:r>
              <a:rPr lang="fr-FR" sz="1200" dirty="0">
                <a:effectLst/>
                <a:latin typeface="Calibri" panose="020F0502020204030204" pitchFamily="34" charset="0"/>
                <a:ea typeface="Calibri" panose="020F0502020204030204" pitchFamily="34" charset="0"/>
                <a:cs typeface="Times New Roman" panose="02020603050405020304" pitchFamily="18" charset="0"/>
              </a:rPr>
              <a:t> </a:t>
            </a:r>
            <a:r>
              <a:rPr lang="fr-FR" sz="1200" dirty="0">
                <a:effectLst/>
                <a:latin typeface="Calibri" panose="020F0502020204030204" pitchFamily="34" charset="0"/>
                <a:ea typeface="Calibri" panose="020F0502020204030204" pitchFamily="34" charset="0"/>
                <a:cs typeface="Calibri" panose="020F0502020204030204" pitchFamily="34" charset="0"/>
              </a:rPr>
              <a:t>Ce sont les collègues qui vont, à la demande, les « </a:t>
            </a:r>
            <a:r>
              <a:rPr lang="fr-FR" sz="1200" i="1" dirty="0">
                <a:effectLst/>
                <a:latin typeface="Calibri" panose="020F0502020204030204" pitchFamily="34" charset="0"/>
                <a:ea typeface="Calibri" panose="020F0502020204030204" pitchFamily="34" charset="0"/>
                <a:cs typeface="Calibri" panose="020F0502020204030204" pitchFamily="34" charset="0"/>
              </a:rPr>
              <a:t>accompagner</a:t>
            </a:r>
            <a:r>
              <a:rPr lang="fr-FR" sz="1200" dirty="0">
                <a:effectLst/>
                <a:latin typeface="Calibri" panose="020F0502020204030204" pitchFamily="34" charset="0"/>
                <a:ea typeface="Calibri" panose="020F0502020204030204" pitchFamily="34" charset="0"/>
                <a:cs typeface="Calibri" panose="020F0502020204030204" pitchFamily="34" charset="0"/>
              </a:rPr>
              <a:t> » sous forme d’échanges et de partage de pratiques informels et conseils « </a:t>
            </a:r>
            <a:r>
              <a:rPr lang="fr-FR" sz="1200" i="1" dirty="0">
                <a:effectLst/>
                <a:latin typeface="Calibri" panose="020F0502020204030204" pitchFamily="34" charset="0"/>
                <a:ea typeface="Calibri" panose="020F0502020204030204" pitchFamily="34" charset="0"/>
                <a:cs typeface="Calibri" panose="020F0502020204030204" pitchFamily="34" charset="0"/>
              </a:rPr>
              <a:t>sur les ficelles du métier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On constate ainsi, chez les académiques et APH, une tension, qui se révélera de façon plus nette encore par la suite, entre la reconnaissance du manque de formation pédagogique et de soutien  qui engendre  des difficultés (stress , surcharge) et le souci de préserver sa liberté.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Calibri" panose="020F0502020204030204" pitchFamily="34" charset="0"/>
                <a:ea typeface="Calibri" panose="020F0502020204030204" pitchFamily="34" charset="0"/>
                <a:cs typeface="Calibri" panose="020F0502020204030204" pitchFamily="34" charset="0"/>
              </a:rPr>
              <a:t>Ce qui les conduit </a:t>
            </a:r>
            <a:r>
              <a:rPr lang="fr-FR" sz="1200" dirty="0">
                <a:effectLst/>
                <a:latin typeface="Calibri" panose="020F0502020204030204" pitchFamily="34" charset="0"/>
                <a:ea typeface="Calibri" panose="020F0502020204030204" pitchFamily="34" charset="0"/>
                <a:cs typeface="Times New Roman" panose="02020603050405020304" pitchFamily="18" charset="0"/>
              </a:rPr>
              <a:t>à ne pas souhaiter la mise en place d’un soutien et/ou d’un accompagnement formalisé à l’entrée dans le métier, à la différence des assistants-chercheurs qui l’estiment au contraire tout à fait nécessaire.</a:t>
            </a:r>
            <a:r>
              <a:rPr lang="fr-FR" sz="1200" dirty="0">
                <a:effectLst/>
                <a:latin typeface="Calibri" panose="020F0502020204030204" pitchFamily="34" charset="0"/>
                <a:ea typeface="Calibri" panose="020F0502020204030204" pitchFamily="34" charset="0"/>
                <a:cs typeface="Calibri" panose="020F0502020204030204" pitchFamily="34" charset="0"/>
              </a:rPr>
              <a:t> </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A3531005-37C7-4F7E-8BC4-E7D7E3F4DD7F}" type="slidenum">
              <a:rPr lang="fr-FR" smtClean="0"/>
              <a:pPr/>
              <a:t>6</a:t>
            </a:fld>
            <a:endParaRPr lang="fr-FR"/>
          </a:p>
        </p:txBody>
      </p:sp>
    </p:spTree>
    <p:extLst>
      <p:ext uri="{BB962C8B-B14F-4D97-AF65-F5344CB8AC3E}">
        <p14:creationId xmlns:p14="http://schemas.microsoft.com/office/powerpoint/2010/main" val="2619041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0" dirty="0">
                <a:effectLst/>
                <a:latin typeface="Calibri" panose="020F0502020204030204" pitchFamily="34" charset="0"/>
                <a:ea typeface="Calibri" panose="020F0502020204030204" pitchFamily="34" charset="0"/>
              </a:rPr>
              <a:t>Il y a nette perception des </a:t>
            </a:r>
            <a:r>
              <a:rPr lang="fr-FR" sz="1200" kern="0" dirty="0" err="1">
                <a:effectLst/>
                <a:latin typeface="Calibri" panose="020F0502020204030204" pitchFamily="34" charset="0"/>
                <a:ea typeface="Calibri" panose="020F0502020204030204" pitchFamily="34" charset="0"/>
              </a:rPr>
              <a:t>répondant·es</a:t>
            </a:r>
            <a:r>
              <a:rPr lang="fr-FR" sz="1200" kern="0" dirty="0">
                <a:effectLst/>
                <a:latin typeface="Calibri" panose="020F0502020204030204" pitchFamily="34" charset="0"/>
                <a:ea typeface="Calibri" panose="020F0502020204030204" pitchFamily="34" charset="0"/>
              </a:rPr>
              <a:t> d’évoluer dans un enseignement de masse, une réalité commune à</a:t>
            </a:r>
            <a:r>
              <a:rPr lang="fr-FR" sz="1200" dirty="0">
                <a:effectLst/>
                <a:latin typeface="Calibri" panose="020F0502020204030204" pitchFamily="34" charset="0"/>
                <a:ea typeface="Calibri" panose="020F0502020204030204" pitchFamily="34" charset="0"/>
                <a:cs typeface="Calibri" panose="020F0502020204030204" pitchFamily="34" charset="0"/>
              </a:rPr>
              <a:t> toutes les universités, mais particulièrement frappante à Saint-Louis qui pendant longtemps était perçue et se présentait et comme une « petite » université à taille humaine avec un enseignement de proximité. </a:t>
            </a:r>
            <a:r>
              <a:rPr lang="fr-FR" sz="1200" kern="0" dirty="0">
                <a:effectLst/>
                <a:latin typeface="Calibri" panose="020F0502020204030204" pitchFamily="34" charset="0"/>
                <a:ea typeface="Calibri" panose="020F0502020204030204" pitchFamily="34" charset="0"/>
              </a:rPr>
              <a:t>Mais, comme le soulignent de nombreux </a:t>
            </a:r>
            <a:r>
              <a:rPr lang="fr-FR" sz="1200" kern="0" dirty="0" err="1">
                <a:effectLst/>
                <a:latin typeface="Calibri" panose="020F0502020204030204" pitchFamily="34" charset="0"/>
                <a:ea typeface="Calibri" panose="020F0502020204030204" pitchFamily="34" charset="0"/>
              </a:rPr>
              <a:t>répondant·es</a:t>
            </a:r>
            <a:r>
              <a:rPr lang="fr-FR" sz="1200" kern="0" dirty="0">
                <a:effectLst/>
                <a:latin typeface="Calibri" panose="020F0502020204030204" pitchFamily="34" charset="0"/>
                <a:ea typeface="Calibri" panose="020F0502020204030204" pitchFamily="34" charset="0"/>
              </a:rPr>
              <a:t>, l’enseignement de masse n’est pas une réalité dans toutes les facultés et dans toutes les années d’études, de sorte que tous les </a:t>
            </a:r>
            <a:r>
              <a:rPr lang="fr-FR" sz="1200" kern="0" dirty="0" err="1">
                <a:effectLst/>
                <a:latin typeface="Calibri" panose="020F0502020204030204" pitchFamily="34" charset="0"/>
                <a:ea typeface="Calibri" panose="020F0502020204030204" pitchFamily="34" charset="0"/>
              </a:rPr>
              <a:t>enseignant·es</a:t>
            </a:r>
            <a:r>
              <a:rPr lang="fr-FR" sz="1200" kern="0" dirty="0">
                <a:effectLst/>
                <a:latin typeface="Calibri" panose="020F0502020204030204" pitchFamily="34" charset="0"/>
                <a:ea typeface="Calibri" panose="020F0502020204030204" pitchFamily="34" charset="0"/>
              </a:rPr>
              <a:t> ne sont pas </a:t>
            </a:r>
            <a:r>
              <a:rPr lang="fr-FR" sz="1200" kern="0" dirty="0" err="1">
                <a:effectLst/>
                <a:latin typeface="Calibri" panose="020F0502020204030204" pitchFamily="34" charset="0"/>
                <a:ea typeface="Calibri" panose="020F0502020204030204" pitchFamily="34" charset="0"/>
              </a:rPr>
              <a:t>logé·es</a:t>
            </a:r>
            <a:r>
              <a:rPr lang="fr-FR" sz="1200" kern="0" dirty="0">
                <a:effectLst/>
                <a:latin typeface="Calibri" panose="020F0502020204030204" pitchFamily="34" charset="0"/>
                <a:ea typeface="Calibri" panose="020F0502020204030204" pitchFamily="34" charset="0"/>
              </a:rPr>
              <a:t> à la même enseigne. Ce qui interroge le principe de l’égalité de traitement en termes d’attribution de charge horaire. Plusieurs académiques et APH insistent sur le fait que si donner cours en très grand auditoire peut être éprouvant nerveusement et physiquement, l’enjeu principal de l’enseignement de masse c’est non seulement la quantité de travail requis au moment des examens mais aussi les innombrables demandes de contacts personnalisés et les sollicitations par mail, via Moodle, etc., qui se révèlent envahissantes et chronophages.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rgbClr val="242424"/>
                </a:solidFill>
                <a:effectLst/>
                <a:latin typeface="Calibri" panose="020F0502020204030204" pitchFamily="34" charset="0"/>
                <a:ea typeface="Times New Roman" panose="02020603050405020304" pitchFamily="18" charset="0"/>
              </a:rPr>
              <a:t> </a:t>
            </a:r>
            <a:r>
              <a:rPr lang="fr-FR" sz="1200" b="1" dirty="0">
                <a:latin typeface="Montserrat" pitchFamily="2" charset="77"/>
              </a:rPr>
              <a:t>Réalité contrastée de la massification et de l’hétérogénéité selon année d’étude, filière,  faculté et des conséquences en termes de surcharge  </a:t>
            </a:r>
            <a:r>
              <a:rPr lang="fr-FR" sz="1200" dirty="0">
                <a:latin typeface="Montserrat" pitchFamily="2" charset="77"/>
              </a:rPr>
              <a:t>-&gt; mise en cause de l’égalité de traitement : pondération de la charge horaire ?</a:t>
            </a:r>
            <a:endParaRPr lang="fr-FR" sz="1200" dirty="0">
              <a:solidFill>
                <a:srgbClr val="242424"/>
              </a:solidFill>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rgbClr val="242424"/>
                </a:solidFill>
                <a:effectLst/>
                <a:latin typeface="Calibri" panose="020F0502020204030204" pitchFamily="34" charset="0"/>
                <a:ea typeface="Times New Roman" panose="02020603050405020304" pitchFamily="18" charset="0"/>
              </a:rPr>
              <a:t>L’hétérogénéité du public étudiant est en revanche, un donné de base pour la majorité des </a:t>
            </a:r>
            <a:r>
              <a:rPr lang="fr-FR" sz="1200" dirty="0" err="1">
                <a:solidFill>
                  <a:srgbClr val="242424"/>
                </a:solidFill>
                <a:effectLst/>
                <a:latin typeface="Calibri" panose="020F0502020204030204" pitchFamily="34" charset="0"/>
                <a:ea typeface="Times New Roman" panose="02020603050405020304" pitchFamily="18" charset="0"/>
              </a:rPr>
              <a:t>répondant·es</a:t>
            </a:r>
            <a:r>
              <a:rPr lang="fr-FR" sz="1200" dirty="0">
                <a:solidFill>
                  <a:srgbClr val="242424"/>
                </a:solidFill>
                <a:effectLst/>
                <a:latin typeface="Calibri" panose="020F0502020204030204" pitchFamily="34" charset="0"/>
                <a:ea typeface="Times New Roman" panose="02020603050405020304" pitchFamily="18" charset="0"/>
              </a:rPr>
              <a:t>. Qui soit distinguent </a:t>
            </a:r>
            <a:r>
              <a:rPr lang="fr-FR" sz="120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trois groupes de niveau en termes de compétences de base, d’attitudes et de comportements : « </a:t>
            </a:r>
            <a:r>
              <a:rPr lang="fr-FR" sz="1200" i="1"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les très bons qui performent », « les très moyens qui finissent par y arriver » et « les perdus qui ne comprennent pas ce qui est attendu d’eux</a:t>
            </a:r>
            <a:r>
              <a:rPr lang="fr-FR" sz="1200" dirty="0">
                <a:solidFill>
                  <a:srgbClr val="242424"/>
                </a:solidFill>
                <a:effectLst/>
                <a:latin typeface="Calibri" panose="020F0502020204030204" pitchFamily="34" charset="0"/>
                <a:ea typeface="Calibri" panose="020F0502020204030204" pitchFamily="34" charset="0"/>
                <a:cs typeface="Calibri" panose="020F0502020204030204" pitchFamily="34" charset="0"/>
              </a:rPr>
              <a:t> « , soit </a:t>
            </a:r>
            <a:r>
              <a:rPr lang="fr-FR" sz="1200" kern="0" dirty="0">
                <a:solidFill>
                  <a:srgbClr val="242424"/>
                </a:solidFill>
                <a:effectLst/>
                <a:latin typeface="Calibri" panose="020F0502020204030204" pitchFamily="34" charset="0"/>
                <a:ea typeface="Calibri" panose="020F0502020204030204" pitchFamily="34" charset="0"/>
              </a:rPr>
              <a:t>fondent l’hétérogénéité du public étudiant dans la composition des publics selon les trois filières trilingues, bilingues et unilingues, composition qui permet, dit </a:t>
            </a:r>
            <a:r>
              <a:rPr lang="fr-FR" sz="1200" kern="0" dirty="0" err="1">
                <a:solidFill>
                  <a:srgbClr val="242424"/>
                </a:solidFill>
                <a:effectLst/>
                <a:latin typeface="Calibri" panose="020F0502020204030204" pitchFamily="34" charset="0"/>
                <a:ea typeface="Calibri" panose="020F0502020204030204" pitchFamily="34" charset="0"/>
              </a:rPr>
              <a:t>un·e</a:t>
            </a:r>
            <a:r>
              <a:rPr lang="fr-FR" sz="1200" kern="0" dirty="0">
                <a:solidFill>
                  <a:srgbClr val="242424"/>
                </a:solidFill>
                <a:effectLst/>
                <a:latin typeface="Calibri" panose="020F0502020204030204" pitchFamily="34" charset="0"/>
                <a:ea typeface="Calibri" panose="020F0502020204030204" pitchFamily="34" charset="0"/>
              </a:rPr>
              <a:t> </a:t>
            </a:r>
            <a:r>
              <a:rPr lang="fr-FR" sz="1200" kern="0" dirty="0" err="1">
                <a:solidFill>
                  <a:srgbClr val="242424"/>
                </a:solidFill>
                <a:effectLst/>
                <a:latin typeface="Calibri" panose="020F0502020204030204" pitchFamily="34" charset="0"/>
                <a:ea typeface="Calibri" panose="020F0502020204030204" pitchFamily="34" charset="0"/>
              </a:rPr>
              <a:t>répondant·e</a:t>
            </a:r>
            <a:r>
              <a:rPr lang="fr-FR" sz="1200" kern="0" dirty="0">
                <a:solidFill>
                  <a:srgbClr val="242424"/>
                </a:solidFill>
                <a:effectLst/>
                <a:latin typeface="Calibri" panose="020F0502020204030204" pitchFamily="34" charset="0"/>
                <a:ea typeface="Calibri" panose="020F0502020204030204" pitchFamily="34" charset="0"/>
              </a:rPr>
              <a:t>, de « </a:t>
            </a:r>
            <a:r>
              <a:rPr lang="fr-FR" sz="1200" i="1" kern="0" dirty="0">
                <a:solidFill>
                  <a:srgbClr val="242424"/>
                </a:solidFill>
                <a:effectLst/>
                <a:latin typeface="Calibri" panose="020F0502020204030204" pitchFamily="34" charset="0"/>
                <a:ea typeface="Calibri" panose="020F0502020204030204" pitchFamily="34" charset="0"/>
              </a:rPr>
              <a:t>contrôler l’hétérogénéité</a:t>
            </a:r>
            <a:r>
              <a:rPr lang="fr-FR" sz="1200" kern="0" dirty="0">
                <a:solidFill>
                  <a:srgbClr val="242424"/>
                </a:solidFill>
                <a:effectLst/>
                <a:latin typeface="Calibri" panose="020F0502020204030204" pitchFamily="34" charset="0"/>
                <a:ea typeface="Calibri" panose="020F0502020204030204" pitchFamily="34" charset="0"/>
              </a:rPr>
              <a:t> » et qui facilite dans une certaine mesure le travail des assistants-chercheurs. </a:t>
            </a:r>
            <a:endParaRPr lang="fr-BE" sz="12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Espace réservé du numéro de diapositive 3"/>
          <p:cNvSpPr>
            <a:spLocks noGrp="1"/>
          </p:cNvSpPr>
          <p:nvPr>
            <p:ph type="sldNum" sz="quarter" idx="5"/>
          </p:nvPr>
        </p:nvSpPr>
        <p:spPr/>
        <p:txBody>
          <a:bodyPr/>
          <a:lstStyle/>
          <a:p>
            <a:fld id="{A3531005-37C7-4F7E-8BC4-E7D7E3F4DD7F}" type="slidenum">
              <a:rPr lang="fr-FR" smtClean="0"/>
              <a:pPr/>
              <a:t>7</a:t>
            </a:fld>
            <a:endParaRPr lang="fr-FR"/>
          </a:p>
        </p:txBody>
      </p:sp>
    </p:spTree>
    <p:extLst>
      <p:ext uri="{BB962C8B-B14F-4D97-AF65-F5344CB8AC3E}">
        <p14:creationId xmlns:p14="http://schemas.microsoft.com/office/powerpoint/2010/main" val="1459813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lvl="0" indent="-342900" algn="just">
              <a:buFont typeface="Wingdings" pitchFamily="2" charset="2"/>
              <a:buChar cha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Espace réservé du numéro de diapositive 3"/>
          <p:cNvSpPr>
            <a:spLocks noGrp="1"/>
          </p:cNvSpPr>
          <p:nvPr>
            <p:ph type="sldNum" sz="quarter" idx="5"/>
          </p:nvPr>
        </p:nvSpPr>
        <p:spPr/>
        <p:txBody>
          <a:bodyPr/>
          <a:lstStyle/>
          <a:p>
            <a:fld id="{A3531005-37C7-4F7E-8BC4-E7D7E3F4DD7F}" type="slidenum">
              <a:rPr lang="fr-FR" smtClean="0"/>
              <a:pPr/>
              <a:t>8</a:t>
            </a:fld>
            <a:endParaRPr lang="fr-FR"/>
          </a:p>
        </p:txBody>
      </p:sp>
    </p:spTree>
    <p:extLst>
      <p:ext uri="{BB962C8B-B14F-4D97-AF65-F5344CB8AC3E}">
        <p14:creationId xmlns:p14="http://schemas.microsoft.com/office/powerpoint/2010/main" val="927103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3B592-27B2-AD9F-E551-A6688583A91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EED2AC1-DDCA-3AD4-9948-C644462A050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AC9A585-7BD1-57D3-E964-426D2A58D0AB}"/>
              </a:ext>
            </a:extLst>
          </p:cNvPr>
          <p:cNvSpPr>
            <a:spLocks noGrp="1"/>
          </p:cNvSpPr>
          <p:nvPr>
            <p:ph type="body" idx="1"/>
          </p:nvPr>
        </p:nvSpPr>
        <p:spPr/>
        <p:txBody>
          <a:bodyPr/>
          <a:lstStyle/>
          <a:p>
            <a:pPr marL="342900" lvl="0" indent="-342900" algn="just">
              <a:buFont typeface="Wingdings" pitchFamily="2" charset="2"/>
              <a:buChar cha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fr-FR" sz="1800" dirty="0">
                <a:effectLst/>
                <a:latin typeface="Calibri" panose="020F0502020204030204" pitchFamily="34" charset="0"/>
                <a:ea typeface="Aptos" panose="020B0004020202020204" pitchFamily="34" charset="0"/>
                <a:cs typeface="Times New Roman" panose="02020603050405020304" pitchFamily="18" charset="0"/>
              </a:rPr>
              <a:t>L’évolution des pratiques pédagogiques se traduit concrètement par la diffusion du concept d’accompagnement dans le système universitaire, où il fait désormais partie du vocabulaire politico-administratif, comme en atteste la Déclaration de politique communautaire 2019-2024 du gouvernement de la FWB qui, face à un taux d’échec jugé trop important dans l’enseignement supérieur, préconise la création, en complément des dispositifs d’aide à la réussite déjà existants, d’un plan stratégique d’accompagnement devant aboutir à la mise en œuvre d’une approche concertée de l’accompagnement au sein de chaque institution. L’enquête atteste clairement d’une diffusion du concept d’accompagnement au sein du corps enseignant en BLOC1. Comme l’indique le tableau il y a cependant un net partage entre, d’une part, une moitié d’</a:t>
            </a:r>
            <a:r>
              <a:rPr lang="fr-FR" sz="1800" dirty="0" err="1">
                <a:effectLst/>
                <a:latin typeface="Calibri" panose="020F0502020204030204" pitchFamily="34" charset="0"/>
                <a:ea typeface="Aptos" panose="020B0004020202020204" pitchFamily="34" charset="0"/>
                <a:cs typeface="Times New Roman" panose="02020603050405020304" pitchFamily="18" charset="0"/>
              </a:rPr>
              <a:t>enseignant·es</a:t>
            </a:r>
            <a:r>
              <a:rPr lang="fr-FR" sz="1800" dirty="0">
                <a:effectLst/>
                <a:latin typeface="Calibri" panose="020F0502020204030204" pitchFamily="34" charset="0"/>
                <a:ea typeface="Aptos" panose="020B0004020202020204" pitchFamily="34" charset="0"/>
                <a:cs typeface="Times New Roman" panose="02020603050405020304" pitchFamily="18" charset="0"/>
              </a:rPr>
              <a:t> qui déclarent avoir toujours conçu leur rôle d’</a:t>
            </a:r>
            <a:r>
              <a:rPr lang="fr-FR" sz="1800" dirty="0" err="1">
                <a:effectLst/>
                <a:latin typeface="Calibri" panose="020F0502020204030204" pitchFamily="34" charset="0"/>
                <a:ea typeface="Aptos" panose="020B0004020202020204" pitchFamily="34" charset="0"/>
                <a:cs typeface="Times New Roman" panose="02020603050405020304" pitchFamily="18" charset="0"/>
              </a:rPr>
              <a:t>enseignant·e</a:t>
            </a:r>
            <a:r>
              <a:rPr lang="fr-FR" sz="1800" dirty="0">
                <a:effectLst/>
                <a:latin typeface="Calibri" panose="020F0502020204030204" pitchFamily="34" charset="0"/>
                <a:ea typeface="Aptos" panose="020B0004020202020204" pitchFamily="34" charset="0"/>
                <a:cs typeface="Times New Roman" panose="02020603050405020304" pitchFamily="18" charset="0"/>
              </a:rPr>
              <a:t> principalement comme de la transmission de contenu/matière ainsi que celles et ceux qui disent se tenir à de la transmission moins par choix que par contrainte faute de moyens et de temps pour pouvoir faire de l’accompagnement, et d’autre part, l’autre moitié d’</a:t>
            </a:r>
            <a:r>
              <a:rPr lang="fr-FR" sz="1800" dirty="0" err="1">
                <a:effectLst/>
                <a:latin typeface="Calibri" panose="020F0502020204030204" pitchFamily="34" charset="0"/>
                <a:ea typeface="Aptos" panose="020B0004020202020204" pitchFamily="34" charset="0"/>
                <a:cs typeface="Times New Roman" panose="02020603050405020304" pitchFamily="18" charset="0"/>
              </a:rPr>
              <a:t>enseignant·es</a:t>
            </a:r>
            <a:r>
              <a:rPr lang="fr-FR" sz="1800" dirty="0">
                <a:effectLst/>
                <a:latin typeface="Calibri" panose="020F0502020204030204" pitchFamily="34" charset="0"/>
                <a:ea typeface="Aptos" panose="020B0004020202020204" pitchFamily="34" charset="0"/>
                <a:cs typeface="Times New Roman" panose="02020603050405020304" pitchFamily="18" charset="0"/>
              </a:rPr>
              <a:t> qui envisagent leur enseignement comme « </a:t>
            </a:r>
            <a:r>
              <a:rPr lang="fr-FR" sz="1800" i="1" dirty="0">
                <a:effectLst/>
                <a:latin typeface="Calibri" panose="020F0502020204030204" pitchFamily="34" charset="0"/>
                <a:ea typeface="Aptos" panose="020B0004020202020204" pitchFamily="34" charset="0"/>
                <a:cs typeface="Times New Roman" panose="02020603050405020304" pitchFamily="18" charset="0"/>
              </a:rPr>
              <a:t>un mixte des deux</a:t>
            </a:r>
            <a:r>
              <a:rPr lang="fr-FR" sz="1800" dirty="0">
                <a:effectLst/>
                <a:latin typeface="Calibri" panose="020F0502020204030204" pitchFamily="34" charset="0"/>
                <a:ea typeface="Aptos" panose="020B0004020202020204" pitchFamily="34" charset="0"/>
                <a:cs typeface="Times New Roman" panose="02020603050405020304" pitchFamily="18" charset="0"/>
              </a:rPr>
              <a:t> », principalement pour s’adapter aux demandes d’accompagnement des </a:t>
            </a:r>
            <a:r>
              <a:rPr lang="fr-FR" sz="1800" dirty="0" err="1">
                <a:effectLst/>
                <a:latin typeface="Calibri" panose="020F0502020204030204" pitchFamily="34" charset="0"/>
                <a:ea typeface="Aptos" panose="020B0004020202020204" pitchFamily="34" charset="0"/>
                <a:cs typeface="Times New Roman" panose="02020603050405020304" pitchFamily="18" charset="0"/>
              </a:rPr>
              <a:t>étudiant·es</a:t>
            </a:r>
            <a:r>
              <a:rPr lang="fr-FR" sz="1800" dirty="0">
                <a:effectLst/>
                <a:latin typeface="Calibri" panose="020F0502020204030204" pitchFamily="34" charset="0"/>
                <a:ea typeface="Aptos" panose="020B0004020202020204" pitchFamily="34" charset="0"/>
                <a:cs typeface="Times New Roman" panose="02020603050405020304" pitchFamily="18" charset="0"/>
              </a:rPr>
              <a:t>. Quelques </a:t>
            </a:r>
            <a:r>
              <a:rPr lang="fr-FR" sz="1800" b="1" dirty="0">
                <a:effectLst/>
                <a:latin typeface="Calibri" panose="020F0502020204030204" pitchFamily="34" charset="0"/>
                <a:ea typeface="Aptos" panose="020B0004020202020204" pitchFamily="34" charset="0"/>
                <a:cs typeface="Times New Roman" panose="02020603050405020304" pitchFamily="18" charset="0"/>
              </a:rPr>
              <a:t>assistants-chercheurs et académiques</a:t>
            </a:r>
            <a:r>
              <a:rPr lang="fr-FR" sz="1800" dirty="0">
                <a:effectLst/>
                <a:latin typeface="Calibri" panose="020F0502020204030204" pitchFamily="34" charset="0"/>
                <a:ea typeface="Aptos" panose="020B0004020202020204" pitchFamily="34" charset="0"/>
                <a:cs typeface="Times New Roman" panose="02020603050405020304" pitchFamily="18" charset="0"/>
              </a:rPr>
              <a:t> déclarent que le mixte des deux logiques penche délibérément du côté de l’accompagnement.</a:t>
            </a:r>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fr-FR" sz="1800" dirty="0">
                <a:effectLst/>
                <a:latin typeface="Calibri" panose="020F0502020204030204" pitchFamily="34" charset="0"/>
                <a:ea typeface="Aptos" panose="020B0004020202020204" pitchFamily="34" charset="0"/>
                <a:cs typeface="Times New Roman" panose="02020603050405020304" pitchFamily="18" charset="0"/>
              </a:rPr>
              <a:t> </a:t>
            </a:r>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fr-FR" sz="1800" dirty="0">
                <a:effectLst/>
                <a:latin typeface="Calibri" panose="020F0502020204030204" pitchFamily="34" charset="0"/>
                <a:ea typeface="Aptos" panose="020B0004020202020204" pitchFamily="34" charset="0"/>
                <a:cs typeface="Times New Roman" panose="02020603050405020304" pitchFamily="18" charset="0"/>
              </a:rPr>
              <a:t>La préoccupation pour l’accompagnement est justifiée par une série de </a:t>
            </a:r>
            <a:r>
              <a:rPr lang="fr-FR" sz="1800" dirty="0" err="1">
                <a:effectLst/>
                <a:latin typeface="Calibri" panose="020F0502020204030204" pitchFamily="34" charset="0"/>
                <a:ea typeface="Aptos" panose="020B0004020202020204" pitchFamily="34" charset="0"/>
                <a:cs typeface="Times New Roman" panose="02020603050405020304" pitchFamily="18" charset="0"/>
              </a:rPr>
              <a:t>répondant·es</a:t>
            </a:r>
            <a:r>
              <a:rPr lang="fr-FR" sz="1800" dirty="0">
                <a:effectLst/>
                <a:latin typeface="Calibri" panose="020F0502020204030204" pitchFamily="34" charset="0"/>
                <a:ea typeface="Aptos" panose="020B0004020202020204" pitchFamily="34" charset="0"/>
                <a:cs typeface="Times New Roman" panose="02020603050405020304" pitchFamily="18" charset="0"/>
              </a:rPr>
              <a:t> comme une adaptation à l’évolution du public étudiant, évolution qui se traduit par une </a:t>
            </a:r>
            <a:r>
              <a:rPr lang="fr-BE"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demande croissante d’individualisation. </a:t>
            </a:r>
            <a:r>
              <a:rPr lang="fr-FR" sz="1800" kern="0" dirty="0">
                <a:effectLst/>
                <a:latin typeface="Calibri" panose="020F0502020204030204" pitchFamily="34" charset="0"/>
                <a:ea typeface="Aptos" panose="020B0004020202020204" pitchFamily="34" charset="0"/>
              </a:rPr>
              <a:t>Ainsi qu’on le voit à la lecture des verbatims, l’enjeu est de définir ce qu’on désigne par « transmission » et « accompagnement ».</a:t>
            </a:r>
            <a:r>
              <a:rPr lang="fr-BE" sz="2800" dirty="0">
                <a:effectLst/>
              </a:rPr>
              <a:t> </a:t>
            </a:r>
            <a:r>
              <a:rPr lang="fr-FR" sz="1800" dirty="0">
                <a:effectLst/>
                <a:latin typeface="Calibri" panose="020F0502020204030204" pitchFamily="34" charset="0"/>
                <a:ea typeface="Aptos" panose="020B0004020202020204" pitchFamily="34" charset="0"/>
                <a:cs typeface="Times New Roman" panose="02020603050405020304" pitchFamily="18" charset="0"/>
              </a:rPr>
              <a:t>Deux conceptions différentes de l’accompagnement ressortent des verbatims des </a:t>
            </a:r>
            <a:r>
              <a:rPr lang="fr-FR" sz="1800" b="1" dirty="0">
                <a:effectLst/>
                <a:latin typeface="Calibri" panose="020F0502020204030204" pitchFamily="34" charset="0"/>
                <a:ea typeface="Aptos" panose="020B0004020202020204" pitchFamily="34" charset="0"/>
                <a:cs typeface="Times New Roman" panose="02020603050405020304" pitchFamily="18" charset="0"/>
              </a:rPr>
              <a:t>enseignants-chercheurs</a:t>
            </a:r>
            <a:r>
              <a:rPr lang="fr-FR" sz="1800" dirty="0">
                <a:effectLst/>
                <a:latin typeface="Calibri" panose="020F0502020204030204" pitchFamily="34" charset="0"/>
                <a:ea typeface="Aptos" panose="020B0004020202020204" pitchFamily="34" charset="0"/>
                <a:cs typeface="Times New Roman" panose="02020603050405020304" pitchFamily="18" charset="0"/>
              </a:rPr>
              <a:t>. Dans la première conception, l’accompagnement consiste à instaurer, de façon ponctuelle, des moments d’échanges avec les </a:t>
            </a:r>
            <a:r>
              <a:rPr lang="fr-FR" sz="1800" dirty="0" err="1">
                <a:effectLst/>
                <a:latin typeface="Calibri" panose="020F0502020204030204" pitchFamily="34" charset="0"/>
                <a:ea typeface="Aptos" panose="020B0004020202020204" pitchFamily="34" charset="0"/>
                <a:cs typeface="Times New Roman" panose="02020603050405020304" pitchFamily="18" charset="0"/>
              </a:rPr>
              <a:t>étudiant·es</a:t>
            </a:r>
            <a:r>
              <a:rPr lang="fr-FR" sz="1800" dirty="0">
                <a:effectLst/>
                <a:latin typeface="Calibri" panose="020F0502020204030204" pitchFamily="34" charset="0"/>
                <a:ea typeface="Aptos" panose="020B0004020202020204" pitchFamily="34" charset="0"/>
                <a:cs typeface="Times New Roman" panose="02020603050405020304" pitchFamily="18" charset="0"/>
              </a:rPr>
              <a:t>, afin de s’assurer de leur bien-être et de les mettre en confiance, de manifester attention, écoute et bienveillance. Dans la deuxième conception, l’accompagnement vise à expliciter régulièrement les attendus afin de stimuler l’entrée dans l’action, l’engagement dans des activités pratiques, dans un souci de responsabilisation, voire d’individualisation, à tout le moins dans les petits groupes de TP. Il est aussi fortement associé à l’idée d’individualisation dans une logique de renforcement voire de remédiation. Il est manifeste que dans tous les cas la pratique de l’accompagnement intervient de façon ponctuelle en complément de la transmission, qui reste centrale. </a:t>
            </a:r>
          </a:p>
          <a:p>
            <a:pPr algn="just"/>
            <a:r>
              <a:rPr lang="fr-FR" sz="1800" dirty="0">
                <a:effectLst/>
                <a:latin typeface="Calibri" panose="020F0502020204030204" pitchFamily="34" charset="0"/>
                <a:ea typeface="Aptos" panose="020B0004020202020204" pitchFamily="34" charset="0"/>
                <a:cs typeface="Times New Roman" panose="02020603050405020304" pitchFamily="18" charset="0"/>
              </a:rPr>
              <a:t>L’enquête auprès des </a:t>
            </a:r>
            <a:r>
              <a:rPr lang="fr-FR" sz="1800" dirty="0" err="1">
                <a:effectLst/>
                <a:latin typeface="Calibri" panose="020F0502020204030204" pitchFamily="34" charset="0"/>
                <a:ea typeface="Aptos" panose="020B0004020202020204" pitchFamily="34" charset="0"/>
                <a:cs typeface="Times New Roman" panose="02020603050405020304" pitchFamily="18" charset="0"/>
              </a:rPr>
              <a:t>enseignant·es</a:t>
            </a:r>
            <a:r>
              <a:rPr lang="fr-FR" sz="1800" dirty="0">
                <a:effectLst/>
                <a:latin typeface="Calibri" panose="020F0502020204030204" pitchFamily="34" charset="0"/>
                <a:ea typeface="Aptos" panose="020B0004020202020204" pitchFamily="34" charset="0"/>
                <a:cs typeface="Times New Roman" panose="02020603050405020304" pitchFamily="18" charset="0"/>
              </a:rPr>
              <a:t> en BLOC1 atteste de la diffusion du concept d’accompagnement et de tentatives, surtout dans le chef des AC et des MDL, de l’intégrer dans les activités d’enseignement, éléments susceptibles de jeter les bases d’une réflexion et d’une formalisation d’une « approche concertée » de l’accompagnement dans l’université inclusive que veut devenir l’USLB.</a:t>
            </a:r>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fr-FR" sz="1800" dirty="0">
                <a:effectLst/>
                <a:latin typeface="Calibri" panose="020F0502020204030204" pitchFamily="34" charset="0"/>
                <a:ea typeface="Aptos" panose="020B0004020202020204" pitchFamily="34" charset="0"/>
                <a:cs typeface="Times New Roman" panose="02020603050405020304" pitchFamily="18" charset="0"/>
              </a:rPr>
              <a:t>Il apparaît ainsi que, héritiers d’une pédagogie de la transmission, principal modèle de référence de la formation universitaire en Belgique, les </a:t>
            </a:r>
            <a:r>
              <a:rPr lang="fr-FR" sz="1800" dirty="0" err="1">
                <a:effectLst/>
                <a:latin typeface="Calibri" panose="020F0502020204030204" pitchFamily="34" charset="0"/>
                <a:ea typeface="Aptos" panose="020B0004020202020204" pitchFamily="34" charset="0"/>
                <a:cs typeface="Times New Roman" panose="02020603050405020304" pitchFamily="18" charset="0"/>
              </a:rPr>
              <a:t>enseignant·es</a:t>
            </a:r>
            <a:r>
              <a:rPr lang="fr-FR" sz="1800" dirty="0">
                <a:effectLst/>
                <a:latin typeface="Calibri" panose="020F0502020204030204" pitchFamily="34" charset="0"/>
                <a:ea typeface="Aptos" panose="020B0004020202020204" pitchFamily="34" charset="0"/>
                <a:cs typeface="Times New Roman" panose="02020603050405020304" pitchFamily="18" charset="0"/>
              </a:rPr>
              <a:t> exercent pour la plupart leur métier sans formation pédagogique initiale et se transforment en accompagnateurs en prenant appui le plus souvent sur leur expérience et leur bon sens, se montrant concernés par les dimensions motivationnelles et méthodologiques de l’action de l’</a:t>
            </a:r>
            <a:r>
              <a:rPr lang="fr-FR" sz="1800" dirty="0" err="1">
                <a:effectLst/>
                <a:latin typeface="Calibri" panose="020F0502020204030204" pitchFamily="34" charset="0"/>
                <a:ea typeface="Aptos" panose="020B0004020202020204" pitchFamily="34" charset="0"/>
                <a:cs typeface="Times New Roman" panose="02020603050405020304" pitchFamily="18" charset="0"/>
              </a:rPr>
              <a:t>étudiant·e</a:t>
            </a:r>
            <a:r>
              <a:rPr lang="fr-FR" sz="1800" dirty="0">
                <a:effectLst/>
                <a:latin typeface="Calibri" panose="020F0502020204030204" pitchFamily="34" charset="0"/>
                <a:ea typeface="Aptos" panose="020B0004020202020204" pitchFamily="34" charset="0"/>
                <a:cs typeface="Times New Roman" panose="02020603050405020304" pitchFamily="18" charset="0"/>
              </a:rPr>
              <a:t>, ce qui les conduit à se décentrer quelque peu de la préoccupation exclusive pour « la qualité de l’enseignement » et davantage s’intéresser à la « qualité de l’apprentissage », tout en étant réalistes sur le peu de place qu’</a:t>
            </a:r>
            <a:r>
              <a:rPr lang="fr-FR" sz="1800" dirty="0" err="1">
                <a:effectLst/>
                <a:latin typeface="Calibri" panose="020F0502020204030204" pitchFamily="34" charset="0"/>
                <a:ea typeface="Aptos" panose="020B0004020202020204" pitchFamily="34" charset="0"/>
                <a:cs typeface="Times New Roman" panose="02020603050405020304" pitchFamily="18" charset="0"/>
              </a:rPr>
              <a:t>ils·elles</a:t>
            </a:r>
            <a:r>
              <a:rPr lang="fr-FR" sz="1800" dirty="0">
                <a:effectLst/>
                <a:latin typeface="Calibri" panose="020F0502020204030204" pitchFamily="34" charset="0"/>
                <a:ea typeface="Aptos" panose="020B0004020202020204" pitchFamily="34" charset="0"/>
                <a:cs typeface="Times New Roman" panose="02020603050405020304" pitchFamily="18" charset="0"/>
              </a:rPr>
              <a:t> peuvent accorder à l’accompagnement dans un contexte de maintien d’une structuration classique des enseignements universitaires en cours magistraux, TP/TD, séminaires et de conditions matérielles contraignantes (cours en grands auditoires, horaire et programme, personnel enseignant limité).</a:t>
            </a:r>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fr-FR" sz="18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 </a:t>
            </a:r>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fr-FR" sz="18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Comment l’institution envisage-t-elle de faire face à la tension engendrée, chez les enseignants-chercheurs, entre une pédagogie centrée sur l’apprentissage de l’</a:t>
            </a:r>
            <a:r>
              <a:rPr lang="fr-FR" sz="1800" dirty="0" err="1">
                <a:solidFill>
                  <a:srgbClr val="000000"/>
                </a:solidFill>
                <a:effectLst/>
                <a:latin typeface="Calibri" panose="020F0502020204030204" pitchFamily="34" charset="0"/>
                <a:ea typeface="Aptos" panose="020B0004020202020204" pitchFamily="34" charset="0"/>
                <a:cs typeface="Times New Roman" panose="02020603050405020304" pitchFamily="18" charset="0"/>
              </a:rPr>
              <a:t>étudiant·e</a:t>
            </a:r>
            <a:r>
              <a:rPr lang="fr-FR" sz="18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 et celle davantage focalisée sur la transmission de savoir, cette dernière conception demeurant dominante, comme le révèle l’enquête, malgré l’existence de pratiques innovantes développées par quelques </a:t>
            </a:r>
            <a:r>
              <a:rPr lang="fr-FR" sz="1800" dirty="0" err="1">
                <a:solidFill>
                  <a:srgbClr val="000000"/>
                </a:solidFill>
                <a:effectLst/>
                <a:latin typeface="Calibri" panose="020F0502020204030204" pitchFamily="34" charset="0"/>
                <a:ea typeface="Aptos" panose="020B0004020202020204" pitchFamily="34" charset="0"/>
                <a:cs typeface="Times New Roman" panose="02020603050405020304" pitchFamily="18" charset="0"/>
              </a:rPr>
              <a:t>enseignant·es</a:t>
            </a:r>
            <a:r>
              <a:rPr lang="fr-FR" sz="18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 </a:t>
            </a:r>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fr-FR" sz="18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Ce qui souligne l’enjeu crucial de l’adhésion des acteurs concernés à la philosophie de la démarche d’intégration de l’accompagnement dans les cours et dans les programmes, faisant de l’accompagnement une responsabilité collective et partagée. (De </a:t>
            </a:r>
            <a:r>
              <a:rPr lang="fr-FR" sz="1800" dirty="0" err="1">
                <a:solidFill>
                  <a:srgbClr val="000000"/>
                </a:solidFill>
                <a:effectLst/>
                <a:latin typeface="Calibri" panose="020F0502020204030204" pitchFamily="34" charset="0"/>
                <a:ea typeface="Aptos" panose="020B0004020202020204" pitchFamily="34" charset="0"/>
                <a:cs typeface="Times New Roman" panose="02020603050405020304" pitchFamily="18" charset="0"/>
              </a:rPr>
              <a:t>Clercq</a:t>
            </a:r>
            <a:r>
              <a:rPr lang="fr-FR" sz="18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 2022)</a:t>
            </a:r>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pPr algn="just"/>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pPr algn="just"/>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800" dirty="0">
              <a:effectLst/>
              <a:latin typeface="Aptos" panose="020B0004020202020204" pitchFamily="34" charset="0"/>
              <a:ea typeface="Aptos" panose="020B0004020202020204" pitchFamily="34" charset="0"/>
              <a:cs typeface="Times New Roman" panose="02020603050405020304" pitchFamily="18" charset="0"/>
            </a:endParaRPr>
          </a:p>
          <a:p>
            <a:endParaRPr lang="fr-FR" dirty="0"/>
          </a:p>
        </p:txBody>
      </p:sp>
      <p:sp>
        <p:nvSpPr>
          <p:cNvPr id="4" name="Espace réservé du numéro de diapositive 3">
            <a:extLst>
              <a:ext uri="{FF2B5EF4-FFF2-40B4-BE49-F238E27FC236}">
                <a16:creationId xmlns:a16="http://schemas.microsoft.com/office/drawing/2014/main" id="{068062E0-9AAC-7074-DEBC-45B9077BF9F7}"/>
              </a:ext>
            </a:extLst>
          </p:cNvPr>
          <p:cNvSpPr>
            <a:spLocks noGrp="1"/>
          </p:cNvSpPr>
          <p:nvPr>
            <p:ph type="sldNum" sz="quarter" idx="5"/>
          </p:nvPr>
        </p:nvSpPr>
        <p:spPr/>
        <p:txBody>
          <a:bodyPr/>
          <a:lstStyle/>
          <a:p>
            <a:fld id="{A3531005-37C7-4F7E-8BC4-E7D7E3F4DD7F}" type="slidenum">
              <a:rPr lang="fr-FR" smtClean="0"/>
              <a:pPr/>
              <a:t>9</a:t>
            </a:fld>
            <a:endParaRPr lang="fr-FR"/>
          </a:p>
        </p:txBody>
      </p:sp>
    </p:spTree>
    <p:extLst>
      <p:ext uri="{BB962C8B-B14F-4D97-AF65-F5344CB8AC3E}">
        <p14:creationId xmlns:p14="http://schemas.microsoft.com/office/powerpoint/2010/main" val="21900646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040B54-E75E-BE98-C4E8-9BFF542CBC6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1C54F2F-8C75-FB9D-1978-54B92B1A0EA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D0E4C77-E00C-B65C-C9C1-0FBF281ACF58}"/>
              </a:ext>
            </a:extLst>
          </p:cNvPr>
          <p:cNvSpPr>
            <a:spLocks noGrp="1"/>
          </p:cNvSpPr>
          <p:nvPr>
            <p:ph type="body" idx="1"/>
          </p:nvPr>
        </p:nvSpPr>
        <p:spPr/>
        <p:txBody>
          <a:bodyPr/>
          <a:lstStyle/>
          <a:p>
            <a:pPr marL="342900" lvl="0" indent="-342900" algn="just">
              <a:buFont typeface="Wingdings" pitchFamily="2" charset="2"/>
              <a:buChar char=""/>
            </a:pPr>
            <a:r>
              <a:rPr lang="fr-FR" sz="1800" kern="100" dirty="0">
                <a:effectLst/>
                <a:latin typeface="Calibri" panose="020F0502020204030204" pitchFamily="34" charset="0"/>
                <a:ea typeface="Calibri" panose="020F0502020204030204" pitchFamily="34" charset="0"/>
                <a:cs typeface="Calibri" panose="020F0502020204030204" pitchFamily="34" charset="0"/>
              </a:rPr>
              <a:t>L’absentéisme et la non-participation aux activités d’enseignement sont source de dilemmes et tensions dans l’exercice du métier d’</a:t>
            </a:r>
            <a:r>
              <a:rPr lang="fr-FR" sz="1800" kern="100" dirty="0" err="1">
                <a:effectLst/>
                <a:latin typeface="Calibri" panose="020F0502020204030204" pitchFamily="34" charset="0"/>
                <a:ea typeface="Calibri" panose="020F0502020204030204" pitchFamily="34" charset="0"/>
                <a:cs typeface="Calibri" panose="020F0502020204030204" pitchFamily="34" charset="0"/>
              </a:rPr>
              <a:t>enseignant·e</a:t>
            </a:r>
            <a:r>
              <a:rPr lang="fr-FR" sz="1800" kern="100" dirty="0">
                <a:effectLst/>
                <a:latin typeface="Calibri" panose="020F0502020204030204" pitchFamily="34" charset="0"/>
                <a:ea typeface="Calibri" panose="020F0502020204030204" pitchFamily="34" charset="0"/>
                <a:cs typeface="Calibri" panose="020F0502020204030204" pitchFamily="34" charset="0"/>
              </a:rPr>
              <a:t> - </a:t>
            </a:r>
            <a:r>
              <a:rPr lang="fr-FR" sz="1800" kern="100" dirty="0" err="1">
                <a:effectLst/>
                <a:latin typeface="Calibri" panose="020F0502020204030204" pitchFamily="34" charset="0"/>
                <a:ea typeface="Calibri" panose="020F0502020204030204" pitchFamily="34" charset="0"/>
                <a:cs typeface="Calibri" panose="020F0502020204030204" pitchFamily="34" charset="0"/>
              </a:rPr>
              <a:t>chercheur·e</a:t>
            </a:r>
            <a:r>
              <a:rPr lang="fr-FR" sz="1800" kern="100" dirty="0">
                <a:effectLst/>
                <a:latin typeface="Calibri" panose="020F0502020204030204" pitchFamily="34" charset="0"/>
                <a:ea typeface="Calibri" panose="020F0502020204030204" pitchFamily="34" charset="0"/>
                <a:cs typeface="Calibri" panose="020F0502020204030204" pitchFamily="34" charset="0"/>
              </a:rPr>
              <a:t>: accorde-t-on suffisamment d’attention aux étudiants en grande difficulté ? Et quid des meilleures étudiantes qui voudraient pouvoir aller plus loin avec l’enseignante qui n’en a pas le temps ?</a:t>
            </a:r>
          </a:p>
          <a:p>
            <a:pPr marL="342900" lvl="0" indent="-342900" algn="just">
              <a:buFont typeface="Wingdings" pitchFamily="2" charset="2"/>
              <a:buChar char=""/>
            </a:pPr>
            <a:r>
              <a:rPr lang="fr-FR" sz="1800" kern="100" dirty="0">
                <a:effectLst/>
                <a:latin typeface="Calibri" panose="020F0502020204030204" pitchFamily="34" charset="0"/>
                <a:ea typeface="Calibri" panose="020F0502020204030204" pitchFamily="34" charset="0"/>
                <a:cs typeface="Calibri" panose="020F0502020204030204" pitchFamily="34" charset="0"/>
              </a:rPr>
              <a:t>Une minorité d’</a:t>
            </a:r>
            <a:r>
              <a:rPr lang="fr-FR" sz="1800" kern="100" dirty="0" err="1">
                <a:effectLst/>
                <a:latin typeface="Calibri" panose="020F0502020204030204" pitchFamily="34" charset="0"/>
                <a:ea typeface="Calibri" panose="020F0502020204030204" pitchFamily="34" charset="0"/>
                <a:cs typeface="Calibri" panose="020F0502020204030204" pitchFamily="34" charset="0"/>
              </a:rPr>
              <a:t>enseignant·e·s</a:t>
            </a:r>
            <a:r>
              <a:rPr lang="fr-FR" sz="1800" kern="100" dirty="0">
                <a:effectLst/>
                <a:latin typeface="Calibri" panose="020F0502020204030204" pitchFamily="34" charset="0"/>
                <a:ea typeface="Calibri" panose="020F0502020204030204" pitchFamily="34" charset="0"/>
                <a:cs typeface="Calibri" panose="020F0502020204030204" pitchFamily="34" charset="0"/>
              </a:rPr>
              <a:t> promeut </a:t>
            </a:r>
            <a:r>
              <a:rPr lang="fr-BE" sz="1800" kern="100" dirty="0">
                <a:effectLst/>
                <a:latin typeface="Calibri" panose="020F0502020204030204" pitchFamily="34" charset="0"/>
                <a:ea typeface="Calibri" panose="020F0502020204030204" pitchFamily="34" charset="0"/>
                <a:cs typeface="Calibri" panose="020F0502020204030204" pitchFamily="34" charset="0"/>
              </a:rPr>
              <a:t>des dispositifs innovants comme la classe inversée tout en signalant </a:t>
            </a:r>
            <a:r>
              <a:rPr lang="fr-FR" sz="1800" kern="100" dirty="0">
                <a:effectLst/>
                <a:latin typeface="Calibri" panose="020F0502020204030204" pitchFamily="34" charset="0"/>
                <a:ea typeface="Calibri" panose="020F0502020204030204" pitchFamily="34" charset="0"/>
                <a:cs typeface="Calibri" panose="020F0502020204030204" pitchFamily="34" charset="0"/>
              </a:rPr>
              <a:t>le problème du coût en termes de préparation pour l’</a:t>
            </a:r>
            <a:r>
              <a:rPr lang="fr-FR" sz="1800" kern="100" dirty="0" err="1">
                <a:effectLst/>
                <a:latin typeface="Calibri" panose="020F0502020204030204" pitchFamily="34" charset="0"/>
                <a:ea typeface="Calibri" panose="020F0502020204030204" pitchFamily="34" charset="0"/>
                <a:cs typeface="Calibri" panose="020F0502020204030204" pitchFamily="34" charset="0"/>
              </a:rPr>
              <a:t>enseignant·e</a:t>
            </a:r>
            <a:r>
              <a:rPr lang="fr-FR" sz="1800" kern="100" dirty="0">
                <a:effectLst/>
                <a:latin typeface="Calibri" panose="020F0502020204030204" pitchFamily="34" charset="0"/>
                <a:ea typeface="Calibri" panose="020F0502020204030204" pitchFamily="34" charset="0"/>
                <a:cs typeface="Calibri" panose="020F0502020204030204" pitchFamily="34" charset="0"/>
              </a:rPr>
              <a:t> et pour les </a:t>
            </a:r>
            <a:r>
              <a:rPr lang="fr-FR" sz="1800" kern="100" dirty="0" err="1">
                <a:effectLst/>
                <a:latin typeface="Calibri" panose="020F0502020204030204" pitchFamily="34" charset="0"/>
                <a:ea typeface="Calibri" panose="020F0502020204030204" pitchFamily="34" charset="0"/>
                <a:cs typeface="Calibri" panose="020F0502020204030204" pitchFamily="34" charset="0"/>
              </a:rPr>
              <a:t>étudiant·e·s</a:t>
            </a:r>
            <a:r>
              <a:rPr lang="fr-FR" sz="1800" kern="100" dirty="0">
                <a:effectLst/>
                <a:latin typeface="Calibri" panose="020F0502020204030204" pitchFamily="34" charset="0"/>
                <a:ea typeface="Calibri" panose="020F0502020204030204" pitchFamily="34" charset="0"/>
                <a:cs typeface="Calibri" panose="020F0502020204030204" pitchFamily="34" charset="0"/>
              </a:rPr>
              <a:t> et celui de l’acculturation progressive à un mode d’enseignement participatif et impliquant radicalement différent du cours magistral qui demeure la norme. C’est encore une fois la question de l’égalité des chances qui est posée avec ce type d’innovation  du fait du risque que seules les étudiantes </a:t>
            </a:r>
            <a:r>
              <a:rPr lang="fr-FR" sz="1800" kern="100" dirty="0" err="1">
                <a:effectLst/>
                <a:latin typeface="Calibri" panose="020F0502020204030204" pitchFamily="34" charset="0"/>
                <a:ea typeface="Calibri" panose="020F0502020204030204" pitchFamily="34" charset="0"/>
                <a:cs typeface="Calibri" panose="020F0502020204030204" pitchFamily="34" charset="0"/>
              </a:rPr>
              <a:t>accultrurées</a:t>
            </a:r>
            <a:r>
              <a:rPr lang="fr-FR" sz="1800" kern="100" dirty="0">
                <a:effectLst/>
                <a:latin typeface="Calibri" panose="020F0502020204030204" pitchFamily="34" charset="0"/>
                <a:ea typeface="Calibri" panose="020F0502020204030204" pitchFamily="34" charset="0"/>
                <a:cs typeface="Calibri" panose="020F0502020204030204" pitchFamily="34" charset="0"/>
              </a:rPr>
              <a:t> se saisissent et profitent de dispositifs pédagogiques qui favorisent la participation et l’implication, moteurs de la réussite, tandis que les autres n’y participent pas faute d’en comprendre le sens et l’intérêt.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0000"/>
              </a:lnSpc>
              <a:spcBef>
                <a:spcPts val="0"/>
              </a:spcBef>
              <a:spcAft>
                <a:spcPts val="0"/>
              </a:spcAft>
              <a:buClrTx/>
              <a:buSzTx/>
              <a:buFont typeface="Wingdings" pitchFamily="2" charset="2"/>
              <a:buChar char=""/>
              <a:tabLst/>
              <a:defRPr/>
            </a:pPr>
            <a:r>
              <a:rPr lang="fr-FR" sz="1800" kern="100" dirty="0">
                <a:effectLst/>
                <a:latin typeface="Calibri" panose="020F0502020204030204" pitchFamily="34" charset="0"/>
                <a:ea typeface="Calibri" panose="020F0502020204030204" pitchFamily="34" charset="0"/>
                <a:cs typeface="Calibri" panose="020F0502020204030204" pitchFamily="34" charset="0"/>
              </a:rPr>
              <a:t>Evaluation : la massification de l’enseignement en BLOC1 résulte en l’abandon progressif de l’examen oral (même pour les cours de langue) au profit de l’examen écrit.  </a:t>
            </a:r>
            <a:r>
              <a:rPr lang="fr-BE" sz="1800" kern="100" dirty="0">
                <a:effectLst/>
                <a:latin typeface="Calibri" panose="020F0502020204030204" pitchFamily="34" charset="0"/>
                <a:ea typeface="Calibri" panose="020F0502020204030204" pitchFamily="34" charset="0"/>
                <a:cs typeface="Calibri" panose="020F0502020204030204" pitchFamily="34" charset="0"/>
              </a:rPr>
              <a:t>La correction des examens et des travaux écrits est une activité chronophage  (3 sessions ) et démoralisante (taux d’échec), </a:t>
            </a:r>
            <a:r>
              <a:rPr lang="fr-FR" sz="1800" kern="100" dirty="0">
                <a:effectLst/>
                <a:latin typeface="Calibri" panose="020F0502020204030204" pitchFamily="34" charset="0"/>
                <a:ea typeface="Calibri" panose="020F0502020204030204" pitchFamily="34" charset="0"/>
                <a:cs typeface="Calibri" panose="020F0502020204030204" pitchFamily="34" charset="0"/>
              </a:rPr>
              <a:t>autant de facteurs de démotivation et de crainte de perte de sens du métier éprouvés par les académiques et APH.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Wingdings" pitchFamily="2" charset="2"/>
              <a:buChar char=""/>
            </a:pPr>
            <a:r>
              <a:rPr lang="fr-BE" sz="1800" kern="100" dirty="0">
                <a:effectLst/>
                <a:latin typeface="Calibri" panose="020F0502020204030204" pitchFamily="34" charset="0"/>
                <a:ea typeface="Calibri" panose="020F0502020204030204" pitchFamily="34" charset="0"/>
                <a:cs typeface="Calibri" panose="020F0502020204030204" pitchFamily="34" charset="0"/>
              </a:rPr>
              <a:t>Malaise dans l’évaluation des </a:t>
            </a:r>
            <a:r>
              <a:rPr lang="fr-BE" sz="1800" kern="100" dirty="0" err="1">
                <a:effectLst/>
                <a:latin typeface="Calibri" panose="020F0502020204030204" pitchFamily="34" charset="0"/>
                <a:ea typeface="Calibri" panose="020F0502020204030204" pitchFamily="34" charset="0"/>
                <a:cs typeface="Calibri" panose="020F0502020204030204" pitchFamily="34" charset="0"/>
              </a:rPr>
              <a:t>assistant·es-chercheur·e·s</a:t>
            </a:r>
            <a:r>
              <a:rPr lang="fr-BE" sz="1800" kern="100" dirty="0">
                <a:effectLst/>
                <a:latin typeface="Calibri" panose="020F0502020204030204" pitchFamily="34" charset="0"/>
                <a:ea typeface="Calibri" panose="020F0502020204030204" pitchFamily="34" charset="0"/>
                <a:cs typeface="Calibri" panose="020F0502020204030204" pitchFamily="34" charset="0"/>
              </a:rPr>
              <a:t> :</a:t>
            </a:r>
            <a:r>
              <a:rPr lang="fr-BE" sz="1800" b="1" kern="100" dirty="0">
                <a:effectLst/>
                <a:latin typeface="Calibri" panose="020F0502020204030204" pitchFamily="34" charset="0"/>
                <a:ea typeface="Calibri" panose="020F0502020204030204" pitchFamily="34" charset="0"/>
                <a:cs typeface="Calibri" panose="020F0502020204030204" pitchFamily="34" charset="0"/>
              </a:rPr>
              <a:t> </a:t>
            </a:r>
            <a:r>
              <a:rPr lang="fr-FR" sz="1800" kern="100" dirty="0">
                <a:effectLst/>
                <a:latin typeface="Calibri" panose="020F0502020204030204" pitchFamily="34" charset="0"/>
                <a:ea typeface="Calibri" panose="020F0502020204030204" pitchFamily="34" charset="0"/>
                <a:cs typeface="Calibri" panose="020F0502020204030204" pitchFamily="34" charset="0"/>
              </a:rPr>
              <a:t>sentiment de ne pas être suffisamment formé à comment évaluer et défaut d’explicitation de la finalité de l’évaluation à l’université qui engendrent la crainte de mal faire et de ne pas être équitable. </a:t>
            </a:r>
          </a:p>
          <a:p>
            <a:pPr marL="342900" lvl="0" indent="-342900" algn="just">
              <a:buFont typeface="Wingdings" pitchFamily="2" charset="2"/>
              <a:buChar cha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Espace réservé du numéro de diapositive 3">
            <a:extLst>
              <a:ext uri="{FF2B5EF4-FFF2-40B4-BE49-F238E27FC236}">
                <a16:creationId xmlns:a16="http://schemas.microsoft.com/office/drawing/2014/main" id="{F017A557-AAFA-42D9-A211-4F1642D5C040}"/>
              </a:ext>
            </a:extLst>
          </p:cNvPr>
          <p:cNvSpPr>
            <a:spLocks noGrp="1"/>
          </p:cNvSpPr>
          <p:nvPr>
            <p:ph type="sldNum" sz="quarter" idx="5"/>
          </p:nvPr>
        </p:nvSpPr>
        <p:spPr/>
        <p:txBody>
          <a:bodyPr/>
          <a:lstStyle/>
          <a:p>
            <a:fld id="{A3531005-37C7-4F7E-8BC4-E7D7E3F4DD7F}" type="slidenum">
              <a:rPr lang="fr-FR" smtClean="0"/>
              <a:pPr/>
              <a:t>10</a:t>
            </a:fld>
            <a:endParaRPr lang="fr-FR"/>
          </a:p>
        </p:txBody>
      </p:sp>
    </p:spTree>
    <p:extLst>
      <p:ext uri="{BB962C8B-B14F-4D97-AF65-F5344CB8AC3E}">
        <p14:creationId xmlns:p14="http://schemas.microsoft.com/office/powerpoint/2010/main" val="3715444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164158-0CE9-4349-B3F5-2F2E57F0D0CB}" type="datetimeFigureOut">
              <a:rPr lang="en-US" smtClean="0"/>
              <a:pPr/>
              <a:t>2/17/25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3961391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64158-0CE9-4349-B3F5-2F2E57F0D0CB}" type="datetimeFigureOut">
              <a:rPr lang="en-US" smtClean="0"/>
              <a:pPr/>
              <a:t>2/17/25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2835649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64158-0CE9-4349-B3F5-2F2E57F0D0CB}" type="datetimeFigureOut">
              <a:rPr lang="en-US" smtClean="0"/>
              <a:pPr/>
              <a:t>2/17/25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3372838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64158-0CE9-4349-B3F5-2F2E57F0D0CB}" type="datetimeFigureOut">
              <a:rPr lang="en-US" smtClean="0"/>
              <a:pPr/>
              <a:t>2/17/25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327457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164158-0CE9-4349-B3F5-2F2E57F0D0CB}" type="datetimeFigureOut">
              <a:rPr lang="en-US" smtClean="0"/>
              <a:pPr/>
              <a:t>2/17/25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4050810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164158-0CE9-4349-B3F5-2F2E57F0D0CB}" type="datetimeFigureOut">
              <a:rPr lang="en-US" smtClean="0"/>
              <a:pPr/>
              <a:t>2/17/25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3423959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164158-0CE9-4349-B3F5-2F2E57F0D0CB}" type="datetimeFigureOut">
              <a:rPr lang="en-US" smtClean="0"/>
              <a:pPr/>
              <a:t>2/17/25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2414201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5164158-0CE9-4349-B3F5-2F2E57F0D0CB}" type="datetimeFigureOut">
              <a:rPr lang="en-US" smtClean="0"/>
              <a:pPr/>
              <a:t>2/17/25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683444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164158-0CE9-4349-B3F5-2F2E57F0D0CB}" type="datetimeFigureOut">
              <a:rPr lang="en-US" smtClean="0"/>
              <a:pPr/>
              <a:t>2/17/25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3099693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5164158-0CE9-4349-B3F5-2F2E57F0D0CB}" type="datetimeFigureOut">
              <a:rPr lang="en-US" smtClean="0"/>
              <a:pPr/>
              <a:t>2/17/25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2805642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5164158-0CE9-4349-B3F5-2F2E57F0D0CB}" type="datetimeFigureOut">
              <a:rPr lang="en-US" smtClean="0"/>
              <a:pPr/>
              <a:t>2/17/25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259CC6-7B72-4137-928D-D85C24DCBB66}" type="slidenum">
              <a:rPr lang="en-US" smtClean="0"/>
              <a:pPr/>
              <a:t>‹N°›</a:t>
            </a:fld>
            <a:endParaRPr lang="en-US"/>
          </a:p>
        </p:txBody>
      </p:sp>
    </p:spTree>
    <p:extLst>
      <p:ext uri="{BB962C8B-B14F-4D97-AF65-F5344CB8AC3E}">
        <p14:creationId xmlns:p14="http://schemas.microsoft.com/office/powerpoint/2010/main" val="3915865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164158-0CE9-4349-B3F5-2F2E57F0D0CB}" type="datetimeFigureOut">
              <a:rPr lang="en-US" smtClean="0"/>
              <a:pPr/>
              <a:t>2/17/25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259CC6-7B72-4137-928D-D85C24DCBB66}" type="slidenum">
              <a:rPr lang="en-US" smtClean="0"/>
              <a:pPr/>
              <a:t>‹N°›</a:t>
            </a:fld>
            <a:endParaRPr lang="en-US"/>
          </a:p>
        </p:txBody>
      </p:sp>
    </p:spTree>
    <p:extLst>
      <p:ext uri="{BB962C8B-B14F-4D97-AF65-F5344CB8AC3E}">
        <p14:creationId xmlns:p14="http://schemas.microsoft.com/office/powerpoint/2010/main" val="35445323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package" Target="../embeddings/Document_Microsoft_Word.docx"/></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package" Target="../embeddings/Document_Microsoft_Word1.docx"/></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55876A4D-8EEA-BDC2-A2F0-738FF037BAC4}"/>
              </a:ext>
            </a:extLst>
          </p:cNvPr>
          <p:cNvPicPr>
            <a:picLocks noChangeAspect="1"/>
          </p:cNvPicPr>
          <p:nvPr/>
        </p:nvPicPr>
        <p:blipFill>
          <a:blip r:embed="rId3"/>
          <a:stretch>
            <a:fillRect/>
          </a:stretch>
        </p:blipFill>
        <p:spPr>
          <a:xfrm>
            <a:off x="1901371" y="1246194"/>
            <a:ext cx="8795657" cy="5408027"/>
          </a:xfrm>
          <a:prstGeom prst="rect">
            <a:avLst/>
          </a:prstGeom>
        </p:spPr>
      </p:pic>
      <p:sp>
        <p:nvSpPr>
          <p:cNvPr id="6" name="Rectangle 5">
            <a:extLst>
              <a:ext uri="{FF2B5EF4-FFF2-40B4-BE49-F238E27FC236}">
                <a16:creationId xmlns:a16="http://schemas.microsoft.com/office/drawing/2014/main" id="{E84232BE-463A-F483-F706-8EC5E47C900F}"/>
              </a:ext>
            </a:extLst>
          </p:cNvPr>
          <p:cNvSpPr/>
          <p:nvPr/>
        </p:nvSpPr>
        <p:spPr>
          <a:xfrm>
            <a:off x="514350" y="-14288"/>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0091DD8-B69E-4488-0BF5-4C6B3695F8D1}"/>
              </a:ext>
            </a:extLst>
          </p:cNvPr>
          <p:cNvSpPr txBox="1"/>
          <p:nvPr/>
        </p:nvSpPr>
        <p:spPr>
          <a:xfrm>
            <a:off x="1371599" y="70744"/>
            <a:ext cx="10711543" cy="830997"/>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LUTTER CONTRE </a:t>
            </a: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L’éCHEC</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REPENSER LA RELATION PÉDAGOGIQUE</a:t>
            </a:r>
          </a:p>
        </p:txBody>
      </p:sp>
    </p:spTree>
    <p:extLst>
      <p:ext uri="{BB962C8B-B14F-4D97-AF65-F5344CB8AC3E}">
        <p14:creationId xmlns:p14="http://schemas.microsoft.com/office/powerpoint/2010/main" val="481621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D6DF7-7D69-6FAE-CB51-86A86987486E}"/>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9744021F-A836-9342-3AB6-7D5473BB14B1}"/>
              </a:ext>
            </a:extLst>
          </p:cNvPr>
          <p:cNvSpPr/>
          <p:nvPr/>
        </p:nvSpPr>
        <p:spPr>
          <a:xfrm>
            <a:off x="473489" y="94752"/>
            <a:ext cx="11553962" cy="483197"/>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nSpc>
                <a:spcPct val="100000"/>
              </a:lnSpc>
              <a:buNone/>
            </a:pPr>
            <a:r>
              <a:rPr kumimoji="0" lang="fr-BE" sz="18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a:t>
            </a:r>
            <a:r>
              <a:rPr kumimoji="0" lang="fr-BE" sz="18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18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16" name="Rectangle : coins arrondis 15">
            <a:extLst>
              <a:ext uri="{FF2B5EF4-FFF2-40B4-BE49-F238E27FC236}">
                <a16:creationId xmlns:a16="http://schemas.microsoft.com/office/drawing/2014/main" id="{B2180397-635D-88A8-9EF0-C04FA4462855}"/>
              </a:ext>
            </a:extLst>
          </p:cNvPr>
          <p:cNvSpPr/>
          <p:nvPr/>
        </p:nvSpPr>
        <p:spPr>
          <a:xfrm>
            <a:off x="432627" y="619493"/>
            <a:ext cx="11553962" cy="483197"/>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CD020959-2085-D784-ADC3-1A974827A616}"/>
              </a:ext>
            </a:extLst>
          </p:cNvPr>
          <p:cNvSpPr txBox="1"/>
          <p:nvPr/>
        </p:nvSpPr>
        <p:spPr>
          <a:xfrm>
            <a:off x="1651828" y="702580"/>
            <a:ext cx="9756402" cy="400110"/>
          </a:xfrm>
          <a:prstGeom prst="rect">
            <a:avLst/>
          </a:prstGeom>
          <a:noFill/>
        </p:spPr>
        <p:txBody>
          <a:bodyPr wrap="square">
            <a:spAutoFit/>
          </a:bodyPr>
          <a:lstStyle/>
          <a:p>
            <a:r>
              <a:rPr lang="fr-FR" sz="2000" b="1" dirty="0">
                <a:solidFill>
                  <a:schemeClr val="bg1"/>
                </a:solidFill>
                <a:latin typeface="Montserrat" pitchFamily="2" charset="77"/>
              </a:rPr>
              <a:t>4. L’expérience de la relation pédagogique (2) </a:t>
            </a:r>
          </a:p>
        </p:txBody>
      </p:sp>
      <p:pic>
        <p:nvPicPr>
          <p:cNvPr id="18" name="Image 17">
            <a:extLst>
              <a:ext uri="{FF2B5EF4-FFF2-40B4-BE49-F238E27FC236}">
                <a16:creationId xmlns:a16="http://schemas.microsoft.com/office/drawing/2014/main" id="{F650009B-214B-777D-478D-2331E5E0F8DC}"/>
              </a:ext>
            </a:extLst>
          </p:cNvPr>
          <p:cNvPicPr>
            <a:picLocks noChangeAspect="1"/>
          </p:cNvPicPr>
          <p:nvPr/>
        </p:nvPicPr>
        <p:blipFill>
          <a:blip r:embed="rId3"/>
          <a:stretch>
            <a:fillRect/>
          </a:stretch>
        </p:blipFill>
        <p:spPr>
          <a:xfrm>
            <a:off x="11047615" y="-14288"/>
            <a:ext cx="1149828" cy="1621292"/>
          </a:xfrm>
          <a:prstGeom prst="rect">
            <a:avLst/>
          </a:prstGeom>
        </p:spPr>
      </p:pic>
      <p:sp>
        <p:nvSpPr>
          <p:cNvPr id="3" name="Espace réservé du contenu 2">
            <a:extLst>
              <a:ext uri="{FF2B5EF4-FFF2-40B4-BE49-F238E27FC236}">
                <a16:creationId xmlns:a16="http://schemas.microsoft.com/office/drawing/2014/main" id="{129B0144-5804-44BB-9E72-9D967ABCE535}"/>
              </a:ext>
            </a:extLst>
          </p:cNvPr>
          <p:cNvSpPr>
            <a:spLocks noGrp="1"/>
          </p:cNvSpPr>
          <p:nvPr>
            <p:ph idx="1"/>
          </p:nvPr>
        </p:nvSpPr>
        <p:spPr>
          <a:xfrm>
            <a:off x="514351" y="1102690"/>
            <a:ext cx="11472238" cy="5706098"/>
          </a:xfrm>
        </p:spPr>
        <p:txBody>
          <a:bodyPr vert="horz" lIns="91440" tIns="45720" rIns="91440" bIns="45720" rtlCol="0" anchor="t">
            <a:noAutofit/>
          </a:bodyPr>
          <a:lstStyle/>
          <a:p>
            <a:pPr marL="0" indent="0">
              <a:lnSpc>
                <a:spcPct val="100000"/>
              </a:lnSpc>
              <a:spcBef>
                <a:spcPts val="0"/>
              </a:spcBef>
              <a:buNone/>
              <a:defRPr/>
            </a:pPr>
            <a:r>
              <a:rPr lang="fr-FR" sz="1600" b="1" dirty="0"/>
              <a:t>Dilemmes et tensions du métier d’</a:t>
            </a:r>
            <a:r>
              <a:rPr lang="fr-FR" sz="1600" b="1" dirty="0" err="1"/>
              <a:t>enseignant·e</a:t>
            </a:r>
            <a:r>
              <a:rPr lang="fr-FR" sz="1600" b="1" dirty="0"/>
              <a:t>- </a:t>
            </a:r>
            <a:r>
              <a:rPr lang="fr-FR" sz="1600" b="1" dirty="0" err="1"/>
              <a:t>chercheur·e</a:t>
            </a:r>
            <a:r>
              <a:rPr lang="fr-FR" sz="1600" b="1" dirty="0"/>
              <a:t> : </a:t>
            </a:r>
          </a:p>
          <a:p>
            <a:pPr marL="0" indent="0">
              <a:lnSpc>
                <a:spcPct val="100000"/>
              </a:lnSpc>
              <a:spcBef>
                <a:spcPts val="0"/>
              </a:spcBef>
              <a:buNone/>
              <a:defRPr/>
            </a:pPr>
            <a:r>
              <a:rPr lang="fr-FR" sz="1600" b="1" dirty="0"/>
              <a:t>tension entre égalité de traitement et égalité des chances, entre excellence et inclusion</a:t>
            </a:r>
          </a:p>
          <a:p>
            <a:pPr marL="0" indent="0" algn="just">
              <a:lnSpc>
                <a:spcPct val="100000"/>
              </a:lnSpc>
              <a:spcBef>
                <a:spcPts val="0"/>
              </a:spcBef>
              <a:buNone/>
              <a:defRPr/>
            </a:pPr>
            <a:r>
              <a:rPr lang="fr-FR" sz="1400" dirty="0">
                <a:effectLst/>
                <a:ea typeface="Calibri" panose="020F0502020204030204" pitchFamily="34" charset="0"/>
                <a:cs typeface="Calibri" panose="020F0502020204030204" pitchFamily="34" charset="0"/>
              </a:rPr>
              <a:t>« Il y a une tension structurelle entre deux types de public, celui qui a des besoins d'accompagnement, de cadrage, de rester dans le cadre pour qu'il ne soit pas déstabilisé et un autre public qui se sent déjà beaucoup plus à l'aise, où c'est l'intérêt intellectuel qui prime et est moins attentif à savoir si tout ce que je raconte là, il faudra le retenir et sous quelle forme y compris pour une épreuve évaluative. » (ACA) </a:t>
            </a:r>
          </a:p>
          <a:p>
            <a:pPr marL="0" indent="0" algn="just">
              <a:lnSpc>
                <a:spcPct val="100000"/>
              </a:lnSpc>
              <a:spcBef>
                <a:spcPts val="0"/>
              </a:spcBef>
              <a:buNone/>
              <a:defRPr/>
            </a:pPr>
            <a:r>
              <a:rPr lang="fr-FR" sz="1400" dirty="0">
                <a:effectLst/>
                <a:ea typeface="Calibri" panose="020F0502020204030204" pitchFamily="34" charset="0"/>
                <a:cs typeface="Calibri" panose="020F0502020204030204" pitchFamily="34" charset="0"/>
              </a:rPr>
              <a:t>« On offre la même chose à tous, le même accompagnement à tous et à toutes. Et il y a ceux qui ont le capital scolaire, familial, social suffisant pour s'en saisir et qui vont se mettre à bosser tout de suite et ceux qui ne se saisissent pas du tout de l'accompagnement qu'on donne. (…) C'est absolument injuste parce qu’effectivement on ne peut pas faire de l'égalité des chances c'est-à-dire donner plus à ceux qui auraient besoin, je n’ai pas les moyens de le faire. »  (ACA)</a:t>
            </a:r>
            <a:endParaRPr lang="fr-BE" sz="1400" dirty="0">
              <a:ea typeface="Calibri" panose="020F0502020204030204" pitchFamily="34" charset="0"/>
              <a:cs typeface="Times New Roman" panose="02020603050405020304" pitchFamily="18" charset="0"/>
            </a:endParaRPr>
          </a:p>
          <a:p>
            <a:pPr marL="0" indent="0">
              <a:lnSpc>
                <a:spcPct val="100000"/>
              </a:lnSpc>
              <a:spcBef>
                <a:spcPts val="0"/>
              </a:spcBef>
              <a:buNone/>
              <a:defRPr/>
            </a:pPr>
            <a:r>
              <a:rPr lang="fr-FR" sz="1400" dirty="0">
                <a:effectLst/>
                <a:ea typeface="Calibri" panose="020F0502020204030204" pitchFamily="34" charset="0"/>
                <a:cs typeface="Calibri" panose="020F0502020204030204" pitchFamily="34" charset="0"/>
              </a:rPr>
              <a:t>« </a:t>
            </a:r>
            <a:r>
              <a:rPr lang="fr-FR" sz="1400" dirty="0">
                <a:ea typeface="Calibri" panose="020F0502020204030204" pitchFamily="34" charset="0"/>
                <a:cs typeface="Calibri" panose="020F0502020204030204" pitchFamily="34" charset="0"/>
              </a:rPr>
              <a:t>C</a:t>
            </a:r>
            <a:r>
              <a:rPr lang="fr-FR" sz="1400" dirty="0">
                <a:effectLst/>
                <a:ea typeface="Calibri" panose="020F0502020204030204" pitchFamily="34" charset="0"/>
                <a:cs typeface="Calibri" panose="020F0502020204030204" pitchFamily="34" charset="0"/>
              </a:rPr>
              <a:t>e sont ceux qui ont déjà une très belle capacité d'argumentation, de synthèse, de prise de parole, etc. qui s'impliquent le plus dans le dispositif de classe inversée que je leur propose qui est fait pour attraper tout le monde, mais ils ne s'en saisissent pas tous de la même manière, ce qui peut parfois être démotivant. On peut être le plus impliquant possible, le plus attractif, le plus motivant, le plus accrochant, le plus tout ce qu'on veut, on n’arrive pas en une UE à réellement lisser ces problèmes qui sont déjà bien sédimentés en amont. » (ACA)</a:t>
            </a:r>
            <a:r>
              <a:rPr lang="fr-BE" sz="1400" b="1" dirty="0">
                <a:effectLst/>
                <a:ea typeface="Calibri" panose="020F0502020204030204" pitchFamily="34" charset="0"/>
                <a:cs typeface="Times New Roman" panose="02020603050405020304" pitchFamily="18" charset="0"/>
              </a:rPr>
              <a:t> </a:t>
            </a:r>
            <a:endParaRPr lang="fr-BE" sz="1400" b="1" dirty="0">
              <a:ea typeface="Calibri" panose="020F0502020204030204" pitchFamily="34" charset="0"/>
              <a:cs typeface="Times New Roman" panose="02020603050405020304" pitchFamily="18" charset="0"/>
            </a:endParaRPr>
          </a:p>
          <a:p>
            <a:pPr marL="0" indent="0">
              <a:lnSpc>
                <a:spcPct val="100000"/>
              </a:lnSpc>
              <a:spcBef>
                <a:spcPts val="0"/>
              </a:spcBef>
              <a:buNone/>
              <a:defRPr/>
            </a:pPr>
            <a:endParaRPr lang="fr-BE" sz="1600" b="1" dirty="0">
              <a:effectLst/>
              <a:ea typeface="Calibri" panose="020F0502020204030204" pitchFamily="34" charset="0"/>
              <a:cs typeface="Times New Roman" panose="02020603050405020304" pitchFamily="18" charset="0"/>
            </a:endParaRPr>
          </a:p>
          <a:p>
            <a:pPr marL="0" indent="0">
              <a:lnSpc>
                <a:spcPct val="100000"/>
              </a:lnSpc>
              <a:spcBef>
                <a:spcPts val="0"/>
              </a:spcBef>
              <a:buNone/>
              <a:defRPr/>
            </a:pPr>
            <a:r>
              <a:rPr lang="fr-BE" sz="1600" b="1" dirty="0">
                <a:effectLst/>
                <a:ea typeface="Calibri" panose="020F0502020204030204" pitchFamily="34" charset="0"/>
                <a:cs typeface="Times New Roman" panose="02020603050405020304" pitchFamily="18" charset="0"/>
              </a:rPr>
              <a:t>Démotivation, crainte de la perte de sens du métier</a:t>
            </a:r>
          </a:p>
          <a:p>
            <a:pPr marL="0" indent="0">
              <a:lnSpc>
                <a:spcPct val="100000"/>
              </a:lnSpc>
              <a:spcBef>
                <a:spcPts val="0"/>
              </a:spcBef>
              <a:buNone/>
              <a:defRPr/>
            </a:pPr>
            <a:r>
              <a:rPr lang="fr-FR" sz="1400" dirty="0">
                <a:effectLst/>
                <a:ea typeface="Calibri" panose="020F0502020204030204" pitchFamily="34" charset="0"/>
                <a:cs typeface="Calibri" panose="020F0502020204030204" pitchFamily="34" charset="0"/>
              </a:rPr>
              <a:t>« Ma plus grande crainte, c'est la perte du sens du métier quand on est confrontés à des taux d'échec très importants. Il y a la quantité d'examens à corriger une fois, deux fois, trois fois en première année. Ce qui à la fois prend du temps et est assez démotivant parce qu’avoir un taux de réussite en janvier de 20% et puis revoir les trois quarts des étudiants en juin, avoir 30% de réussite et revoir encore une grosse moitié en août et avoir à la fin 40% de réussite. On se demande un peu pourquoi on fait tous ces efforts, pourquoi est-ce qu’on enseigne, pour qui, qui dans le groupe va y arriver ? Pourquoi est-ce qu'on corrige autant ? Je ne crois pas être la seule à avoir un petit peu de démotivation quand même en BLOC1. » (APH)</a:t>
            </a:r>
          </a:p>
          <a:p>
            <a:pPr marL="0" indent="0">
              <a:lnSpc>
                <a:spcPct val="100000"/>
              </a:lnSpc>
              <a:spcBef>
                <a:spcPts val="0"/>
              </a:spcBef>
              <a:buNone/>
              <a:defRPr/>
            </a:pPr>
            <a:r>
              <a:rPr lang="fr-FR" sz="1400" dirty="0">
                <a:effectLst/>
                <a:ea typeface="Calibri" panose="020F0502020204030204" pitchFamily="34" charset="0"/>
                <a:cs typeface="Calibri" panose="020F0502020204030204" pitchFamily="34" charset="0"/>
              </a:rPr>
              <a:t>« Ma plus grande crainte ? C'est celle de ne pas être inclusive dans mon propos. D'avoir un propos qui serait par exemple raciste où homophobe ou transphobe. Je suis hyper attentive à ça, à essayer de ne heurter aucune des sensibilités extrêmement diverses de l'auditoire. » (ACA)</a:t>
            </a:r>
          </a:p>
          <a:p>
            <a:pPr marL="0" indent="0">
              <a:lnSpc>
                <a:spcPct val="100000"/>
              </a:lnSpc>
              <a:spcBef>
                <a:spcPts val="0"/>
              </a:spcBef>
              <a:buNone/>
              <a:defRPr/>
            </a:pPr>
            <a:r>
              <a:rPr lang="fr-FR" sz="1400" dirty="0">
                <a:effectLst/>
                <a:ea typeface="Calibri" panose="020F0502020204030204" pitchFamily="34" charset="0"/>
                <a:cs typeface="Calibri" panose="020F0502020204030204" pitchFamily="34" charset="0"/>
              </a:rPr>
              <a:t>« La crainte c'est qu'on perde en qualité de contenu, parce qu'en fait, plus ça va et plus on nous demande de parler à des publics extrêmement variés, extrêmement larges, et d’essayer de raccrocher tout le monde. D'un côté, je le comprends, de l’autre côté, je trouve que c'est dommage, parce qu'on doit attendre quand même un certain niveau intellectuel et conceptuel, on ne peut pas faire sans, sinon on n’est plus l'université. » (ACA)</a:t>
            </a:r>
          </a:p>
        </p:txBody>
      </p:sp>
    </p:spTree>
    <p:extLst>
      <p:ext uri="{BB962C8B-B14F-4D97-AF65-F5344CB8AC3E}">
        <p14:creationId xmlns:p14="http://schemas.microsoft.com/office/powerpoint/2010/main" val="817568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D360C8-554E-956B-5C89-C1A56704EFEB}"/>
              </a:ext>
            </a:extLst>
          </p:cNvPr>
          <p:cNvSpPr/>
          <p:nvPr/>
        </p:nvSpPr>
        <p:spPr>
          <a:xfrm>
            <a:off x="202247" y="-14288"/>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F4F1CB85-5D21-EBFF-7836-63D69562F2C7}"/>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2" name="Espace réservé du contenu 2">
            <a:extLst>
              <a:ext uri="{FF2B5EF4-FFF2-40B4-BE49-F238E27FC236}">
                <a16:creationId xmlns:a16="http://schemas.microsoft.com/office/drawing/2014/main" id="{6B571636-2568-0113-D510-CD38265F0078}"/>
              </a:ext>
            </a:extLst>
          </p:cNvPr>
          <p:cNvSpPr>
            <a:spLocks noGrp="1"/>
          </p:cNvSpPr>
          <p:nvPr>
            <p:ph idx="1"/>
          </p:nvPr>
        </p:nvSpPr>
        <p:spPr>
          <a:xfrm>
            <a:off x="479167" y="1607003"/>
            <a:ext cx="11494873" cy="5250997"/>
          </a:xfrm>
        </p:spPr>
        <p:txBody>
          <a:bodyPr vert="horz" lIns="91440" tIns="45720" rIns="91440" bIns="45720" rtlCol="0" anchor="t">
            <a:noAutofit/>
          </a:bodyPr>
          <a:lstStyle/>
          <a:p>
            <a:pPr marL="0" indent="0" algn="just">
              <a:lnSpc>
                <a:spcPct val="120000"/>
              </a:lnSpc>
              <a:spcBef>
                <a:spcPts val="0"/>
              </a:spcBef>
              <a:buNone/>
            </a:pPr>
            <a:r>
              <a:rPr lang="fr-FR" sz="1600" b="1" dirty="0">
                <a:effectLst/>
                <a:ea typeface="Calibri"/>
                <a:cs typeface="Calibri"/>
              </a:rPr>
              <a:t>Conciliation des différentes facettes du métier </a:t>
            </a:r>
            <a:r>
              <a:rPr lang="fr-FR" sz="1600" b="1" dirty="0" err="1">
                <a:effectLst/>
                <a:ea typeface="Calibri"/>
                <a:cs typeface="Calibri"/>
              </a:rPr>
              <a:t>t</a:t>
            </a:r>
            <a:r>
              <a:rPr lang="fr-BE" sz="1600" b="1" dirty="0" err="1">
                <a:effectLst/>
                <a:ea typeface="Calibri"/>
                <a:cs typeface="Times New Roman"/>
              </a:rPr>
              <a:t>rès</a:t>
            </a:r>
            <a:r>
              <a:rPr lang="fr-BE" sz="1600" b="1" dirty="0">
                <a:effectLst/>
                <a:ea typeface="Calibri"/>
                <a:cs typeface="Times New Roman"/>
              </a:rPr>
              <a:t> problématique pour </a:t>
            </a:r>
            <a:r>
              <a:rPr lang="fr-BE" sz="1600" b="1" dirty="0">
                <a:ea typeface="Calibri"/>
                <a:cs typeface="Times New Roman"/>
              </a:rPr>
              <a:t>la </a:t>
            </a:r>
            <a:r>
              <a:rPr lang="fr-BE" sz="1600" b="1" dirty="0">
                <a:effectLst/>
                <a:ea typeface="Calibri"/>
                <a:cs typeface="Times New Roman"/>
              </a:rPr>
              <a:t>majorité des académiques : </a:t>
            </a:r>
            <a:r>
              <a:rPr lang="fr-BE" sz="1600" b="1" dirty="0">
                <a:ea typeface="Calibri"/>
                <a:cs typeface="Times New Roman"/>
              </a:rPr>
              <a:t>l'exercice du métier</a:t>
            </a:r>
            <a:r>
              <a:rPr lang="fr-BE" sz="1600" b="1" dirty="0">
                <a:effectLst/>
                <a:ea typeface="Calibri"/>
                <a:cs typeface="Times New Roman"/>
              </a:rPr>
              <a:t> </a:t>
            </a:r>
            <a:r>
              <a:rPr lang="fr-BE" sz="1600" b="1" dirty="0">
                <a:ea typeface="Calibri"/>
                <a:cs typeface="Times New Roman"/>
              </a:rPr>
              <a:t>de plus en plus focalisé sur</a:t>
            </a:r>
            <a:r>
              <a:rPr lang="fr-BE" sz="1600" b="1" dirty="0">
                <a:effectLst/>
                <a:ea typeface="Calibri"/>
                <a:cs typeface="Times New Roman"/>
              </a:rPr>
              <a:t> l’enseignement (multiplication et alourdissement des tâches) au détriment de l’activité de recherche ainsi que</a:t>
            </a:r>
            <a:r>
              <a:rPr lang="fr-BE" sz="1600" b="1" dirty="0">
                <a:ea typeface="Calibri"/>
                <a:cs typeface="Times New Roman"/>
              </a:rPr>
              <a:t> </a:t>
            </a:r>
            <a:r>
              <a:rPr lang="fr-BE" sz="1600" b="1" dirty="0">
                <a:effectLst/>
                <a:ea typeface="Calibri"/>
                <a:cs typeface="Times New Roman"/>
              </a:rPr>
              <a:t> lourdeur du</a:t>
            </a:r>
            <a:r>
              <a:rPr lang="fr-FR" sz="1600" b="1" dirty="0">
                <a:effectLst/>
                <a:ea typeface="Calibri"/>
                <a:cs typeface="Calibri"/>
              </a:rPr>
              <a:t> service à l’institution et à la société civile</a:t>
            </a:r>
            <a:endParaRPr lang="fr-BE" sz="1600" dirty="0">
              <a:ea typeface="Calibri"/>
              <a:cs typeface="Calibri"/>
            </a:endParaRPr>
          </a:p>
          <a:p>
            <a:pPr marL="0" indent="0" algn="just">
              <a:lnSpc>
                <a:spcPct val="120000"/>
              </a:lnSpc>
              <a:spcBef>
                <a:spcPts val="0"/>
              </a:spcBef>
              <a:buNone/>
              <a:defRPr/>
            </a:pPr>
            <a:r>
              <a:rPr lang="fr-FR" sz="1400" dirty="0">
                <a:ea typeface="Calibri"/>
                <a:cs typeface="Calibri"/>
              </a:rPr>
              <a:t>« La recherche pour moi doit rester première à l'université parce que sinon je ne vois plus la spécificité. J'adore faire de la recherche et c'est un combat permanent de maintenir la place de la recherche. Je pense que c'est la variable d'ajustement du métier de l'académique. (…) L'enseignement, je le mets en deux simplement parce que pour moi à l'université la recherche doit innerver l'enseignement, mais quand je donne cours à chaque fois je me dis « non, jamais, je pourrais quitter ce métier », donc le sens, je le prends là, mais arrimé à la recherche. » (ACA)</a:t>
            </a:r>
            <a:endParaRPr lang="fr-BE" sz="1400" dirty="0">
              <a:ea typeface="Calibri"/>
              <a:cs typeface="Calibri"/>
            </a:endParaRPr>
          </a:p>
          <a:p>
            <a:pPr marL="0" indent="0" algn="just">
              <a:lnSpc>
                <a:spcPct val="120000"/>
              </a:lnSpc>
              <a:spcBef>
                <a:spcPts val="0"/>
              </a:spcBef>
              <a:buNone/>
              <a:defRPr/>
            </a:pPr>
            <a:r>
              <a:rPr lang="fr-FR" sz="1400" dirty="0">
                <a:ea typeface="Calibri"/>
                <a:cs typeface="Calibri"/>
              </a:rPr>
              <a:t>« L'articulation n'est pas facile. J'ai beaucoup de grands auditoires, donc un gros temps de suivi parce que j'essaye au maximum d'offrir un suivi le plus individuel possible. Mais ce n’est pas simple au vu de leur nombre. Je dirais que l'enseignement occupe 70% de mon temps. Ce que j'adore et que je fais avec conviction mais qui à la fois me frustre parce que j'ai pris en charge ma part institutionnelle et c'est indispensable en solidarité avec les collègues, du coup la recherche en pâtit. » (ACA)  </a:t>
            </a:r>
            <a:endParaRPr lang="fr-BE" sz="1400" dirty="0">
              <a:ea typeface="Calibri" panose="020F0502020204030204" pitchFamily="34" charset="0"/>
              <a:cs typeface="Times New Roman" panose="02020603050405020304" pitchFamily="18" charset="0"/>
            </a:endParaRPr>
          </a:p>
          <a:p>
            <a:pPr marL="0" indent="0" algn="just">
              <a:lnSpc>
                <a:spcPct val="120000"/>
              </a:lnSpc>
              <a:spcBef>
                <a:spcPts val="0"/>
              </a:spcBef>
              <a:buNone/>
              <a:defRPr/>
            </a:pPr>
            <a:r>
              <a:rPr lang="fr-FR" sz="1400" dirty="0">
                <a:ea typeface="Calibri"/>
                <a:cs typeface="Calibri"/>
              </a:rPr>
              <a:t>« Le troisième mi-temps c'est tout ce qui concerne les charges administratives institutionnelles, c’est là que « ça coince », parce que ce troisième mi-temps ne devrait pas exister. Ça prend une énergie dingue au détriment aussi de l'enseignement. (…) Et donc on est censés être professeurs, on est censé enseigner, alimenté par une recherche de pointe sur un domaine assez précis, alors très clairement, je suis devenue, malgré moi, plutôt une gestionnaire administrative, politique, stratégique ou comptable que purement une enseignante-chercheuse. » (ACA)</a:t>
            </a:r>
          </a:p>
          <a:p>
            <a:pPr marL="0" indent="0" algn="just">
              <a:lnSpc>
                <a:spcPct val="120000"/>
              </a:lnSpc>
              <a:spcBef>
                <a:spcPts val="0"/>
              </a:spcBef>
              <a:buNone/>
              <a:defRPr/>
            </a:pPr>
            <a:r>
              <a:rPr lang="fr-FR" sz="1400" dirty="0">
                <a:ea typeface="Calibri"/>
                <a:cs typeface="Calibri"/>
              </a:rPr>
              <a:t>« L'autre difficulté, c'est qu’avec l'évolution du paysage de l'enseignement supérieur, le fait qu’il y a de plus en plus de tâches à remplir, soit de gestion interne qui se sont spécialisées, soit de représentation à l'externe donc des tâches de type organisationnel. Ça mange aussi du temps en dehors de la recherche et de l'enseignement. Et comme nous sommes une petite université, fatalement, ce type de tâche ne peut pas se répartir sur un grand nombre de têtes comme c'est le cas dans les grandes universités. » (ACA)</a:t>
            </a:r>
          </a:p>
          <a:p>
            <a:pPr marL="0" indent="0" algn="just">
              <a:lnSpc>
                <a:spcPct val="120000"/>
              </a:lnSpc>
              <a:spcBef>
                <a:spcPts val="0"/>
              </a:spcBef>
              <a:buNone/>
            </a:pPr>
            <a:endParaRPr lang="fr-FR" sz="1400" dirty="0">
              <a:effectLst/>
              <a:ea typeface="Calibri"/>
              <a:cs typeface="Calibri"/>
            </a:endParaRPr>
          </a:p>
        </p:txBody>
      </p:sp>
      <p:sp>
        <p:nvSpPr>
          <p:cNvPr id="3" name="Rectangle : coins arrondis 2">
            <a:extLst>
              <a:ext uri="{FF2B5EF4-FFF2-40B4-BE49-F238E27FC236}">
                <a16:creationId xmlns:a16="http://schemas.microsoft.com/office/drawing/2014/main" id="{DD9D8CC9-73EC-3E4B-2D65-6E3A87E7E225}"/>
              </a:ext>
            </a:extLst>
          </p:cNvPr>
          <p:cNvSpPr/>
          <p:nvPr/>
        </p:nvSpPr>
        <p:spPr>
          <a:xfrm>
            <a:off x="202247" y="901430"/>
            <a:ext cx="10845368" cy="574240"/>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381C917F-C884-83D3-4CE8-F89D68EDFB59}"/>
              </a:ext>
            </a:extLst>
          </p:cNvPr>
          <p:cNvSpPr txBox="1"/>
          <p:nvPr/>
        </p:nvSpPr>
        <p:spPr>
          <a:xfrm>
            <a:off x="1371600" y="996126"/>
            <a:ext cx="9867900" cy="400110"/>
          </a:xfrm>
          <a:prstGeom prst="rect">
            <a:avLst/>
          </a:prstGeom>
          <a:noFill/>
        </p:spPr>
        <p:txBody>
          <a:bodyPr wrap="square">
            <a:spAutoFit/>
          </a:bodyPr>
          <a:lstStyle/>
          <a:p>
            <a:r>
              <a:rPr lang="fr-FR" sz="2000" b="1" dirty="0">
                <a:solidFill>
                  <a:schemeClr val="bg1"/>
                </a:solidFill>
                <a:latin typeface="Montserrat" pitchFamily="2" charset="77"/>
              </a:rPr>
              <a:t>5. L’exercice du métier d’</a:t>
            </a:r>
            <a:r>
              <a:rPr lang="fr-FR" sz="2000" b="1" dirty="0" err="1">
                <a:solidFill>
                  <a:schemeClr val="bg1"/>
                </a:solidFill>
                <a:latin typeface="Montserrat" pitchFamily="2" charset="77"/>
              </a:rPr>
              <a:t>enseignant·e-chercheur·e</a:t>
            </a:r>
            <a:r>
              <a:rPr lang="fr-FR" sz="2000" b="1" dirty="0">
                <a:solidFill>
                  <a:schemeClr val="bg1"/>
                </a:solidFill>
                <a:latin typeface="Montserrat" pitchFamily="2" charset="77"/>
              </a:rPr>
              <a:t> à l’université (1)</a:t>
            </a:r>
          </a:p>
        </p:txBody>
      </p:sp>
      <p:pic>
        <p:nvPicPr>
          <p:cNvPr id="6" name="Image 5" descr="Une image contenant texte, Convention, Centre de conférences, Conférence universitaire&#10;&#10;Description générée automatiquement">
            <a:extLst>
              <a:ext uri="{FF2B5EF4-FFF2-40B4-BE49-F238E27FC236}">
                <a16:creationId xmlns:a16="http://schemas.microsoft.com/office/drawing/2014/main" id="{97702467-ADBD-C40E-EC4B-1649EFDAF6D4}"/>
              </a:ext>
            </a:extLst>
          </p:cNvPr>
          <p:cNvPicPr>
            <a:picLocks noChangeAspect="1"/>
          </p:cNvPicPr>
          <p:nvPr/>
        </p:nvPicPr>
        <p:blipFill>
          <a:blip r:embed="rId3"/>
          <a:stretch>
            <a:fillRect/>
          </a:stretch>
        </p:blipFill>
        <p:spPr>
          <a:xfrm>
            <a:off x="11047615" y="-14288"/>
            <a:ext cx="1149828" cy="1621292"/>
          </a:xfrm>
          <a:prstGeom prst="rect">
            <a:avLst/>
          </a:prstGeom>
        </p:spPr>
      </p:pic>
    </p:spTree>
    <p:extLst>
      <p:ext uri="{BB962C8B-B14F-4D97-AF65-F5344CB8AC3E}">
        <p14:creationId xmlns:p14="http://schemas.microsoft.com/office/powerpoint/2010/main" val="1877834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230FB4-5B4B-7394-4EE4-7E8B4895B6ED}"/>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A1240277-B280-1758-23D2-A83A3B255CCE}"/>
              </a:ext>
            </a:extLst>
          </p:cNvPr>
          <p:cNvSpPr/>
          <p:nvPr/>
        </p:nvSpPr>
        <p:spPr>
          <a:xfrm>
            <a:off x="202247" y="-14288"/>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18563DA0-AECD-01EE-CD14-BF009BF6E4E7}"/>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2" name="Espace réservé du contenu 2">
            <a:extLst>
              <a:ext uri="{FF2B5EF4-FFF2-40B4-BE49-F238E27FC236}">
                <a16:creationId xmlns:a16="http://schemas.microsoft.com/office/drawing/2014/main" id="{0E26F220-8118-BD40-70E6-39C187F19EF8}"/>
              </a:ext>
            </a:extLst>
          </p:cNvPr>
          <p:cNvSpPr>
            <a:spLocks noGrp="1"/>
          </p:cNvSpPr>
          <p:nvPr>
            <p:ph idx="1"/>
          </p:nvPr>
        </p:nvSpPr>
        <p:spPr>
          <a:xfrm>
            <a:off x="566057" y="1692036"/>
            <a:ext cx="11407983" cy="4970021"/>
          </a:xfrm>
        </p:spPr>
        <p:txBody>
          <a:bodyPr vert="horz" lIns="91440" tIns="45720" rIns="91440" bIns="45720" rtlCol="0" anchor="t">
            <a:normAutofit fontScale="47500" lnSpcReduction="20000"/>
          </a:bodyPr>
          <a:lstStyle/>
          <a:p>
            <a:pPr marL="0" indent="0" algn="just">
              <a:lnSpc>
                <a:spcPct val="120000"/>
              </a:lnSpc>
              <a:spcBef>
                <a:spcPts val="0"/>
              </a:spcBef>
              <a:buNone/>
            </a:pPr>
            <a:r>
              <a:rPr lang="fr-FR" sz="2900" b="1" dirty="0">
                <a:ea typeface="Calibri"/>
                <a:cs typeface="Calibri"/>
              </a:rPr>
              <a:t>Pas de conciliation pour APH dont la r</a:t>
            </a:r>
            <a:r>
              <a:rPr lang="fr-FR" sz="2900" b="1" dirty="0">
                <a:effectLst/>
                <a:ea typeface="Calibri"/>
                <a:cs typeface="Calibri"/>
              </a:rPr>
              <a:t>émunération ne porte que sur la charge d’enseignement:  la réalisation des activités de recherche et de service à l’institution s’effectue en plus et à titre gratuit</a:t>
            </a:r>
            <a:endParaRPr lang="fr-BE" sz="2900" b="1" dirty="0">
              <a:ea typeface="Calibri"/>
              <a:cs typeface="Calibri"/>
            </a:endParaRPr>
          </a:p>
          <a:p>
            <a:pPr marL="0" indent="0" algn="just">
              <a:lnSpc>
                <a:spcPct val="120000"/>
              </a:lnSpc>
              <a:spcBef>
                <a:spcPts val="0"/>
              </a:spcBef>
              <a:buNone/>
            </a:pPr>
            <a:r>
              <a:rPr lang="fr-FR" sz="2900" dirty="0">
                <a:ea typeface="Calibri" panose="020F0502020204030204" pitchFamily="34" charset="0"/>
                <a:cs typeface="Calibri"/>
              </a:rPr>
              <a:t>« Ce qui est problématique, c'est la précarité, parce qu’ici il y a un nombre d’APH très élevé. Il serait temps que je remette mon cours à jour mais je ne le fais pas vraiment parce que je ne sais pas combien de temps je vais continuer à donner cours. (…) Je ne vais quasiment jamais aux réunions du Conseil de faculté, je ne peux pas me le permettre, je n’ai pas le temps de m'intéresser à l'institution, je n’ai pas le temps de mettre à jour mon cours comme je devrais. Et puis du jour au lendemain, si je trouve mieux, je partirai. (…) Le statut, à mon avis, c'est central, dans toutes sortes de questions, même dans la surcharge que vivent les académiques à temps plein. Ils sont toujours au bord de la crise de nerfs, parce qu’il n’y a pas assez de personnel engagé dans des postes un peu corrects, sans compter le fait qu’on choisit d'engager des gens en leur demandant de faire de la recherche sans les payer pour leur recherche, ce qui est très problématique. » (APH)</a:t>
            </a:r>
          </a:p>
          <a:p>
            <a:pPr marL="0" indent="0" algn="just">
              <a:lnSpc>
                <a:spcPct val="120000"/>
              </a:lnSpc>
              <a:spcBef>
                <a:spcPts val="0"/>
              </a:spcBef>
              <a:buNone/>
            </a:pPr>
            <a:endParaRPr lang="fr-FR" sz="2400" dirty="0"/>
          </a:p>
          <a:p>
            <a:pPr marL="0" indent="0">
              <a:lnSpc>
                <a:spcPct val="120000"/>
              </a:lnSpc>
              <a:spcBef>
                <a:spcPts val="0"/>
              </a:spcBef>
              <a:buNone/>
              <a:defRPr/>
            </a:pPr>
            <a:r>
              <a:rPr lang="fr-BE" sz="2900" b="1" dirty="0">
                <a:effectLst/>
                <a:ea typeface="Calibri"/>
                <a:cs typeface="Times New Roman"/>
              </a:rPr>
              <a:t>Conséquence : </a:t>
            </a:r>
            <a:r>
              <a:rPr lang="fr-FR" sz="2900" b="1" kern="0" dirty="0">
                <a:effectLst/>
                <a:ea typeface="Calibri"/>
              </a:rPr>
              <a:t>surcharge, risque d’épuisement voire de « burn-out »</a:t>
            </a:r>
            <a:r>
              <a:rPr lang="fr-FR" sz="2900" b="1" kern="0" dirty="0">
                <a:ea typeface="Calibri"/>
              </a:rPr>
              <a:t> </a:t>
            </a:r>
            <a:endParaRPr lang="fr-FR" sz="2900" b="1" dirty="0">
              <a:ea typeface="Calibri" panose="020F0502020204030204" pitchFamily="34" charset="0"/>
              <a:cs typeface="Calibri" panose="020F0502020204030204" pitchFamily="34" charset="0"/>
            </a:endParaRPr>
          </a:p>
          <a:p>
            <a:pPr marL="0" algn="just">
              <a:lnSpc>
                <a:spcPct val="120000"/>
              </a:lnSpc>
              <a:spcBef>
                <a:spcPts val="0"/>
              </a:spcBef>
              <a:buNone/>
              <a:defRPr/>
            </a:pPr>
            <a:r>
              <a:rPr lang="fr-FR" sz="2500" dirty="0">
                <a:ea typeface="Calibri"/>
                <a:cs typeface="Calibri"/>
              </a:rPr>
              <a:t>« À l'échelle des académiques, la crainte c’est que les gens implosent et ça n'est pas qu’une crainte parce que chaque année, je connais un collègue qui y passe et je trouve que ça ne va pas du tout parce que c'est par amour du métier et par un investissement excessif qu’en fait, on se brûle soi-même. (…) C’est vraiment devenu un enjeu essentiel. On ne peut pas routiniser le fait que, chaque année, au moins un collègue soit en burn-out, surtout que ce sont les meilleurs et les plus impliqués d'entre nous. » (ACA)</a:t>
            </a:r>
            <a:endParaRPr lang="fr-BE" sz="2500" dirty="0">
              <a:ea typeface="Calibri"/>
              <a:cs typeface="Calibri"/>
            </a:endParaRPr>
          </a:p>
          <a:p>
            <a:pPr marL="0" algn="just">
              <a:lnSpc>
                <a:spcPct val="120000"/>
              </a:lnSpc>
              <a:spcBef>
                <a:spcPts val="0"/>
              </a:spcBef>
              <a:buNone/>
              <a:defRPr/>
            </a:pPr>
            <a:r>
              <a:rPr lang="fr-FR" sz="2500" dirty="0">
                <a:ea typeface="Calibri"/>
                <a:cs typeface="Calibri"/>
              </a:rPr>
              <a:t>« Ma crainte de manière générale, c'est d'être submergée de tâches de recherche qui doivent continuer de manière individuelle et qui doivent être élaborées de manière collective, des tâches de gestion dans le centre de recherche ou d'investissement dans l'institution, des tâches d'enseignement avec beaucoup de cours, des tâches d'investissement dans la société, ce que je trouve très important, donc tout ça dans les mêmes heures de travail, en étant maman de deux enfants, pour moi, c'est le grand défi de faire tout ça de manière équilibrée.»  (ACA)</a:t>
            </a:r>
          </a:p>
          <a:p>
            <a:pPr marL="0" algn="just">
              <a:lnSpc>
                <a:spcPct val="120000"/>
              </a:lnSpc>
              <a:spcBef>
                <a:spcPts val="0"/>
              </a:spcBef>
              <a:buNone/>
              <a:defRPr/>
            </a:pPr>
            <a:endParaRPr lang="fr-FR" sz="2500" dirty="0">
              <a:ea typeface="Calibri"/>
              <a:cs typeface="Calibri"/>
            </a:endParaRPr>
          </a:p>
          <a:p>
            <a:pPr marL="0" indent="0">
              <a:lnSpc>
                <a:spcPct val="120000"/>
              </a:lnSpc>
              <a:spcBef>
                <a:spcPts val="0"/>
              </a:spcBef>
              <a:buNone/>
              <a:defRPr/>
            </a:pPr>
            <a:r>
              <a:rPr lang="fr-FR" sz="2500" b="1" dirty="0">
                <a:ea typeface="Calibri"/>
                <a:cs typeface="Calibri"/>
              </a:rPr>
              <a:t>--&gt; Nécessité</a:t>
            </a:r>
            <a:r>
              <a:rPr lang="fr-FR" sz="2500" b="1" dirty="0">
                <a:effectLst/>
                <a:ea typeface="Calibri"/>
                <a:cs typeface="Calibri"/>
              </a:rPr>
              <a:t> d’un soutien institutionnel de prévention du risque d’épuisement sous la forme d’une offre de périodes d’immunité, permettant de prendre distance et de souffler par rapport à l’enseignement et de libérer du temps pour faire de la recherche.</a:t>
            </a:r>
            <a:r>
              <a:rPr lang="fr-FR" sz="2500" b="1" dirty="0">
                <a:ea typeface="Calibri"/>
                <a:cs typeface="Calibri"/>
              </a:rPr>
              <a:t>  </a:t>
            </a:r>
            <a:endParaRPr lang="fr-FR" sz="2500" b="1" dirty="0">
              <a:effectLst/>
              <a:ea typeface="Calibri" panose="020F0502020204030204" pitchFamily="34" charset="0"/>
              <a:cs typeface="Calibri" panose="020F0502020204030204" pitchFamily="34" charset="0"/>
            </a:endParaRPr>
          </a:p>
          <a:p>
            <a:pPr marL="0" indent="0" algn="just">
              <a:lnSpc>
                <a:spcPct val="120000"/>
              </a:lnSpc>
              <a:spcBef>
                <a:spcPts val="0"/>
              </a:spcBef>
              <a:buNone/>
            </a:pPr>
            <a:r>
              <a:rPr lang="fr-FR" sz="2500" dirty="0">
                <a:ea typeface="Calibri"/>
                <a:cs typeface="Calibri"/>
              </a:rPr>
              <a:t>« Le soutien, ce serait de pouvoir souffler parfois, et donc des périodes d'immunité. </a:t>
            </a:r>
            <a:r>
              <a:rPr lang="fr-BE" sz="2500" dirty="0">
                <a:ea typeface="Calibri"/>
                <a:cs typeface="Calibri"/>
              </a:rPr>
              <a:t> </a:t>
            </a:r>
            <a:r>
              <a:rPr lang="fr-FR" sz="2500" dirty="0">
                <a:ea typeface="Calibri"/>
                <a:cs typeface="Calibri"/>
              </a:rPr>
              <a:t>Là où j'aurais besoin de soutien, c'est pour la recherche, qu'on m’aide à pouvoir mener mes recherches, à avoir du temps à consacrer à la recherche, c’est ça qui me manque à plein de moments. » (ACA)</a:t>
            </a:r>
          </a:p>
          <a:p>
            <a:pPr marL="0" indent="0" algn="just">
              <a:lnSpc>
                <a:spcPct val="120000"/>
              </a:lnSpc>
              <a:spcBef>
                <a:spcPts val="0"/>
              </a:spcBef>
              <a:buNone/>
            </a:pPr>
            <a:r>
              <a:rPr lang="fr-FR" sz="2500" dirty="0">
                <a:ea typeface="Calibri"/>
                <a:cs typeface="Calibri"/>
              </a:rPr>
              <a:t>« Une chose dont je rêve aussi ce serait de disposer de budgets qui permettraient de se décharger d’un ou deux cours, des espèces de micro sabbatiques pédagogiques pour disposer de plus de temps pour réécrire le syllabus des cours. » (ACA)</a:t>
            </a:r>
            <a:endParaRPr lang="fr-FR" sz="1800" dirty="0">
              <a:latin typeface="Calibri"/>
              <a:ea typeface="Calibri"/>
              <a:cs typeface="Calibri"/>
            </a:endParaRPr>
          </a:p>
          <a:p>
            <a:pPr marL="0" indent="0" algn="just">
              <a:lnSpc>
                <a:spcPct val="100000"/>
              </a:lnSpc>
              <a:buNone/>
            </a:pPr>
            <a:endParaRPr lang="fr-BE" sz="1800" dirty="0">
              <a:latin typeface="Calibri"/>
              <a:ea typeface="Calibri"/>
              <a:cs typeface="Calibri"/>
            </a:endParaRPr>
          </a:p>
          <a:p>
            <a:pPr marL="0" indent="0" algn="just">
              <a:buNone/>
            </a:pPr>
            <a:endParaRPr lang="fr-FR" sz="1800" b="1" dirty="0">
              <a:latin typeface="Calibri"/>
              <a:ea typeface="Calibri"/>
              <a:cs typeface="Calibri"/>
            </a:endParaRPr>
          </a:p>
        </p:txBody>
      </p:sp>
      <p:sp>
        <p:nvSpPr>
          <p:cNvPr id="3" name="Rectangle : coins arrondis 2">
            <a:extLst>
              <a:ext uri="{FF2B5EF4-FFF2-40B4-BE49-F238E27FC236}">
                <a16:creationId xmlns:a16="http://schemas.microsoft.com/office/drawing/2014/main" id="{D3180F9C-FBE8-0D41-18CD-109F6CF97B3D}"/>
              </a:ext>
            </a:extLst>
          </p:cNvPr>
          <p:cNvSpPr/>
          <p:nvPr/>
        </p:nvSpPr>
        <p:spPr>
          <a:xfrm>
            <a:off x="202247" y="901430"/>
            <a:ext cx="10845368" cy="574240"/>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77FDFD93-56A4-2667-A44B-5C0390DB1EE3}"/>
              </a:ext>
            </a:extLst>
          </p:cNvPr>
          <p:cNvSpPr txBox="1"/>
          <p:nvPr/>
        </p:nvSpPr>
        <p:spPr>
          <a:xfrm>
            <a:off x="1371600" y="996126"/>
            <a:ext cx="9499600" cy="400110"/>
          </a:xfrm>
          <a:prstGeom prst="rect">
            <a:avLst/>
          </a:prstGeom>
          <a:noFill/>
        </p:spPr>
        <p:txBody>
          <a:bodyPr wrap="square">
            <a:spAutoFit/>
          </a:bodyPr>
          <a:lstStyle/>
          <a:p>
            <a:r>
              <a:rPr lang="fr-FR" sz="2000" b="1" dirty="0">
                <a:solidFill>
                  <a:schemeClr val="bg1"/>
                </a:solidFill>
                <a:latin typeface="Montserrat" pitchFamily="2" charset="77"/>
              </a:rPr>
              <a:t>5. L’exercice du métier d’</a:t>
            </a:r>
            <a:r>
              <a:rPr lang="fr-FR" sz="2000" b="1" dirty="0" err="1">
                <a:solidFill>
                  <a:schemeClr val="bg1"/>
                </a:solidFill>
                <a:latin typeface="Montserrat" pitchFamily="2" charset="77"/>
              </a:rPr>
              <a:t>enseignant·e-chercheur·e</a:t>
            </a:r>
            <a:r>
              <a:rPr lang="fr-FR" sz="2000" b="1" dirty="0">
                <a:solidFill>
                  <a:schemeClr val="bg1"/>
                </a:solidFill>
                <a:latin typeface="Montserrat" pitchFamily="2" charset="77"/>
              </a:rPr>
              <a:t> à l’université (2)</a:t>
            </a:r>
          </a:p>
        </p:txBody>
      </p:sp>
      <p:pic>
        <p:nvPicPr>
          <p:cNvPr id="6" name="Image 5" descr="Une image contenant texte, Convention, Centre de conférences, Conférence universitaire&#10;&#10;Description générée automatiquement">
            <a:extLst>
              <a:ext uri="{FF2B5EF4-FFF2-40B4-BE49-F238E27FC236}">
                <a16:creationId xmlns:a16="http://schemas.microsoft.com/office/drawing/2014/main" id="{70C74F26-F383-8898-5E18-4B56B19A54C5}"/>
              </a:ext>
            </a:extLst>
          </p:cNvPr>
          <p:cNvPicPr>
            <a:picLocks noChangeAspect="1"/>
          </p:cNvPicPr>
          <p:nvPr/>
        </p:nvPicPr>
        <p:blipFill>
          <a:blip r:embed="rId3"/>
          <a:stretch>
            <a:fillRect/>
          </a:stretch>
        </p:blipFill>
        <p:spPr>
          <a:xfrm>
            <a:off x="11047615" y="-14288"/>
            <a:ext cx="1149828" cy="1621292"/>
          </a:xfrm>
          <a:prstGeom prst="rect">
            <a:avLst/>
          </a:prstGeom>
        </p:spPr>
      </p:pic>
    </p:spTree>
    <p:extLst>
      <p:ext uri="{BB962C8B-B14F-4D97-AF65-F5344CB8AC3E}">
        <p14:creationId xmlns:p14="http://schemas.microsoft.com/office/powerpoint/2010/main" val="1868829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96997-6069-C23D-D596-250762934F1B}"/>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EF2D9F3B-CFED-8557-5915-304E4DF00CD4}"/>
              </a:ext>
            </a:extLst>
          </p:cNvPr>
          <p:cNvSpPr/>
          <p:nvPr/>
        </p:nvSpPr>
        <p:spPr>
          <a:xfrm>
            <a:off x="202247" y="-14288"/>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34EF2DAB-D731-2552-69C2-CE254F8111AC}"/>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2" name="Espace réservé du contenu 2">
            <a:extLst>
              <a:ext uri="{FF2B5EF4-FFF2-40B4-BE49-F238E27FC236}">
                <a16:creationId xmlns:a16="http://schemas.microsoft.com/office/drawing/2014/main" id="{984BE1C0-39D4-4F3B-AB17-94B55DBA11F7}"/>
              </a:ext>
            </a:extLst>
          </p:cNvPr>
          <p:cNvSpPr>
            <a:spLocks noGrp="1"/>
          </p:cNvSpPr>
          <p:nvPr>
            <p:ph idx="1"/>
          </p:nvPr>
        </p:nvSpPr>
        <p:spPr>
          <a:xfrm>
            <a:off x="348563" y="1692035"/>
            <a:ext cx="11494873" cy="4766821"/>
          </a:xfrm>
        </p:spPr>
        <p:txBody>
          <a:bodyPr vert="horz" lIns="91440" tIns="45720" rIns="91440" bIns="45720" rtlCol="0" anchor="t">
            <a:normAutofit fontScale="40000" lnSpcReduction="20000"/>
          </a:bodyPr>
          <a:lstStyle/>
          <a:p>
            <a:pPr marL="0" indent="0" algn="just">
              <a:lnSpc>
                <a:spcPct val="120000"/>
              </a:lnSpc>
              <a:spcBef>
                <a:spcPts val="0"/>
              </a:spcBef>
              <a:buNone/>
            </a:pPr>
            <a:r>
              <a:rPr lang="fr-FR" sz="3400" b="1" dirty="0">
                <a:ea typeface="Calibri"/>
                <a:cs typeface="Calibri"/>
              </a:rPr>
              <a:t>Cadre flou du métier d’assistant-chercheur qui s’apprend sur le tas, par mimétisme et en bricolant beaucoup</a:t>
            </a:r>
            <a:endParaRPr lang="fr-FR" sz="3400" dirty="0">
              <a:ea typeface="Calibri"/>
              <a:cs typeface="Calibri"/>
            </a:endParaRPr>
          </a:p>
          <a:p>
            <a:pPr marL="0" indent="0" algn="just">
              <a:lnSpc>
                <a:spcPct val="120000"/>
              </a:lnSpc>
              <a:spcBef>
                <a:spcPts val="0"/>
              </a:spcBef>
              <a:buNone/>
            </a:pPr>
            <a:r>
              <a:rPr lang="fr-FR" sz="2500" dirty="0">
                <a:effectLst/>
                <a:ea typeface="Calibri"/>
                <a:cs typeface="Calibri"/>
              </a:rPr>
              <a:t>« C’est vrai que ce n’est pas clair qui on est.</a:t>
            </a:r>
            <a:r>
              <a:rPr lang="fr-FR" sz="2500" dirty="0">
                <a:ea typeface="Calibri"/>
                <a:cs typeface="Calibri"/>
              </a:rPr>
              <a:t> </a:t>
            </a:r>
            <a:r>
              <a:rPr lang="fr-FR" sz="2500" dirty="0">
                <a:effectLst/>
                <a:ea typeface="Calibri"/>
                <a:cs typeface="Calibri"/>
              </a:rPr>
              <a:t> C’est quoi notre rôle ? De qui on est assistant ? On assiste qui ? Il y a vraiment beaucoup de choses à éclaircir. » (AC)</a:t>
            </a:r>
            <a:endParaRPr lang="fr-BE" sz="2500" dirty="0">
              <a:ea typeface="Calibri"/>
              <a:cs typeface="Calibri"/>
            </a:endParaRPr>
          </a:p>
          <a:p>
            <a:pPr marL="0" indent="0" algn="just">
              <a:lnSpc>
                <a:spcPct val="120000"/>
              </a:lnSpc>
              <a:spcBef>
                <a:spcPts val="0"/>
              </a:spcBef>
              <a:buNone/>
            </a:pPr>
            <a:r>
              <a:rPr lang="fr-FR" sz="2500" dirty="0">
                <a:effectLst/>
                <a:ea typeface="Calibri"/>
                <a:cs typeface="Calibri"/>
              </a:rPr>
              <a:t>« Je trouve qu’on bricole, on a aucune idée de ce qu’on fait.</a:t>
            </a:r>
            <a:r>
              <a:rPr lang="fr-FR" sz="2500" dirty="0">
                <a:ea typeface="Calibri"/>
                <a:cs typeface="Calibri"/>
              </a:rPr>
              <a:t> </a:t>
            </a:r>
            <a:r>
              <a:rPr lang="fr-FR" sz="2500" dirty="0">
                <a:effectLst/>
                <a:ea typeface="Calibri"/>
                <a:cs typeface="Calibri"/>
              </a:rPr>
              <a:t> (…) On fait en regardant ce que les autres font, ce que les profs font, même si ce qu’ils font n’est pas bon. On imite en permanence quelques chose dont personne ne sait si c’est bon ou pas. (…) On fait juste du bricolage il n’y a aucune méthodologie derrière et c’est très bizarre pour une université !» (AC)</a:t>
            </a:r>
            <a:endParaRPr lang="fr-FR" sz="2500" dirty="0">
              <a:ea typeface="Calibri"/>
              <a:cs typeface="Calibri"/>
            </a:endParaRPr>
          </a:p>
          <a:p>
            <a:pPr marL="0" indent="0" algn="just">
              <a:lnSpc>
                <a:spcPct val="120000"/>
              </a:lnSpc>
              <a:spcBef>
                <a:spcPts val="0"/>
              </a:spcBef>
              <a:buNone/>
            </a:pPr>
            <a:endParaRPr lang="fr-FR" sz="2500" b="1" dirty="0">
              <a:ea typeface="Calibri"/>
              <a:cs typeface="Calibri"/>
            </a:endParaRPr>
          </a:p>
          <a:p>
            <a:pPr marL="0" indent="0" algn="just">
              <a:lnSpc>
                <a:spcPct val="120000"/>
              </a:lnSpc>
              <a:spcBef>
                <a:spcPts val="0"/>
              </a:spcBef>
              <a:buNone/>
            </a:pPr>
            <a:r>
              <a:rPr lang="fr-FR" sz="3400" b="1" dirty="0">
                <a:ea typeface="Calibri"/>
                <a:cs typeface="Calibri"/>
              </a:rPr>
              <a:t>Difficulté de </a:t>
            </a:r>
            <a:r>
              <a:rPr lang="fr-FR" sz="3400" b="1" dirty="0">
                <a:effectLst/>
                <a:ea typeface="Calibri"/>
                <a:cs typeface="Calibri"/>
              </a:rPr>
              <a:t>la conciliation enseignement et recherche</a:t>
            </a:r>
            <a:r>
              <a:rPr lang="fr-FR" sz="3400" b="1" dirty="0">
                <a:ea typeface="Calibri"/>
                <a:cs typeface="Calibri"/>
              </a:rPr>
              <a:t>, </a:t>
            </a:r>
            <a:r>
              <a:rPr lang="fr-FR" sz="3400" b="1" dirty="0">
                <a:effectLst/>
                <a:ea typeface="Calibri"/>
                <a:cs typeface="Calibri"/>
              </a:rPr>
              <a:t>qu’il s’agisse d’un mandat exercé à temps plein ou à temps partiel, qu’il y ait ou non un travail de thèse en cours</a:t>
            </a:r>
            <a:r>
              <a:rPr lang="fr-FR" sz="3400" b="1" dirty="0">
                <a:ea typeface="Calibri"/>
                <a:cs typeface="Calibri"/>
              </a:rPr>
              <a:t>  -&gt; </a:t>
            </a:r>
            <a:r>
              <a:rPr lang="fr-FR" sz="3400" b="1" dirty="0">
                <a:effectLst/>
                <a:ea typeface="Calibri"/>
                <a:cs typeface="Calibri"/>
              </a:rPr>
              <a:t>Récurrence de la formule « en théorie et en pratique » pour signifier que le schéma officiel « moitié/moitié » est fictif et que le travail de recherche s’effectue en partie « </a:t>
            </a:r>
            <a:r>
              <a:rPr lang="fr-FR" sz="3400" b="1" i="1" dirty="0">
                <a:effectLst/>
                <a:ea typeface="Calibri"/>
                <a:cs typeface="Calibri"/>
              </a:rPr>
              <a:t>à titre gratuit</a:t>
            </a:r>
            <a:r>
              <a:rPr lang="fr-FR" sz="3400" b="1" dirty="0">
                <a:effectLst/>
                <a:ea typeface="Calibri"/>
                <a:cs typeface="Calibri"/>
              </a:rPr>
              <a:t> ».</a:t>
            </a:r>
            <a:r>
              <a:rPr lang="fr-FR" sz="3400" b="1" dirty="0">
                <a:ea typeface="Calibri"/>
                <a:cs typeface="Calibri"/>
              </a:rPr>
              <a:t> </a:t>
            </a:r>
            <a:endParaRPr lang="fr-FR" sz="3400" dirty="0">
              <a:ea typeface="Calibri"/>
              <a:cs typeface="Calibri"/>
            </a:endParaRPr>
          </a:p>
          <a:p>
            <a:pPr marL="0" indent="0" algn="just">
              <a:lnSpc>
                <a:spcPct val="120000"/>
              </a:lnSpc>
              <a:spcBef>
                <a:spcPts val="0"/>
              </a:spcBef>
              <a:buNone/>
            </a:pPr>
            <a:r>
              <a:rPr lang="fr-FR" sz="2500" dirty="0">
                <a:effectLst/>
                <a:ea typeface="Calibri"/>
                <a:cs typeface="Calibri"/>
              </a:rPr>
              <a:t>« Faire une thèse et donner cours avec une charge à 60% ce n’est pas faisable.</a:t>
            </a:r>
            <a:r>
              <a:rPr lang="fr-FR" sz="2500" dirty="0">
                <a:ea typeface="Calibri"/>
                <a:cs typeface="Calibri"/>
              </a:rPr>
              <a:t> </a:t>
            </a:r>
            <a:r>
              <a:rPr lang="fr-FR" sz="2500" dirty="0">
                <a:effectLst/>
                <a:ea typeface="Calibri"/>
                <a:cs typeface="Calibri"/>
              </a:rPr>
              <a:t> Normalement, 60% c’est trois jours de travail donc 24 heures semaines, or je donne sept ou huit cours différents (…) </a:t>
            </a:r>
            <a:r>
              <a:rPr lang="fr-FR" sz="2500" dirty="0">
                <a:ea typeface="Calibri"/>
                <a:cs typeface="Calibri"/>
              </a:rPr>
              <a:t>L</a:t>
            </a:r>
            <a:r>
              <a:rPr lang="fr-FR" sz="2500" dirty="0">
                <a:effectLst/>
                <a:ea typeface="Calibri"/>
                <a:cs typeface="Calibri"/>
              </a:rPr>
              <a:t>a moitié de ce 60% devrait être consacré à la thèse, ce qui n’est évidemment pas du tout la réalité. Forcément, le doctorat ça n’avance pas. (…) Ce serait chouette d’avoir un temps plein. Déjà on nous donne un mi-temps qui n’est pas un mi-temps, et on donne plein de cours différents, donner huit cours différents ce n’est pas du tout la même chose que donner le même cours huit fois, je crois que ce n’est pas clair pour tout le monde là-haut. » (AC)</a:t>
            </a:r>
            <a:r>
              <a:rPr lang="fr-FR" sz="2500" dirty="0">
                <a:ea typeface="Calibri"/>
                <a:cs typeface="Calibri"/>
              </a:rPr>
              <a:t> </a:t>
            </a:r>
          </a:p>
          <a:p>
            <a:pPr marL="0" indent="0" algn="just">
              <a:lnSpc>
                <a:spcPct val="120000"/>
              </a:lnSpc>
              <a:spcBef>
                <a:spcPts val="0"/>
              </a:spcBef>
              <a:buNone/>
            </a:pPr>
            <a:r>
              <a:rPr lang="fr-FR" sz="2500" dirty="0">
                <a:effectLst/>
                <a:ea typeface="Calibri"/>
                <a:cs typeface="Calibri"/>
              </a:rPr>
              <a:t>« Donc </a:t>
            </a:r>
            <a:r>
              <a:rPr lang="fr-FR" sz="2500" b="1" dirty="0">
                <a:effectLst/>
                <a:ea typeface="Calibri"/>
                <a:cs typeface="Calibri"/>
              </a:rPr>
              <a:t>pour la thèse, je travaille gratuitement, et en fait j’essaie d’obtenir une bourse pour la financer</a:t>
            </a:r>
            <a:r>
              <a:rPr lang="fr-FR" sz="2500" dirty="0">
                <a:effectLst/>
                <a:ea typeface="Calibri"/>
                <a:cs typeface="Calibri"/>
              </a:rPr>
              <a:t>. L’an dernier quand j’ai commencé, on était en distanciel, donc tout mon 50% a été consacré à ma charge d’assistant. Cette année c’est un peu plus light, j’ai mieux réussi à combiner. Le but c’est de décrocher une bourse pour faire la thèse. » (AC)</a:t>
            </a:r>
            <a:endParaRPr lang="fr-BE" sz="2500" dirty="0">
              <a:ea typeface="Calibri"/>
              <a:cs typeface="Calibri"/>
            </a:endParaRPr>
          </a:p>
          <a:p>
            <a:pPr marL="0" indent="0" algn="just">
              <a:lnSpc>
                <a:spcPct val="120000"/>
              </a:lnSpc>
              <a:spcBef>
                <a:spcPts val="0"/>
              </a:spcBef>
              <a:buNone/>
            </a:pPr>
            <a:endParaRPr lang="fr-BE" sz="2500" b="1" dirty="0">
              <a:ea typeface="Calibri"/>
              <a:cs typeface="Calibri"/>
            </a:endParaRPr>
          </a:p>
          <a:p>
            <a:pPr marL="0" indent="0" algn="just">
              <a:lnSpc>
                <a:spcPct val="120000"/>
              </a:lnSpc>
              <a:spcBef>
                <a:spcPts val="0"/>
              </a:spcBef>
              <a:buNone/>
            </a:pPr>
            <a:r>
              <a:rPr lang="fr-BE" sz="3400" b="1" dirty="0">
                <a:effectLst/>
                <a:ea typeface="Calibri"/>
                <a:cs typeface="Calibri"/>
              </a:rPr>
              <a:t>Conséquence : </a:t>
            </a:r>
            <a:r>
              <a:rPr lang="fr-FR" sz="3400" b="1" kern="0" dirty="0">
                <a:effectLst/>
                <a:ea typeface="Calibri"/>
                <a:cs typeface="Calibri"/>
              </a:rPr>
              <a:t>surcharge, manque de temps pour participer à des formations pédagogiques jugées pourtant nécessaires, surtout pour l’évaluation des acquis d’apprentissage</a:t>
            </a:r>
            <a:endParaRPr lang="fr-FR" sz="3400" dirty="0">
              <a:ea typeface="Calibri"/>
              <a:cs typeface="Calibri"/>
            </a:endParaRPr>
          </a:p>
          <a:p>
            <a:pPr marL="0" indent="0" algn="just">
              <a:lnSpc>
                <a:spcPct val="120000"/>
              </a:lnSpc>
              <a:spcBef>
                <a:spcPts val="0"/>
              </a:spcBef>
              <a:buNone/>
            </a:pPr>
            <a:r>
              <a:rPr lang="fr-FR" sz="3400" b="1" kern="0" dirty="0">
                <a:ea typeface="Calibri" panose="020F0502020204030204" pitchFamily="34" charset="0"/>
                <a:cs typeface="Calibri" panose="020F0502020204030204" pitchFamily="34" charset="0"/>
              </a:rPr>
              <a:t>=&gt; Constat : </a:t>
            </a:r>
            <a:r>
              <a:rPr lang="fr-FR" sz="3400" b="1" kern="0" dirty="0">
                <a:effectLst/>
                <a:ea typeface="Calibri" panose="020F0502020204030204" pitchFamily="34" charset="0"/>
                <a:cs typeface="Calibri" panose="020F0502020204030204" pitchFamily="34" charset="0"/>
              </a:rPr>
              <a:t>manque d’informations en termes organisationnels et de soutien administratif</a:t>
            </a:r>
            <a:r>
              <a:rPr lang="fr-BE" sz="3400" b="1" dirty="0">
                <a:effectLst/>
                <a:cs typeface="Calibri" panose="020F0502020204030204" pitchFamily="34" charset="0"/>
              </a:rPr>
              <a:t> </a:t>
            </a:r>
            <a:endParaRPr lang="fr-BE" sz="3400" b="1" dirty="0">
              <a:ea typeface="Calibri"/>
              <a:cs typeface="Calibri"/>
            </a:endParaRPr>
          </a:p>
          <a:p>
            <a:pPr marL="0" indent="0" algn="just">
              <a:lnSpc>
                <a:spcPct val="120000"/>
              </a:lnSpc>
              <a:spcBef>
                <a:spcPts val="0"/>
              </a:spcBef>
              <a:buNone/>
            </a:pPr>
            <a:endParaRPr lang="fr-FR" sz="2500" dirty="0">
              <a:ea typeface="Calibri"/>
              <a:cs typeface="Calibri"/>
            </a:endParaRPr>
          </a:p>
          <a:p>
            <a:pPr marL="0" indent="0" algn="just">
              <a:lnSpc>
                <a:spcPct val="120000"/>
              </a:lnSpc>
              <a:spcBef>
                <a:spcPts val="0"/>
              </a:spcBef>
              <a:buNone/>
            </a:pPr>
            <a:r>
              <a:rPr lang="fr-FR" sz="2500" dirty="0">
                <a:ea typeface="Calibri"/>
                <a:cs typeface="Calibri"/>
              </a:rPr>
              <a:t>« Tout est compartimenté, les profs travaillent entre eux, les assistants travaillent entre eux. Les profs décident des trucs entre eux sans nous le dire, ils ont fixé les dates des examens, on a reçu un e-mail, on n’a pas reçu le suivant, donc on était mal informé car certaines dates avaient été modifiées. Le SOAR travaille de son côté, pour les services social et psy il y a une info générale sur le site et pour le reste, débrouillez-vous ! Honnêtement, ça n’encourage pas l’appropriation de l’info et la diffusion auprès des étudiants. (…) Je ne sais pas où je peux poser ce genre de questions de fonctionnement, je ne suis qu’à 20%, je n’ai pas le temps de faire toutes les recherches que je voudrais et de faire toutes les démarches, d’aller dans tous les lieux de réunion, donc peut-être que ça existe un endroit où on peut dire ce genre de choses, mais je n’en ai jamais entendu parler. » (AC)</a:t>
            </a:r>
          </a:p>
          <a:p>
            <a:pPr marL="0" indent="0" algn="just">
              <a:lnSpc>
                <a:spcPct val="120000"/>
              </a:lnSpc>
              <a:spcBef>
                <a:spcPts val="0"/>
              </a:spcBef>
              <a:buNone/>
            </a:pPr>
            <a:endParaRPr lang="fr-FR" sz="4000" dirty="0">
              <a:ea typeface="Calibri"/>
              <a:cs typeface="Calibri"/>
            </a:endParaRPr>
          </a:p>
          <a:p>
            <a:pPr marL="0" indent="0" algn="just">
              <a:lnSpc>
                <a:spcPct val="120000"/>
              </a:lnSpc>
              <a:spcBef>
                <a:spcPts val="0"/>
              </a:spcBef>
              <a:buNone/>
            </a:pPr>
            <a:r>
              <a:rPr lang="fr-BE" sz="4000" b="1" dirty="0">
                <a:effectLst/>
                <a:ea typeface="Calibri" panose="020F0502020204030204" pitchFamily="34" charset="0"/>
                <a:cs typeface="Times New Roman" panose="02020603050405020304" pitchFamily="18" charset="0"/>
              </a:rPr>
              <a:t>Enjeu: plus d’accompagnement à l’entrée dans le métier, module de formation pédagogique « maison »</a:t>
            </a:r>
          </a:p>
          <a:p>
            <a:pPr marL="0" indent="0" algn="just">
              <a:lnSpc>
                <a:spcPct val="120000"/>
              </a:lnSpc>
              <a:spcBef>
                <a:spcPts val="0"/>
              </a:spcBef>
              <a:buNone/>
            </a:pPr>
            <a:endParaRPr lang="fr-BE" sz="2500" dirty="0">
              <a:ea typeface="Calibri"/>
              <a:cs typeface="Calibri"/>
            </a:endParaRPr>
          </a:p>
        </p:txBody>
      </p:sp>
      <p:sp>
        <p:nvSpPr>
          <p:cNvPr id="3" name="Rectangle : coins arrondis 2">
            <a:extLst>
              <a:ext uri="{FF2B5EF4-FFF2-40B4-BE49-F238E27FC236}">
                <a16:creationId xmlns:a16="http://schemas.microsoft.com/office/drawing/2014/main" id="{C88CC012-A04A-136D-7636-5E19E048A6C3}"/>
              </a:ext>
            </a:extLst>
          </p:cNvPr>
          <p:cNvSpPr/>
          <p:nvPr/>
        </p:nvSpPr>
        <p:spPr>
          <a:xfrm>
            <a:off x="202247" y="901430"/>
            <a:ext cx="10845368" cy="574240"/>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1468CD61-95D7-0464-B4F8-189A1FDEEC89}"/>
              </a:ext>
            </a:extLst>
          </p:cNvPr>
          <p:cNvSpPr txBox="1"/>
          <p:nvPr/>
        </p:nvSpPr>
        <p:spPr>
          <a:xfrm>
            <a:off x="1371600" y="996126"/>
            <a:ext cx="9296400" cy="400110"/>
          </a:xfrm>
          <a:prstGeom prst="rect">
            <a:avLst/>
          </a:prstGeom>
          <a:noFill/>
        </p:spPr>
        <p:txBody>
          <a:bodyPr wrap="square">
            <a:spAutoFit/>
          </a:bodyPr>
          <a:lstStyle/>
          <a:p>
            <a:r>
              <a:rPr lang="fr-FR" sz="2000" b="1" dirty="0">
                <a:solidFill>
                  <a:schemeClr val="bg1"/>
                </a:solidFill>
                <a:latin typeface="Montserrat" pitchFamily="2" charset="77"/>
              </a:rPr>
              <a:t>5. L’exercice du métier d’</a:t>
            </a:r>
            <a:r>
              <a:rPr lang="fr-FR" sz="2000" b="1" dirty="0" err="1">
                <a:solidFill>
                  <a:schemeClr val="bg1"/>
                </a:solidFill>
                <a:latin typeface="Montserrat" pitchFamily="2" charset="77"/>
              </a:rPr>
              <a:t>enseignant·e-chercheur·e</a:t>
            </a:r>
            <a:r>
              <a:rPr lang="fr-FR" sz="2000" b="1" dirty="0">
                <a:solidFill>
                  <a:schemeClr val="bg1"/>
                </a:solidFill>
                <a:latin typeface="Montserrat" pitchFamily="2" charset="77"/>
              </a:rPr>
              <a:t> à l’université (3 )</a:t>
            </a:r>
          </a:p>
        </p:txBody>
      </p:sp>
      <p:pic>
        <p:nvPicPr>
          <p:cNvPr id="6" name="Image 5" descr="Une image contenant texte, Convention, Centre de conférences, Conférence universitaire&#10;&#10;Description générée automatiquement">
            <a:extLst>
              <a:ext uri="{FF2B5EF4-FFF2-40B4-BE49-F238E27FC236}">
                <a16:creationId xmlns:a16="http://schemas.microsoft.com/office/drawing/2014/main" id="{588148A1-07CF-A913-EB4D-FEA376E85EA2}"/>
              </a:ext>
            </a:extLst>
          </p:cNvPr>
          <p:cNvPicPr>
            <a:picLocks noChangeAspect="1"/>
          </p:cNvPicPr>
          <p:nvPr/>
        </p:nvPicPr>
        <p:blipFill>
          <a:blip r:embed="rId3"/>
          <a:stretch>
            <a:fillRect/>
          </a:stretch>
        </p:blipFill>
        <p:spPr>
          <a:xfrm>
            <a:off x="11047615" y="-14288"/>
            <a:ext cx="1149828" cy="1621292"/>
          </a:xfrm>
          <a:prstGeom prst="rect">
            <a:avLst/>
          </a:prstGeom>
        </p:spPr>
      </p:pic>
    </p:spTree>
    <p:extLst>
      <p:ext uri="{BB962C8B-B14F-4D97-AF65-F5344CB8AC3E}">
        <p14:creationId xmlns:p14="http://schemas.microsoft.com/office/powerpoint/2010/main" val="2730970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B4BD85-02AB-ECFC-2DA4-B6152E286610}"/>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481C0D34-856F-67F5-5270-673967DAD156}"/>
              </a:ext>
            </a:extLst>
          </p:cNvPr>
          <p:cNvSpPr/>
          <p:nvPr/>
        </p:nvSpPr>
        <p:spPr>
          <a:xfrm>
            <a:off x="202247" y="-14288"/>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A6E20C52-13E2-3753-AD86-1DB7C462389F}"/>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2" name="Espace réservé du contenu 2">
            <a:extLst>
              <a:ext uri="{FF2B5EF4-FFF2-40B4-BE49-F238E27FC236}">
                <a16:creationId xmlns:a16="http://schemas.microsoft.com/office/drawing/2014/main" id="{19986681-A25A-1719-A5C5-2447C3234166}"/>
              </a:ext>
            </a:extLst>
          </p:cNvPr>
          <p:cNvSpPr>
            <a:spLocks noGrp="1"/>
          </p:cNvSpPr>
          <p:nvPr>
            <p:ph idx="1"/>
          </p:nvPr>
        </p:nvSpPr>
        <p:spPr>
          <a:xfrm>
            <a:off x="479167" y="1692035"/>
            <a:ext cx="11494873" cy="4812003"/>
          </a:xfrm>
        </p:spPr>
        <p:txBody>
          <a:bodyPr vert="horz" lIns="91440" tIns="45720" rIns="91440" bIns="45720" rtlCol="0" anchor="t">
            <a:normAutofit/>
          </a:bodyPr>
          <a:lstStyle/>
          <a:p>
            <a:pPr marL="0" indent="0">
              <a:lnSpc>
                <a:spcPct val="120000"/>
              </a:lnSpc>
              <a:spcBef>
                <a:spcPts val="0"/>
              </a:spcBef>
              <a:buNone/>
              <a:defRPr/>
            </a:pPr>
            <a:r>
              <a:rPr lang="fr-FR" sz="2000" b="1" dirty="0">
                <a:ea typeface="Calibri" panose="020F0502020204030204" pitchFamily="34" charset="0"/>
                <a:cs typeface="Calibri" panose="020F0502020204030204" pitchFamily="34" charset="0"/>
              </a:rPr>
              <a:t>E</a:t>
            </a:r>
            <a:r>
              <a:rPr lang="fr-FR" sz="2000" b="1" dirty="0">
                <a:effectLst/>
                <a:ea typeface="Calibri" panose="020F0502020204030204" pitchFamily="34" charset="0"/>
                <a:cs typeface="Calibri" panose="020F0502020204030204" pitchFamily="34" charset="0"/>
              </a:rPr>
              <a:t>njeu collectif : fixer des limites</a:t>
            </a:r>
            <a:endParaRPr lang="fr-FR" sz="2000" b="1" u="sng" dirty="0">
              <a:ea typeface="Calibri" panose="020F0502020204030204" pitchFamily="34" charset="0"/>
              <a:cs typeface="Calibri" panose="020F0502020204030204" pitchFamily="34" charset="0"/>
            </a:endParaRPr>
          </a:p>
          <a:p>
            <a:pPr marL="0" indent="0" algn="just">
              <a:lnSpc>
                <a:spcPct val="120000"/>
              </a:lnSpc>
              <a:spcBef>
                <a:spcPts val="0"/>
              </a:spcBef>
              <a:buNone/>
              <a:defRPr/>
            </a:pPr>
            <a:r>
              <a:rPr lang="fr-FR" sz="1800" dirty="0">
                <a:effectLst/>
                <a:latin typeface="Calibri" panose="020F0502020204030204" pitchFamily="34" charset="0"/>
                <a:ea typeface="Calibri" panose="020F0502020204030204" pitchFamily="34" charset="0"/>
                <a:cs typeface="Calibri" panose="020F0502020204030204" pitchFamily="34" charset="0"/>
              </a:rPr>
              <a:t>« Le défi le plus important pour nous, c'est précisément de pouvoir rééquilibrer les différentes tâches liées à nos trois missions. C'est vraiment le défi majeur, essayer de faire en sorte que les gens puissent, dans le cadre d’un agenda correct de travail, avoir un équilibre qui leur permet de faire de la recherche et de l'enseignement. Donc fixer des limites claires jusqu’où on va dans l'accompagnement des </a:t>
            </a:r>
            <a:r>
              <a:rPr lang="fr-FR" sz="1800" dirty="0" err="1">
                <a:effectLst/>
                <a:latin typeface="Calibri" panose="020F0502020204030204" pitchFamily="34" charset="0"/>
                <a:ea typeface="Calibri" panose="020F0502020204030204" pitchFamily="34" charset="0"/>
                <a:cs typeface="Calibri" panose="020F0502020204030204" pitchFamily="34" charset="0"/>
              </a:rPr>
              <a:t>étudiant·es</a:t>
            </a:r>
            <a:r>
              <a:rPr lang="fr-FR" sz="1800" dirty="0">
                <a:effectLst/>
                <a:latin typeface="Calibri" panose="020F0502020204030204" pitchFamily="34" charset="0"/>
                <a:ea typeface="Calibri" panose="020F0502020204030204" pitchFamily="34" charset="0"/>
                <a:cs typeface="Calibri" panose="020F0502020204030204" pitchFamily="34" charset="0"/>
              </a:rPr>
              <a:t>, y compris dans la gestion des interactions hors séance de cours parce que laisser ça à chaque prof dans sa liberté académique, c'est mettre un élément de déstabilisation structurelle dans l'organisation. Donc je pense qu'on devrait tous ensemble se mettre d'accord sur des limites, ça me paraît vraiment essentiel parce que pour le moment on navigue tous un peu à vue. » (ACA) </a:t>
            </a:r>
          </a:p>
          <a:p>
            <a:pPr marL="0" indent="0" algn="just">
              <a:lnSpc>
                <a:spcPct val="120000"/>
              </a:lnSpc>
              <a:spcBef>
                <a:spcPts val="0"/>
              </a:spcBef>
              <a:buNone/>
              <a:defRPr/>
            </a:pPr>
            <a:r>
              <a:rPr lang="fr-FR" sz="1800" b="1" dirty="0">
                <a:latin typeface="Calibri" panose="020F0502020204030204" pitchFamily="34" charset="0"/>
                <a:ea typeface="Calibri" panose="020F0502020204030204" pitchFamily="34" charset="0"/>
                <a:cs typeface="Calibri" panose="020F0502020204030204" pitchFamily="34" charset="0"/>
              </a:rPr>
              <a:t>CONCLUSION</a:t>
            </a:r>
            <a:endParaRPr lang="fr-FR" sz="1800" b="1" dirty="0">
              <a:effectLst/>
              <a:latin typeface="Calibri" panose="020F0502020204030204" pitchFamily="34" charset="0"/>
              <a:ea typeface="Calibri" panose="020F0502020204030204" pitchFamily="34" charset="0"/>
              <a:cs typeface="Calibri" panose="020F0502020204030204" pitchFamily="34" charset="0"/>
            </a:endParaRPr>
          </a:p>
          <a:p>
            <a:pPr marL="971550" lvl="1" indent="-514350">
              <a:spcAft>
                <a:spcPts val="600"/>
              </a:spcAft>
              <a:buAutoNum type="arabicPeriod"/>
            </a:pPr>
            <a:r>
              <a:rPr lang="fr-BE" sz="2000" dirty="0"/>
              <a:t>Prendre au sérieux les dilemmes pédagogiques (excellence et inclusion, présence maximale et qualité d’enseignement, transmission ou accompagnement?)</a:t>
            </a:r>
          </a:p>
          <a:p>
            <a:pPr marL="971550" lvl="1" indent="-514350">
              <a:spcAft>
                <a:spcPts val="600"/>
              </a:spcAft>
              <a:buAutoNum type="arabicPeriod"/>
            </a:pPr>
            <a:r>
              <a:rPr lang="fr-BE" sz="2000" dirty="0"/>
              <a:t>Faire face à l’hétérogénéité des situations des </a:t>
            </a:r>
            <a:r>
              <a:rPr lang="fr-BE" sz="2000" dirty="0" err="1"/>
              <a:t>enseignantes-chercheur·es</a:t>
            </a:r>
            <a:endParaRPr lang="fr-BE" sz="2000" dirty="0"/>
          </a:p>
          <a:p>
            <a:pPr marL="0" indent="0" algn="just">
              <a:lnSpc>
                <a:spcPct val="120000"/>
              </a:lnSpc>
              <a:spcBef>
                <a:spcPts val="0"/>
              </a:spcBef>
              <a:buNone/>
              <a:defRPr/>
            </a:pPr>
            <a:endParaRPr lang="fr-FR" sz="1800" dirty="0">
              <a:latin typeface="Calibri" panose="020F0502020204030204" pitchFamily="34" charset="0"/>
              <a:ea typeface="Calibri" panose="020F0502020204030204" pitchFamily="34" charset="0"/>
              <a:cs typeface="Calibri" panose="020F0502020204030204" pitchFamily="34" charset="0"/>
            </a:endParaRPr>
          </a:p>
          <a:p>
            <a:pPr marL="0" indent="0" algn="just">
              <a:buNone/>
            </a:pPr>
            <a:endParaRPr lang="fr-FR" sz="1800" b="1" dirty="0">
              <a:latin typeface="Calibri"/>
              <a:ea typeface="Calibri"/>
              <a:cs typeface="Calibri"/>
            </a:endParaRPr>
          </a:p>
        </p:txBody>
      </p:sp>
      <p:sp>
        <p:nvSpPr>
          <p:cNvPr id="3" name="Rectangle : coins arrondis 2">
            <a:extLst>
              <a:ext uri="{FF2B5EF4-FFF2-40B4-BE49-F238E27FC236}">
                <a16:creationId xmlns:a16="http://schemas.microsoft.com/office/drawing/2014/main" id="{57575CB2-7BBE-AD7F-B190-AF6D3A542F08}"/>
              </a:ext>
            </a:extLst>
          </p:cNvPr>
          <p:cNvSpPr/>
          <p:nvPr/>
        </p:nvSpPr>
        <p:spPr>
          <a:xfrm>
            <a:off x="202247" y="901430"/>
            <a:ext cx="10845368" cy="574240"/>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A2178EE8-E511-F4E0-E510-1E44766722E0}"/>
              </a:ext>
            </a:extLst>
          </p:cNvPr>
          <p:cNvSpPr txBox="1"/>
          <p:nvPr/>
        </p:nvSpPr>
        <p:spPr>
          <a:xfrm>
            <a:off x="1371600" y="996126"/>
            <a:ext cx="9867900" cy="400110"/>
          </a:xfrm>
          <a:prstGeom prst="rect">
            <a:avLst/>
          </a:prstGeom>
          <a:noFill/>
        </p:spPr>
        <p:txBody>
          <a:bodyPr wrap="square">
            <a:spAutoFit/>
          </a:bodyPr>
          <a:lstStyle/>
          <a:p>
            <a:r>
              <a:rPr lang="fr-FR" sz="2000" b="1" dirty="0">
                <a:solidFill>
                  <a:schemeClr val="bg1"/>
                </a:solidFill>
                <a:latin typeface="Montserrat" pitchFamily="2" charset="77"/>
              </a:rPr>
              <a:t>5. L’exercice du métier d’</a:t>
            </a:r>
            <a:r>
              <a:rPr lang="fr-FR" sz="2000" b="1" dirty="0" err="1">
                <a:solidFill>
                  <a:schemeClr val="bg1"/>
                </a:solidFill>
                <a:latin typeface="Montserrat" pitchFamily="2" charset="77"/>
              </a:rPr>
              <a:t>enseignant·e-chercheur·e</a:t>
            </a:r>
            <a:r>
              <a:rPr lang="fr-FR" sz="2000" b="1" dirty="0">
                <a:solidFill>
                  <a:schemeClr val="bg1"/>
                </a:solidFill>
                <a:latin typeface="Montserrat" pitchFamily="2" charset="77"/>
              </a:rPr>
              <a:t> à l’université (4)</a:t>
            </a:r>
          </a:p>
        </p:txBody>
      </p:sp>
      <p:pic>
        <p:nvPicPr>
          <p:cNvPr id="6" name="Image 5" descr="Une image contenant texte, Convention, Centre de conférences, Conférence universitaire&#10;&#10;Description générée automatiquement">
            <a:extLst>
              <a:ext uri="{FF2B5EF4-FFF2-40B4-BE49-F238E27FC236}">
                <a16:creationId xmlns:a16="http://schemas.microsoft.com/office/drawing/2014/main" id="{236A7A5F-88C9-679F-BABB-0881EA80D916}"/>
              </a:ext>
            </a:extLst>
          </p:cNvPr>
          <p:cNvPicPr>
            <a:picLocks noChangeAspect="1"/>
          </p:cNvPicPr>
          <p:nvPr/>
        </p:nvPicPr>
        <p:blipFill>
          <a:blip r:embed="rId3"/>
          <a:stretch>
            <a:fillRect/>
          </a:stretch>
        </p:blipFill>
        <p:spPr>
          <a:xfrm>
            <a:off x="11047615" y="-14288"/>
            <a:ext cx="1149828" cy="1621292"/>
          </a:xfrm>
          <a:prstGeom prst="rect">
            <a:avLst/>
          </a:prstGeom>
        </p:spPr>
      </p:pic>
    </p:spTree>
    <p:extLst>
      <p:ext uri="{BB962C8B-B14F-4D97-AF65-F5344CB8AC3E}">
        <p14:creationId xmlns:p14="http://schemas.microsoft.com/office/powerpoint/2010/main" val="72320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D360C8-554E-956B-5C89-C1A56704EFEB}"/>
              </a:ext>
            </a:extLst>
          </p:cNvPr>
          <p:cNvSpPr/>
          <p:nvPr/>
        </p:nvSpPr>
        <p:spPr>
          <a:xfrm>
            <a:off x="184969" y="-33175"/>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F4F1CB85-5D21-EBFF-7836-63D69562F2C7}"/>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16" name="Rectangle : coins arrondis 15">
            <a:extLst>
              <a:ext uri="{FF2B5EF4-FFF2-40B4-BE49-F238E27FC236}">
                <a16:creationId xmlns:a16="http://schemas.microsoft.com/office/drawing/2014/main" id="{2056E145-B721-4E1D-94FE-6FE60DB165E2}"/>
              </a:ext>
            </a:extLst>
          </p:cNvPr>
          <p:cNvSpPr/>
          <p:nvPr/>
        </p:nvSpPr>
        <p:spPr>
          <a:xfrm>
            <a:off x="679718" y="915608"/>
            <a:ext cx="11553962" cy="586146"/>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760F36F4-474A-F9AF-AD9C-A712564516A3}"/>
              </a:ext>
            </a:extLst>
          </p:cNvPr>
          <p:cNvSpPr txBox="1"/>
          <p:nvPr/>
        </p:nvSpPr>
        <p:spPr>
          <a:xfrm>
            <a:off x="1371600" y="996126"/>
            <a:ext cx="9867900" cy="461665"/>
          </a:xfrm>
          <a:prstGeom prst="rect">
            <a:avLst/>
          </a:prstGeom>
          <a:noFill/>
        </p:spPr>
        <p:txBody>
          <a:bodyPr wrap="square">
            <a:spAutoFit/>
          </a:bodyPr>
          <a:lstStyle/>
          <a:p>
            <a:pPr marL="0" indent="0">
              <a:lnSpc>
                <a:spcPct val="100000"/>
              </a:lnSpc>
              <a:buNone/>
            </a:pPr>
            <a:r>
              <a:rPr lang="fr-FR" sz="2400" b="1" dirty="0">
                <a:solidFill>
                  <a:schemeClr val="bg1"/>
                </a:solidFill>
                <a:latin typeface="Montserrat" pitchFamily="2" charset="77"/>
              </a:rPr>
              <a:t>1. Enquête « </a:t>
            </a:r>
            <a:r>
              <a:rPr lang="fr-FR" sz="2400" b="1" dirty="0" err="1">
                <a:solidFill>
                  <a:schemeClr val="bg1"/>
                </a:solidFill>
                <a:latin typeface="Montserrat" pitchFamily="2" charset="77"/>
              </a:rPr>
              <a:t>enseignant·es</a:t>
            </a:r>
            <a:r>
              <a:rPr lang="fr-FR" sz="2400" b="1" dirty="0">
                <a:solidFill>
                  <a:schemeClr val="bg1"/>
                </a:solidFill>
                <a:latin typeface="Montserrat" pitchFamily="2" charset="77"/>
              </a:rPr>
              <a:t> »: contexte et méthode (1)</a:t>
            </a:r>
            <a:endParaRPr lang="fr-BE" sz="2400" b="1" dirty="0">
              <a:solidFill>
                <a:schemeClr val="bg1"/>
              </a:solidFill>
              <a:latin typeface="Montserrat" pitchFamily="2" charset="77"/>
              <a:ea typeface="Verdana" pitchFamily="34" charset="0"/>
            </a:endParaRPr>
          </a:p>
        </p:txBody>
      </p:sp>
      <p:pic>
        <p:nvPicPr>
          <p:cNvPr id="18" name="Image 17">
            <a:extLst>
              <a:ext uri="{FF2B5EF4-FFF2-40B4-BE49-F238E27FC236}">
                <a16:creationId xmlns:a16="http://schemas.microsoft.com/office/drawing/2014/main" id="{91AC8F66-69C0-5E65-B147-C30F5DBCC92A}"/>
              </a:ext>
            </a:extLst>
          </p:cNvPr>
          <p:cNvPicPr>
            <a:picLocks noChangeAspect="1"/>
          </p:cNvPicPr>
          <p:nvPr/>
        </p:nvPicPr>
        <p:blipFill>
          <a:blip r:embed="rId2"/>
          <a:stretch>
            <a:fillRect/>
          </a:stretch>
        </p:blipFill>
        <p:spPr>
          <a:xfrm>
            <a:off x="11047615" y="-14288"/>
            <a:ext cx="1149828" cy="1621292"/>
          </a:xfrm>
          <a:prstGeom prst="rect">
            <a:avLst/>
          </a:prstGeom>
        </p:spPr>
      </p:pic>
      <p:sp>
        <p:nvSpPr>
          <p:cNvPr id="19" name="Espace réservé du contenu 2">
            <a:extLst>
              <a:ext uri="{FF2B5EF4-FFF2-40B4-BE49-F238E27FC236}">
                <a16:creationId xmlns:a16="http://schemas.microsoft.com/office/drawing/2014/main" id="{922FCB17-2228-C893-458D-EBE3531B1DDE}"/>
              </a:ext>
            </a:extLst>
          </p:cNvPr>
          <p:cNvSpPr>
            <a:spLocks noGrp="1"/>
          </p:cNvSpPr>
          <p:nvPr>
            <p:ph idx="1"/>
          </p:nvPr>
        </p:nvSpPr>
        <p:spPr>
          <a:xfrm>
            <a:off x="1109663" y="1715848"/>
            <a:ext cx="10129837" cy="4926252"/>
          </a:xfrm>
        </p:spPr>
        <p:txBody>
          <a:bodyPr vert="horz" lIns="91440" tIns="45720" rIns="91440" bIns="45720" rtlCol="0" anchor="t">
            <a:normAutofit fontScale="85000" lnSpcReduction="10000"/>
          </a:bodyPr>
          <a:lstStyle/>
          <a:p>
            <a:pPr lvl="1">
              <a:lnSpc>
                <a:spcPct val="120000"/>
              </a:lnSpc>
              <a:spcBef>
                <a:spcPts val="600"/>
              </a:spcBef>
              <a:spcAft>
                <a:spcPts val="400"/>
              </a:spcAft>
              <a:buFont typeface="Wingdings" pitchFamily="2" charset="2"/>
              <a:buChar char="è"/>
            </a:pPr>
            <a:r>
              <a:rPr lang="fr-FR" sz="2000" b="1" dirty="0">
                <a:latin typeface="Montserrat"/>
              </a:rPr>
              <a:t>Réalisation d’entretiens (1h30) avec 53 membres du personnel enseignant en BLOC1 : 27 </a:t>
            </a:r>
            <a:r>
              <a:rPr lang="fr-FR" sz="2000" b="1" dirty="0" err="1">
                <a:latin typeface="Montserrat"/>
              </a:rPr>
              <a:t>assistant.es-chercheur.es</a:t>
            </a:r>
            <a:r>
              <a:rPr lang="fr-FR" sz="2000" b="1" dirty="0">
                <a:latin typeface="Montserrat"/>
              </a:rPr>
              <a:t> (17F, 10H), 4 maîtres de langues (3F,1H), 17 académiques (9H,8F) et 5 APH (2H,3F)</a:t>
            </a:r>
          </a:p>
          <a:p>
            <a:pPr lvl="1">
              <a:lnSpc>
                <a:spcPct val="120000"/>
              </a:lnSpc>
              <a:spcBef>
                <a:spcPts val="600"/>
              </a:spcBef>
              <a:spcAft>
                <a:spcPts val="400"/>
              </a:spcAft>
              <a:buFont typeface="Wingdings" pitchFamily="2" charset="2"/>
              <a:buChar char="è"/>
            </a:pPr>
            <a:r>
              <a:rPr lang="fr-FR" sz="2000" b="1" dirty="0">
                <a:latin typeface="Montserrat"/>
              </a:rPr>
              <a:t>  Environ 2/5 des membres du personnel concerné par l’enseignement en BLOC1 </a:t>
            </a:r>
            <a:endParaRPr lang="fr-FR" dirty="0">
              <a:ea typeface="Calibri"/>
              <a:cs typeface="Calibri"/>
            </a:endParaRPr>
          </a:p>
          <a:p>
            <a:pPr lvl="1">
              <a:lnSpc>
                <a:spcPct val="120000"/>
              </a:lnSpc>
              <a:spcBef>
                <a:spcPts val="600"/>
              </a:spcBef>
              <a:spcAft>
                <a:spcPts val="400"/>
              </a:spcAft>
              <a:buFont typeface="Wingdings" pitchFamily="2" charset="2"/>
              <a:buChar char="è"/>
            </a:pPr>
            <a:r>
              <a:rPr lang="fr-FR" sz="2000" b="1" dirty="0">
                <a:latin typeface="Montserrat" pitchFamily="2" charset="77"/>
              </a:rPr>
              <a:t>Grille d’entretien en 4 parties</a:t>
            </a:r>
          </a:p>
          <a:p>
            <a:pPr lvl="1" algn="just">
              <a:lnSpc>
                <a:spcPct val="120000"/>
              </a:lnSpc>
              <a:spcBef>
                <a:spcPts val="400"/>
              </a:spcBef>
              <a:spcAft>
                <a:spcPts val="400"/>
              </a:spcAft>
              <a:buFont typeface="Wingdings" pitchFamily="2" charset="2"/>
              <a:buChar char="§"/>
            </a:pPr>
            <a:r>
              <a:rPr lang="fr-FR" sz="1600" dirty="0">
                <a:latin typeface="Montserrat"/>
              </a:rPr>
              <a:t>Partie 1: Qui êtes-vous ? Formation pédagogique ? Choix de devenir </a:t>
            </a:r>
            <a:r>
              <a:rPr lang="fr-FR" sz="1600" dirty="0" err="1">
                <a:latin typeface="Montserrat"/>
              </a:rPr>
              <a:t>enseignant·e</a:t>
            </a:r>
            <a:r>
              <a:rPr lang="fr-FR" sz="1600" dirty="0">
                <a:latin typeface="Montserrat"/>
              </a:rPr>
              <a:t> ?</a:t>
            </a:r>
          </a:p>
          <a:p>
            <a:pPr lvl="1" algn="just">
              <a:lnSpc>
                <a:spcPct val="120000"/>
              </a:lnSpc>
              <a:spcBef>
                <a:spcPts val="400"/>
              </a:spcBef>
              <a:spcAft>
                <a:spcPts val="400"/>
              </a:spcAft>
              <a:buFont typeface="Wingdings" pitchFamily="2" charset="2"/>
              <a:buChar char="§"/>
            </a:pPr>
            <a:r>
              <a:rPr lang="fr-FR" sz="1600" dirty="0">
                <a:latin typeface="Montserrat"/>
              </a:rPr>
              <a:t>Partie 2: L’entrée dans le métier: Appréhension ? Accompagnement ? La première fois ? Quelle conception du rôle de l’</a:t>
            </a:r>
            <a:r>
              <a:rPr lang="fr-FR" sz="1600" dirty="0" err="1">
                <a:latin typeface="Montserrat"/>
              </a:rPr>
              <a:t>enseignant·e</a:t>
            </a:r>
            <a:r>
              <a:rPr lang="fr-FR" sz="1600" dirty="0">
                <a:latin typeface="Montserrat"/>
              </a:rPr>
              <a:t> en Bloc 1?</a:t>
            </a:r>
          </a:p>
          <a:p>
            <a:pPr lvl="1" algn="just">
              <a:lnSpc>
                <a:spcPct val="120000"/>
              </a:lnSpc>
              <a:spcBef>
                <a:spcPts val="400"/>
              </a:spcBef>
              <a:spcAft>
                <a:spcPts val="400"/>
              </a:spcAft>
              <a:buFont typeface="Wingdings" pitchFamily="2" charset="2"/>
              <a:buChar char="§"/>
            </a:pPr>
            <a:r>
              <a:rPr lang="fr-FR" sz="1600" dirty="0">
                <a:latin typeface="Montserrat"/>
              </a:rPr>
              <a:t>Partie 3: L’expérience de la relation pédagogique: le public étudiant, métier d’</a:t>
            </a:r>
            <a:r>
              <a:rPr lang="fr-FR" sz="1600" dirty="0" err="1">
                <a:latin typeface="Montserrat"/>
              </a:rPr>
              <a:t>étudiant·e</a:t>
            </a:r>
            <a:r>
              <a:rPr lang="fr-FR" sz="1600" dirty="0">
                <a:latin typeface="Montserrat"/>
              </a:rPr>
              <a:t> et autonomie, responsabilité et pouvoir d’agir (remédiation, innovation pédagogique, évaluation)</a:t>
            </a:r>
          </a:p>
          <a:p>
            <a:pPr lvl="1" algn="just">
              <a:lnSpc>
                <a:spcPct val="120000"/>
              </a:lnSpc>
              <a:spcBef>
                <a:spcPts val="400"/>
              </a:spcBef>
              <a:spcAft>
                <a:spcPts val="400"/>
              </a:spcAft>
              <a:buFont typeface="Wingdings" pitchFamily="2" charset="2"/>
              <a:buChar char="§"/>
            </a:pPr>
            <a:r>
              <a:rPr lang="fr-FR" sz="1600" dirty="0">
                <a:latin typeface="Montserrat"/>
              </a:rPr>
              <a:t>Partie 4: Attentes en termes de soutien à l’exercice du métier</a:t>
            </a:r>
          </a:p>
          <a:p>
            <a:pPr marL="685800" marR="0" lvl="1" indent="-228600" algn="l" defTabSz="914400" rtl="0" eaLnBrk="1" fontAlgn="auto" latinLnBrk="0" hangingPunct="1">
              <a:lnSpc>
                <a:spcPct val="120000"/>
              </a:lnSpc>
              <a:spcBef>
                <a:spcPts val="600"/>
              </a:spcBef>
              <a:spcAft>
                <a:spcPts val="400"/>
              </a:spcAft>
              <a:buClrTx/>
              <a:buSzTx/>
              <a:buFont typeface="Wingdings" pitchFamily="2" charset="2"/>
              <a:buChar char="è"/>
              <a:tabLst/>
              <a:defRPr/>
            </a:pPr>
            <a:r>
              <a:rPr kumimoji="0" lang="fr-FR" sz="2000" b="1" i="0" u="none" strike="noStrike" kern="1200" cap="none" spc="0" normalizeH="0" baseline="0" noProof="0" dirty="0">
                <a:ln>
                  <a:noFill/>
                </a:ln>
                <a:effectLst/>
                <a:uLnTx/>
                <a:uFillTx/>
                <a:latin typeface="Montserrat" pitchFamily="2" charset="77"/>
                <a:ea typeface="+mn-ea"/>
                <a:cs typeface="+mn-cs"/>
              </a:rPr>
              <a:t>Dans le rapport : </a:t>
            </a:r>
            <a:endParaRPr lang="fr-FR" sz="2000" b="1" i="0" u="none" strike="noStrike" kern="1200" cap="none" spc="0" normalizeH="0" baseline="0" noProof="0" dirty="0">
              <a:ln>
                <a:noFill/>
              </a:ln>
              <a:effectLst/>
              <a:uLnTx/>
              <a:uFillTx/>
              <a:latin typeface="Montserrat" pitchFamily="2" charset="77"/>
            </a:endParaRPr>
          </a:p>
          <a:p>
            <a:pPr lvl="1">
              <a:lnSpc>
                <a:spcPct val="120000"/>
              </a:lnSpc>
              <a:spcBef>
                <a:spcPts val="600"/>
              </a:spcBef>
              <a:spcAft>
                <a:spcPts val="400"/>
              </a:spcAft>
              <a:buFont typeface="Wingdings" panose="05000000000000000000" pitchFamily="2" charset="2"/>
              <a:buChar char="§"/>
              <a:defRPr/>
            </a:pPr>
            <a:r>
              <a:rPr lang="fr-FR" sz="2000" b="1" dirty="0">
                <a:latin typeface="Montserrat"/>
              </a:rPr>
              <a:t>Matériau de 750 pages organisé en 4 parties </a:t>
            </a:r>
            <a:endParaRPr lang="fr-FR" sz="2000" b="1" dirty="0">
              <a:latin typeface="Montserrat" pitchFamily="2" charset="77"/>
            </a:endParaRPr>
          </a:p>
          <a:p>
            <a:pPr lvl="1">
              <a:lnSpc>
                <a:spcPct val="120000"/>
              </a:lnSpc>
              <a:spcBef>
                <a:spcPts val="600"/>
              </a:spcBef>
              <a:spcAft>
                <a:spcPts val="400"/>
              </a:spcAft>
              <a:buFont typeface="Wingdings" panose="05000000000000000000" pitchFamily="2" charset="2"/>
              <a:buChar char="§"/>
              <a:defRPr/>
            </a:pPr>
            <a:r>
              <a:rPr kumimoji="0" lang="fr-FR" sz="2000" b="1" i="0" u="none" strike="noStrike" kern="1200" cap="none" spc="0" normalizeH="0" baseline="0" noProof="0" dirty="0">
                <a:ln>
                  <a:noFill/>
                </a:ln>
                <a:effectLst/>
                <a:uLnTx/>
                <a:uFillTx/>
                <a:latin typeface="Montserrat"/>
              </a:rPr>
              <a:t>verbatims extensifs, analyses, synthèses et recommandations</a:t>
            </a:r>
            <a:endParaRPr lang="fr-FR" sz="2000" dirty="0">
              <a:latin typeface="Montserrat"/>
            </a:endParaRPr>
          </a:p>
          <a:p>
            <a:pPr marL="0" indent="0">
              <a:buNone/>
            </a:pPr>
            <a:endParaRPr lang="fr-FR" sz="2400" dirty="0"/>
          </a:p>
        </p:txBody>
      </p:sp>
    </p:spTree>
    <p:extLst>
      <p:ext uri="{BB962C8B-B14F-4D97-AF65-F5344CB8AC3E}">
        <p14:creationId xmlns:p14="http://schemas.microsoft.com/office/powerpoint/2010/main" val="3322622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D360C8-554E-956B-5C89-C1A56704EFEB}"/>
              </a:ext>
            </a:extLst>
          </p:cNvPr>
          <p:cNvSpPr/>
          <p:nvPr/>
        </p:nvSpPr>
        <p:spPr>
          <a:xfrm>
            <a:off x="514350" y="-14288"/>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F4F1CB85-5D21-EBFF-7836-63D69562F2C7}"/>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16" name="Rectangle : coins arrondis 15">
            <a:extLst>
              <a:ext uri="{FF2B5EF4-FFF2-40B4-BE49-F238E27FC236}">
                <a16:creationId xmlns:a16="http://schemas.microsoft.com/office/drawing/2014/main" id="{2056E145-B721-4E1D-94FE-6FE60DB165E2}"/>
              </a:ext>
            </a:extLst>
          </p:cNvPr>
          <p:cNvSpPr/>
          <p:nvPr/>
        </p:nvSpPr>
        <p:spPr>
          <a:xfrm>
            <a:off x="1195387" y="964713"/>
            <a:ext cx="11553962" cy="586146"/>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760F36F4-474A-F9AF-AD9C-A712564516A3}"/>
              </a:ext>
            </a:extLst>
          </p:cNvPr>
          <p:cNvSpPr txBox="1"/>
          <p:nvPr/>
        </p:nvSpPr>
        <p:spPr>
          <a:xfrm>
            <a:off x="1371600" y="996126"/>
            <a:ext cx="9867900" cy="461665"/>
          </a:xfrm>
          <a:prstGeom prst="rect">
            <a:avLst/>
          </a:prstGeom>
          <a:noFill/>
        </p:spPr>
        <p:txBody>
          <a:bodyPr wrap="square">
            <a:spAutoFit/>
          </a:bodyPr>
          <a:lstStyle/>
          <a:p>
            <a:pPr marL="0" indent="0">
              <a:lnSpc>
                <a:spcPct val="100000"/>
              </a:lnSpc>
              <a:buNone/>
            </a:pPr>
            <a:r>
              <a:rPr lang="fr-FR" sz="2400" b="1" dirty="0">
                <a:solidFill>
                  <a:schemeClr val="bg1"/>
                </a:solidFill>
                <a:latin typeface="Montserrat" pitchFamily="2" charset="77"/>
              </a:rPr>
              <a:t>1. Enquête « </a:t>
            </a:r>
            <a:r>
              <a:rPr lang="fr-FR" sz="2400" b="1" dirty="0" err="1">
                <a:solidFill>
                  <a:schemeClr val="bg1"/>
                </a:solidFill>
                <a:latin typeface="Montserrat" pitchFamily="2" charset="77"/>
              </a:rPr>
              <a:t>enseignant·es</a:t>
            </a:r>
            <a:r>
              <a:rPr lang="fr-FR" sz="2400" b="1" dirty="0">
                <a:solidFill>
                  <a:schemeClr val="bg1"/>
                </a:solidFill>
                <a:latin typeface="Montserrat" pitchFamily="2" charset="77"/>
              </a:rPr>
              <a:t> »: contexte et méthode (2)</a:t>
            </a:r>
            <a:endParaRPr lang="fr-BE" sz="2400" b="1" dirty="0">
              <a:solidFill>
                <a:schemeClr val="bg1"/>
              </a:solidFill>
              <a:latin typeface="Montserrat" pitchFamily="2" charset="77"/>
              <a:ea typeface="Verdana" pitchFamily="34" charset="0"/>
            </a:endParaRPr>
          </a:p>
        </p:txBody>
      </p:sp>
      <p:pic>
        <p:nvPicPr>
          <p:cNvPr id="18" name="Image 17">
            <a:extLst>
              <a:ext uri="{FF2B5EF4-FFF2-40B4-BE49-F238E27FC236}">
                <a16:creationId xmlns:a16="http://schemas.microsoft.com/office/drawing/2014/main" id="{91AC8F66-69C0-5E65-B147-C30F5DBCC92A}"/>
              </a:ext>
            </a:extLst>
          </p:cNvPr>
          <p:cNvPicPr>
            <a:picLocks noChangeAspect="1"/>
          </p:cNvPicPr>
          <p:nvPr/>
        </p:nvPicPr>
        <p:blipFill>
          <a:blip r:embed="rId3"/>
          <a:stretch>
            <a:fillRect/>
          </a:stretch>
        </p:blipFill>
        <p:spPr>
          <a:xfrm>
            <a:off x="11047615" y="-14288"/>
            <a:ext cx="1149828" cy="1621292"/>
          </a:xfrm>
          <a:prstGeom prst="rect">
            <a:avLst/>
          </a:prstGeom>
        </p:spPr>
      </p:pic>
      <p:pic>
        <p:nvPicPr>
          <p:cNvPr id="2" name="Image 1" descr="Une image contenant texte, capture d’écran, affichage, logiciel&#10;&#10;Description générée automatiquement">
            <a:extLst>
              <a:ext uri="{FF2B5EF4-FFF2-40B4-BE49-F238E27FC236}">
                <a16:creationId xmlns:a16="http://schemas.microsoft.com/office/drawing/2014/main" id="{536BD88B-D140-EC2A-E5E0-1A3B3205A6AE}"/>
              </a:ext>
            </a:extLst>
          </p:cNvPr>
          <p:cNvPicPr>
            <a:picLocks noChangeAspect="1"/>
          </p:cNvPicPr>
          <p:nvPr/>
        </p:nvPicPr>
        <p:blipFill rotWithShape="1">
          <a:blip r:embed="rId4"/>
          <a:srcRect l="14648" t="16319" r="16113" b="21528"/>
          <a:stretch/>
        </p:blipFill>
        <p:spPr>
          <a:xfrm>
            <a:off x="1547812" y="1714501"/>
            <a:ext cx="9501201" cy="4774413"/>
          </a:xfrm>
          <a:prstGeom prst="rect">
            <a:avLst/>
          </a:prstGeom>
        </p:spPr>
      </p:pic>
    </p:spTree>
    <p:extLst>
      <p:ext uri="{BB962C8B-B14F-4D97-AF65-F5344CB8AC3E}">
        <p14:creationId xmlns:p14="http://schemas.microsoft.com/office/powerpoint/2010/main" val="3703871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D360C8-554E-956B-5C89-C1A56704EFEB}"/>
              </a:ext>
            </a:extLst>
          </p:cNvPr>
          <p:cNvSpPr/>
          <p:nvPr/>
        </p:nvSpPr>
        <p:spPr>
          <a:xfrm>
            <a:off x="165287" y="0"/>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F4F1CB85-5D21-EBFF-7836-63D69562F2C7}"/>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16" name="Rectangle : coins arrondis 15">
            <a:extLst>
              <a:ext uri="{FF2B5EF4-FFF2-40B4-BE49-F238E27FC236}">
                <a16:creationId xmlns:a16="http://schemas.microsoft.com/office/drawing/2014/main" id="{2056E145-B721-4E1D-94FE-6FE60DB165E2}"/>
              </a:ext>
            </a:extLst>
          </p:cNvPr>
          <p:cNvSpPr/>
          <p:nvPr/>
        </p:nvSpPr>
        <p:spPr>
          <a:xfrm>
            <a:off x="660036" y="972094"/>
            <a:ext cx="11553962" cy="586146"/>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760F36F4-474A-F9AF-AD9C-A712564516A3}"/>
              </a:ext>
            </a:extLst>
          </p:cNvPr>
          <p:cNvSpPr txBox="1"/>
          <p:nvPr/>
        </p:nvSpPr>
        <p:spPr>
          <a:xfrm>
            <a:off x="1371600" y="996126"/>
            <a:ext cx="9867900" cy="461665"/>
          </a:xfrm>
          <a:prstGeom prst="rect">
            <a:avLst/>
          </a:prstGeom>
          <a:noFill/>
        </p:spPr>
        <p:txBody>
          <a:bodyPr wrap="square">
            <a:spAutoFit/>
          </a:bodyPr>
          <a:lstStyle/>
          <a:p>
            <a:pPr marL="0" indent="0">
              <a:lnSpc>
                <a:spcPct val="100000"/>
              </a:lnSpc>
              <a:buNone/>
            </a:pPr>
            <a:r>
              <a:rPr lang="fr-FR" sz="2400" b="1" dirty="0">
                <a:solidFill>
                  <a:schemeClr val="bg1"/>
                </a:solidFill>
                <a:latin typeface="Montserrat" pitchFamily="2" charset="77"/>
              </a:rPr>
              <a:t>2. L’entrée dans le métier (1)</a:t>
            </a:r>
            <a:endParaRPr lang="fr-BE" sz="2400" b="1" dirty="0">
              <a:solidFill>
                <a:schemeClr val="bg1"/>
              </a:solidFill>
              <a:latin typeface="Montserrat" pitchFamily="2" charset="77"/>
              <a:ea typeface="Verdana" pitchFamily="34" charset="0"/>
            </a:endParaRPr>
          </a:p>
        </p:txBody>
      </p:sp>
      <p:pic>
        <p:nvPicPr>
          <p:cNvPr id="18" name="Image 17">
            <a:extLst>
              <a:ext uri="{FF2B5EF4-FFF2-40B4-BE49-F238E27FC236}">
                <a16:creationId xmlns:a16="http://schemas.microsoft.com/office/drawing/2014/main" id="{91AC8F66-69C0-5E65-B147-C30F5DBCC92A}"/>
              </a:ext>
            </a:extLst>
          </p:cNvPr>
          <p:cNvPicPr>
            <a:picLocks noChangeAspect="1"/>
          </p:cNvPicPr>
          <p:nvPr/>
        </p:nvPicPr>
        <p:blipFill>
          <a:blip r:embed="rId3"/>
          <a:stretch>
            <a:fillRect/>
          </a:stretch>
        </p:blipFill>
        <p:spPr>
          <a:xfrm>
            <a:off x="11047615" y="-14288"/>
            <a:ext cx="1149828" cy="1621292"/>
          </a:xfrm>
          <a:prstGeom prst="rect">
            <a:avLst/>
          </a:prstGeom>
        </p:spPr>
      </p:pic>
      <p:sp>
        <p:nvSpPr>
          <p:cNvPr id="19" name="Espace réservé du contenu 2">
            <a:extLst>
              <a:ext uri="{FF2B5EF4-FFF2-40B4-BE49-F238E27FC236}">
                <a16:creationId xmlns:a16="http://schemas.microsoft.com/office/drawing/2014/main" id="{922FCB17-2228-C893-458D-EBE3531B1DDE}"/>
              </a:ext>
            </a:extLst>
          </p:cNvPr>
          <p:cNvSpPr>
            <a:spLocks noGrp="1"/>
          </p:cNvSpPr>
          <p:nvPr>
            <p:ph idx="1"/>
          </p:nvPr>
        </p:nvSpPr>
        <p:spPr>
          <a:xfrm>
            <a:off x="1371600" y="1692036"/>
            <a:ext cx="9867900" cy="4950064"/>
          </a:xfrm>
        </p:spPr>
        <p:txBody>
          <a:bodyPr>
            <a:normAutofit/>
          </a:bodyPr>
          <a:lstStyle/>
          <a:p>
            <a:pPr marL="0" indent="0">
              <a:buNone/>
            </a:pPr>
            <a:r>
              <a:rPr lang="fr-FR" sz="2000" b="1" dirty="0">
                <a:latin typeface="Montserrat" pitchFamily="2" charset="77"/>
              </a:rPr>
              <a:t>Choix du métier d’</a:t>
            </a:r>
            <a:r>
              <a:rPr lang="fr-FR" sz="2000" b="1" dirty="0" err="1">
                <a:latin typeface="Montserrat" pitchFamily="2" charset="77"/>
              </a:rPr>
              <a:t>enseignant·e</a:t>
            </a:r>
            <a:r>
              <a:rPr lang="fr-FR" sz="2000" b="1" dirty="0">
                <a:latin typeface="Montserrat" pitchFamily="2" charset="77"/>
              </a:rPr>
              <a:t>, formation et expérience pédagogiques</a:t>
            </a:r>
          </a:p>
        </p:txBody>
      </p:sp>
      <p:graphicFrame>
        <p:nvGraphicFramePr>
          <p:cNvPr id="2" name="Objet 1">
            <a:extLst>
              <a:ext uri="{FF2B5EF4-FFF2-40B4-BE49-F238E27FC236}">
                <a16:creationId xmlns:a16="http://schemas.microsoft.com/office/drawing/2014/main" id="{0ACE2EC4-F6BF-3C7F-EABB-44A9734B98A2}"/>
              </a:ext>
            </a:extLst>
          </p:cNvPr>
          <p:cNvGraphicFramePr>
            <a:graphicFrameLocks noChangeAspect="1"/>
          </p:cNvGraphicFramePr>
          <p:nvPr>
            <p:extLst>
              <p:ext uri="{D42A27DB-BD31-4B8C-83A1-F6EECF244321}">
                <p14:modId xmlns:p14="http://schemas.microsoft.com/office/powerpoint/2010/main" val="2172812175"/>
              </p:ext>
            </p:extLst>
          </p:nvPr>
        </p:nvGraphicFramePr>
        <p:xfrm>
          <a:off x="1556696" y="2298192"/>
          <a:ext cx="8231333" cy="4340273"/>
        </p:xfrm>
        <a:graphic>
          <a:graphicData uri="http://schemas.openxmlformats.org/presentationml/2006/ole">
            <mc:AlternateContent xmlns:mc="http://schemas.openxmlformats.org/markup-compatibility/2006">
              <mc:Choice xmlns:v="urn:schemas-microsoft-com:vml" Requires="v">
                <p:oleObj name="Document" r:id="rId4" imgW="5753100" imgH="3276600" progId="Word.Document.12">
                  <p:embed/>
                </p:oleObj>
              </mc:Choice>
              <mc:Fallback>
                <p:oleObj name="Document" r:id="rId4" imgW="5753100" imgH="3276600" progId="Word.Document.12">
                  <p:embed/>
                  <p:pic>
                    <p:nvPicPr>
                      <p:cNvPr id="59" name="Objet 58">
                        <a:extLst>
                          <a:ext uri="{FF2B5EF4-FFF2-40B4-BE49-F238E27FC236}">
                            <a16:creationId xmlns:a16="http://schemas.microsoft.com/office/drawing/2014/main" id="{5473EE3C-3CEB-7412-AF6C-B0B6894E5849}"/>
                          </a:ext>
                        </a:extLst>
                      </p:cNvPr>
                      <p:cNvPicPr/>
                      <p:nvPr/>
                    </p:nvPicPr>
                    <p:blipFill>
                      <a:blip r:embed="rId5"/>
                      <a:stretch>
                        <a:fillRect/>
                      </a:stretch>
                    </p:blipFill>
                    <p:spPr>
                      <a:xfrm>
                        <a:off x="1556696" y="2298192"/>
                        <a:ext cx="8231333" cy="4340273"/>
                      </a:xfrm>
                      <a:prstGeom prst="rect">
                        <a:avLst/>
                      </a:prstGeom>
                    </p:spPr>
                  </p:pic>
                </p:oleObj>
              </mc:Fallback>
            </mc:AlternateContent>
          </a:graphicData>
        </a:graphic>
      </p:graphicFrame>
    </p:spTree>
    <p:extLst>
      <p:ext uri="{BB962C8B-B14F-4D97-AF65-F5344CB8AC3E}">
        <p14:creationId xmlns:p14="http://schemas.microsoft.com/office/powerpoint/2010/main" val="353032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D360C8-554E-956B-5C89-C1A56704EFEB}"/>
              </a:ext>
            </a:extLst>
          </p:cNvPr>
          <p:cNvSpPr/>
          <p:nvPr/>
        </p:nvSpPr>
        <p:spPr>
          <a:xfrm>
            <a:off x="180035" y="-32034"/>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F4F1CB85-5D21-EBFF-7836-63D69562F2C7}"/>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16" name="Rectangle : coins arrondis 15">
            <a:extLst>
              <a:ext uri="{FF2B5EF4-FFF2-40B4-BE49-F238E27FC236}">
                <a16:creationId xmlns:a16="http://schemas.microsoft.com/office/drawing/2014/main" id="{2056E145-B721-4E1D-94FE-6FE60DB165E2}"/>
              </a:ext>
            </a:extLst>
          </p:cNvPr>
          <p:cNvSpPr/>
          <p:nvPr/>
        </p:nvSpPr>
        <p:spPr>
          <a:xfrm>
            <a:off x="674784" y="960714"/>
            <a:ext cx="11553962" cy="586146"/>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760F36F4-474A-F9AF-AD9C-A712564516A3}"/>
              </a:ext>
            </a:extLst>
          </p:cNvPr>
          <p:cNvSpPr txBox="1"/>
          <p:nvPr/>
        </p:nvSpPr>
        <p:spPr>
          <a:xfrm>
            <a:off x="1371600" y="996126"/>
            <a:ext cx="9867900" cy="461665"/>
          </a:xfrm>
          <a:prstGeom prst="rect">
            <a:avLst/>
          </a:prstGeom>
          <a:noFill/>
        </p:spPr>
        <p:txBody>
          <a:bodyPr wrap="square">
            <a:spAutoFit/>
          </a:bodyPr>
          <a:lstStyle/>
          <a:p>
            <a:pPr marL="0" indent="0">
              <a:lnSpc>
                <a:spcPct val="100000"/>
              </a:lnSpc>
              <a:buNone/>
            </a:pPr>
            <a:r>
              <a:rPr lang="fr-FR" sz="2400" b="1" dirty="0">
                <a:solidFill>
                  <a:schemeClr val="bg1"/>
                </a:solidFill>
                <a:latin typeface="Montserrat" pitchFamily="2" charset="77"/>
              </a:rPr>
              <a:t>2. L’entrée dans le métier (2)</a:t>
            </a:r>
            <a:endParaRPr lang="fr-BE" sz="2400" b="1" dirty="0">
              <a:solidFill>
                <a:schemeClr val="bg1"/>
              </a:solidFill>
              <a:latin typeface="Montserrat" pitchFamily="2" charset="77"/>
              <a:ea typeface="Verdana" pitchFamily="34" charset="0"/>
            </a:endParaRPr>
          </a:p>
        </p:txBody>
      </p:sp>
      <p:pic>
        <p:nvPicPr>
          <p:cNvPr id="18" name="Image 17">
            <a:extLst>
              <a:ext uri="{FF2B5EF4-FFF2-40B4-BE49-F238E27FC236}">
                <a16:creationId xmlns:a16="http://schemas.microsoft.com/office/drawing/2014/main" id="{91AC8F66-69C0-5E65-B147-C30F5DBCC92A}"/>
              </a:ext>
            </a:extLst>
          </p:cNvPr>
          <p:cNvPicPr>
            <a:picLocks noChangeAspect="1"/>
          </p:cNvPicPr>
          <p:nvPr/>
        </p:nvPicPr>
        <p:blipFill>
          <a:blip r:embed="rId3"/>
          <a:stretch>
            <a:fillRect/>
          </a:stretch>
        </p:blipFill>
        <p:spPr>
          <a:xfrm>
            <a:off x="11047615" y="-14288"/>
            <a:ext cx="1149828" cy="1621292"/>
          </a:xfrm>
          <a:prstGeom prst="rect">
            <a:avLst/>
          </a:prstGeom>
        </p:spPr>
      </p:pic>
      <p:sp>
        <p:nvSpPr>
          <p:cNvPr id="19" name="Espace réservé du contenu 2">
            <a:extLst>
              <a:ext uri="{FF2B5EF4-FFF2-40B4-BE49-F238E27FC236}">
                <a16:creationId xmlns:a16="http://schemas.microsoft.com/office/drawing/2014/main" id="{922FCB17-2228-C893-458D-EBE3531B1DDE}"/>
              </a:ext>
            </a:extLst>
          </p:cNvPr>
          <p:cNvSpPr>
            <a:spLocks noGrp="1"/>
          </p:cNvSpPr>
          <p:nvPr>
            <p:ph idx="1"/>
          </p:nvPr>
        </p:nvSpPr>
        <p:spPr>
          <a:xfrm>
            <a:off x="304084" y="1715849"/>
            <a:ext cx="11779058" cy="4950064"/>
          </a:xfrm>
        </p:spPr>
        <p:txBody>
          <a:bodyPr>
            <a:normAutofit/>
          </a:bodyPr>
          <a:lstStyle/>
          <a:p>
            <a:pPr marL="0" indent="0" algn="just">
              <a:buNone/>
            </a:pPr>
            <a:r>
              <a:rPr lang="fr-FR" sz="2000" b="1" dirty="0">
                <a:latin typeface="Montserrat" pitchFamily="2" charset="77"/>
                <a:ea typeface="Aptos" panose="020B0004020202020204" pitchFamily="34" charset="0"/>
                <a:cs typeface="Aptos" panose="020B0004020202020204" pitchFamily="34" charset="0"/>
              </a:rPr>
              <a:t>A</a:t>
            </a:r>
            <a:r>
              <a:rPr lang="fr-FR" sz="2000" b="1" dirty="0">
                <a:effectLst/>
                <a:latin typeface="Montserrat" pitchFamily="2" charset="77"/>
                <a:ea typeface="Aptos" panose="020B0004020202020204" pitchFamily="34" charset="0"/>
                <a:cs typeface="Aptos" panose="020B0004020202020204" pitchFamily="34" charset="0"/>
              </a:rPr>
              <a:t>ppréhension et souvenir de la « première fois »</a:t>
            </a:r>
            <a:endParaRPr lang="fr-BE" sz="2000" dirty="0">
              <a:effectLst/>
              <a:latin typeface="Montserrat" pitchFamily="2" charset="77"/>
              <a:ea typeface="Aptos" panose="020B0004020202020204" pitchFamily="34" charset="0"/>
              <a:cs typeface="Times New Roman" panose="02020603050405020304" pitchFamily="18" charset="0"/>
            </a:endParaRPr>
          </a:p>
        </p:txBody>
      </p:sp>
      <p:graphicFrame>
        <p:nvGraphicFramePr>
          <p:cNvPr id="3" name="Objet 2">
            <a:extLst>
              <a:ext uri="{FF2B5EF4-FFF2-40B4-BE49-F238E27FC236}">
                <a16:creationId xmlns:a16="http://schemas.microsoft.com/office/drawing/2014/main" id="{875CA337-A0C4-CBC5-E87D-32BB1FDAF64E}"/>
              </a:ext>
            </a:extLst>
          </p:cNvPr>
          <p:cNvGraphicFramePr>
            <a:graphicFrameLocks noChangeAspect="1"/>
          </p:cNvGraphicFramePr>
          <p:nvPr>
            <p:extLst>
              <p:ext uri="{D42A27DB-BD31-4B8C-83A1-F6EECF244321}">
                <p14:modId xmlns:p14="http://schemas.microsoft.com/office/powerpoint/2010/main" val="2107101805"/>
              </p:ext>
            </p:extLst>
          </p:nvPr>
        </p:nvGraphicFramePr>
        <p:xfrm>
          <a:off x="1918069" y="1964017"/>
          <a:ext cx="7165236" cy="1794132"/>
        </p:xfrm>
        <a:graphic>
          <a:graphicData uri="http://schemas.openxmlformats.org/presentationml/2006/ole">
            <mc:AlternateContent xmlns:mc="http://schemas.openxmlformats.org/markup-compatibility/2006">
              <mc:Choice xmlns:v="urn:schemas-microsoft-com:vml" Requires="v">
                <p:oleObj name="Document" r:id="rId4" imgW="5753100" imgH="1384300" progId="Word.Document.12">
                  <p:embed/>
                </p:oleObj>
              </mc:Choice>
              <mc:Fallback>
                <p:oleObj name="Document" r:id="rId4" imgW="5753100" imgH="1384300" progId="Word.Document.12">
                  <p:embed/>
                  <p:pic>
                    <p:nvPicPr>
                      <p:cNvPr id="13" name="Objet 12">
                        <a:extLst>
                          <a:ext uri="{FF2B5EF4-FFF2-40B4-BE49-F238E27FC236}">
                            <a16:creationId xmlns:a16="http://schemas.microsoft.com/office/drawing/2014/main" id="{1306A213-2168-D103-EEA9-9EC6C4E73872}"/>
                          </a:ext>
                        </a:extLst>
                      </p:cNvPr>
                      <p:cNvPicPr/>
                      <p:nvPr/>
                    </p:nvPicPr>
                    <p:blipFill>
                      <a:blip r:embed="rId5"/>
                      <a:stretch>
                        <a:fillRect/>
                      </a:stretch>
                    </p:blipFill>
                    <p:spPr>
                      <a:xfrm>
                        <a:off x="1918069" y="1964017"/>
                        <a:ext cx="7165236" cy="1794132"/>
                      </a:xfrm>
                      <a:prstGeom prst="rect">
                        <a:avLst/>
                      </a:prstGeom>
                    </p:spPr>
                  </p:pic>
                </p:oleObj>
              </mc:Fallback>
            </mc:AlternateContent>
          </a:graphicData>
        </a:graphic>
      </p:graphicFrame>
      <p:sp>
        <p:nvSpPr>
          <p:cNvPr id="5" name="ZoneTexte 4">
            <a:extLst>
              <a:ext uri="{FF2B5EF4-FFF2-40B4-BE49-F238E27FC236}">
                <a16:creationId xmlns:a16="http://schemas.microsoft.com/office/drawing/2014/main" id="{7E72D2AC-291F-BD0F-4724-E6CC9ED62285}"/>
              </a:ext>
            </a:extLst>
          </p:cNvPr>
          <p:cNvSpPr txBox="1"/>
          <p:nvPr/>
        </p:nvSpPr>
        <p:spPr>
          <a:xfrm>
            <a:off x="310979" y="3510200"/>
            <a:ext cx="11576937" cy="3406061"/>
          </a:xfrm>
          <a:prstGeom prst="rect">
            <a:avLst/>
          </a:prstGeom>
          <a:noFill/>
        </p:spPr>
        <p:txBody>
          <a:bodyPr wrap="square" lIns="91440" tIns="45720" rIns="91440" bIns="45720" rtlCol="0" anchor="t">
            <a:spAutoFit/>
          </a:bodyPr>
          <a:lstStyle/>
          <a:p>
            <a:pPr marR="445770" algn="just">
              <a:spcBef>
                <a:spcPts val="1000"/>
              </a:spcBef>
            </a:pPr>
            <a:r>
              <a:rPr lang="fr-FR" sz="1350" dirty="0">
                <a:effectLst/>
                <a:ea typeface="Aptos" panose="020B0004020202020204" pitchFamily="34" charset="0"/>
                <a:cs typeface="Times New Roman"/>
              </a:rPr>
              <a:t>« Je n’avais </a:t>
            </a:r>
            <a:r>
              <a:rPr lang="fr-FR" sz="1350" b="1" dirty="0">
                <a:effectLst/>
                <a:ea typeface="Aptos" panose="020B0004020202020204" pitchFamily="34" charset="0"/>
                <a:cs typeface="Times New Roman"/>
              </a:rPr>
              <a:t>pas du tout d’appréhension, au contraire, j’étais ravi</a:t>
            </a:r>
            <a:r>
              <a:rPr lang="fr-FR" sz="1350" dirty="0">
                <a:effectLst/>
                <a:ea typeface="Aptos" panose="020B0004020202020204" pitchFamily="34" charset="0"/>
                <a:cs typeface="Times New Roman"/>
              </a:rPr>
              <a:t>. Je n’ai pas du tout hésité, </a:t>
            </a:r>
            <a:r>
              <a:rPr lang="fr-FR" sz="1350" b="1" dirty="0">
                <a:effectLst/>
                <a:ea typeface="Aptos" panose="020B0004020202020204" pitchFamily="34" charset="0"/>
                <a:cs typeface="Times New Roman"/>
              </a:rPr>
              <a:t>c’est quelque chose que je cherchais depuis longtemps</a:t>
            </a:r>
            <a:r>
              <a:rPr lang="fr-FR" sz="1350" dirty="0">
                <a:effectLst/>
                <a:ea typeface="Aptos" panose="020B0004020202020204" pitchFamily="34" charset="0"/>
                <a:cs typeface="Times New Roman"/>
              </a:rPr>
              <a:t>. (…) Avoir la possibilité d’enseigner et de faire de la recherche doctorale en étant payé quasi-temps plein. » (AC)</a:t>
            </a:r>
            <a:endParaRPr lang="fr-FR" sz="1350" dirty="0">
              <a:effectLst/>
              <a:latin typeface="Calibri" panose="020F0502020204030204" pitchFamily="34" charset="0"/>
              <a:ea typeface="Aptos" panose="020B0004020202020204" pitchFamily="34" charset="0"/>
              <a:cs typeface="Times New Roman"/>
            </a:endParaRPr>
          </a:p>
          <a:p>
            <a:pPr marR="445770" algn="just">
              <a:spcBef>
                <a:spcPts val="1000"/>
              </a:spcBef>
            </a:pPr>
            <a:r>
              <a:rPr lang="fr-FR" sz="1350" dirty="0">
                <a:effectLst/>
                <a:latin typeface="Calibri"/>
                <a:ea typeface="Aptos" panose="020B0004020202020204" pitchFamily="34" charset="0"/>
                <a:cs typeface="Times New Roman"/>
              </a:rPr>
              <a:t>«</a:t>
            </a:r>
            <a:r>
              <a:rPr lang="fr-FR" sz="1350" dirty="0">
                <a:effectLst/>
                <a:ea typeface="Aptos" panose="020B0004020202020204" pitchFamily="34" charset="0"/>
                <a:cs typeface="Times New Roman"/>
              </a:rPr>
              <a:t> </a:t>
            </a:r>
            <a:r>
              <a:rPr lang="fr-FR" sz="1350" b="1" dirty="0">
                <a:effectLst/>
                <a:ea typeface="Aptos" panose="020B0004020202020204" pitchFamily="34" charset="0"/>
                <a:cs typeface="Times New Roman"/>
              </a:rPr>
              <a:t>De l’appréhension, oui,</a:t>
            </a:r>
            <a:r>
              <a:rPr lang="fr-FR" sz="1350" dirty="0">
                <a:effectLst/>
                <a:ea typeface="Aptos" panose="020B0004020202020204" pitchFamily="34" charset="0"/>
                <a:cs typeface="Times New Roman"/>
              </a:rPr>
              <a:t> qui est venue un peu plus tard. </a:t>
            </a:r>
            <a:r>
              <a:rPr lang="fr-FR" sz="1350" b="1" dirty="0">
                <a:effectLst/>
                <a:ea typeface="Aptos" panose="020B0004020202020204" pitchFamily="34" charset="0"/>
                <a:cs typeface="Times New Roman"/>
              </a:rPr>
              <a:t>C’est le fait de ne pas très bien savoir ce qu’on attend de nous, ce n’est pas toujours clair au départ, ce boulot d’assistant.</a:t>
            </a:r>
            <a:r>
              <a:rPr lang="fr-FR" sz="1350" dirty="0">
                <a:effectLst/>
                <a:ea typeface="Aptos" panose="020B0004020202020204" pitchFamily="34" charset="0"/>
                <a:cs typeface="Times New Roman"/>
              </a:rPr>
              <a:t> (…) Donc c’est vrai que </a:t>
            </a:r>
            <a:r>
              <a:rPr lang="fr-FR" sz="1350" b="1" dirty="0">
                <a:effectLst/>
                <a:ea typeface="Aptos" panose="020B0004020202020204" pitchFamily="34" charset="0"/>
                <a:cs typeface="Times New Roman"/>
              </a:rPr>
              <a:t>parfois je me suis sentie un peu mal à l’aise parce que je n’étais pas certaine de vers quoi je devais aller</a:t>
            </a:r>
            <a:r>
              <a:rPr lang="fr-FR" sz="1350" dirty="0">
                <a:effectLst/>
                <a:ea typeface="Aptos" panose="020B0004020202020204" pitchFamily="34" charset="0"/>
                <a:cs typeface="Times New Roman"/>
              </a:rPr>
              <a:t>. » (AC)</a:t>
            </a:r>
          </a:p>
          <a:p>
            <a:pPr marR="266065" algn="just">
              <a:spcBef>
                <a:spcPts val="1000"/>
              </a:spcBef>
            </a:pPr>
            <a:r>
              <a:rPr lang="fr-FR" sz="1350" dirty="0">
                <a:effectLst/>
                <a:ea typeface="Aptos" panose="020B0004020202020204" pitchFamily="34" charset="0"/>
                <a:cs typeface="Times New Roman"/>
              </a:rPr>
              <a:t>« </a:t>
            </a:r>
            <a:r>
              <a:rPr lang="fr-FR" sz="1350" b="1" dirty="0">
                <a:effectLst/>
                <a:ea typeface="Aptos" panose="020B0004020202020204" pitchFamily="34" charset="0"/>
                <a:cs typeface="Times New Roman"/>
              </a:rPr>
              <a:t>Au début, je dirais que j’avais deux peurs</a:t>
            </a:r>
            <a:r>
              <a:rPr lang="fr-FR" sz="1350" dirty="0">
                <a:effectLst/>
                <a:ea typeface="Aptos" panose="020B0004020202020204" pitchFamily="34" charset="0"/>
                <a:cs typeface="Times New Roman"/>
              </a:rPr>
              <a:t>. Premièrement, j’avais un </a:t>
            </a:r>
            <a:r>
              <a:rPr lang="fr-FR" sz="1350" b="1" dirty="0">
                <a:effectLst/>
                <a:ea typeface="Aptos" panose="020B0004020202020204" pitchFamily="34" charset="0"/>
                <a:cs typeface="Times New Roman"/>
              </a:rPr>
              <a:t>petit syndrome d’imposteur,</a:t>
            </a:r>
            <a:r>
              <a:rPr lang="fr-FR" sz="1350" dirty="0">
                <a:effectLst/>
                <a:ea typeface="Aptos" panose="020B0004020202020204" pitchFamily="34" charset="0"/>
                <a:cs typeface="Times New Roman"/>
              </a:rPr>
              <a:t> même si c’est lourd comme mot. (…) Et la deuxième peur c’était lié à </a:t>
            </a:r>
            <a:r>
              <a:rPr lang="fr-FR" sz="1350" b="1" dirty="0">
                <a:effectLst/>
                <a:ea typeface="Aptos" panose="020B0004020202020204" pitchFamily="34" charset="0"/>
                <a:cs typeface="Times New Roman"/>
              </a:rPr>
              <a:t>comment on gère une classe</a:t>
            </a:r>
            <a:r>
              <a:rPr lang="fr-FR" sz="1350" dirty="0">
                <a:effectLst/>
                <a:ea typeface="Aptos" panose="020B0004020202020204" pitchFamily="34" charset="0"/>
                <a:cs typeface="Times New Roman"/>
              </a:rPr>
              <a:t>, ça j’avais un petit stress parce que je ne pense pas que j’ai une autorité naturelle ou un charisme particulièrement élevé, donc je me demandais comment ça allait se passer. » (AC)</a:t>
            </a:r>
          </a:p>
          <a:p>
            <a:pPr marR="356235" algn="just">
              <a:spcBef>
                <a:spcPts val="1000"/>
              </a:spcBef>
            </a:pPr>
            <a:r>
              <a:rPr lang="fr-FR" sz="1350" dirty="0">
                <a:effectLst/>
                <a:ea typeface="Aptos" panose="020B0004020202020204" pitchFamily="34" charset="0"/>
                <a:cs typeface="Times New Roman"/>
              </a:rPr>
              <a:t>« </a:t>
            </a:r>
            <a:r>
              <a:rPr lang="fr-FR" sz="1350" b="1" dirty="0">
                <a:effectLst/>
                <a:ea typeface="Aptos" panose="020B0004020202020204" pitchFamily="34" charset="0"/>
                <a:cs typeface="Times New Roman"/>
              </a:rPr>
              <a:t>Non, au contraire, je l'appelais de mes vœux. Tout le monde accepte tout de suite et de manière très enthousiaste tout poste à l'université</a:t>
            </a:r>
            <a:r>
              <a:rPr lang="fr-FR" sz="1350" dirty="0">
                <a:effectLst/>
                <a:ea typeface="Aptos" panose="020B0004020202020204" pitchFamily="34" charset="0"/>
                <a:cs typeface="Times New Roman"/>
              </a:rPr>
              <a:t>, d'ailleurs on ne négocie pas vraiment, on prend. </a:t>
            </a:r>
            <a:r>
              <a:rPr lang="fr-FR" sz="1350" b="1" dirty="0">
                <a:effectLst/>
                <a:ea typeface="Aptos" panose="020B0004020202020204" pitchFamily="34" charset="0"/>
                <a:cs typeface="Times New Roman"/>
              </a:rPr>
              <a:t>Vous prenez et après vous vous demandez « OK, comment est-ce que je vais gérer ?</a:t>
            </a:r>
            <a:r>
              <a:rPr lang="fr-FR" sz="1350" dirty="0">
                <a:effectLst/>
                <a:ea typeface="Aptos" panose="020B0004020202020204" pitchFamily="34" charset="0"/>
                <a:cs typeface="Times New Roman"/>
              </a:rPr>
              <a:t> » (ACA)</a:t>
            </a:r>
          </a:p>
          <a:p>
            <a:pPr marR="356235" algn="just">
              <a:spcBef>
                <a:spcPts val="1000"/>
              </a:spcBef>
            </a:pPr>
            <a:r>
              <a:rPr lang="fr-FR" sz="1350" dirty="0">
                <a:effectLst/>
                <a:ea typeface="Aptos" panose="020B0004020202020204" pitchFamily="34" charset="0"/>
                <a:cs typeface="Times New Roman"/>
              </a:rPr>
              <a:t>« </a:t>
            </a:r>
            <a:r>
              <a:rPr lang="fr-FR" sz="1350" b="1" dirty="0">
                <a:effectLst/>
                <a:ea typeface="Aptos" panose="020B0004020202020204" pitchFamily="34" charset="0"/>
                <a:cs typeface="Times New Roman"/>
              </a:rPr>
              <a:t>L'appréhension était liée, c'est vrai, à une charge de cours très lourde.</a:t>
            </a:r>
            <a:r>
              <a:rPr lang="fr-FR" sz="1350" dirty="0">
                <a:effectLst/>
                <a:ea typeface="Aptos" panose="020B0004020202020204" pitchFamily="34" charset="0"/>
                <a:cs typeface="Times New Roman"/>
              </a:rPr>
              <a:t> Mon appréhension s'est trouvée confirmée par le fait que </a:t>
            </a:r>
            <a:r>
              <a:rPr lang="fr-FR" sz="1350" b="1" dirty="0">
                <a:effectLst/>
                <a:ea typeface="Aptos" panose="020B0004020202020204" pitchFamily="34" charset="0"/>
                <a:cs typeface="Times New Roman"/>
              </a:rPr>
              <a:t>ça a été pendant deux, trois ans, la course permanente contre la montre pour vraiment avoir des cours qui soient au point, tout en poursuivant par ailleurs les activités de recherche, la valorisation de la thèse, etc., ça a été très lourd de ce point de vue-là</a:t>
            </a:r>
            <a:r>
              <a:rPr lang="fr-FR" sz="1350" dirty="0">
                <a:effectLst/>
                <a:ea typeface="Aptos" panose="020B0004020202020204" pitchFamily="34" charset="0"/>
                <a:cs typeface="Times New Roman"/>
              </a:rPr>
              <a:t>. » (ACA)</a:t>
            </a:r>
            <a:endParaRPr lang="fr-BE" sz="1350" dirty="0">
              <a:effectLst/>
              <a:ea typeface="Aptos" panose="020B0004020202020204" pitchFamily="34" charset="0"/>
              <a:cs typeface="Times New Roman"/>
            </a:endParaRPr>
          </a:p>
        </p:txBody>
      </p:sp>
    </p:spTree>
    <p:extLst>
      <p:ext uri="{BB962C8B-B14F-4D97-AF65-F5344CB8AC3E}">
        <p14:creationId xmlns:p14="http://schemas.microsoft.com/office/powerpoint/2010/main" val="859615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D360C8-554E-956B-5C89-C1A56704EFEB}"/>
              </a:ext>
            </a:extLst>
          </p:cNvPr>
          <p:cNvSpPr/>
          <p:nvPr/>
        </p:nvSpPr>
        <p:spPr>
          <a:xfrm>
            <a:off x="514350" y="-14288"/>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F4F1CB85-5D21-EBFF-7836-63D69562F2C7}"/>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16" name="Rectangle : coins arrondis 15">
            <a:extLst>
              <a:ext uri="{FF2B5EF4-FFF2-40B4-BE49-F238E27FC236}">
                <a16:creationId xmlns:a16="http://schemas.microsoft.com/office/drawing/2014/main" id="{2056E145-B721-4E1D-94FE-6FE60DB165E2}"/>
              </a:ext>
            </a:extLst>
          </p:cNvPr>
          <p:cNvSpPr/>
          <p:nvPr/>
        </p:nvSpPr>
        <p:spPr>
          <a:xfrm>
            <a:off x="1195387" y="964713"/>
            <a:ext cx="11553962" cy="586146"/>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760F36F4-474A-F9AF-AD9C-A712564516A3}"/>
              </a:ext>
            </a:extLst>
          </p:cNvPr>
          <p:cNvSpPr txBox="1"/>
          <p:nvPr/>
        </p:nvSpPr>
        <p:spPr>
          <a:xfrm>
            <a:off x="1371600" y="996126"/>
            <a:ext cx="9867900" cy="461665"/>
          </a:xfrm>
          <a:prstGeom prst="rect">
            <a:avLst/>
          </a:prstGeom>
          <a:noFill/>
        </p:spPr>
        <p:txBody>
          <a:bodyPr wrap="square">
            <a:spAutoFit/>
          </a:bodyPr>
          <a:lstStyle/>
          <a:p>
            <a:pPr marL="0" indent="0">
              <a:lnSpc>
                <a:spcPct val="100000"/>
              </a:lnSpc>
              <a:buNone/>
            </a:pPr>
            <a:r>
              <a:rPr lang="fr-FR" sz="2400" b="1" dirty="0">
                <a:solidFill>
                  <a:schemeClr val="bg1"/>
                </a:solidFill>
                <a:latin typeface="Montserrat" pitchFamily="2" charset="77"/>
              </a:rPr>
              <a:t>2. L’entrée dans le métier (2)</a:t>
            </a:r>
            <a:endParaRPr lang="fr-BE" sz="2400" b="1" dirty="0">
              <a:solidFill>
                <a:schemeClr val="bg1"/>
              </a:solidFill>
              <a:latin typeface="Montserrat" pitchFamily="2" charset="77"/>
              <a:ea typeface="Verdana" pitchFamily="34" charset="0"/>
            </a:endParaRPr>
          </a:p>
        </p:txBody>
      </p:sp>
      <p:pic>
        <p:nvPicPr>
          <p:cNvPr id="18" name="Image 17">
            <a:extLst>
              <a:ext uri="{FF2B5EF4-FFF2-40B4-BE49-F238E27FC236}">
                <a16:creationId xmlns:a16="http://schemas.microsoft.com/office/drawing/2014/main" id="{91AC8F66-69C0-5E65-B147-C30F5DBCC92A}"/>
              </a:ext>
            </a:extLst>
          </p:cNvPr>
          <p:cNvPicPr>
            <a:picLocks noChangeAspect="1"/>
          </p:cNvPicPr>
          <p:nvPr/>
        </p:nvPicPr>
        <p:blipFill>
          <a:blip r:embed="rId3"/>
          <a:stretch>
            <a:fillRect/>
          </a:stretch>
        </p:blipFill>
        <p:spPr>
          <a:xfrm>
            <a:off x="11047615" y="-14288"/>
            <a:ext cx="1149828" cy="1621292"/>
          </a:xfrm>
          <a:prstGeom prst="rect">
            <a:avLst/>
          </a:prstGeom>
        </p:spPr>
      </p:pic>
      <p:sp>
        <p:nvSpPr>
          <p:cNvPr id="19" name="Espace réservé du contenu 2">
            <a:extLst>
              <a:ext uri="{FF2B5EF4-FFF2-40B4-BE49-F238E27FC236}">
                <a16:creationId xmlns:a16="http://schemas.microsoft.com/office/drawing/2014/main" id="{922FCB17-2228-C893-458D-EBE3531B1DDE}"/>
              </a:ext>
            </a:extLst>
          </p:cNvPr>
          <p:cNvSpPr>
            <a:spLocks noGrp="1"/>
          </p:cNvSpPr>
          <p:nvPr>
            <p:ph idx="1"/>
          </p:nvPr>
        </p:nvSpPr>
        <p:spPr>
          <a:xfrm>
            <a:off x="514350" y="1715849"/>
            <a:ext cx="11553962" cy="4950064"/>
          </a:xfrm>
        </p:spPr>
        <p:txBody>
          <a:bodyPr vert="horz" lIns="91440" tIns="45720" rIns="91440" bIns="45720" rtlCol="0" anchor="t">
            <a:normAutofit fontScale="77500" lnSpcReduction="20000"/>
          </a:bodyPr>
          <a:lstStyle/>
          <a:p>
            <a:pPr marL="0" indent="0" algn="just">
              <a:lnSpc>
                <a:spcPct val="110000"/>
              </a:lnSpc>
              <a:spcBef>
                <a:spcPts val="0"/>
              </a:spcBef>
              <a:buNone/>
            </a:pPr>
            <a:r>
              <a:rPr lang="fr-FR" sz="2800" b="1" dirty="0">
                <a:latin typeface="Montserrat" pitchFamily="2" charset="77"/>
                <a:ea typeface="Aptos" panose="020B0004020202020204" pitchFamily="34" charset="0"/>
                <a:cs typeface="Aptos" panose="020B0004020202020204" pitchFamily="34" charset="0"/>
              </a:rPr>
              <a:t> </a:t>
            </a:r>
            <a:r>
              <a:rPr lang="fr-FR" sz="3600" b="1" dirty="0">
                <a:latin typeface="Montserrat" pitchFamily="2" charset="77"/>
                <a:ea typeface="Aptos" panose="020B0004020202020204" pitchFamily="34" charset="0"/>
                <a:cs typeface="Aptos" panose="020B0004020202020204" pitchFamily="34" charset="0"/>
              </a:rPr>
              <a:t>Accompagnement et soutien à l’entrée dans le métier ?</a:t>
            </a:r>
            <a:endParaRPr lang="fr-FR" sz="2400" b="1" dirty="0">
              <a:latin typeface="Montserrat" pitchFamily="2" charset="77"/>
              <a:ea typeface="Aptos" panose="020B0004020202020204" pitchFamily="34" charset="0"/>
              <a:cs typeface="Aptos" panose="020B0004020202020204" pitchFamily="34" charset="0"/>
            </a:endParaRPr>
          </a:p>
          <a:p>
            <a:pPr algn="just">
              <a:lnSpc>
                <a:spcPct val="110000"/>
              </a:lnSpc>
              <a:spcBef>
                <a:spcPts val="0"/>
              </a:spcBef>
              <a:buFont typeface="Wingdings" panose="020B0604020202020204" pitchFamily="34" charset="0"/>
              <a:buChar char="§"/>
            </a:pPr>
            <a:r>
              <a:rPr lang="fr-FR" sz="2600" b="1" dirty="0">
                <a:latin typeface="Montserrat" pitchFamily="2" charset="77"/>
                <a:ea typeface="Aptos" panose="020B0004020202020204" pitchFamily="34" charset="0"/>
                <a:cs typeface="Aptos" panose="020B0004020202020204" pitchFamily="34" charset="0"/>
              </a:rPr>
              <a:t>Assistants-chercheurs: accompagnement très variable et peu formalisé </a:t>
            </a:r>
          </a:p>
          <a:p>
            <a:pPr marL="0" indent="0" algn="just">
              <a:lnSpc>
                <a:spcPct val="110000"/>
              </a:lnSpc>
              <a:buNone/>
            </a:pPr>
            <a:r>
              <a:rPr lang="fr-FR" sz="2200" dirty="0">
                <a:effectLst/>
                <a:ea typeface="Calibri"/>
                <a:cs typeface="Calibri"/>
              </a:rPr>
              <a:t>« </a:t>
            </a:r>
            <a:r>
              <a:rPr lang="fr-FR" sz="2200" b="1" dirty="0">
                <a:effectLst/>
                <a:ea typeface="Calibri"/>
                <a:cs typeface="Calibri"/>
              </a:rPr>
              <a:t>C’est un truc qui m’a marqué, à quel point on était peu préparé</a:t>
            </a:r>
            <a:r>
              <a:rPr lang="fr-FR" sz="2200" dirty="0">
                <a:effectLst/>
                <a:ea typeface="Calibri"/>
                <a:cs typeface="Calibri"/>
              </a:rPr>
              <a:t>. L’assistant précédent était parti, j’avais l’impression vraiment d’être sans outil. (…)  </a:t>
            </a:r>
            <a:r>
              <a:rPr lang="fr-FR" sz="2200" b="1" dirty="0">
                <a:effectLst/>
                <a:ea typeface="Calibri"/>
                <a:cs typeface="Calibri"/>
              </a:rPr>
              <a:t>On a juste fait une réunion avec le prof pour arranger l’agenda et ces aspects là, mais pas pour me dire comment enseigner. Je me suis dit « c’est vraiment light ! » Je me suis rendu compte que c’était comme ça pour tout le monde. </a:t>
            </a:r>
            <a:r>
              <a:rPr lang="fr-FR" sz="2200" dirty="0">
                <a:effectLst/>
                <a:ea typeface="Calibri"/>
                <a:cs typeface="Calibri"/>
              </a:rPr>
              <a:t>(…) Pas de contrôle mais pas d’encadrement non plus. C’est très décentralisé, tu tombes bien ou mal, il n’y a pas de norme. » (AC)</a:t>
            </a:r>
            <a:endParaRPr lang="fr-BE" sz="2200" dirty="0">
              <a:effectLst/>
              <a:ea typeface="Calibri"/>
              <a:cs typeface="Calibri"/>
            </a:endParaRPr>
          </a:p>
          <a:p>
            <a:pPr marL="0" indent="0" algn="just">
              <a:lnSpc>
                <a:spcPct val="110000"/>
              </a:lnSpc>
              <a:buNone/>
            </a:pPr>
            <a:r>
              <a:rPr lang="fr-FR" sz="2200" dirty="0">
                <a:effectLst/>
                <a:ea typeface="Calibri"/>
                <a:cs typeface="Calibri"/>
              </a:rPr>
              <a:t>« Dans un cours d’encadrement de travail d’étudiants, je suis très indépendant dans ma manière de fonctionner. </a:t>
            </a:r>
            <a:r>
              <a:rPr lang="fr-FR" sz="2200" b="1" dirty="0">
                <a:effectLst/>
                <a:ea typeface="Calibri"/>
                <a:cs typeface="Calibri"/>
              </a:rPr>
              <a:t>On a discuté du travail de recherche avec les profs en 2017, et ça n’a jamais changé depuis, </a:t>
            </a:r>
            <a:r>
              <a:rPr lang="fr-FR" sz="2200" dirty="0">
                <a:effectLst/>
                <a:ea typeface="Calibri"/>
                <a:cs typeface="Calibri"/>
              </a:rPr>
              <a:t>je pense </a:t>
            </a:r>
            <a:r>
              <a:rPr lang="fr-FR" sz="2200" b="1" dirty="0">
                <a:effectLst/>
                <a:ea typeface="Calibri"/>
                <a:cs typeface="Calibri"/>
              </a:rPr>
              <a:t>qu’il y a beaucoup de profs qui sont dans l’idée « ça roule, ça fonctionne et donc on continue comme ça </a:t>
            </a:r>
            <a:r>
              <a:rPr lang="fr-FR" sz="2200" dirty="0">
                <a:effectLst/>
                <a:ea typeface="Calibri"/>
                <a:cs typeface="Calibri"/>
              </a:rPr>
              <a:t>». » (AC)</a:t>
            </a:r>
            <a:r>
              <a:rPr lang="fr-FR" sz="2200" dirty="0">
                <a:ea typeface="Calibri"/>
                <a:cs typeface="Calibri"/>
              </a:rPr>
              <a:t> </a:t>
            </a:r>
            <a:endParaRPr lang="fr-BE" sz="2600" dirty="0">
              <a:effectLst/>
              <a:ea typeface="Calibri" panose="020F0502020204030204" pitchFamily="34" charset="0"/>
              <a:cs typeface="Times New Roman" panose="02020603050405020304" pitchFamily="18" charset="0"/>
            </a:endParaRPr>
          </a:p>
          <a:p>
            <a:pPr algn="just">
              <a:lnSpc>
                <a:spcPct val="100000"/>
              </a:lnSpc>
              <a:spcBef>
                <a:spcPts val="0"/>
              </a:spcBef>
              <a:buFont typeface="Wingdings" panose="020B0604020202020204" pitchFamily="34" charset="0"/>
              <a:buChar char="§"/>
            </a:pPr>
            <a:r>
              <a:rPr lang="fr-FR" sz="2600" dirty="0">
                <a:effectLst/>
                <a:ea typeface="Calibri"/>
                <a:cs typeface="Calibri"/>
              </a:rPr>
              <a:t>«</a:t>
            </a:r>
            <a:r>
              <a:rPr lang="fr-FR" sz="2600" b="1" dirty="0">
                <a:latin typeface="Montserrat"/>
                <a:ea typeface="Aptos" panose="020B0004020202020204" pitchFamily="34" charset="0"/>
                <a:cs typeface="Aptos" panose="020B0004020202020204" pitchFamily="34" charset="0"/>
              </a:rPr>
              <a:t>Académiques et APH: soutien informel des pairs , conseils sur les « ficelles du métier »</a:t>
            </a:r>
          </a:p>
          <a:p>
            <a:pPr marL="0" indent="0" algn="just">
              <a:lnSpc>
                <a:spcPct val="100000"/>
              </a:lnSpc>
              <a:spcBef>
                <a:spcPts val="0"/>
              </a:spcBef>
              <a:buNone/>
            </a:pPr>
            <a:endParaRPr lang="fr-FR" sz="2000" b="1" dirty="0">
              <a:latin typeface="Montserrat" pitchFamily="2" charset="77"/>
              <a:ea typeface="Aptos" panose="020B0004020202020204" pitchFamily="34" charset="0"/>
              <a:cs typeface="Aptos" panose="020B0004020202020204" pitchFamily="34" charset="0"/>
            </a:endParaRPr>
          </a:p>
          <a:p>
            <a:pPr marL="0" indent="0" algn="just">
              <a:lnSpc>
                <a:spcPct val="100000"/>
              </a:lnSpc>
              <a:spcBef>
                <a:spcPts val="0"/>
              </a:spcBef>
              <a:buNone/>
            </a:pPr>
            <a:r>
              <a:rPr lang="fr-FR" sz="2000" dirty="0">
                <a:effectLst/>
                <a:ea typeface="Calibri"/>
                <a:cs typeface="Calibri"/>
              </a:rPr>
              <a:t>« Quand j’ai commencé à enseigner, </a:t>
            </a:r>
            <a:r>
              <a:rPr lang="fr-FR" sz="2000" b="1" dirty="0">
                <a:effectLst/>
                <a:ea typeface="Calibri"/>
                <a:cs typeface="Calibri"/>
              </a:rPr>
              <a:t>je me suis très fort basée sur les attitudes, les façons d'enseigner, des profs que j'avais aimés</a:t>
            </a:r>
            <a:r>
              <a:rPr lang="fr-FR" sz="2000" dirty="0">
                <a:effectLst/>
                <a:ea typeface="Calibri"/>
                <a:cs typeface="Calibri"/>
              </a:rPr>
              <a:t>. J'avoue que c'est comme ça que ça s'est fait. Je n'ai </a:t>
            </a:r>
            <a:r>
              <a:rPr lang="fr-FR" sz="2000" b="1" dirty="0">
                <a:effectLst/>
                <a:ea typeface="Calibri"/>
                <a:cs typeface="Calibri"/>
              </a:rPr>
              <a:t>pas eu énormément d’aide de la part de l'institution, certainement pas de façon structurée</a:t>
            </a:r>
            <a:r>
              <a:rPr lang="fr-FR" sz="2000" dirty="0">
                <a:effectLst/>
                <a:ea typeface="Calibri"/>
                <a:cs typeface="Calibri"/>
              </a:rPr>
              <a:t>. (…) J'avais des discussions avec des </a:t>
            </a:r>
            <a:r>
              <a:rPr lang="fr-FR" sz="2000" b="1" dirty="0">
                <a:effectLst/>
                <a:ea typeface="Calibri"/>
                <a:cs typeface="Calibri"/>
              </a:rPr>
              <a:t>praticiens qui me donnaient des tuyaux et m’expliquaient les ficelles du métier</a:t>
            </a:r>
            <a:r>
              <a:rPr lang="fr-FR" sz="2000" dirty="0">
                <a:effectLst/>
                <a:ea typeface="Calibri"/>
                <a:cs typeface="Calibri"/>
              </a:rPr>
              <a:t>. » (ACA)</a:t>
            </a:r>
            <a:endParaRPr lang="fr-BE" sz="2000" dirty="0">
              <a:ea typeface="Calibri"/>
              <a:cs typeface="Calibri"/>
            </a:endParaRPr>
          </a:p>
          <a:p>
            <a:pPr marL="0" indent="0" algn="just">
              <a:lnSpc>
                <a:spcPct val="100000"/>
              </a:lnSpc>
              <a:spcBef>
                <a:spcPts val="0"/>
              </a:spcBef>
              <a:buNone/>
            </a:pPr>
            <a:endParaRPr lang="fr-FR" sz="2000" dirty="0">
              <a:effectLst/>
              <a:ea typeface="Calibri" panose="020F0502020204030204" pitchFamily="34" charset="0"/>
              <a:cs typeface="Calibri" panose="020F0502020204030204" pitchFamily="34" charset="0"/>
            </a:endParaRPr>
          </a:p>
          <a:p>
            <a:pPr marL="0" indent="0" algn="just">
              <a:lnSpc>
                <a:spcPct val="100000"/>
              </a:lnSpc>
              <a:spcBef>
                <a:spcPts val="0"/>
              </a:spcBef>
              <a:buNone/>
            </a:pPr>
            <a:r>
              <a:rPr lang="fr-FR" sz="2000" dirty="0">
                <a:effectLst/>
                <a:ea typeface="Calibri"/>
                <a:cs typeface="Calibri"/>
              </a:rPr>
              <a:t>« </a:t>
            </a:r>
            <a:r>
              <a:rPr lang="fr-FR" sz="2000" b="1" dirty="0">
                <a:effectLst/>
                <a:ea typeface="Calibri"/>
                <a:cs typeface="Calibri"/>
              </a:rPr>
              <a:t>Je n'ai pas du tout été épaulée</a:t>
            </a:r>
            <a:r>
              <a:rPr lang="fr-FR" sz="2000" dirty="0">
                <a:effectLst/>
                <a:ea typeface="Calibri"/>
                <a:cs typeface="Calibri"/>
              </a:rPr>
              <a:t>. Je me suis dit que je devais saisir les opportunités qui m'étaient données en termes de formation, et </a:t>
            </a:r>
            <a:r>
              <a:rPr lang="fr-FR" sz="2000" b="1" dirty="0">
                <a:effectLst/>
                <a:ea typeface="Calibri"/>
                <a:cs typeface="Calibri"/>
              </a:rPr>
              <a:t>j'ai suivi le cursus de formation « construire son enseignement » de l’UCL</a:t>
            </a:r>
            <a:r>
              <a:rPr lang="fr-FR" sz="2000" b="1" dirty="0">
                <a:ea typeface="Calibri"/>
                <a:cs typeface="Calibri"/>
              </a:rPr>
              <a:t>. C</a:t>
            </a:r>
            <a:r>
              <a:rPr lang="fr-FR" sz="2000" b="1" dirty="0">
                <a:effectLst/>
                <a:ea typeface="Calibri"/>
                <a:cs typeface="Calibri"/>
              </a:rPr>
              <a:t>'est vrai que j'étais la seule d'ici à y aller, je l’ai fait vraiment par intérêt. </a:t>
            </a:r>
            <a:r>
              <a:rPr lang="fr-FR" sz="2000" dirty="0">
                <a:effectLst/>
                <a:ea typeface="Calibri"/>
                <a:cs typeface="Calibri"/>
              </a:rPr>
              <a:t>On ne nous a ni encouragés ni obligés d'aller suivre la formation, ça m'a quand même bien mis le pied à l'étrier. » (ACA)</a:t>
            </a:r>
            <a:endParaRPr lang="fr-BE" sz="2000" dirty="0">
              <a:effectLst/>
              <a:ea typeface="Calibri"/>
              <a:cs typeface="Calibri"/>
            </a:endParaRPr>
          </a:p>
          <a:p>
            <a:pPr marL="0" indent="0" algn="just">
              <a:lnSpc>
                <a:spcPct val="110000"/>
              </a:lnSpc>
              <a:buNone/>
            </a:pPr>
            <a:endParaRPr lang="fr-FR" sz="2200" dirty="0">
              <a:latin typeface="Montserrat" pitchFamily="2" charset="77"/>
              <a:ea typeface="Calibri"/>
              <a:cs typeface="Calibri"/>
            </a:endParaRPr>
          </a:p>
        </p:txBody>
      </p:sp>
    </p:spTree>
    <p:extLst>
      <p:ext uri="{BB962C8B-B14F-4D97-AF65-F5344CB8AC3E}">
        <p14:creationId xmlns:p14="http://schemas.microsoft.com/office/powerpoint/2010/main" val="237901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D360C8-554E-956B-5C89-C1A56704EFEB}"/>
              </a:ext>
            </a:extLst>
          </p:cNvPr>
          <p:cNvSpPr/>
          <p:nvPr/>
        </p:nvSpPr>
        <p:spPr>
          <a:xfrm>
            <a:off x="97146" y="-43649"/>
            <a:ext cx="12048711" cy="923330"/>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F4F1CB85-5D21-EBFF-7836-63D69562F2C7}"/>
              </a:ext>
            </a:extLst>
          </p:cNvPr>
          <p:cNvSpPr txBox="1"/>
          <p:nvPr/>
        </p:nvSpPr>
        <p:spPr>
          <a:xfrm>
            <a:off x="1371599" y="70744"/>
            <a:ext cx="10711543" cy="461665"/>
          </a:xfrm>
          <a:prstGeom prst="rect">
            <a:avLst/>
          </a:prstGeom>
          <a:noFill/>
        </p:spPr>
        <p:txBody>
          <a:bodyPr wrap="square">
            <a:spAutoFit/>
          </a:bodyPr>
          <a:lstStyle/>
          <a:p>
            <a:pPr marL="0" indent="0">
              <a:lnSpc>
                <a:spcPct val="100000"/>
              </a:lnSpc>
              <a:buNone/>
            </a:pPr>
            <a:r>
              <a:rPr kumimoji="0" lang="fr-BE" sz="24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24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16" name="Rectangle : coins arrondis 15">
            <a:extLst>
              <a:ext uri="{FF2B5EF4-FFF2-40B4-BE49-F238E27FC236}">
                <a16:creationId xmlns:a16="http://schemas.microsoft.com/office/drawing/2014/main" id="{2056E145-B721-4E1D-94FE-6FE60DB165E2}"/>
              </a:ext>
            </a:extLst>
          </p:cNvPr>
          <p:cNvSpPr/>
          <p:nvPr/>
        </p:nvSpPr>
        <p:spPr>
          <a:xfrm>
            <a:off x="1195387" y="964713"/>
            <a:ext cx="10996613" cy="586146"/>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760F36F4-474A-F9AF-AD9C-A712564516A3}"/>
              </a:ext>
            </a:extLst>
          </p:cNvPr>
          <p:cNvSpPr txBox="1"/>
          <p:nvPr/>
        </p:nvSpPr>
        <p:spPr>
          <a:xfrm>
            <a:off x="1371600" y="996126"/>
            <a:ext cx="9867900" cy="461665"/>
          </a:xfrm>
          <a:prstGeom prst="rect">
            <a:avLst/>
          </a:prstGeom>
          <a:noFill/>
        </p:spPr>
        <p:txBody>
          <a:bodyPr wrap="square">
            <a:spAutoFit/>
          </a:bodyPr>
          <a:lstStyle/>
          <a:p>
            <a:r>
              <a:rPr lang="fr-FR" sz="2400" b="1" dirty="0">
                <a:solidFill>
                  <a:schemeClr val="bg1"/>
                </a:solidFill>
                <a:latin typeface="Montserrat" pitchFamily="2" charset="77"/>
              </a:rPr>
              <a:t>3. Représentations et réalité du public étudiant </a:t>
            </a:r>
          </a:p>
        </p:txBody>
      </p:sp>
      <p:pic>
        <p:nvPicPr>
          <p:cNvPr id="18" name="Image 17">
            <a:extLst>
              <a:ext uri="{FF2B5EF4-FFF2-40B4-BE49-F238E27FC236}">
                <a16:creationId xmlns:a16="http://schemas.microsoft.com/office/drawing/2014/main" id="{91AC8F66-69C0-5E65-B147-C30F5DBCC92A}"/>
              </a:ext>
            </a:extLst>
          </p:cNvPr>
          <p:cNvPicPr>
            <a:picLocks noChangeAspect="1"/>
          </p:cNvPicPr>
          <p:nvPr/>
        </p:nvPicPr>
        <p:blipFill>
          <a:blip r:embed="rId3"/>
          <a:stretch>
            <a:fillRect/>
          </a:stretch>
        </p:blipFill>
        <p:spPr>
          <a:xfrm>
            <a:off x="11047615" y="-14288"/>
            <a:ext cx="1149828" cy="1621292"/>
          </a:xfrm>
          <a:prstGeom prst="rect">
            <a:avLst/>
          </a:prstGeom>
        </p:spPr>
      </p:pic>
      <p:sp>
        <p:nvSpPr>
          <p:cNvPr id="19" name="Espace réservé du contenu 2">
            <a:extLst>
              <a:ext uri="{FF2B5EF4-FFF2-40B4-BE49-F238E27FC236}">
                <a16:creationId xmlns:a16="http://schemas.microsoft.com/office/drawing/2014/main" id="{922FCB17-2228-C893-458D-EBE3531B1DDE}"/>
              </a:ext>
            </a:extLst>
          </p:cNvPr>
          <p:cNvSpPr>
            <a:spLocks noGrp="1"/>
          </p:cNvSpPr>
          <p:nvPr>
            <p:ph idx="1"/>
          </p:nvPr>
        </p:nvSpPr>
        <p:spPr>
          <a:xfrm>
            <a:off x="1371600" y="1692036"/>
            <a:ext cx="9867900" cy="4950064"/>
          </a:xfrm>
        </p:spPr>
        <p:txBody>
          <a:bodyPr vert="horz" lIns="91440" tIns="45720" rIns="91440" bIns="45720" rtlCol="0" anchor="t">
            <a:normAutofit/>
          </a:bodyPr>
          <a:lstStyle/>
          <a:p>
            <a:pPr marL="0" indent="0" algn="just">
              <a:lnSpc>
                <a:spcPct val="120000"/>
              </a:lnSpc>
              <a:spcBef>
                <a:spcPts val="0"/>
              </a:spcBef>
              <a:buNone/>
            </a:pPr>
            <a:r>
              <a:rPr lang="fr-BE" sz="2200" b="1" dirty="0">
                <a:latin typeface="Montserrat"/>
                <a:ea typeface="Calibri"/>
                <a:cs typeface="Calibri"/>
              </a:rPr>
              <a:t>Enseignement de masse et hétérogénéité</a:t>
            </a:r>
          </a:p>
          <a:p>
            <a:pPr marL="0" indent="0" algn="just">
              <a:lnSpc>
                <a:spcPct val="120000"/>
              </a:lnSpc>
              <a:spcBef>
                <a:spcPts val="0"/>
              </a:spcBef>
              <a:buNone/>
            </a:pPr>
            <a:endParaRPr lang="fr-BE" sz="2800" b="1" dirty="0">
              <a:latin typeface="Montserrat" pitchFamily="2" charset="77"/>
              <a:ea typeface="Calibri" panose="020F0502020204030204" pitchFamily="34" charset="0"/>
              <a:cs typeface="Calibri" panose="020F0502020204030204" pitchFamily="34" charset="0"/>
            </a:endParaRPr>
          </a:p>
          <a:p>
            <a:pPr marL="0" indent="0" algn="just">
              <a:lnSpc>
                <a:spcPct val="120000"/>
              </a:lnSpc>
              <a:spcBef>
                <a:spcPts val="0"/>
              </a:spcBef>
              <a:buNone/>
            </a:pPr>
            <a:endParaRPr lang="fr-BE" sz="8000" b="1" dirty="0">
              <a:effectLst/>
              <a:latin typeface="Montserrat" pitchFamily="2" charset="77"/>
              <a:ea typeface="Calibri" panose="020F0502020204030204" pitchFamily="34" charset="0"/>
              <a:cs typeface="Calibri" panose="020F0502020204030204" pitchFamily="34" charset="0"/>
            </a:endParaRPr>
          </a:p>
          <a:p>
            <a:pPr marL="0" indent="0" algn="just">
              <a:lnSpc>
                <a:spcPct val="120000"/>
              </a:lnSpc>
              <a:spcBef>
                <a:spcPts val="0"/>
              </a:spcBef>
              <a:buNone/>
            </a:pPr>
            <a:endParaRPr lang="fr-BE" sz="8000" dirty="0">
              <a:latin typeface="Montserrat" pitchFamily="2" charset="77"/>
              <a:ea typeface="Calibri" panose="020F0502020204030204" pitchFamily="34" charset="0"/>
              <a:cs typeface="Calibri" panose="020F0502020204030204" pitchFamily="34" charset="0"/>
            </a:endParaRPr>
          </a:p>
          <a:p>
            <a:pPr marL="0" indent="0" algn="just">
              <a:lnSpc>
                <a:spcPct val="120000"/>
              </a:lnSpc>
              <a:spcBef>
                <a:spcPts val="0"/>
              </a:spcBef>
              <a:buNone/>
            </a:pPr>
            <a:endParaRPr lang="fr-BE" sz="4800" b="1" dirty="0">
              <a:latin typeface="Montserrat" pitchFamily="2" charset="77"/>
              <a:ea typeface="Calibri" panose="020F0502020204030204" pitchFamily="34" charset="0"/>
              <a:cs typeface="Times New Roman" panose="02020603050405020304" pitchFamily="18" charset="0"/>
            </a:endParaRPr>
          </a:p>
        </p:txBody>
      </p:sp>
      <p:graphicFrame>
        <p:nvGraphicFramePr>
          <p:cNvPr id="2" name="Objet 1">
            <a:extLst>
              <a:ext uri="{FF2B5EF4-FFF2-40B4-BE49-F238E27FC236}">
                <a16:creationId xmlns:a16="http://schemas.microsoft.com/office/drawing/2014/main" id="{41C20FBA-EE48-90BF-5868-9BE0A78EE19A}"/>
              </a:ext>
            </a:extLst>
          </p:cNvPr>
          <p:cNvGraphicFramePr>
            <a:graphicFrameLocks noChangeAspect="1"/>
          </p:cNvGraphicFramePr>
          <p:nvPr>
            <p:extLst>
              <p:ext uri="{D42A27DB-BD31-4B8C-83A1-F6EECF244321}">
                <p14:modId xmlns:p14="http://schemas.microsoft.com/office/powerpoint/2010/main" val="812568261"/>
              </p:ext>
            </p:extLst>
          </p:nvPr>
        </p:nvGraphicFramePr>
        <p:xfrm>
          <a:off x="2038664" y="2378246"/>
          <a:ext cx="8149505" cy="4168090"/>
        </p:xfrm>
        <a:graphic>
          <a:graphicData uri="http://schemas.openxmlformats.org/presentationml/2006/ole">
            <mc:AlternateContent xmlns:mc="http://schemas.openxmlformats.org/markup-compatibility/2006">
              <mc:Choice xmlns:v="urn:schemas-microsoft-com:vml" Requires="v">
                <p:oleObj name="Document" r:id="rId4" imgW="5753100" imgH="2997200" progId="Word.Document.12">
                  <p:embed/>
                </p:oleObj>
              </mc:Choice>
              <mc:Fallback>
                <p:oleObj name="Document" r:id="rId4" imgW="5753100" imgH="2997200" progId="Word.Document.12">
                  <p:embed/>
                  <p:pic>
                    <p:nvPicPr>
                      <p:cNvPr id="5" name="Objet 4">
                        <a:extLst>
                          <a:ext uri="{FF2B5EF4-FFF2-40B4-BE49-F238E27FC236}">
                            <a16:creationId xmlns:a16="http://schemas.microsoft.com/office/drawing/2014/main" id="{32C95E4D-FDA5-08A0-60A6-6F9FB1884F87}"/>
                          </a:ext>
                        </a:extLst>
                      </p:cNvPr>
                      <p:cNvPicPr/>
                      <p:nvPr/>
                    </p:nvPicPr>
                    <p:blipFill>
                      <a:blip r:embed="rId5"/>
                      <a:stretch>
                        <a:fillRect/>
                      </a:stretch>
                    </p:blipFill>
                    <p:spPr>
                      <a:xfrm>
                        <a:off x="2038664" y="2378246"/>
                        <a:ext cx="8149505" cy="4168090"/>
                      </a:xfrm>
                      <a:prstGeom prst="rect">
                        <a:avLst/>
                      </a:prstGeom>
                    </p:spPr>
                  </p:pic>
                </p:oleObj>
              </mc:Fallback>
            </mc:AlternateContent>
          </a:graphicData>
        </a:graphic>
      </p:graphicFrame>
    </p:spTree>
    <p:extLst>
      <p:ext uri="{BB962C8B-B14F-4D97-AF65-F5344CB8AC3E}">
        <p14:creationId xmlns:p14="http://schemas.microsoft.com/office/powerpoint/2010/main" val="354140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D360C8-554E-956B-5C89-C1A56704EFEB}"/>
              </a:ext>
            </a:extLst>
          </p:cNvPr>
          <p:cNvSpPr/>
          <p:nvPr/>
        </p:nvSpPr>
        <p:spPr>
          <a:xfrm>
            <a:off x="473489" y="94752"/>
            <a:ext cx="11553962" cy="483197"/>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nSpc>
                <a:spcPct val="100000"/>
              </a:lnSpc>
              <a:buNone/>
            </a:pPr>
            <a:r>
              <a:rPr kumimoji="0" lang="fr-BE" sz="18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a:t>
            </a:r>
            <a:r>
              <a:rPr kumimoji="0" lang="fr-BE" sz="18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18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16" name="Rectangle : coins arrondis 15">
            <a:extLst>
              <a:ext uri="{FF2B5EF4-FFF2-40B4-BE49-F238E27FC236}">
                <a16:creationId xmlns:a16="http://schemas.microsoft.com/office/drawing/2014/main" id="{2056E145-B721-4E1D-94FE-6FE60DB165E2}"/>
              </a:ext>
            </a:extLst>
          </p:cNvPr>
          <p:cNvSpPr/>
          <p:nvPr/>
        </p:nvSpPr>
        <p:spPr>
          <a:xfrm>
            <a:off x="432627" y="619493"/>
            <a:ext cx="11553962" cy="483197"/>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760F36F4-474A-F9AF-AD9C-A712564516A3}"/>
              </a:ext>
            </a:extLst>
          </p:cNvPr>
          <p:cNvSpPr txBox="1"/>
          <p:nvPr/>
        </p:nvSpPr>
        <p:spPr>
          <a:xfrm>
            <a:off x="1651828" y="702580"/>
            <a:ext cx="9756402" cy="400110"/>
          </a:xfrm>
          <a:prstGeom prst="rect">
            <a:avLst/>
          </a:prstGeom>
          <a:noFill/>
        </p:spPr>
        <p:txBody>
          <a:bodyPr wrap="square">
            <a:spAutoFit/>
          </a:bodyPr>
          <a:lstStyle/>
          <a:p>
            <a:r>
              <a:rPr lang="fr-FR" sz="2000" b="1" dirty="0">
                <a:solidFill>
                  <a:schemeClr val="bg1"/>
                </a:solidFill>
                <a:latin typeface="Montserrat" pitchFamily="2" charset="77"/>
              </a:rPr>
              <a:t>4. L’expérience de la relation pédagogique (1) </a:t>
            </a:r>
          </a:p>
        </p:txBody>
      </p:sp>
      <p:pic>
        <p:nvPicPr>
          <p:cNvPr id="18" name="Image 17">
            <a:extLst>
              <a:ext uri="{FF2B5EF4-FFF2-40B4-BE49-F238E27FC236}">
                <a16:creationId xmlns:a16="http://schemas.microsoft.com/office/drawing/2014/main" id="{91AC8F66-69C0-5E65-B147-C30F5DBCC92A}"/>
              </a:ext>
            </a:extLst>
          </p:cNvPr>
          <p:cNvPicPr>
            <a:picLocks noChangeAspect="1"/>
          </p:cNvPicPr>
          <p:nvPr/>
        </p:nvPicPr>
        <p:blipFill>
          <a:blip r:embed="rId3"/>
          <a:stretch>
            <a:fillRect/>
          </a:stretch>
        </p:blipFill>
        <p:spPr>
          <a:xfrm>
            <a:off x="11047615" y="-14288"/>
            <a:ext cx="1149828" cy="1621292"/>
          </a:xfrm>
          <a:prstGeom prst="rect">
            <a:avLst/>
          </a:prstGeom>
        </p:spPr>
      </p:pic>
      <p:sp>
        <p:nvSpPr>
          <p:cNvPr id="3" name="Espace réservé du contenu 2">
            <a:extLst>
              <a:ext uri="{FF2B5EF4-FFF2-40B4-BE49-F238E27FC236}">
                <a16:creationId xmlns:a16="http://schemas.microsoft.com/office/drawing/2014/main" id="{14EAAD81-FEE8-276B-A4BF-761A5822A677}"/>
              </a:ext>
            </a:extLst>
          </p:cNvPr>
          <p:cNvSpPr>
            <a:spLocks noGrp="1"/>
          </p:cNvSpPr>
          <p:nvPr>
            <p:ph idx="1"/>
          </p:nvPr>
        </p:nvSpPr>
        <p:spPr>
          <a:xfrm>
            <a:off x="514351" y="1102690"/>
            <a:ext cx="11472238" cy="5534084"/>
          </a:xfrm>
        </p:spPr>
        <p:txBody>
          <a:bodyPr vert="horz" lIns="91440" tIns="45720" rIns="91440" bIns="45720" rtlCol="0" anchor="t">
            <a:noAutofit/>
          </a:bodyPr>
          <a:lstStyle/>
          <a:p>
            <a:pPr marL="0" indent="0">
              <a:lnSpc>
                <a:spcPct val="120000"/>
              </a:lnSpc>
              <a:spcBef>
                <a:spcPts val="0"/>
              </a:spcBef>
              <a:buNone/>
              <a:defRPr/>
            </a:pPr>
            <a:r>
              <a:rPr lang="fr-FR" sz="1600" b="1" dirty="0">
                <a:solidFill>
                  <a:srgbClr val="233450"/>
                </a:solidFill>
              </a:rPr>
              <a:t>Conception enseignement en Bloc 1 : transmission et/ou accompagnement  ?</a:t>
            </a:r>
          </a:p>
          <a:p>
            <a:pPr marL="0" indent="0">
              <a:lnSpc>
                <a:spcPct val="120000"/>
              </a:lnSpc>
              <a:spcBef>
                <a:spcPts val="0"/>
              </a:spcBef>
              <a:buNone/>
              <a:defRPr/>
            </a:pPr>
            <a:r>
              <a:rPr lang="fr-FR" sz="1600" b="1" dirty="0">
                <a:solidFill>
                  <a:srgbClr val="233450"/>
                </a:solidFill>
              </a:rPr>
              <a:t>Constat : clivage parmi les </a:t>
            </a:r>
            <a:r>
              <a:rPr lang="fr-FR" sz="1600" b="1" dirty="0" err="1">
                <a:solidFill>
                  <a:srgbClr val="233450"/>
                </a:solidFill>
              </a:rPr>
              <a:t>enseignant·es</a:t>
            </a:r>
            <a:endParaRPr lang="fr-FR" sz="1600" b="1" dirty="0">
              <a:solidFill>
                <a:srgbClr val="233450"/>
              </a:solidFill>
            </a:endParaRPr>
          </a:p>
          <a:p>
            <a:pPr marL="0" indent="0">
              <a:lnSpc>
                <a:spcPct val="120000"/>
              </a:lnSpc>
              <a:spcBef>
                <a:spcPts val="0"/>
              </a:spcBef>
              <a:buNone/>
              <a:defRPr/>
            </a:pPr>
            <a:r>
              <a:rPr lang="fr-FR" sz="1400" dirty="0">
                <a:effectLst/>
                <a:ea typeface="Calibri" panose="020F0502020204030204" pitchFamily="34" charset="0"/>
                <a:cs typeface="Calibri" panose="020F0502020204030204" pitchFamily="34" charset="0"/>
              </a:rPr>
              <a:t>« Je suis vraiment plutôt dans un modèle de transmission, même en BLOC1, et je crois que c'est en partie parce que je n’ai pas le temps d'investir plus dans l'accompagnement. Donc ça reste plutôt un cours magistral où je transmets un savoir. » (ACA)</a:t>
            </a:r>
            <a:endParaRPr lang="fr-BE" sz="1400" dirty="0">
              <a:ea typeface="Calibri" panose="020F0502020204030204" pitchFamily="34" charset="0"/>
              <a:cs typeface="Times New Roman" panose="02020603050405020304" pitchFamily="18" charset="0"/>
            </a:endParaRPr>
          </a:p>
          <a:p>
            <a:pPr marL="0" indent="0">
              <a:lnSpc>
                <a:spcPct val="120000"/>
              </a:lnSpc>
              <a:spcBef>
                <a:spcPts val="0"/>
              </a:spcBef>
              <a:buNone/>
              <a:defRPr/>
            </a:pPr>
            <a:r>
              <a:rPr lang="fr-FR" sz="1400" dirty="0">
                <a:effectLst/>
                <a:ea typeface="Calibri" panose="020F0502020204030204" pitchFamily="34" charset="0"/>
                <a:cs typeface="Calibri" panose="020F0502020204030204" pitchFamily="34" charset="0"/>
              </a:rPr>
              <a:t>« Au début c’était plus le côté transmission. Mais j’ai vite remarqué qu’ils avaient aussi besoin d’un accompagnement plus individualisé même si je n’arrive pas à le faire vraiment parce qu’on a énormément d’étudiants et que c’est compliqué. » (MDL)</a:t>
            </a:r>
            <a:endParaRPr lang="fr-BE" sz="1400" dirty="0">
              <a:ea typeface="Calibri" panose="020F0502020204030204" pitchFamily="34" charset="0"/>
              <a:cs typeface="Times New Roman" panose="02020603050405020304" pitchFamily="18" charset="0"/>
            </a:endParaRPr>
          </a:p>
          <a:p>
            <a:pPr marL="0" indent="0">
              <a:lnSpc>
                <a:spcPct val="120000"/>
              </a:lnSpc>
              <a:spcBef>
                <a:spcPts val="0"/>
              </a:spcBef>
              <a:buNone/>
              <a:defRPr/>
            </a:pPr>
            <a:r>
              <a:rPr lang="fr-FR" sz="1400" dirty="0">
                <a:effectLst/>
                <a:ea typeface="Calibri" panose="020F0502020204030204" pitchFamily="34" charset="0"/>
                <a:cs typeface="Calibri" panose="020F0502020204030204" pitchFamily="34" charset="0"/>
              </a:rPr>
              <a:t>« Transmission de la matière de façon organisée avec des slides autour de la matière et du syllabus, on fait le taf et puis voilà. Mais j’ai toujours voulu aussi accompagner. (…) Le problème c’est que je n’ai pas le temps d’accompagner tout le monde, même si en TP je dis toujours que je suis dispo pour accompagner, c’est-à-dire discuter du parcours universitaire, des choses plus informelles, et qu’ils peuvent me contacter pour le faire. » (AC)</a:t>
            </a:r>
          </a:p>
          <a:p>
            <a:pPr marL="0" indent="0">
              <a:lnSpc>
                <a:spcPct val="120000"/>
              </a:lnSpc>
              <a:spcBef>
                <a:spcPts val="0"/>
              </a:spcBef>
              <a:buNone/>
              <a:defRPr/>
            </a:pPr>
            <a:r>
              <a:rPr lang="fr-FR" sz="1400" dirty="0">
                <a:effectLst/>
                <a:ea typeface="Calibri" panose="020F0502020204030204" pitchFamily="34" charset="0"/>
                <a:cs typeface="Calibri" panose="020F0502020204030204" pitchFamily="34" charset="0"/>
              </a:rPr>
              <a:t>« Pour moi les deux doivent être combinés et je pense qu’on arrive dans une société qui requiert les deux. On ne peut plus faire que de la transmission. C’est comme ça aussi qu’on apprend le mieux, en étant actif. (…) Il faut les impliquer, ça ne fonctionne plus d’être juste transmissif, on ne capte plus l’attention. (…) J’aime bien trouver de techniques pour capter l’attention des étudiants et voir que ça les intéresse. (…) J’ai envie qu’ils soient contents de venir et qu’ils apprennent des choses en s’amusant. » (AC)</a:t>
            </a:r>
            <a:endParaRPr lang="fr-BE" sz="1400" dirty="0">
              <a:ea typeface="Calibri" panose="020F0502020204030204" pitchFamily="34" charset="0"/>
              <a:cs typeface="Times New Roman" panose="02020603050405020304" pitchFamily="18" charset="0"/>
            </a:endParaRPr>
          </a:p>
          <a:p>
            <a:pPr marL="0" indent="0">
              <a:lnSpc>
                <a:spcPct val="120000"/>
              </a:lnSpc>
              <a:spcBef>
                <a:spcPts val="0"/>
              </a:spcBef>
              <a:buNone/>
              <a:defRPr/>
            </a:pPr>
            <a:r>
              <a:rPr lang="fr-FR" sz="1400" dirty="0">
                <a:effectLst/>
                <a:ea typeface="Calibri" panose="020F0502020204030204" pitchFamily="34" charset="0"/>
                <a:cs typeface="Calibri" panose="020F0502020204030204" pitchFamily="34" charset="0"/>
              </a:rPr>
              <a:t>« Donc bien sûr c’est de la transmission, c'est clair, mais je pense qu'ils demandent plus. (…) J'aimerais pouvoir être un coach, parce que je pense qu'ils n'aiment plus qu'il y ait quelqu'un qui se contente de donner la théorie et d’expliquer. Ce qu'ils nous demandent de faire, c'est vraiment de les aider. (…) Maintenant, c'est plutôt « je ne peux plus avancer, aidez-moi, s'il vous plaît ». Donc, oui, plutôt comme un coach. Et voilà pourquoi je pense que je dois changer mes cours. Parce que pour l'instant, il y a toujours trop de transmission et pas assez d'accompagnement. » (ACA)</a:t>
            </a:r>
            <a:endParaRPr lang="fr-BE" sz="1400" b="1" dirty="0">
              <a:effectLst/>
              <a:ea typeface="Calibri" panose="020F0502020204030204" pitchFamily="34" charset="0"/>
              <a:cs typeface="Times New Roman" panose="02020603050405020304" pitchFamily="18" charset="0"/>
            </a:endParaRPr>
          </a:p>
          <a:p>
            <a:pPr marL="0" marR="0" lvl="0" indent="0" algn="l" defTabSz="914400" rtl="0" eaLnBrk="1" fontAlgn="auto" latinLnBrk="0" hangingPunct="1">
              <a:spcAft>
                <a:spcPts val="500"/>
              </a:spcAft>
              <a:buClrTx/>
              <a:buSzTx/>
              <a:buNone/>
              <a:tabLst/>
              <a:defRPr/>
            </a:pPr>
            <a:r>
              <a:rPr lang="fr-FR" sz="1600" b="1" dirty="0">
                <a:ea typeface="Calibri" panose="020F0502020204030204" pitchFamily="34" charset="0"/>
                <a:cs typeface="Times New Roman" panose="02020603050405020304" pitchFamily="18" charset="0"/>
              </a:rPr>
              <a:t>Diffusion de la notion d’accompagnement dans l’enseignement universitaire dans un contexte de maintien d’une structuration classique des enseignements universitaires  en cours magistraux, TP/TD, séminaires et de conditions matérielles contraignantes (cours en grands auditoires, horaire et programme, personnel enseignant limité).</a:t>
            </a:r>
            <a:endParaRPr lang="fr-FR" sz="1600" b="1" dirty="0"/>
          </a:p>
          <a:p>
            <a:pPr marL="0" indent="0">
              <a:lnSpc>
                <a:spcPct val="100000"/>
              </a:lnSpc>
              <a:spcBef>
                <a:spcPts val="0"/>
              </a:spcBef>
              <a:buNone/>
              <a:defRPr/>
            </a:pPr>
            <a:endParaRPr lang="fr-FR" sz="1600" b="1" dirty="0"/>
          </a:p>
        </p:txBody>
      </p:sp>
    </p:spTree>
    <p:extLst>
      <p:ext uri="{BB962C8B-B14F-4D97-AF65-F5344CB8AC3E}">
        <p14:creationId xmlns:p14="http://schemas.microsoft.com/office/powerpoint/2010/main" val="1868763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321C41-868C-8371-692A-887AA2B9036B}"/>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10F6057D-6153-EE11-AB89-5C4373F2643E}"/>
              </a:ext>
            </a:extLst>
          </p:cNvPr>
          <p:cNvSpPr/>
          <p:nvPr/>
        </p:nvSpPr>
        <p:spPr>
          <a:xfrm>
            <a:off x="473489" y="94752"/>
            <a:ext cx="11553962" cy="483197"/>
          </a:xfrm>
          <a:prstGeom prst="rect">
            <a:avLst/>
          </a:prstGeom>
          <a:solidFill>
            <a:srgbClr val="0221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nSpc>
                <a:spcPct val="100000"/>
              </a:lnSpc>
              <a:buNone/>
            </a:pPr>
            <a:r>
              <a:rPr kumimoji="0" lang="fr-BE" sz="18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a:t>
            </a:r>
            <a:r>
              <a:rPr kumimoji="0" lang="fr-BE" sz="1800" b="1" i="0" u="none" strike="noStrike" kern="1200" cap="all" spc="0" normalizeH="0" baseline="0" noProof="0" dirty="0" err="1">
                <a:ln>
                  <a:noFill/>
                </a:ln>
                <a:solidFill>
                  <a:schemeClr val="bg1"/>
                </a:solidFill>
                <a:effectLst/>
                <a:uLnTx/>
                <a:uFillTx/>
                <a:latin typeface="Verdana" pitchFamily="34" charset="0"/>
                <a:ea typeface="Verdana" pitchFamily="34" charset="0"/>
                <a:cs typeface="+mn-cs"/>
              </a:rPr>
              <a:t>APERçu</a:t>
            </a:r>
            <a:r>
              <a:rPr kumimoji="0" lang="fr-BE" sz="1800" b="1" i="0" u="none" strike="noStrike" kern="1200" cap="all" spc="0" normalizeH="0" baseline="0" noProof="0" dirty="0">
                <a:ln>
                  <a:noFill/>
                </a:ln>
                <a:solidFill>
                  <a:schemeClr val="bg1"/>
                </a:solidFill>
                <a:effectLst/>
                <a:uLnTx/>
                <a:uFillTx/>
                <a:latin typeface="Verdana" pitchFamily="34" charset="0"/>
                <a:ea typeface="Verdana" pitchFamily="34" charset="0"/>
                <a:cs typeface="+mn-cs"/>
              </a:rPr>
              <a:t> des principaux résultats </a:t>
            </a:r>
          </a:p>
        </p:txBody>
      </p:sp>
      <p:sp>
        <p:nvSpPr>
          <p:cNvPr id="16" name="Rectangle : coins arrondis 15">
            <a:extLst>
              <a:ext uri="{FF2B5EF4-FFF2-40B4-BE49-F238E27FC236}">
                <a16:creationId xmlns:a16="http://schemas.microsoft.com/office/drawing/2014/main" id="{8A33B121-9169-2944-F2A1-5CDF38BECD29}"/>
              </a:ext>
            </a:extLst>
          </p:cNvPr>
          <p:cNvSpPr/>
          <p:nvPr/>
        </p:nvSpPr>
        <p:spPr>
          <a:xfrm>
            <a:off x="432627" y="619493"/>
            <a:ext cx="11553962" cy="483197"/>
          </a:xfrm>
          <a:prstGeom prst="roundRect">
            <a:avLst/>
          </a:prstGeom>
          <a:solidFill>
            <a:srgbClr val="5BAF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960FF515-04FF-2CA5-F29F-263F22A3F330}"/>
              </a:ext>
            </a:extLst>
          </p:cNvPr>
          <p:cNvSpPr txBox="1"/>
          <p:nvPr/>
        </p:nvSpPr>
        <p:spPr>
          <a:xfrm>
            <a:off x="1651828" y="702580"/>
            <a:ext cx="9756402" cy="400110"/>
          </a:xfrm>
          <a:prstGeom prst="rect">
            <a:avLst/>
          </a:prstGeom>
          <a:noFill/>
        </p:spPr>
        <p:txBody>
          <a:bodyPr wrap="square">
            <a:spAutoFit/>
          </a:bodyPr>
          <a:lstStyle/>
          <a:p>
            <a:r>
              <a:rPr lang="fr-FR" sz="2000" b="1" dirty="0">
                <a:solidFill>
                  <a:schemeClr val="bg1"/>
                </a:solidFill>
                <a:latin typeface="Montserrat" pitchFamily="2" charset="77"/>
              </a:rPr>
              <a:t>4. L’expérience de la relation pédagogique (1) </a:t>
            </a:r>
          </a:p>
        </p:txBody>
      </p:sp>
      <p:pic>
        <p:nvPicPr>
          <p:cNvPr id="18" name="Image 17">
            <a:extLst>
              <a:ext uri="{FF2B5EF4-FFF2-40B4-BE49-F238E27FC236}">
                <a16:creationId xmlns:a16="http://schemas.microsoft.com/office/drawing/2014/main" id="{86F04286-78C5-5A49-5494-FB855EF51C63}"/>
              </a:ext>
            </a:extLst>
          </p:cNvPr>
          <p:cNvPicPr>
            <a:picLocks noChangeAspect="1"/>
          </p:cNvPicPr>
          <p:nvPr/>
        </p:nvPicPr>
        <p:blipFill>
          <a:blip r:embed="rId3"/>
          <a:stretch>
            <a:fillRect/>
          </a:stretch>
        </p:blipFill>
        <p:spPr>
          <a:xfrm>
            <a:off x="11047615" y="-14288"/>
            <a:ext cx="1149828" cy="1621292"/>
          </a:xfrm>
          <a:prstGeom prst="rect">
            <a:avLst/>
          </a:prstGeom>
        </p:spPr>
      </p:pic>
      <p:sp>
        <p:nvSpPr>
          <p:cNvPr id="3" name="Espace réservé du contenu 2">
            <a:extLst>
              <a:ext uri="{FF2B5EF4-FFF2-40B4-BE49-F238E27FC236}">
                <a16:creationId xmlns:a16="http://schemas.microsoft.com/office/drawing/2014/main" id="{F5146CD1-45C9-AAA6-C72F-1620F202E2CD}"/>
              </a:ext>
            </a:extLst>
          </p:cNvPr>
          <p:cNvSpPr>
            <a:spLocks noGrp="1"/>
          </p:cNvSpPr>
          <p:nvPr>
            <p:ph idx="1"/>
          </p:nvPr>
        </p:nvSpPr>
        <p:spPr>
          <a:xfrm>
            <a:off x="514351" y="1102690"/>
            <a:ext cx="11472238" cy="5755310"/>
          </a:xfrm>
        </p:spPr>
        <p:txBody>
          <a:bodyPr vert="horz" lIns="91440" tIns="45720" rIns="91440" bIns="45720" rtlCol="0" anchor="t">
            <a:noAutofit/>
          </a:bodyPr>
          <a:lstStyle/>
          <a:p>
            <a:pPr marL="0" indent="0">
              <a:lnSpc>
                <a:spcPct val="100000"/>
              </a:lnSpc>
              <a:spcBef>
                <a:spcPts val="0"/>
              </a:spcBef>
              <a:buNone/>
              <a:defRPr/>
            </a:pPr>
            <a:r>
              <a:rPr lang="fr-FR" sz="1600" b="1" kern="0" dirty="0">
                <a:ea typeface="Calibri"/>
                <a:cs typeface="Times New Roman"/>
              </a:rPr>
              <a:t>A</a:t>
            </a:r>
            <a:r>
              <a:rPr lang="fr-FR" sz="1600" b="1" kern="0" dirty="0">
                <a:ea typeface="Calibri"/>
              </a:rPr>
              <a:t>ccompagnement comme pratique  complémentaire à la transmission ( cours magistral) signale un léger </a:t>
            </a:r>
          </a:p>
          <a:p>
            <a:pPr marL="0" indent="0">
              <a:lnSpc>
                <a:spcPct val="100000"/>
              </a:lnSpc>
              <a:spcBef>
                <a:spcPts val="0"/>
              </a:spcBef>
              <a:buNone/>
              <a:defRPr/>
            </a:pPr>
            <a:r>
              <a:rPr lang="fr-FR" sz="1600" b="1" kern="0" dirty="0">
                <a:ea typeface="Calibri"/>
              </a:rPr>
              <a:t>changement de posture: écoute, bienveillance, mise en confiance -&gt;inciter l’</a:t>
            </a:r>
            <a:r>
              <a:rPr lang="fr-FR" sz="1600" b="1" kern="0" dirty="0" err="1">
                <a:ea typeface="Calibri"/>
              </a:rPr>
              <a:t>étudiant·e</a:t>
            </a:r>
            <a:r>
              <a:rPr lang="fr-FR" sz="1600" b="1" kern="0" dirty="0">
                <a:ea typeface="Calibri"/>
              </a:rPr>
              <a:t> « </a:t>
            </a:r>
            <a:r>
              <a:rPr lang="fr-FR" sz="1600" b="1" i="1" kern="0" dirty="0">
                <a:ea typeface="Calibri"/>
              </a:rPr>
              <a:t>à se prendre en main </a:t>
            </a:r>
            <a:r>
              <a:rPr lang="fr-FR" sz="1600" b="1" kern="0" dirty="0">
                <a:ea typeface="Calibri"/>
              </a:rPr>
              <a:t>» et à croire </a:t>
            </a:r>
          </a:p>
          <a:p>
            <a:pPr marL="0" indent="0">
              <a:lnSpc>
                <a:spcPct val="100000"/>
              </a:lnSpc>
              <a:spcBef>
                <a:spcPts val="0"/>
              </a:spcBef>
              <a:buNone/>
              <a:defRPr/>
            </a:pPr>
            <a:r>
              <a:rPr lang="fr-FR" sz="1600" b="1" kern="0" dirty="0">
                <a:ea typeface="Calibri"/>
              </a:rPr>
              <a:t>en sa capacité d’action</a:t>
            </a:r>
            <a:r>
              <a:rPr lang="fr-FR" sz="1600" b="1" kern="0" dirty="0">
                <a:ea typeface="Calibri"/>
                <a:cs typeface="Times New Roman"/>
              </a:rPr>
              <a:t>-&gt; difficulté : risque de surcharge et de tensions; manque de formation pédagogique</a:t>
            </a:r>
            <a:endParaRPr lang="fr-FR" sz="1600" b="1" dirty="0">
              <a:effectLst/>
              <a:ea typeface="Calibri"/>
              <a:cs typeface="Times New Roman"/>
            </a:endParaRPr>
          </a:p>
          <a:p>
            <a:pPr algn="just">
              <a:lnSpc>
                <a:spcPct val="100000"/>
              </a:lnSpc>
              <a:spcBef>
                <a:spcPts val="0"/>
              </a:spcBef>
            </a:pPr>
            <a:r>
              <a:rPr lang="fr-FR" sz="1400" dirty="0">
                <a:effectLst/>
                <a:ea typeface="Aptos" panose="020B0004020202020204" pitchFamily="34" charset="0"/>
                <a:cs typeface="Times New Roman" panose="02020603050405020304" pitchFamily="18" charset="0"/>
              </a:rPr>
              <a:t>« Ce qui m’apparaît clairement comme évolution ce sont les demandes individualisées. Les étudiants qui demandent par mail de prendre en compte leur cas personnel, leur situation individuelle. Et donc ça, c'est vraiment tout le temps, ce qui prend beaucoup de temps d'ailleurs, cette demande de prise en considération de leur parcours, leurs difficultés, etc., ce qui n’est pas compatible en fait avec un enseignement en auditoire quand on a 200, 300 étudiants. » (APH)</a:t>
            </a:r>
            <a:endParaRPr lang="fr-BE" sz="1400" dirty="0">
              <a:effectLst/>
              <a:ea typeface="Aptos" panose="020B0004020202020204" pitchFamily="34" charset="0"/>
              <a:cs typeface="Times New Roman" panose="02020603050405020304" pitchFamily="18" charset="0"/>
            </a:endParaRPr>
          </a:p>
          <a:p>
            <a:pPr algn="just">
              <a:lnSpc>
                <a:spcPct val="100000"/>
              </a:lnSpc>
              <a:spcBef>
                <a:spcPts val="0"/>
              </a:spcBef>
            </a:pPr>
            <a:r>
              <a:rPr lang="fr-FR" sz="1400" dirty="0">
                <a:effectLst/>
                <a:ea typeface="Aptos" panose="020B0004020202020204" pitchFamily="34" charset="0"/>
                <a:cs typeface="Times New Roman" panose="02020603050405020304" pitchFamily="18" charset="0"/>
              </a:rPr>
              <a:t>« Il y a déjà une différence entre les étudiants de 2009 et les étudiants de 2022. Je pense que dans leur chef, il y a réellement une demande à la fois d'accompagnement et d’explicitation. (…) Je pense qu’il y a une nécessité plus grande qu’ils soient vraiment pris par la main, qu’il y ait justement cet accompagnement lié au sens, à l'utilité, et à les prendre là où ils sont pour les emmener là où moi je veux qu'ils aillent. (…)  Et donc il y a un peu cette ambivalence-là entre leur demande d’accompagnement et de suivi individualisé et ce que ça implique comme travail à fournir. Vous voulez être suivis ? Vous voulez être pris par la main, vous voulez des applications ? Mais quand on le fait, en tout cas, certains se plaignent du travail que ça requiert. » (ACA)</a:t>
            </a:r>
            <a:endParaRPr lang="fr-BE" sz="1400" dirty="0">
              <a:effectLst/>
              <a:ea typeface="Aptos" panose="020B0004020202020204" pitchFamily="34" charset="0"/>
              <a:cs typeface="Times New Roman" panose="02020603050405020304" pitchFamily="18" charset="0"/>
            </a:endParaRPr>
          </a:p>
          <a:p>
            <a:pPr algn="just">
              <a:lnSpc>
                <a:spcPct val="100000"/>
              </a:lnSpc>
              <a:spcBef>
                <a:spcPts val="0"/>
              </a:spcBef>
            </a:pPr>
            <a:r>
              <a:rPr lang="fr-FR" sz="1400" dirty="0">
                <a:effectLst/>
                <a:ea typeface="Aptos" panose="020B0004020202020204" pitchFamily="34" charset="0"/>
                <a:cs typeface="Times New Roman" panose="02020603050405020304" pitchFamily="18" charset="0"/>
              </a:rPr>
              <a:t>« J'aimerais pouvoir être un coach, parce que je pense qu'ils n'aiment plus qu'il y ait quelqu'un qui se contente de donner la théorie et d’expliquer. Ce qu'ils nous demandent de faire, c'est vraiment de les aider. Pour un cours je demande un travail à faire et ils doivent le faire en Excel. Disons qu’il y a 10 ans, on ne me posait presque pas de questions à ce sujet. Tandis que maintenant, quand ils sont bloqués, ils disent « Madame, je ne sais plus quoi faire, est ce que vous pouvez jeter un coup d'œil sur mon fichier Excel ? » Donc je pense qu'ils nous voient quand même comme une personne qui va les aider à apprendre. Tandis qu’il y a 10 ans, je ne dirais pas qu'ils avaient peur de nous mais disons qu'ils nous écoutaient, qu'ils essayaient d'apprendre, mais posaient moins de questions, peut-être parce qu'ils avaient peur de nous déranger. Alors que maintenant, c'est plutôt « je ne peux plus avancer, aidez-moi, s'il vous plaît ». Donc, oui, plutôt comme un coach. » (ACA)</a:t>
            </a:r>
            <a:endParaRPr lang="fr-BE" sz="1400" dirty="0">
              <a:effectLst/>
              <a:ea typeface="Aptos" panose="020B0004020202020204" pitchFamily="34" charset="0"/>
              <a:cs typeface="Times New Roman" panose="02020603050405020304" pitchFamily="18" charset="0"/>
            </a:endParaRPr>
          </a:p>
          <a:p>
            <a:pPr marL="0" marR="0" lvl="0" indent="0" algn="l" defTabSz="914400" rtl="0" eaLnBrk="1" fontAlgn="auto" latinLnBrk="0" hangingPunct="1">
              <a:spcAft>
                <a:spcPts val="500"/>
              </a:spcAft>
              <a:buClrTx/>
              <a:buSzTx/>
              <a:buNone/>
              <a:tabLst/>
              <a:defRPr/>
            </a:pPr>
            <a:r>
              <a:rPr lang="fr-FR" sz="1400" b="1" dirty="0">
                <a:effectLst/>
                <a:latin typeface="Montserrat" pitchFamily="2" charset="77"/>
                <a:ea typeface="Calibri" panose="020F0502020204030204" pitchFamily="34" charset="0"/>
                <a:cs typeface="Times New Roman" panose="02020603050405020304" pitchFamily="18" charset="0"/>
              </a:rPr>
              <a:t>Enjeu: L’accompagnement comme nouvel agir professionnel  </a:t>
            </a:r>
          </a:p>
          <a:p>
            <a:pPr lvl="1">
              <a:spcAft>
                <a:spcPts val="500"/>
              </a:spcAft>
              <a:buFont typeface="Wingdings" panose="05000000000000000000" pitchFamily="2" charset="2"/>
              <a:buChar char="è"/>
              <a:defRPr/>
            </a:pPr>
            <a:r>
              <a:rPr lang="fr-FR" sz="1300" b="1" dirty="0">
                <a:latin typeface="Montserrat"/>
                <a:ea typeface="Calibri"/>
                <a:cs typeface="Times New Roman"/>
              </a:rPr>
              <a:t>Comment</a:t>
            </a:r>
            <a:r>
              <a:rPr lang="fr-FR" sz="1300" b="1" dirty="0">
                <a:effectLst/>
                <a:latin typeface="Montserrat"/>
                <a:ea typeface="Calibri"/>
                <a:cs typeface="Times New Roman"/>
              </a:rPr>
              <a:t> </a:t>
            </a:r>
            <a:r>
              <a:rPr lang="fr-FR" sz="1300" b="1" kern="0" dirty="0">
                <a:solidFill>
                  <a:srgbClr val="000000"/>
                </a:solidFill>
                <a:effectLst/>
                <a:latin typeface="Montserrat"/>
                <a:ea typeface="Calibri"/>
              </a:rPr>
              <a:t>l’institution envisage-t-elle de faire face à la tension engendrée, chez les </a:t>
            </a:r>
            <a:r>
              <a:rPr lang="fr-FR" sz="1300" b="1" kern="0" dirty="0" err="1">
                <a:solidFill>
                  <a:srgbClr val="000000"/>
                </a:solidFill>
                <a:latin typeface="Montserrat"/>
                <a:ea typeface="Calibri"/>
              </a:rPr>
              <a:t>enseignant·es-chercheur·es</a:t>
            </a:r>
            <a:r>
              <a:rPr lang="fr-FR" sz="1300" b="1" kern="0" dirty="0">
                <a:solidFill>
                  <a:srgbClr val="000000"/>
                </a:solidFill>
                <a:effectLst/>
                <a:latin typeface="Montserrat"/>
                <a:ea typeface="Calibri"/>
              </a:rPr>
              <a:t>, entre une pédagogie centrée sur l’apprentissage de l’</a:t>
            </a:r>
            <a:r>
              <a:rPr lang="fr-FR" sz="1300" b="1" kern="0" dirty="0" err="1">
                <a:solidFill>
                  <a:srgbClr val="000000"/>
                </a:solidFill>
                <a:effectLst/>
                <a:latin typeface="Montserrat"/>
                <a:ea typeface="Calibri"/>
              </a:rPr>
              <a:t>étudiant·e</a:t>
            </a:r>
            <a:r>
              <a:rPr lang="fr-FR" sz="1300" b="1" kern="0" dirty="0">
                <a:solidFill>
                  <a:srgbClr val="000000"/>
                </a:solidFill>
                <a:effectLst/>
                <a:latin typeface="Montserrat"/>
                <a:ea typeface="Calibri"/>
              </a:rPr>
              <a:t> et celle davantage focalisée sur la transmission de savoir ?</a:t>
            </a:r>
          </a:p>
          <a:p>
            <a:pPr lvl="1">
              <a:buFont typeface="Wingdings" panose="05000000000000000000" pitchFamily="2" charset="2"/>
              <a:buChar char="è"/>
              <a:defRPr/>
            </a:pPr>
            <a:r>
              <a:rPr lang="fr-FR" sz="1300" b="1" kern="0" dirty="0">
                <a:solidFill>
                  <a:srgbClr val="000000"/>
                </a:solidFill>
                <a:latin typeface="Montserrat"/>
                <a:ea typeface="Calibri"/>
              </a:rPr>
              <a:t>Adhésion </a:t>
            </a:r>
            <a:r>
              <a:rPr lang="fr-FR" sz="1300" b="1" kern="0" dirty="0">
                <a:solidFill>
                  <a:srgbClr val="000000"/>
                </a:solidFill>
                <a:effectLst/>
                <a:latin typeface="Montserrat"/>
                <a:ea typeface="Calibri"/>
              </a:rPr>
              <a:t>des acteurs concernés à la démarche d’intégration de l’accompagnement dans les cours et dans les programmes, faisant de l’accompagnement une responsabilité collective et partagée?</a:t>
            </a:r>
            <a:r>
              <a:rPr lang="fr-FR" sz="1400" b="1" kern="0" dirty="0">
                <a:solidFill>
                  <a:srgbClr val="000000"/>
                </a:solidFill>
                <a:latin typeface="Montserrat"/>
                <a:ea typeface="Calibri"/>
              </a:rPr>
              <a:t> </a:t>
            </a:r>
            <a:endParaRPr lang="fr-BE" sz="1400" b="1" dirty="0">
              <a:effectLst/>
              <a:latin typeface="Montserrat" pitchFamily="2" charset="77"/>
              <a:ea typeface="Calibri" panose="020F0502020204030204" pitchFamily="34" charset="0"/>
              <a:cs typeface="Times New Roman" panose="02020603050405020304" pitchFamily="18" charset="0"/>
            </a:endParaRPr>
          </a:p>
          <a:p>
            <a:pPr marL="0" indent="0">
              <a:lnSpc>
                <a:spcPct val="100000"/>
              </a:lnSpc>
              <a:spcBef>
                <a:spcPts val="0"/>
              </a:spcBef>
              <a:buNone/>
              <a:defRPr/>
            </a:pPr>
            <a:endParaRPr lang="fr-FR" sz="1600" b="1" dirty="0"/>
          </a:p>
        </p:txBody>
      </p:sp>
    </p:spTree>
    <p:extLst>
      <p:ext uri="{BB962C8B-B14F-4D97-AF65-F5344CB8AC3E}">
        <p14:creationId xmlns:p14="http://schemas.microsoft.com/office/powerpoint/2010/main" val="164638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231DAB46BF79847A420F6D3B454E71C" ma:contentTypeVersion="10" ma:contentTypeDescription="Crée un document." ma:contentTypeScope="" ma:versionID="e39e204d5a13c2dc4bf36c2e69ce9ae4">
  <xsd:schema xmlns:xsd="http://www.w3.org/2001/XMLSchema" xmlns:xs="http://www.w3.org/2001/XMLSchema" xmlns:p="http://schemas.microsoft.com/office/2006/metadata/properties" xmlns:ns3="d6a27033-b3a8-41c5-aa38-fe7184b748ba" xmlns:ns4="b474789b-1d00-4da5-979c-66aaded126a4" targetNamespace="http://schemas.microsoft.com/office/2006/metadata/properties" ma:root="true" ma:fieldsID="13b56d755858512d55b56faa1f298077" ns3:_="" ns4:_="">
    <xsd:import namespace="d6a27033-b3a8-41c5-aa38-fe7184b748ba"/>
    <xsd:import namespace="b474789b-1d00-4da5-979c-66aaded126a4"/>
    <xsd:element name="properties">
      <xsd:complexType>
        <xsd:sequence>
          <xsd:element name="documentManagement">
            <xsd:complexType>
              <xsd:all>
                <xsd:element ref="ns3:MediaServiceAutoTags" minOccurs="0"/>
                <xsd:element ref="ns3:MediaServiceOCR" minOccurs="0"/>
                <xsd:element ref="ns3:MediaServiceAutoKeyPoints" minOccurs="0"/>
                <xsd:element ref="ns3:MediaServiceKeyPoints" minOccurs="0"/>
                <xsd:element ref="ns3:MediaServiceDateTaken" minOccurs="0"/>
                <xsd:element ref="ns3:MediaServiceLocation"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element ref="ns3:MediaServiceMetadata" minOccurs="0"/>
                <xsd:element ref="ns3:MediaServiceFastMetadata" minOccurs="0"/>
                <xsd:element ref="ns3:MediaServiceGenerationTime" minOccurs="0"/>
                <xsd:element ref="ns3:MediaServiceEventHashCode"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a27033-b3a8-41c5-aa38-fe7184b748ba" elementFormDefault="qualified">
    <xsd:import namespace="http://schemas.microsoft.com/office/2006/documentManagement/types"/>
    <xsd:import namespace="http://schemas.microsoft.com/office/infopath/2007/PartnerControls"/>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_activity" ma:index="18" nillable="true" ma:displayName="_activity" ma:hidden="true" ma:internalName="_activity">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Metadata" ma:index="20" nillable="true" ma:displayName="MediaServiceMetadata" ma:hidden="true" ma:internalName="MediaServiceMetadata" ma:readOnly="true">
      <xsd:simpleType>
        <xsd:restriction base="dms:Note"/>
      </xsd:simpleType>
    </xsd:element>
    <xsd:element name="MediaServiceFastMetadata" ma:index="21" nillable="true" ma:displayName="MediaServiceFastMetadata" ma:hidden="true" ma:internalName="MediaServiceFastMetadata" ma:readOnly="true">
      <xsd:simpleType>
        <xsd:restriction base="dms:Note"/>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474789b-1d00-4da5-979c-66aaded126a4" elementFormDefault="qualified">
    <xsd:import namespace="http://schemas.microsoft.com/office/2006/documentManagement/types"/>
    <xsd:import namespace="http://schemas.microsoft.com/office/infopath/2007/PartnerControls"/>
    <xsd:element name="SharedWithUsers" ma:index="14"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Partagé avec détails" ma:internalName="SharedWithDetails" ma:readOnly="true">
      <xsd:simpleType>
        <xsd:restriction base="dms:Note">
          <xsd:maxLength value="255"/>
        </xsd:restriction>
      </xsd:simpleType>
    </xsd:element>
    <xsd:element name="SharingHintHash" ma:index="16"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d6a27033-b3a8-41c5-aa38-fe7184b748ba" xsi:nil="true"/>
  </documentManagement>
</p:properties>
</file>

<file path=customXml/itemProps1.xml><?xml version="1.0" encoding="utf-8"?>
<ds:datastoreItem xmlns:ds="http://schemas.openxmlformats.org/officeDocument/2006/customXml" ds:itemID="{C837FBC6-1B54-42E0-A961-44341CEEF9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6a27033-b3a8-41c5-aa38-fe7184b748ba"/>
    <ds:schemaRef ds:uri="b474789b-1d00-4da5-979c-66aaded126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DEF8D13-32CB-4786-9B5D-ED717F1DED16}">
  <ds:schemaRefs>
    <ds:schemaRef ds:uri="http://schemas.microsoft.com/sharepoint/v3/contenttype/forms"/>
  </ds:schemaRefs>
</ds:datastoreItem>
</file>

<file path=customXml/itemProps3.xml><?xml version="1.0" encoding="utf-8"?>
<ds:datastoreItem xmlns:ds="http://schemas.openxmlformats.org/officeDocument/2006/customXml" ds:itemID="{3AD90AC6-427A-4EBE-8275-BE84AB92A8FD}">
  <ds:schemaRefs>
    <ds:schemaRef ds:uri="http://www.w3.org/XML/1998/namespace"/>
    <ds:schemaRef ds:uri="http://schemas.microsoft.com/office/infopath/2007/PartnerControls"/>
    <ds:schemaRef ds:uri="http://purl.org/dc/dcmitype/"/>
    <ds:schemaRef ds:uri="http://schemas.microsoft.com/office/2006/documentManagement/types"/>
    <ds:schemaRef ds:uri="http://purl.org/dc/elements/1.1/"/>
    <ds:schemaRef ds:uri="http://schemas.openxmlformats.org/package/2006/metadata/core-properties"/>
    <ds:schemaRef ds:uri="b474789b-1d00-4da5-979c-66aaded126a4"/>
    <ds:schemaRef ds:uri="d6a27033-b3a8-41c5-aa38-fe7184b748ba"/>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7080</Words>
  <Application>Microsoft Macintosh PowerPoint</Application>
  <PresentationFormat>Grand écran</PresentationFormat>
  <Paragraphs>167</Paragraphs>
  <Slides>14</Slides>
  <Notes>13</Notes>
  <HiddenSlides>0</HiddenSlides>
  <MMClips>0</MMClips>
  <ScaleCrop>false</ScaleCrop>
  <HeadingPairs>
    <vt:vector size="8" baseType="variant">
      <vt:variant>
        <vt:lpstr>Polices utilisées</vt:lpstr>
      </vt:variant>
      <vt:variant>
        <vt:i4>8</vt:i4>
      </vt:variant>
      <vt:variant>
        <vt:lpstr>Thème</vt:lpstr>
      </vt:variant>
      <vt:variant>
        <vt:i4>1</vt:i4>
      </vt:variant>
      <vt:variant>
        <vt:lpstr>Serveurs OLE incorporés</vt:lpstr>
      </vt:variant>
      <vt:variant>
        <vt:i4>1</vt:i4>
      </vt:variant>
      <vt:variant>
        <vt:lpstr>Titres des diapositives</vt:lpstr>
      </vt:variant>
      <vt:variant>
        <vt:i4>14</vt:i4>
      </vt:variant>
    </vt:vector>
  </HeadingPairs>
  <TitlesOfParts>
    <vt:vector size="24" baseType="lpstr">
      <vt:lpstr>Aptos</vt:lpstr>
      <vt:lpstr>Arial</vt:lpstr>
      <vt:lpstr>Calibri</vt:lpstr>
      <vt:lpstr>Calibri Light</vt:lpstr>
      <vt:lpstr>Montserrat</vt:lpstr>
      <vt:lpstr>Times New Roman</vt:lpstr>
      <vt:lpstr>Verdana</vt:lpstr>
      <vt:lpstr>Wingdings</vt:lpstr>
      <vt:lpstr>Office Theme</vt:lpstr>
      <vt:lpstr>Document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2018</cp:revision>
  <cp:lastPrinted>2024-03-15T09:25:31Z</cp:lastPrinted>
  <dcterms:created xsi:type="dcterms:W3CDTF">2014-12-16T22:05:44Z</dcterms:created>
  <dcterms:modified xsi:type="dcterms:W3CDTF">2025-02-18T07:53:19Z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0x0101008231DAB46BF79847A420F6D3B454E71C</vt:lpwstr>
  </property>
</Properties>
</file>