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2" r:id="rId4"/>
    <p:sldId id="264" r:id="rId5"/>
    <p:sldId id="261" r:id="rId6"/>
  </p:sldIdLst>
  <p:sldSz cx="12192000" cy="6858000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6600"/>
    <a:srgbClr val="FF00FF"/>
    <a:srgbClr val="314994"/>
    <a:srgbClr val="1F367C"/>
    <a:srgbClr val="D8E8F1"/>
    <a:srgbClr val="FF99CC"/>
    <a:srgbClr val="8298D6"/>
    <a:srgbClr val="FF2F92"/>
    <a:srgbClr val="486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7"/>
    <p:restoredTop sz="94634"/>
  </p:normalViewPr>
  <p:slideViewPr>
    <p:cSldViewPr snapToGrid="0" snapToObjects="1">
      <p:cViewPr varScale="1">
        <p:scale>
          <a:sx n="102" d="100"/>
          <a:sy n="102" d="100"/>
        </p:scale>
        <p:origin x="7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27T00:08:02.389"/>
    </inkml:context>
    <inkml:brush xml:id="br0">
      <inkml:brushProperty name="width" value="0.4" units="cm"/>
      <inkml:brushProperty name="height" value="0.8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0,'1113'0,"-910"28,630-29,-542 27,335-26,-365 27,-140-28,-359 0,209 2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6AF43-E4A8-D647-AB6F-3404A10B3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1285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D31176-7E5C-5C48-827A-81B211FC3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B4D7A1-5153-5547-B605-64C6CCF2DE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6734" y="1"/>
            <a:ext cx="1105266" cy="516115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F2171CD-6BC1-9441-9181-6082B4F15105}"/>
              </a:ext>
            </a:extLst>
          </p:cNvPr>
          <p:cNvCxnSpPr>
            <a:cxnSpLocks/>
          </p:cNvCxnSpPr>
          <p:nvPr userDrawn="1"/>
        </p:nvCxnSpPr>
        <p:spPr>
          <a:xfrm>
            <a:off x="0" y="3525461"/>
            <a:ext cx="3006671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9AC0D23-787F-B142-9749-4714638AE44A}"/>
              </a:ext>
            </a:extLst>
          </p:cNvPr>
          <p:cNvCxnSpPr>
            <a:cxnSpLocks/>
          </p:cNvCxnSpPr>
          <p:nvPr userDrawn="1"/>
        </p:nvCxnSpPr>
        <p:spPr>
          <a:xfrm>
            <a:off x="3006671" y="3525461"/>
            <a:ext cx="300667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D7A7138-BB79-0044-85A3-E73535C8578B}"/>
              </a:ext>
            </a:extLst>
          </p:cNvPr>
          <p:cNvCxnSpPr>
            <a:cxnSpLocks/>
          </p:cNvCxnSpPr>
          <p:nvPr userDrawn="1"/>
        </p:nvCxnSpPr>
        <p:spPr>
          <a:xfrm>
            <a:off x="6013342" y="3525461"/>
            <a:ext cx="3006671" cy="0"/>
          </a:xfrm>
          <a:prstGeom prst="line">
            <a:avLst/>
          </a:prstGeom>
          <a:ln w="57150">
            <a:solidFill>
              <a:srgbClr val="FF2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0E6B923-E3ED-F147-ADDC-4C6613E428C5}"/>
              </a:ext>
            </a:extLst>
          </p:cNvPr>
          <p:cNvCxnSpPr>
            <a:cxnSpLocks/>
          </p:cNvCxnSpPr>
          <p:nvPr userDrawn="1"/>
        </p:nvCxnSpPr>
        <p:spPr>
          <a:xfrm>
            <a:off x="9020013" y="3525461"/>
            <a:ext cx="3171987" cy="0"/>
          </a:xfrm>
          <a:prstGeom prst="line">
            <a:avLst/>
          </a:prstGeom>
          <a:ln w="57150">
            <a:solidFill>
              <a:srgbClr val="009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1FBF268-0924-854F-926D-8007747C0856}"/>
              </a:ext>
            </a:extLst>
          </p:cNvPr>
          <p:cNvSpPr/>
          <p:nvPr userDrawn="1"/>
        </p:nvSpPr>
        <p:spPr>
          <a:xfrm>
            <a:off x="0" y="6214819"/>
            <a:ext cx="2404997" cy="652853"/>
          </a:xfrm>
          <a:prstGeom prst="rect">
            <a:avLst/>
          </a:prstGeom>
          <a:solidFill>
            <a:srgbClr val="1F3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063141C-B0D5-CC4E-A1F1-0C1581396B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573" y="6214820"/>
            <a:ext cx="1388282" cy="66252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D506690-1D22-924F-A5B8-0CD68BC8717A}"/>
              </a:ext>
            </a:extLst>
          </p:cNvPr>
          <p:cNvSpPr txBox="1"/>
          <p:nvPr userDrawn="1"/>
        </p:nvSpPr>
        <p:spPr>
          <a:xfrm>
            <a:off x="2654122" y="6310412"/>
            <a:ext cx="403597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8298D6"/>
                </a:solidFill>
              </a:rPr>
              <a:t>Congrès de la Société d’Education Thérapeutique Européenne</a:t>
            </a:r>
          </a:p>
          <a:p>
            <a:pPr algn="ctr"/>
            <a:r>
              <a:rPr lang="fr-FR" sz="1200" dirty="0">
                <a:solidFill>
                  <a:srgbClr val="8298D6"/>
                </a:solidFill>
              </a:rPr>
              <a:t>27 et 28 mai 2021</a:t>
            </a:r>
          </a:p>
        </p:txBody>
      </p:sp>
    </p:spTree>
    <p:extLst>
      <p:ext uri="{BB962C8B-B14F-4D97-AF65-F5344CB8AC3E}">
        <p14:creationId xmlns:p14="http://schemas.microsoft.com/office/powerpoint/2010/main" val="4393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07F52E-EC4D-8149-94F4-7936CD438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251" y="260054"/>
            <a:ext cx="9469463" cy="70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A60837-D83F-7241-9754-D9EB21C2B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42" y="1580827"/>
            <a:ext cx="11220772" cy="449746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5"/>
              </a:buClr>
              <a:buSzPct val="70000"/>
              <a:buFont typeface="Police système"/>
              <a:buChar char="v"/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8BF086-A3F4-4D45-B235-FC81E8F5CB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56C5D2-BC04-E54A-86E1-1CA4008099CB}" type="datetimeFigureOut">
              <a:rPr lang="fr-FR" smtClean="0"/>
              <a:t>28/05/2021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BA23EB-E3DE-0547-9DBD-5D864778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09E93C-636A-0149-A87D-F5D88A8E4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13BB1-2713-CB40-A115-C07BF7AD94C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B00693-6508-8342-A157-C311438023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987"/>
            <a:ext cx="2057766" cy="960895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C660742-6D47-6C44-9A13-0EE2F3ABA235}"/>
              </a:ext>
            </a:extLst>
          </p:cNvPr>
          <p:cNvCxnSpPr>
            <a:cxnSpLocks/>
          </p:cNvCxnSpPr>
          <p:nvPr userDrawn="1"/>
        </p:nvCxnSpPr>
        <p:spPr>
          <a:xfrm>
            <a:off x="0" y="1084882"/>
            <a:ext cx="3006671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945B1D6-E98F-9D43-9C62-8120990DD924}"/>
              </a:ext>
            </a:extLst>
          </p:cNvPr>
          <p:cNvCxnSpPr>
            <a:cxnSpLocks/>
          </p:cNvCxnSpPr>
          <p:nvPr userDrawn="1"/>
        </p:nvCxnSpPr>
        <p:spPr>
          <a:xfrm>
            <a:off x="3006671" y="1084882"/>
            <a:ext cx="300667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E134C85-7341-0446-B21E-6DC31E54D9D2}"/>
              </a:ext>
            </a:extLst>
          </p:cNvPr>
          <p:cNvCxnSpPr>
            <a:cxnSpLocks/>
          </p:cNvCxnSpPr>
          <p:nvPr userDrawn="1"/>
        </p:nvCxnSpPr>
        <p:spPr>
          <a:xfrm>
            <a:off x="6013342" y="1084882"/>
            <a:ext cx="3006671" cy="0"/>
          </a:xfrm>
          <a:prstGeom prst="line">
            <a:avLst/>
          </a:prstGeom>
          <a:ln w="57150">
            <a:solidFill>
              <a:srgbClr val="FF2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A9AC613-A0F9-4848-B4A0-F6B3EDFC1623}"/>
              </a:ext>
            </a:extLst>
          </p:cNvPr>
          <p:cNvCxnSpPr>
            <a:cxnSpLocks/>
          </p:cNvCxnSpPr>
          <p:nvPr userDrawn="1"/>
        </p:nvCxnSpPr>
        <p:spPr>
          <a:xfrm>
            <a:off x="9020013" y="1084882"/>
            <a:ext cx="3171987" cy="0"/>
          </a:xfrm>
          <a:prstGeom prst="line">
            <a:avLst/>
          </a:prstGeom>
          <a:ln w="57150">
            <a:solidFill>
              <a:srgbClr val="009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D9F0138-97E5-6E44-A3E9-67755D155C59}"/>
              </a:ext>
            </a:extLst>
          </p:cNvPr>
          <p:cNvSpPr/>
          <p:nvPr userDrawn="1"/>
        </p:nvSpPr>
        <p:spPr>
          <a:xfrm>
            <a:off x="0" y="6214820"/>
            <a:ext cx="12192000" cy="643180"/>
          </a:xfrm>
          <a:prstGeom prst="rect">
            <a:avLst/>
          </a:prstGeom>
          <a:solidFill>
            <a:srgbClr val="1F3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 err="1">
                <a:solidFill>
                  <a:srgbClr val="314994"/>
                </a:solidFill>
              </a:rPr>
              <a:t>www.socsete.org</a:t>
            </a:r>
            <a:endParaRPr lang="fr-FR" sz="5400" b="0" dirty="0">
              <a:solidFill>
                <a:srgbClr val="314994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F2454A-891D-3F49-94AF-DDB35E6EB860}"/>
              </a:ext>
            </a:extLst>
          </p:cNvPr>
          <p:cNvSpPr/>
          <p:nvPr userDrawn="1"/>
        </p:nvSpPr>
        <p:spPr>
          <a:xfrm>
            <a:off x="0" y="6214819"/>
            <a:ext cx="2404997" cy="652853"/>
          </a:xfrm>
          <a:prstGeom prst="rect">
            <a:avLst/>
          </a:prstGeom>
          <a:solidFill>
            <a:srgbClr val="1F3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369EC43-B3D9-BD41-95CA-CD2449D94E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573" y="6214820"/>
            <a:ext cx="1388282" cy="66252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35FCD09-CDEB-884D-ABBD-0F42FC83D22D}"/>
              </a:ext>
            </a:extLst>
          </p:cNvPr>
          <p:cNvSpPr txBox="1"/>
          <p:nvPr userDrawn="1"/>
        </p:nvSpPr>
        <p:spPr>
          <a:xfrm>
            <a:off x="2654122" y="6310412"/>
            <a:ext cx="403597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8298D6"/>
                </a:solidFill>
              </a:rPr>
              <a:t>Congrès de la Société d’Education Thérapeutique Européenne</a:t>
            </a:r>
          </a:p>
          <a:p>
            <a:pPr algn="ctr"/>
            <a:r>
              <a:rPr lang="fr-FR" sz="1200" dirty="0">
                <a:solidFill>
                  <a:srgbClr val="8298D6"/>
                </a:solidFill>
              </a:rPr>
              <a:t>27 et 28 mai 2021</a:t>
            </a:r>
          </a:p>
        </p:txBody>
      </p:sp>
    </p:spTree>
    <p:extLst>
      <p:ext uri="{BB962C8B-B14F-4D97-AF65-F5344CB8AC3E}">
        <p14:creationId xmlns:p14="http://schemas.microsoft.com/office/powerpoint/2010/main" val="132365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F3AF88-D69D-B54F-B815-7FDF8867AF6C}"/>
              </a:ext>
            </a:extLst>
          </p:cNvPr>
          <p:cNvSpPr/>
          <p:nvPr userDrawn="1"/>
        </p:nvSpPr>
        <p:spPr>
          <a:xfrm>
            <a:off x="1365337" y="6214819"/>
            <a:ext cx="1039660" cy="65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5A199A-7A51-7B45-A1EE-06095DCD2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8353"/>
            <a:ext cx="5181600" cy="482861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5"/>
              </a:buClr>
              <a:buSzPct val="70000"/>
              <a:buFont typeface="Police système"/>
              <a:buChar char="v"/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C9944D-6FA2-4B4E-91A9-BA7F83AA0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8353"/>
            <a:ext cx="5181600" cy="482861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5"/>
              </a:buClr>
              <a:buSzPct val="50000"/>
              <a:buFont typeface="Police système"/>
              <a:buChar char="V"/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14F69C5-BD9E-6343-B925-331E3C4A0CF9}"/>
              </a:ext>
            </a:extLst>
          </p:cNvPr>
          <p:cNvSpPr txBox="1">
            <a:spLocks/>
          </p:cNvSpPr>
          <p:nvPr userDrawn="1"/>
        </p:nvSpPr>
        <p:spPr>
          <a:xfrm>
            <a:off x="2278251" y="260054"/>
            <a:ext cx="9469463" cy="7038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0C6475B-94FC-4F44-B112-2DFB0633E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987"/>
            <a:ext cx="2057766" cy="960895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690BCE0-5540-CE4D-9D09-08304ED99408}"/>
              </a:ext>
            </a:extLst>
          </p:cNvPr>
          <p:cNvCxnSpPr>
            <a:cxnSpLocks/>
          </p:cNvCxnSpPr>
          <p:nvPr userDrawn="1"/>
        </p:nvCxnSpPr>
        <p:spPr>
          <a:xfrm>
            <a:off x="0" y="1084882"/>
            <a:ext cx="3006671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A477F6B-4F82-1946-861F-A81F61E99658}"/>
              </a:ext>
            </a:extLst>
          </p:cNvPr>
          <p:cNvCxnSpPr>
            <a:cxnSpLocks/>
          </p:cNvCxnSpPr>
          <p:nvPr userDrawn="1"/>
        </p:nvCxnSpPr>
        <p:spPr>
          <a:xfrm>
            <a:off x="3006671" y="1084882"/>
            <a:ext cx="300667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270BC6A-BF92-014B-8FB2-49E6EB15DBE0}"/>
              </a:ext>
            </a:extLst>
          </p:cNvPr>
          <p:cNvCxnSpPr>
            <a:cxnSpLocks/>
          </p:cNvCxnSpPr>
          <p:nvPr userDrawn="1"/>
        </p:nvCxnSpPr>
        <p:spPr>
          <a:xfrm>
            <a:off x="6013342" y="1084882"/>
            <a:ext cx="3006671" cy="0"/>
          </a:xfrm>
          <a:prstGeom prst="line">
            <a:avLst/>
          </a:prstGeom>
          <a:ln w="57150">
            <a:solidFill>
              <a:srgbClr val="FF2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D1D9102-8869-B246-8345-A3391495D168}"/>
              </a:ext>
            </a:extLst>
          </p:cNvPr>
          <p:cNvCxnSpPr>
            <a:cxnSpLocks/>
          </p:cNvCxnSpPr>
          <p:nvPr userDrawn="1"/>
        </p:nvCxnSpPr>
        <p:spPr>
          <a:xfrm>
            <a:off x="9020013" y="1084882"/>
            <a:ext cx="3171987" cy="0"/>
          </a:xfrm>
          <a:prstGeom prst="line">
            <a:avLst/>
          </a:prstGeom>
          <a:ln w="57150">
            <a:solidFill>
              <a:srgbClr val="009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46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FEBA094-F898-E943-B4CE-45F3C0A3E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251" y="260054"/>
            <a:ext cx="9469463" cy="70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E483A4F-F65C-6748-833B-86D5340B48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987"/>
            <a:ext cx="2057766" cy="960895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78A02DD-BB72-E448-9790-2C19B59135E3}"/>
              </a:ext>
            </a:extLst>
          </p:cNvPr>
          <p:cNvCxnSpPr>
            <a:cxnSpLocks/>
          </p:cNvCxnSpPr>
          <p:nvPr userDrawn="1"/>
        </p:nvCxnSpPr>
        <p:spPr>
          <a:xfrm>
            <a:off x="0" y="1084882"/>
            <a:ext cx="3006671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D8FF3-061A-F945-82EC-BDC0A1385845}"/>
              </a:ext>
            </a:extLst>
          </p:cNvPr>
          <p:cNvSpPr/>
          <p:nvPr userDrawn="1"/>
        </p:nvSpPr>
        <p:spPr>
          <a:xfrm>
            <a:off x="1365337" y="6214819"/>
            <a:ext cx="1039660" cy="65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C44F825-6565-8945-9B34-4A38873E8B1B}"/>
              </a:ext>
            </a:extLst>
          </p:cNvPr>
          <p:cNvCxnSpPr>
            <a:cxnSpLocks/>
          </p:cNvCxnSpPr>
          <p:nvPr userDrawn="1"/>
        </p:nvCxnSpPr>
        <p:spPr>
          <a:xfrm>
            <a:off x="3006671" y="1084882"/>
            <a:ext cx="300667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03D2EEB-68CB-8546-B4EE-063ACF2FFCE5}"/>
              </a:ext>
            </a:extLst>
          </p:cNvPr>
          <p:cNvCxnSpPr>
            <a:cxnSpLocks/>
          </p:cNvCxnSpPr>
          <p:nvPr userDrawn="1"/>
        </p:nvCxnSpPr>
        <p:spPr>
          <a:xfrm>
            <a:off x="6013342" y="1084882"/>
            <a:ext cx="3006671" cy="0"/>
          </a:xfrm>
          <a:prstGeom prst="line">
            <a:avLst/>
          </a:prstGeom>
          <a:ln w="57150">
            <a:solidFill>
              <a:srgbClr val="FF2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92F9FD8-5BE4-DC48-A925-128CC23AA54B}"/>
              </a:ext>
            </a:extLst>
          </p:cNvPr>
          <p:cNvCxnSpPr>
            <a:cxnSpLocks/>
          </p:cNvCxnSpPr>
          <p:nvPr userDrawn="1"/>
        </p:nvCxnSpPr>
        <p:spPr>
          <a:xfrm>
            <a:off x="9020013" y="1084882"/>
            <a:ext cx="3171987" cy="0"/>
          </a:xfrm>
          <a:prstGeom prst="line">
            <a:avLst/>
          </a:prstGeom>
          <a:ln w="57150">
            <a:solidFill>
              <a:srgbClr val="009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5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8636A8F-B0F5-2B46-9C06-F8064CD08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2331" y="1124097"/>
            <a:ext cx="3327335" cy="1553733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F6CBE08-3D11-AE4B-B2B3-1E98B6C210DB}"/>
              </a:ext>
            </a:extLst>
          </p:cNvPr>
          <p:cNvCxnSpPr>
            <a:cxnSpLocks/>
          </p:cNvCxnSpPr>
          <p:nvPr userDrawn="1"/>
        </p:nvCxnSpPr>
        <p:spPr>
          <a:xfrm>
            <a:off x="-4986" y="2677830"/>
            <a:ext cx="3006671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C1CCB0B-11D1-8844-8D14-E5EB82B13BA6}"/>
              </a:ext>
            </a:extLst>
          </p:cNvPr>
          <p:cNvCxnSpPr>
            <a:cxnSpLocks/>
          </p:cNvCxnSpPr>
          <p:nvPr userDrawn="1"/>
        </p:nvCxnSpPr>
        <p:spPr>
          <a:xfrm>
            <a:off x="3001685" y="2677830"/>
            <a:ext cx="300667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F0A6099-D656-5240-97B3-59DC8E8702E4}"/>
              </a:ext>
            </a:extLst>
          </p:cNvPr>
          <p:cNvCxnSpPr>
            <a:cxnSpLocks/>
          </p:cNvCxnSpPr>
          <p:nvPr userDrawn="1"/>
        </p:nvCxnSpPr>
        <p:spPr>
          <a:xfrm>
            <a:off x="6008356" y="2677830"/>
            <a:ext cx="3006671" cy="0"/>
          </a:xfrm>
          <a:prstGeom prst="line">
            <a:avLst/>
          </a:prstGeom>
          <a:ln w="57150">
            <a:solidFill>
              <a:srgbClr val="FF2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BBD7BFB-E851-1843-8327-E4A313C9B7D6}"/>
              </a:ext>
            </a:extLst>
          </p:cNvPr>
          <p:cNvCxnSpPr>
            <a:cxnSpLocks/>
          </p:cNvCxnSpPr>
          <p:nvPr userDrawn="1"/>
        </p:nvCxnSpPr>
        <p:spPr>
          <a:xfrm>
            <a:off x="9015027" y="2677830"/>
            <a:ext cx="3171987" cy="0"/>
          </a:xfrm>
          <a:prstGeom prst="line">
            <a:avLst/>
          </a:prstGeom>
          <a:ln w="57150">
            <a:solidFill>
              <a:srgbClr val="009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26AB5425-F102-EF42-8A4A-4B91654BA2F3}"/>
              </a:ext>
            </a:extLst>
          </p:cNvPr>
          <p:cNvSpPr txBox="1"/>
          <p:nvPr userDrawn="1"/>
        </p:nvSpPr>
        <p:spPr>
          <a:xfrm>
            <a:off x="4477221" y="3533613"/>
            <a:ext cx="3237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314994"/>
                </a:solidFill>
              </a:rPr>
              <a:t>Merci de votre attention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F408E4-FA66-8347-841E-C7F9E02AF2F3}"/>
              </a:ext>
            </a:extLst>
          </p:cNvPr>
          <p:cNvSpPr/>
          <p:nvPr userDrawn="1"/>
        </p:nvSpPr>
        <p:spPr>
          <a:xfrm>
            <a:off x="0" y="6214819"/>
            <a:ext cx="2404997" cy="65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122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7A21F8-4626-BC42-B60E-B90CC8ACC829}"/>
              </a:ext>
            </a:extLst>
          </p:cNvPr>
          <p:cNvSpPr/>
          <p:nvPr userDrawn="1"/>
        </p:nvSpPr>
        <p:spPr>
          <a:xfrm>
            <a:off x="0" y="6214820"/>
            <a:ext cx="12192000" cy="643180"/>
          </a:xfrm>
          <a:prstGeom prst="rect">
            <a:avLst/>
          </a:prstGeom>
          <a:solidFill>
            <a:srgbClr val="1F3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 err="1">
                <a:solidFill>
                  <a:srgbClr val="314994"/>
                </a:solidFill>
              </a:rPr>
              <a:t>www.socsete.org</a:t>
            </a:r>
            <a:endParaRPr lang="fr-FR" sz="5400" b="0" dirty="0">
              <a:solidFill>
                <a:srgbClr val="314994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91F9410-52F3-2649-B3F7-864B2D6198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5573" y="6214820"/>
            <a:ext cx="1388282" cy="6625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E2CCDF-5BEF-1D49-B6F8-99E263E5D794}"/>
              </a:ext>
            </a:extLst>
          </p:cNvPr>
          <p:cNvSpPr/>
          <p:nvPr userDrawn="1"/>
        </p:nvSpPr>
        <p:spPr>
          <a:xfrm>
            <a:off x="0" y="6214819"/>
            <a:ext cx="2404997" cy="65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5400" b="0" dirty="0">
                <a:solidFill>
                  <a:srgbClr val="314994"/>
                </a:solidFill>
                <a:latin typeface="American Typewriter" panose="02090604020004020304" pitchFamily="18" charset="77"/>
                <a:cs typeface="Al Bayan Plain" pitchFamily="2" charset="-78"/>
              </a:rPr>
              <a:t>21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14BA37-72C6-A443-9AC8-B4157553964A}"/>
              </a:ext>
            </a:extLst>
          </p:cNvPr>
          <p:cNvSpPr txBox="1"/>
          <p:nvPr userDrawn="1"/>
        </p:nvSpPr>
        <p:spPr>
          <a:xfrm>
            <a:off x="2654122" y="6310412"/>
            <a:ext cx="403597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8298D6"/>
                </a:solidFill>
              </a:rPr>
              <a:t>Congrès de la Société d’Education Thérapeutique Européenne</a:t>
            </a:r>
          </a:p>
          <a:p>
            <a:pPr algn="ctr"/>
            <a:r>
              <a:rPr lang="fr-FR" sz="1200" dirty="0">
                <a:solidFill>
                  <a:srgbClr val="8298D6"/>
                </a:solidFill>
              </a:rPr>
              <a:t>27 et 28 mai 2021</a:t>
            </a:r>
          </a:p>
        </p:txBody>
      </p:sp>
    </p:spTree>
    <p:extLst>
      <p:ext uri="{BB962C8B-B14F-4D97-AF65-F5344CB8AC3E}">
        <p14:creationId xmlns:p14="http://schemas.microsoft.com/office/powerpoint/2010/main" val="390699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andrine.roussel@uclouvain.b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143CAB-3C0A-B84C-8FB9-E01937AA8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fr-BE" sz="3600" b="1" dirty="0"/>
              <a:t>Vers une typologie commune des pratiques éducatives pour les professionnels et les patients. </a:t>
            </a:r>
            <a:br>
              <a:rPr lang="fr-BE" sz="3200" b="1" dirty="0"/>
            </a:br>
            <a:r>
              <a:rPr lang="fr-BE" sz="3600" b="1" dirty="0"/>
              <a:t>Considérations méthodologiques</a:t>
            </a:r>
            <a:endParaRPr lang="fr-FR" sz="32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AF05D2-18AE-D845-AAFE-AE28F50DE9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sz="2200" u="sng" dirty="0"/>
          </a:p>
          <a:p>
            <a:r>
              <a:rPr lang="fr-BE" sz="2200" u="sng" dirty="0"/>
              <a:t>Sandrine</a:t>
            </a:r>
            <a:r>
              <a:rPr lang="fr-BE" sz="2200" u="sng" cap="small" dirty="0"/>
              <a:t> Roussel</a:t>
            </a:r>
            <a:r>
              <a:rPr lang="fr-BE" sz="2200" baseline="30000" dirty="0"/>
              <a:t>1</a:t>
            </a:r>
            <a:r>
              <a:rPr lang="fr-BE" sz="2200" dirty="0"/>
              <a:t>; Marie </a:t>
            </a:r>
            <a:r>
              <a:rPr lang="fr-BE" sz="2200" cap="small" dirty="0"/>
              <a:t>Porcu</a:t>
            </a:r>
            <a:r>
              <a:rPr lang="fr-BE" sz="2200" baseline="30000" dirty="0"/>
              <a:t>2</a:t>
            </a:r>
            <a:r>
              <a:rPr lang="fr-BE" sz="2200" dirty="0"/>
              <a:t>; Stephan</a:t>
            </a:r>
            <a:r>
              <a:rPr lang="fr-BE" sz="2200" cap="small" dirty="0"/>
              <a:t> Van den Broucke</a:t>
            </a:r>
            <a:r>
              <a:rPr lang="fr-BE" sz="2200" baseline="30000" dirty="0"/>
              <a:t>1 ; </a:t>
            </a:r>
            <a:r>
              <a:rPr lang="fr-BE" sz="2200" dirty="0"/>
              <a:t>Mariane </a:t>
            </a:r>
            <a:r>
              <a:rPr lang="fr-BE" sz="2200" cap="small" dirty="0"/>
              <a:t>Frenay</a:t>
            </a:r>
            <a:r>
              <a:rPr lang="fr-BE" sz="2200" baseline="30000" dirty="0"/>
              <a:t>1</a:t>
            </a:r>
            <a:r>
              <a:rPr lang="fr-BE" sz="2200" dirty="0"/>
              <a:t> </a:t>
            </a:r>
          </a:p>
          <a:p>
            <a:pPr algn="r"/>
            <a:r>
              <a:rPr lang="fr-BE" sz="2200" baseline="30000" dirty="0"/>
              <a:t>1</a:t>
            </a:r>
            <a:r>
              <a:rPr lang="fr-BE" sz="2200" dirty="0"/>
              <a:t>Université catholique de Louvain, </a:t>
            </a:r>
            <a:r>
              <a:rPr lang="fr-BE" sz="2200" baseline="30000" dirty="0"/>
              <a:t>2</a:t>
            </a:r>
            <a:r>
              <a:rPr lang="fr-BE" sz="2200" dirty="0"/>
              <a:t>Clinique CHC Mont-</a:t>
            </a:r>
            <a:r>
              <a:rPr lang="fr-BE" sz="2200" dirty="0" err="1"/>
              <a:t>Légia</a:t>
            </a:r>
            <a:r>
              <a:rPr lang="fr-BE" sz="2200" dirty="0"/>
              <a:t>. Belgique</a:t>
            </a:r>
          </a:p>
          <a:p>
            <a:pPr algn="r"/>
            <a:r>
              <a:rPr lang="fr-FR" sz="2000" dirty="0">
                <a:solidFill>
                  <a:srgbClr val="FF2F9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fr-BE" sz="2000" dirty="0">
                <a:solidFill>
                  <a:srgbClr val="FF2F9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andrine.roussel@uclouvain.be</a:t>
            </a:r>
            <a:r>
              <a:rPr lang="fr-BE" sz="2000" dirty="0">
                <a:solidFill>
                  <a:srgbClr val="FF2F92"/>
                </a:solidFill>
              </a:rPr>
              <a:t> </a:t>
            </a:r>
          </a:p>
          <a:p>
            <a:pPr algn="r"/>
            <a:endParaRPr lang="fr-BE" sz="2000" dirty="0"/>
          </a:p>
          <a:p>
            <a:endParaRPr lang="fr-BE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245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666DB7-18EE-8D40-8222-0E3F29855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recherches, Une préoccupation commune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4865F9-60D3-7D4C-8CC7-E2875004C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Préoccupation</a:t>
            </a:r>
            <a:r>
              <a:rPr lang="fr-FR" sz="2400" dirty="0"/>
              <a:t>: </a:t>
            </a:r>
            <a:r>
              <a:rPr lang="fr-FR" sz="2400" dirty="0">
                <a:solidFill>
                  <a:schemeClr val="tx1"/>
                </a:solidFill>
              </a:rPr>
              <a:t>Qu’est-ce qui permet l’évolution et le maintien vers des relations </a:t>
            </a:r>
            <a:r>
              <a:rPr lang="fr-FR" sz="2400" u="sng" dirty="0">
                <a:solidFill>
                  <a:schemeClr val="tx1"/>
                </a:solidFill>
              </a:rPr>
              <a:t>réellement</a:t>
            </a:r>
            <a:r>
              <a:rPr lang="fr-FR" sz="2400" dirty="0">
                <a:solidFill>
                  <a:schemeClr val="tx1"/>
                </a:solidFill>
              </a:rPr>
              <a:t> partenariales entre le patient et le professionnel de santé? </a:t>
            </a:r>
          </a:p>
          <a:p>
            <a:r>
              <a:rPr lang="fr-FR" sz="2400" dirty="0"/>
              <a:t>Deux recherches qualitatives: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768B30F-DE2A-41AF-9E7B-3A05B8A9E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137122"/>
              </p:ext>
            </p:extLst>
          </p:nvPr>
        </p:nvGraphicFramePr>
        <p:xfrm>
          <a:off x="900783" y="2941163"/>
          <a:ext cx="10764275" cy="2987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61650">
                  <a:extLst>
                    <a:ext uri="{9D8B030D-6E8A-4147-A177-3AD203B41FA5}">
                      <a16:colId xmlns:a16="http://schemas.microsoft.com/office/drawing/2014/main" val="3492647140"/>
                    </a:ext>
                  </a:extLst>
                </a:gridCol>
                <a:gridCol w="4534293">
                  <a:extLst>
                    <a:ext uri="{9D8B030D-6E8A-4147-A177-3AD203B41FA5}">
                      <a16:colId xmlns:a16="http://schemas.microsoft.com/office/drawing/2014/main" val="2754596440"/>
                    </a:ext>
                  </a:extLst>
                </a:gridCol>
                <a:gridCol w="4868332">
                  <a:extLst>
                    <a:ext uri="{9D8B030D-6E8A-4147-A177-3AD203B41FA5}">
                      <a16:colId xmlns:a16="http://schemas.microsoft.com/office/drawing/2014/main" val="580476643"/>
                    </a:ext>
                  </a:extLst>
                </a:gridCol>
              </a:tblGrid>
              <a:tr h="383495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F36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small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  <a:cs typeface="Calibri Light" panose="020F0302020204030204" pitchFamily="34" charset="0"/>
                        </a:rPr>
                        <a:t>Recherche 1.</a:t>
                      </a:r>
                      <a:r>
                        <a:rPr lang="fr-FR" b="1" cap="none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fr-FR" cap="none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Thèse de doctorat</a:t>
                      </a:r>
                      <a:endParaRPr lang="fr-BE" cap="none" baseline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F36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small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Recherche 2</a:t>
                      </a:r>
                      <a:r>
                        <a:rPr lang="fr-FR" sz="2000" b="0" cap="small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.</a:t>
                      </a:r>
                      <a:r>
                        <a:rPr lang="fr-FR" sz="2000" b="0" cap="small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fr-FR" cap="none" baseline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+mj-lt"/>
                        </a:rPr>
                        <a:t>Care-test</a:t>
                      </a:r>
                      <a:endParaRPr lang="fr-BE" cap="none" baseline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1F36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619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b="1" cap="small" baseline="0" dirty="0">
                          <a:solidFill>
                            <a:srgbClr val="314994"/>
                          </a:solidFill>
                          <a:latin typeface="+mj-lt"/>
                        </a:rPr>
                        <a:t>Question de recherche</a:t>
                      </a:r>
                      <a:endParaRPr lang="fr-BE" sz="2000" b="1" cap="small" baseline="0" dirty="0">
                        <a:solidFill>
                          <a:srgbClr val="314994"/>
                        </a:solidFill>
                        <a:latin typeface="+mj-lt"/>
                      </a:endParaRPr>
                    </a:p>
                  </a:txBody>
                  <a:tcPr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Représentations des soignants </a:t>
                      </a:r>
                      <a:r>
                        <a:rPr lang="fr-FR" dirty="0">
                          <a:sym typeface="Wingdings" panose="05000000000000000000" pitchFamily="2" charset="2"/>
                        </a:rPr>
                        <a:t></a:t>
                      </a:r>
                      <a:r>
                        <a:rPr lang="fr-FR" dirty="0"/>
                        <a:t> Pratiques? </a:t>
                      </a:r>
                      <a:endParaRPr lang="fr-BE" dirty="0"/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Autotests à visée diagnostique </a:t>
                      </a:r>
                      <a:r>
                        <a:rPr lang="fr-FR" dirty="0">
                          <a:sym typeface="Wingdings" panose="05000000000000000000" pitchFamily="2" charset="2"/>
                        </a:rPr>
                        <a:t> Relations? </a:t>
                      </a:r>
                      <a:endParaRPr lang="fr-BE" dirty="0"/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86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b="1" cap="small" baseline="0" dirty="0">
                          <a:solidFill>
                            <a:srgbClr val="314994"/>
                          </a:solidFill>
                          <a:latin typeface="+mj-lt"/>
                        </a:rPr>
                        <a:t>Répondants</a:t>
                      </a:r>
                      <a:endParaRPr lang="fr-BE" sz="2000" b="1" cap="small" baseline="0" dirty="0">
                        <a:solidFill>
                          <a:srgbClr val="314994"/>
                        </a:solidFill>
                        <a:latin typeface="+mj-lt"/>
                      </a:endParaRPr>
                    </a:p>
                  </a:txBody>
                  <a:tcPr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France &amp; Belgique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dirty="0"/>
                        <a:t>26 (38) Soignants, formés à l’ETP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dirty="0"/>
                        <a:t>2015-2016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BE" dirty="0"/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Belgique. Région de Bruxelles Capitale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17 Patients, 25 Médecins &amp; 16 Pharmaciens (tout venants)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2018-2019 (</a:t>
                      </a:r>
                      <a:r>
                        <a:rPr lang="fr-FR" u="sng" dirty="0"/>
                        <a:t>avant</a:t>
                      </a:r>
                      <a:r>
                        <a:rPr lang="fr-FR" dirty="0"/>
                        <a:t> la Covid-19)</a:t>
                      </a:r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6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b="1" cap="small" baseline="0" dirty="0">
                          <a:solidFill>
                            <a:srgbClr val="314994"/>
                          </a:solidFill>
                          <a:latin typeface="+mj-lt"/>
                        </a:rPr>
                        <a:t>Méthode de recueil</a:t>
                      </a:r>
                      <a:endParaRPr lang="fr-BE" sz="2000" b="1" cap="small" baseline="0" dirty="0">
                        <a:solidFill>
                          <a:srgbClr val="314994"/>
                        </a:solidFill>
                        <a:latin typeface="+mj-lt"/>
                      </a:endParaRPr>
                    </a:p>
                  </a:txBody>
                  <a:tcPr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Entretiens d’explicitation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Entretiens semi-directifs </a:t>
                      </a:r>
                      <a:endParaRPr lang="fr-BE" dirty="0"/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Entretiens semi-directifs</a:t>
                      </a:r>
                      <a:endParaRPr lang="fr-BE" dirty="0"/>
                    </a:p>
                  </a:txBody>
                  <a:tcPr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948981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49A170D-E166-47DB-AA51-E5CFFBF0EBD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714" y="2974177"/>
            <a:ext cx="790116" cy="334010"/>
          </a:xfrm>
          <a:prstGeom prst="rect">
            <a:avLst/>
          </a:prstGeom>
          <a:noFill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E0B97A-717B-4620-8DAD-F5B5A5650B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553" y="3662556"/>
            <a:ext cx="1500505" cy="334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590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18223A1B-4C79-41BC-933B-1D1A8D02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Vers une typologie commune…</a:t>
            </a:r>
            <a:endParaRPr lang="fr-BE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6191744-E012-4A4F-86C1-ECC211973EF0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Un Obstacle: le discours intégré de « participation », chez les professionnels</a:t>
            </a:r>
          </a:p>
          <a:p>
            <a:pPr lvl="1">
              <a:spcAft>
                <a:spcPts val="1200"/>
              </a:spcAft>
            </a:pPr>
            <a:r>
              <a:rPr lang="fr-FR" sz="1800" dirty="0"/>
              <a:t>R1: autonomie, santé globale, ETP … </a:t>
            </a:r>
            <a:r>
              <a:rPr lang="fr-FR" sz="1400" dirty="0">
                <a:solidFill>
                  <a:srgbClr val="314994"/>
                </a:solidFill>
              </a:rPr>
              <a:t>(Roussel, 2012) </a:t>
            </a:r>
            <a:r>
              <a:rPr lang="fr-FR" sz="1800" u="sng" dirty="0"/>
              <a:t>ou</a:t>
            </a:r>
            <a:r>
              <a:rPr lang="fr-FR" sz="1400" dirty="0">
                <a:solidFill>
                  <a:srgbClr val="314994"/>
                </a:solidFill>
              </a:rPr>
              <a:t> </a:t>
            </a:r>
            <a:r>
              <a:rPr lang="fr-FR" sz="1800" dirty="0"/>
              <a:t>R2: patient partenaire, négociation, explication, …</a:t>
            </a:r>
          </a:p>
          <a:p>
            <a:r>
              <a:rPr lang="fr-FR" sz="2400" b="1" dirty="0">
                <a:solidFill>
                  <a:srgbClr val="1F367C"/>
                </a:solidFill>
                <a:latin typeface="+mj-lt"/>
              </a:rPr>
              <a:t>Participation</a:t>
            </a:r>
            <a:r>
              <a:rPr lang="fr-FR" sz="2400" b="1" dirty="0">
                <a:solidFill>
                  <a:srgbClr val="1F367C"/>
                </a:solidFill>
                <a:latin typeface="+mj-lt"/>
                <a:sym typeface="Wingdings" panose="05000000000000000000" pitchFamily="2" charset="2"/>
              </a:rPr>
              <a:t> typologie sur la répartition du pouvoir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sz="1400" dirty="0">
                <a:sym typeface="Wingdings" panose="05000000000000000000" pitchFamily="2" charset="2"/>
              </a:rPr>
              <a:t>(Szasz &amp; </a:t>
            </a:r>
            <a:r>
              <a:rPr lang="fr-FR" sz="1400" dirty="0" err="1">
                <a:sym typeface="Wingdings" panose="05000000000000000000" pitchFamily="2" charset="2"/>
              </a:rPr>
              <a:t>Hollender</a:t>
            </a:r>
            <a:r>
              <a:rPr lang="fr-FR" sz="1400" dirty="0">
                <a:sym typeface="Wingdings" panose="05000000000000000000" pitchFamily="2" charset="2"/>
              </a:rPr>
              <a:t>, 1956; </a:t>
            </a:r>
            <a:r>
              <a:rPr lang="fr-FR" sz="1400" dirty="0" err="1">
                <a:sym typeface="Wingdings" panose="05000000000000000000" pitchFamily="2" charset="2"/>
              </a:rPr>
              <a:t>Botelho</a:t>
            </a:r>
            <a:r>
              <a:rPr lang="fr-FR" sz="1400" dirty="0">
                <a:sym typeface="Wingdings" panose="05000000000000000000" pitchFamily="2" charset="2"/>
              </a:rPr>
              <a:t>, 1992). </a:t>
            </a:r>
          </a:p>
          <a:p>
            <a:pPr lvl="1"/>
            <a:r>
              <a:rPr lang="fr-FR" sz="1800" dirty="0">
                <a:sym typeface="Wingdings" panose="05000000000000000000" pitchFamily="2" charset="2"/>
              </a:rPr>
              <a:t>4 Types; 9 Sous-types (pas identiques!). </a:t>
            </a:r>
            <a:r>
              <a:rPr lang="fr-FR" sz="1800" dirty="0">
                <a:highlight>
                  <a:srgbClr val="8298D6"/>
                </a:highlight>
                <a:sym typeface="Wingdings" panose="05000000000000000000" pitchFamily="2" charset="2"/>
              </a:rPr>
              <a:t>Intuitif 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</a:rPr>
              <a:t>≠</a:t>
            </a:r>
            <a:r>
              <a:rPr lang="fr-FR" sz="1800" dirty="0">
                <a:sym typeface="Wingdings" panose="05000000000000000000" pitchFamily="2" charset="2"/>
              </a:rPr>
              <a:t> </a:t>
            </a:r>
            <a:r>
              <a:rPr lang="fr-FR" sz="1800" dirty="0">
                <a:highlight>
                  <a:srgbClr val="FF6600"/>
                </a:highlight>
                <a:sym typeface="Wingdings" panose="05000000000000000000" pitchFamily="2" charset="2"/>
              </a:rPr>
              <a:t>construit </a:t>
            </a:r>
            <a:r>
              <a:rPr lang="fr-FR" sz="1800" dirty="0">
                <a:sym typeface="Wingdings" panose="05000000000000000000" pitchFamily="2" charset="2"/>
              </a:rPr>
              <a:t>. Autonomisme 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</a:rPr>
              <a:t>≠ </a:t>
            </a:r>
            <a:r>
              <a:rPr lang="en-US" sz="1800" dirty="0" err="1">
                <a:solidFill>
                  <a:prstClr val="black"/>
                </a:solidFill>
                <a:highlight>
                  <a:srgbClr val="FF66FF"/>
                </a:highlight>
                <a:latin typeface="Calibri" panose="020F0502020204030204" pitchFamily="34" charset="0"/>
              </a:rPr>
              <a:t>Autonomie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fr-FR" sz="1800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7D51BBB-FF95-4A46-B164-29F91D2DF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522806"/>
              </p:ext>
            </p:extLst>
          </p:nvPr>
        </p:nvGraphicFramePr>
        <p:xfrm>
          <a:off x="710539" y="3329897"/>
          <a:ext cx="11220771" cy="2829560"/>
        </p:xfrm>
        <a:graphic>
          <a:graphicData uri="http://schemas.openxmlformats.org/drawingml/2006/table">
            <a:tbl>
              <a:tblPr firstRow="1" bandRow="1"/>
              <a:tblGrid>
                <a:gridCol w="2840977">
                  <a:extLst>
                    <a:ext uri="{9D8B030D-6E8A-4147-A177-3AD203B41FA5}">
                      <a16:colId xmlns:a16="http://schemas.microsoft.com/office/drawing/2014/main" val="1713547776"/>
                    </a:ext>
                  </a:extLst>
                </a:gridCol>
                <a:gridCol w="2707805">
                  <a:extLst>
                    <a:ext uri="{9D8B030D-6E8A-4147-A177-3AD203B41FA5}">
                      <a16:colId xmlns:a16="http://schemas.microsoft.com/office/drawing/2014/main" val="2358328637"/>
                    </a:ext>
                  </a:extLst>
                </a:gridCol>
                <a:gridCol w="2775080">
                  <a:extLst>
                    <a:ext uri="{9D8B030D-6E8A-4147-A177-3AD203B41FA5}">
                      <a16:colId xmlns:a16="http://schemas.microsoft.com/office/drawing/2014/main" val="3983483573"/>
                    </a:ext>
                  </a:extLst>
                </a:gridCol>
                <a:gridCol w="2896909">
                  <a:extLst>
                    <a:ext uri="{9D8B030D-6E8A-4147-A177-3AD203B41FA5}">
                      <a16:colId xmlns:a16="http://schemas.microsoft.com/office/drawing/2014/main" val="1231387285"/>
                    </a:ext>
                  </a:extLst>
                </a:gridCol>
              </a:tblGrid>
              <a:tr h="2871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600" b="1" noProof="0" dirty="0" err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Passivité-Activité</a:t>
                      </a:r>
                      <a:endParaRPr lang="en-GB" sz="1600" b="1" noProof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67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600" b="1" noProof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Guidance-</a:t>
                      </a:r>
                      <a:r>
                        <a:rPr lang="en-GB" sz="1600" b="1" noProof="0" dirty="0" err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Coopération</a:t>
                      </a:r>
                      <a:endParaRPr lang="en-GB" sz="1600" b="1" noProof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67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600" b="1" noProof="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Participation </a:t>
                      </a:r>
                      <a:r>
                        <a:rPr lang="en-GB" sz="1600" b="1" noProof="0" dirty="0" err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Mutuelle</a:t>
                      </a:r>
                      <a:endParaRPr lang="en-GB" sz="1600" b="1" noProof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67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600" b="1" noProof="0" dirty="0" err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Autonomisme</a:t>
                      </a:r>
                      <a:endParaRPr lang="en-GB" sz="1600" b="1" noProof="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6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19429"/>
                  </a:ext>
                </a:extLst>
              </a:tr>
              <a:tr h="6408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816422" rtl="0" eaLnBrk="1" latinLnBrk="0" hangingPunct="1"/>
                      <a:r>
                        <a:rPr lang="fr-FR" sz="1500" i="1" kern="1200" noProof="0" dirty="0">
                          <a:solidFill>
                            <a:srgbClr val="1F367C"/>
                          </a:solidFill>
                          <a:latin typeface="+mn-lt"/>
                          <a:ea typeface="+mn-ea"/>
                          <a:cs typeface="+mn-cs"/>
                        </a:rPr>
                        <a:t>Information unilatérale, identique. Ne part pas de ce que le patient sait/souhaite savoir.</a:t>
                      </a:r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 </a:t>
                      </a:r>
                      <a:endParaRPr lang="en-GB" sz="1500" i="1" kern="1200" noProof="0" dirty="0">
                        <a:solidFill>
                          <a:srgbClr val="1F367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816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i="1" kern="1200" noProof="0" dirty="0">
                          <a:solidFill>
                            <a:srgbClr val="1F367C"/>
                          </a:solidFill>
                          <a:latin typeface="+mn-lt"/>
                          <a:ea typeface="+mn-ea"/>
                          <a:cs typeface="+mn-cs"/>
                        </a:rPr>
                        <a:t>Personnalisation. Le professionnel garde la main, le patient s’en remet à lui. </a:t>
                      </a:r>
                      <a:endParaRPr lang="en-GB" sz="1500" i="1" kern="1200" noProof="0" dirty="0">
                        <a:solidFill>
                          <a:srgbClr val="1F367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Partage du </a:t>
                      </a:r>
                      <a:r>
                        <a:rPr lang="en-GB" sz="1500" i="1" noProof="0" dirty="0" err="1">
                          <a:solidFill>
                            <a:srgbClr val="1F367C"/>
                          </a:solidFill>
                          <a:latin typeface="+mn-lt"/>
                        </a:rPr>
                        <a:t>pouvoir</a:t>
                      </a:r>
                      <a:endParaRPr lang="en-GB" sz="1500" i="1" noProof="0" dirty="0">
                        <a:solidFill>
                          <a:srgbClr val="1F367C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  </a:t>
                      </a:r>
                    </a:p>
                    <a:p>
                      <a:pPr algn="ctr"/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  </a:t>
                      </a:r>
                      <a:r>
                        <a:rPr lang="en-GB" sz="11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___</a:t>
                      </a: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« le </a:t>
                      </a:r>
                      <a:r>
                        <a:rPr lang="en-GB" sz="1500" i="1" noProof="0" dirty="0" err="1">
                          <a:solidFill>
                            <a:srgbClr val="1F367C"/>
                          </a:solidFill>
                          <a:latin typeface="+mn-lt"/>
                        </a:rPr>
                        <a:t>pouvoir</a:t>
                      </a:r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 </a:t>
                      </a:r>
                      <a:r>
                        <a:rPr lang="en-GB" sz="1500" i="1" noProof="0" dirty="0" err="1">
                          <a:solidFill>
                            <a:srgbClr val="1F367C"/>
                          </a:solidFill>
                          <a:latin typeface="+mn-lt"/>
                        </a:rPr>
                        <a:t>laissé</a:t>
                      </a:r>
                      <a:r>
                        <a:rPr lang="en-GB" sz="1500" i="1" noProof="0" dirty="0">
                          <a:solidFill>
                            <a:srgbClr val="1F367C"/>
                          </a:solidFill>
                          <a:latin typeface="+mn-lt"/>
                        </a:rPr>
                        <a:t> au patient »</a:t>
                      </a: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299049"/>
                  </a:ext>
                </a:extLst>
              </a:tr>
              <a:tr h="45235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fr-FR" sz="1500" u="none" noProof="0" dirty="0">
                          <a:solidFill>
                            <a:schemeClr val="tx1"/>
                          </a:solidFill>
                          <a:latin typeface="+mn-lt"/>
                        </a:rPr>
                        <a:t>1. </a:t>
                      </a:r>
                      <a:r>
                        <a:rPr lang="fr-FR" sz="1500" u="sng" noProof="0" dirty="0">
                          <a:solidFill>
                            <a:schemeClr val="tx1"/>
                          </a:solidFill>
                          <a:latin typeface="+mn-lt"/>
                        </a:rPr>
                        <a:t>Sans</a:t>
                      </a:r>
                      <a:r>
                        <a:rPr lang="fr-FR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 les raisons du traitement</a:t>
                      </a: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fr-FR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1. Recueil des connaissances pour personnaliser les explications;  Fait part du  processus décisionnel</a:t>
                      </a:r>
                      <a:endParaRPr lang="en-GB" sz="15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1. R1-Maintien de la motivation. </a:t>
                      </a:r>
                      <a:r>
                        <a:rPr lang="en-GB" sz="15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Outille</a:t>
                      </a: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 sur le plan </a:t>
                      </a:r>
                      <a:r>
                        <a:rPr lang="en-GB" sz="15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émotionnel</a:t>
                      </a:r>
                      <a:endParaRPr lang="en-GB" sz="15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fr-FR" sz="1500" i="1" noProof="0" dirty="0">
                          <a:solidFill>
                            <a:schemeClr val="tx1"/>
                          </a:solidFill>
                          <a:latin typeface="+mn-lt"/>
                        </a:rPr>
                        <a:t>1. Reste à côté de . </a:t>
                      </a:r>
                      <a:r>
                        <a:rPr lang="fr-FR" sz="1500" b="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Ne fait pas ce que l’autre demande/décide.</a:t>
                      </a:r>
                      <a:endParaRPr lang="en-GB" sz="1500" b="0" i="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4336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Co-</a:t>
                      </a:r>
                      <a:r>
                        <a:rPr lang="en-GB" sz="1500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décision</a:t>
                      </a:r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, Motivation, </a:t>
                      </a:r>
                      <a:r>
                        <a:rPr lang="en-GB" sz="1500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Autonomisation</a:t>
                      </a:r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progressive</a:t>
                      </a:r>
                      <a:endParaRPr lang="fr-B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2. </a:t>
                      </a:r>
                      <a:r>
                        <a:rPr lang="en-GB" sz="1500" i="1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Reste</a:t>
                      </a:r>
                      <a:r>
                        <a:rPr lang="en-GB" sz="1500" i="1" noProof="0" dirty="0">
                          <a:solidFill>
                            <a:schemeClr val="tx1"/>
                          </a:solidFill>
                          <a:latin typeface="+mn-lt"/>
                        </a:rPr>
                        <a:t> à </a:t>
                      </a:r>
                      <a:r>
                        <a:rPr lang="en-GB" sz="1500" i="1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côté</a:t>
                      </a:r>
                      <a:r>
                        <a:rPr lang="en-GB" sz="1500" i="1" noProof="0" dirty="0">
                          <a:solidFill>
                            <a:schemeClr val="tx1"/>
                          </a:solidFill>
                          <a:latin typeface="+mn-lt"/>
                        </a:rPr>
                        <a:t> de </a:t>
                      </a: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  <a:r>
                        <a:rPr lang="en-GB" sz="1500" i="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Cède</a:t>
                      </a: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aux </a:t>
                      </a:r>
                      <a:r>
                        <a:rPr lang="en-GB" sz="1500" i="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demandes</a:t>
                      </a: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GB" sz="14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(trt, </a:t>
                      </a:r>
                      <a:r>
                        <a:rPr lang="en-GB" sz="1400" i="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examens</a:t>
                      </a:r>
                      <a:r>
                        <a:rPr lang="en-GB" sz="14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) </a:t>
                      </a: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du patient</a:t>
                      </a: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73146"/>
                  </a:ext>
                </a:extLst>
              </a:tr>
              <a:tr h="53173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2. R2-</a:t>
                      </a:r>
                      <a:r>
                        <a:rPr lang="en-GB" sz="1500" i="0" u="sng" noProof="0" dirty="0">
                          <a:solidFill>
                            <a:schemeClr val="tx1"/>
                          </a:solidFill>
                          <a:latin typeface="+mn-lt"/>
                        </a:rPr>
                        <a:t>Avec</a:t>
                      </a:r>
                      <a:r>
                        <a:rPr lang="en-GB" sz="1500" i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les raisons. </a:t>
                      </a: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R1-apprentissage de </a:t>
                      </a:r>
                      <a:r>
                        <a:rPr lang="en-GB" sz="15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gestes</a:t>
                      </a:r>
                      <a:endParaRPr lang="en-GB" sz="15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Co-</a:t>
                      </a:r>
                      <a:r>
                        <a:rPr lang="en-GB" sz="1500" kern="1200" noProof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décision</a:t>
                      </a:r>
                      <a:r>
                        <a:rPr lang="en-GB" sz="150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Motivation, </a:t>
                      </a:r>
                      <a:r>
                        <a:rPr lang="en-GB" sz="1500" kern="1200" noProof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Autonomisation</a:t>
                      </a:r>
                      <a:endParaRPr lang="en-GB" sz="15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879647"/>
                  </a:ext>
                </a:extLst>
              </a:tr>
              <a:tr h="5171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3. « Personnalisation » … grâce à la connaissance du contexte !</a:t>
                      </a:r>
                      <a:endParaRPr lang="en-GB" sz="15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2. R1-Exploration </a:t>
                      </a:r>
                      <a:r>
                        <a:rPr lang="en-GB" sz="15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systématique</a:t>
                      </a: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 des </a:t>
                      </a:r>
                      <a:r>
                        <a:rPr lang="en-GB" sz="15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Représentations</a:t>
                      </a:r>
                      <a:endParaRPr lang="fr-BE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fr-FR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3. Relation de confiance d'égal à égal (R2: en potentialité).</a:t>
                      </a:r>
                      <a:endParaRPr lang="en-GB" sz="15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+mj-lt"/>
                        <a:buNone/>
                      </a:pPr>
                      <a:r>
                        <a:rPr lang="en-GB" sz="1500" noProof="0" dirty="0">
                          <a:solidFill>
                            <a:schemeClr val="tx1"/>
                          </a:solidFill>
                          <a:latin typeface="+mn-lt"/>
                        </a:rPr>
                        <a:t>3. [Rupture]</a:t>
                      </a:r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882647"/>
                  </a:ext>
                </a:extLst>
              </a:tr>
            </a:tbl>
          </a:graphicData>
        </a:graphic>
      </p:graphicFrame>
      <p:pic>
        <p:nvPicPr>
          <p:cNvPr id="8" name="Picture 16">
            <a:extLst>
              <a:ext uri="{FF2B5EF4-FFF2-40B4-BE49-F238E27FC236}">
                <a16:creationId xmlns:a16="http://schemas.microsoft.com/office/drawing/2014/main" id="{FF060A2F-90B9-40BD-912F-CA4399F73A6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51943" y="3889611"/>
            <a:ext cx="455175" cy="41752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22968A-D4D4-4FE5-976C-5388272B5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862" y="3889612"/>
            <a:ext cx="456670" cy="417527"/>
          </a:xfrm>
          <a:prstGeom prst="rect">
            <a:avLst/>
          </a:prstGeom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F842F83B-9ED8-4E5F-AA44-3B01CABB7C3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4BACC6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8499287" y="3889612"/>
            <a:ext cx="455174" cy="417528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7332ADAF-4337-4E7D-A137-BA9AF8C116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36813" y="3217459"/>
            <a:ext cx="461229" cy="42308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2CBF14C-106A-46B7-8FCA-43BBA20DC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09" y="3217459"/>
            <a:ext cx="462746" cy="423082"/>
          </a:xfrm>
          <a:prstGeom prst="rect">
            <a:avLst/>
          </a:prstGeom>
        </p:spPr>
      </p:pic>
      <p:pic>
        <p:nvPicPr>
          <p:cNvPr id="21" name="Picture 17">
            <a:extLst>
              <a:ext uri="{FF2B5EF4-FFF2-40B4-BE49-F238E27FC236}">
                <a16:creationId xmlns:a16="http://schemas.microsoft.com/office/drawing/2014/main" id="{E86941A1-DF02-446A-80F3-5F2C5D9E2DB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4BACC6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11450270" y="3223013"/>
            <a:ext cx="455174" cy="4175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E9A38210-5F84-47FD-9ACF-7E59C9FE14F4}"/>
                  </a:ext>
                </a:extLst>
              </p14:cNvPr>
              <p14:cNvContentPartPr/>
              <p14:nvPr/>
            </p14:nvContentPartPr>
            <p14:xfrm>
              <a:off x="6862715" y="3072960"/>
              <a:ext cx="1241640" cy="2880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E9A38210-5F84-47FD-9ACF-7E59C9FE14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91075" y="2928960"/>
                <a:ext cx="1385280" cy="31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968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67FE78-7AA6-C84D-88EF-139F8DFB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251" y="260054"/>
            <a:ext cx="9666099" cy="703801"/>
          </a:xfrm>
        </p:spPr>
        <p:txBody>
          <a:bodyPr>
            <a:normAutofit fontScale="90000"/>
          </a:bodyPr>
          <a:lstStyle/>
          <a:p>
            <a:r>
              <a:rPr lang="fr-FR" dirty="0"/>
              <a:t>Quelques variations entre les « pratiques » &amp; 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64C07F-1B97-BF43-BB06-613743F56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42" y="1580827"/>
            <a:ext cx="11577428" cy="4497468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>
                <a:solidFill>
                  <a:srgbClr val="1F367C"/>
                </a:solidFill>
                <a:latin typeface="+mj-lt"/>
              </a:rPr>
              <a:t>Les « pratiques » </a:t>
            </a:r>
            <a:r>
              <a:rPr lang="en-US" sz="2400" b="1" dirty="0">
                <a:solidFill>
                  <a:srgbClr val="1F367C"/>
                </a:solidFill>
                <a:latin typeface="+mj-lt"/>
              </a:rPr>
              <a:t>≠ stables, </a:t>
            </a:r>
            <a:r>
              <a:rPr lang="en-US" sz="2400" b="1" dirty="0" err="1">
                <a:solidFill>
                  <a:srgbClr val="1F367C"/>
                </a:solidFill>
                <a:latin typeface="+mj-lt"/>
              </a:rPr>
              <a:t>elles</a:t>
            </a:r>
            <a:r>
              <a:rPr lang="en-US" sz="2400" b="1" dirty="0">
                <a:solidFill>
                  <a:srgbClr val="1F367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1F367C"/>
                </a:solidFill>
                <a:latin typeface="+mj-lt"/>
              </a:rPr>
              <a:t>varient</a:t>
            </a:r>
            <a:r>
              <a:rPr lang="en-US" sz="2400" b="1" dirty="0">
                <a:solidFill>
                  <a:srgbClr val="1F367C"/>
                </a:solidFill>
                <a:latin typeface="+mj-lt"/>
              </a:rPr>
              <a:t> chez</a:t>
            </a:r>
            <a:r>
              <a:rPr lang="en-US" sz="2400" b="1" dirty="0">
                <a:solidFill>
                  <a:srgbClr val="FF00FF"/>
                </a:solidFill>
                <a:latin typeface="+mj-lt"/>
              </a:rPr>
              <a:t>… </a:t>
            </a:r>
            <a:r>
              <a:rPr lang="en-US" sz="2400" b="1" dirty="0">
                <a:solidFill>
                  <a:srgbClr val="1F367C"/>
                </a:solidFill>
                <a:latin typeface="+mj-lt"/>
              </a:rPr>
              <a:t>le patient et le </a:t>
            </a:r>
            <a:r>
              <a:rPr lang="en-US" sz="2400" b="1" dirty="0" err="1">
                <a:solidFill>
                  <a:srgbClr val="1F367C"/>
                </a:solidFill>
                <a:latin typeface="+mj-lt"/>
              </a:rPr>
              <a:t>soignant</a:t>
            </a:r>
            <a:r>
              <a:rPr lang="en-US" sz="2400" b="1" dirty="0">
                <a:solidFill>
                  <a:srgbClr val="1F367C"/>
                </a:solidFill>
                <a:latin typeface="+mj-lt"/>
              </a:rPr>
              <a:t>:</a:t>
            </a:r>
          </a:p>
          <a:p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Vers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l’autonomisme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, suite à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l’échec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…</a:t>
            </a:r>
          </a:p>
          <a:p>
            <a:pPr lvl="1"/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De relations non-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partenariales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. D’un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extrême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à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l’autre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? </a:t>
            </a:r>
          </a:p>
          <a:p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Participation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mutuelle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, pas </a:t>
            </a:r>
            <a:r>
              <a:rPr lang="en-US" sz="2400">
                <a:solidFill>
                  <a:prstClr val="black"/>
                </a:solidFill>
                <a:latin typeface="Calibri" panose="020F0502020204030204" pitchFamily="34" charset="0"/>
              </a:rPr>
              <a:t>de variation.  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sauf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pour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rencontrer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la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demande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du patient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d’une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approche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plus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paternaliste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. Place de la motivation! </a:t>
            </a:r>
          </a:p>
          <a:p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Le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contexte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peut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conduire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à des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formes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moins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partenariales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. </a:t>
            </a:r>
          </a:p>
          <a:p>
            <a:pPr lvl="1"/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La formation ne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suffit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pas!</a:t>
            </a:r>
          </a:p>
          <a:p>
            <a:pPr marL="457200" lvl="1" indent="0">
              <a:buNone/>
            </a:pP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En guise de conclusion:</a:t>
            </a:r>
          </a:p>
          <a:p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Pratique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Permet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de “se”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situer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au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delà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du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discours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Recherche: </a:t>
            </a:r>
            <a:r>
              <a:rPr lang="en-US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Généralisation</a:t>
            </a:r>
            <a:r>
              <a:rPr lang="en-U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!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Permet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la triangulation &amp; la mise en relation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49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3548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SETE">
  <a:themeElements>
    <a:clrScheme name="Palissad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diapos SETE21" id="{A568EB3E-1577-F64D-89EC-12D220932AA9}" vid="{0CA133E9-9627-3F49-ACDB-F111409C29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diapos SETE21</Template>
  <TotalTime>3109</TotalTime>
  <Words>529</Words>
  <Application>Microsoft Office PowerPoint</Application>
  <PresentationFormat>Grand écran</PresentationFormat>
  <Paragraphs>63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Al Bayan Plain</vt:lpstr>
      <vt:lpstr>American Typewriter</vt:lpstr>
      <vt:lpstr>Arial</vt:lpstr>
      <vt:lpstr>Calibri</vt:lpstr>
      <vt:lpstr>Calibri Light</vt:lpstr>
      <vt:lpstr>Police système</vt:lpstr>
      <vt:lpstr>Wingdings</vt:lpstr>
      <vt:lpstr>Thème SETE</vt:lpstr>
      <vt:lpstr>Vers une typologie commune des pratiques éducatives pour les professionnels et les patients.  Considérations méthodologiques</vt:lpstr>
      <vt:lpstr>Deux recherches, Une préoccupation commune</vt:lpstr>
      <vt:lpstr>Vers une typologie commune…</vt:lpstr>
      <vt:lpstr>Quelques variations entre les « pratiques » &amp; Conclusion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Roussel</dc:creator>
  <cp:lastModifiedBy>Sandrine Roussel</cp:lastModifiedBy>
  <cp:revision>57</cp:revision>
  <cp:lastPrinted>2021-05-25T19:36:37Z</cp:lastPrinted>
  <dcterms:created xsi:type="dcterms:W3CDTF">2021-05-22T16:38:32Z</dcterms:created>
  <dcterms:modified xsi:type="dcterms:W3CDTF">2021-05-29T14:33:59Z</dcterms:modified>
</cp:coreProperties>
</file>