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77" r:id="rId7"/>
    <p:sldId id="276" r:id="rId8"/>
    <p:sldId id="279" r:id="rId9"/>
    <p:sldId id="272" r:id="rId10"/>
    <p:sldId id="260" r:id="rId11"/>
    <p:sldId id="273" r:id="rId12"/>
    <p:sldId id="278" r:id="rId13"/>
    <p:sldId id="274" r:id="rId14"/>
    <p:sldId id="275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9C"/>
    <a:srgbClr val="59B3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8" d="100"/>
          <a:sy n="78" d="100"/>
        </p:scale>
        <p:origin x="878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880EC1-F8B6-45AB-80CD-2AC60890B3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A791897-95E2-4CEA-B3A0-F98D74D2C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CC580F-858C-420E-9F1A-D8F24F13A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3896AC-59AF-4882-B852-90A7A9087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AE49DA-DF22-4071-88E9-4EE8A2831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20390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5EBFCB-4812-4A4C-B6F8-4560E5DDE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D7AC0C3-E86A-48A3-9A91-58EF403FE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541FDD-CDDE-4ECF-8691-7F5B92335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225387-8CEE-43A1-8259-4FF9EE0BF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FA71BD-829C-46E5-9890-6EB9C347C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62892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4B87822-D86C-4750-A35E-55110671B5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3436420-255C-4B73-9575-EC0C91594D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496E02-785A-49AE-AC7D-2B78B09F6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A8DC28-CD96-4D00-BF28-A7A690AFD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F1BCFD-984E-4FEF-B68E-834FAD868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682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2DC7A3-CF80-4C48-969C-4DB271913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256129-2F7A-4D7F-967C-6DAAB2DE9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8B5C7C-A3F0-45CB-BFF3-E6C7088CA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774D6B-5B88-4222-AE50-362027790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1A110A-1304-41A8-86F4-F6956473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8116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A9D4DF-F43E-4111-8283-B88845B8E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ECF00E-9F2B-46E3-9A02-1C51F309E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4B2B96-7F93-4AF9-A55A-01025FDC0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D67BA3-55AC-4647-A4CA-BBEAA0AFC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37ECCD7-E9A8-4166-B18C-A586FB8EA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686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7DBA5D-9319-48B4-BD8D-24C39F210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3F6DDC-F9DC-4920-996E-5E3391245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721778-686B-4E11-8EE1-A115FC21C9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2E84FE-A68C-4B74-BA4F-9FA08FE8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0258356-B511-4341-B3C0-34E1CAB18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6149D55-5668-4706-B5A5-A0FC68A1E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03371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D38729-EDEF-4508-ADE4-E16D41CF3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A0AC63-3D76-423E-99CA-FC1A99155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3DDD27B-267E-46D3-BA8A-C8992DA24A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5A9D61E-12A9-4648-A1C0-A849CDAB1C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083DD92-0585-4874-B2FA-C457059B2E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BAC9304-C9B3-45C8-A7B1-4F0D36A2A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4ED894C-558B-455B-94A3-FFBC58667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39D90A-BC63-41CD-B8CE-D4AE7D50A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5443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D06D04-D9ED-4AC7-8B16-A64528B0B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20A9CB0-02CF-43D3-9470-3B6226BFC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FB3D05-A6D2-4ECD-A2BF-F34E59E88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370AB55-A1E6-4D1F-8DFB-F6792D539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7975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2B0DB8A-156C-4F95-9B41-7C9594DBD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7DCD4D8-C301-4519-B37E-57F093A1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FECD90-5C9D-4ABF-9CFA-194820CA2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9905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D3EE5-9BAB-4BCD-8BB5-B7939DA78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2E7B0A-322C-46B0-AE3D-50064A1F6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F2C997-ADE9-4412-B4D1-E65C0EC3F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373FE8C-5886-44F4-8CBB-223494E7A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55DDEB-667D-4623-B162-53535479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1B8347E-96E8-469F-ACA1-FBA5DE19E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03132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574820-6E69-42B0-A4E6-794EDEBE6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84D163A-540B-4E33-9E4A-3A13197E05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D9A15F-7806-4592-A72B-721101E06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21065F-47BA-4C55-AD4C-048CF8B5C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FD391A5-DF6C-4158-AE9E-3B554FF9D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C524519-FE3F-4157-A00B-53B433C3B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4027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3FFBFAD-2645-4028-B137-2FA85B905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540EF1-2F83-4F54-B37D-0CF01FFC3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102A6F-15F6-456B-BA08-7A478B306F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4D496-136E-4AE3-953B-1FFF6CA0908C}" type="datetimeFigureOut">
              <a:rPr lang="fr-BE" smtClean="0"/>
              <a:t>26-05-25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322E22-589B-4415-91D9-EFE7AAF4F4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A6E166-D18F-4F6E-915F-5711940D2A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5EE2A-5A1D-423F-9C27-CC99EE93C5C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3668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"/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tif"/><Relationship Id="rId4" Type="http://schemas.openxmlformats.org/officeDocument/2006/relationships/image" Target="../media/image36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tif"/><Relationship Id="rId4" Type="http://schemas.openxmlformats.org/officeDocument/2006/relationships/image" Target="../media/image40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"/><Relationship Id="rId2" Type="http://schemas.openxmlformats.org/officeDocument/2006/relationships/image" Target="../media/image40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tif"/><Relationship Id="rId4" Type="http://schemas.openxmlformats.org/officeDocument/2006/relationships/image" Target="../media/image42.t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tif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29.png"/><Relationship Id="rId5" Type="http://schemas.microsoft.com/office/2007/relationships/hdphoto" Target="../media/hdphoto4.wdp"/><Relationship Id="rId10" Type="http://schemas.openxmlformats.org/officeDocument/2006/relationships/image" Target="../media/image28.png"/><Relationship Id="rId4" Type="http://schemas.openxmlformats.org/officeDocument/2006/relationships/image" Target="../media/image24.png"/><Relationship Id="rId9" Type="http://schemas.openxmlformats.org/officeDocument/2006/relationships/image" Target="../media/image27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B7AEC79-41F5-4B34-BAAD-52B51F8CD670}"/>
              </a:ext>
            </a:extLst>
          </p:cNvPr>
          <p:cNvSpPr txBox="1"/>
          <p:nvPr/>
        </p:nvSpPr>
        <p:spPr>
          <a:xfrm>
            <a:off x="0" y="1713943"/>
            <a:ext cx="1219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Roughness vs. Sub-Surface Porosity </a:t>
            </a:r>
          </a:p>
          <a:p>
            <a:pPr algn="ctr"/>
            <a:r>
              <a:rPr lang="en-US" sz="3200" dirty="0"/>
              <a:t>Key Factors in Fatigue Behavior of AlSi10Mg LPBF Alloy</a:t>
            </a:r>
            <a:endParaRPr lang="fr-BE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B72E2AB-B6C8-42FE-B030-2C84A5A97838}"/>
              </a:ext>
            </a:extLst>
          </p:cNvPr>
          <p:cNvSpPr txBox="1"/>
          <p:nvPr/>
        </p:nvSpPr>
        <p:spPr>
          <a:xfrm>
            <a:off x="0" y="2812116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van der Rest, Camille and </a:t>
            </a:r>
            <a:r>
              <a:rPr lang="en-US" i="1" u="sng" dirty="0"/>
              <a:t>Poncelet, Olivier </a:t>
            </a:r>
            <a:r>
              <a:rPr lang="en-US" i="1" dirty="0"/>
              <a:t>and Manzano Navarrete, Rodrigo Arturo and </a:t>
            </a:r>
            <a:r>
              <a:rPr lang="en-US" i="1" dirty="0" err="1"/>
              <a:t>Simar</a:t>
            </a:r>
            <a:r>
              <a:rPr lang="en-US" i="1" dirty="0"/>
              <a:t> Aude.</a:t>
            </a:r>
            <a:endParaRPr lang="fr-BE" dirty="0"/>
          </a:p>
          <a:p>
            <a:pPr algn="ctr"/>
            <a:endParaRPr lang="fr-BE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0A2E202-0A0F-4110-B61B-D4B96F39FB7D}"/>
              </a:ext>
            </a:extLst>
          </p:cNvPr>
          <p:cNvSpPr txBox="1"/>
          <p:nvPr/>
        </p:nvSpPr>
        <p:spPr>
          <a:xfrm>
            <a:off x="2837329" y="3784202"/>
            <a:ext cx="6517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Leuven Additive </a:t>
            </a:r>
            <a:r>
              <a:rPr lang="fr-FR" dirty="0" err="1"/>
              <a:t>Manufacturing</a:t>
            </a:r>
            <a:r>
              <a:rPr lang="fr-FR" dirty="0"/>
              <a:t> </a:t>
            </a:r>
            <a:r>
              <a:rPr lang="fr-FR" dirty="0" err="1"/>
              <a:t>Conference</a:t>
            </a:r>
            <a:r>
              <a:rPr lang="fr-FR" dirty="0"/>
              <a:t> 2025</a:t>
            </a:r>
          </a:p>
          <a:p>
            <a:pPr algn="ctr"/>
            <a:r>
              <a:rPr lang="fr-FR" i="1" dirty="0"/>
              <a:t>27-28 mai </a:t>
            </a:r>
            <a:endParaRPr lang="fr-BE" i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36672F7-496D-4CC9-929E-D93E0C828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1" y="6083159"/>
            <a:ext cx="4284344" cy="66636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115AD2B-A94F-433C-8E7C-DC267A370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2466" y="6342644"/>
            <a:ext cx="1193510" cy="40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03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C395EDEA-05E2-451E-AE1D-5AB4EDA5FB9E}"/>
              </a:ext>
            </a:extLst>
          </p:cNvPr>
          <p:cNvCxnSpPr>
            <a:cxnSpLocks/>
          </p:cNvCxnSpPr>
          <p:nvPr/>
        </p:nvCxnSpPr>
        <p:spPr>
          <a:xfrm>
            <a:off x="1396437" y="5165793"/>
            <a:ext cx="0" cy="397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DF0357A-2998-43A6-8436-B1AFE3790F11}"/>
              </a:ext>
            </a:extLst>
          </p:cNvPr>
          <p:cNvSpPr/>
          <p:nvPr/>
        </p:nvSpPr>
        <p:spPr>
          <a:xfrm>
            <a:off x="3047989" y="6693030"/>
            <a:ext cx="3048000" cy="17282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Materials and </a:t>
            </a:r>
            <a:r>
              <a:rPr lang="fr-FR" sz="1200" dirty="0" err="1">
                <a:solidFill>
                  <a:schemeClr val="bg1"/>
                </a:solidFill>
              </a:rPr>
              <a:t>methods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05C923-183F-4B4E-A47D-208F95E17014}"/>
              </a:ext>
            </a:extLst>
          </p:cNvPr>
          <p:cNvSpPr/>
          <p:nvPr/>
        </p:nvSpPr>
        <p:spPr>
          <a:xfrm>
            <a:off x="6095990" y="6586610"/>
            <a:ext cx="3048000" cy="27924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err="1">
                <a:solidFill>
                  <a:schemeClr val="bg1"/>
                </a:solidFill>
              </a:rPr>
              <a:t>Results</a:t>
            </a:r>
            <a:r>
              <a:rPr lang="fr-FR" sz="1200" b="1" dirty="0">
                <a:solidFill>
                  <a:schemeClr val="bg1"/>
                </a:solidFill>
              </a:rPr>
              <a:t> and discussion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F03494-0025-402C-A810-072AC74464C2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9A9618-A27A-4A11-99A2-C068A4843869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1209854-3558-412B-8E64-7335A5F27BFB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Static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properties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93397A3-6ED6-4D45-A11A-FDCF5BB093FD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C47A8E37-56A4-4A2F-B893-773FFB0C2B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016721"/>
              </p:ext>
            </p:extLst>
          </p:nvPr>
        </p:nvGraphicFramePr>
        <p:xfrm>
          <a:off x="2468947" y="2242141"/>
          <a:ext cx="6534161" cy="26627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167">
                  <a:extLst>
                    <a:ext uri="{9D8B030D-6E8A-4147-A177-3AD203B41FA5}">
                      <a16:colId xmlns:a16="http://schemas.microsoft.com/office/drawing/2014/main" val="2393779153"/>
                    </a:ext>
                  </a:extLst>
                </a:gridCol>
                <a:gridCol w="1559393">
                  <a:extLst>
                    <a:ext uri="{9D8B030D-6E8A-4147-A177-3AD203B41FA5}">
                      <a16:colId xmlns:a16="http://schemas.microsoft.com/office/drawing/2014/main" val="107817221"/>
                    </a:ext>
                  </a:extLst>
                </a:gridCol>
                <a:gridCol w="1723230">
                  <a:extLst>
                    <a:ext uri="{9D8B030D-6E8A-4147-A177-3AD203B41FA5}">
                      <a16:colId xmlns:a16="http://schemas.microsoft.com/office/drawing/2014/main" val="298172388"/>
                    </a:ext>
                  </a:extLst>
                </a:gridCol>
                <a:gridCol w="1454371">
                  <a:extLst>
                    <a:ext uri="{9D8B030D-6E8A-4147-A177-3AD203B41FA5}">
                      <a16:colId xmlns:a16="http://schemas.microsoft.com/office/drawing/2014/main" val="3718682419"/>
                    </a:ext>
                  </a:extLst>
                </a:gridCol>
              </a:tblGrid>
              <a:tr h="6668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BE" sz="1400" kern="1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Yield Strength, 0.2% [MPa]</a:t>
                      </a:r>
                      <a:endParaRPr lang="fr-BE" sz="1400" kern="100">
                        <a:solidFill>
                          <a:schemeClr val="tx1"/>
                        </a:solidFill>
                        <a:effectLst/>
                        <a:latin typeface="+mn-lt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Ultimate Tensile</a:t>
                      </a:r>
                      <a:endParaRPr lang="fr-BE" sz="1400" kern="1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Strength [MPa]</a:t>
                      </a:r>
                      <a:endParaRPr lang="fr-BE" sz="1400" kern="100">
                        <a:solidFill>
                          <a:schemeClr val="tx1"/>
                        </a:solidFill>
                        <a:effectLst/>
                        <a:latin typeface="+mn-lt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Elongation at</a:t>
                      </a:r>
                      <a:endParaRPr lang="fr-BE" sz="1400" kern="1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break [/]</a:t>
                      </a:r>
                      <a:endParaRPr lang="fr-BE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7259915"/>
                  </a:ext>
                </a:extLst>
              </a:tr>
              <a:tr h="66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</a:rPr>
                        <a:t>Rough</a:t>
                      </a:r>
                      <a:endParaRPr lang="fr-BE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239</a:t>
                      </a:r>
                      <a:endParaRPr lang="fr-BE" sz="1400" kern="100" dirty="0"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404</a:t>
                      </a:r>
                      <a:endParaRPr lang="fr-BE" sz="1400" kern="100" dirty="0"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0.04 </a:t>
                      </a:r>
                      <a:endParaRPr lang="fr-BE" sz="1400" kern="100" dirty="0"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9302518"/>
                  </a:ext>
                </a:extLst>
              </a:tr>
              <a:tr h="66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</a:rPr>
                        <a:t>Smooth</a:t>
                      </a:r>
                      <a:endParaRPr lang="fr-BE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244</a:t>
                      </a:r>
                      <a:endParaRPr lang="fr-BE" sz="1400" kern="100" dirty="0"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413</a:t>
                      </a:r>
                      <a:endParaRPr lang="fr-BE" sz="1400" kern="100" dirty="0"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0.04 </a:t>
                      </a:r>
                      <a:endParaRPr lang="fr-BE" sz="1400" kern="100" dirty="0"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739808"/>
                  </a:ext>
                </a:extLst>
              </a:tr>
              <a:tr h="665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</a:rPr>
                        <a:t>Smooth with KHP</a:t>
                      </a:r>
                      <a:endParaRPr lang="fr-BE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239</a:t>
                      </a:r>
                      <a:endParaRPr lang="fr-BE" sz="1400" kern="100" dirty="0"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392</a:t>
                      </a:r>
                      <a:endParaRPr lang="fr-BE" sz="1400" kern="100" dirty="0"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0.03</a:t>
                      </a:r>
                      <a:endParaRPr lang="fr-BE" sz="1400" kern="100" dirty="0">
                        <a:effectLst/>
                        <a:latin typeface="Times New Roman" panose="02020603050405020304" pitchFamily="18" charset="0"/>
                        <a:ea typeface="Aptos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6029367"/>
                  </a:ext>
                </a:extLst>
              </a:tr>
            </a:tbl>
          </a:graphicData>
        </a:graphic>
      </p:graphicFrame>
      <p:pic>
        <p:nvPicPr>
          <p:cNvPr id="16" name="Image 15">
            <a:extLst>
              <a:ext uri="{FF2B5EF4-FFF2-40B4-BE49-F238E27FC236}">
                <a16:creationId xmlns:a16="http://schemas.microsoft.com/office/drawing/2014/main" id="{EA81D1E6-5FAF-4844-B2E6-724E128185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6" t="8368" r="44765" b="16458"/>
          <a:stretch/>
        </p:blipFill>
        <p:spPr>
          <a:xfrm>
            <a:off x="1140930" y="1850483"/>
            <a:ext cx="667174" cy="3446027"/>
          </a:xfrm>
          <a:prstGeom prst="rect">
            <a:avLst/>
          </a:prstGeom>
        </p:spPr>
      </p:pic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F0174C25-AB9D-441A-9A09-38E120F20114}"/>
              </a:ext>
            </a:extLst>
          </p:cNvPr>
          <p:cNvCxnSpPr/>
          <p:nvPr/>
        </p:nvCxnSpPr>
        <p:spPr>
          <a:xfrm flipV="1">
            <a:off x="1436406" y="1543050"/>
            <a:ext cx="0" cy="4122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CD43D8D6-E8CF-4634-A214-C16663329DB3}"/>
              </a:ext>
            </a:extLst>
          </p:cNvPr>
          <p:cNvSpPr txBox="1"/>
          <p:nvPr/>
        </p:nvSpPr>
        <p:spPr>
          <a:xfrm>
            <a:off x="396111" y="1112321"/>
            <a:ext cx="5665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</a:t>
            </a:r>
            <a:r>
              <a:rPr lang="fr-FR" baseline="-25000" dirty="0"/>
              <a:t>0</a:t>
            </a:r>
            <a:r>
              <a:rPr lang="fr-FR" dirty="0"/>
              <a:t> = 20 mm – </a:t>
            </a:r>
            <a:r>
              <a:rPr lang="fr-FR" dirty="0" err="1"/>
              <a:t>Crosshead</a:t>
            </a:r>
            <a:r>
              <a:rPr lang="fr-FR" dirty="0"/>
              <a:t> speed= 1mm/min</a:t>
            </a:r>
            <a:endParaRPr lang="fr-BE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AFB686-09F2-4996-8310-3CF7E0552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5011" y="4106543"/>
            <a:ext cx="2409123" cy="2118499"/>
          </a:xfrm>
          <a:prstGeom prst="rect">
            <a:avLst/>
          </a:prstGeom>
        </p:spPr>
      </p:pic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9CF066CF-39EF-4440-AF81-C31764430ABE}"/>
              </a:ext>
            </a:extLst>
          </p:cNvPr>
          <p:cNvSpPr/>
          <p:nvPr/>
        </p:nvSpPr>
        <p:spPr>
          <a:xfrm>
            <a:off x="3765176" y="4769224"/>
            <a:ext cx="5441577" cy="518016"/>
          </a:xfrm>
          <a:custGeom>
            <a:avLst/>
            <a:gdLst>
              <a:gd name="connsiteX0" fmla="*/ 0 w 5441577"/>
              <a:gd name="connsiteY0" fmla="*/ 0 h 518016"/>
              <a:gd name="connsiteX1" fmla="*/ 1416424 w 5441577"/>
              <a:gd name="connsiteY1" fmla="*/ 475129 h 518016"/>
              <a:gd name="connsiteX2" fmla="*/ 5441577 w 5441577"/>
              <a:gd name="connsiteY2" fmla="*/ 466164 h 518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1577" h="518016">
                <a:moveTo>
                  <a:pt x="0" y="0"/>
                </a:moveTo>
                <a:cubicBezTo>
                  <a:pt x="254747" y="198717"/>
                  <a:pt x="509495" y="397435"/>
                  <a:pt x="1416424" y="475129"/>
                </a:cubicBezTo>
                <a:cubicBezTo>
                  <a:pt x="2323353" y="552823"/>
                  <a:pt x="3882465" y="509493"/>
                  <a:pt x="5441577" y="466164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14A4FB89-9561-410E-9910-5006873EC857}"/>
              </a:ext>
            </a:extLst>
          </p:cNvPr>
          <p:cNvGrpSpPr/>
          <p:nvPr/>
        </p:nvGrpSpPr>
        <p:grpSpPr>
          <a:xfrm>
            <a:off x="73133" y="3473321"/>
            <a:ext cx="921883" cy="826679"/>
            <a:chOff x="6252210" y="489568"/>
            <a:chExt cx="728685" cy="65343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FFEDF7-125A-447E-85BB-F1813CD36C97}"/>
                </a:ext>
              </a:extLst>
            </p:cNvPr>
            <p:cNvSpPr/>
            <p:nvPr/>
          </p:nvSpPr>
          <p:spPr>
            <a:xfrm>
              <a:off x="6257925" y="495301"/>
              <a:ext cx="714361" cy="6477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D3E1820D-D775-41BE-9C99-7F4747B5117E}"/>
                </a:ext>
              </a:extLst>
            </p:cNvPr>
            <p:cNvSpPr/>
            <p:nvPr/>
          </p:nvSpPr>
          <p:spPr>
            <a:xfrm>
              <a:off x="6259189" y="489568"/>
              <a:ext cx="311544" cy="130252"/>
            </a:xfrm>
            <a:custGeom>
              <a:avLst/>
              <a:gdLst>
                <a:gd name="connsiteX0" fmla="*/ 0 w 311544"/>
                <a:gd name="connsiteY0" fmla="*/ 84967 h 130252"/>
                <a:gd name="connsiteX1" fmla="*/ 76875 w 311544"/>
                <a:gd name="connsiteY1" fmla="*/ 125427 h 130252"/>
                <a:gd name="connsiteX2" fmla="*/ 194209 w 311544"/>
                <a:gd name="connsiteY2" fmla="*/ 121381 h 130252"/>
                <a:gd name="connsiteX3" fmla="*/ 279176 w 311544"/>
                <a:gd name="connsiteY3" fmla="*/ 52598 h 130252"/>
                <a:gd name="connsiteX4" fmla="*/ 311544 w 311544"/>
                <a:gd name="connsiteY4" fmla="*/ 0 h 13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544" h="130252">
                  <a:moveTo>
                    <a:pt x="0" y="84967"/>
                  </a:moveTo>
                  <a:cubicBezTo>
                    <a:pt x="22253" y="102162"/>
                    <a:pt x="44507" y="119358"/>
                    <a:pt x="76875" y="125427"/>
                  </a:cubicBezTo>
                  <a:cubicBezTo>
                    <a:pt x="109243" y="131496"/>
                    <a:pt x="160492" y="133519"/>
                    <a:pt x="194209" y="121381"/>
                  </a:cubicBezTo>
                  <a:cubicBezTo>
                    <a:pt x="227926" y="109243"/>
                    <a:pt x="259620" y="72828"/>
                    <a:pt x="279176" y="52598"/>
                  </a:cubicBezTo>
                  <a:cubicBezTo>
                    <a:pt x="298732" y="32368"/>
                    <a:pt x="305138" y="16184"/>
                    <a:pt x="311544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3372332C-B1A2-4BE4-8203-D10CB8AD7618}"/>
                </a:ext>
              </a:extLst>
            </p:cNvPr>
            <p:cNvSpPr/>
            <p:nvPr/>
          </p:nvSpPr>
          <p:spPr>
            <a:xfrm>
              <a:off x="6546947" y="493614"/>
              <a:ext cx="323192" cy="105872"/>
            </a:xfrm>
            <a:custGeom>
              <a:avLst/>
              <a:gdLst>
                <a:gd name="connsiteX0" fmla="*/ 0 w 347957"/>
                <a:gd name="connsiteY0" fmla="*/ 64736 h 106734"/>
                <a:gd name="connsiteX1" fmla="*/ 84966 w 347957"/>
                <a:gd name="connsiteY1" fmla="*/ 105197 h 106734"/>
                <a:gd name="connsiteX2" fmla="*/ 226577 w 347957"/>
                <a:gd name="connsiteY2" fmla="*/ 93059 h 106734"/>
                <a:gd name="connsiteX3" fmla="*/ 315589 w 347957"/>
                <a:gd name="connsiteY3" fmla="*/ 44506 h 106734"/>
                <a:gd name="connsiteX4" fmla="*/ 347957 w 347957"/>
                <a:gd name="connsiteY4" fmla="*/ 0 h 106734"/>
                <a:gd name="connsiteX0" fmla="*/ 0 w 323192"/>
                <a:gd name="connsiteY0" fmla="*/ 78071 h 105872"/>
                <a:gd name="connsiteX1" fmla="*/ 60201 w 323192"/>
                <a:gd name="connsiteY1" fmla="*/ 105197 h 105872"/>
                <a:gd name="connsiteX2" fmla="*/ 201812 w 323192"/>
                <a:gd name="connsiteY2" fmla="*/ 93059 h 105872"/>
                <a:gd name="connsiteX3" fmla="*/ 290824 w 323192"/>
                <a:gd name="connsiteY3" fmla="*/ 44506 h 105872"/>
                <a:gd name="connsiteX4" fmla="*/ 323192 w 323192"/>
                <a:gd name="connsiteY4" fmla="*/ 0 h 105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192" h="105872">
                  <a:moveTo>
                    <a:pt x="0" y="78071"/>
                  </a:moveTo>
                  <a:cubicBezTo>
                    <a:pt x="23601" y="95941"/>
                    <a:pt x="26566" y="102699"/>
                    <a:pt x="60201" y="105197"/>
                  </a:cubicBezTo>
                  <a:cubicBezTo>
                    <a:pt x="93836" y="107695"/>
                    <a:pt x="163375" y="103174"/>
                    <a:pt x="201812" y="93059"/>
                  </a:cubicBezTo>
                  <a:cubicBezTo>
                    <a:pt x="240249" y="82944"/>
                    <a:pt x="270594" y="60016"/>
                    <a:pt x="290824" y="44506"/>
                  </a:cubicBezTo>
                  <a:cubicBezTo>
                    <a:pt x="311054" y="28996"/>
                    <a:pt x="317123" y="14498"/>
                    <a:pt x="323192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7" name="Forme libre : forme 16">
              <a:extLst>
                <a:ext uri="{FF2B5EF4-FFF2-40B4-BE49-F238E27FC236}">
                  <a16:creationId xmlns:a16="http://schemas.microsoft.com/office/drawing/2014/main" id="{0FCEF091-72B7-4DBB-B182-AE9A9EE8F14C}"/>
                </a:ext>
              </a:extLst>
            </p:cNvPr>
            <p:cNvSpPr/>
            <p:nvPr/>
          </p:nvSpPr>
          <p:spPr>
            <a:xfrm>
              <a:off x="6802755" y="585485"/>
              <a:ext cx="172816" cy="45719"/>
            </a:xfrm>
            <a:custGeom>
              <a:avLst/>
              <a:gdLst>
                <a:gd name="connsiteX0" fmla="*/ 0 w 218485"/>
                <a:gd name="connsiteY0" fmla="*/ 0 h 52624"/>
                <a:gd name="connsiteX1" fmla="*/ 56644 w 218485"/>
                <a:gd name="connsiteY1" fmla="*/ 32368 h 52624"/>
                <a:gd name="connsiteX2" fmla="*/ 157794 w 218485"/>
                <a:gd name="connsiteY2" fmla="*/ 52598 h 52624"/>
                <a:gd name="connsiteX3" fmla="*/ 218485 w 218485"/>
                <a:gd name="connsiteY3" fmla="*/ 28322 h 52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485" h="52624">
                  <a:moveTo>
                    <a:pt x="0" y="0"/>
                  </a:moveTo>
                  <a:cubicBezTo>
                    <a:pt x="15172" y="11801"/>
                    <a:pt x="30345" y="23602"/>
                    <a:pt x="56644" y="32368"/>
                  </a:cubicBezTo>
                  <a:cubicBezTo>
                    <a:pt x="82943" y="41134"/>
                    <a:pt x="130821" y="53272"/>
                    <a:pt x="157794" y="52598"/>
                  </a:cubicBezTo>
                  <a:cubicBezTo>
                    <a:pt x="184767" y="51924"/>
                    <a:pt x="201626" y="40123"/>
                    <a:pt x="218485" y="28322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0" name="Forme libre : forme 19">
              <a:extLst>
                <a:ext uri="{FF2B5EF4-FFF2-40B4-BE49-F238E27FC236}">
                  <a16:creationId xmlns:a16="http://schemas.microsoft.com/office/drawing/2014/main" id="{24F26454-29DA-4D8C-BA85-3EC5AC2A9E8A}"/>
                </a:ext>
              </a:extLst>
            </p:cNvPr>
            <p:cNvSpPr/>
            <p:nvPr/>
          </p:nvSpPr>
          <p:spPr>
            <a:xfrm>
              <a:off x="6262737" y="502851"/>
              <a:ext cx="332499" cy="147397"/>
            </a:xfrm>
            <a:custGeom>
              <a:avLst/>
              <a:gdLst>
                <a:gd name="connsiteX0" fmla="*/ 0 w 311544"/>
                <a:gd name="connsiteY0" fmla="*/ 84967 h 130252"/>
                <a:gd name="connsiteX1" fmla="*/ 76875 w 311544"/>
                <a:gd name="connsiteY1" fmla="*/ 125427 h 130252"/>
                <a:gd name="connsiteX2" fmla="*/ 194209 w 311544"/>
                <a:gd name="connsiteY2" fmla="*/ 121381 h 130252"/>
                <a:gd name="connsiteX3" fmla="*/ 279176 w 311544"/>
                <a:gd name="connsiteY3" fmla="*/ 52598 h 130252"/>
                <a:gd name="connsiteX4" fmla="*/ 311544 w 311544"/>
                <a:gd name="connsiteY4" fmla="*/ 0 h 130252"/>
                <a:gd name="connsiteX0" fmla="*/ 0 w 332499"/>
                <a:gd name="connsiteY0" fmla="*/ 102112 h 147397"/>
                <a:gd name="connsiteX1" fmla="*/ 76875 w 332499"/>
                <a:gd name="connsiteY1" fmla="*/ 142572 h 147397"/>
                <a:gd name="connsiteX2" fmla="*/ 194209 w 332499"/>
                <a:gd name="connsiteY2" fmla="*/ 138526 h 147397"/>
                <a:gd name="connsiteX3" fmla="*/ 279176 w 332499"/>
                <a:gd name="connsiteY3" fmla="*/ 69743 h 147397"/>
                <a:gd name="connsiteX4" fmla="*/ 332499 w 332499"/>
                <a:gd name="connsiteY4" fmla="*/ 0 h 147397"/>
                <a:gd name="connsiteX0" fmla="*/ 0 w 332499"/>
                <a:gd name="connsiteY0" fmla="*/ 102112 h 147397"/>
                <a:gd name="connsiteX1" fmla="*/ 76875 w 332499"/>
                <a:gd name="connsiteY1" fmla="*/ 142572 h 147397"/>
                <a:gd name="connsiteX2" fmla="*/ 194209 w 332499"/>
                <a:gd name="connsiteY2" fmla="*/ 138526 h 147397"/>
                <a:gd name="connsiteX3" fmla="*/ 286796 w 332499"/>
                <a:gd name="connsiteY3" fmla="*/ 69743 h 147397"/>
                <a:gd name="connsiteX4" fmla="*/ 332499 w 332499"/>
                <a:gd name="connsiteY4" fmla="*/ 0 h 147397"/>
                <a:gd name="connsiteX0" fmla="*/ 0 w 332499"/>
                <a:gd name="connsiteY0" fmla="*/ 102112 h 147397"/>
                <a:gd name="connsiteX1" fmla="*/ 76875 w 332499"/>
                <a:gd name="connsiteY1" fmla="*/ 142572 h 147397"/>
                <a:gd name="connsiteX2" fmla="*/ 194209 w 332499"/>
                <a:gd name="connsiteY2" fmla="*/ 138526 h 147397"/>
                <a:gd name="connsiteX3" fmla="*/ 286796 w 332499"/>
                <a:gd name="connsiteY3" fmla="*/ 69743 h 147397"/>
                <a:gd name="connsiteX4" fmla="*/ 332499 w 332499"/>
                <a:gd name="connsiteY4" fmla="*/ 0 h 14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499" h="147397">
                  <a:moveTo>
                    <a:pt x="0" y="102112"/>
                  </a:moveTo>
                  <a:cubicBezTo>
                    <a:pt x="22253" y="119307"/>
                    <a:pt x="44507" y="136503"/>
                    <a:pt x="76875" y="142572"/>
                  </a:cubicBezTo>
                  <a:cubicBezTo>
                    <a:pt x="109243" y="148641"/>
                    <a:pt x="159222" y="150664"/>
                    <a:pt x="194209" y="138526"/>
                  </a:cubicBezTo>
                  <a:cubicBezTo>
                    <a:pt x="229196" y="126388"/>
                    <a:pt x="263748" y="92831"/>
                    <a:pt x="286796" y="69743"/>
                  </a:cubicBezTo>
                  <a:cubicBezTo>
                    <a:pt x="309844" y="46655"/>
                    <a:pt x="326093" y="16184"/>
                    <a:pt x="332499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1" name="Forme libre : forme 20">
              <a:extLst>
                <a:ext uri="{FF2B5EF4-FFF2-40B4-BE49-F238E27FC236}">
                  <a16:creationId xmlns:a16="http://schemas.microsoft.com/office/drawing/2014/main" id="{588A4FE8-2138-4CD1-A698-511778C2678C}"/>
                </a:ext>
              </a:extLst>
            </p:cNvPr>
            <p:cNvSpPr/>
            <p:nvPr/>
          </p:nvSpPr>
          <p:spPr>
            <a:xfrm>
              <a:off x="6538572" y="497462"/>
              <a:ext cx="355577" cy="124851"/>
            </a:xfrm>
            <a:custGeom>
              <a:avLst/>
              <a:gdLst>
                <a:gd name="connsiteX0" fmla="*/ 0 w 347957"/>
                <a:gd name="connsiteY0" fmla="*/ 64736 h 106734"/>
                <a:gd name="connsiteX1" fmla="*/ 84966 w 347957"/>
                <a:gd name="connsiteY1" fmla="*/ 105197 h 106734"/>
                <a:gd name="connsiteX2" fmla="*/ 226577 w 347957"/>
                <a:gd name="connsiteY2" fmla="*/ 93059 h 106734"/>
                <a:gd name="connsiteX3" fmla="*/ 315589 w 347957"/>
                <a:gd name="connsiteY3" fmla="*/ 44506 h 106734"/>
                <a:gd name="connsiteX4" fmla="*/ 347957 w 347957"/>
                <a:gd name="connsiteY4" fmla="*/ 0 h 106734"/>
                <a:gd name="connsiteX0" fmla="*/ 0 w 323192"/>
                <a:gd name="connsiteY0" fmla="*/ 78071 h 105872"/>
                <a:gd name="connsiteX1" fmla="*/ 60201 w 323192"/>
                <a:gd name="connsiteY1" fmla="*/ 105197 h 105872"/>
                <a:gd name="connsiteX2" fmla="*/ 201812 w 323192"/>
                <a:gd name="connsiteY2" fmla="*/ 93059 h 105872"/>
                <a:gd name="connsiteX3" fmla="*/ 290824 w 323192"/>
                <a:gd name="connsiteY3" fmla="*/ 44506 h 105872"/>
                <a:gd name="connsiteX4" fmla="*/ 323192 w 323192"/>
                <a:gd name="connsiteY4" fmla="*/ 0 h 105872"/>
                <a:gd name="connsiteX0" fmla="*/ 0 w 349862"/>
                <a:gd name="connsiteY0" fmla="*/ 93311 h 121112"/>
                <a:gd name="connsiteX1" fmla="*/ 60201 w 349862"/>
                <a:gd name="connsiteY1" fmla="*/ 120437 h 121112"/>
                <a:gd name="connsiteX2" fmla="*/ 201812 w 349862"/>
                <a:gd name="connsiteY2" fmla="*/ 108299 h 121112"/>
                <a:gd name="connsiteX3" fmla="*/ 290824 w 349862"/>
                <a:gd name="connsiteY3" fmla="*/ 59746 h 121112"/>
                <a:gd name="connsiteX4" fmla="*/ 349862 w 349862"/>
                <a:gd name="connsiteY4" fmla="*/ 0 h 121112"/>
                <a:gd name="connsiteX0" fmla="*/ 0 w 349862"/>
                <a:gd name="connsiteY0" fmla="*/ 93311 h 121041"/>
                <a:gd name="connsiteX1" fmla="*/ 60201 w 349862"/>
                <a:gd name="connsiteY1" fmla="*/ 120437 h 121041"/>
                <a:gd name="connsiteX2" fmla="*/ 201812 w 349862"/>
                <a:gd name="connsiteY2" fmla="*/ 108299 h 121041"/>
                <a:gd name="connsiteX3" fmla="*/ 300349 w 349862"/>
                <a:gd name="connsiteY3" fmla="*/ 65461 h 121041"/>
                <a:gd name="connsiteX4" fmla="*/ 349862 w 349862"/>
                <a:gd name="connsiteY4" fmla="*/ 0 h 121041"/>
                <a:gd name="connsiteX0" fmla="*/ 0 w 355577"/>
                <a:gd name="connsiteY0" fmla="*/ 97121 h 124851"/>
                <a:gd name="connsiteX1" fmla="*/ 60201 w 355577"/>
                <a:gd name="connsiteY1" fmla="*/ 124247 h 124851"/>
                <a:gd name="connsiteX2" fmla="*/ 201812 w 355577"/>
                <a:gd name="connsiteY2" fmla="*/ 112109 h 124851"/>
                <a:gd name="connsiteX3" fmla="*/ 300349 w 355577"/>
                <a:gd name="connsiteY3" fmla="*/ 69271 h 124851"/>
                <a:gd name="connsiteX4" fmla="*/ 355577 w 355577"/>
                <a:gd name="connsiteY4" fmla="*/ 0 h 124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577" h="124851">
                  <a:moveTo>
                    <a:pt x="0" y="97121"/>
                  </a:moveTo>
                  <a:cubicBezTo>
                    <a:pt x="23601" y="114991"/>
                    <a:pt x="26566" y="121749"/>
                    <a:pt x="60201" y="124247"/>
                  </a:cubicBezTo>
                  <a:cubicBezTo>
                    <a:pt x="93836" y="126745"/>
                    <a:pt x="161787" y="121272"/>
                    <a:pt x="201812" y="112109"/>
                  </a:cubicBezTo>
                  <a:cubicBezTo>
                    <a:pt x="241837" y="102946"/>
                    <a:pt x="274722" y="87956"/>
                    <a:pt x="300349" y="69271"/>
                  </a:cubicBezTo>
                  <a:cubicBezTo>
                    <a:pt x="325976" y="50586"/>
                    <a:pt x="349508" y="14498"/>
                    <a:pt x="355577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2" name="Forme libre : forme 21">
              <a:extLst>
                <a:ext uri="{FF2B5EF4-FFF2-40B4-BE49-F238E27FC236}">
                  <a16:creationId xmlns:a16="http://schemas.microsoft.com/office/drawing/2014/main" id="{459FEFDE-BF64-4F01-816F-9413596CD1A6}"/>
                </a:ext>
              </a:extLst>
            </p:cNvPr>
            <p:cNvSpPr/>
            <p:nvPr/>
          </p:nvSpPr>
          <p:spPr>
            <a:xfrm>
              <a:off x="6789447" y="596910"/>
              <a:ext cx="180436" cy="53460"/>
            </a:xfrm>
            <a:custGeom>
              <a:avLst/>
              <a:gdLst>
                <a:gd name="connsiteX0" fmla="*/ 0 w 218485"/>
                <a:gd name="connsiteY0" fmla="*/ 0 h 52624"/>
                <a:gd name="connsiteX1" fmla="*/ 56644 w 218485"/>
                <a:gd name="connsiteY1" fmla="*/ 32368 h 52624"/>
                <a:gd name="connsiteX2" fmla="*/ 157794 w 218485"/>
                <a:gd name="connsiteY2" fmla="*/ 52598 h 52624"/>
                <a:gd name="connsiteX3" fmla="*/ 218485 w 218485"/>
                <a:gd name="connsiteY3" fmla="*/ 28322 h 52624"/>
                <a:gd name="connsiteX0" fmla="*/ 0 w 240161"/>
                <a:gd name="connsiteY0" fmla="*/ 0 h 52685"/>
                <a:gd name="connsiteX1" fmla="*/ 56644 w 240161"/>
                <a:gd name="connsiteY1" fmla="*/ 32368 h 52685"/>
                <a:gd name="connsiteX2" fmla="*/ 157794 w 240161"/>
                <a:gd name="connsiteY2" fmla="*/ 52598 h 52685"/>
                <a:gd name="connsiteX3" fmla="*/ 240161 w 240161"/>
                <a:gd name="connsiteY3" fmla="*/ 37093 h 52685"/>
                <a:gd name="connsiteX0" fmla="*/ 0 w 240161"/>
                <a:gd name="connsiteY0" fmla="*/ 0 h 52685"/>
                <a:gd name="connsiteX1" fmla="*/ 56644 w 240161"/>
                <a:gd name="connsiteY1" fmla="*/ 32368 h 52685"/>
                <a:gd name="connsiteX2" fmla="*/ 157794 w 240161"/>
                <a:gd name="connsiteY2" fmla="*/ 52598 h 52685"/>
                <a:gd name="connsiteX3" fmla="*/ 240161 w 240161"/>
                <a:gd name="connsiteY3" fmla="*/ 37093 h 52685"/>
                <a:gd name="connsiteX0" fmla="*/ 0 w 240161"/>
                <a:gd name="connsiteY0" fmla="*/ 0 h 52763"/>
                <a:gd name="connsiteX1" fmla="*/ 66278 w 240161"/>
                <a:gd name="connsiteY1" fmla="*/ 30175 h 52763"/>
                <a:gd name="connsiteX2" fmla="*/ 157794 w 240161"/>
                <a:gd name="connsiteY2" fmla="*/ 52598 h 52763"/>
                <a:gd name="connsiteX3" fmla="*/ 240161 w 240161"/>
                <a:gd name="connsiteY3" fmla="*/ 37093 h 52763"/>
                <a:gd name="connsiteX0" fmla="*/ 0 w 228119"/>
                <a:gd name="connsiteY0" fmla="*/ 0 h 61534"/>
                <a:gd name="connsiteX1" fmla="*/ 54236 w 228119"/>
                <a:gd name="connsiteY1" fmla="*/ 38946 h 61534"/>
                <a:gd name="connsiteX2" fmla="*/ 145752 w 228119"/>
                <a:gd name="connsiteY2" fmla="*/ 61369 h 61534"/>
                <a:gd name="connsiteX3" fmla="*/ 228119 w 228119"/>
                <a:gd name="connsiteY3" fmla="*/ 45864 h 61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119" h="61534">
                  <a:moveTo>
                    <a:pt x="0" y="0"/>
                  </a:moveTo>
                  <a:cubicBezTo>
                    <a:pt x="15172" y="11801"/>
                    <a:pt x="29944" y="28718"/>
                    <a:pt x="54236" y="38946"/>
                  </a:cubicBezTo>
                  <a:cubicBezTo>
                    <a:pt x="78528" y="49174"/>
                    <a:pt x="116772" y="60216"/>
                    <a:pt x="145752" y="61369"/>
                  </a:cubicBezTo>
                  <a:cubicBezTo>
                    <a:pt x="174732" y="62522"/>
                    <a:pt x="211260" y="57665"/>
                    <a:pt x="228119" y="45864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0EACD6C0-093E-4C75-B4C2-859B3297AF2A}"/>
                </a:ext>
              </a:extLst>
            </p:cNvPr>
            <p:cNvSpPr/>
            <p:nvPr/>
          </p:nvSpPr>
          <p:spPr>
            <a:xfrm>
              <a:off x="6252210" y="670560"/>
              <a:ext cx="716280" cy="40922"/>
            </a:xfrm>
            <a:custGeom>
              <a:avLst/>
              <a:gdLst>
                <a:gd name="connsiteX0" fmla="*/ 0 w 716280"/>
                <a:gd name="connsiteY0" fmla="*/ 0 h 40922"/>
                <a:gd name="connsiteX1" fmla="*/ 243840 w 716280"/>
                <a:gd name="connsiteY1" fmla="*/ 38100 h 40922"/>
                <a:gd name="connsiteX2" fmla="*/ 451485 w 716280"/>
                <a:gd name="connsiteY2" fmla="*/ 38100 h 40922"/>
                <a:gd name="connsiteX3" fmla="*/ 668655 w 716280"/>
                <a:gd name="connsiteY3" fmla="*/ 40005 h 40922"/>
                <a:gd name="connsiteX4" fmla="*/ 716280 w 716280"/>
                <a:gd name="connsiteY4" fmla="*/ 32385 h 4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280" h="40922">
                  <a:moveTo>
                    <a:pt x="0" y="0"/>
                  </a:moveTo>
                  <a:cubicBezTo>
                    <a:pt x="84296" y="15875"/>
                    <a:pt x="168593" y="31750"/>
                    <a:pt x="243840" y="38100"/>
                  </a:cubicBezTo>
                  <a:cubicBezTo>
                    <a:pt x="319087" y="44450"/>
                    <a:pt x="451485" y="38100"/>
                    <a:pt x="451485" y="38100"/>
                  </a:cubicBezTo>
                  <a:lnTo>
                    <a:pt x="668655" y="40005"/>
                  </a:lnTo>
                  <a:cubicBezTo>
                    <a:pt x="712787" y="39053"/>
                    <a:pt x="714533" y="35719"/>
                    <a:pt x="716280" y="32385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B6E131BF-B46B-4277-9548-E353A79F5DAE}"/>
                </a:ext>
              </a:extLst>
            </p:cNvPr>
            <p:cNvSpPr/>
            <p:nvPr/>
          </p:nvSpPr>
          <p:spPr>
            <a:xfrm>
              <a:off x="6258927" y="688576"/>
              <a:ext cx="716280" cy="40922"/>
            </a:xfrm>
            <a:custGeom>
              <a:avLst/>
              <a:gdLst>
                <a:gd name="connsiteX0" fmla="*/ 0 w 716280"/>
                <a:gd name="connsiteY0" fmla="*/ 0 h 40922"/>
                <a:gd name="connsiteX1" fmla="*/ 243840 w 716280"/>
                <a:gd name="connsiteY1" fmla="*/ 38100 h 40922"/>
                <a:gd name="connsiteX2" fmla="*/ 451485 w 716280"/>
                <a:gd name="connsiteY2" fmla="*/ 38100 h 40922"/>
                <a:gd name="connsiteX3" fmla="*/ 668655 w 716280"/>
                <a:gd name="connsiteY3" fmla="*/ 40005 h 40922"/>
                <a:gd name="connsiteX4" fmla="*/ 716280 w 716280"/>
                <a:gd name="connsiteY4" fmla="*/ 32385 h 4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280" h="40922">
                  <a:moveTo>
                    <a:pt x="0" y="0"/>
                  </a:moveTo>
                  <a:cubicBezTo>
                    <a:pt x="84296" y="15875"/>
                    <a:pt x="168593" y="31750"/>
                    <a:pt x="243840" y="38100"/>
                  </a:cubicBezTo>
                  <a:cubicBezTo>
                    <a:pt x="319087" y="44450"/>
                    <a:pt x="451485" y="38100"/>
                    <a:pt x="451485" y="38100"/>
                  </a:cubicBezTo>
                  <a:lnTo>
                    <a:pt x="668655" y="40005"/>
                  </a:lnTo>
                  <a:cubicBezTo>
                    <a:pt x="712787" y="39053"/>
                    <a:pt x="714533" y="35719"/>
                    <a:pt x="716280" y="32385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5" name="Forme libre : forme 24">
              <a:extLst>
                <a:ext uri="{FF2B5EF4-FFF2-40B4-BE49-F238E27FC236}">
                  <a16:creationId xmlns:a16="http://schemas.microsoft.com/office/drawing/2014/main" id="{FC6237D9-15E3-4DB7-82C6-ACEC57433599}"/>
                </a:ext>
              </a:extLst>
            </p:cNvPr>
            <p:cNvSpPr/>
            <p:nvPr/>
          </p:nvSpPr>
          <p:spPr>
            <a:xfrm>
              <a:off x="6260703" y="727831"/>
              <a:ext cx="311544" cy="130252"/>
            </a:xfrm>
            <a:custGeom>
              <a:avLst/>
              <a:gdLst>
                <a:gd name="connsiteX0" fmla="*/ 0 w 311544"/>
                <a:gd name="connsiteY0" fmla="*/ 84967 h 130252"/>
                <a:gd name="connsiteX1" fmla="*/ 76875 w 311544"/>
                <a:gd name="connsiteY1" fmla="*/ 125427 h 130252"/>
                <a:gd name="connsiteX2" fmla="*/ 194209 w 311544"/>
                <a:gd name="connsiteY2" fmla="*/ 121381 h 130252"/>
                <a:gd name="connsiteX3" fmla="*/ 279176 w 311544"/>
                <a:gd name="connsiteY3" fmla="*/ 52598 h 130252"/>
                <a:gd name="connsiteX4" fmla="*/ 311544 w 311544"/>
                <a:gd name="connsiteY4" fmla="*/ 0 h 13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544" h="130252">
                  <a:moveTo>
                    <a:pt x="0" y="84967"/>
                  </a:moveTo>
                  <a:cubicBezTo>
                    <a:pt x="22253" y="102162"/>
                    <a:pt x="44507" y="119358"/>
                    <a:pt x="76875" y="125427"/>
                  </a:cubicBezTo>
                  <a:cubicBezTo>
                    <a:pt x="109243" y="131496"/>
                    <a:pt x="160492" y="133519"/>
                    <a:pt x="194209" y="121381"/>
                  </a:cubicBezTo>
                  <a:cubicBezTo>
                    <a:pt x="227926" y="109243"/>
                    <a:pt x="259620" y="72828"/>
                    <a:pt x="279176" y="52598"/>
                  </a:cubicBezTo>
                  <a:cubicBezTo>
                    <a:pt x="298732" y="32368"/>
                    <a:pt x="305138" y="16184"/>
                    <a:pt x="311544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6" name="Forme libre : forme 25">
              <a:extLst>
                <a:ext uri="{FF2B5EF4-FFF2-40B4-BE49-F238E27FC236}">
                  <a16:creationId xmlns:a16="http://schemas.microsoft.com/office/drawing/2014/main" id="{3FA88B89-E4B0-4F22-809F-C5267E87B95C}"/>
                </a:ext>
              </a:extLst>
            </p:cNvPr>
            <p:cNvSpPr/>
            <p:nvPr/>
          </p:nvSpPr>
          <p:spPr>
            <a:xfrm>
              <a:off x="6548461" y="731877"/>
              <a:ext cx="323192" cy="105872"/>
            </a:xfrm>
            <a:custGeom>
              <a:avLst/>
              <a:gdLst>
                <a:gd name="connsiteX0" fmla="*/ 0 w 347957"/>
                <a:gd name="connsiteY0" fmla="*/ 64736 h 106734"/>
                <a:gd name="connsiteX1" fmla="*/ 84966 w 347957"/>
                <a:gd name="connsiteY1" fmla="*/ 105197 h 106734"/>
                <a:gd name="connsiteX2" fmla="*/ 226577 w 347957"/>
                <a:gd name="connsiteY2" fmla="*/ 93059 h 106734"/>
                <a:gd name="connsiteX3" fmla="*/ 315589 w 347957"/>
                <a:gd name="connsiteY3" fmla="*/ 44506 h 106734"/>
                <a:gd name="connsiteX4" fmla="*/ 347957 w 347957"/>
                <a:gd name="connsiteY4" fmla="*/ 0 h 106734"/>
                <a:gd name="connsiteX0" fmla="*/ 0 w 323192"/>
                <a:gd name="connsiteY0" fmla="*/ 78071 h 105872"/>
                <a:gd name="connsiteX1" fmla="*/ 60201 w 323192"/>
                <a:gd name="connsiteY1" fmla="*/ 105197 h 105872"/>
                <a:gd name="connsiteX2" fmla="*/ 201812 w 323192"/>
                <a:gd name="connsiteY2" fmla="*/ 93059 h 105872"/>
                <a:gd name="connsiteX3" fmla="*/ 290824 w 323192"/>
                <a:gd name="connsiteY3" fmla="*/ 44506 h 105872"/>
                <a:gd name="connsiteX4" fmla="*/ 323192 w 323192"/>
                <a:gd name="connsiteY4" fmla="*/ 0 h 105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192" h="105872">
                  <a:moveTo>
                    <a:pt x="0" y="78071"/>
                  </a:moveTo>
                  <a:cubicBezTo>
                    <a:pt x="23601" y="95941"/>
                    <a:pt x="26566" y="102699"/>
                    <a:pt x="60201" y="105197"/>
                  </a:cubicBezTo>
                  <a:cubicBezTo>
                    <a:pt x="93836" y="107695"/>
                    <a:pt x="163375" y="103174"/>
                    <a:pt x="201812" y="93059"/>
                  </a:cubicBezTo>
                  <a:cubicBezTo>
                    <a:pt x="240249" y="82944"/>
                    <a:pt x="270594" y="60016"/>
                    <a:pt x="290824" y="44506"/>
                  </a:cubicBezTo>
                  <a:cubicBezTo>
                    <a:pt x="311054" y="28996"/>
                    <a:pt x="317123" y="14498"/>
                    <a:pt x="323192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7" name="Forme libre : forme 26">
              <a:extLst>
                <a:ext uri="{FF2B5EF4-FFF2-40B4-BE49-F238E27FC236}">
                  <a16:creationId xmlns:a16="http://schemas.microsoft.com/office/drawing/2014/main" id="{FEE89540-5466-4ECF-A046-B7A190D2BA5B}"/>
                </a:ext>
              </a:extLst>
            </p:cNvPr>
            <p:cNvSpPr/>
            <p:nvPr/>
          </p:nvSpPr>
          <p:spPr>
            <a:xfrm>
              <a:off x="6808079" y="823748"/>
              <a:ext cx="172816" cy="45719"/>
            </a:xfrm>
            <a:custGeom>
              <a:avLst/>
              <a:gdLst>
                <a:gd name="connsiteX0" fmla="*/ 0 w 218485"/>
                <a:gd name="connsiteY0" fmla="*/ 0 h 52624"/>
                <a:gd name="connsiteX1" fmla="*/ 56644 w 218485"/>
                <a:gd name="connsiteY1" fmla="*/ 32368 h 52624"/>
                <a:gd name="connsiteX2" fmla="*/ 157794 w 218485"/>
                <a:gd name="connsiteY2" fmla="*/ 52598 h 52624"/>
                <a:gd name="connsiteX3" fmla="*/ 218485 w 218485"/>
                <a:gd name="connsiteY3" fmla="*/ 28322 h 52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485" h="52624">
                  <a:moveTo>
                    <a:pt x="0" y="0"/>
                  </a:moveTo>
                  <a:cubicBezTo>
                    <a:pt x="15172" y="11801"/>
                    <a:pt x="30345" y="23602"/>
                    <a:pt x="56644" y="32368"/>
                  </a:cubicBezTo>
                  <a:cubicBezTo>
                    <a:pt x="82943" y="41134"/>
                    <a:pt x="130821" y="53272"/>
                    <a:pt x="157794" y="52598"/>
                  </a:cubicBezTo>
                  <a:cubicBezTo>
                    <a:pt x="184767" y="51924"/>
                    <a:pt x="201626" y="40123"/>
                    <a:pt x="218485" y="28322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8" name="Forme libre : forme 27">
              <a:extLst>
                <a:ext uri="{FF2B5EF4-FFF2-40B4-BE49-F238E27FC236}">
                  <a16:creationId xmlns:a16="http://schemas.microsoft.com/office/drawing/2014/main" id="{5C9B304A-6BE0-43E7-888D-C824C655FAB8}"/>
                </a:ext>
              </a:extLst>
            </p:cNvPr>
            <p:cNvSpPr/>
            <p:nvPr/>
          </p:nvSpPr>
          <p:spPr>
            <a:xfrm>
              <a:off x="6264251" y="741114"/>
              <a:ext cx="332499" cy="147397"/>
            </a:xfrm>
            <a:custGeom>
              <a:avLst/>
              <a:gdLst>
                <a:gd name="connsiteX0" fmla="*/ 0 w 311544"/>
                <a:gd name="connsiteY0" fmla="*/ 84967 h 130252"/>
                <a:gd name="connsiteX1" fmla="*/ 76875 w 311544"/>
                <a:gd name="connsiteY1" fmla="*/ 125427 h 130252"/>
                <a:gd name="connsiteX2" fmla="*/ 194209 w 311544"/>
                <a:gd name="connsiteY2" fmla="*/ 121381 h 130252"/>
                <a:gd name="connsiteX3" fmla="*/ 279176 w 311544"/>
                <a:gd name="connsiteY3" fmla="*/ 52598 h 130252"/>
                <a:gd name="connsiteX4" fmla="*/ 311544 w 311544"/>
                <a:gd name="connsiteY4" fmla="*/ 0 h 130252"/>
                <a:gd name="connsiteX0" fmla="*/ 0 w 332499"/>
                <a:gd name="connsiteY0" fmla="*/ 102112 h 147397"/>
                <a:gd name="connsiteX1" fmla="*/ 76875 w 332499"/>
                <a:gd name="connsiteY1" fmla="*/ 142572 h 147397"/>
                <a:gd name="connsiteX2" fmla="*/ 194209 w 332499"/>
                <a:gd name="connsiteY2" fmla="*/ 138526 h 147397"/>
                <a:gd name="connsiteX3" fmla="*/ 279176 w 332499"/>
                <a:gd name="connsiteY3" fmla="*/ 69743 h 147397"/>
                <a:gd name="connsiteX4" fmla="*/ 332499 w 332499"/>
                <a:gd name="connsiteY4" fmla="*/ 0 h 147397"/>
                <a:gd name="connsiteX0" fmla="*/ 0 w 332499"/>
                <a:gd name="connsiteY0" fmla="*/ 102112 h 147397"/>
                <a:gd name="connsiteX1" fmla="*/ 76875 w 332499"/>
                <a:gd name="connsiteY1" fmla="*/ 142572 h 147397"/>
                <a:gd name="connsiteX2" fmla="*/ 194209 w 332499"/>
                <a:gd name="connsiteY2" fmla="*/ 138526 h 147397"/>
                <a:gd name="connsiteX3" fmla="*/ 286796 w 332499"/>
                <a:gd name="connsiteY3" fmla="*/ 69743 h 147397"/>
                <a:gd name="connsiteX4" fmla="*/ 332499 w 332499"/>
                <a:gd name="connsiteY4" fmla="*/ 0 h 147397"/>
                <a:gd name="connsiteX0" fmla="*/ 0 w 332499"/>
                <a:gd name="connsiteY0" fmla="*/ 102112 h 147397"/>
                <a:gd name="connsiteX1" fmla="*/ 76875 w 332499"/>
                <a:gd name="connsiteY1" fmla="*/ 142572 h 147397"/>
                <a:gd name="connsiteX2" fmla="*/ 194209 w 332499"/>
                <a:gd name="connsiteY2" fmla="*/ 138526 h 147397"/>
                <a:gd name="connsiteX3" fmla="*/ 286796 w 332499"/>
                <a:gd name="connsiteY3" fmla="*/ 69743 h 147397"/>
                <a:gd name="connsiteX4" fmla="*/ 332499 w 332499"/>
                <a:gd name="connsiteY4" fmla="*/ 0 h 14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499" h="147397">
                  <a:moveTo>
                    <a:pt x="0" y="102112"/>
                  </a:moveTo>
                  <a:cubicBezTo>
                    <a:pt x="22253" y="119307"/>
                    <a:pt x="44507" y="136503"/>
                    <a:pt x="76875" y="142572"/>
                  </a:cubicBezTo>
                  <a:cubicBezTo>
                    <a:pt x="109243" y="148641"/>
                    <a:pt x="159222" y="150664"/>
                    <a:pt x="194209" y="138526"/>
                  </a:cubicBezTo>
                  <a:cubicBezTo>
                    <a:pt x="229196" y="126388"/>
                    <a:pt x="263748" y="92831"/>
                    <a:pt x="286796" y="69743"/>
                  </a:cubicBezTo>
                  <a:cubicBezTo>
                    <a:pt x="309844" y="46655"/>
                    <a:pt x="326093" y="16184"/>
                    <a:pt x="332499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9" name="Forme libre : forme 28">
              <a:extLst>
                <a:ext uri="{FF2B5EF4-FFF2-40B4-BE49-F238E27FC236}">
                  <a16:creationId xmlns:a16="http://schemas.microsoft.com/office/drawing/2014/main" id="{F11F332A-9C6E-4C34-82B1-4ED9E12268B6}"/>
                </a:ext>
              </a:extLst>
            </p:cNvPr>
            <p:cNvSpPr/>
            <p:nvPr/>
          </p:nvSpPr>
          <p:spPr>
            <a:xfrm>
              <a:off x="6540086" y="735725"/>
              <a:ext cx="355577" cy="124851"/>
            </a:xfrm>
            <a:custGeom>
              <a:avLst/>
              <a:gdLst>
                <a:gd name="connsiteX0" fmla="*/ 0 w 347957"/>
                <a:gd name="connsiteY0" fmla="*/ 64736 h 106734"/>
                <a:gd name="connsiteX1" fmla="*/ 84966 w 347957"/>
                <a:gd name="connsiteY1" fmla="*/ 105197 h 106734"/>
                <a:gd name="connsiteX2" fmla="*/ 226577 w 347957"/>
                <a:gd name="connsiteY2" fmla="*/ 93059 h 106734"/>
                <a:gd name="connsiteX3" fmla="*/ 315589 w 347957"/>
                <a:gd name="connsiteY3" fmla="*/ 44506 h 106734"/>
                <a:gd name="connsiteX4" fmla="*/ 347957 w 347957"/>
                <a:gd name="connsiteY4" fmla="*/ 0 h 106734"/>
                <a:gd name="connsiteX0" fmla="*/ 0 w 323192"/>
                <a:gd name="connsiteY0" fmla="*/ 78071 h 105872"/>
                <a:gd name="connsiteX1" fmla="*/ 60201 w 323192"/>
                <a:gd name="connsiteY1" fmla="*/ 105197 h 105872"/>
                <a:gd name="connsiteX2" fmla="*/ 201812 w 323192"/>
                <a:gd name="connsiteY2" fmla="*/ 93059 h 105872"/>
                <a:gd name="connsiteX3" fmla="*/ 290824 w 323192"/>
                <a:gd name="connsiteY3" fmla="*/ 44506 h 105872"/>
                <a:gd name="connsiteX4" fmla="*/ 323192 w 323192"/>
                <a:gd name="connsiteY4" fmla="*/ 0 h 105872"/>
                <a:gd name="connsiteX0" fmla="*/ 0 w 349862"/>
                <a:gd name="connsiteY0" fmla="*/ 93311 h 121112"/>
                <a:gd name="connsiteX1" fmla="*/ 60201 w 349862"/>
                <a:gd name="connsiteY1" fmla="*/ 120437 h 121112"/>
                <a:gd name="connsiteX2" fmla="*/ 201812 w 349862"/>
                <a:gd name="connsiteY2" fmla="*/ 108299 h 121112"/>
                <a:gd name="connsiteX3" fmla="*/ 290824 w 349862"/>
                <a:gd name="connsiteY3" fmla="*/ 59746 h 121112"/>
                <a:gd name="connsiteX4" fmla="*/ 349862 w 349862"/>
                <a:gd name="connsiteY4" fmla="*/ 0 h 121112"/>
                <a:gd name="connsiteX0" fmla="*/ 0 w 349862"/>
                <a:gd name="connsiteY0" fmla="*/ 93311 h 121041"/>
                <a:gd name="connsiteX1" fmla="*/ 60201 w 349862"/>
                <a:gd name="connsiteY1" fmla="*/ 120437 h 121041"/>
                <a:gd name="connsiteX2" fmla="*/ 201812 w 349862"/>
                <a:gd name="connsiteY2" fmla="*/ 108299 h 121041"/>
                <a:gd name="connsiteX3" fmla="*/ 300349 w 349862"/>
                <a:gd name="connsiteY3" fmla="*/ 65461 h 121041"/>
                <a:gd name="connsiteX4" fmla="*/ 349862 w 349862"/>
                <a:gd name="connsiteY4" fmla="*/ 0 h 121041"/>
                <a:gd name="connsiteX0" fmla="*/ 0 w 355577"/>
                <a:gd name="connsiteY0" fmla="*/ 97121 h 124851"/>
                <a:gd name="connsiteX1" fmla="*/ 60201 w 355577"/>
                <a:gd name="connsiteY1" fmla="*/ 124247 h 124851"/>
                <a:gd name="connsiteX2" fmla="*/ 201812 w 355577"/>
                <a:gd name="connsiteY2" fmla="*/ 112109 h 124851"/>
                <a:gd name="connsiteX3" fmla="*/ 300349 w 355577"/>
                <a:gd name="connsiteY3" fmla="*/ 69271 h 124851"/>
                <a:gd name="connsiteX4" fmla="*/ 355577 w 355577"/>
                <a:gd name="connsiteY4" fmla="*/ 0 h 124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577" h="124851">
                  <a:moveTo>
                    <a:pt x="0" y="97121"/>
                  </a:moveTo>
                  <a:cubicBezTo>
                    <a:pt x="23601" y="114991"/>
                    <a:pt x="26566" y="121749"/>
                    <a:pt x="60201" y="124247"/>
                  </a:cubicBezTo>
                  <a:cubicBezTo>
                    <a:pt x="93836" y="126745"/>
                    <a:pt x="161787" y="121272"/>
                    <a:pt x="201812" y="112109"/>
                  </a:cubicBezTo>
                  <a:cubicBezTo>
                    <a:pt x="241837" y="102946"/>
                    <a:pt x="274722" y="87956"/>
                    <a:pt x="300349" y="69271"/>
                  </a:cubicBezTo>
                  <a:cubicBezTo>
                    <a:pt x="325976" y="50586"/>
                    <a:pt x="349508" y="14498"/>
                    <a:pt x="355577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0" name="Forme libre : forme 29">
              <a:extLst>
                <a:ext uri="{FF2B5EF4-FFF2-40B4-BE49-F238E27FC236}">
                  <a16:creationId xmlns:a16="http://schemas.microsoft.com/office/drawing/2014/main" id="{A8FF1D33-D52F-48D3-B040-91298E5B2A1A}"/>
                </a:ext>
              </a:extLst>
            </p:cNvPr>
            <p:cNvSpPr/>
            <p:nvPr/>
          </p:nvSpPr>
          <p:spPr>
            <a:xfrm>
              <a:off x="6794771" y="835173"/>
              <a:ext cx="180436" cy="53460"/>
            </a:xfrm>
            <a:custGeom>
              <a:avLst/>
              <a:gdLst>
                <a:gd name="connsiteX0" fmla="*/ 0 w 218485"/>
                <a:gd name="connsiteY0" fmla="*/ 0 h 52624"/>
                <a:gd name="connsiteX1" fmla="*/ 56644 w 218485"/>
                <a:gd name="connsiteY1" fmla="*/ 32368 h 52624"/>
                <a:gd name="connsiteX2" fmla="*/ 157794 w 218485"/>
                <a:gd name="connsiteY2" fmla="*/ 52598 h 52624"/>
                <a:gd name="connsiteX3" fmla="*/ 218485 w 218485"/>
                <a:gd name="connsiteY3" fmla="*/ 28322 h 52624"/>
                <a:gd name="connsiteX0" fmla="*/ 0 w 240161"/>
                <a:gd name="connsiteY0" fmla="*/ 0 h 52685"/>
                <a:gd name="connsiteX1" fmla="*/ 56644 w 240161"/>
                <a:gd name="connsiteY1" fmla="*/ 32368 h 52685"/>
                <a:gd name="connsiteX2" fmla="*/ 157794 w 240161"/>
                <a:gd name="connsiteY2" fmla="*/ 52598 h 52685"/>
                <a:gd name="connsiteX3" fmla="*/ 240161 w 240161"/>
                <a:gd name="connsiteY3" fmla="*/ 37093 h 52685"/>
                <a:gd name="connsiteX0" fmla="*/ 0 w 240161"/>
                <a:gd name="connsiteY0" fmla="*/ 0 h 52685"/>
                <a:gd name="connsiteX1" fmla="*/ 56644 w 240161"/>
                <a:gd name="connsiteY1" fmla="*/ 32368 h 52685"/>
                <a:gd name="connsiteX2" fmla="*/ 157794 w 240161"/>
                <a:gd name="connsiteY2" fmla="*/ 52598 h 52685"/>
                <a:gd name="connsiteX3" fmla="*/ 240161 w 240161"/>
                <a:gd name="connsiteY3" fmla="*/ 37093 h 52685"/>
                <a:gd name="connsiteX0" fmla="*/ 0 w 240161"/>
                <a:gd name="connsiteY0" fmla="*/ 0 h 52763"/>
                <a:gd name="connsiteX1" fmla="*/ 66278 w 240161"/>
                <a:gd name="connsiteY1" fmla="*/ 30175 h 52763"/>
                <a:gd name="connsiteX2" fmla="*/ 157794 w 240161"/>
                <a:gd name="connsiteY2" fmla="*/ 52598 h 52763"/>
                <a:gd name="connsiteX3" fmla="*/ 240161 w 240161"/>
                <a:gd name="connsiteY3" fmla="*/ 37093 h 52763"/>
                <a:gd name="connsiteX0" fmla="*/ 0 w 228119"/>
                <a:gd name="connsiteY0" fmla="*/ 0 h 61534"/>
                <a:gd name="connsiteX1" fmla="*/ 54236 w 228119"/>
                <a:gd name="connsiteY1" fmla="*/ 38946 h 61534"/>
                <a:gd name="connsiteX2" fmla="*/ 145752 w 228119"/>
                <a:gd name="connsiteY2" fmla="*/ 61369 h 61534"/>
                <a:gd name="connsiteX3" fmla="*/ 228119 w 228119"/>
                <a:gd name="connsiteY3" fmla="*/ 45864 h 61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119" h="61534">
                  <a:moveTo>
                    <a:pt x="0" y="0"/>
                  </a:moveTo>
                  <a:cubicBezTo>
                    <a:pt x="15172" y="11801"/>
                    <a:pt x="29944" y="28718"/>
                    <a:pt x="54236" y="38946"/>
                  </a:cubicBezTo>
                  <a:cubicBezTo>
                    <a:pt x="78528" y="49174"/>
                    <a:pt x="116772" y="60216"/>
                    <a:pt x="145752" y="61369"/>
                  </a:cubicBezTo>
                  <a:cubicBezTo>
                    <a:pt x="174732" y="62522"/>
                    <a:pt x="211260" y="57665"/>
                    <a:pt x="228119" y="45864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1" name="Forme libre : forme 30">
              <a:extLst>
                <a:ext uri="{FF2B5EF4-FFF2-40B4-BE49-F238E27FC236}">
                  <a16:creationId xmlns:a16="http://schemas.microsoft.com/office/drawing/2014/main" id="{0E0CF72A-3768-4585-A243-0005519B90B1}"/>
                </a:ext>
              </a:extLst>
            </p:cNvPr>
            <p:cNvSpPr/>
            <p:nvPr/>
          </p:nvSpPr>
          <p:spPr>
            <a:xfrm>
              <a:off x="6257925" y="864870"/>
              <a:ext cx="718185" cy="64668"/>
            </a:xfrm>
            <a:custGeom>
              <a:avLst/>
              <a:gdLst>
                <a:gd name="connsiteX0" fmla="*/ 0 w 718185"/>
                <a:gd name="connsiteY0" fmla="*/ 0 h 64668"/>
                <a:gd name="connsiteX1" fmla="*/ 76200 w 718185"/>
                <a:gd name="connsiteY1" fmla="*/ 45720 h 64668"/>
                <a:gd name="connsiteX2" fmla="*/ 310515 w 718185"/>
                <a:gd name="connsiteY2" fmla="*/ 62865 h 64668"/>
                <a:gd name="connsiteX3" fmla="*/ 514350 w 718185"/>
                <a:gd name="connsiteY3" fmla="*/ 62865 h 64668"/>
                <a:gd name="connsiteX4" fmla="*/ 624840 w 718185"/>
                <a:gd name="connsiteY4" fmla="*/ 51435 h 64668"/>
                <a:gd name="connsiteX5" fmla="*/ 718185 w 718185"/>
                <a:gd name="connsiteY5" fmla="*/ 38100 h 6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8185" h="64668">
                  <a:moveTo>
                    <a:pt x="0" y="0"/>
                  </a:moveTo>
                  <a:cubicBezTo>
                    <a:pt x="12224" y="17621"/>
                    <a:pt x="24448" y="35243"/>
                    <a:pt x="76200" y="45720"/>
                  </a:cubicBezTo>
                  <a:cubicBezTo>
                    <a:pt x="127953" y="56198"/>
                    <a:pt x="237490" y="60008"/>
                    <a:pt x="310515" y="62865"/>
                  </a:cubicBezTo>
                  <a:cubicBezTo>
                    <a:pt x="383540" y="65722"/>
                    <a:pt x="461963" y="64770"/>
                    <a:pt x="514350" y="62865"/>
                  </a:cubicBezTo>
                  <a:cubicBezTo>
                    <a:pt x="566738" y="60960"/>
                    <a:pt x="590868" y="55562"/>
                    <a:pt x="624840" y="51435"/>
                  </a:cubicBezTo>
                  <a:cubicBezTo>
                    <a:pt x="658812" y="47308"/>
                    <a:pt x="688498" y="42704"/>
                    <a:pt x="718185" y="3810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2" name="Forme libre : forme 31">
              <a:extLst>
                <a:ext uri="{FF2B5EF4-FFF2-40B4-BE49-F238E27FC236}">
                  <a16:creationId xmlns:a16="http://schemas.microsoft.com/office/drawing/2014/main" id="{61FCD933-5A30-401F-BB73-7A90B9047AED}"/>
                </a:ext>
              </a:extLst>
            </p:cNvPr>
            <p:cNvSpPr/>
            <p:nvPr/>
          </p:nvSpPr>
          <p:spPr>
            <a:xfrm>
              <a:off x="6259189" y="877876"/>
              <a:ext cx="718185" cy="64668"/>
            </a:xfrm>
            <a:custGeom>
              <a:avLst/>
              <a:gdLst>
                <a:gd name="connsiteX0" fmla="*/ 0 w 718185"/>
                <a:gd name="connsiteY0" fmla="*/ 0 h 64668"/>
                <a:gd name="connsiteX1" fmla="*/ 76200 w 718185"/>
                <a:gd name="connsiteY1" fmla="*/ 45720 h 64668"/>
                <a:gd name="connsiteX2" fmla="*/ 310515 w 718185"/>
                <a:gd name="connsiteY2" fmla="*/ 62865 h 64668"/>
                <a:gd name="connsiteX3" fmla="*/ 514350 w 718185"/>
                <a:gd name="connsiteY3" fmla="*/ 62865 h 64668"/>
                <a:gd name="connsiteX4" fmla="*/ 624840 w 718185"/>
                <a:gd name="connsiteY4" fmla="*/ 51435 h 64668"/>
                <a:gd name="connsiteX5" fmla="*/ 718185 w 718185"/>
                <a:gd name="connsiteY5" fmla="*/ 38100 h 6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8185" h="64668">
                  <a:moveTo>
                    <a:pt x="0" y="0"/>
                  </a:moveTo>
                  <a:cubicBezTo>
                    <a:pt x="12224" y="17621"/>
                    <a:pt x="24448" y="35243"/>
                    <a:pt x="76200" y="45720"/>
                  </a:cubicBezTo>
                  <a:cubicBezTo>
                    <a:pt x="127953" y="56198"/>
                    <a:pt x="237490" y="60008"/>
                    <a:pt x="310515" y="62865"/>
                  </a:cubicBezTo>
                  <a:cubicBezTo>
                    <a:pt x="383540" y="65722"/>
                    <a:pt x="461963" y="64770"/>
                    <a:pt x="514350" y="62865"/>
                  </a:cubicBezTo>
                  <a:cubicBezTo>
                    <a:pt x="566738" y="60960"/>
                    <a:pt x="590868" y="55562"/>
                    <a:pt x="624840" y="51435"/>
                  </a:cubicBezTo>
                  <a:cubicBezTo>
                    <a:pt x="658812" y="47308"/>
                    <a:pt x="688498" y="42704"/>
                    <a:pt x="718185" y="3810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3" name="Forme libre : forme 32">
              <a:extLst>
                <a:ext uri="{FF2B5EF4-FFF2-40B4-BE49-F238E27FC236}">
                  <a16:creationId xmlns:a16="http://schemas.microsoft.com/office/drawing/2014/main" id="{A88AB7EF-2928-47BA-8650-633E4BC2836C}"/>
                </a:ext>
              </a:extLst>
            </p:cNvPr>
            <p:cNvSpPr/>
            <p:nvPr/>
          </p:nvSpPr>
          <p:spPr>
            <a:xfrm>
              <a:off x="6258419" y="938935"/>
              <a:ext cx="311544" cy="130252"/>
            </a:xfrm>
            <a:custGeom>
              <a:avLst/>
              <a:gdLst>
                <a:gd name="connsiteX0" fmla="*/ 0 w 311544"/>
                <a:gd name="connsiteY0" fmla="*/ 84967 h 130252"/>
                <a:gd name="connsiteX1" fmla="*/ 76875 w 311544"/>
                <a:gd name="connsiteY1" fmla="*/ 125427 h 130252"/>
                <a:gd name="connsiteX2" fmla="*/ 194209 w 311544"/>
                <a:gd name="connsiteY2" fmla="*/ 121381 h 130252"/>
                <a:gd name="connsiteX3" fmla="*/ 279176 w 311544"/>
                <a:gd name="connsiteY3" fmla="*/ 52598 h 130252"/>
                <a:gd name="connsiteX4" fmla="*/ 311544 w 311544"/>
                <a:gd name="connsiteY4" fmla="*/ 0 h 13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544" h="130252">
                  <a:moveTo>
                    <a:pt x="0" y="84967"/>
                  </a:moveTo>
                  <a:cubicBezTo>
                    <a:pt x="22253" y="102162"/>
                    <a:pt x="44507" y="119358"/>
                    <a:pt x="76875" y="125427"/>
                  </a:cubicBezTo>
                  <a:cubicBezTo>
                    <a:pt x="109243" y="131496"/>
                    <a:pt x="160492" y="133519"/>
                    <a:pt x="194209" y="121381"/>
                  </a:cubicBezTo>
                  <a:cubicBezTo>
                    <a:pt x="227926" y="109243"/>
                    <a:pt x="259620" y="72828"/>
                    <a:pt x="279176" y="52598"/>
                  </a:cubicBezTo>
                  <a:cubicBezTo>
                    <a:pt x="298732" y="32368"/>
                    <a:pt x="305138" y="16184"/>
                    <a:pt x="311544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4" name="Forme libre : forme 33">
              <a:extLst>
                <a:ext uri="{FF2B5EF4-FFF2-40B4-BE49-F238E27FC236}">
                  <a16:creationId xmlns:a16="http://schemas.microsoft.com/office/drawing/2014/main" id="{4640F1F7-E140-4988-BFD8-004AA21D7C69}"/>
                </a:ext>
              </a:extLst>
            </p:cNvPr>
            <p:cNvSpPr/>
            <p:nvPr/>
          </p:nvSpPr>
          <p:spPr>
            <a:xfrm>
              <a:off x="6546177" y="933455"/>
              <a:ext cx="330812" cy="115397"/>
            </a:xfrm>
            <a:custGeom>
              <a:avLst/>
              <a:gdLst>
                <a:gd name="connsiteX0" fmla="*/ 0 w 347957"/>
                <a:gd name="connsiteY0" fmla="*/ 64736 h 106734"/>
                <a:gd name="connsiteX1" fmla="*/ 84966 w 347957"/>
                <a:gd name="connsiteY1" fmla="*/ 105197 h 106734"/>
                <a:gd name="connsiteX2" fmla="*/ 226577 w 347957"/>
                <a:gd name="connsiteY2" fmla="*/ 93059 h 106734"/>
                <a:gd name="connsiteX3" fmla="*/ 315589 w 347957"/>
                <a:gd name="connsiteY3" fmla="*/ 44506 h 106734"/>
                <a:gd name="connsiteX4" fmla="*/ 347957 w 347957"/>
                <a:gd name="connsiteY4" fmla="*/ 0 h 106734"/>
                <a:gd name="connsiteX0" fmla="*/ 0 w 323192"/>
                <a:gd name="connsiteY0" fmla="*/ 78071 h 105872"/>
                <a:gd name="connsiteX1" fmla="*/ 60201 w 323192"/>
                <a:gd name="connsiteY1" fmla="*/ 105197 h 105872"/>
                <a:gd name="connsiteX2" fmla="*/ 201812 w 323192"/>
                <a:gd name="connsiteY2" fmla="*/ 93059 h 105872"/>
                <a:gd name="connsiteX3" fmla="*/ 290824 w 323192"/>
                <a:gd name="connsiteY3" fmla="*/ 44506 h 105872"/>
                <a:gd name="connsiteX4" fmla="*/ 323192 w 323192"/>
                <a:gd name="connsiteY4" fmla="*/ 0 h 105872"/>
                <a:gd name="connsiteX0" fmla="*/ 0 w 330812"/>
                <a:gd name="connsiteY0" fmla="*/ 87596 h 115397"/>
                <a:gd name="connsiteX1" fmla="*/ 60201 w 330812"/>
                <a:gd name="connsiteY1" fmla="*/ 114722 h 115397"/>
                <a:gd name="connsiteX2" fmla="*/ 201812 w 330812"/>
                <a:gd name="connsiteY2" fmla="*/ 102584 h 115397"/>
                <a:gd name="connsiteX3" fmla="*/ 290824 w 330812"/>
                <a:gd name="connsiteY3" fmla="*/ 54031 h 115397"/>
                <a:gd name="connsiteX4" fmla="*/ 330812 w 330812"/>
                <a:gd name="connsiteY4" fmla="*/ 0 h 115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812" h="115397">
                  <a:moveTo>
                    <a:pt x="0" y="87596"/>
                  </a:moveTo>
                  <a:cubicBezTo>
                    <a:pt x="23601" y="105466"/>
                    <a:pt x="26566" y="112224"/>
                    <a:pt x="60201" y="114722"/>
                  </a:cubicBezTo>
                  <a:cubicBezTo>
                    <a:pt x="93836" y="117220"/>
                    <a:pt x="163375" y="112699"/>
                    <a:pt x="201812" y="102584"/>
                  </a:cubicBezTo>
                  <a:cubicBezTo>
                    <a:pt x="240249" y="92469"/>
                    <a:pt x="269324" y="71128"/>
                    <a:pt x="290824" y="54031"/>
                  </a:cubicBezTo>
                  <a:cubicBezTo>
                    <a:pt x="312324" y="36934"/>
                    <a:pt x="324743" y="14498"/>
                    <a:pt x="330812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E1A0C335-7F9C-47BF-B709-B37F4402309C}"/>
                </a:ext>
              </a:extLst>
            </p:cNvPr>
            <p:cNvSpPr/>
            <p:nvPr/>
          </p:nvSpPr>
          <p:spPr>
            <a:xfrm>
              <a:off x="6805795" y="1034852"/>
              <a:ext cx="172816" cy="45719"/>
            </a:xfrm>
            <a:custGeom>
              <a:avLst/>
              <a:gdLst>
                <a:gd name="connsiteX0" fmla="*/ 0 w 218485"/>
                <a:gd name="connsiteY0" fmla="*/ 0 h 52624"/>
                <a:gd name="connsiteX1" fmla="*/ 56644 w 218485"/>
                <a:gd name="connsiteY1" fmla="*/ 32368 h 52624"/>
                <a:gd name="connsiteX2" fmla="*/ 157794 w 218485"/>
                <a:gd name="connsiteY2" fmla="*/ 52598 h 52624"/>
                <a:gd name="connsiteX3" fmla="*/ 218485 w 218485"/>
                <a:gd name="connsiteY3" fmla="*/ 28322 h 52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485" h="52624">
                  <a:moveTo>
                    <a:pt x="0" y="0"/>
                  </a:moveTo>
                  <a:cubicBezTo>
                    <a:pt x="15172" y="11801"/>
                    <a:pt x="30345" y="23602"/>
                    <a:pt x="56644" y="32368"/>
                  </a:cubicBezTo>
                  <a:cubicBezTo>
                    <a:pt x="82943" y="41134"/>
                    <a:pt x="130821" y="53272"/>
                    <a:pt x="157794" y="52598"/>
                  </a:cubicBezTo>
                  <a:cubicBezTo>
                    <a:pt x="184767" y="51924"/>
                    <a:pt x="201626" y="40123"/>
                    <a:pt x="218485" y="28322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82B24D15-572E-4061-AFDB-F2A32E17EE6D}"/>
                </a:ext>
              </a:extLst>
            </p:cNvPr>
            <p:cNvSpPr/>
            <p:nvPr/>
          </p:nvSpPr>
          <p:spPr>
            <a:xfrm>
              <a:off x="6261967" y="952218"/>
              <a:ext cx="332499" cy="147397"/>
            </a:xfrm>
            <a:custGeom>
              <a:avLst/>
              <a:gdLst>
                <a:gd name="connsiteX0" fmla="*/ 0 w 311544"/>
                <a:gd name="connsiteY0" fmla="*/ 84967 h 130252"/>
                <a:gd name="connsiteX1" fmla="*/ 76875 w 311544"/>
                <a:gd name="connsiteY1" fmla="*/ 125427 h 130252"/>
                <a:gd name="connsiteX2" fmla="*/ 194209 w 311544"/>
                <a:gd name="connsiteY2" fmla="*/ 121381 h 130252"/>
                <a:gd name="connsiteX3" fmla="*/ 279176 w 311544"/>
                <a:gd name="connsiteY3" fmla="*/ 52598 h 130252"/>
                <a:gd name="connsiteX4" fmla="*/ 311544 w 311544"/>
                <a:gd name="connsiteY4" fmla="*/ 0 h 130252"/>
                <a:gd name="connsiteX0" fmla="*/ 0 w 332499"/>
                <a:gd name="connsiteY0" fmla="*/ 102112 h 147397"/>
                <a:gd name="connsiteX1" fmla="*/ 76875 w 332499"/>
                <a:gd name="connsiteY1" fmla="*/ 142572 h 147397"/>
                <a:gd name="connsiteX2" fmla="*/ 194209 w 332499"/>
                <a:gd name="connsiteY2" fmla="*/ 138526 h 147397"/>
                <a:gd name="connsiteX3" fmla="*/ 279176 w 332499"/>
                <a:gd name="connsiteY3" fmla="*/ 69743 h 147397"/>
                <a:gd name="connsiteX4" fmla="*/ 332499 w 332499"/>
                <a:gd name="connsiteY4" fmla="*/ 0 h 147397"/>
                <a:gd name="connsiteX0" fmla="*/ 0 w 332499"/>
                <a:gd name="connsiteY0" fmla="*/ 102112 h 147397"/>
                <a:gd name="connsiteX1" fmla="*/ 76875 w 332499"/>
                <a:gd name="connsiteY1" fmla="*/ 142572 h 147397"/>
                <a:gd name="connsiteX2" fmla="*/ 194209 w 332499"/>
                <a:gd name="connsiteY2" fmla="*/ 138526 h 147397"/>
                <a:gd name="connsiteX3" fmla="*/ 286796 w 332499"/>
                <a:gd name="connsiteY3" fmla="*/ 69743 h 147397"/>
                <a:gd name="connsiteX4" fmla="*/ 332499 w 332499"/>
                <a:gd name="connsiteY4" fmla="*/ 0 h 147397"/>
                <a:gd name="connsiteX0" fmla="*/ 0 w 332499"/>
                <a:gd name="connsiteY0" fmla="*/ 102112 h 147397"/>
                <a:gd name="connsiteX1" fmla="*/ 76875 w 332499"/>
                <a:gd name="connsiteY1" fmla="*/ 142572 h 147397"/>
                <a:gd name="connsiteX2" fmla="*/ 194209 w 332499"/>
                <a:gd name="connsiteY2" fmla="*/ 138526 h 147397"/>
                <a:gd name="connsiteX3" fmla="*/ 286796 w 332499"/>
                <a:gd name="connsiteY3" fmla="*/ 69743 h 147397"/>
                <a:gd name="connsiteX4" fmla="*/ 332499 w 332499"/>
                <a:gd name="connsiteY4" fmla="*/ 0 h 14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499" h="147397">
                  <a:moveTo>
                    <a:pt x="0" y="102112"/>
                  </a:moveTo>
                  <a:cubicBezTo>
                    <a:pt x="22253" y="119307"/>
                    <a:pt x="44507" y="136503"/>
                    <a:pt x="76875" y="142572"/>
                  </a:cubicBezTo>
                  <a:cubicBezTo>
                    <a:pt x="109243" y="148641"/>
                    <a:pt x="159222" y="150664"/>
                    <a:pt x="194209" y="138526"/>
                  </a:cubicBezTo>
                  <a:cubicBezTo>
                    <a:pt x="229196" y="126388"/>
                    <a:pt x="263748" y="92831"/>
                    <a:pt x="286796" y="69743"/>
                  </a:cubicBezTo>
                  <a:cubicBezTo>
                    <a:pt x="309844" y="46655"/>
                    <a:pt x="326093" y="16184"/>
                    <a:pt x="332499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68BAC042-6F49-4D21-BB98-7A49A71F397C}"/>
                </a:ext>
              </a:extLst>
            </p:cNvPr>
            <p:cNvSpPr/>
            <p:nvPr/>
          </p:nvSpPr>
          <p:spPr>
            <a:xfrm>
              <a:off x="6537803" y="931589"/>
              <a:ext cx="361292" cy="140091"/>
            </a:xfrm>
            <a:custGeom>
              <a:avLst/>
              <a:gdLst>
                <a:gd name="connsiteX0" fmla="*/ 0 w 347957"/>
                <a:gd name="connsiteY0" fmla="*/ 64736 h 106734"/>
                <a:gd name="connsiteX1" fmla="*/ 84966 w 347957"/>
                <a:gd name="connsiteY1" fmla="*/ 105197 h 106734"/>
                <a:gd name="connsiteX2" fmla="*/ 226577 w 347957"/>
                <a:gd name="connsiteY2" fmla="*/ 93059 h 106734"/>
                <a:gd name="connsiteX3" fmla="*/ 315589 w 347957"/>
                <a:gd name="connsiteY3" fmla="*/ 44506 h 106734"/>
                <a:gd name="connsiteX4" fmla="*/ 347957 w 347957"/>
                <a:gd name="connsiteY4" fmla="*/ 0 h 106734"/>
                <a:gd name="connsiteX0" fmla="*/ 0 w 323192"/>
                <a:gd name="connsiteY0" fmla="*/ 78071 h 105872"/>
                <a:gd name="connsiteX1" fmla="*/ 60201 w 323192"/>
                <a:gd name="connsiteY1" fmla="*/ 105197 h 105872"/>
                <a:gd name="connsiteX2" fmla="*/ 201812 w 323192"/>
                <a:gd name="connsiteY2" fmla="*/ 93059 h 105872"/>
                <a:gd name="connsiteX3" fmla="*/ 290824 w 323192"/>
                <a:gd name="connsiteY3" fmla="*/ 44506 h 105872"/>
                <a:gd name="connsiteX4" fmla="*/ 323192 w 323192"/>
                <a:gd name="connsiteY4" fmla="*/ 0 h 105872"/>
                <a:gd name="connsiteX0" fmla="*/ 0 w 349862"/>
                <a:gd name="connsiteY0" fmla="*/ 93311 h 121112"/>
                <a:gd name="connsiteX1" fmla="*/ 60201 w 349862"/>
                <a:gd name="connsiteY1" fmla="*/ 120437 h 121112"/>
                <a:gd name="connsiteX2" fmla="*/ 201812 w 349862"/>
                <a:gd name="connsiteY2" fmla="*/ 108299 h 121112"/>
                <a:gd name="connsiteX3" fmla="*/ 290824 w 349862"/>
                <a:gd name="connsiteY3" fmla="*/ 59746 h 121112"/>
                <a:gd name="connsiteX4" fmla="*/ 349862 w 349862"/>
                <a:gd name="connsiteY4" fmla="*/ 0 h 121112"/>
                <a:gd name="connsiteX0" fmla="*/ 0 w 349862"/>
                <a:gd name="connsiteY0" fmla="*/ 93311 h 121041"/>
                <a:gd name="connsiteX1" fmla="*/ 60201 w 349862"/>
                <a:gd name="connsiteY1" fmla="*/ 120437 h 121041"/>
                <a:gd name="connsiteX2" fmla="*/ 201812 w 349862"/>
                <a:gd name="connsiteY2" fmla="*/ 108299 h 121041"/>
                <a:gd name="connsiteX3" fmla="*/ 300349 w 349862"/>
                <a:gd name="connsiteY3" fmla="*/ 65461 h 121041"/>
                <a:gd name="connsiteX4" fmla="*/ 349862 w 349862"/>
                <a:gd name="connsiteY4" fmla="*/ 0 h 121041"/>
                <a:gd name="connsiteX0" fmla="*/ 0 w 355577"/>
                <a:gd name="connsiteY0" fmla="*/ 97121 h 124851"/>
                <a:gd name="connsiteX1" fmla="*/ 60201 w 355577"/>
                <a:gd name="connsiteY1" fmla="*/ 124247 h 124851"/>
                <a:gd name="connsiteX2" fmla="*/ 201812 w 355577"/>
                <a:gd name="connsiteY2" fmla="*/ 112109 h 124851"/>
                <a:gd name="connsiteX3" fmla="*/ 300349 w 355577"/>
                <a:gd name="connsiteY3" fmla="*/ 69271 h 124851"/>
                <a:gd name="connsiteX4" fmla="*/ 355577 w 355577"/>
                <a:gd name="connsiteY4" fmla="*/ 0 h 124851"/>
                <a:gd name="connsiteX0" fmla="*/ 0 w 361292"/>
                <a:gd name="connsiteY0" fmla="*/ 112361 h 140091"/>
                <a:gd name="connsiteX1" fmla="*/ 60201 w 361292"/>
                <a:gd name="connsiteY1" fmla="*/ 139487 h 140091"/>
                <a:gd name="connsiteX2" fmla="*/ 201812 w 361292"/>
                <a:gd name="connsiteY2" fmla="*/ 127349 h 140091"/>
                <a:gd name="connsiteX3" fmla="*/ 300349 w 361292"/>
                <a:gd name="connsiteY3" fmla="*/ 84511 h 140091"/>
                <a:gd name="connsiteX4" fmla="*/ 361292 w 361292"/>
                <a:gd name="connsiteY4" fmla="*/ 0 h 14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292" h="140091">
                  <a:moveTo>
                    <a:pt x="0" y="112361"/>
                  </a:moveTo>
                  <a:cubicBezTo>
                    <a:pt x="23601" y="130231"/>
                    <a:pt x="26566" y="136989"/>
                    <a:pt x="60201" y="139487"/>
                  </a:cubicBezTo>
                  <a:cubicBezTo>
                    <a:pt x="93836" y="141985"/>
                    <a:pt x="161787" y="136512"/>
                    <a:pt x="201812" y="127349"/>
                  </a:cubicBezTo>
                  <a:cubicBezTo>
                    <a:pt x="241837" y="118186"/>
                    <a:pt x="273769" y="105736"/>
                    <a:pt x="300349" y="84511"/>
                  </a:cubicBezTo>
                  <a:cubicBezTo>
                    <a:pt x="326929" y="63286"/>
                    <a:pt x="355223" y="14498"/>
                    <a:pt x="361292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38" name="Forme libre : forme 37">
              <a:extLst>
                <a:ext uri="{FF2B5EF4-FFF2-40B4-BE49-F238E27FC236}">
                  <a16:creationId xmlns:a16="http://schemas.microsoft.com/office/drawing/2014/main" id="{00D1B80F-28BD-486D-86BB-49928BE10DDC}"/>
                </a:ext>
              </a:extLst>
            </p:cNvPr>
            <p:cNvSpPr/>
            <p:nvPr/>
          </p:nvSpPr>
          <p:spPr>
            <a:xfrm>
              <a:off x="6792487" y="1046277"/>
              <a:ext cx="180436" cy="53460"/>
            </a:xfrm>
            <a:custGeom>
              <a:avLst/>
              <a:gdLst>
                <a:gd name="connsiteX0" fmla="*/ 0 w 218485"/>
                <a:gd name="connsiteY0" fmla="*/ 0 h 52624"/>
                <a:gd name="connsiteX1" fmla="*/ 56644 w 218485"/>
                <a:gd name="connsiteY1" fmla="*/ 32368 h 52624"/>
                <a:gd name="connsiteX2" fmla="*/ 157794 w 218485"/>
                <a:gd name="connsiteY2" fmla="*/ 52598 h 52624"/>
                <a:gd name="connsiteX3" fmla="*/ 218485 w 218485"/>
                <a:gd name="connsiteY3" fmla="*/ 28322 h 52624"/>
                <a:gd name="connsiteX0" fmla="*/ 0 w 240161"/>
                <a:gd name="connsiteY0" fmla="*/ 0 h 52685"/>
                <a:gd name="connsiteX1" fmla="*/ 56644 w 240161"/>
                <a:gd name="connsiteY1" fmla="*/ 32368 h 52685"/>
                <a:gd name="connsiteX2" fmla="*/ 157794 w 240161"/>
                <a:gd name="connsiteY2" fmla="*/ 52598 h 52685"/>
                <a:gd name="connsiteX3" fmla="*/ 240161 w 240161"/>
                <a:gd name="connsiteY3" fmla="*/ 37093 h 52685"/>
                <a:gd name="connsiteX0" fmla="*/ 0 w 240161"/>
                <a:gd name="connsiteY0" fmla="*/ 0 h 52685"/>
                <a:gd name="connsiteX1" fmla="*/ 56644 w 240161"/>
                <a:gd name="connsiteY1" fmla="*/ 32368 h 52685"/>
                <a:gd name="connsiteX2" fmla="*/ 157794 w 240161"/>
                <a:gd name="connsiteY2" fmla="*/ 52598 h 52685"/>
                <a:gd name="connsiteX3" fmla="*/ 240161 w 240161"/>
                <a:gd name="connsiteY3" fmla="*/ 37093 h 52685"/>
                <a:gd name="connsiteX0" fmla="*/ 0 w 240161"/>
                <a:gd name="connsiteY0" fmla="*/ 0 h 52763"/>
                <a:gd name="connsiteX1" fmla="*/ 66278 w 240161"/>
                <a:gd name="connsiteY1" fmla="*/ 30175 h 52763"/>
                <a:gd name="connsiteX2" fmla="*/ 157794 w 240161"/>
                <a:gd name="connsiteY2" fmla="*/ 52598 h 52763"/>
                <a:gd name="connsiteX3" fmla="*/ 240161 w 240161"/>
                <a:gd name="connsiteY3" fmla="*/ 37093 h 52763"/>
                <a:gd name="connsiteX0" fmla="*/ 0 w 228119"/>
                <a:gd name="connsiteY0" fmla="*/ 0 h 61534"/>
                <a:gd name="connsiteX1" fmla="*/ 54236 w 228119"/>
                <a:gd name="connsiteY1" fmla="*/ 38946 h 61534"/>
                <a:gd name="connsiteX2" fmla="*/ 145752 w 228119"/>
                <a:gd name="connsiteY2" fmla="*/ 61369 h 61534"/>
                <a:gd name="connsiteX3" fmla="*/ 228119 w 228119"/>
                <a:gd name="connsiteY3" fmla="*/ 45864 h 61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119" h="61534">
                  <a:moveTo>
                    <a:pt x="0" y="0"/>
                  </a:moveTo>
                  <a:cubicBezTo>
                    <a:pt x="15172" y="11801"/>
                    <a:pt x="29944" y="28718"/>
                    <a:pt x="54236" y="38946"/>
                  </a:cubicBezTo>
                  <a:cubicBezTo>
                    <a:pt x="78528" y="49174"/>
                    <a:pt x="116772" y="60216"/>
                    <a:pt x="145752" y="61369"/>
                  </a:cubicBezTo>
                  <a:cubicBezTo>
                    <a:pt x="174732" y="62522"/>
                    <a:pt x="211260" y="57665"/>
                    <a:pt x="228119" y="45864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pic>
        <p:nvPicPr>
          <p:cNvPr id="41" name="Graphique 40" descr="Loupe">
            <a:extLst>
              <a:ext uri="{FF2B5EF4-FFF2-40B4-BE49-F238E27FC236}">
                <a16:creationId xmlns:a16="http://schemas.microsoft.com/office/drawing/2014/main" id="{2B42D16B-3C0B-4EE9-9354-F31C0A4CCA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960434">
            <a:off x="1030758" y="3509063"/>
            <a:ext cx="479608" cy="47960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5A28E502-7718-479B-B6B9-2A110A07ED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87050" y="1376223"/>
            <a:ext cx="2409783" cy="2052778"/>
          </a:xfrm>
          <a:prstGeom prst="rect">
            <a:avLst/>
          </a:prstGeom>
        </p:spPr>
      </p:pic>
      <p:sp>
        <p:nvSpPr>
          <p:cNvPr id="42" name="Forme libre : forme 41">
            <a:extLst>
              <a:ext uri="{FF2B5EF4-FFF2-40B4-BE49-F238E27FC236}">
                <a16:creationId xmlns:a16="http://schemas.microsoft.com/office/drawing/2014/main" id="{C0106B41-E1FA-4460-A3F0-72A1A164F2B9}"/>
              </a:ext>
            </a:extLst>
          </p:cNvPr>
          <p:cNvSpPr/>
          <p:nvPr/>
        </p:nvSpPr>
        <p:spPr>
          <a:xfrm flipV="1">
            <a:off x="3424519" y="2020145"/>
            <a:ext cx="5798780" cy="1036820"/>
          </a:xfrm>
          <a:custGeom>
            <a:avLst/>
            <a:gdLst>
              <a:gd name="connsiteX0" fmla="*/ 0 w 5441577"/>
              <a:gd name="connsiteY0" fmla="*/ 0 h 518016"/>
              <a:gd name="connsiteX1" fmla="*/ 1416424 w 5441577"/>
              <a:gd name="connsiteY1" fmla="*/ 475129 h 518016"/>
              <a:gd name="connsiteX2" fmla="*/ 5441577 w 5441577"/>
              <a:gd name="connsiteY2" fmla="*/ 466164 h 518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1577" h="518016">
                <a:moveTo>
                  <a:pt x="0" y="0"/>
                </a:moveTo>
                <a:cubicBezTo>
                  <a:pt x="254747" y="198717"/>
                  <a:pt x="509495" y="397435"/>
                  <a:pt x="1416424" y="475129"/>
                </a:cubicBezTo>
                <a:cubicBezTo>
                  <a:pt x="2323353" y="552823"/>
                  <a:pt x="3882465" y="509493"/>
                  <a:pt x="5441577" y="466164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ACB1317-B5D2-455B-867D-11FC7AB17039}"/>
              </a:ext>
            </a:extLst>
          </p:cNvPr>
          <p:cNvSpPr txBox="1"/>
          <p:nvPr/>
        </p:nvSpPr>
        <p:spPr>
          <a:xfrm>
            <a:off x="11412072" y="6327075"/>
            <a:ext cx="788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10/14</a:t>
            </a:r>
            <a:endParaRPr lang="fr-BE" dirty="0">
              <a:solidFill>
                <a:srgbClr val="004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791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CD68A7E8-088B-4F03-962B-F26D5A2B377C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Fatigue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properties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24DA4-D0B7-4A6F-966C-94A9816B56C2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5B04D3A-47D2-4DB4-8E79-6DA51EE8E4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9"/>
          <a:stretch/>
        </p:blipFill>
        <p:spPr>
          <a:xfrm>
            <a:off x="231110" y="1947027"/>
            <a:ext cx="3798277" cy="330558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EB60A9E-A550-4657-8EB6-8EE5A5640A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" r="8435"/>
          <a:stretch/>
        </p:blipFill>
        <p:spPr>
          <a:xfrm>
            <a:off x="4211457" y="1946139"/>
            <a:ext cx="3646353" cy="330558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D4AE7C7-6AF5-41CC-984F-9CF4C0D2FF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" r="8221"/>
          <a:stretch/>
        </p:blipFill>
        <p:spPr>
          <a:xfrm>
            <a:off x="7975036" y="1942053"/>
            <a:ext cx="3646353" cy="330558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AB49F63-5857-4DD9-AB2F-6E4B8C80A3B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04" t="10696" r="27053" b="85135"/>
          <a:stretch/>
        </p:blipFill>
        <p:spPr>
          <a:xfrm>
            <a:off x="4211457" y="1649120"/>
            <a:ext cx="954868" cy="23351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E3726E0-8080-4A06-A118-BC55490963F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05" t="14964" r="25801" b="80619"/>
          <a:stretch/>
        </p:blipFill>
        <p:spPr>
          <a:xfrm>
            <a:off x="5279925" y="1678126"/>
            <a:ext cx="1042419" cy="24738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E124A2F-A7A0-4CE6-8781-E2C6BDF1952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06" t="18299" r="15402" b="77602"/>
          <a:stretch/>
        </p:blipFill>
        <p:spPr>
          <a:xfrm>
            <a:off x="6435944" y="1653064"/>
            <a:ext cx="1770203" cy="229575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DE82D255-638B-4E94-9836-81A3C1D0725B}"/>
              </a:ext>
            </a:extLst>
          </p:cNvPr>
          <p:cNvSpPr txBox="1"/>
          <p:nvPr/>
        </p:nvSpPr>
        <p:spPr>
          <a:xfrm>
            <a:off x="396111" y="1112321"/>
            <a:ext cx="5665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 Hz – R = 0.1</a:t>
            </a:r>
            <a:endParaRPr lang="fr-BE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CE9626F-A3FC-4C2E-8324-3D4AAEF78154}"/>
              </a:ext>
            </a:extLst>
          </p:cNvPr>
          <p:cNvSpPr txBox="1"/>
          <p:nvPr/>
        </p:nvSpPr>
        <p:spPr>
          <a:xfrm>
            <a:off x="683846" y="5831196"/>
            <a:ext cx="8809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Initiation</a:t>
            </a:r>
            <a:r>
              <a:rPr lang="fr-FR" dirty="0"/>
              <a:t>: Surface (</a:t>
            </a:r>
            <a:r>
              <a:rPr lang="fr-FR" dirty="0" err="1"/>
              <a:t>roughness</a:t>
            </a:r>
            <a:r>
              <a:rPr lang="fr-FR" dirty="0"/>
              <a:t>), </a:t>
            </a:r>
            <a:r>
              <a:rPr lang="fr-FR" dirty="0" err="1"/>
              <a:t>Lack</a:t>
            </a:r>
            <a:r>
              <a:rPr lang="fr-FR" dirty="0"/>
              <a:t>-of-fusion, </a:t>
            </a:r>
            <a:r>
              <a:rPr lang="fr-FR" dirty="0" err="1"/>
              <a:t>Keyhole</a:t>
            </a:r>
            <a:r>
              <a:rPr lang="fr-FR" dirty="0"/>
              <a:t>, </a:t>
            </a:r>
            <a:r>
              <a:rPr lang="fr-FR" dirty="0" err="1"/>
              <a:t>porosity</a:t>
            </a:r>
            <a:r>
              <a:rPr lang="fr-FR" dirty="0"/>
              <a:t>, </a:t>
            </a:r>
            <a:r>
              <a:rPr lang="fr-FR" dirty="0" err="1"/>
              <a:t>undefined</a:t>
            </a:r>
            <a:r>
              <a:rPr lang="fr-FR" dirty="0"/>
              <a:t> bulk </a:t>
            </a:r>
            <a:r>
              <a:rPr lang="fr-FR" dirty="0" err="1"/>
              <a:t>defects</a:t>
            </a:r>
            <a:r>
              <a:rPr lang="fr-FR" dirty="0"/>
              <a:t> </a:t>
            </a:r>
            <a:endParaRPr lang="fr-B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C185C8-4B8B-4FA4-88E5-7883C9B06863}"/>
              </a:ext>
            </a:extLst>
          </p:cNvPr>
          <p:cNvSpPr/>
          <p:nvPr/>
        </p:nvSpPr>
        <p:spPr>
          <a:xfrm>
            <a:off x="3047989" y="6693030"/>
            <a:ext cx="3048000" cy="17282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Materials and </a:t>
            </a:r>
            <a:r>
              <a:rPr lang="fr-FR" sz="1200" dirty="0" err="1">
                <a:solidFill>
                  <a:schemeClr val="bg1"/>
                </a:solidFill>
              </a:rPr>
              <a:t>methods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8E2C28-94D3-47AF-A9C0-0470E4832D5F}"/>
              </a:ext>
            </a:extLst>
          </p:cNvPr>
          <p:cNvSpPr/>
          <p:nvPr/>
        </p:nvSpPr>
        <p:spPr>
          <a:xfrm>
            <a:off x="6095990" y="6586610"/>
            <a:ext cx="3048000" cy="27924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err="1">
                <a:solidFill>
                  <a:schemeClr val="bg1"/>
                </a:solidFill>
              </a:rPr>
              <a:t>Results</a:t>
            </a:r>
            <a:r>
              <a:rPr lang="fr-FR" sz="1200" b="1" dirty="0">
                <a:solidFill>
                  <a:schemeClr val="bg1"/>
                </a:solidFill>
              </a:rPr>
              <a:t> and discussion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6C0C213-D619-44F0-A582-C448591769CC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859160-21AF-40FC-A2F8-ED4B508A6022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3EEC531-ADAE-4D36-A1A5-07B8753E2FB0}"/>
              </a:ext>
            </a:extLst>
          </p:cNvPr>
          <p:cNvSpPr txBox="1"/>
          <p:nvPr/>
        </p:nvSpPr>
        <p:spPr>
          <a:xfrm>
            <a:off x="11438966" y="632707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11/14</a:t>
            </a:r>
            <a:endParaRPr lang="fr-BE" dirty="0">
              <a:solidFill>
                <a:srgbClr val="004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26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37408C-C8BC-4963-B8E5-DA2B59D4B912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Initiation crack sites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38470D-1E39-4C1B-B0D4-EAD857187BDE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9DF427-B84A-4F12-81EB-17978414C079}"/>
              </a:ext>
            </a:extLst>
          </p:cNvPr>
          <p:cNvSpPr/>
          <p:nvPr/>
        </p:nvSpPr>
        <p:spPr>
          <a:xfrm>
            <a:off x="3047989" y="6693030"/>
            <a:ext cx="3048000" cy="17282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Materials and </a:t>
            </a:r>
            <a:r>
              <a:rPr lang="fr-FR" sz="1200" dirty="0" err="1">
                <a:solidFill>
                  <a:schemeClr val="bg1"/>
                </a:solidFill>
              </a:rPr>
              <a:t>methods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1CA9B1-599D-4423-A1D9-41DD3C0D6415}"/>
              </a:ext>
            </a:extLst>
          </p:cNvPr>
          <p:cNvSpPr/>
          <p:nvPr/>
        </p:nvSpPr>
        <p:spPr>
          <a:xfrm>
            <a:off x="6095990" y="6586610"/>
            <a:ext cx="3048000" cy="27924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err="1">
                <a:solidFill>
                  <a:schemeClr val="bg1"/>
                </a:solidFill>
              </a:rPr>
              <a:t>Results</a:t>
            </a:r>
            <a:r>
              <a:rPr lang="fr-FR" sz="1200" b="1" dirty="0">
                <a:solidFill>
                  <a:schemeClr val="bg1"/>
                </a:solidFill>
              </a:rPr>
              <a:t> and discussion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47BF1-F8D7-4F9C-94BF-2C2D142F23CA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001150-9654-4D51-BA77-32CB85196B38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25357BE-6ADD-4E35-B75B-CDDABD895F4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033" y="717730"/>
            <a:ext cx="2817040" cy="280937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0584163-0664-442A-8F12-01D1C96B8339}"/>
              </a:ext>
            </a:extLst>
          </p:cNvPr>
          <p:cNvSpPr txBox="1"/>
          <p:nvPr/>
        </p:nvSpPr>
        <p:spPr>
          <a:xfrm>
            <a:off x="5903028" y="3232153"/>
            <a:ext cx="235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/>
              <a:t>Rough: </a:t>
            </a:r>
            <a:r>
              <a:rPr lang="fr-FR" sz="1200" dirty="0"/>
              <a:t>multiple sites</a:t>
            </a:r>
          </a:p>
          <a:p>
            <a:pPr algn="r"/>
            <a:r>
              <a:rPr lang="fr-FR" sz="1200" b="1" dirty="0" err="1"/>
              <a:t>Smooth</a:t>
            </a:r>
            <a:r>
              <a:rPr lang="fr-FR" sz="1200" b="1" dirty="0"/>
              <a:t>: </a:t>
            </a:r>
            <a:r>
              <a:rPr lang="fr-FR" sz="1200" dirty="0"/>
              <a:t>single site</a:t>
            </a:r>
          </a:p>
          <a:p>
            <a:pPr algn="r"/>
            <a:r>
              <a:rPr lang="fr-FR" sz="1200" b="1" dirty="0" err="1"/>
              <a:t>Smooth+KHP</a:t>
            </a:r>
            <a:r>
              <a:rPr lang="fr-FR" sz="1200" b="1" dirty="0"/>
              <a:t>: </a:t>
            </a:r>
            <a:r>
              <a:rPr lang="fr-FR" sz="1200" dirty="0"/>
              <a:t>single site</a:t>
            </a:r>
            <a:endParaRPr lang="fr-BE" sz="12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573F761-940D-4CBD-830F-558547621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3033" y="3639731"/>
            <a:ext cx="2817040" cy="2721624"/>
          </a:xfrm>
          <a:prstGeom prst="rect">
            <a:avLst/>
          </a:prstGeom>
        </p:spPr>
      </p:pic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4748AF26-3633-46CB-8504-29E2D57A543A}"/>
              </a:ext>
            </a:extLst>
          </p:cNvPr>
          <p:cNvCxnSpPr>
            <a:cxnSpLocks/>
          </p:cNvCxnSpPr>
          <p:nvPr/>
        </p:nvCxnSpPr>
        <p:spPr>
          <a:xfrm>
            <a:off x="7933765" y="2350750"/>
            <a:ext cx="42926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C3D93E2A-AECF-4911-BE3F-232BDE01C0FA}"/>
              </a:ext>
            </a:extLst>
          </p:cNvPr>
          <p:cNvSpPr txBox="1"/>
          <p:nvPr/>
        </p:nvSpPr>
        <p:spPr>
          <a:xfrm>
            <a:off x="11411034" y="6327075"/>
            <a:ext cx="789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12/14</a:t>
            </a:r>
            <a:endParaRPr lang="fr-BE" dirty="0">
              <a:solidFill>
                <a:srgbClr val="004E9C"/>
              </a:solidFill>
            </a:endParaRP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B81F1327-F442-420E-B6AD-C5E3B3D6EBF0}"/>
              </a:ext>
            </a:extLst>
          </p:cNvPr>
          <p:cNvCxnSpPr>
            <a:cxnSpLocks/>
          </p:cNvCxnSpPr>
          <p:nvPr/>
        </p:nvCxnSpPr>
        <p:spPr>
          <a:xfrm>
            <a:off x="8148399" y="4500282"/>
            <a:ext cx="430825" cy="1376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043D6310-2868-4AE6-902D-2F66707D2E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99"/>
          <a:stretch/>
        </p:blipFill>
        <p:spPr>
          <a:xfrm>
            <a:off x="633165" y="1665376"/>
            <a:ext cx="5162546" cy="422233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E64CB5E-4FCA-4588-BF08-B3FEBCF3CDD4}"/>
              </a:ext>
            </a:extLst>
          </p:cNvPr>
          <p:cNvSpPr txBox="1"/>
          <p:nvPr/>
        </p:nvSpPr>
        <p:spPr>
          <a:xfrm>
            <a:off x="8363033" y="457775"/>
            <a:ext cx="2817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Rough</a:t>
            </a:r>
            <a:endParaRPr lang="fr-BE" sz="1400" b="1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1DECB0E-CCA6-40F1-90C2-2A32A25ABAC9}"/>
              </a:ext>
            </a:extLst>
          </p:cNvPr>
          <p:cNvSpPr txBox="1"/>
          <p:nvPr/>
        </p:nvSpPr>
        <p:spPr>
          <a:xfrm>
            <a:off x="8363033" y="6361285"/>
            <a:ext cx="2817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/>
              <a:t>Smooth+KHP</a:t>
            </a:r>
            <a:endParaRPr lang="fr-BE" sz="1400" b="1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46399C1-054B-4C4E-862C-C0E56E794CED}"/>
              </a:ext>
            </a:extLst>
          </p:cNvPr>
          <p:cNvSpPr txBox="1"/>
          <p:nvPr/>
        </p:nvSpPr>
        <p:spPr>
          <a:xfrm>
            <a:off x="212106" y="1113794"/>
            <a:ext cx="5813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Low = </a:t>
            </a:r>
            <a:r>
              <a:rPr lang="fr-FR" sz="1200" dirty="0"/>
              <a:t>140 and 160 </a:t>
            </a:r>
            <a:r>
              <a:rPr lang="fr-FR" sz="1200" dirty="0" err="1"/>
              <a:t>Mpa</a:t>
            </a:r>
            <a:r>
              <a:rPr lang="fr-FR" sz="1200" dirty="0"/>
              <a:t> 	    </a:t>
            </a:r>
            <a:r>
              <a:rPr lang="fr-FR" sz="1200" b="1" dirty="0"/>
              <a:t>Medium= </a:t>
            </a:r>
            <a:r>
              <a:rPr lang="fr-FR" sz="1200" dirty="0"/>
              <a:t>180 MPa	 </a:t>
            </a:r>
            <a:r>
              <a:rPr lang="fr-FR" sz="1200" b="1" dirty="0"/>
              <a:t>High = </a:t>
            </a:r>
            <a:r>
              <a:rPr lang="fr-FR" sz="1200" dirty="0"/>
              <a:t>200 and 220 MPa</a:t>
            </a:r>
            <a:endParaRPr lang="fr-BE" sz="1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6CD8CA3-1F5F-47E2-9066-B6747791BF11}"/>
              </a:ext>
            </a:extLst>
          </p:cNvPr>
          <p:cNvSpPr/>
          <p:nvPr/>
        </p:nvSpPr>
        <p:spPr>
          <a:xfrm>
            <a:off x="2967318" y="1672096"/>
            <a:ext cx="1165411" cy="2822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306C9E58-6A52-44E9-BEC5-46164F6976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57" t="1030" r="41387" b="92959"/>
          <a:stretch/>
        </p:blipFill>
        <p:spPr>
          <a:xfrm>
            <a:off x="3118635" y="1505888"/>
            <a:ext cx="1062739" cy="4206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2424C9A-008A-46B7-853E-06ACDD52AE3A}"/>
              </a:ext>
            </a:extLst>
          </p:cNvPr>
          <p:cNvSpPr/>
          <p:nvPr/>
        </p:nvSpPr>
        <p:spPr>
          <a:xfrm rot="18859323">
            <a:off x="998538" y="5393946"/>
            <a:ext cx="726141" cy="212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37E60B5-0C14-4017-ADE4-CFC4C2019087}"/>
              </a:ext>
            </a:extLst>
          </p:cNvPr>
          <p:cNvSpPr/>
          <p:nvPr/>
        </p:nvSpPr>
        <p:spPr>
          <a:xfrm rot="18859323">
            <a:off x="1657825" y="5420764"/>
            <a:ext cx="726141" cy="212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A98D247-03AB-40B1-AFBD-7E9FB9197C63}"/>
              </a:ext>
            </a:extLst>
          </p:cNvPr>
          <p:cNvSpPr/>
          <p:nvPr/>
        </p:nvSpPr>
        <p:spPr>
          <a:xfrm rot="18859323">
            <a:off x="2267609" y="5442707"/>
            <a:ext cx="889336" cy="1572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EA16FDB-E7C7-4EED-8C4A-28A7C0577DBC}"/>
              </a:ext>
            </a:extLst>
          </p:cNvPr>
          <p:cNvSpPr/>
          <p:nvPr/>
        </p:nvSpPr>
        <p:spPr>
          <a:xfrm rot="18859323">
            <a:off x="2921684" y="5502613"/>
            <a:ext cx="889336" cy="1572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4FD93BB-8D72-4D08-B562-E2FC5421882A}"/>
              </a:ext>
            </a:extLst>
          </p:cNvPr>
          <p:cNvSpPr/>
          <p:nvPr/>
        </p:nvSpPr>
        <p:spPr>
          <a:xfrm rot="18859323">
            <a:off x="3665762" y="5479126"/>
            <a:ext cx="889336" cy="1572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D72C47D-0CD1-4D97-AE4A-CA9F9A2DCA26}"/>
              </a:ext>
            </a:extLst>
          </p:cNvPr>
          <p:cNvSpPr/>
          <p:nvPr/>
        </p:nvSpPr>
        <p:spPr>
          <a:xfrm rot="18859323">
            <a:off x="4336189" y="5502613"/>
            <a:ext cx="889336" cy="1572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39547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CD68A7E8-088B-4F03-962B-F26D5A2B377C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Initiation crack sites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24DA4-D0B7-4A6F-966C-94A9816B56C2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F4C41A2-6A89-4052-89A6-022703E4EE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99"/>
          <a:stretch/>
        </p:blipFill>
        <p:spPr>
          <a:xfrm>
            <a:off x="90770" y="1954304"/>
            <a:ext cx="3764053" cy="307853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3C8AB79-E22C-4563-AF02-CEC52093D6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99"/>
          <a:stretch/>
        </p:blipFill>
        <p:spPr>
          <a:xfrm>
            <a:off x="4213962" y="1954304"/>
            <a:ext cx="3764054" cy="307853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99B1F57-0EF2-46C6-9747-38FD7EC0B04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99"/>
          <a:stretch/>
        </p:blipFill>
        <p:spPr>
          <a:xfrm>
            <a:off x="8238564" y="1954305"/>
            <a:ext cx="3764054" cy="307853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62A36BE4-D7BD-4A72-85C7-5F645E640FA8}"/>
              </a:ext>
            </a:extLst>
          </p:cNvPr>
          <p:cNvSpPr txBox="1"/>
          <p:nvPr/>
        </p:nvSpPr>
        <p:spPr>
          <a:xfrm>
            <a:off x="212106" y="1113794"/>
            <a:ext cx="5813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Low = </a:t>
            </a:r>
            <a:r>
              <a:rPr lang="fr-FR" sz="1200" dirty="0"/>
              <a:t>140 and 160 </a:t>
            </a:r>
            <a:r>
              <a:rPr lang="fr-FR" sz="1200" dirty="0" err="1"/>
              <a:t>Mpa</a:t>
            </a:r>
            <a:r>
              <a:rPr lang="fr-FR" sz="1200" dirty="0"/>
              <a:t> 	    </a:t>
            </a:r>
            <a:r>
              <a:rPr lang="fr-FR" sz="1200" b="1" dirty="0"/>
              <a:t>Medium= </a:t>
            </a:r>
            <a:r>
              <a:rPr lang="fr-FR" sz="1200" dirty="0"/>
              <a:t>180 MPa	 </a:t>
            </a:r>
            <a:r>
              <a:rPr lang="fr-FR" sz="1200" b="1" dirty="0"/>
              <a:t>High = </a:t>
            </a:r>
            <a:r>
              <a:rPr lang="fr-FR" sz="1200" dirty="0"/>
              <a:t>200 and 220 MPa</a:t>
            </a:r>
            <a:endParaRPr lang="fr-BE" sz="1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1F8A450-5B48-42E4-BAFB-C8A90BD9CD0F}"/>
              </a:ext>
            </a:extLst>
          </p:cNvPr>
          <p:cNvSpPr/>
          <p:nvPr/>
        </p:nvSpPr>
        <p:spPr>
          <a:xfrm>
            <a:off x="3047989" y="6693030"/>
            <a:ext cx="3048000" cy="17282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Materials and </a:t>
            </a:r>
            <a:r>
              <a:rPr lang="fr-FR" sz="1200" dirty="0" err="1">
                <a:solidFill>
                  <a:schemeClr val="bg1"/>
                </a:solidFill>
              </a:rPr>
              <a:t>methods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6E7DA5-D35E-4991-9559-4C76E4756340}"/>
              </a:ext>
            </a:extLst>
          </p:cNvPr>
          <p:cNvSpPr/>
          <p:nvPr/>
        </p:nvSpPr>
        <p:spPr>
          <a:xfrm>
            <a:off x="6095990" y="6586610"/>
            <a:ext cx="3048000" cy="27924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err="1">
                <a:solidFill>
                  <a:schemeClr val="bg1"/>
                </a:solidFill>
              </a:rPr>
              <a:t>Results</a:t>
            </a:r>
            <a:r>
              <a:rPr lang="fr-FR" sz="1200" b="1" dirty="0">
                <a:solidFill>
                  <a:schemeClr val="bg1"/>
                </a:solidFill>
              </a:rPr>
              <a:t> and discussion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FA1DBA-5655-4313-AFD4-F0F70036324C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B004A51-6A7E-488B-96E7-38E3CDC586B6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FEE6E83-C55F-40D4-A73A-117132C60C4F}"/>
              </a:ext>
            </a:extLst>
          </p:cNvPr>
          <p:cNvSpPr txBox="1"/>
          <p:nvPr/>
        </p:nvSpPr>
        <p:spPr>
          <a:xfrm>
            <a:off x="11367248" y="6327075"/>
            <a:ext cx="833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13/14</a:t>
            </a:r>
            <a:endParaRPr lang="fr-BE" dirty="0">
              <a:solidFill>
                <a:srgbClr val="004E9C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ED7A6E-DE6A-475F-AC15-70CE30062D7E}"/>
              </a:ext>
            </a:extLst>
          </p:cNvPr>
          <p:cNvSpPr/>
          <p:nvPr/>
        </p:nvSpPr>
        <p:spPr>
          <a:xfrm>
            <a:off x="1808104" y="1954301"/>
            <a:ext cx="836484" cy="197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A5A425-F4BD-4A36-9543-B6B62704EAC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57" t="1030" r="41387" b="92959"/>
          <a:stretch/>
        </p:blipFill>
        <p:spPr>
          <a:xfrm>
            <a:off x="1834998" y="1841706"/>
            <a:ext cx="782696" cy="30982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17EA73C-3201-44A1-8495-FEC34277E00C}"/>
              </a:ext>
            </a:extLst>
          </p:cNvPr>
          <p:cNvSpPr/>
          <p:nvPr/>
        </p:nvSpPr>
        <p:spPr>
          <a:xfrm rot="18859323">
            <a:off x="195623" y="4740653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9A2EBE-0B9F-4765-B5AC-AFFC9C0E279F}"/>
              </a:ext>
            </a:extLst>
          </p:cNvPr>
          <p:cNvSpPr/>
          <p:nvPr/>
        </p:nvSpPr>
        <p:spPr>
          <a:xfrm rot="18859323">
            <a:off x="680336" y="4776175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B13E87D-5EB3-45A4-9442-4E0127BD49E6}"/>
              </a:ext>
            </a:extLst>
          </p:cNvPr>
          <p:cNvSpPr/>
          <p:nvPr/>
        </p:nvSpPr>
        <p:spPr>
          <a:xfrm rot="18859323">
            <a:off x="1217746" y="4740654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41BBC2F-B56B-4E14-8C22-B71A6FF9EB4F}"/>
              </a:ext>
            </a:extLst>
          </p:cNvPr>
          <p:cNvSpPr/>
          <p:nvPr/>
        </p:nvSpPr>
        <p:spPr>
          <a:xfrm rot="18859323">
            <a:off x="1702458" y="4758414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36E97C-277F-4782-A0D0-5FFD956C0025}"/>
              </a:ext>
            </a:extLst>
          </p:cNvPr>
          <p:cNvSpPr/>
          <p:nvPr/>
        </p:nvSpPr>
        <p:spPr>
          <a:xfrm rot="18859323">
            <a:off x="2239867" y="4749782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7D5417-81A5-4881-B9B7-7C42AFAF09D9}"/>
              </a:ext>
            </a:extLst>
          </p:cNvPr>
          <p:cNvSpPr/>
          <p:nvPr/>
        </p:nvSpPr>
        <p:spPr>
          <a:xfrm rot="18859323">
            <a:off x="2731342" y="4762923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DA9885C-BB4A-4625-AB06-E77EDC502257}"/>
              </a:ext>
            </a:extLst>
          </p:cNvPr>
          <p:cNvSpPr/>
          <p:nvPr/>
        </p:nvSpPr>
        <p:spPr>
          <a:xfrm rot="18859323">
            <a:off x="4325136" y="4743479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81816DE-844D-4B2C-9E0E-E3F4D6721119}"/>
              </a:ext>
            </a:extLst>
          </p:cNvPr>
          <p:cNvSpPr/>
          <p:nvPr/>
        </p:nvSpPr>
        <p:spPr>
          <a:xfrm rot="18859323">
            <a:off x="4799381" y="4776175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E895E96-236A-41D8-A419-1C87E1E84339}"/>
              </a:ext>
            </a:extLst>
          </p:cNvPr>
          <p:cNvSpPr/>
          <p:nvPr/>
        </p:nvSpPr>
        <p:spPr>
          <a:xfrm rot="18859323">
            <a:off x="5343194" y="4740653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3B74635-D9F5-4832-9011-6D13AEA4776B}"/>
              </a:ext>
            </a:extLst>
          </p:cNvPr>
          <p:cNvSpPr/>
          <p:nvPr/>
        </p:nvSpPr>
        <p:spPr>
          <a:xfrm rot="18859323">
            <a:off x="5817438" y="4776175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FAAF87-E019-4778-BADA-CEAE5098B3D9}"/>
              </a:ext>
            </a:extLst>
          </p:cNvPr>
          <p:cNvSpPr/>
          <p:nvPr/>
        </p:nvSpPr>
        <p:spPr>
          <a:xfrm rot="18859323">
            <a:off x="6358911" y="4713530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7CFA1D6-0622-4363-A4E9-7B243624B195}"/>
              </a:ext>
            </a:extLst>
          </p:cNvPr>
          <p:cNvSpPr/>
          <p:nvPr/>
        </p:nvSpPr>
        <p:spPr>
          <a:xfrm rot="18859323">
            <a:off x="6850388" y="4765252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8675131-EFAD-4EE3-93C4-DE33CC9CC9AE}"/>
              </a:ext>
            </a:extLst>
          </p:cNvPr>
          <p:cNvSpPr/>
          <p:nvPr/>
        </p:nvSpPr>
        <p:spPr>
          <a:xfrm rot="18859323">
            <a:off x="8342753" y="4749782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26DBAA1-207B-4996-8E30-F7528E2385D8}"/>
              </a:ext>
            </a:extLst>
          </p:cNvPr>
          <p:cNvSpPr/>
          <p:nvPr/>
        </p:nvSpPr>
        <p:spPr>
          <a:xfrm rot="18859323">
            <a:off x="8834330" y="4776175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167DD00-0F4D-494A-B9D5-F1D8A7520B53}"/>
              </a:ext>
            </a:extLst>
          </p:cNvPr>
          <p:cNvSpPr/>
          <p:nvPr/>
        </p:nvSpPr>
        <p:spPr>
          <a:xfrm rot="18859323">
            <a:off x="9343578" y="4740653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6945E31-B22B-4DE9-95EE-9DC028C16F7E}"/>
              </a:ext>
            </a:extLst>
          </p:cNvPr>
          <p:cNvSpPr/>
          <p:nvPr/>
        </p:nvSpPr>
        <p:spPr>
          <a:xfrm rot="18859323">
            <a:off x="9867279" y="4749782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FFED870-074F-45B2-8FE3-C64BB90938F5}"/>
              </a:ext>
            </a:extLst>
          </p:cNvPr>
          <p:cNvSpPr/>
          <p:nvPr/>
        </p:nvSpPr>
        <p:spPr>
          <a:xfrm rot="18859323">
            <a:off x="10390979" y="4739470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E9DFF62-7D9E-48DD-9C91-7F6DDC0E1E61}"/>
              </a:ext>
            </a:extLst>
          </p:cNvPr>
          <p:cNvSpPr/>
          <p:nvPr/>
        </p:nvSpPr>
        <p:spPr>
          <a:xfrm rot="18859323">
            <a:off x="10877972" y="4758754"/>
            <a:ext cx="726141" cy="14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31370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639F4E-2337-4F8A-AFE3-8CCC5C57D616}"/>
              </a:ext>
            </a:extLst>
          </p:cNvPr>
          <p:cNvSpPr txBox="1">
            <a:spLocks/>
          </p:cNvSpPr>
          <p:nvPr/>
        </p:nvSpPr>
        <p:spPr>
          <a:xfrm>
            <a:off x="10123988" y="65698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4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9" name="Straight Connector 5">
            <a:extLst>
              <a:ext uri="{FF2B5EF4-FFF2-40B4-BE49-F238E27FC236}">
                <a16:creationId xmlns:a16="http://schemas.microsoft.com/office/drawing/2014/main" id="{C6CD3CC5-2287-47EC-8447-12B800895A4E}"/>
              </a:ext>
            </a:extLst>
          </p:cNvPr>
          <p:cNvCxnSpPr>
            <a:cxnSpLocks/>
          </p:cNvCxnSpPr>
          <p:nvPr/>
        </p:nvCxnSpPr>
        <p:spPr>
          <a:xfrm>
            <a:off x="6095995" y="6491988"/>
            <a:ext cx="0" cy="3729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5B88014-1884-4F46-B1A2-673D1FF9FA61}"/>
              </a:ext>
            </a:extLst>
          </p:cNvPr>
          <p:cNvSpPr/>
          <p:nvPr/>
        </p:nvSpPr>
        <p:spPr>
          <a:xfrm>
            <a:off x="3047989" y="6693030"/>
            <a:ext cx="3048000" cy="17282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Materials and </a:t>
            </a:r>
            <a:r>
              <a:rPr lang="fr-FR" sz="1200" b="1" dirty="0" err="1">
                <a:solidFill>
                  <a:schemeClr val="bg1"/>
                </a:solidFill>
              </a:rPr>
              <a:t>methods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7D8C51-9982-40C0-BC52-D9058FC5D5D5}"/>
              </a:ext>
            </a:extLst>
          </p:cNvPr>
          <p:cNvSpPr/>
          <p:nvPr/>
        </p:nvSpPr>
        <p:spPr>
          <a:xfrm>
            <a:off x="6095990" y="6693030"/>
            <a:ext cx="3048000" cy="17282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bg1"/>
                </a:solidFill>
              </a:rPr>
              <a:t>Results</a:t>
            </a:r>
            <a:r>
              <a:rPr lang="fr-FR" sz="1200" dirty="0">
                <a:solidFill>
                  <a:schemeClr val="bg1"/>
                </a:solidFill>
              </a:rPr>
              <a:t> and discussion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5F4FF8-E59A-4C66-BA31-76EBA9AAC543}"/>
              </a:ext>
            </a:extLst>
          </p:cNvPr>
          <p:cNvSpPr/>
          <p:nvPr/>
        </p:nvSpPr>
        <p:spPr>
          <a:xfrm>
            <a:off x="9143995" y="6586610"/>
            <a:ext cx="3048000" cy="2792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00C47F-9606-47E5-BEA5-A9AA9CFB05D6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68A7E8-088B-4F03-962B-F26D5A2B377C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Conclusion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24DA4-D0B7-4A6F-966C-94A9816B56C2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CC8EC1B-3E1F-422A-8CEF-578F7FD02833}"/>
              </a:ext>
            </a:extLst>
          </p:cNvPr>
          <p:cNvSpPr txBox="1"/>
          <p:nvPr/>
        </p:nvSpPr>
        <p:spPr>
          <a:xfrm>
            <a:off x="1167819" y="1416424"/>
            <a:ext cx="8095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Roughness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more </a:t>
            </a:r>
            <a:r>
              <a:rPr lang="fr-FR" dirty="0" err="1"/>
              <a:t>detrimental</a:t>
            </a:r>
            <a:r>
              <a:rPr lang="fr-FR" dirty="0"/>
              <a:t> in fatigue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sub-surface</a:t>
            </a:r>
            <a:r>
              <a:rPr lang="fr-FR" dirty="0"/>
              <a:t> </a:t>
            </a:r>
            <a:r>
              <a:rPr lang="fr-FR" dirty="0" err="1"/>
              <a:t>porosity</a:t>
            </a:r>
            <a:endParaRPr lang="fr-BE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7649810-B777-478F-8BE3-AE0F521B162D}"/>
              </a:ext>
            </a:extLst>
          </p:cNvPr>
          <p:cNvSpPr txBox="1"/>
          <p:nvPr/>
        </p:nvSpPr>
        <p:spPr>
          <a:xfrm>
            <a:off x="1167819" y="2317530"/>
            <a:ext cx="8095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Higher</a:t>
            </a:r>
            <a:r>
              <a:rPr lang="fr-FR" dirty="0"/>
              <a:t> </a:t>
            </a:r>
            <a:r>
              <a:rPr lang="fr-FR" dirty="0" err="1"/>
              <a:t>roughness</a:t>
            </a:r>
            <a:r>
              <a:rPr lang="fr-FR" dirty="0"/>
              <a:t> leads to multiple initiation sites and </a:t>
            </a:r>
            <a:r>
              <a:rPr lang="fr-FR" dirty="0" err="1"/>
              <a:t>thus</a:t>
            </a:r>
            <a:r>
              <a:rPr lang="fr-FR" dirty="0"/>
              <a:t> </a:t>
            </a:r>
            <a:r>
              <a:rPr lang="fr-FR" dirty="0" err="1"/>
              <a:t>early</a:t>
            </a:r>
            <a:r>
              <a:rPr lang="fr-FR" dirty="0"/>
              <a:t> break </a:t>
            </a:r>
            <a:endParaRPr lang="fr-BE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D953AA5-99AB-4E1E-B4D0-29503C22E432}"/>
              </a:ext>
            </a:extLst>
          </p:cNvPr>
          <p:cNvSpPr txBox="1"/>
          <p:nvPr/>
        </p:nvSpPr>
        <p:spPr>
          <a:xfrm>
            <a:off x="1167819" y="3272426"/>
            <a:ext cx="8095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Keyholes</a:t>
            </a:r>
            <a:r>
              <a:rPr lang="fr-FR" dirty="0"/>
              <a:t> in contours are </a:t>
            </a:r>
            <a:r>
              <a:rPr lang="fr-FR" dirty="0" err="1"/>
              <a:t>still</a:t>
            </a:r>
            <a:r>
              <a:rPr lang="fr-FR" dirty="0"/>
              <a:t> </a:t>
            </a:r>
            <a:r>
              <a:rPr lang="fr-FR" dirty="0" err="1"/>
              <a:t>better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roughness</a:t>
            </a:r>
            <a:endParaRPr lang="fr-BE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AD5CEDF-0628-4CCF-87D7-8727E13279FB}"/>
              </a:ext>
            </a:extLst>
          </p:cNvPr>
          <p:cNvSpPr txBox="1"/>
          <p:nvPr/>
        </p:nvSpPr>
        <p:spPr>
          <a:xfrm>
            <a:off x="1167819" y="4227322"/>
            <a:ext cx="8095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Polishing</a:t>
            </a:r>
            <a:r>
              <a:rPr lang="fr-FR" dirty="0"/>
              <a:t> </a:t>
            </a:r>
            <a:r>
              <a:rPr lang="fr-FR" dirty="0" err="1"/>
              <a:t>brings</a:t>
            </a:r>
            <a:r>
              <a:rPr lang="fr-FR" dirty="0"/>
              <a:t> </a:t>
            </a:r>
            <a:r>
              <a:rPr lang="fr-FR" dirty="0" err="1"/>
              <a:t>sub-surface</a:t>
            </a:r>
            <a:r>
              <a:rPr lang="fr-FR" dirty="0"/>
              <a:t> </a:t>
            </a:r>
            <a:r>
              <a:rPr lang="fr-FR" dirty="0" err="1"/>
              <a:t>porosity</a:t>
            </a:r>
            <a:r>
              <a:rPr lang="fr-FR" dirty="0"/>
              <a:t> to the surface</a:t>
            </a:r>
            <a:endParaRPr lang="fr-BE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75E0933-1908-40A0-8645-E1F4AB4EABD1}"/>
              </a:ext>
            </a:extLst>
          </p:cNvPr>
          <p:cNvSpPr txBox="1"/>
          <p:nvPr/>
        </p:nvSpPr>
        <p:spPr>
          <a:xfrm>
            <a:off x="1167819" y="5182218"/>
            <a:ext cx="8095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Sand </a:t>
            </a:r>
            <a:r>
              <a:rPr lang="fr-FR" dirty="0" err="1"/>
              <a:t>blasting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best post-</a:t>
            </a:r>
            <a:r>
              <a:rPr lang="fr-FR" dirty="0" err="1"/>
              <a:t>treatment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</a:t>
            </a:r>
            <a:endParaRPr lang="fr-BE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CCAD6B5-C702-4107-B482-23AF43763A79}"/>
              </a:ext>
            </a:extLst>
          </p:cNvPr>
          <p:cNvSpPr txBox="1"/>
          <p:nvPr/>
        </p:nvSpPr>
        <p:spPr>
          <a:xfrm>
            <a:off x="1167819" y="6024243"/>
            <a:ext cx="8095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Non-</a:t>
            </a:r>
            <a:r>
              <a:rPr lang="fr-FR" dirty="0" err="1"/>
              <a:t>optimized</a:t>
            </a:r>
            <a:r>
              <a:rPr lang="fr-FR" dirty="0"/>
              <a:t> (rough) </a:t>
            </a:r>
            <a:r>
              <a:rPr lang="fr-FR" dirty="0" err="1"/>
              <a:t>samples</a:t>
            </a:r>
            <a:r>
              <a:rPr lang="fr-FR" dirty="0"/>
              <a:t> are the </a:t>
            </a:r>
            <a:r>
              <a:rPr lang="fr-FR" dirty="0" err="1"/>
              <a:t>worst</a:t>
            </a:r>
            <a:r>
              <a:rPr lang="fr-FR" dirty="0"/>
              <a:t> in </a:t>
            </a:r>
            <a:r>
              <a:rPr lang="fr-FR" dirty="0" err="1"/>
              <a:t>any</a:t>
            </a:r>
            <a:r>
              <a:rPr lang="fr-FR" dirty="0"/>
              <a:t> cases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342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45D929C0-CE98-4F0A-B48C-EC84AC04AE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59" t="36731" r="14445" b="2092"/>
          <a:stretch/>
        </p:blipFill>
        <p:spPr>
          <a:xfrm>
            <a:off x="2380015" y="1312544"/>
            <a:ext cx="2438399" cy="353303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11300F4-A698-41E0-8571-F6D3E35B5E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588" b="13595"/>
          <a:stretch/>
        </p:blipFill>
        <p:spPr>
          <a:xfrm>
            <a:off x="6863726" y="1499916"/>
            <a:ext cx="2685803" cy="362189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E9D24C5-602F-41DC-AB41-6BDFD6E64E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9970" y="3702349"/>
            <a:ext cx="2867479" cy="309318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2F289FF-E940-40C2-875A-63746649FF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465" y="3702349"/>
            <a:ext cx="2783542" cy="3093182"/>
          </a:xfrm>
          <a:prstGeom prst="rect">
            <a:avLst/>
          </a:prstGeom>
        </p:spPr>
      </p:pic>
      <p:pic>
        <p:nvPicPr>
          <p:cNvPr id="15" name="Graphique 14" descr="Loupe">
            <a:extLst>
              <a:ext uri="{FF2B5EF4-FFF2-40B4-BE49-F238E27FC236}">
                <a16:creationId xmlns:a16="http://schemas.microsoft.com/office/drawing/2014/main" id="{4FB653D6-CE73-42A5-8382-1BCDD57D44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4854387">
            <a:off x="2864381" y="1358202"/>
            <a:ext cx="914400" cy="914400"/>
          </a:xfrm>
          <a:prstGeom prst="rect">
            <a:avLst/>
          </a:prstGeom>
        </p:spPr>
      </p:pic>
      <p:pic>
        <p:nvPicPr>
          <p:cNvPr id="16" name="Graphique 15" descr="Loupe">
            <a:extLst>
              <a:ext uri="{FF2B5EF4-FFF2-40B4-BE49-F238E27FC236}">
                <a16:creationId xmlns:a16="http://schemas.microsoft.com/office/drawing/2014/main" id="{B0192853-428F-4429-9B55-C1AA02A0B7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53562" y="2532545"/>
            <a:ext cx="914400" cy="914400"/>
          </a:xfrm>
          <a:prstGeom prst="rect">
            <a:avLst/>
          </a:prstGeom>
        </p:spPr>
      </p:pic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42BE77EB-64D6-466C-8BDE-AB5EEC15290B}"/>
              </a:ext>
            </a:extLst>
          </p:cNvPr>
          <p:cNvCxnSpPr>
            <a:cxnSpLocks/>
          </p:cNvCxnSpPr>
          <p:nvPr/>
        </p:nvCxnSpPr>
        <p:spPr>
          <a:xfrm flipH="1">
            <a:off x="2252540" y="2314762"/>
            <a:ext cx="702863" cy="14544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1723DD88-F6FE-4D41-92BA-9D64BC9C8940}"/>
              </a:ext>
            </a:extLst>
          </p:cNvPr>
          <p:cNvCxnSpPr>
            <a:cxnSpLocks/>
          </p:cNvCxnSpPr>
          <p:nvPr/>
        </p:nvCxnSpPr>
        <p:spPr>
          <a:xfrm>
            <a:off x="9019349" y="3391530"/>
            <a:ext cx="280974" cy="277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D6CD4C48-86B3-4762-BFE0-179393939928}"/>
              </a:ext>
            </a:extLst>
          </p:cNvPr>
          <p:cNvSpPr txBox="1"/>
          <p:nvPr/>
        </p:nvSpPr>
        <p:spPr>
          <a:xfrm>
            <a:off x="3439210" y="5992952"/>
            <a:ext cx="50523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Poncelet et. al, 2021 </a:t>
            </a:r>
            <a:endParaRPr lang="fr-BE" sz="1200" b="1" dirty="0"/>
          </a:p>
          <a:p>
            <a:pPr algn="ctr"/>
            <a:r>
              <a:rPr lang="en-US" sz="1200" dirty="0"/>
              <a:t> </a:t>
            </a:r>
            <a:r>
              <a:rPr lang="en-US" sz="1200" i="1" dirty="0"/>
              <a:t>Critical assessment of the impact of process parameters on vertical roughness and hardness of thin walls of AlSi10Mg processed by laser powder bed fusion </a:t>
            </a:r>
            <a:endParaRPr lang="fr-FR" sz="1200" i="1" dirty="0"/>
          </a:p>
          <a:p>
            <a:pPr algn="ctr"/>
            <a:r>
              <a:rPr lang="fr-FR" sz="1200" b="1" dirty="0"/>
              <a:t>Additive </a:t>
            </a:r>
            <a:r>
              <a:rPr lang="fr-FR" sz="1200" b="1" dirty="0" err="1"/>
              <a:t>Manufacturing</a:t>
            </a:r>
            <a:endParaRPr lang="fr-BE" sz="1200" b="1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D4805C5-7E56-4E4A-84A4-1E537272E590}"/>
              </a:ext>
            </a:extLst>
          </p:cNvPr>
          <p:cNvSpPr txBox="1"/>
          <p:nvPr/>
        </p:nvSpPr>
        <p:spPr>
          <a:xfrm>
            <a:off x="67292" y="3413096"/>
            <a:ext cx="2386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TED contour </a:t>
            </a:r>
            <a:r>
              <a:rPr lang="fr-FR" sz="1600" b="1" dirty="0"/>
              <a:t>=</a:t>
            </a:r>
            <a:r>
              <a:rPr lang="fr-FR" sz="1600" dirty="0"/>
              <a:t> TED bulk</a:t>
            </a:r>
            <a:endParaRPr lang="fr-BE" sz="16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2AA8835-73EF-4192-948A-F1543FA7D3A3}"/>
              </a:ext>
            </a:extLst>
          </p:cNvPr>
          <p:cNvSpPr txBox="1"/>
          <p:nvPr/>
        </p:nvSpPr>
        <p:spPr>
          <a:xfrm>
            <a:off x="9383694" y="3393390"/>
            <a:ext cx="2386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TED contour </a:t>
            </a:r>
            <a:r>
              <a:rPr lang="fr-FR" sz="1600" b="1" dirty="0"/>
              <a:t>&gt;&gt;</a:t>
            </a:r>
            <a:r>
              <a:rPr lang="fr-FR" sz="1600" dirty="0"/>
              <a:t> TED bulk</a:t>
            </a:r>
            <a:endParaRPr lang="fr-BE" sz="1600" dirty="0"/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AFC8149-F15F-40F8-8224-3678FFB600B5}"/>
              </a:ext>
            </a:extLst>
          </p:cNvPr>
          <p:cNvCxnSpPr>
            <a:cxnSpLocks/>
          </p:cNvCxnSpPr>
          <p:nvPr/>
        </p:nvCxnSpPr>
        <p:spPr>
          <a:xfrm>
            <a:off x="3493270" y="5497185"/>
            <a:ext cx="5429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98623DF4-6E71-4CFE-A35F-77981553E0C7}"/>
              </a:ext>
            </a:extLst>
          </p:cNvPr>
          <p:cNvCxnSpPr>
            <a:cxnSpLocks/>
          </p:cNvCxnSpPr>
          <p:nvPr/>
        </p:nvCxnSpPr>
        <p:spPr>
          <a:xfrm flipH="1">
            <a:off x="8145954" y="5484438"/>
            <a:ext cx="5429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490CA990-B18B-409A-98CF-7B2735C663EC}"/>
              </a:ext>
            </a:extLst>
          </p:cNvPr>
          <p:cNvSpPr txBox="1"/>
          <p:nvPr/>
        </p:nvSpPr>
        <p:spPr>
          <a:xfrm>
            <a:off x="3998723" y="5275317"/>
            <a:ext cx="1622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High </a:t>
            </a:r>
            <a:r>
              <a:rPr lang="fr-FR" sz="1600" dirty="0" err="1"/>
              <a:t>roughness</a:t>
            </a:r>
            <a:endParaRPr lang="fr-FR" sz="1600" dirty="0"/>
          </a:p>
          <a:p>
            <a:r>
              <a:rPr lang="fr-FR" sz="1600" dirty="0" err="1"/>
              <a:t>low</a:t>
            </a:r>
            <a:r>
              <a:rPr lang="fr-FR" sz="1600" dirty="0"/>
              <a:t> </a:t>
            </a:r>
            <a:r>
              <a:rPr lang="fr-FR" sz="1600" dirty="0" err="1"/>
              <a:t>porosity</a:t>
            </a:r>
            <a:endParaRPr lang="fr-BE" sz="1600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52022DB-8A9B-4E16-8D44-AAE337FA316A}"/>
              </a:ext>
            </a:extLst>
          </p:cNvPr>
          <p:cNvSpPr txBox="1"/>
          <p:nvPr/>
        </p:nvSpPr>
        <p:spPr>
          <a:xfrm>
            <a:off x="6532586" y="5248196"/>
            <a:ext cx="16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/>
              <a:t>Low </a:t>
            </a:r>
            <a:r>
              <a:rPr lang="fr-FR" sz="1600" dirty="0" err="1"/>
              <a:t>roughness</a:t>
            </a:r>
            <a:endParaRPr lang="fr-FR" sz="1600" dirty="0"/>
          </a:p>
          <a:p>
            <a:pPr algn="r"/>
            <a:r>
              <a:rPr lang="fr-FR" sz="1600" dirty="0"/>
              <a:t>High </a:t>
            </a:r>
            <a:r>
              <a:rPr lang="fr-FR" sz="1600" dirty="0" err="1"/>
              <a:t>porosity</a:t>
            </a:r>
            <a:endParaRPr lang="fr-BE" sz="16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AD6AEF3-6679-467B-8BCD-D38B012C4169}"/>
              </a:ext>
            </a:extLst>
          </p:cNvPr>
          <p:cNvSpPr txBox="1"/>
          <p:nvPr/>
        </p:nvSpPr>
        <p:spPr>
          <a:xfrm>
            <a:off x="4939625" y="2514615"/>
            <a:ext cx="199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TED = Power / speed</a:t>
            </a:r>
            <a:endParaRPr lang="fr-BE" sz="1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3C7982-BA8A-4C84-B452-4737739D49FF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BE790D10-C984-4434-81C2-AF0E51D93FCD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Roughness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or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sub-surface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porosities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?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2F0BB3C-38B9-4245-B702-C248BB5E9993}"/>
              </a:ext>
            </a:extLst>
          </p:cNvPr>
          <p:cNvSpPr txBox="1"/>
          <p:nvPr/>
        </p:nvSpPr>
        <p:spPr>
          <a:xfrm>
            <a:off x="11546542" y="6327075"/>
            <a:ext cx="654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2/14</a:t>
            </a:r>
            <a:endParaRPr lang="fr-BE" dirty="0">
              <a:solidFill>
                <a:srgbClr val="004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62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>
            <a:extLst>
              <a:ext uri="{FF2B5EF4-FFF2-40B4-BE49-F238E27FC236}">
                <a16:creationId xmlns:a16="http://schemas.microsoft.com/office/drawing/2014/main" id="{A3522D4D-753E-4D5E-81BD-B62F23491BDA}"/>
              </a:ext>
            </a:extLst>
          </p:cNvPr>
          <p:cNvSpPr txBox="1"/>
          <p:nvPr/>
        </p:nvSpPr>
        <p:spPr>
          <a:xfrm>
            <a:off x="591418" y="5129621"/>
            <a:ext cx="2397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/>
              <a:t>Roughness</a:t>
            </a:r>
            <a:r>
              <a:rPr lang="fr-FR" sz="1600" dirty="0"/>
              <a:t>:</a:t>
            </a:r>
          </a:p>
          <a:p>
            <a:r>
              <a:rPr lang="fr-FR" sz="1600" b="1" dirty="0" err="1"/>
              <a:t>Sub-surface</a:t>
            </a:r>
            <a:r>
              <a:rPr lang="fr-FR" sz="1600" b="1" dirty="0"/>
              <a:t> </a:t>
            </a:r>
            <a:r>
              <a:rPr lang="fr-FR" sz="1600" b="1" dirty="0" err="1"/>
              <a:t>porosity</a:t>
            </a:r>
            <a:r>
              <a:rPr lang="fr-FR" sz="1600" dirty="0"/>
              <a:t>: </a:t>
            </a:r>
          </a:p>
          <a:p>
            <a:r>
              <a:rPr lang="fr-FR" sz="1600" b="1" dirty="0"/>
              <a:t>Microstructure:</a:t>
            </a:r>
            <a:endParaRPr lang="fr-BE" sz="16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3E9BBA0-009F-4469-A163-7B7B675F46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399" r="66534" b="19390"/>
          <a:stretch/>
        </p:blipFill>
        <p:spPr>
          <a:xfrm>
            <a:off x="4736852" y="1932390"/>
            <a:ext cx="3270698" cy="297110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891AE61-374A-462E-87B6-E4C2FF2A10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129"/>
          <a:stretch/>
        </p:blipFill>
        <p:spPr>
          <a:xfrm>
            <a:off x="809229" y="1932390"/>
            <a:ext cx="2868889" cy="299307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77D33B1-5D26-4AB4-9880-A9D8A5953F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067" t="21399" r="3066" b="19390"/>
          <a:stretch/>
        </p:blipFill>
        <p:spPr>
          <a:xfrm>
            <a:off x="9041074" y="1932391"/>
            <a:ext cx="2528046" cy="2971106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5C13215-A1EC-432F-A308-F3E1D8EDD42E}"/>
              </a:ext>
            </a:extLst>
          </p:cNvPr>
          <p:cNvCxnSpPr>
            <a:cxnSpLocks/>
          </p:cNvCxnSpPr>
          <p:nvPr/>
        </p:nvCxnSpPr>
        <p:spPr>
          <a:xfrm>
            <a:off x="1467384" y="2057899"/>
            <a:ext cx="1627845" cy="0"/>
          </a:xfrm>
          <a:prstGeom prst="straightConnector1">
            <a:avLst/>
          </a:prstGeom>
          <a:ln>
            <a:solidFill>
              <a:schemeClr val="tx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D0D090ED-5AF0-4B8A-A7FA-1D4BE35D4C80}"/>
              </a:ext>
            </a:extLst>
          </p:cNvPr>
          <p:cNvSpPr txBox="1"/>
          <p:nvPr/>
        </p:nvSpPr>
        <p:spPr>
          <a:xfrm>
            <a:off x="1467384" y="2057899"/>
            <a:ext cx="1627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dirty="0"/>
              <a:t>540 µm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BD4DE529-33B9-47CA-B9E6-BF4C4CE168EE}"/>
              </a:ext>
            </a:extLst>
          </p:cNvPr>
          <p:cNvCxnSpPr>
            <a:cxnSpLocks/>
          </p:cNvCxnSpPr>
          <p:nvPr/>
        </p:nvCxnSpPr>
        <p:spPr>
          <a:xfrm>
            <a:off x="5592569" y="2057898"/>
            <a:ext cx="1542120" cy="0"/>
          </a:xfrm>
          <a:prstGeom prst="straightConnector1">
            <a:avLst/>
          </a:prstGeom>
          <a:ln>
            <a:solidFill>
              <a:schemeClr val="tx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D82024B6-5FEE-43DE-8041-2B6113FEA820}"/>
              </a:ext>
            </a:extLst>
          </p:cNvPr>
          <p:cNvSpPr txBox="1"/>
          <p:nvPr/>
        </p:nvSpPr>
        <p:spPr>
          <a:xfrm>
            <a:off x="5649719" y="2057898"/>
            <a:ext cx="1437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dirty="0"/>
              <a:t>540 µm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712456F7-D4C2-4625-9F05-6F3F51A69165}"/>
              </a:ext>
            </a:extLst>
          </p:cNvPr>
          <p:cNvCxnSpPr>
            <a:cxnSpLocks/>
          </p:cNvCxnSpPr>
          <p:nvPr/>
        </p:nvCxnSpPr>
        <p:spPr>
          <a:xfrm>
            <a:off x="9786264" y="2057899"/>
            <a:ext cx="1304925" cy="0"/>
          </a:xfrm>
          <a:prstGeom prst="straightConnector1">
            <a:avLst/>
          </a:prstGeom>
          <a:ln>
            <a:solidFill>
              <a:schemeClr val="tx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E0125F4C-EE25-4F59-8233-D2D2BB61B475}"/>
              </a:ext>
            </a:extLst>
          </p:cNvPr>
          <p:cNvSpPr txBox="1"/>
          <p:nvPr/>
        </p:nvSpPr>
        <p:spPr>
          <a:xfrm>
            <a:off x="9701469" y="2057899"/>
            <a:ext cx="1437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dirty="0"/>
              <a:t>540 µm</a:t>
            </a: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4B18C356-AFE8-43C8-9E1B-7E546F45CD6F}"/>
              </a:ext>
            </a:extLst>
          </p:cNvPr>
          <p:cNvCxnSpPr>
            <a:cxnSpLocks/>
          </p:cNvCxnSpPr>
          <p:nvPr/>
        </p:nvCxnSpPr>
        <p:spPr>
          <a:xfrm>
            <a:off x="2663244" y="1792320"/>
            <a:ext cx="725805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3331EF1E-722F-44DD-B1BF-02C272358DC7}"/>
              </a:ext>
            </a:extLst>
          </p:cNvPr>
          <p:cNvSpPr txBox="1"/>
          <p:nvPr/>
        </p:nvSpPr>
        <p:spPr>
          <a:xfrm>
            <a:off x="5261757" y="1509486"/>
            <a:ext cx="2061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Contour TED</a:t>
            </a:r>
            <a:endParaRPr lang="fr-BE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7D073BC-6385-4499-9090-F16DD5E6F727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0562AFEF-5338-43BC-81D6-A9EC3E652F36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Any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trade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-off?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1C7AAB8E-D68A-468A-B062-7FD0EBFA31CE}"/>
              </a:ext>
            </a:extLst>
          </p:cNvPr>
          <p:cNvSpPr txBox="1"/>
          <p:nvPr/>
        </p:nvSpPr>
        <p:spPr>
          <a:xfrm>
            <a:off x="2271256" y="5102092"/>
            <a:ext cx="1556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/>
              <a:t>high</a:t>
            </a:r>
          </a:p>
          <a:p>
            <a:pPr algn="r"/>
            <a:r>
              <a:rPr lang="fr-FR" sz="1600" dirty="0" err="1"/>
              <a:t>low</a:t>
            </a:r>
            <a:endParaRPr lang="fr-FR" sz="1600" dirty="0"/>
          </a:p>
          <a:p>
            <a:pPr algn="r"/>
            <a:r>
              <a:rPr lang="fr-FR" sz="1600" dirty="0" err="1"/>
              <a:t>homogeneous</a:t>
            </a:r>
            <a:endParaRPr lang="fr-BE" sz="1600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3E3EE6A-C134-4316-A393-1EDCDCBD5389}"/>
              </a:ext>
            </a:extLst>
          </p:cNvPr>
          <p:cNvSpPr txBox="1"/>
          <p:nvPr/>
        </p:nvSpPr>
        <p:spPr>
          <a:xfrm>
            <a:off x="4545108" y="5102092"/>
            <a:ext cx="2397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/>
              <a:t>Roughness</a:t>
            </a:r>
            <a:r>
              <a:rPr lang="fr-FR" sz="1600" dirty="0"/>
              <a:t>:</a:t>
            </a:r>
          </a:p>
          <a:p>
            <a:r>
              <a:rPr lang="fr-FR" sz="1600" b="1" dirty="0" err="1"/>
              <a:t>Sub-surface</a:t>
            </a:r>
            <a:r>
              <a:rPr lang="fr-FR" sz="1600" b="1" dirty="0"/>
              <a:t> </a:t>
            </a:r>
            <a:r>
              <a:rPr lang="fr-FR" sz="1600" b="1" dirty="0" err="1"/>
              <a:t>porosity</a:t>
            </a:r>
            <a:r>
              <a:rPr lang="fr-FR" sz="1600" b="1" dirty="0"/>
              <a:t> </a:t>
            </a:r>
            <a:r>
              <a:rPr lang="fr-FR" sz="1600" dirty="0"/>
              <a:t>: </a:t>
            </a:r>
          </a:p>
          <a:p>
            <a:r>
              <a:rPr lang="fr-FR" sz="1600" b="1" dirty="0"/>
              <a:t>Microstructure:</a:t>
            </a:r>
            <a:endParaRPr lang="fr-BE" sz="1600" dirty="0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8B67C64-B0AB-4D5F-B104-B37B2322B489}"/>
              </a:ext>
            </a:extLst>
          </p:cNvPr>
          <p:cNvSpPr txBox="1"/>
          <p:nvPr/>
        </p:nvSpPr>
        <p:spPr>
          <a:xfrm>
            <a:off x="5847099" y="5074563"/>
            <a:ext cx="21109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/>
              <a:t>medium</a:t>
            </a:r>
          </a:p>
          <a:p>
            <a:pPr algn="r"/>
            <a:r>
              <a:rPr lang="fr-FR" sz="1600" dirty="0" err="1"/>
              <a:t>low</a:t>
            </a:r>
            <a:endParaRPr lang="fr-FR" sz="1600" dirty="0"/>
          </a:p>
          <a:p>
            <a:pPr algn="r"/>
            <a:r>
              <a:rPr lang="fr-FR" sz="1600" dirty="0" err="1"/>
              <a:t>inhomogeneous</a:t>
            </a:r>
            <a:endParaRPr lang="fr-BE" sz="1600" dirty="0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84472CA5-7EA3-42A9-84EE-E550EADFEA3D}"/>
              </a:ext>
            </a:extLst>
          </p:cNvPr>
          <p:cNvSpPr txBox="1"/>
          <p:nvPr/>
        </p:nvSpPr>
        <p:spPr>
          <a:xfrm>
            <a:off x="8795940" y="5102092"/>
            <a:ext cx="2397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/>
              <a:t>Roughness</a:t>
            </a:r>
            <a:r>
              <a:rPr lang="fr-FR" sz="1600" dirty="0"/>
              <a:t>:</a:t>
            </a:r>
          </a:p>
          <a:p>
            <a:r>
              <a:rPr lang="fr-FR" sz="1600" b="1" dirty="0" err="1"/>
              <a:t>Sub-surface</a:t>
            </a:r>
            <a:r>
              <a:rPr lang="fr-FR" sz="1600" b="1" dirty="0"/>
              <a:t> </a:t>
            </a:r>
            <a:r>
              <a:rPr lang="fr-FR" sz="1600" b="1" dirty="0" err="1"/>
              <a:t>porosity</a:t>
            </a:r>
            <a:r>
              <a:rPr lang="fr-FR" sz="1600" b="1" dirty="0"/>
              <a:t> </a:t>
            </a:r>
            <a:r>
              <a:rPr lang="fr-FR" sz="1600" dirty="0"/>
              <a:t>: </a:t>
            </a:r>
          </a:p>
          <a:p>
            <a:r>
              <a:rPr lang="fr-FR" sz="1600" b="1" dirty="0"/>
              <a:t>Microstructure:</a:t>
            </a:r>
            <a:endParaRPr lang="fr-BE" sz="1600" dirty="0"/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AAA22299-2DC0-4307-BF28-CA1ED5D3A8FC}"/>
              </a:ext>
            </a:extLst>
          </p:cNvPr>
          <p:cNvSpPr txBox="1"/>
          <p:nvPr/>
        </p:nvSpPr>
        <p:spPr>
          <a:xfrm>
            <a:off x="10101779" y="5074563"/>
            <a:ext cx="18237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/>
              <a:t> </a:t>
            </a:r>
            <a:r>
              <a:rPr lang="fr-FR" sz="1600" dirty="0" err="1"/>
              <a:t>very</a:t>
            </a:r>
            <a:r>
              <a:rPr lang="fr-FR" sz="1600" dirty="0"/>
              <a:t> </a:t>
            </a:r>
            <a:r>
              <a:rPr lang="fr-FR" sz="1600" dirty="0" err="1"/>
              <a:t>low</a:t>
            </a:r>
            <a:endParaRPr lang="fr-FR" sz="1600" dirty="0"/>
          </a:p>
          <a:p>
            <a:pPr algn="r"/>
            <a:r>
              <a:rPr lang="fr-FR" sz="1600" dirty="0"/>
              <a:t>high</a:t>
            </a:r>
          </a:p>
          <a:p>
            <a:pPr algn="r"/>
            <a:r>
              <a:rPr lang="fr-FR" sz="1600" dirty="0" err="1"/>
              <a:t>inhomogeneous</a:t>
            </a:r>
            <a:endParaRPr lang="fr-BE" sz="1600" dirty="0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2D09FF99-085D-4A4F-A4D1-ECF85BD2FACC}"/>
              </a:ext>
            </a:extLst>
          </p:cNvPr>
          <p:cNvSpPr txBox="1">
            <a:spLocks/>
          </p:cNvSpPr>
          <p:nvPr/>
        </p:nvSpPr>
        <p:spPr>
          <a:xfrm>
            <a:off x="10123988" y="65698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4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6" name="Straight Connector 5">
            <a:extLst>
              <a:ext uri="{FF2B5EF4-FFF2-40B4-BE49-F238E27FC236}">
                <a16:creationId xmlns:a16="http://schemas.microsoft.com/office/drawing/2014/main" id="{2B66F493-B31D-4925-A444-6D25C3463332}"/>
              </a:ext>
            </a:extLst>
          </p:cNvPr>
          <p:cNvCxnSpPr>
            <a:cxnSpLocks/>
          </p:cNvCxnSpPr>
          <p:nvPr/>
        </p:nvCxnSpPr>
        <p:spPr>
          <a:xfrm>
            <a:off x="6095995" y="6491988"/>
            <a:ext cx="0" cy="3729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7353FB9-EDDE-495B-BFA3-D032F20DBE21}"/>
              </a:ext>
            </a:extLst>
          </p:cNvPr>
          <p:cNvSpPr/>
          <p:nvPr/>
        </p:nvSpPr>
        <p:spPr>
          <a:xfrm>
            <a:off x="3047989" y="6693030"/>
            <a:ext cx="3048000" cy="17282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Materials and </a:t>
            </a:r>
            <a:r>
              <a:rPr lang="fr-FR" sz="1200" b="1" dirty="0" err="1">
                <a:solidFill>
                  <a:schemeClr val="bg1"/>
                </a:solidFill>
              </a:rPr>
              <a:t>methods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5B47286-63C5-4BFE-92CE-4994B916FF3C}"/>
              </a:ext>
            </a:extLst>
          </p:cNvPr>
          <p:cNvSpPr/>
          <p:nvPr/>
        </p:nvSpPr>
        <p:spPr>
          <a:xfrm>
            <a:off x="6095990" y="6693030"/>
            <a:ext cx="3048000" cy="17282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bg1"/>
                </a:solidFill>
              </a:rPr>
              <a:t>Results</a:t>
            </a:r>
            <a:r>
              <a:rPr lang="fr-FR" sz="1200" dirty="0">
                <a:solidFill>
                  <a:schemeClr val="bg1"/>
                </a:solidFill>
              </a:rPr>
              <a:t> and discussion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97863D2-5BFE-4392-BAFD-BD20D4A6B933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4C6063D-637E-4E39-9CCB-152FDF19C7A0}"/>
              </a:ext>
            </a:extLst>
          </p:cNvPr>
          <p:cNvSpPr/>
          <p:nvPr/>
        </p:nvSpPr>
        <p:spPr>
          <a:xfrm>
            <a:off x="-11" y="6586607"/>
            <a:ext cx="3048000" cy="279245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72B7479-A844-4C7D-9906-5354FD110E24}"/>
              </a:ext>
            </a:extLst>
          </p:cNvPr>
          <p:cNvSpPr txBox="1"/>
          <p:nvPr/>
        </p:nvSpPr>
        <p:spPr>
          <a:xfrm>
            <a:off x="11569120" y="6327075"/>
            <a:ext cx="631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3/14</a:t>
            </a:r>
            <a:endParaRPr lang="fr-BE" dirty="0">
              <a:solidFill>
                <a:srgbClr val="004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382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DFF30B1-A190-47AB-BD7B-9244664BFCF2}"/>
              </a:ext>
            </a:extLst>
          </p:cNvPr>
          <p:cNvSpPr txBox="1"/>
          <p:nvPr/>
        </p:nvSpPr>
        <p:spPr>
          <a:xfrm>
            <a:off x="0" y="1629896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/>
              <a:t>Manufacturing</a:t>
            </a:r>
            <a:r>
              <a:rPr lang="fr-FR" sz="2800" dirty="0"/>
              <a:t> of </a:t>
            </a:r>
            <a:r>
              <a:rPr lang="fr-FR" sz="2800" dirty="0" err="1"/>
              <a:t>tensile</a:t>
            </a:r>
            <a:r>
              <a:rPr lang="fr-FR" sz="2800" dirty="0"/>
              <a:t> and fatigue </a:t>
            </a:r>
            <a:r>
              <a:rPr lang="fr-FR" sz="2800" dirty="0" err="1"/>
              <a:t>samples</a:t>
            </a:r>
            <a:endParaRPr lang="fr-BE" sz="28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E6F76E8-D2EA-4E2A-AF42-672C49D58C7C}"/>
              </a:ext>
            </a:extLst>
          </p:cNvPr>
          <p:cNvSpPr txBox="1"/>
          <p:nvPr/>
        </p:nvSpPr>
        <p:spPr>
          <a:xfrm>
            <a:off x="0" y="3118037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Fatigue </a:t>
            </a:r>
            <a:r>
              <a:rPr lang="fr-FR" sz="2800" dirty="0" err="1"/>
              <a:t>properties</a:t>
            </a:r>
            <a:endParaRPr lang="fr-BE" sz="28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0D79807-61E7-4178-BF84-A2F20953C1C5}"/>
              </a:ext>
            </a:extLst>
          </p:cNvPr>
          <p:cNvSpPr txBox="1"/>
          <p:nvPr/>
        </p:nvSpPr>
        <p:spPr>
          <a:xfrm>
            <a:off x="0" y="4573912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Crack initiation </a:t>
            </a:r>
            <a:r>
              <a:rPr lang="fr-FR" sz="2800" dirty="0" err="1"/>
              <a:t>analysis</a:t>
            </a:r>
            <a:endParaRPr lang="fr-BE" sz="2800" dirty="0"/>
          </a:p>
        </p:txBody>
      </p:sp>
    </p:spTree>
    <p:extLst>
      <p:ext uri="{BB962C8B-B14F-4D97-AF65-F5344CB8AC3E}">
        <p14:creationId xmlns:p14="http://schemas.microsoft.com/office/powerpoint/2010/main" val="1746723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90F9E27-45DE-4EF9-9719-C52BFB3594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59" b="15426"/>
          <a:stretch/>
        </p:blipFill>
        <p:spPr>
          <a:xfrm>
            <a:off x="8411385" y="1581512"/>
            <a:ext cx="3253069" cy="264214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8E454CC-E64E-4F46-9B4D-FC19B237D09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11" y="1615115"/>
            <a:ext cx="7644709" cy="250747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540653B-6975-4D85-83ED-615F7737D837}"/>
              </a:ext>
            </a:extLst>
          </p:cNvPr>
          <p:cNvSpPr txBox="1"/>
          <p:nvPr/>
        </p:nvSpPr>
        <p:spPr>
          <a:xfrm>
            <a:off x="380051" y="1056376"/>
            <a:ext cx="3753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Powder : 70% recycled AlSi10Mg  + 30% new</a:t>
            </a:r>
          </a:p>
          <a:p>
            <a:r>
              <a:rPr lang="en-GB" sz="1400" dirty="0"/>
              <a:t>ASTM E8/E8M-15a and ASTM E466-15 </a:t>
            </a:r>
            <a:endParaRPr lang="fr-BE" sz="1400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639F4E-2337-4F8A-AFE3-8CCC5C57D616}"/>
              </a:ext>
            </a:extLst>
          </p:cNvPr>
          <p:cNvSpPr txBox="1">
            <a:spLocks/>
          </p:cNvSpPr>
          <p:nvPr/>
        </p:nvSpPr>
        <p:spPr>
          <a:xfrm>
            <a:off x="10123988" y="65698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4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9" name="Straight Connector 5">
            <a:extLst>
              <a:ext uri="{FF2B5EF4-FFF2-40B4-BE49-F238E27FC236}">
                <a16:creationId xmlns:a16="http://schemas.microsoft.com/office/drawing/2014/main" id="{C6CD3CC5-2287-47EC-8447-12B800895A4E}"/>
              </a:ext>
            </a:extLst>
          </p:cNvPr>
          <p:cNvCxnSpPr>
            <a:cxnSpLocks/>
          </p:cNvCxnSpPr>
          <p:nvPr/>
        </p:nvCxnSpPr>
        <p:spPr>
          <a:xfrm>
            <a:off x="6095995" y="6491988"/>
            <a:ext cx="0" cy="3729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5B88014-1884-4F46-B1A2-673D1FF9FA61}"/>
              </a:ext>
            </a:extLst>
          </p:cNvPr>
          <p:cNvSpPr/>
          <p:nvPr/>
        </p:nvSpPr>
        <p:spPr>
          <a:xfrm>
            <a:off x="3047989" y="6586610"/>
            <a:ext cx="3048000" cy="27924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Materials and </a:t>
            </a:r>
            <a:r>
              <a:rPr lang="fr-FR" sz="1200" b="1" dirty="0" err="1">
                <a:solidFill>
                  <a:schemeClr val="bg1"/>
                </a:solidFill>
              </a:rPr>
              <a:t>methods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7D8C51-9982-40C0-BC52-D9058FC5D5D5}"/>
              </a:ext>
            </a:extLst>
          </p:cNvPr>
          <p:cNvSpPr/>
          <p:nvPr/>
        </p:nvSpPr>
        <p:spPr>
          <a:xfrm>
            <a:off x="6095990" y="6693030"/>
            <a:ext cx="3048000" cy="17282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bg1"/>
                </a:solidFill>
              </a:rPr>
              <a:t>Results</a:t>
            </a:r>
            <a:r>
              <a:rPr lang="fr-FR" sz="1200" dirty="0">
                <a:solidFill>
                  <a:schemeClr val="bg1"/>
                </a:solidFill>
              </a:rPr>
              <a:t> and discussion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5F4FF8-E59A-4C66-BA31-76EBA9AAC543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00C47F-9606-47E5-BEA5-A9AA9CFB05D6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68A7E8-088B-4F03-962B-F26D5A2B377C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3 sets of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parameters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involved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24DA4-D0B7-4A6F-966C-94A9816B56C2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D9EC59-9B51-4588-BC97-BF1ADD17F619}"/>
              </a:ext>
            </a:extLst>
          </p:cNvPr>
          <p:cNvSpPr/>
          <p:nvPr/>
        </p:nvSpPr>
        <p:spPr>
          <a:xfrm>
            <a:off x="5270090" y="1681322"/>
            <a:ext cx="294968" cy="279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AE344D8-5022-4E08-BC59-14F94E703A1B}"/>
              </a:ext>
            </a:extLst>
          </p:cNvPr>
          <p:cNvSpPr/>
          <p:nvPr/>
        </p:nvSpPr>
        <p:spPr>
          <a:xfrm>
            <a:off x="232567" y="1649338"/>
            <a:ext cx="294968" cy="279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91D83B-8A8C-4F36-A9E6-64E15B06CCD4}"/>
              </a:ext>
            </a:extLst>
          </p:cNvPr>
          <p:cNvSpPr/>
          <p:nvPr/>
        </p:nvSpPr>
        <p:spPr>
          <a:xfrm>
            <a:off x="232567" y="2746343"/>
            <a:ext cx="294968" cy="279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6DF1A539-7A3E-4236-B463-2C1A4CBCB3B7}"/>
              </a:ext>
            </a:extLst>
          </p:cNvPr>
          <p:cNvCxnSpPr>
            <a:cxnSpLocks/>
          </p:cNvCxnSpPr>
          <p:nvPr/>
        </p:nvCxnSpPr>
        <p:spPr>
          <a:xfrm>
            <a:off x="588905" y="4302316"/>
            <a:ext cx="4248566" cy="0"/>
          </a:xfrm>
          <a:prstGeom prst="straightConnector1">
            <a:avLst/>
          </a:prstGeom>
          <a:ln>
            <a:solidFill>
              <a:schemeClr val="tx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CC447954-0D8C-4169-AC63-5D0F9949E6E7}"/>
              </a:ext>
            </a:extLst>
          </p:cNvPr>
          <p:cNvCxnSpPr/>
          <p:nvPr/>
        </p:nvCxnSpPr>
        <p:spPr>
          <a:xfrm flipV="1">
            <a:off x="4827637" y="3525565"/>
            <a:ext cx="0" cy="69809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7A8F8393-6B19-4BB1-AE6C-02A46DB89F40}"/>
              </a:ext>
            </a:extLst>
          </p:cNvPr>
          <p:cNvCxnSpPr/>
          <p:nvPr/>
        </p:nvCxnSpPr>
        <p:spPr>
          <a:xfrm flipV="1">
            <a:off x="588905" y="3525565"/>
            <a:ext cx="0" cy="69809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F21142FC-8F15-497F-AE6A-4639D490529D}"/>
              </a:ext>
            </a:extLst>
          </p:cNvPr>
          <p:cNvSpPr txBox="1"/>
          <p:nvPr/>
        </p:nvSpPr>
        <p:spPr>
          <a:xfrm>
            <a:off x="2167498" y="4302316"/>
            <a:ext cx="1091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60 mm</a:t>
            </a:r>
            <a:endParaRPr lang="fr-BE" sz="1400" dirty="0"/>
          </a:p>
        </p:txBody>
      </p:sp>
      <p:graphicFrame>
        <p:nvGraphicFramePr>
          <p:cNvPr id="25" name="Tableau 24">
            <a:extLst>
              <a:ext uri="{FF2B5EF4-FFF2-40B4-BE49-F238E27FC236}">
                <a16:creationId xmlns:a16="http://schemas.microsoft.com/office/drawing/2014/main" id="{373FC3D6-2A1C-4EA5-B84B-A356FEF643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896101"/>
              </p:ext>
            </p:extLst>
          </p:nvPr>
        </p:nvGraphicFramePr>
        <p:xfrm>
          <a:off x="3118451" y="4899277"/>
          <a:ext cx="5955075" cy="1444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5025">
                  <a:extLst>
                    <a:ext uri="{9D8B030D-6E8A-4147-A177-3AD203B41FA5}">
                      <a16:colId xmlns:a16="http://schemas.microsoft.com/office/drawing/2014/main" val="1802495590"/>
                    </a:ext>
                  </a:extLst>
                </a:gridCol>
                <a:gridCol w="1985025">
                  <a:extLst>
                    <a:ext uri="{9D8B030D-6E8A-4147-A177-3AD203B41FA5}">
                      <a16:colId xmlns:a16="http://schemas.microsoft.com/office/drawing/2014/main" val="4046490019"/>
                    </a:ext>
                  </a:extLst>
                </a:gridCol>
                <a:gridCol w="1985025">
                  <a:extLst>
                    <a:ext uri="{9D8B030D-6E8A-4147-A177-3AD203B41FA5}">
                      <a16:colId xmlns:a16="http://schemas.microsoft.com/office/drawing/2014/main" val="2308716792"/>
                    </a:ext>
                  </a:extLst>
                </a:gridCol>
              </a:tblGrid>
              <a:tr h="28897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Parameters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– 30 µm layer – 100 µm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hatch</a:t>
                      </a:r>
                      <a:endParaRPr lang="fr-BE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938587"/>
                  </a:ext>
                </a:extLst>
              </a:tr>
              <a:tr h="288971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Name</a:t>
                      </a:r>
                      <a:endParaRPr lang="fr-BE" sz="12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Contours First</a:t>
                      </a:r>
                      <a:endParaRPr lang="fr-BE" sz="12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Bulk</a:t>
                      </a:r>
                      <a:endParaRPr lang="fr-BE" sz="12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0307006"/>
                  </a:ext>
                </a:extLst>
              </a:tr>
              <a:tr h="288971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Rough</a:t>
                      </a:r>
                      <a:endParaRPr lang="fr-BE" sz="12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230 W at 1200 mm/s</a:t>
                      </a:r>
                      <a:endParaRPr lang="fr-BE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230 W at 1200 mm/s</a:t>
                      </a:r>
                      <a:endParaRPr lang="fr-BE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9945501"/>
                  </a:ext>
                </a:extLst>
              </a:tr>
              <a:tr h="288971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err="1"/>
                        <a:t>Smooth</a:t>
                      </a:r>
                      <a:endParaRPr lang="fr-BE" sz="12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270 W at 600 mm/s</a:t>
                      </a:r>
                      <a:endParaRPr lang="fr-B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230 W at 1200 mm/s</a:t>
                      </a:r>
                      <a:endParaRPr lang="fr-BE" sz="12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8437140"/>
                  </a:ext>
                </a:extLst>
              </a:tr>
              <a:tr h="288971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err="1"/>
                        <a:t>Smooth+KHP</a:t>
                      </a:r>
                      <a:endParaRPr lang="fr-BE" sz="12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270 W at 300 mm/s</a:t>
                      </a:r>
                      <a:endParaRPr lang="fr-BE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230 W at 1200 mm/s</a:t>
                      </a:r>
                      <a:endParaRPr lang="fr-BE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6230333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6F29BA97-1BB9-49E5-808B-99729C53EEA1}"/>
              </a:ext>
            </a:extLst>
          </p:cNvPr>
          <p:cNvSpPr txBox="1"/>
          <p:nvPr/>
        </p:nvSpPr>
        <p:spPr>
          <a:xfrm>
            <a:off x="8411385" y="4218660"/>
            <a:ext cx="3253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X200 </a:t>
            </a:r>
            <a:r>
              <a:rPr lang="fr-FR" sz="1400" dirty="0" err="1"/>
              <a:t>from</a:t>
            </a:r>
            <a:r>
              <a:rPr lang="fr-FR" sz="1400" dirty="0"/>
              <a:t> 3D-systems</a:t>
            </a:r>
            <a:endParaRPr lang="fr-BE" sz="14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34F96BB-8352-41CA-83B6-069C674A020A}"/>
              </a:ext>
            </a:extLst>
          </p:cNvPr>
          <p:cNvSpPr txBox="1"/>
          <p:nvPr/>
        </p:nvSpPr>
        <p:spPr>
          <a:xfrm>
            <a:off x="11519654" y="6327075"/>
            <a:ext cx="68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5/14</a:t>
            </a:r>
            <a:endParaRPr lang="fr-BE" dirty="0">
              <a:solidFill>
                <a:srgbClr val="004E9C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1AA374B-B514-40D1-83A3-3818E9C49F1C}"/>
              </a:ext>
            </a:extLst>
          </p:cNvPr>
          <p:cNvSpPr txBox="1"/>
          <p:nvPr/>
        </p:nvSpPr>
        <p:spPr>
          <a:xfrm>
            <a:off x="7662472" y="1169311"/>
            <a:ext cx="4750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Stress release </a:t>
            </a:r>
            <a:r>
              <a:rPr lang="fr-FR" sz="1600" b="1" dirty="0" err="1"/>
              <a:t>heat</a:t>
            </a:r>
            <a:r>
              <a:rPr lang="fr-FR" sz="1600" b="1" dirty="0"/>
              <a:t> </a:t>
            </a:r>
            <a:r>
              <a:rPr lang="fr-FR" sz="1600" b="1" dirty="0" err="1"/>
              <a:t>treatment</a:t>
            </a:r>
            <a:r>
              <a:rPr lang="fr-FR" sz="1600" b="1" dirty="0"/>
              <a:t> (SRHT)</a:t>
            </a:r>
            <a:r>
              <a:rPr lang="fr-FR" sz="1600" dirty="0"/>
              <a:t>: 2h at 250°C</a:t>
            </a:r>
            <a:endParaRPr lang="fr-BE" sz="1600" dirty="0"/>
          </a:p>
        </p:txBody>
      </p:sp>
    </p:spTree>
    <p:extLst>
      <p:ext uri="{BB962C8B-B14F-4D97-AF65-F5344CB8AC3E}">
        <p14:creationId xmlns:p14="http://schemas.microsoft.com/office/powerpoint/2010/main" val="2571328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04C6D81-A098-4616-B59D-DB3EF29247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399" r="66534" b="19390"/>
          <a:stretch/>
        </p:blipFill>
        <p:spPr>
          <a:xfrm>
            <a:off x="4566523" y="1851708"/>
            <a:ext cx="3270698" cy="297110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34D8F71-A7BA-424E-9266-87F69099CC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129"/>
          <a:stretch/>
        </p:blipFill>
        <p:spPr>
          <a:xfrm>
            <a:off x="997490" y="1851708"/>
            <a:ext cx="2868889" cy="299307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0905874-6D98-4998-8F0A-0EF73D5A18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067" t="21399" r="3066" b="19390"/>
          <a:stretch/>
        </p:blipFill>
        <p:spPr>
          <a:xfrm>
            <a:off x="8386650" y="1851709"/>
            <a:ext cx="2528046" cy="2971106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4A8C1E3-B687-40D4-9C4C-8071C5AD85C8}"/>
              </a:ext>
            </a:extLst>
          </p:cNvPr>
          <p:cNvSpPr txBox="1">
            <a:spLocks/>
          </p:cNvSpPr>
          <p:nvPr/>
        </p:nvSpPr>
        <p:spPr>
          <a:xfrm>
            <a:off x="10123988" y="65698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4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8" name="Straight Connector 5">
            <a:extLst>
              <a:ext uri="{FF2B5EF4-FFF2-40B4-BE49-F238E27FC236}">
                <a16:creationId xmlns:a16="http://schemas.microsoft.com/office/drawing/2014/main" id="{F2064D69-F69A-4EB3-9742-AC8B20875048}"/>
              </a:ext>
            </a:extLst>
          </p:cNvPr>
          <p:cNvCxnSpPr>
            <a:cxnSpLocks/>
          </p:cNvCxnSpPr>
          <p:nvPr/>
        </p:nvCxnSpPr>
        <p:spPr>
          <a:xfrm>
            <a:off x="6095995" y="6491988"/>
            <a:ext cx="0" cy="3729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2FE5D8F-D0D0-4D8D-8CE9-1D0D9A9D2B02}"/>
              </a:ext>
            </a:extLst>
          </p:cNvPr>
          <p:cNvSpPr/>
          <p:nvPr/>
        </p:nvSpPr>
        <p:spPr>
          <a:xfrm>
            <a:off x="3047989" y="6586610"/>
            <a:ext cx="3048000" cy="27924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Materials and </a:t>
            </a:r>
            <a:r>
              <a:rPr lang="fr-FR" sz="1200" b="1" dirty="0" err="1">
                <a:solidFill>
                  <a:schemeClr val="bg1"/>
                </a:solidFill>
              </a:rPr>
              <a:t>methods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9C7DCE-86B1-488A-8B45-7D329D94C054}"/>
              </a:ext>
            </a:extLst>
          </p:cNvPr>
          <p:cNvSpPr/>
          <p:nvPr/>
        </p:nvSpPr>
        <p:spPr>
          <a:xfrm>
            <a:off x="6095990" y="6693030"/>
            <a:ext cx="3048000" cy="17282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bg1"/>
                </a:solidFill>
              </a:rPr>
              <a:t>Results</a:t>
            </a:r>
            <a:r>
              <a:rPr lang="fr-FR" sz="1200" dirty="0">
                <a:solidFill>
                  <a:schemeClr val="bg1"/>
                </a:solidFill>
              </a:rPr>
              <a:t> and discussion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F944996-EDAC-4697-9837-2542FDA4444B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18BB9D-C2A4-4A4F-A799-83CDDE86CB57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7D5CAFE-1D47-4B94-87EC-1F0970FC7E9F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Targetted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« 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defects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 »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54CC70-3ED9-4F63-B788-5CBB0253E259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33CDF9A-2E23-4388-808C-6EC6EBE563E7}"/>
              </a:ext>
            </a:extLst>
          </p:cNvPr>
          <p:cNvSpPr/>
          <p:nvPr/>
        </p:nvSpPr>
        <p:spPr>
          <a:xfrm>
            <a:off x="8480611" y="2294965"/>
            <a:ext cx="322730" cy="244736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D447D8-EB06-4C58-A6CD-83A4CE288F29}"/>
              </a:ext>
            </a:extLst>
          </p:cNvPr>
          <p:cNvSpPr/>
          <p:nvPr/>
        </p:nvSpPr>
        <p:spPr>
          <a:xfrm>
            <a:off x="8878252" y="2294965"/>
            <a:ext cx="532448" cy="244736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7E1B6E-4F0D-4ECD-B264-5DEF57CF57E7}"/>
              </a:ext>
            </a:extLst>
          </p:cNvPr>
          <p:cNvSpPr/>
          <p:nvPr/>
        </p:nvSpPr>
        <p:spPr>
          <a:xfrm>
            <a:off x="8878251" y="1943100"/>
            <a:ext cx="1799273" cy="302453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59533A-76AB-430C-95D3-81246890AF26}"/>
              </a:ext>
            </a:extLst>
          </p:cNvPr>
          <p:cNvSpPr/>
          <p:nvPr/>
        </p:nvSpPr>
        <p:spPr>
          <a:xfrm>
            <a:off x="4851586" y="2295631"/>
            <a:ext cx="322730" cy="244736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28ADB64-6347-4FF6-A93F-1FA1AEB6F625}"/>
              </a:ext>
            </a:extLst>
          </p:cNvPr>
          <p:cNvSpPr/>
          <p:nvPr/>
        </p:nvSpPr>
        <p:spPr>
          <a:xfrm>
            <a:off x="5226878" y="1943099"/>
            <a:ext cx="1799273" cy="302453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066DB09-9B5F-4341-A2DA-2F4E0009E7FF}"/>
              </a:ext>
            </a:extLst>
          </p:cNvPr>
          <p:cNvSpPr/>
          <p:nvPr/>
        </p:nvSpPr>
        <p:spPr>
          <a:xfrm>
            <a:off x="1353111" y="2205318"/>
            <a:ext cx="322730" cy="244736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B8C635B-05CD-4DD2-BC50-13347E6812A9}"/>
              </a:ext>
            </a:extLst>
          </p:cNvPr>
          <p:cNvSpPr txBox="1"/>
          <p:nvPr/>
        </p:nvSpPr>
        <p:spPr>
          <a:xfrm>
            <a:off x="747715" y="4799408"/>
            <a:ext cx="1533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High </a:t>
            </a:r>
            <a:r>
              <a:rPr lang="fr-FR" sz="1600" dirty="0" err="1"/>
              <a:t>Roughness</a:t>
            </a:r>
            <a:endParaRPr lang="fr-BE" sz="16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CE78D-3886-4C39-8ED7-DAB61A96D114}"/>
              </a:ext>
            </a:extLst>
          </p:cNvPr>
          <p:cNvSpPr txBox="1"/>
          <p:nvPr/>
        </p:nvSpPr>
        <p:spPr>
          <a:xfrm>
            <a:off x="4227140" y="4799408"/>
            <a:ext cx="1533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Medium </a:t>
            </a:r>
            <a:r>
              <a:rPr lang="fr-FR" sz="1600" dirty="0" err="1"/>
              <a:t>Roughness</a:t>
            </a:r>
            <a:endParaRPr lang="fr-BE" sz="16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7003B08-3BFD-4602-BBDD-98253106F473}"/>
              </a:ext>
            </a:extLst>
          </p:cNvPr>
          <p:cNvSpPr txBox="1"/>
          <p:nvPr/>
        </p:nvSpPr>
        <p:spPr>
          <a:xfrm>
            <a:off x="7301777" y="4742329"/>
            <a:ext cx="1533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/>
              <a:t>Low </a:t>
            </a:r>
          </a:p>
          <a:p>
            <a:pPr algn="r"/>
            <a:r>
              <a:rPr lang="fr-FR" sz="1600" dirty="0" err="1"/>
              <a:t>Roughness</a:t>
            </a:r>
            <a:endParaRPr lang="fr-BE" sz="16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D277DA5-9224-4D3F-B19E-C068030110E3}"/>
              </a:ext>
            </a:extLst>
          </p:cNvPr>
          <p:cNvSpPr txBox="1"/>
          <p:nvPr/>
        </p:nvSpPr>
        <p:spPr>
          <a:xfrm>
            <a:off x="4951252" y="1206041"/>
            <a:ext cx="2296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/>
              <a:t>Inhomogeneous</a:t>
            </a:r>
            <a:endParaRPr lang="fr-FR" sz="1600" dirty="0"/>
          </a:p>
          <a:p>
            <a:pPr algn="ctr"/>
            <a:r>
              <a:rPr lang="fr-FR" sz="1600" dirty="0"/>
              <a:t>microstructure</a:t>
            </a:r>
            <a:endParaRPr lang="fr-BE" sz="1600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F22AF54-83BB-4BF5-B3E0-013FAD66D328}"/>
              </a:ext>
            </a:extLst>
          </p:cNvPr>
          <p:cNvSpPr txBox="1"/>
          <p:nvPr/>
        </p:nvSpPr>
        <p:spPr>
          <a:xfrm>
            <a:off x="8557592" y="1216283"/>
            <a:ext cx="2296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/>
              <a:t>Inhomogeneous</a:t>
            </a:r>
            <a:endParaRPr lang="fr-FR" sz="1600" dirty="0"/>
          </a:p>
          <a:p>
            <a:pPr algn="ctr"/>
            <a:r>
              <a:rPr lang="fr-FR" sz="1600" dirty="0"/>
              <a:t>microstructure</a:t>
            </a:r>
            <a:endParaRPr lang="fr-BE" sz="16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223E89D-A89E-4874-876E-005EBC48F967}"/>
              </a:ext>
            </a:extLst>
          </p:cNvPr>
          <p:cNvSpPr txBox="1"/>
          <p:nvPr/>
        </p:nvSpPr>
        <p:spPr>
          <a:xfrm>
            <a:off x="8883912" y="4782572"/>
            <a:ext cx="1533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Sub-surface</a:t>
            </a:r>
            <a:r>
              <a:rPr lang="fr-FR" sz="1600" dirty="0"/>
              <a:t> </a:t>
            </a:r>
            <a:r>
              <a:rPr lang="fr-FR" sz="1600" dirty="0" err="1"/>
              <a:t>porosity</a:t>
            </a:r>
            <a:endParaRPr lang="fr-BE" sz="1600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BCF93577-2DFA-4437-927A-F7D2033B8E7D}"/>
              </a:ext>
            </a:extLst>
          </p:cNvPr>
          <p:cNvSpPr txBox="1"/>
          <p:nvPr/>
        </p:nvSpPr>
        <p:spPr>
          <a:xfrm>
            <a:off x="3797713" y="5622026"/>
            <a:ext cx="46576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/>
              <a:t>Poncelet et. al, 2021 </a:t>
            </a:r>
            <a:endParaRPr lang="fr-BE" sz="1100" b="1" dirty="0"/>
          </a:p>
          <a:p>
            <a:pPr algn="ctr"/>
            <a:r>
              <a:rPr lang="en-US" sz="1100" dirty="0"/>
              <a:t> </a:t>
            </a:r>
            <a:r>
              <a:rPr lang="en-US" sz="1100" i="1" dirty="0"/>
              <a:t>Critical assessment of the impact of process parameters on vertical roughness and hardness of thin walls of AlSi10Mg processed by laser powder bed fusion </a:t>
            </a:r>
            <a:endParaRPr lang="fr-FR" sz="1100" i="1" dirty="0"/>
          </a:p>
          <a:p>
            <a:pPr algn="ctr"/>
            <a:r>
              <a:rPr lang="fr-FR" sz="1100" b="1" dirty="0"/>
              <a:t>Additive </a:t>
            </a:r>
            <a:r>
              <a:rPr lang="fr-FR" sz="1100" b="1" dirty="0" err="1"/>
              <a:t>Manufacturing</a:t>
            </a:r>
            <a:endParaRPr lang="fr-BE" sz="1100" b="1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CC369500-81B0-423E-88AC-B5AB7B94F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7738" y="3896932"/>
            <a:ext cx="1653685" cy="1585763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1B6C501B-2663-4E8F-BF53-186261E157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692" y="3876588"/>
            <a:ext cx="1653684" cy="1569151"/>
          </a:xfrm>
          <a:prstGeom prst="rect">
            <a:avLst/>
          </a:prstGeom>
        </p:spPr>
      </p:pic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70CC8E70-2944-4430-B781-2A2B5E599736}"/>
              </a:ext>
            </a:extLst>
          </p:cNvPr>
          <p:cNvCxnSpPr>
            <a:cxnSpLocks/>
          </p:cNvCxnSpPr>
          <p:nvPr/>
        </p:nvCxnSpPr>
        <p:spPr>
          <a:xfrm>
            <a:off x="2891129" y="3285437"/>
            <a:ext cx="444912" cy="5502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6FAD8F66-2F8C-4EEB-B6FA-09A11FDA67CD}"/>
              </a:ext>
            </a:extLst>
          </p:cNvPr>
          <p:cNvCxnSpPr>
            <a:cxnSpLocks/>
          </p:cNvCxnSpPr>
          <p:nvPr/>
        </p:nvCxnSpPr>
        <p:spPr>
          <a:xfrm>
            <a:off x="6882654" y="3526824"/>
            <a:ext cx="37853" cy="4763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3B74E3FC-9571-4C58-97DA-9031B853CF77}"/>
              </a:ext>
            </a:extLst>
          </p:cNvPr>
          <p:cNvSpPr txBox="1"/>
          <p:nvPr/>
        </p:nvSpPr>
        <p:spPr>
          <a:xfrm>
            <a:off x="11438966" y="632707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6/14</a:t>
            </a:r>
            <a:endParaRPr lang="fr-BE" dirty="0">
              <a:solidFill>
                <a:srgbClr val="004E9C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310B8EA3-6F89-400F-A945-A1804B9A66E0}"/>
              </a:ext>
            </a:extLst>
          </p:cNvPr>
          <p:cNvSpPr txBox="1"/>
          <p:nvPr/>
        </p:nvSpPr>
        <p:spPr>
          <a:xfrm>
            <a:off x="1418169" y="960093"/>
            <a:ext cx="213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Rough</a:t>
            </a:r>
            <a:endParaRPr lang="fr-BE" sz="1400" b="1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F776458D-D856-4AC5-8A4A-F4DD18137425}"/>
              </a:ext>
            </a:extLst>
          </p:cNvPr>
          <p:cNvSpPr txBox="1"/>
          <p:nvPr/>
        </p:nvSpPr>
        <p:spPr>
          <a:xfrm>
            <a:off x="5077064" y="952848"/>
            <a:ext cx="213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/>
              <a:t>Smooth</a:t>
            </a:r>
            <a:endParaRPr lang="fr-BE" sz="1400" b="1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3B7DE70-A800-4F99-A4BA-0264B19AA49B}"/>
              </a:ext>
            </a:extLst>
          </p:cNvPr>
          <p:cNvSpPr txBox="1"/>
          <p:nvPr/>
        </p:nvSpPr>
        <p:spPr>
          <a:xfrm>
            <a:off x="8643014" y="961813"/>
            <a:ext cx="2169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/>
              <a:t>Smooth</a:t>
            </a:r>
            <a:r>
              <a:rPr lang="fr-FR" sz="1400" b="1" dirty="0"/>
              <a:t> + KHP</a:t>
            </a:r>
            <a:endParaRPr lang="fr-BE" sz="1400" b="1" dirty="0"/>
          </a:p>
        </p:txBody>
      </p:sp>
    </p:spTree>
    <p:extLst>
      <p:ext uri="{BB962C8B-B14F-4D97-AF65-F5344CB8AC3E}">
        <p14:creationId xmlns:p14="http://schemas.microsoft.com/office/powerpoint/2010/main" val="385039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CBA35C8-8E75-4A64-9F99-64EDD2A6905B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Post-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treatment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88DDDD-21DF-43FE-AB21-EF5B44828908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889CED3-9CCE-46E6-ACB7-43B40D3BE6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807" b="25300"/>
          <a:stretch/>
        </p:blipFill>
        <p:spPr>
          <a:xfrm>
            <a:off x="9143990" y="2024291"/>
            <a:ext cx="2360145" cy="272692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225EB2A-08C9-4CA1-8516-7EC803AF0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266" y="2024291"/>
            <a:ext cx="2360145" cy="272692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D44E9A3-797F-417C-85A3-D9EA1D3DAB4A}"/>
              </a:ext>
            </a:extLst>
          </p:cNvPr>
          <p:cNvSpPr txBox="1"/>
          <p:nvPr/>
        </p:nvSpPr>
        <p:spPr>
          <a:xfrm>
            <a:off x="2053317" y="3276708"/>
            <a:ext cx="4205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/>
              <a:t>Polishing</a:t>
            </a:r>
            <a:r>
              <a:rPr lang="fr-FR" sz="1600" b="1" dirty="0"/>
              <a:t>:</a:t>
            </a:r>
            <a:r>
              <a:rPr lang="fr-FR" sz="1600" dirty="0"/>
              <a:t> </a:t>
            </a:r>
            <a:r>
              <a:rPr lang="fr-FR" sz="1600" dirty="0" err="1"/>
              <a:t>from</a:t>
            </a:r>
            <a:r>
              <a:rPr lang="fr-FR" sz="1600" dirty="0"/>
              <a:t> </a:t>
            </a:r>
            <a:r>
              <a:rPr lang="fr-FR" sz="1600" dirty="0" err="1"/>
              <a:t>SiC</a:t>
            </a:r>
            <a:r>
              <a:rPr lang="fr-FR" sz="1600" dirty="0"/>
              <a:t> 320 to 1/4 </a:t>
            </a:r>
            <a:r>
              <a:rPr lang="el-GR" sz="1600" dirty="0"/>
              <a:t>μ</a:t>
            </a:r>
            <a:r>
              <a:rPr lang="fr-FR" sz="1600" dirty="0"/>
              <a:t>m, </a:t>
            </a:r>
            <a:r>
              <a:rPr lang="fr-FR" sz="1600" dirty="0" err="1"/>
              <a:t>removing</a:t>
            </a:r>
            <a:r>
              <a:rPr lang="fr-FR" sz="1600" dirty="0"/>
              <a:t> +-</a:t>
            </a:r>
            <a:r>
              <a:rPr lang="en-US" sz="1600" dirty="0"/>
              <a:t>100 µm of the diameter</a:t>
            </a:r>
            <a:r>
              <a:rPr lang="fr-FR" sz="1600" dirty="0"/>
              <a:t>  </a:t>
            </a:r>
            <a:endParaRPr lang="fr-BE" sz="16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7736654-FE7C-4253-A60F-C9F83BF04F07}"/>
              </a:ext>
            </a:extLst>
          </p:cNvPr>
          <p:cNvSpPr txBox="1"/>
          <p:nvPr/>
        </p:nvSpPr>
        <p:spPr>
          <a:xfrm>
            <a:off x="2071246" y="5285634"/>
            <a:ext cx="8052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/>
              <a:t>Sandblasting</a:t>
            </a:r>
            <a:r>
              <a:rPr lang="fr-FR" sz="1600" b="1" dirty="0"/>
              <a:t> (SB):</a:t>
            </a:r>
            <a:r>
              <a:rPr lang="fr-FR" sz="1600" dirty="0"/>
              <a:t> </a:t>
            </a:r>
            <a:r>
              <a:rPr lang="en-US" sz="1600" dirty="0"/>
              <a:t>made of 98% of Al</a:t>
            </a:r>
            <a:r>
              <a:rPr lang="en-US" sz="1600" baseline="-25000" dirty="0"/>
              <a:t>2</a:t>
            </a:r>
            <a:r>
              <a:rPr lang="en-US" sz="1600" dirty="0"/>
              <a:t>O</a:t>
            </a:r>
            <a:r>
              <a:rPr lang="en-US" sz="1600" baseline="-25000" dirty="0"/>
              <a:t>3</a:t>
            </a:r>
            <a:r>
              <a:rPr lang="en-US" sz="1600" dirty="0"/>
              <a:t>,  with d50 = 445 µm for adding compressive stress</a:t>
            </a:r>
            <a:endParaRPr lang="fr-BE" sz="1600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EE9011D-3814-448A-8E0B-122709F9FDFB}"/>
              </a:ext>
            </a:extLst>
          </p:cNvPr>
          <p:cNvSpPr txBox="1">
            <a:spLocks/>
          </p:cNvSpPr>
          <p:nvPr/>
        </p:nvSpPr>
        <p:spPr>
          <a:xfrm>
            <a:off x="10123988" y="65698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4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5">
            <a:extLst>
              <a:ext uri="{FF2B5EF4-FFF2-40B4-BE49-F238E27FC236}">
                <a16:creationId xmlns:a16="http://schemas.microsoft.com/office/drawing/2014/main" id="{25808F55-333C-4B76-A2FE-E956738605C2}"/>
              </a:ext>
            </a:extLst>
          </p:cNvPr>
          <p:cNvCxnSpPr>
            <a:cxnSpLocks/>
          </p:cNvCxnSpPr>
          <p:nvPr/>
        </p:nvCxnSpPr>
        <p:spPr>
          <a:xfrm>
            <a:off x="6095995" y="6491988"/>
            <a:ext cx="0" cy="3729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EF27266-BB4D-4D88-A1C8-90C26A8D9BDC}"/>
              </a:ext>
            </a:extLst>
          </p:cNvPr>
          <p:cNvSpPr/>
          <p:nvPr/>
        </p:nvSpPr>
        <p:spPr>
          <a:xfrm>
            <a:off x="3047989" y="6586610"/>
            <a:ext cx="3048000" cy="27924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Materials and </a:t>
            </a:r>
            <a:r>
              <a:rPr lang="fr-FR" sz="1200" b="1" dirty="0" err="1">
                <a:solidFill>
                  <a:schemeClr val="bg1"/>
                </a:solidFill>
              </a:rPr>
              <a:t>methods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4480B1-340B-4EB2-8AA7-B15505DBA423}"/>
              </a:ext>
            </a:extLst>
          </p:cNvPr>
          <p:cNvSpPr/>
          <p:nvPr/>
        </p:nvSpPr>
        <p:spPr>
          <a:xfrm>
            <a:off x="6095990" y="6693030"/>
            <a:ext cx="3048000" cy="17282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bg1"/>
                </a:solidFill>
              </a:rPr>
              <a:t>Results</a:t>
            </a:r>
            <a:r>
              <a:rPr lang="fr-FR" sz="1200" dirty="0">
                <a:solidFill>
                  <a:schemeClr val="bg1"/>
                </a:solidFill>
              </a:rPr>
              <a:t> and discussion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41AB32-531F-4408-BB44-BF70882F2C51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293ADEF-DED3-4320-89E5-D17AA07D3170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8AC0C19-E20D-41F8-9410-E17890D71F36}"/>
              </a:ext>
            </a:extLst>
          </p:cNvPr>
          <p:cNvSpPr txBox="1"/>
          <p:nvPr/>
        </p:nvSpPr>
        <p:spPr>
          <a:xfrm>
            <a:off x="-477706" y="3151300"/>
            <a:ext cx="1972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b="1" dirty="0"/>
              <a:t>Rough</a:t>
            </a:r>
          </a:p>
          <a:p>
            <a:pPr algn="r"/>
            <a:r>
              <a:rPr lang="fr-FR" sz="1600" b="1" dirty="0" err="1"/>
              <a:t>Smooth</a:t>
            </a:r>
            <a:endParaRPr lang="fr-FR" sz="1600" b="1" dirty="0"/>
          </a:p>
          <a:p>
            <a:pPr algn="r"/>
            <a:r>
              <a:rPr lang="fr-FR" sz="1600" b="1" dirty="0" err="1"/>
              <a:t>Smooth+KHP</a:t>
            </a:r>
            <a:endParaRPr lang="fr-BE" sz="1600" b="1" dirty="0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793A2CEE-66B3-4274-879E-94E6627F2A49}"/>
              </a:ext>
            </a:extLst>
          </p:cNvPr>
          <p:cNvCxnSpPr>
            <a:cxnSpLocks/>
          </p:cNvCxnSpPr>
          <p:nvPr/>
        </p:nvCxnSpPr>
        <p:spPr>
          <a:xfrm flipV="1">
            <a:off x="1694274" y="2113203"/>
            <a:ext cx="323183" cy="13667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74928B02-7224-498F-A9F7-D17069EC43CF}"/>
              </a:ext>
            </a:extLst>
          </p:cNvPr>
          <p:cNvCxnSpPr>
            <a:cxnSpLocks/>
          </p:cNvCxnSpPr>
          <p:nvPr/>
        </p:nvCxnSpPr>
        <p:spPr>
          <a:xfrm>
            <a:off x="1698485" y="3645580"/>
            <a:ext cx="323183" cy="13667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2F71DCD7-DDD7-4B8E-9947-86BCC6F5B659}"/>
              </a:ext>
            </a:extLst>
          </p:cNvPr>
          <p:cNvCxnSpPr>
            <a:cxnSpLocks/>
          </p:cNvCxnSpPr>
          <p:nvPr/>
        </p:nvCxnSpPr>
        <p:spPr>
          <a:xfrm>
            <a:off x="1689520" y="3566799"/>
            <a:ext cx="40418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5836A3A0-0B12-4947-B3F2-435DFA400045}"/>
              </a:ext>
            </a:extLst>
          </p:cNvPr>
          <p:cNvSpPr txBox="1"/>
          <p:nvPr/>
        </p:nvSpPr>
        <p:spPr>
          <a:xfrm>
            <a:off x="11573440" y="6327075"/>
            <a:ext cx="627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7/14</a:t>
            </a:r>
            <a:endParaRPr lang="fr-BE" dirty="0">
              <a:solidFill>
                <a:srgbClr val="004E9C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CA5B73F-9092-4799-89EE-CFCF120AFDF6}"/>
              </a:ext>
            </a:extLst>
          </p:cNvPr>
          <p:cNvSpPr txBox="1"/>
          <p:nvPr/>
        </p:nvSpPr>
        <p:spPr>
          <a:xfrm>
            <a:off x="2093707" y="1534773"/>
            <a:ext cx="4750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As-</a:t>
            </a:r>
            <a:r>
              <a:rPr lang="fr-FR" sz="1600" b="1" dirty="0" err="1"/>
              <a:t>built</a:t>
            </a:r>
            <a:endParaRPr lang="fr-BE" sz="1600" dirty="0"/>
          </a:p>
        </p:txBody>
      </p:sp>
    </p:spTree>
    <p:extLst>
      <p:ext uri="{BB962C8B-B14F-4D97-AF65-F5344CB8AC3E}">
        <p14:creationId xmlns:p14="http://schemas.microsoft.com/office/powerpoint/2010/main" val="1621332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777DC1D-4BAC-4B12-9FF4-6A186682920F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Post-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treatment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C36555-3898-4326-9CF5-E2DC1DF615E9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56759-3A19-4B3A-9EF6-ACBEF80384A5}"/>
              </a:ext>
            </a:extLst>
          </p:cNvPr>
          <p:cNvSpPr txBox="1">
            <a:spLocks/>
          </p:cNvSpPr>
          <p:nvPr/>
        </p:nvSpPr>
        <p:spPr>
          <a:xfrm>
            <a:off x="10123988" y="65698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4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7" name="Straight Connector 5">
            <a:extLst>
              <a:ext uri="{FF2B5EF4-FFF2-40B4-BE49-F238E27FC236}">
                <a16:creationId xmlns:a16="http://schemas.microsoft.com/office/drawing/2014/main" id="{A81AA05C-C64B-4EF0-9BE7-5A19ABD189C3}"/>
              </a:ext>
            </a:extLst>
          </p:cNvPr>
          <p:cNvCxnSpPr>
            <a:cxnSpLocks/>
          </p:cNvCxnSpPr>
          <p:nvPr/>
        </p:nvCxnSpPr>
        <p:spPr>
          <a:xfrm>
            <a:off x="6095995" y="6491988"/>
            <a:ext cx="0" cy="3729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043BF049-F6EB-4735-91E9-69907FAD8A32}"/>
              </a:ext>
            </a:extLst>
          </p:cNvPr>
          <p:cNvSpPr/>
          <p:nvPr/>
        </p:nvSpPr>
        <p:spPr>
          <a:xfrm>
            <a:off x="3047989" y="6586610"/>
            <a:ext cx="3048000" cy="27924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Materials and </a:t>
            </a:r>
            <a:r>
              <a:rPr lang="fr-FR" sz="1200" b="1" dirty="0" err="1">
                <a:solidFill>
                  <a:schemeClr val="bg1"/>
                </a:solidFill>
              </a:rPr>
              <a:t>methods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199324-1933-4CCD-BA77-059A613B4BCD}"/>
              </a:ext>
            </a:extLst>
          </p:cNvPr>
          <p:cNvSpPr/>
          <p:nvPr/>
        </p:nvSpPr>
        <p:spPr>
          <a:xfrm>
            <a:off x="6095990" y="6693030"/>
            <a:ext cx="3048000" cy="17282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bg1"/>
                </a:solidFill>
              </a:rPr>
              <a:t>Results</a:t>
            </a:r>
            <a:r>
              <a:rPr lang="fr-FR" sz="1200" dirty="0">
                <a:solidFill>
                  <a:schemeClr val="bg1"/>
                </a:solidFill>
              </a:rPr>
              <a:t> and discussion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F30632-33E2-4111-B744-D8CEBAAA3E12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686A1D-200F-40B5-87D0-5A604536C5AD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FE95161-9A40-4D1B-9D7D-0B18C1DD9708}"/>
              </a:ext>
            </a:extLst>
          </p:cNvPr>
          <p:cNvSpPr txBox="1"/>
          <p:nvPr/>
        </p:nvSpPr>
        <p:spPr>
          <a:xfrm>
            <a:off x="11555516" y="6327075"/>
            <a:ext cx="64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8/14</a:t>
            </a:r>
            <a:endParaRPr lang="fr-BE" dirty="0">
              <a:solidFill>
                <a:srgbClr val="004E9C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C998C1A-636A-4DA5-B2AD-31BE4B0E19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41" y="3551889"/>
            <a:ext cx="3515564" cy="263667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CEE33163-C2B2-4D58-8AAC-AC2357B469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26" b="17334"/>
          <a:stretch/>
        </p:blipFill>
        <p:spPr>
          <a:xfrm>
            <a:off x="348241" y="1929068"/>
            <a:ext cx="3515564" cy="1493427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DFD8835-C453-45D3-8135-6241AFA6ED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1"/>
          <a:stretch/>
        </p:blipFill>
        <p:spPr>
          <a:xfrm>
            <a:off x="3968079" y="3551889"/>
            <a:ext cx="3806423" cy="263667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43F0753-E991-4BF7-9006-6B789E870DC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0" t="27778" r="14199" b="30752"/>
          <a:stretch/>
        </p:blipFill>
        <p:spPr>
          <a:xfrm>
            <a:off x="3968079" y="1928444"/>
            <a:ext cx="3806423" cy="149405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9ADD16D-07B7-4A09-B4BC-9A02C571371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3" r="5598"/>
          <a:stretch/>
        </p:blipFill>
        <p:spPr>
          <a:xfrm>
            <a:off x="7916845" y="3551889"/>
            <a:ext cx="3709075" cy="263667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EB400B59-F50D-4D8D-9455-FB7EDA20AC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0" t="27617" r="10054" b="29769"/>
          <a:stretch/>
        </p:blipFill>
        <p:spPr>
          <a:xfrm>
            <a:off x="7888333" y="1928444"/>
            <a:ext cx="3737587" cy="1494051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424FB19A-F6B8-4C97-A505-9CE3D69D61CF}"/>
              </a:ext>
            </a:extLst>
          </p:cNvPr>
          <p:cNvSpPr txBox="1"/>
          <p:nvPr/>
        </p:nvSpPr>
        <p:spPr>
          <a:xfrm>
            <a:off x="385877" y="1579510"/>
            <a:ext cx="34061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As-</a:t>
            </a:r>
            <a:r>
              <a:rPr lang="fr-FR" sz="1600" b="1" dirty="0" err="1"/>
              <a:t>built</a:t>
            </a:r>
            <a:endParaRPr lang="fr-BE" sz="1600" b="1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5CA0B0E9-66DB-4C06-878F-066A522E2550}"/>
              </a:ext>
            </a:extLst>
          </p:cNvPr>
          <p:cNvSpPr txBox="1"/>
          <p:nvPr/>
        </p:nvSpPr>
        <p:spPr>
          <a:xfrm>
            <a:off x="3968079" y="1581230"/>
            <a:ext cx="3806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/>
              <a:t>Polished</a:t>
            </a:r>
            <a:endParaRPr lang="fr-BE" sz="1600" b="1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A7E44AD-79D2-4B24-B484-DD6D984AC399}"/>
              </a:ext>
            </a:extLst>
          </p:cNvPr>
          <p:cNvSpPr txBox="1"/>
          <p:nvPr/>
        </p:nvSpPr>
        <p:spPr>
          <a:xfrm>
            <a:off x="7888333" y="1590195"/>
            <a:ext cx="37375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Sand </a:t>
            </a:r>
            <a:r>
              <a:rPr lang="fr-FR" sz="1600" b="1" dirty="0" err="1"/>
              <a:t>blasted</a:t>
            </a:r>
            <a:endParaRPr lang="fr-BE" sz="1600" b="1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CC8E604-E0A7-45A3-9D1B-B2D4BB2CF2F5}"/>
              </a:ext>
            </a:extLst>
          </p:cNvPr>
          <p:cNvSpPr txBox="1"/>
          <p:nvPr/>
        </p:nvSpPr>
        <p:spPr>
          <a:xfrm>
            <a:off x="380051" y="1056376"/>
            <a:ext cx="3753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3 surface states - On a </a:t>
            </a:r>
            <a:r>
              <a:rPr lang="en-GB" sz="1400" b="1" dirty="0"/>
              <a:t>Smooth</a:t>
            </a:r>
            <a:r>
              <a:rPr lang="en-GB" sz="1400" dirty="0"/>
              <a:t> sample here </a:t>
            </a:r>
            <a:endParaRPr lang="fr-BE" sz="1400" dirty="0"/>
          </a:p>
        </p:txBody>
      </p:sp>
    </p:spTree>
    <p:extLst>
      <p:ext uri="{BB962C8B-B14F-4D97-AF65-F5344CB8AC3E}">
        <p14:creationId xmlns:p14="http://schemas.microsoft.com/office/powerpoint/2010/main" val="1890936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CD68A7E8-088B-4F03-962B-F26D5A2B377C}"/>
              </a:ext>
            </a:extLst>
          </p:cNvPr>
          <p:cNvSpPr txBox="1">
            <a:spLocks/>
          </p:cNvSpPr>
          <p:nvPr/>
        </p:nvSpPr>
        <p:spPr>
          <a:xfrm>
            <a:off x="385877" y="315370"/>
            <a:ext cx="11278577" cy="59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We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obtained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the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expected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</a:t>
            </a:r>
            <a:r>
              <a:rPr lang="fr-FR" sz="36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defects</a:t>
            </a:r>
            <a:endParaRPr lang="en-BE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024DA4-D0B7-4A6F-966C-94A9816B56C2}"/>
              </a:ext>
            </a:extLst>
          </p:cNvPr>
          <p:cNvSpPr/>
          <p:nvPr/>
        </p:nvSpPr>
        <p:spPr>
          <a:xfrm>
            <a:off x="527535" y="916035"/>
            <a:ext cx="1280569" cy="45719"/>
          </a:xfrm>
          <a:prstGeom prst="rect">
            <a:avLst/>
          </a:prstGeom>
          <a:solidFill>
            <a:srgbClr val="59B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3381E642-7D46-4511-81D9-F7CE099DA9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5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756" t="19181" r="24032" b="20444"/>
          <a:stretch/>
        </p:blipFill>
        <p:spPr>
          <a:xfrm>
            <a:off x="1979207" y="1245391"/>
            <a:ext cx="2137563" cy="218922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1D7BE13-3C8A-41D3-BE34-218501EAAE9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103" t="10596" r="23230" b="11755"/>
          <a:stretch/>
        </p:blipFill>
        <p:spPr>
          <a:xfrm>
            <a:off x="7760330" y="1262416"/>
            <a:ext cx="2169140" cy="219056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B57B96A-780F-4C55-8993-387CFAD6C43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15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73" t="25436" r="28715" b="14190"/>
          <a:stretch/>
        </p:blipFill>
        <p:spPr>
          <a:xfrm>
            <a:off x="4956383" y="1245391"/>
            <a:ext cx="2137563" cy="218922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4826387-5B51-4870-BF93-BF3ADBD7864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47" t="10418" r="46250" b="20294"/>
          <a:stretch/>
        </p:blipFill>
        <p:spPr>
          <a:xfrm>
            <a:off x="464750" y="1191530"/>
            <a:ext cx="729767" cy="222231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B47AC9E-AA6F-4AEE-958C-6BB93A65B70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0" r="48235" b="11534"/>
          <a:stretch/>
        </p:blipFill>
        <p:spPr>
          <a:xfrm>
            <a:off x="610692" y="3978050"/>
            <a:ext cx="437881" cy="217146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490AC46-E51D-4A50-9450-6F3E2CEF24C0}"/>
              </a:ext>
            </a:extLst>
          </p:cNvPr>
          <p:cNvSpPr/>
          <p:nvPr/>
        </p:nvSpPr>
        <p:spPr>
          <a:xfrm>
            <a:off x="5703523" y="3854040"/>
            <a:ext cx="275935" cy="2026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21" name="Picture 1">
            <a:extLst>
              <a:ext uri="{FF2B5EF4-FFF2-40B4-BE49-F238E27FC236}">
                <a16:creationId xmlns:a16="http://schemas.microsoft.com/office/drawing/2014/main" id="{8CD0EC91-40EC-4011-9B58-56E85A8535DD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9991464" y="3134333"/>
            <a:ext cx="2112283" cy="21021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D986967F-D8A5-4B41-98AD-DC7FE7B9C299}"/>
              </a:ext>
            </a:extLst>
          </p:cNvPr>
          <p:cNvSpPr/>
          <p:nvPr/>
        </p:nvSpPr>
        <p:spPr>
          <a:xfrm>
            <a:off x="9986682" y="2335554"/>
            <a:ext cx="1021977" cy="713567"/>
          </a:xfrm>
          <a:custGeom>
            <a:avLst/>
            <a:gdLst>
              <a:gd name="connsiteX0" fmla="*/ 0 w 1021977"/>
              <a:gd name="connsiteY0" fmla="*/ 5355 h 713567"/>
              <a:gd name="connsiteX1" fmla="*/ 797859 w 1021977"/>
              <a:gd name="connsiteY1" fmla="*/ 103967 h 713567"/>
              <a:gd name="connsiteX2" fmla="*/ 1021977 w 1021977"/>
              <a:gd name="connsiteY2" fmla="*/ 713567 h 71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1977" h="713567">
                <a:moveTo>
                  <a:pt x="0" y="5355"/>
                </a:moveTo>
                <a:cubicBezTo>
                  <a:pt x="313765" y="-4357"/>
                  <a:pt x="627530" y="-14068"/>
                  <a:pt x="797859" y="103967"/>
                </a:cubicBezTo>
                <a:cubicBezTo>
                  <a:pt x="968188" y="222002"/>
                  <a:pt x="995082" y="467784"/>
                  <a:pt x="1021977" y="713567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675D8F-7DEA-4BDE-B971-89D4567000C3}"/>
              </a:ext>
            </a:extLst>
          </p:cNvPr>
          <p:cNvSpPr/>
          <p:nvPr/>
        </p:nvSpPr>
        <p:spPr>
          <a:xfrm>
            <a:off x="3047989" y="6693030"/>
            <a:ext cx="3048000" cy="172825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Materials and </a:t>
            </a:r>
            <a:r>
              <a:rPr lang="fr-FR" sz="1200" dirty="0" err="1">
                <a:solidFill>
                  <a:schemeClr val="bg1"/>
                </a:solidFill>
              </a:rPr>
              <a:t>methods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E82A1FB-1150-456A-A71D-C961B43C7D6B}"/>
              </a:ext>
            </a:extLst>
          </p:cNvPr>
          <p:cNvSpPr/>
          <p:nvPr/>
        </p:nvSpPr>
        <p:spPr>
          <a:xfrm>
            <a:off x="6095990" y="6586610"/>
            <a:ext cx="3048000" cy="279245"/>
          </a:xfrm>
          <a:prstGeom prst="rect">
            <a:avLst/>
          </a:prstGeom>
          <a:solidFill>
            <a:srgbClr val="5DB3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err="1">
                <a:solidFill>
                  <a:schemeClr val="bg1"/>
                </a:solidFill>
              </a:rPr>
              <a:t>Results</a:t>
            </a:r>
            <a:r>
              <a:rPr lang="fr-FR" sz="1200" b="1" dirty="0">
                <a:solidFill>
                  <a:schemeClr val="bg1"/>
                </a:solidFill>
              </a:rPr>
              <a:t> and discussion</a:t>
            </a:r>
            <a:endParaRPr lang="en-BE" sz="1200" b="1" dirty="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8216FC-A671-4365-8828-7547198BADE0}"/>
              </a:ext>
            </a:extLst>
          </p:cNvPr>
          <p:cNvSpPr/>
          <p:nvPr/>
        </p:nvSpPr>
        <p:spPr>
          <a:xfrm>
            <a:off x="9143995" y="6693030"/>
            <a:ext cx="3048000" cy="172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Conclusion</a:t>
            </a:r>
            <a:endParaRPr lang="en-BE" sz="1200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BF024C-3054-4DBC-9464-643AF5E4C59D}"/>
              </a:ext>
            </a:extLst>
          </p:cNvPr>
          <p:cNvSpPr/>
          <p:nvPr/>
        </p:nvSpPr>
        <p:spPr>
          <a:xfrm>
            <a:off x="-11" y="6693030"/>
            <a:ext cx="3048000" cy="172822"/>
          </a:xfrm>
          <a:prstGeom prst="rect">
            <a:avLst/>
          </a:prstGeom>
          <a:solidFill>
            <a:srgbClr val="004E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BE" sz="1200" dirty="0"/>
              <a:t>Context </a:t>
            </a:r>
            <a:r>
              <a:rPr lang="fr-FR" sz="1200" dirty="0"/>
              <a:t>and</a:t>
            </a:r>
            <a:r>
              <a:rPr lang="en-BE" sz="1200" dirty="0"/>
              <a:t> </a:t>
            </a:r>
            <a:r>
              <a:rPr lang="fr-FR" sz="1200" dirty="0" err="1"/>
              <a:t>aims</a:t>
            </a:r>
            <a:endParaRPr lang="en-BE" sz="12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0844D78-E628-4F78-9F69-07A96C1D770B}"/>
              </a:ext>
            </a:extLst>
          </p:cNvPr>
          <p:cNvSpPr txBox="1"/>
          <p:nvPr/>
        </p:nvSpPr>
        <p:spPr>
          <a:xfrm rot="1819827">
            <a:off x="10535269" y="2205949"/>
            <a:ext cx="619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dirty="0"/>
              <a:t>µCT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554B43C-DF51-46B5-8B4A-082C6B9F4AA5}"/>
              </a:ext>
            </a:extLst>
          </p:cNvPr>
          <p:cNvSpPr txBox="1"/>
          <p:nvPr/>
        </p:nvSpPr>
        <p:spPr>
          <a:xfrm>
            <a:off x="11519648" y="6327075"/>
            <a:ext cx="681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rgbClr val="004E9C"/>
                </a:solidFill>
              </a:rPr>
              <a:t>9/14</a:t>
            </a:r>
            <a:endParaRPr lang="fr-BE" dirty="0">
              <a:solidFill>
                <a:srgbClr val="004E9C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B2DBB079-551B-4EC7-BBCA-68E60001CCDE}"/>
              </a:ext>
            </a:extLst>
          </p:cNvPr>
          <p:cNvGrpSpPr/>
          <p:nvPr/>
        </p:nvGrpSpPr>
        <p:grpSpPr>
          <a:xfrm>
            <a:off x="3037024" y="3670273"/>
            <a:ext cx="4285787" cy="2868243"/>
            <a:chOff x="4469266" y="3701162"/>
            <a:chExt cx="4285787" cy="2868243"/>
          </a:xfrm>
        </p:grpSpPr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6CE75B2F-70CF-457C-9570-0E2B149C3474}"/>
                </a:ext>
              </a:extLst>
            </p:cNvPr>
            <p:cNvSpPr txBox="1"/>
            <p:nvPr/>
          </p:nvSpPr>
          <p:spPr>
            <a:xfrm>
              <a:off x="6186093" y="3701162"/>
              <a:ext cx="24649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400" dirty="0" err="1"/>
                <a:t>Roughness</a:t>
              </a:r>
              <a:r>
                <a:rPr lang="fr-BE" sz="1400" dirty="0"/>
                <a:t> (</a:t>
              </a:r>
              <a:r>
                <a:rPr lang="en-US" sz="1400" dirty="0"/>
                <a:t>EN ISO 4288 )</a:t>
              </a:r>
              <a:endParaRPr lang="fr-BE" sz="1400" dirty="0"/>
            </a:p>
          </p:txBody>
        </p: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EFF8003A-BAC4-4FF7-BF27-7D50A8F6393F}"/>
                </a:ext>
              </a:extLst>
            </p:cNvPr>
            <p:cNvPicPr/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222"/>
            <a:stretch/>
          </p:blipFill>
          <p:spPr bwMode="auto">
            <a:xfrm>
              <a:off x="6008557" y="3880815"/>
              <a:ext cx="2746496" cy="268859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A458374-41AC-45B5-86B4-5DF1325DD90C}"/>
                </a:ext>
              </a:extLst>
            </p:cNvPr>
            <p:cNvSpPr/>
            <p:nvPr/>
          </p:nvSpPr>
          <p:spPr>
            <a:xfrm>
              <a:off x="4469266" y="3880815"/>
              <a:ext cx="179306" cy="2026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927C86E-BCF3-4BF2-BFAC-2DEB0D701D8F}"/>
              </a:ext>
            </a:extLst>
          </p:cNvPr>
          <p:cNvCxnSpPr>
            <a:cxnSpLocks/>
          </p:cNvCxnSpPr>
          <p:nvPr/>
        </p:nvCxnSpPr>
        <p:spPr>
          <a:xfrm>
            <a:off x="1290918" y="5154706"/>
            <a:ext cx="26087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8D209389-AF62-4BE1-846F-3CCC38DC50CA}"/>
              </a:ext>
            </a:extLst>
          </p:cNvPr>
          <p:cNvCxnSpPr>
            <a:cxnSpLocks/>
          </p:cNvCxnSpPr>
          <p:nvPr/>
        </p:nvCxnSpPr>
        <p:spPr>
          <a:xfrm>
            <a:off x="1290918" y="2420471"/>
            <a:ext cx="51718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74C5242C-AEC2-433D-9C06-C35AECAD5A2C}"/>
              </a:ext>
            </a:extLst>
          </p:cNvPr>
          <p:cNvSpPr txBox="1"/>
          <p:nvPr/>
        </p:nvSpPr>
        <p:spPr>
          <a:xfrm>
            <a:off x="1987769" y="942526"/>
            <a:ext cx="213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Rough</a:t>
            </a:r>
            <a:endParaRPr lang="fr-BE" sz="1400" b="1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0B1A564-FB62-4418-8B1A-CD4EFD33771E}"/>
              </a:ext>
            </a:extLst>
          </p:cNvPr>
          <p:cNvSpPr txBox="1"/>
          <p:nvPr/>
        </p:nvSpPr>
        <p:spPr>
          <a:xfrm>
            <a:off x="4956383" y="935281"/>
            <a:ext cx="213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/>
              <a:t>Smooth</a:t>
            </a:r>
            <a:endParaRPr lang="fr-BE" sz="1400" b="1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685319A-81B6-485A-9325-1ED14FE440C1}"/>
              </a:ext>
            </a:extLst>
          </p:cNvPr>
          <p:cNvSpPr txBox="1"/>
          <p:nvPr/>
        </p:nvSpPr>
        <p:spPr>
          <a:xfrm>
            <a:off x="7760331" y="944246"/>
            <a:ext cx="2169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/>
              <a:t>Smooth</a:t>
            </a:r>
            <a:r>
              <a:rPr lang="fr-FR" sz="1400" b="1" dirty="0"/>
              <a:t> + KHP</a:t>
            </a:r>
            <a:endParaRPr lang="fr-BE" sz="1400" b="1" dirty="0"/>
          </a:p>
        </p:txBody>
      </p:sp>
    </p:spTree>
    <p:extLst>
      <p:ext uri="{BB962C8B-B14F-4D97-AF65-F5344CB8AC3E}">
        <p14:creationId xmlns:p14="http://schemas.microsoft.com/office/powerpoint/2010/main" val="2969039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2762</TotalTime>
  <Words>698</Words>
  <Application>Microsoft Office PowerPoint</Application>
  <PresentationFormat>Grand écran</PresentationFormat>
  <Paragraphs>194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Poncelet</dc:creator>
  <cp:lastModifiedBy>Olivier Poncelet</cp:lastModifiedBy>
  <cp:revision>113</cp:revision>
  <dcterms:created xsi:type="dcterms:W3CDTF">2025-05-21T14:40:43Z</dcterms:created>
  <dcterms:modified xsi:type="dcterms:W3CDTF">2025-05-26T20:13:51Z</dcterms:modified>
</cp:coreProperties>
</file>