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62" r:id="rId3"/>
    <p:sldId id="263" r:id="rId4"/>
    <p:sldId id="275" r:id="rId5"/>
    <p:sldId id="258" r:id="rId6"/>
    <p:sldId id="287" r:id="rId7"/>
    <p:sldId id="289" r:id="rId8"/>
    <p:sldId id="288" r:id="rId9"/>
    <p:sldId id="259" r:id="rId10"/>
    <p:sldId id="277" r:id="rId11"/>
    <p:sldId id="279" r:id="rId12"/>
    <p:sldId id="276" r:id="rId13"/>
    <p:sldId id="280" r:id="rId14"/>
    <p:sldId id="281" r:id="rId15"/>
    <p:sldId id="282" r:id="rId16"/>
    <p:sldId id="293" r:id="rId17"/>
    <p:sldId id="295" r:id="rId18"/>
    <p:sldId id="284" r:id="rId19"/>
    <p:sldId id="283" r:id="rId20"/>
    <p:sldId id="291" r:id="rId21"/>
    <p:sldId id="271" r:id="rId22"/>
    <p:sldId id="292" r:id="rId23"/>
    <p:sldId id="296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905"/>
    <p:restoredTop sz="95878"/>
  </p:normalViewPr>
  <p:slideViewPr>
    <p:cSldViewPr snapToGrid="0">
      <p:cViewPr varScale="1">
        <p:scale>
          <a:sx n="28" d="100"/>
          <a:sy n="28" d="100"/>
        </p:scale>
        <p:origin x="176" y="1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EE4CF-53DE-AD4A-9711-4241030CE149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8FB34-5465-524B-8E00-A40A96071E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733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8FB34-5465-524B-8E00-A40A96071E1C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627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8FB34-5465-524B-8E00-A40A96071E1C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76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93B5D3-7C7E-B097-D714-9FB410C06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097835-B06F-5CCD-6524-DFEC1732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03D6C3-84B9-DD31-25A6-3C026A4B8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BC6834-7D2D-3275-F1D0-338D056D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184E14-B0FA-8B72-9560-C4C7EF09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951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C7554D-9846-6D4E-804E-42F956EF3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3F1A42-FB99-20F2-66C6-2FDEBB7FD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7B7BDF-4195-1C00-177F-11E0D4E4C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90A490-6414-3874-CA78-C60BE58B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346356-4394-A945-1850-EB30E2CF2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891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169F63-7B51-5B75-DAF9-58880D5AF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D47D9E-A3F0-BFFD-0EE8-FBDBFB593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EA148A-42A7-9893-B977-7567ADD0F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B2770B-7B09-D155-5BD4-618398794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D21BB8-65C4-0F6D-40D2-3FA01368E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59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89FC6E-E443-3CC4-5114-3CD79BC1E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1E1C66-978E-FDEF-361C-A996F0770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40A29CB-A8C6-0E40-8A42-4E64979491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1B3A59-92FA-3516-93B3-21187E2F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AC7CAC-C803-E167-64D6-6DCDC3F3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5D3EF6-FE73-3B46-9D77-DE46ACAF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965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82162F-EF3A-AB75-E3E6-41ED9AE2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1F9F82-ABB3-E97E-729F-9B3CC85B6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DB94637-B129-911C-DE88-4476ED19B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57E4281-202C-354C-E56A-6628C8979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178F3B-973E-A28A-388C-D33A0FE7F2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F0E7156-B7BA-3761-FE4E-E2988F2DD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BFB8F3D-0165-B434-3B67-4A31AEA4D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DD01AA-D69A-65EB-6934-A56ADAFB7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053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63B343-9363-8EE9-7A58-B546E410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D4B215A-425B-72BC-D463-2956B506F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052FE2A-0D79-A3AC-DB3E-12D8DBB58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5D761E5-F1E6-DD91-E345-C1FCD5DAD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909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25FA6FA-FA57-2B61-8401-0FE8122C3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D1D2BE-5D4B-5D20-5F3F-411B1D76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92EE56-89FE-A8E3-7B42-CE84CA52B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81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C3A5C1-44DD-287B-679D-D20EB4F02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E150B4-D311-6921-0A19-A92E7346B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3B656F-84FB-8AFB-55FC-024CB2224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44FCDF-7F68-51B6-9AEA-5DE6E5EAD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381BDB-1B6B-A1E6-9F5B-0271CADDD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DCAE3F-7F5A-70BC-8374-8AE9647C1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826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FFE1DA-8227-39F9-FAAA-31560CC20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4BF5527-D4C0-B556-4D58-965FDA94EE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5501C0-893D-BC16-9278-4A1BF93AE2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11B756-602F-F7C2-84B7-77076DC2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D387BE-A8D9-D6EF-5B58-4C61582E4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F1379C-9A75-D0DE-AEBA-32E70E1D1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99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7CAF5-F7E4-9495-BA74-1364544F8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6440DB-6966-BD2E-BC24-1AEFF1E70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6D19A1-C90D-F790-8780-682874F3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6B6F83-8422-370E-38B2-0286859AC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2A1A12-61E5-B9F6-BE01-C07765892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637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E41EDF3-EF54-6CA4-F82E-A902041E42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64383C-CA87-2B8A-9491-A79B8455E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3F7E64-BEF6-5E4E-9B4A-FECDCB1B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7C2B8B-79E3-480E-062D-485E4328E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D3CA53-7B14-9949-D6B3-87729C5A7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07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228ED9-6BC9-7828-739E-0C2F2D300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F809DD-BFEB-200B-FDEE-47A1EF74A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138EED-1269-1915-0A7E-F32EBCCDF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25944-C0A5-4C42-9265-4AE0A269840E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B968B7-3F24-34D0-B6FD-2D9521FEE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927EAA-D5F6-6C6F-C4FE-E4970FE73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C9E18-9FD8-AE4F-B6F4-310E7591F8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5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4CBDBB-4FBD-4B9E-BD01-054A81D43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A6F03-171F-40B2-8B2C-A061B8924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2C4834C-B602-4125-8264-BD0D55A58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172EE5-132F-4DD4-8855-4DBBD9C34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F0E35BB-8B7B-6E52-025A-7AE821A3E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8875" y="1302871"/>
            <a:ext cx="8188026" cy="20446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Garamond" panose="02020404030301010803" pitchFamily="18" charset="0"/>
              </a:rPr>
              <a:t>From the transmigrants to </a:t>
            </a:r>
            <a:r>
              <a:rPr lang="en-US" sz="4800" kern="1200">
                <a:solidFill>
                  <a:schemeClr val="tx1"/>
                </a:solidFill>
                <a:latin typeface="Garamond" panose="02020404030301010803" pitchFamily="18" charset="0"/>
              </a:rPr>
              <a:t>the homeless</a:t>
            </a:r>
            <a:endParaRPr lang="en-US" sz="4800" kern="1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366A3CE-F87D-6CCD-13F3-6E495F17A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3641" y="3519236"/>
            <a:ext cx="8192843" cy="2057046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sz="3600" dirty="0">
                <a:effectLst/>
                <a:latin typeface="Garamond" panose="02020404030301010803" pitchFamily="18" charset="0"/>
              </a:rPr>
              <a:t>Migrants between official discourses, media coverage, legal meanings, and solidarity experiences.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/>
          </a:p>
          <a:p>
            <a:r>
              <a:rPr lang="en-US" sz="1700" dirty="0">
                <a:latin typeface="Garamond" panose="02020404030301010803" pitchFamily="18" charset="0"/>
              </a:rPr>
              <a:t>ERQ Conference </a:t>
            </a:r>
          </a:p>
          <a:p>
            <a:r>
              <a:rPr lang="en-US" sz="1700" dirty="0">
                <a:latin typeface="Garamond" panose="02020404030301010803" pitchFamily="18" charset="0"/>
              </a:rPr>
              <a:t>Trento, 9</a:t>
            </a:r>
            <a:r>
              <a:rPr lang="en-US" sz="1700" baseline="30000" dirty="0">
                <a:latin typeface="Garamond" panose="02020404030301010803" pitchFamily="18" charset="0"/>
              </a:rPr>
              <a:t>th</a:t>
            </a:r>
            <a:r>
              <a:rPr lang="en-US" sz="1700" dirty="0">
                <a:latin typeface="Garamond" panose="02020404030301010803" pitchFamily="18" charset="0"/>
              </a:rPr>
              <a:t> June 2023</a:t>
            </a:r>
          </a:p>
          <a:p>
            <a:pPr algn="r"/>
            <a:r>
              <a:rPr lang="en-US" sz="1700" dirty="0">
                <a:latin typeface="Garamond" panose="02020404030301010803" pitchFamily="18" charset="0"/>
              </a:rPr>
              <a:t>Diletta Tatti</a:t>
            </a:r>
          </a:p>
          <a:p>
            <a:endParaRPr lang="en-US" sz="17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80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015D7F-63A8-4ABB-8A20-7806C7703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51A8D27-202B-4B8A-9DC2-137903454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332A719-8055-492B-9B72-3D654C09F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F81162-7738-4BC8-BA5D-ADEFD7F2D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3042" y="-1044"/>
            <a:ext cx="6175647" cy="6859043"/>
          </a:xfrm>
          <a:prstGeom prst="rect">
            <a:avLst/>
          </a:prstGeom>
          <a:solidFill>
            <a:schemeClr val="bg1"/>
          </a:solidFill>
          <a:ln w="1206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C35D598-BC82-99DA-6D30-0C7D14D09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848" y="555128"/>
            <a:ext cx="5465463" cy="2226440"/>
          </a:xfrm>
        </p:spPr>
        <p:txBody>
          <a:bodyPr anchor="b">
            <a:normAutofit/>
          </a:bodyPr>
          <a:lstStyle/>
          <a:p>
            <a:pPr algn="ctr"/>
            <a:r>
              <a:rPr lang="fr-FR" sz="4800" dirty="0">
                <a:latin typeface="Garamond" panose="02020404030301010803" pitchFamily="18" charset="0"/>
              </a:rPr>
              <a:t>Contents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F89EDB-0C60-BEB9-2E9E-6A5926627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848" y="2959729"/>
            <a:ext cx="5465463" cy="3341075"/>
          </a:xfrm>
        </p:spPr>
        <p:txBody>
          <a:bodyPr anchor="t">
            <a:normAutofit fontScale="77500" lnSpcReduction="20000"/>
          </a:bodyPr>
          <a:lstStyle/>
          <a:p>
            <a:endParaRPr lang="fr-FR" sz="1800" dirty="0"/>
          </a:p>
          <a:p>
            <a:pPr marL="0" indent="0">
              <a:buNone/>
            </a:pPr>
            <a:r>
              <a:rPr lang="fr-FR" sz="3000" b="1" i="1" dirty="0">
                <a:latin typeface="Garamond" panose="02020404030301010803" pitchFamily="18" charset="0"/>
              </a:rPr>
              <a:t>2015</a:t>
            </a:r>
            <a:r>
              <a:rPr lang="fr-FR" sz="3000" dirty="0">
                <a:latin typeface="Garamond" panose="02020404030301010803" pitchFamily="18" charset="0"/>
              </a:rPr>
              <a:t> </a:t>
            </a:r>
          </a:p>
          <a:p>
            <a:pPr marL="0" indent="0">
              <a:buNone/>
            </a:pPr>
            <a:r>
              <a:rPr lang="fr-FR" sz="3000" dirty="0">
                <a:latin typeface="Garamond" panose="02020404030301010803" pitchFamily="18" charset="0"/>
              </a:rPr>
              <a:t>The « </a:t>
            </a:r>
            <a:r>
              <a:rPr lang="fr-FR" sz="3000" dirty="0" err="1">
                <a:latin typeface="Garamond" panose="02020404030301010803" pitchFamily="18" charset="0"/>
              </a:rPr>
              <a:t>transmigrants</a:t>
            </a:r>
            <a:r>
              <a:rPr lang="fr-FR" sz="3000" dirty="0">
                <a:latin typeface="Garamond" panose="02020404030301010803" pitchFamily="18" charset="0"/>
              </a:rPr>
              <a:t> » and the hosts</a:t>
            </a:r>
          </a:p>
          <a:p>
            <a:pPr marL="0" indent="0">
              <a:buNone/>
            </a:pPr>
            <a:endParaRPr lang="fr-FR" sz="30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fr-FR" sz="3000" b="1" i="1" dirty="0">
                <a:latin typeface="Garamond" panose="02020404030301010803" pitchFamily="18" charset="0"/>
              </a:rPr>
              <a:t>Spring 2022 </a:t>
            </a:r>
          </a:p>
          <a:p>
            <a:pPr marL="0" indent="0">
              <a:buNone/>
            </a:pPr>
            <a:r>
              <a:rPr lang="fr-FR" sz="3000" dirty="0">
                <a:latin typeface="Garamond" panose="02020404030301010803" pitchFamily="18" charset="0"/>
              </a:rPr>
              <a:t>Ukranian </a:t>
            </a:r>
            <a:r>
              <a:rPr lang="fr-FR" sz="3000" dirty="0" err="1">
                <a:latin typeface="Garamond" panose="02020404030301010803" pitchFamily="18" charset="0"/>
              </a:rPr>
              <a:t>refugees</a:t>
            </a:r>
            <a:r>
              <a:rPr lang="fr-FR" sz="3000" dirty="0">
                <a:latin typeface="Garamond" panose="02020404030301010803" pitchFamily="18" charset="0"/>
              </a:rPr>
              <a:t> and </a:t>
            </a:r>
            <a:r>
              <a:rPr lang="fr-FR" sz="3000" dirty="0" err="1">
                <a:latin typeface="Garamond" panose="02020404030301010803" pitchFamily="18" charset="0"/>
              </a:rPr>
              <a:t>general</a:t>
            </a:r>
            <a:r>
              <a:rPr lang="fr-FR" sz="3000" dirty="0">
                <a:latin typeface="Garamond" panose="02020404030301010803" pitchFamily="18" charset="0"/>
              </a:rPr>
              <a:t> mobilisation</a:t>
            </a:r>
          </a:p>
          <a:p>
            <a:pPr marL="0" indent="0">
              <a:buNone/>
            </a:pPr>
            <a:endParaRPr lang="fr-FR" sz="30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fr-FR" sz="3000" b="1" i="1" dirty="0">
                <a:latin typeface="Garamond" panose="02020404030301010803" pitchFamily="18" charset="0"/>
              </a:rPr>
              <a:t>2022 – 2023</a:t>
            </a:r>
          </a:p>
          <a:p>
            <a:pPr marL="0" indent="0">
              <a:buNone/>
            </a:pPr>
            <a:r>
              <a:rPr lang="fr-FR" sz="3000" dirty="0">
                <a:latin typeface="Garamond" panose="02020404030301010803" pitchFamily="18" charset="0"/>
              </a:rPr>
              <a:t>The « </a:t>
            </a:r>
            <a:r>
              <a:rPr lang="fr-FR" sz="3000" dirty="0" err="1">
                <a:latin typeface="Garamond" panose="02020404030301010803" pitchFamily="18" charset="0"/>
              </a:rPr>
              <a:t>hosting</a:t>
            </a:r>
            <a:r>
              <a:rPr lang="fr-FR" sz="3000" dirty="0">
                <a:latin typeface="Garamond" panose="02020404030301010803" pitchFamily="18" charset="0"/>
              </a:rPr>
              <a:t> </a:t>
            </a:r>
            <a:r>
              <a:rPr lang="fr-FR" sz="3000" dirty="0" err="1">
                <a:latin typeface="Garamond" panose="02020404030301010803" pitchFamily="18" charset="0"/>
              </a:rPr>
              <a:t>crisis</a:t>
            </a:r>
            <a:r>
              <a:rPr lang="fr-FR" sz="3000" dirty="0">
                <a:latin typeface="Garamond" panose="02020404030301010803" pitchFamily="18" charset="0"/>
              </a:rPr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249893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CCA929-7A61-4313-8A90-619CDF425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250F98-AE57-452A-8B22-1B78911F0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464315C-FCA9-40FE-892E-D4A5B3A5B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F9520B-E0CD-4FA7-91B5-7DC36B606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5195"/>
            <a:ext cx="12192000" cy="5389511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72F29A0-2639-A645-29D8-8FD38C4DE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5" y="1084729"/>
            <a:ext cx="9994378" cy="2254026"/>
          </a:xfrm>
        </p:spPr>
        <p:txBody>
          <a:bodyPr anchor="b">
            <a:normAutofit/>
          </a:bodyPr>
          <a:lstStyle/>
          <a:p>
            <a:r>
              <a:rPr lang="fr-FR" sz="4800" dirty="0" err="1">
                <a:latin typeface="Garamond" panose="02020404030301010803" pitchFamily="18" charset="0"/>
              </a:rPr>
              <a:t>Fieldwork</a:t>
            </a:r>
            <a:endParaRPr lang="fr-FR" sz="4800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9BC0EE-CE51-0D1C-131D-027D0D3E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965" y="3514855"/>
            <a:ext cx="9994378" cy="2258415"/>
          </a:xfrm>
        </p:spPr>
        <p:txBody>
          <a:bodyPr anchor="t">
            <a:normAutofit fontScale="70000" lnSpcReduction="20000"/>
          </a:bodyPr>
          <a:lstStyle/>
          <a:p>
            <a:endParaRPr lang="fr-FR" sz="1800" dirty="0"/>
          </a:p>
          <a:p>
            <a:endParaRPr lang="fr-FR" sz="35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500" dirty="0">
                <a:latin typeface="Garamond" panose="02020404030301010803" pitchFamily="18" charset="0"/>
              </a:rPr>
              <a:t> </a:t>
            </a:r>
            <a:r>
              <a:rPr lang="fr-FR" sz="3500" dirty="0" err="1">
                <a:latin typeface="Garamond" panose="02020404030301010803" pitchFamily="18" charset="0"/>
              </a:rPr>
              <a:t>Analysis</a:t>
            </a:r>
            <a:r>
              <a:rPr lang="fr-FR" sz="3500" dirty="0">
                <a:latin typeface="Garamond" panose="02020404030301010803" pitchFamily="18" charset="0"/>
              </a:rPr>
              <a:t> of </a:t>
            </a:r>
            <a:r>
              <a:rPr lang="fr-FR" sz="3500" dirty="0" err="1">
                <a:latin typeface="Garamond" panose="02020404030301010803" pitchFamily="18" charset="0"/>
              </a:rPr>
              <a:t>officials</a:t>
            </a:r>
            <a:r>
              <a:rPr lang="fr-FR" sz="3500" dirty="0">
                <a:latin typeface="Garamond" panose="02020404030301010803" pitchFamily="18" charset="0"/>
              </a:rPr>
              <a:t>’ communications</a:t>
            </a:r>
          </a:p>
          <a:p>
            <a:pPr>
              <a:buFont typeface="Wingdings" pitchFamily="2" charset="2"/>
              <a:buChar char="Ø"/>
            </a:pPr>
            <a:r>
              <a:rPr lang="fr-FR" sz="3500" dirty="0" err="1">
                <a:latin typeface="Garamond" panose="02020404030301010803" pitchFamily="18" charset="0"/>
              </a:rPr>
              <a:t>Press</a:t>
            </a:r>
            <a:r>
              <a:rPr lang="fr-FR" sz="3500" dirty="0">
                <a:latin typeface="Garamond" panose="02020404030301010803" pitchFamily="18" charset="0"/>
              </a:rPr>
              <a:t> </a:t>
            </a:r>
            <a:r>
              <a:rPr lang="fr-FR" sz="3500" dirty="0" err="1">
                <a:latin typeface="Garamond" panose="02020404030301010803" pitchFamily="18" charset="0"/>
              </a:rPr>
              <a:t>review</a:t>
            </a:r>
            <a:r>
              <a:rPr lang="fr-FR" sz="3500" dirty="0">
                <a:latin typeface="Garamond" panose="02020404030301010803" pitchFamily="18" charset="0"/>
              </a:rPr>
              <a:t> (FR)</a:t>
            </a:r>
          </a:p>
          <a:p>
            <a:pPr>
              <a:buFont typeface="Wingdings" pitchFamily="2" charset="2"/>
              <a:buChar char="Ø"/>
            </a:pPr>
            <a:r>
              <a:rPr lang="fr-FR" sz="3500" dirty="0">
                <a:latin typeface="Garamond" panose="02020404030301010803" pitchFamily="18" charset="0"/>
              </a:rPr>
              <a:t> Interviews</a:t>
            </a:r>
          </a:p>
          <a:p>
            <a:pPr>
              <a:buFont typeface="Wingdings" pitchFamily="2" charset="2"/>
              <a:buChar char="Ø"/>
            </a:pPr>
            <a:r>
              <a:rPr lang="fr-FR" sz="3500" dirty="0" err="1">
                <a:latin typeface="Garamond" panose="02020404030301010803" pitchFamily="18" charset="0"/>
              </a:rPr>
              <a:t>Analysis</a:t>
            </a:r>
            <a:r>
              <a:rPr lang="fr-FR" sz="3500" dirty="0">
                <a:latin typeface="Garamond" panose="02020404030301010803" pitchFamily="18" charset="0"/>
              </a:rPr>
              <a:t> of </a:t>
            </a:r>
            <a:r>
              <a:rPr lang="fr-FR" sz="3500" dirty="0" err="1">
                <a:latin typeface="Garamond" panose="02020404030301010803" pitchFamily="18" charset="0"/>
              </a:rPr>
              <a:t>judicial</a:t>
            </a:r>
            <a:r>
              <a:rPr lang="fr-FR" sz="3500" dirty="0">
                <a:latin typeface="Garamond" panose="02020404030301010803" pitchFamily="18" charset="0"/>
              </a:rPr>
              <a:t> </a:t>
            </a:r>
            <a:r>
              <a:rPr lang="fr-FR" sz="3500" dirty="0" err="1">
                <a:latin typeface="Garamond" panose="02020404030301010803" pitchFamily="18" charset="0"/>
              </a:rPr>
              <a:t>procedures</a:t>
            </a:r>
            <a:endParaRPr lang="fr-FR" sz="35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endParaRPr lang="fr-FR" sz="1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16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FCE8AF-317E-44CB-93C9-176E7F988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E4E8C9-690A-4CD3-BF61-842E410E3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6BE2421-DDDE-485D-962C-C51606DDE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97B95C-A16A-4E80-BFE9-EFCCA337A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033" y="3156126"/>
            <a:ext cx="10448956" cy="317142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0CA7ED-B7B4-F9DA-1F5C-BD7A6D0F8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181" y="3530900"/>
            <a:ext cx="4813580" cy="2471067"/>
          </a:xfrm>
        </p:spPr>
        <p:txBody>
          <a:bodyPr anchor="ctr">
            <a:normAutofit fontScale="90000"/>
          </a:bodyPr>
          <a:lstStyle/>
          <a:p>
            <a:r>
              <a:rPr lang="fr-FR" sz="4800" b="1" i="1" dirty="0">
                <a:latin typeface="Garamond" panose="02020404030301010803" pitchFamily="18" charset="0"/>
              </a:rPr>
              <a:t>2015 </a:t>
            </a:r>
            <a:br>
              <a:rPr lang="fr-FR" sz="4800" dirty="0">
                <a:latin typeface="Garamond" panose="02020404030301010803" pitchFamily="18" charset="0"/>
              </a:rPr>
            </a:br>
            <a:r>
              <a:rPr lang="fr-FR" sz="4800" dirty="0">
                <a:latin typeface="Garamond" panose="02020404030301010803" pitchFamily="18" charset="0"/>
              </a:rPr>
              <a:t>The « </a:t>
            </a:r>
            <a:r>
              <a:rPr lang="fr-FR" sz="4800" dirty="0" err="1">
                <a:latin typeface="Garamond" panose="02020404030301010803" pitchFamily="18" charset="0"/>
              </a:rPr>
              <a:t>transmigrants</a:t>
            </a:r>
            <a:r>
              <a:rPr lang="fr-FR" sz="4800" dirty="0">
                <a:latin typeface="Garamond" panose="02020404030301010803" pitchFamily="18" charset="0"/>
              </a:rPr>
              <a:t> » and the hosts</a:t>
            </a:r>
            <a:endParaRPr lang="fr-FR" sz="4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2DACB6E-09CD-D7B7-08A6-9BCCA2FFF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8073" y="3530899"/>
            <a:ext cx="4502353" cy="2471067"/>
          </a:xfrm>
        </p:spPr>
        <p:txBody>
          <a:bodyPr anchor="ctr">
            <a:normAutofit/>
          </a:bodyPr>
          <a:lstStyle/>
          <a:p>
            <a:pPr algn="l"/>
            <a:endParaRPr lang="fr-FR" sz="2000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7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4CADF25-BA25-984B-4B14-7C6D42CD7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93" y="1468583"/>
            <a:ext cx="4074820" cy="3900512"/>
          </a:xfrm>
        </p:spPr>
        <p:txBody>
          <a:bodyPr anchor="t">
            <a:normAutofit/>
          </a:bodyPr>
          <a:lstStyle/>
          <a:p>
            <a:pPr algn="ctr"/>
            <a:br>
              <a:rPr lang="fr-FR" sz="4800" dirty="0">
                <a:latin typeface="Garamond" panose="02020404030301010803" pitchFamily="18" charset="0"/>
              </a:rPr>
            </a:br>
            <a:r>
              <a:rPr lang="fr-FR" sz="4800" dirty="0">
                <a:latin typeface="Garamond" panose="02020404030301010803" pitchFamily="18" charset="0"/>
              </a:rPr>
              <a:t>Hosts </a:t>
            </a:r>
            <a:r>
              <a:rPr lang="fr-FR" sz="4800" dirty="0" err="1">
                <a:latin typeface="Garamond" panose="02020404030301010803" pitchFamily="18" charset="0"/>
              </a:rPr>
              <a:t>making</a:t>
            </a:r>
            <a:r>
              <a:rPr lang="fr-FR" sz="4800" dirty="0">
                <a:latin typeface="Garamond" panose="02020404030301010803" pitchFamily="18" charset="0"/>
              </a:rPr>
              <a:t> up for </a:t>
            </a:r>
            <a:r>
              <a:rPr lang="fr-FR" sz="4800" dirty="0" err="1">
                <a:latin typeface="Garamond" panose="02020404030301010803" pitchFamily="18" charset="0"/>
              </a:rPr>
              <a:t>Government</a:t>
            </a:r>
            <a:r>
              <a:rPr lang="fr-FR" sz="4800" dirty="0">
                <a:latin typeface="Garamond" panose="02020404030301010803" pitchFamily="18" charset="0"/>
              </a:rPr>
              <a:t> </a:t>
            </a:r>
            <a:r>
              <a:rPr lang="fr-FR" sz="4800" dirty="0" err="1">
                <a:latin typeface="Garamond" panose="02020404030301010803" pitchFamily="18" charset="0"/>
              </a:rPr>
              <a:t>shortcomings</a:t>
            </a:r>
            <a:endParaRPr lang="fr-FR" sz="4800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F67050-BE8F-66B7-1070-E5A355590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563" y="1468583"/>
            <a:ext cx="5025928" cy="3911679"/>
          </a:xfrm>
        </p:spPr>
        <p:txBody>
          <a:bodyPr anchor="b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>
                <a:latin typeface="Garamond" panose="02020404030301010803" pitchFamily="18" charset="0"/>
              </a:rPr>
              <a:t> The </a:t>
            </a:r>
            <a:r>
              <a:rPr lang="fr-FR" dirty="0" err="1">
                <a:latin typeface="Garamond" panose="02020404030301010803" pitchFamily="18" charset="0"/>
              </a:rPr>
              <a:t>Belgian</a:t>
            </a:r>
            <a:r>
              <a:rPr lang="fr-FR" dirty="0">
                <a:latin typeface="Garamond" panose="02020404030301010803" pitchFamily="18" charset="0"/>
              </a:rPr>
              <a:t> system </a:t>
            </a:r>
            <a:r>
              <a:rPr lang="fr-FR" dirty="0" err="1">
                <a:latin typeface="Garamond" panose="02020404030301010803" pitchFamily="18" charset="0"/>
              </a:rPr>
              <a:t>overwhelmed</a:t>
            </a:r>
            <a:endParaRPr lang="fr-FR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>
                <a:latin typeface="Garamond" panose="02020404030301010803" pitchFamily="18" charset="0"/>
              </a:rPr>
              <a:t> The </a:t>
            </a:r>
            <a:r>
              <a:rPr lang="fr-FR" dirty="0" err="1">
                <a:latin typeface="Garamond" panose="02020404030301010803" pitchFamily="18" charset="0"/>
              </a:rPr>
              <a:t>citizen’s</a:t>
            </a:r>
            <a:r>
              <a:rPr lang="fr-FR" dirty="0">
                <a:latin typeface="Garamond" panose="02020404030301010803" pitchFamily="18" charset="0"/>
              </a:rPr>
              <a:t> Platform at the Maximilien </a:t>
            </a:r>
            <a:r>
              <a:rPr lang="fr-FR" dirty="0" err="1">
                <a:latin typeface="Garamond" panose="02020404030301010803" pitchFamily="18" charset="0"/>
              </a:rPr>
              <a:t>park</a:t>
            </a:r>
            <a:endParaRPr lang="fr-FR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</p:txBody>
      </p:sp>
      <p:pic>
        <p:nvPicPr>
          <p:cNvPr id="5" name="Image 4" descr="Une image contenant logo, Police, Graphique, clipart&#10;&#10;Description générée automatiquement">
            <a:extLst>
              <a:ext uri="{FF2B5EF4-FFF2-40B4-BE49-F238E27FC236}">
                <a16:creationId xmlns:a16="http://schemas.microsoft.com/office/drawing/2014/main" id="{7A8C73C1-CB3F-3602-66FE-B23AE421A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8290" y="4297681"/>
            <a:ext cx="1053042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5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9115B-D38E-7740-F995-2888F87A5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1780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latin typeface="Garamond" panose="02020404030301010803" pitchFamily="18" charset="0"/>
              </a:rPr>
              <a:t>The camp at Maximilien Park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69BC1C-C662-066E-631D-8C7F4A9BA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/>
          </a:p>
          <a:p>
            <a:endParaRPr lang="fr-FR" dirty="0"/>
          </a:p>
        </p:txBody>
      </p:sp>
      <p:pic>
        <p:nvPicPr>
          <p:cNvPr id="21" name="Image 20" descr="Une image contenant plein air, noir et blanc, arbre, bâtiment&#10;&#10;Description générée automatiquement">
            <a:extLst>
              <a:ext uri="{FF2B5EF4-FFF2-40B4-BE49-F238E27FC236}">
                <a16:creationId xmlns:a16="http://schemas.microsoft.com/office/drawing/2014/main" id="{F8474E62-9FBA-BE99-475A-6857A7D9B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514" y="1825625"/>
            <a:ext cx="7772400" cy="418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7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ce réservé du contenu 4" descr="Une image contenant plein air, tente, noir et blanc, texte&#10;&#10;Description générée automatiquement">
            <a:extLst>
              <a:ext uri="{FF2B5EF4-FFF2-40B4-BE49-F238E27FC236}">
                <a16:creationId xmlns:a16="http://schemas.microsoft.com/office/drawing/2014/main" id="{018A45FA-FF23-FBB9-4322-93EBD5C5A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21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noir et blanc, plein air, drapeau, texte&#10;&#10;Description générée automatiquement">
            <a:extLst>
              <a:ext uri="{FF2B5EF4-FFF2-40B4-BE49-F238E27FC236}">
                <a16:creationId xmlns:a16="http://schemas.microsoft.com/office/drawing/2014/main" id="{E9B00D0E-1504-8346-04D1-0A651FD8E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A432FDF-1392-36F8-46C4-B541389D6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“Undocumented, refugees, it’s the same : a problem of paper(s)”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1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BFB7FD-8E3C-84D5-E38F-5C6F08F8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93" y="1468583"/>
            <a:ext cx="4436770" cy="3900512"/>
          </a:xfrm>
        </p:spPr>
        <p:txBody>
          <a:bodyPr anchor="t">
            <a:normAutofit/>
          </a:bodyPr>
          <a:lstStyle/>
          <a:p>
            <a:r>
              <a:rPr lang="fr-FR" sz="4800" dirty="0">
                <a:latin typeface="Garamond" panose="02020404030301010803" pitchFamily="18" charset="0"/>
              </a:rPr>
              <a:t>The « </a:t>
            </a:r>
            <a:r>
              <a:rPr lang="fr-FR" sz="4800" dirty="0" err="1">
                <a:latin typeface="Garamond" panose="02020404030301010803" pitchFamily="18" charset="0"/>
              </a:rPr>
              <a:t>transmigrants</a:t>
            </a:r>
            <a:r>
              <a:rPr lang="fr-FR" sz="4800" dirty="0">
                <a:latin typeface="Garamond" panose="02020404030301010803" pitchFamily="18" charset="0"/>
              </a:rPr>
              <a:t>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33671C-A839-FE42-978D-62CA1656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563" y="1468583"/>
            <a:ext cx="5025928" cy="3911679"/>
          </a:xfrm>
        </p:spPr>
        <p:txBody>
          <a:bodyPr anchor="b">
            <a:normAutofit lnSpcReduction="10000"/>
          </a:bodyPr>
          <a:lstStyle/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600" dirty="0">
                <a:latin typeface="Garamond" panose="02020404030301010803" pitchFamily="18" charset="0"/>
              </a:rPr>
              <a:t> An over-</a:t>
            </a:r>
            <a:r>
              <a:rPr lang="fr-FR" sz="3600" dirty="0" err="1">
                <a:latin typeface="Garamond" panose="02020404030301010803" pitchFamily="18" charset="0"/>
              </a:rPr>
              <a:t>codifying</a:t>
            </a:r>
            <a:r>
              <a:rPr lang="fr-FR" sz="3600" dirty="0">
                <a:latin typeface="Garamond" panose="02020404030301010803" pitchFamily="18" charset="0"/>
              </a:rPr>
              <a:t> </a:t>
            </a:r>
            <a:r>
              <a:rPr lang="fr-FR" sz="3600" dirty="0" err="1">
                <a:latin typeface="Garamond" panose="02020404030301010803" pitchFamily="18" charset="0"/>
              </a:rPr>
              <a:t>government</a:t>
            </a:r>
            <a:r>
              <a:rPr lang="fr-FR" sz="3600" dirty="0">
                <a:latin typeface="Garamond" panose="02020404030301010803" pitchFamily="18" charset="0"/>
              </a:rPr>
              <a:t> narrative</a:t>
            </a:r>
          </a:p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600" dirty="0">
                <a:latin typeface="Garamond" panose="02020404030301010803" pitchFamily="18" charset="0"/>
              </a:rPr>
              <a:t> The media : </a:t>
            </a:r>
            <a:r>
              <a:rPr lang="fr-FR" sz="3600" dirty="0" err="1">
                <a:latin typeface="Garamond" panose="02020404030301010803" pitchFamily="18" charset="0"/>
              </a:rPr>
              <a:t>reclaiming</a:t>
            </a:r>
            <a:r>
              <a:rPr lang="fr-FR" sz="3600" dirty="0">
                <a:latin typeface="Garamond" panose="02020404030301010803" pitchFamily="18" charset="0"/>
              </a:rPr>
              <a:t> the narrative </a:t>
            </a:r>
            <a:r>
              <a:rPr lang="fr-FR" sz="3600" dirty="0" err="1">
                <a:latin typeface="Garamond" panose="02020404030301010803" pitchFamily="18" charset="0"/>
              </a:rPr>
              <a:t>then</a:t>
            </a:r>
            <a:r>
              <a:rPr lang="fr-FR" sz="3600" dirty="0">
                <a:latin typeface="Garamond" panose="02020404030301010803" pitchFamily="18" charset="0"/>
              </a:rPr>
              <a:t> </a:t>
            </a:r>
            <a:r>
              <a:rPr lang="fr-FR" sz="3600" dirty="0" err="1">
                <a:latin typeface="Garamond" panose="02020404030301010803" pitchFamily="18" charset="0"/>
              </a:rPr>
              <a:t>raising</a:t>
            </a:r>
            <a:r>
              <a:rPr lang="fr-FR" sz="3600" dirty="0">
                <a:latin typeface="Garamond" panose="02020404030301010803" pitchFamily="18" charset="0"/>
              </a:rPr>
              <a:t> </a:t>
            </a:r>
            <a:r>
              <a:rPr lang="fr-FR" sz="3600" dirty="0" err="1">
                <a:latin typeface="Garamond" panose="02020404030301010803" pitchFamily="18" charset="0"/>
              </a:rPr>
              <a:t>awareness</a:t>
            </a:r>
            <a:r>
              <a:rPr lang="fr-FR" sz="3600" dirty="0">
                <a:latin typeface="Garamond" panose="02020404030301010803" pitchFamily="18" charset="0"/>
              </a:rPr>
              <a:t> 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82009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BFB7FD-8E3C-84D5-E38F-5C6F08F8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93" y="1468583"/>
            <a:ext cx="4436770" cy="3900512"/>
          </a:xfrm>
        </p:spPr>
        <p:txBody>
          <a:bodyPr anchor="t">
            <a:normAutofit/>
          </a:bodyPr>
          <a:lstStyle/>
          <a:p>
            <a:r>
              <a:rPr lang="fr-FR" sz="4800" dirty="0" err="1">
                <a:latin typeface="Garamond" panose="02020404030301010803" pitchFamily="18" charset="0"/>
              </a:rPr>
              <a:t>Judicial</a:t>
            </a:r>
            <a:r>
              <a:rPr lang="fr-FR" sz="4800" dirty="0">
                <a:latin typeface="Garamond" panose="02020404030301010803" pitchFamily="18" charset="0"/>
              </a:rPr>
              <a:t> (</a:t>
            </a:r>
            <a:r>
              <a:rPr lang="fr-FR" sz="4800" dirty="0" err="1">
                <a:latin typeface="Garamond" panose="02020404030301010803" pitchFamily="18" charset="0"/>
              </a:rPr>
              <a:t>criminal</a:t>
            </a:r>
            <a:r>
              <a:rPr lang="fr-FR" sz="4800" dirty="0">
                <a:latin typeface="Garamond" panose="02020404030301010803" pitchFamily="18" charset="0"/>
              </a:rPr>
              <a:t>) </a:t>
            </a:r>
            <a:r>
              <a:rPr lang="fr-FR" sz="4800" dirty="0" err="1">
                <a:latin typeface="Garamond" panose="02020404030301010803" pitchFamily="18" charset="0"/>
              </a:rPr>
              <a:t>field</a:t>
            </a:r>
            <a:endParaRPr lang="fr-FR" sz="4800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33671C-A839-FE42-978D-62CA1656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8279" y="1549863"/>
            <a:ext cx="5025928" cy="3911679"/>
          </a:xfrm>
        </p:spPr>
        <p:txBody>
          <a:bodyPr anchor="b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>
                <a:latin typeface="Garamond" panose="02020404030301010803" pitchFamily="18" charset="0"/>
              </a:rPr>
              <a:t> The </a:t>
            </a:r>
            <a:r>
              <a:rPr lang="fr-FR" dirty="0" err="1">
                <a:latin typeface="Garamond" panose="02020404030301010803" pitchFamily="18" charset="0"/>
              </a:rPr>
              <a:t>political</a:t>
            </a:r>
            <a:r>
              <a:rPr lang="fr-FR" dirty="0">
                <a:latin typeface="Garamond" panose="02020404030301010803" pitchFamily="18" charset="0"/>
              </a:rPr>
              <a:t> use of </a:t>
            </a:r>
            <a:r>
              <a:rPr lang="fr-FR" dirty="0" err="1">
                <a:latin typeface="Garamond" panose="02020404030301010803" pitchFamily="18" charset="0"/>
              </a:rPr>
              <a:t>criminal</a:t>
            </a: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procedings</a:t>
            </a:r>
            <a:r>
              <a:rPr lang="fr-FR" dirty="0">
                <a:latin typeface="Garamond" panose="02020404030301010803" pitchFamily="18" charset="0"/>
              </a:rPr>
              <a:t>  : the </a:t>
            </a:r>
            <a:r>
              <a:rPr lang="fr-FR" dirty="0" err="1">
                <a:latin typeface="Garamond" panose="02020404030301010803" pitchFamily="18" charset="0"/>
              </a:rPr>
              <a:t>solidarity</a:t>
            </a:r>
            <a:r>
              <a:rPr lang="fr-FR" dirty="0">
                <a:latin typeface="Garamond" panose="02020404030301010803" pitchFamily="18" charset="0"/>
              </a:rPr>
              <a:t> trial</a:t>
            </a:r>
          </a:p>
          <a:p>
            <a:pPr marL="0" indent="0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dirty="0">
                <a:latin typeface="Garamond" panose="02020404030301010803" pitchFamily="18" charset="0"/>
              </a:rPr>
              <a:t>The migrants : </a:t>
            </a:r>
            <a:r>
              <a:rPr lang="fr-FR" dirty="0" err="1">
                <a:latin typeface="Garamond" panose="02020404030301010803" pitchFamily="18" charset="0"/>
              </a:rPr>
              <a:t>victims</a:t>
            </a:r>
            <a:r>
              <a:rPr lang="fr-FR" dirty="0">
                <a:latin typeface="Garamond" panose="02020404030301010803" pitchFamily="18" charset="0"/>
              </a:rPr>
              <a:t> or </a:t>
            </a:r>
            <a:r>
              <a:rPr lang="fr-FR" dirty="0" err="1">
                <a:latin typeface="Garamond" panose="02020404030301010803" pitchFamily="18" charset="0"/>
              </a:rPr>
              <a:t>felons</a:t>
            </a:r>
            <a:r>
              <a:rPr lang="fr-FR" dirty="0">
                <a:latin typeface="Garamond" panose="02020404030301010803" pitchFamily="18" charset="0"/>
              </a:rPr>
              <a:t>?</a:t>
            </a:r>
          </a:p>
          <a:p>
            <a:pPr>
              <a:buFont typeface="Wingdings" pitchFamily="2" charset="2"/>
              <a:buChar char="Ø"/>
            </a:pPr>
            <a:endParaRPr lang="fr-FR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endParaRPr lang="fr-FR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52129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BFB7FD-8E3C-84D5-E38F-5C6F08F8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93" y="1468583"/>
            <a:ext cx="4436770" cy="3900512"/>
          </a:xfrm>
        </p:spPr>
        <p:txBody>
          <a:bodyPr anchor="t">
            <a:normAutofit/>
          </a:bodyPr>
          <a:lstStyle/>
          <a:p>
            <a:r>
              <a:rPr lang="fr-FR" sz="4800" dirty="0" err="1">
                <a:latin typeface="Garamond" panose="02020404030301010803" pitchFamily="18" charset="0"/>
              </a:rPr>
              <a:t>Executive</a:t>
            </a:r>
            <a:r>
              <a:rPr lang="fr-FR" sz="4800" dirty="0">
                <a:latin typeface="Garamond" panose="02020404030301010803" pitchFamily="18" charset="0"/>
              </a:rPr>
              <a:t> </a:t>
            </a:r>
            <a:br>
              <a:rPr lang="fr-FR" sz="4800" dirty="0">
                <a:latin typeface="Garamond" panose="02020404030301010803" pitchFamily="18" charset="0"/>
              </a:rPr>
            </a:br>
            <a:r>
              <a:rPr lang="fr-FR" sz="4800" dirty="0">
                <a:latin typeface="Garamond" panose="02020404030301010803" pitchFamily="18" charset="0"/>
              </a:rPr>
              <a:t>and </a:t>
            </a:r>
            <a:br>
              <a:rPr lang="fr-FR" sz="4800" dirty="0">
                <a:latin typeface="Garamond" panose="02020404030301010803" pitchFamily="18" charset="0"/>
              </a:rPr>
            </a:br>
            <a:r>
              <a:rPr lang="fr-FR" sz="4800" dirty="0" err="1">
                <a:latin typeface="Garamond" panose="02020404030301010803" pitchFamily="18" charset="0"/>
              </a:rPr>
              <a:t>judicial</a:t>
            </a:r>
            <a:br>
              <a:rPr lang="fr-FR" sz="4800" dirty="0">
                <a:latin typeface="Garamond" panose="02020404030301010803" pitchFamily="18" charset="0"/>
              </a:rPr>
            </a:br>
            <a:r>
              <a:rPr lang="fr-FR" sz="4800" dirty="0">
                <a:latin typeface="Garamond" panose="02020404030301010803" pitchFamily="18" charset="0"/>
              </a:rPr>
              <a:t>narratives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33671C-A839-FE42-978D-62CA1656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118765"/>
            <a:ext cx="6262207" cy="4342777"/>
          </a:xfrm>
        </p:spPr>
        <p:txBody>
          <a:bodyPr anchor="b">
            <a:normAutofit fontScale="77500" lnSpcReduction="20000"/>
          </a:bodyPr>
          <a:lstStyle/>
          <a:p>
            <a:pPr marL="0" indent="0" algn="r">
              <a:buNone/>
            </a:pPr>
            <a:endParaRPr lang="fr-B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fr-B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fr-BE" sz="31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I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obsessed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by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unhealthy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taking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advantage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public,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while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insulting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 the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side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! On the one hand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convince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they’re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scum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shouldn’t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help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don’t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have the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profile as us,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they’re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dangerous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people,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come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far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away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they’ll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anything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succeed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can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crush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us and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advantage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our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misery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And on the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hand, once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they’ve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got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foot in a truck,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become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victims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that’s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really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that’s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been </a:t>
            </a:r>
            <a:r>
              <a:rPr lang="fr-BE" sz="3100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used</a:t>
            </a:r>
            <a:r>
              <a:rPr lang="fr-BE" sz="3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! » </a:t>
            </a:r>
          </a:p>
          <a:p>
            <a:pPr marL="0" indent="0" algn="r">
              <a:buNone/>
            </a:pPr>
            <a:r>
              <a:rPr lang="fr-BE" sz="1800" i="1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Welcome</a:t>
            </a:r>
            <a:r>
              <a:rPr lang="fr-BE" sz="18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Sept personnes inculpées pour </a:t>
            </a:r>
            <a:r>
              <a:rPr lang="fr-FR" sz="1800" i="1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fr-BE" sz="18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trafic d’êtres humains</a:t>
            </a:r>
            <a:r>
              <a:rPr lang="fr-FR" sz="1800" i="1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r>
              <a:rPr lang="fr-BE" sz="18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témoignent</a:t>
            </a:r>
            <a:r>
              <a:rPr lang="fr-BE" sz="18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Bruxelles, Antidote, 2021, p. 145. </a:t>
            </a:r>
          </a:p>
          <a:p>
            <a:pPr marL="0" indent="0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8107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FCE8AF-317E-44CB-93C9-176E7F988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E4E8C9-690A-4CD3-BF61-842E410E3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6BE2421-DDDE-485D-962C-C51606DDE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97B95C-A16A-4E80-BFE9-EFCCA337A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033" y="3156126"/>
            <a:ext cx="10448956" cy="317142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0CA7ED-B7B4-F9DA-1F5C-BD7A6D0F8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180" y="3530900"/>
            <a:ext cx="6671201" cy="2471067"/>
          </a:xfrm>
        </p:spPr>
        <p:txBody>
          <a:bodyPr anchor="ctr">
            <a:normAutofit/>
          </a:bodyPr>
          <a:lstStyle/>
          <a:p>
            <a:r>
              <a:rPr lang="fr-FR" sz="4800" b="1" i="1" dirty="0">
                <a:latin typeface="Garamond" panose="02020404030301010803" pitchFamily="18" charset="0"/>
              </a:rPr>
              <a:t>Spring 2022   </a:t>
            </a:r>
            <a:br>
              <a:rPr lang="fr-FR" sz="4800" dirty="0">
                <a:latin typeface="Garamond" panose="02020404030301010803" pitchFamily="18" charset="0"/>
              </a:rPr>
            </a:br>
            <a:r>
              <a:rPr lang="fr-FR" sz="4800" dirty="0">
                <a:latin typeface="Garamond" panose="02020404030301010803" pitchFamily="18" charset="0"/>
              </a:rPr>
              <a:t>Ukranian </a:t>
            </a:r>
            <a:r>
              <a:rPr lang="fr-FR" sz="4800" dirty="0" err="1">
                <a:latin typeface="Garamond" panose="02020404030301010803" pitchFamily="18" charset="0"/>
              </a:rPr>
              <a:t>refugees</a:t>
            </a:r>
            <a:r>
              <a:rPr lang="fr-FR" sz="4800" dirty="0">
                <a:latin typeface="Garamond" panose="02020404030301010803" pitchFamily="18" charset="0"/>
              </a:rPr>
              <a:t> and </a:t>
            </a:r>
            <a:r>
              <a:rPr lang="fr-FR" sz="4800" dirty="0" err="1">
                <a:latin typeface="Garamond" panose="02020404030301010803" pitchFamily="18" charset="0"/>
              </a:rPr>
              <a:t>general</a:t>
            </a:r>
            <a:r>
              <a:rPr lang="fr-FR" sz="4800" dirty="0">
                <a:latin typeface="Garamond" panose="02020404030301010803" pitchFamily="18" charset="0"/>
              </a:rPr>
              <a:t> mobilisation</a:t>
            </a:r>
            <a:endParaRPr lang="fr-FR" sz="4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2DACB6E-09CD-D7B7-08A6-9BCCA2FFF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8073" y="3530899"/>
            <a:ext cx="4502353" cy="2471067"/>
          </a:xfrm>
        </p:spPr>
        <p:txBody>
          <a:bodyPr anchor="ctr">
            <a:normAutofit/>
          </a:bodyPr>
          <a:lstStyle/>
          <a:p>
            <a:pPr algn="l"/>
            <a:endParaRPr lang="fr-FR" sz="2000" dirty="0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54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BFB7FD-8E3C-84D5-E38F-5C6F08F8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93" y="1468583"/>
            <a:ext cx="4436770" cy="3900512"/>
          </a:xfrm>
        </p:spPr>
        <p:txBody>
          <a:bodyPr anchor="t">
            <a:normAutofit/>
          </a:bodyPr>
          <a:lstStyle/>
          <a:p>
            <a:r>
              <a:rPr lang="fr-FR" sz="4800" dirty="0" err="1">
                <a:latin typeface="Garamond" panose="02020404030301010803" pitchFamily="18" charset="0"/>
              </a:rPr>
              <a:t>Converging</a:t>
            </a:r>
            <a:r>
              <a:rPr lang="fr-FR" sz="4800" dirty="0">
                <a:latin typeface="Garamond" panose="02020404030301010803" pitchFamily="18" charset="0"/>
              </a:rPr>
              <a:t> narratives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33671C-A839-FE42-978D-62CA1656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563" y="1468583"/>
            <a:ext cx="5025928" cy="3911679"/>
          </a:xfrm>
        </p:spPr>
        <p:txBody>
          <a:bodyPr anchor="b">
            <a:normAutofit fontScale="92500"/>
          </a:bodyPr>
          <a:lstStyle/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600" dirty="0">
                <a:latin typeface="Garamond" panose="02020404030301010803" pitchFamily="18" charset="0"/>
              </a:rPr>
              <a:t> </a:t>
            </a:r>
            <a:r>
              <a:rPr lang="fr-FR" sz="3600" dirty="0" err="1">
                <a:latin typeface="Garamond" panose="02020404030301010803" pitchFamily="18" charset="0"/>
              </a:rPr>
              <a:t>Institutionnal</a:t>
            </a:r>
            <a:r>
              <a:rPr lang="fr-FR" sz="3600" dirty="0">
                <a:latin typeface="Garamond" panose="02020404030301010803" pitchFamily="18" charset="0"/>
              </a:rPr>
              <a:t> mobilisation</a:t>
            </a:r>
          </a:p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600" dirty="0" err="1">
                <a:latin typeface="Garamond" panose="02020404030301010803" pitchFamily="18" charset="0"/>
              </a:rPr>
              <a:t>Citizens</a:t>
            </a:r>
            <a:r>
              <a:rPr lang="fr-FR" sz="3600" dirty="0">
                <a:latin typeface="Garamond" panose="02020404030301010803" pitchFamily="18" charset="0"/>
              </a:rPr>
              <a:t>’ mobilisation</a:t>
            </a:r>
          </a:p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600" dirty="0" err="1">
                <a:latin typeface="Garamond" panose="02020404030301010803" pitchFamily="18" charset="0"/>
              </a:rPr>
              <a:t>Judicial</a:t>
            </a:r>
            <a:r>
              <a:rPr lang="fr-FR" sz="3600" dirty="0">
                <a:latin typeface="Garamond" panose="02020404030301010803" pitchFamily="18" charset="0"/>
              </a:rPr>
              <a:t> narrative put on </a:t>
            </a:r>
            <a:r>
              <a:rPr lang="fr-FR" sz="3600" dirty="0" err="1">
                <a:latin typeface="Garamond" panose="02020404030301010803" pitchFamily="18" charset="0"/>
              </a:rPr>
              <a:t>hold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62067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BFB7FD-8E3C-84D5-E38F-5C6F08F8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93" y="1468583"/>
            <a:ext cx="4436770" cy="3900512"/>
          </a:xfrm>
        </p:spPr>
        <p:txBody>
          <a:bodyPr anchor="t">
            <a:normAutofit/>
          </a:bodyPr>
          <a:lstStyle/>
          <a:p>
            <a:r>
              <a:rPr lang="fr-FR" sz="4800" dirty="0">
                <a:latin typeface="Garamond" panose="02020404030301010803" pitchFamily="18" charset="0"/>
              </a:rPr>
              <a:t>The </a:t>
            </a:r>
            <a:r>
              <a:rPr lang="fr-FR" sz="4800" dirty="0" err="1">
                <a:latin typeface="Garamond" panose="02020404030301010803" pitchFamily="18" charset="0"/>
              </a:rPr>
              <a:t>limits</a:t>
            </a:r>
            <a:r>
              <a:rPr lang="fr-FR" sz="4800" dirty="0">
                <a:latin typeface="Garamond" panose="02020404030301010803" pitchFamily="18" charset="0"/>
              </a:rPr>
              <a:t> of a storytelling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33671C-A839-FE42-978D-62CA1656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563" y="1468583"/>
            <a:ext cx="5025928" cy="3911679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600" dirty="0">
                <a:latin typeface="Garamond" panose="02020404030301010803" pitchFamily="18" charset="0"/>
              </a:rPr>
              <a:t> </a:t>
            </a:r>
            <a:r>
              <a:rPr lang="fr-FR" sz="3600" dirty="0" err="1">
                <a:latin typeface="Garamond" panose="02020404030301010803" pitchFamily="18" charset="0"/>
              </a:rPr>
              <a:t>Hosting</a:t>
            </a:r>
            <a:r>
              <a:rPr lang="fr-FR" sz="3600" dirty="0">
                <a:latin typeface="Garamond" panose="02020404030301010803" pitchFamily="18" charset="0"/>
              </a:rPr>
              <a:t> obligations</a:t>
            </a:r>
          </a:p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600" dirty="0">
                <a:latin typeface="Garamond" panose="02020404030301010803" pitchFamily="18" charset="0"/>
              </a:rPr>
              <a:t> A double-standard </a:t>
            </a:r>
            <a:r>
              <a:rPr lang="fr-FR" sz="3600" dirty="0" err="1">
                <a:latin typeface="Garamond" panose="02020404030301010803" pitchFamily="18" charset="0"/>
              </a:rPr>
              <a:t>politics</a:t>
            </a:r>
            <a:endParaRPr lang="fr-FR" sz="36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50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FCE8AF-317E-44CB-93C9-176E7F988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E4E8C9-690A-4CD3-BF61-842E410E3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6BE2421-DDDE-485D-962C-C51606DDE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97B95C-A16A-4E80-BFE9-EFCCA337A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033" y="3156126"/>
            <a:ext cx="10448956" cy="317142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0CA7ED-B7B4-F9DA-1F5C-BD7A6D0F8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180" y="3530900"/>
            <a:ext cx="6671201" cy="247106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4800" b="1" i="1" dirty="0">
                <a:latin typeface="Garamond" panose="02020404030301010803" pitchFamily="18" charset="0"/>
              </a:rPr>
              <a:t>2022 – 2023</a:t>
            </a:r>
            <a:br>
              <a:rPr lang="fr-FR" sz="4800" b="1" i="1" dirty="0">
                <a:latin typeface="Garamond" panose="02020404030301010803" pitchFamily="18" charset="0"/>
              </a:rPr>
            </a:br>
            <a:r>
              <a:rPr lang="fr-FR" sz="4800" dirty="0">
                <a:latin typeface="Garamond" panose="02020404030301010803" pitchFamily="18" charset="0"/>
              </a:rPr>
              <a:t>The « </a:t>
            </a:r>
            <a:r>
              <a:rPr lang="fr-FR" sz="4800" dirty="0" err="1">
                <a:latin typeface="Garamond" panose="02020404030301010803" pitchFamily="18" charset="0"/>
              </a:rPr>
              <a:t>hosting</a:t>
            </a:r>
            <a:r>
              <a:rPr lang="fr-FR" sz="4800" dirty="0">
                <a:latin typeface="Garamond" panose="02020404030301010803" pitchFamily="18" charset="0"/>
              </a:rPr>
              <a:t> </a:t>
            </a:r>
            <a:r>
              <a:rPr lang="fr-FR" sz="4800" dirty="0" err="1">
                <a:latin typeface="Garamond" panose="02020404030301010803" pitchFamily="18" charset="0"/>
              </a:rPr>
              <a:t>crisis</a:t>
            </a:r>
            <a:r>
              <a:rPr lang="fr-FR" sz="4800" dirty="0">
                <a:latin typeface="Garamond" panose="02020404030301010803" pitchFamily="18" charset="0"/>
              </a:rPr>
              <a:t> »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2DACB6E-09CD-D7B7-08A6-9BCCA2FFF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8073" y="3530899"/>
            <a:ext cx="4502353" cy="2471067"/>
          </a:xfrm>
        </p:spPr>
        <p:txBody>
          <a:bodyPr anchor="ctr">
            <a:normAutofit/>
          </a:bodyPr>
          <a:lstStyle/>
          <a:p>
            <a:pPr algn="l"/>
            <a:endParaRPr lang="fr-FR" sz="2000" dirty="0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79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ciel, plein air, nuage, route&#10;&#10;Description générée automatiquement">
            <a:extLst>
              <a:ext uri="{FF2B5EF4-FFF2-40B4-BE49-F238E27FC236}">
                <a16:creationId xmlns:a16="http://schemas.microsoft.com/office/drawing/2014/main" id="{2971F90F-D896-240F-FE46-D77806641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92121B-5F78-8018-7B40-1158E88A9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Street camp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9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54E6D0-A14C-40BE-8E45-08151726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516C1EB-8D62-4BF0-92B5-02E6AE43B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737E5B8-8F31-4942-B159-B213C4D6D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F530DA-C7D1-4968-8F8A-8700C2BB2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552813"/>
            <a:ext cx="11099352" cy="5905972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Espace réservé du contenu 4" descr="Une image contenant plein air, bâtiment, ciel, route&#10;&#10;Description générée automatiquement">
            <a:extLst>
              <a:ext uri="{FF2B5EF4-FFF2-40B4-BE49-F238E27FC236}">
                <a16:creationId xmlns:a16="http://schemas.microsoft.com/office/drawing/2014/main" id="{48C7DD39-528A-73F3-4714-21CCC86B5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2" b="1060"/>
          <a:stretch/>
        </p:blipFill>
        <p:spPr>
          <a:xfrm>
            <a:off x="711805" y="728906"/>
            <a:ext cx="10770209" cy="556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5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BFB7FD-8E3C-84D5-E38F-5C6F08F8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93" y="1468583"/>
            <a:ext cx="4074820" cy="3900512"/>
          </a:xfrm>
        </p:spPr>
        <p:txBody>
          <a:bodyPr anchor="t">
            <a:normAutofit/>
          </a:bodyPr>
          <a:lstStyle/>
          <a:p>
            <a:r>
              <a:rPr lang="fr-FR" sz="4800" dirty="0">
                <a:latin typeface="Garamond" panose="02020404030301010803" pitchFamily="18" charset="0"/>
              </a:rPr>
              <a:t>Is a </a:t>
            </a:r>
            <a:r>
              <a:rPr lang="fr-FR" sz="4800" dirty="0" err="1">
                <a:latin typeface="Garamond" panose="02020404030301010803" pitchFamily="18" charset="0"/>
              </a:rPr>
              <a:t>rooted</a:t>
            </a:r>
            <a:r>
              <a:rPr lang="fr-FR" sz="4800" dirty="0">
                <a:latin typeface="Garamond" panose="02020404030301010803" pitchFamily="18" charset="0"/>
              </a:rPr>
              <a:t> </a:t>
            </a:r>
            <a:r>
              <a:rPr lang="fr-FR" sz="4800" dirty="0" err="1">
                <a:latin typeface="Garamond" panose="02020404030301010803" pitchFamily="18" charset="0"/>
              </a:rPr>
              <a:t>crisis</a:t>
            </a:r>
            <a:r>
              <a:rPr lang="fr-FR" sz="4800" dirty="0">
                <a:latin typeface="Garamond" panose="02020404030301010803" pitchFamily="18" charset="0"/>
              </a:rPr>
              <a:t> </a:t>
            </a:r>
            <a:r>
              <a:rPr lang="fr-FR" sz="4800" dirty="0" err="1">
                <a:latin typeface="Garamond" panose="02020404030301010803" pitchFamily="18" charset="0"/>
              </a:rPr>
              <a:t>still</a:t>
            </a:r>
            <a:r>
              <a:rPr lang="fr-FR" sz="4800" dirty="0">
                <a:latin typeface="Garamond" panose="02020404030301010803" pitchFamily="18" charset="0"/>
              </a:rPr>
              <a:t> a </a:t>
            </a:r>
            <a:r>
              <a:rPr lang="fr-FR" sz="4800" dirty="0" err="1">
                <a:latin typeface="Garamond" panose="02020404030301010803" pitchFamily="18" charset="0"/>
              </a:rPr>
              <a:t>crisis</a:t>
            </a:r>
            <a:r>
              <a:rPr lang="fr-FR" sz="4800" dirty="0">
                <a:latin typeface="Garamond" panose="02020404030301010803" pitchFamily="18" charset="0"/>
              </a:rPr>
              <a:t>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33671C-A839-FE42-978D-62CA1656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563" y="1468583"/>
            <a:ext cx="5025928" cy="3911679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endParaRPr lang="fr-FR" sz="18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200" dirty="0">
                <a:latin typeface="Garamond" panose="02020404030301010803" pitchFamily="18" charset="0"/>
              </a:rPr>
              <a:t>The </a:t>
            </a:r>
            <a:r>
              <a:rPr lang="fr-FR" sz="2200" dirty="0" err="1">
                <a:latin typeface="Garamond" panose="02020404030301010803" pitchFamily="18" charset="0"/>
              </a:rPr>
              <a:t>legacy</a:t>
            </a:r>
            <a:r>
              <a:rPr lang="fr-FR" sz="2200" dirty="0">
                <a:latin typeface="Garamond" panose="02020404030301010803" pitchFamily="18" charset="0"/>
              </a:rPr>
              <a:t> of </a:t>
            </a:r>
            <a:r>
              <a:rPr lang="fr-FR" sz="2200" dirty="0" err="1">
                <a:latin typeface="Garamond" panose="02020404030301010803" pitchFamily="18" charset="0"/>
              </a:rPr>
              <a:t>past</a:t>
            </a:r>
            <a:r>
              <a:rPr lang="fr-FR" sz="2200" dirty="0">
                <a:latin typeface="Garamond" panose="02020404030301010803" pitchFamily="18" charset="0"/>
              </a:rPr>
              <a:t> </a:t>
            </a:r>
            <a:r>
              <a:rPr lang="fr-FR" sz="2200" dirty="0" err="1">
                <a:latin typeface="Garamond" panose="02020404030301010803" pitchFamily="18" charset="0"/>
              </a:rPr>
              <a:t>governments</a:t>
            </a:r>
            <a:endParaRPr lang="fr-FR" sz="22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200" dirty="0" err="1">
                <a:latin typeface="Garamond" panose="02020404030301010803" pitchFamily="18" charset="0"/>
              </a:rPr>
              <a:t>Women</a:t>
            </a:r>
            <a:r>
              <a:rPr lang="fr-FR" sz="2200" dirty="0">
                <a:latin typeface="Garamond" panose="02020404030301010803" pitchFamily="18" charset="0"/>
              </a:rPr>
              <a:t> and </a:t>
            </a:r>
            <a:r>
              <a:rPr lang="fr-FR" sz="2200" dirty="0" err="1">
                <a:latin typeface="Garamond" panose="02020404030301010803" pitchFamily="18" charset="0"/>
              </a:rPr>
              <a:t>children</a:t>
            </a:r>
            <a:r>
              <a:rPr lang="fr-FR" sz="2200" dirty="0">
                <a:latin typeface="Garamond" panose="02020404030301010803" pitchFamily="18" charset="0"/>
              </a:rPr>
              <a:t> first</a:t>
            </a:r>
          </a:p>
          <a:p>
            <a:pPr>
              <a:buFont typeface="Wingdings" pitchFamily="2" charset="2"/>
              <a:buChar char="Ø"/>
            </a:pPr>
            <a:r>
              <a:rPr lang="fr-FR" sz="2200" dirty="0">
                <a:latin typeface="Garamond" panose="02020404030301010803" pitchFamily="18" charset="0"/>
              </a:rPr>
              <a:t>Work on the influx and the </a:t>
            </a:r>
            <a:r>
              <a:rPr lang="fr-FR" sz="2200" dirty="0" err="1">
                <a:latin typeface="Garamond" panose="02020404030301010803" pitchFamily="18" charset="0"/>
              </a:rPr>
              <a:t>procedures</a:t>
            </a:r>
            <a:endParaRPr lang="fr-FR" sz="22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fr-FR" sz="22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endParaRPr lang="fr-FR" sz="22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200" dirty="0" err="1">
                <a:latin typeface="Garamond" panose="02020404030301010803" pitchFamily="18" charset="0"/>
              </a:rPr>
              <a:t>Behind</a:t>
            </a:r>
            <a:r>
              <a:rPr lang="fr-FR" sz="2200" dirty="0">
                <a:latin typeface="Garamond" panose="02020404030301010803" pitchFamily="18" charset="0"/>
              </a:rPr>
              <a:t> the </a:t>
            </a:r>
            <a:r>
              <a:rPr lang="fr-FR" sz="2200" dirty="0" err="1">
                <a:latin typeface="Garamond" panose="02020404030301010803" pitchFamily="18" charset="0"/>
              </a:rPr>
              <a:t>scene</a:t>
            </a:r>
            <a:r>
              <a:rPr lang="fr-FR" sz="2200" dirty="0">
                <a:latin typeface="Garamond" panose="02020404030301010803" pitchFamily="18" charset="0"/>
              </a:rPr>
              <a:t> : no </a:t>
            </a:r>
            <a:r>
              <a:rPr lang="fr-FR" sz="2200" dirty="0" err="1">
                <a:latin typeface="Garamond" panose="02020404030301010803" pitchFamily="18" charset="0"/>
              </a:rPr>
              <a:t>political</a:t>
            </a:r>
            <a:r>
              <a:rPr lang="fr-FR" sz="2200" dirty="0">
                <a:latin typeface="Garamond" panose="02020404030301010803" pitchFamily="18" charset="0"/>
              </a:rPr>
              <a:t> </a:t>
            </a:r>
            <a:r>
              <a:rPr lang="fr-FR" sz="2200" dirty="0" err="1">
                <a:latin typeface="Garamond" panose="02020404030301010803" pitchFamily="18" charset="0"/>
              </a:rPr>
              <a:t>will</a:t>
            </a:r>
            <a:endParaRPr lang="fr-FR" sz="22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fr-FR" sz="18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fr-FR" sz="1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04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465CB2-E160-4D8E-B8B3-B7AFCAFC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79C704-FD27-4BBA-A751-4A80EDB17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A8FFABF-F1A6-4C80-A0A6-29F3162FE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C1E4B-EA97-41D4-855C-680107905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BFB7FD-8E3C-84D5-E38F-5C6F08F8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92" y="1468583"/>
            <a:ext cx="4381541" cy="3900512"/>
          </a:xfrm>
        </p:spPr>
        <p:txBody>
          <a:bodyPr anchor="t">
            <a:normAutofit/>
          </a:bodyPr>
          <a:lstStyle/>
          <a:p>
            <a:r>
              <a:rPr lang="fr-FR" sz="4800" dirty="0">
                <a:latin typeface="Garamond" panose="02020404030301010803" pitchFamily="18" charset="0"/>
              </a:rPr>
              <a:t>Judiciary </a:t>
            </a:r>
            <a:r>
              <a:rPr lang="fr-FR" sz="4800" dirty="0" err="1">
                <a:latin typeface="Garamond" panose="02020404030301010803" pitchFamily="18" charset="0"/>
              </a:rPr>
              <a:t>actors</a:t>
            </a:r>
            <a:r>
              <a:rPr lang="fr-FR" sz="4800" dirty="0">
                <a:latin typeface="Garamond" panose="02020404030301010803" pitchFamily="18" charset="0"/>
              </a:rPr>
              <a:t> set the </a:t>
            </a:r>
            <a:r>
              <a:rPr lang="fr-FR" sz="4800" dirty="0" err="1">
                <a:latin typeface="Garamond" panose="02020404030301010803" pitchFamily="18" charset="0"/>
              </a:rPr>
              <a:t>tone</a:t>
            </a:r>
            <a:endParaRPr lang="fr-FR" sz="4800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33671C-A839-FE42-978D-62CA1656E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71" y="1468583"/>
            <a:ext cx="4550319" cy="3911679"/>
          </a:xfrm>
        </p:spPr>
        <p:txBody>
          <a:bodyPr anchor="b">
            <a:normAutofit lnSpcReduction="10000"/>
          </a:bodyPr>
          <a:lstStyle/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600" dirty="0">
                <a:latin typeface="Garamond" panose="02020404030301010803" pitchFamily="18" charset="0"/>
              </a:rPr>
              <a:t> </a:t>
            </a:r>
            <a:r>
              <a:rPr lang="fr-FR" sz="3600" dirty="0" err="1">
                <a:latin typeface="Garamond" panose="02020404030301010803" pitchFamily="18" charset="0"/>
              </a:rPr>
              <a:t>Lawyers</a:t>
            </a:r>
            <a:r>
              <a:rPr lang="fr-FR" sz="3600" dirty="0">
                <a:latin typeface="Garamond" panose="02020404030301010803" pitchFamily="18" charset="0"/>
              </a:rPr>
              <a:t> in action</a:t>
            </a:r>
          </a:p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3600" dirty="0">
                <a:latin typeface="Garamond" panose="02020404030301010803" pitchFamily="18" charset="0"/>
              </a:rPr>
              <a:t> An </a:t>
            </a:r>
            <a:r>
              <a:rPr lang="fr-FR" sz="3600" dirty="0" err="1">
                <a:latin typeface="Garamond" panose="02020404030301010803" pitchFamily="18" charset="0"/>
              </a:rPr>
              <a:t>unequivocal</a:t>
            </a:r>
            <a:r>
              <a:rPr lang="fr-FR" sz="3600" dirty="0">
                <a:latin typeface="Garamond" panose="02020404030301010803" pitchFamily="18" charset="0"/>
              </a:rPr>
              <a:t> </a:t>
            </a:r>
            <a:r>
              <a:rPr lang="fr-FR" sz="3600" dirty="0" err="1">
                <a:latin typeface="Garamond" panose="02020404030301010803" pitchFamily="18" charset="0"/>
              </a:rPr>
              <a:t>jurisdiction</a:t>
            </a:r>
            <a:r>
              <a:rPr lang="fr-FR" sz="3600" dirty="0">
                <a:latin typeface="Garamond" panose="02020404030301010803" pitchFamily="18" charset="0"/>
              </a:rPr>
              <a:t> : 8 000 convictions</a:t>
            </a:r>
          </a:p>
          <a:p>
            <a:pPr marL="0" indent="0">
              <a:buNone/>
            </a:pPr>
            <a:endParaRPr lang="fr-FR" sz="3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9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4CBDBB-4FBD-4B9E-BD01-054A81D43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A6F03-171F-40B2-8B2C-A061B8924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2C4834C-B602-4125-8264-BD0D55A58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172EE5-132F-4DD4-8855-4DBBD9C34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2ACAC8F-F82A-A591-C85A-C4C15F384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8875" y="1302871"/>
            <a:ext cx="8188026" cy="813796"/>
          </a:xfrm>
        </p:spPr>
        <p:txBody>
          <a:bodyPr anchor="b">
            <a:normAutofit/>
          </a:bodyPr>
          <a:lstStyle/>
          <a:p>
            <a:pPr algn="r"/>
            <a:r>
              <a:rPr lang="fr-FR" sz="4000" dirty="0">
                <a:latin typeface="Garamond" panose="02020404030301010803" pitchFamily="18" charset="0"/>
              </a:rPr>
              <a:t>The supports </a:t>
            </a:r>
            <a:r>
              <a:rPr lang="fr-FR" sz="4000" dirty="0" err="1">
                <a:latin typeface="Garamond" panose="02020404030301010803" pitchFamily="18" charset="0"/>
              </a:rPr>
              <a:t>take</a:t>
            </a:r>
            <a:r>
              <a:rPr lang="fr-FR" sz="4000" dirty="0">
                <a:latin typeface="Garamond" panose="02020404030301010803" pitchFamily="18" charset="0"/>
              </a:rPr>
              <a:t> action for « the </a:t>
            </a:r>
            <a:r>
              <a:rPr lang="fr-FR" sz="4000" dirty="0" err="1">
                <a:latin typeface="Garamond" panose="02020404030301010803" pitchFamily="18" charset="0"/>
              </a:rPr>
              <a:t>guys</a:t>
            </a:r>
            <a:r>
              <a:rPr lang="fr-FR" sz="4000" dirty="0">
                <a:latin typeface="Garamond" panose="02020404030301010803" pitchFamily="18" charset="0"/>
              </a:rPr>
              <a:t>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09146D-1FCA-489D-223A-5A4798A4E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3641" y="2309538"/>
            <a:ext cx="8192843" cy="3266744"/>
          </a:xfrm>
        </p:spPr>
        <p:txBody>
          <a:bodyPr anchor="t">
            <a:normAutofit fontScale="92500" lnSpcReduction="10000"/>
          </a:bodyPr>
          <a:lstStyle/>
          <a:p>
            <a:pPr marL="0" indent="0" algn="ctr">
              <a:buNone/>
            </a:pPr>
            <a:endParaRPr lang="fr-FR" sz="1800" dirty="0"/>
          </a:p>
          <a:p>
            <a:pPr algn="ctr">
              <a:buFont typeface="Wingdings" pitchFamily="2" charset="2"/>
              <a:buChar char="Ø"/>
            </a:pPr>
            <a:r>
              <a:rPr lang="fr-FR" sz="3200" dirty="0">
                <a:latin typeface="Garamond" panose="02020404030301010803" pitchFamily="18" charset="0"/>
              </a:rPr>
              <a:t>The ADES network</a:t>
            </a:r>
          </a:p>
          <a:p>
            <a:pPr marL="0" indent="0" algn="ctr">
              <a:buNone/>
            </a:pPr>
            <a:endParaRPr lang="fr-FR" sz="3200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sz="3200" dirty="0">
                <a:latin typeface="Garamond" panose="02020404030301010803" pitchFamily="18" charset="0"/>
              </a:rPr>
              <a:t>The </a:t>
            </a:r>
            <a:r>
              <a:rPr lang="fr-FR" sz="3200" dirty="0" err="1">
                <a:latin typeface="Garamond" panose="02020404030301010803" pitchFamily="18" charset="0"/>
              </a:rPr>
              <a:t>humanitarian</a:t>
            </a:r>
            <a:r>
              <a:rPr lang="fr-FR" sz="3200" dirty="0">
                <a:latin typeface="Garamond" panose="02020404030301010803" pitchFamily="18" charset="0"/>
              </a:rPr>
              <a:t> hub</a:t>
            </a:r>
          </a:p>
          <a:p>
            <a:pPr algn="ctr">
              <a:buFont typeface="Wingdings" pitchFamily="2" charset="2"/>
              <a:buChar char="Ø"/>
            </a:pPr>
            <a:endParaRPr lang="fr-FR" sz="3200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sz="3200" dirty="0">
                <a:latin typeface="Garamond" panose="02020404030301010803" pitchFamily="18" charset="0"/>
              </a:rPr>
              <a:t> The </a:t>
            </a:r>
            <a:r>
              <a:rPr lang="fr-FR" sz="3200" dirty="0" err="1">
                <a:latin typeface="Garamond" panose="02020404030301010803" pitchFamily="18" charset="0"/>
              </a:rPr>
              <a:t>embarrassed</a:t>
            </a:r>
            <a:r>
              <a:rPr lang="fr-FR" sz="3200" dirty="0">
                <a:latin typeface="Garamond" panose="02020404030301010803" pitchFamily="18" charset="0"/>
              </a:rPr>
              <a:t> silence of the </a:t>
            </a:r>
            <a:r>
              <a:rPr lang="fr-FR" sz="3200" dirty="0" err="1">
                <a:latin typeface="Garamond" panose="02020404030301010803" pitchFamily="18" charset="0"/>
              </a:rPr>
              <a:t>Citizens</a:t>
            </a:r>
            <a:r>
              <a:rPr lang="fr-FR" sz="3200" dirty="0">
                <a:latin typeface="Garamond" panose="02020404030301010803" pitchFamily="18" charset="0"/>
              </a:rPr>
              <a:t>’ platform and the </a:t>
            </a:r>
            <a:r>
              <a:rPr lang="fr-FR" sz="3200" dirty="0" err="1">
                <a:latin typeface="Garamond" panose="02020404030301010803" pitchFamily="18" charset="0"/>
              </a:rPr>
              <a:t>creation</a:t>
            </a:r>
            <a:r>
              <a:rPr lang="fr-FR" sz="3200" dirty="0">
                <a:latin typeface="Garamond" panose="02020404030301010803" pitchFamily="18" charset="0"/>
              </a:rPr>
              <a:t> of « Stop </a:t>
            </a:r>
            <a:r>
              <a:rPr lang="fr-FR" sz="3200" dirty="0" err="1">
                <a:latin typeface="Garamond" panose="02020404030301010803" pitchFamily="18" charset="0"/>
              </a:rPr>
              <a:t>hosting</a:t>
            </a:r>
            <a:r>
              <a:rPr lang="fr-FR" sz="3200" dirty="0">
                <a:latin typeface="Garamond" panose="02020404030301010803" pitchFamily="18" charset="0"/>
              </a:rPr>
              <a:t> </a:t>
            </a:r>
            <a:r>
              <a:rPr lang="fr-FR" sz="3200" dirty="0" err="1">
                <a:latin typeface="Garamond" panose="02020404030301010803" pitchFamily="18" charset="0"/>
              </a:rPr>
              <a:t>crisis</a:t>
            </a:r>
            <a:r>
              <a:rPr lang="fr-FR" sz="3200" dirty="0">
                <a:latin typeface="Garamond" panose="02020404030301010803" pitchFamily="18" charset="0"/>
              </a:rPr>
              <a:t> »</a:t>
            </a:r>
          </a:p>
          <a:p>
            <a:pPr algn="ctr">
              <a:buFont typeface="Wingdings" pitchFamily="2" charset="2"/>
              <a:buChar char="Ø"/>
            </a:pPr>
            <a:endParaRPr lang="fr-FR" sz="3200" dirty="0">
              <a:latin typeface="Garamond" panose="02020404030301010803" pitchFamily="18" charset="0"/>
            </a:endParaRPr>
          </a:p>
        </p:txBody>
      </p:sp>
      <p:pic>
        <p:nvPicPr>
          <p:cNvPr id="4" name="Image 3" descr="Une image contenant Graphique, oiseau, graphisme, conception&#10;&#10;Description générée automatiquement">
            <a:extLst>
              <a:ext uri="{FF2B5EF4-FFF2-40B4-BE49-F238E27FC236}">
                <a16:creationId xmlns:a16="http://schemas.microsoft.com/office/drawing/2014/main" id="{35CD7FCD-FE50-DF44-16BB-BB0E8EE4F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236" y="2749788"/>
            <a:ext cx="1226726" cy="566417"/>
          </a:xfrm>
          <a:prstGeom prst="rect">
            <a:avLst/>
          </a:prstGeom>
        </p:spPr>
      </p:pic>
      <p:pic>
        <p:nvPicPr>
          <p:cNvPr id="6" name="Image 5" descr="Une image contenant texte, logo, Police, Graphique&#10;&#10;Description générée automatiquement">
            <a:extLst>
              <a:ext uri="{FF2B5EF4-FFF2-40B4-BE49-F238E27FC236}">
                <a16:creationId xmlns:a16="http://schemas.microsoft.com/office/drawing/2014/main" id="{080A736D-8309-2ADF-1289-8422FFC1A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236" y="3409632"/>
            <a:ext cx="876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7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6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693834-F6EC-2545-3697-B2C97C313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2300">
                <a:solidFill>
                  <a:srgbClr val="FFFFFF"/>
                </a:solidFill>
              </a:rPr>
            </a:br>
            <a:r>
              <a:rPr lang="en-US" sz="2300">
                <a:solidFill>
                  <a:srgbClr val="FFFFFF"/>
                </a:solidFill>
              </a:rPr>
              <a:t>“This is not a home”</a:t>
            </a:r>
            <a:br>
              <a:rPr lang="en-US" sz="2300">
                <a:solidFill>
                  <a:srgbClr val="FFFFFF"/>
                </a:solidFill>
              </a:rPr>
            </a:br>
            <a:br>
              <a:rPr lang="en-US" sz="2300">
                <a:solidFill>
                  <a:srgbClr val="FFFFFF"/>
                </a:solidFill>
              </a:rPr>
            </a:br>
            <a:r>
              <a:rPr lang="en-US" sz="2300">
                <a:solidFill>
                  <a:srgbClr val="FFFFFF"/>
                </a:solidFill>
              </a:rPr>
              <a:t>seizure made at </a:t>
            </a:r>
            <a:r>
              <a:rPr lang="en-US" sz="2300" i="1">
                <a:solidFill>
                  <a:srgbClr val="FFFFFF"/>
                </a:solidFill>
              </a:rPr>
              <a:t>fedasil </a:t>
            </a:r>
            <a:r>
              <a:rPr lang="en-US" sz="2300">
                <a:solidFill>
                  <a:srgbClr val="FFFFFF"/>
                </a:solidFill>
              </a:rPr>
              <a:t>(government agency responsible for reception)</a:t>
            </a:r>
            <a:br>
              <a:rPr lang="en-US" sz="2300">
                <a:solidFill>
                  <a:srgbClr val="FFFFFF"/>
                </a:solidFill>
              </a:rPr>
            </a:br>
            <a:br>
              <a:rPr lang="en-US" sz="2300">
                <a:solidFill>
                  <a:srgbClr val="FFFFFF"/>
                </a:solidFill>
              </a:rPr>
            </a:br>
            <a:r>
              <a:rPr lang="en-US" sz="2300">
                <a:solidFill>
                  <a:srgbClr val="FFFFFF"/>
                </a:solidFill>
              </a:rPr>
              <a:t>(end February 2023)</a:t>
            </a:r>
            <a:br>
              <a:rPr lang="en-US" sz="2300">
                <a:solidFill>
                  <a:srgbClr val="FFFFFF"/>
                </a:solidFill>
              </a:rPr>
            </a:br>
            <a:br>
              <a:rPr lang="en-US" sz="2300">
                <a:solidFill>
                  <a:srgbClr val="FFFFFF"/>
                </a:solidFill>
              </a:rPr>
            </a:br>
            <a:br>
              <a:rPr lang="en-US" sz="2300">
                <a:solidFill>
                  <a:srgbClr val="FFFFFF"/>
                </a:solidFill>
              </a:rPr>
            </a:br>
            <a:endParaRPr lang="en-US" sz="2300">
              <a:solidFill>
                <a:srgbClr val="FFFFFF"/>
              </a:solidFill>
            </a:endParaRP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 descr="Une image contenant bâtiment, plein air, personne, jeans&#10;&#10;Description générée automatiquement">
            <a:extLst>
              <a:ext uri="{FF2B5EF4-FFF2-40B4-BE49-F238E27FC236}">
                <a16:creationId xmlns:a16="http://schemas.microsoft.com/office/drawing/2014/main" id="{D5CB1CAD-1048-90CA-2269-D2E8B62A5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188" b="12643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774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54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D2A9A87-818A-D540-0AB0-9FDF5D563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70" y="618681"/>
            <a:ext cx="3569629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Garamond" panose="02020404030301010803" pitchFamily="18" charset="0"/>
              </a:rPr>
              <a:t>“Toc toc Nicole”</a:t>
            </a:r>
            <a:br>
              <a:rPr lang="en-US" sz="3600" dirty="0">
                <a:solidFill>
                  <a:srgbClr val="FFFFFF"/>
                </a:solidFill>
                <a:latin typeface="Garamond" panose="02020404030301010803" pitchFamily="18" charset="0"/>
              </a:rPr>
            </a:br>
            <a:br>
              <a:rPr lang="en-US" sz="3600" dirty="0">
                <a:solidFill>
                  <a:srgbClr val="FFFFFF"/>
                </a:solidFill>
                <a:latin typeface="Garamond" panose="02020404030301010803" pitchFamily="18" charset="0"/>
              </a:rPr>
            </a:br>
            <a:r>
              <a:rPr lang="en-US" sz="3600" dirty="0">
                <a:solidFill>
                  <a:srgbClr val="FFFFFF"/>
                </a:solidFill>
                <a:latin typeface="Garamond" panose="02020404030301010803" pitchFamily="18" charset="0"/>
              </a:rPr>
              <a:t>April 2023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 descr="Une image contenant bâtiment, plein air, ciel, Véhicule terrestre&#10;&#10;Description générée automatiquement">
            <a:extLst>
              <a:ext uri="{FF2B5EF4-FFF2-40B4-BE49-F238E27FC236}">
                <a16:creationId xmlns:a16="http://schemas.microsoft.com/office/drawing/2014/main" id="{FDEC29AA-1137-35A2-4488-D8F793BB51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125" r="-1" b="-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0204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A0B4DFF-4DE3-3D76-AEB6-B53662705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485" y="1600200"/>
            <a:ext cx="8201552" cy="2295748"/>
          </a:xfrm>
        </p:spPr>
        <p:txBody>
          <a:bodyPr anchor="b">
            <a:normAutofit/>
          </a:bodyPr>
          <a:lstStyle/>
          <a:p>
            <a:r>
              <a:rPr lang="fr-FR" sz="4800" dirty="0" err="1"/>
              <a:t>Concluding</a:t>
            </a:r>
            <a:r>
              <a:rPr lang="fr-FR" sz="4800" dirty="0"/>
              <a:t> </a:t>
            </a:r>
            <a:r>
              <a:rPr lang="fr-FR" sz="4800" dirty="0" err="1"/>
              <a:t>thoughts</a:t>
            </a:r>
            <a:endParaRPr lang="fr-FR" sz="4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55D3919-CB26-5285-9E87-7DF1A0622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1485" y="4067661"/>
            <a:ext cx="8201552" cy="1118764"/>
          </a:xfrm>
        </p:spPr>
        <p:txBody>
          <a:bodyPr anchor="t">
            <a:normAutofit/>
          </a:bodyPr>
          <a:lstStyle/>
          <a:p>
            <a:endParaRPr lang="fr-FR" sz="2000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5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476</Words>
  <Application>Microsoft Macintosh PowerPoint</Application>
  <PresentationFormat>Grand écran</PresentationFormat>
  <Paragraphs>87</Paragraphs>
  <Slides>23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Garamond</vt:lpstr>
      <vt:lpstr>Times New Roman</vt:lpstr>
      <vt:lpstr>Wingdings</vt:lpstr>
      <vt:lpstr>Thème Office</vt:lpstr>
      <vt:lpstr>From the transmigrants to the homeless</vt:lpstr>
      <vt:lpstr>Contents</vt:lpstr>
      <vt:lpstr>Fieldwork</vt:lpstr>
      <vt:lpstr>2015  The « transmigrants » and the hosts</vt:lpstr>
      <vt:lpstr> Hosts making up for Government shortcomings</vt:lpstr>
      <vt:lpstr>The camp at Maximilien Park</vt:lpstr>
      <vt:lpstr>Présentation PowerPoint</vt:lpstr>
      <vt:lpstr>“Undocumented, refugees, it’s the same : a problem of paper(s)”</vt:lpstr>
      <vt:lpstr>The « transmigrants »</vt:lpstr>
      <vt:lpstr>Judicial (criminal) field</vt:lpstr>
      <vt:lpstr>Executive  and  judicial narratives</vt:lpstr>
      <vt:lpstr>Spring 2022    Ukranian refugees and general mobilisation</vt:lpstr>
      <vt:lpstr>Converging narratives</vt:lpstr>
      <vt:lpstr>The limits of a storytelling</vt:lpstr>
      <vt:lpstr>2022 – 2023 The « hosting crisis »</vt:lpstr>
      <vt:lpstr>Street camp</vt:lpstr>
      <vt:lpstr>Présentation PowerPoint</vt:lpstr>
      <vt:lpstr>Is a rooted crisis still a crisis ?</vt:lpstr>
      <vt:lpstr>Judiciary actors set the tone</vt:lpstr>
      <vt:lpstr>The supports take action for « the guys »</vt:lpstr>
      <vt:lpstr> “This is not a home”  seizure made at fedasil (government agency responsible for reception)  (end February 2023)   </vt:lpstr>
      <vt:lpstr>“Toc toc Nicole”  April 2023</vt:lpstr>
      <vt:lpstr>Concluding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the transmigrants to the homelesses</dc:title>
  <dc:creator>Diletta Tatti</dc:creator>
  <cp:lastModifiedBy>Diletta Tatti</cp:lastModifiedBy>
  <cp:revision>37</cp:revision>
  <dcterms:created xsi:type="dcterms:W3CDTF">2023-05-22T12:51:44Z</dcterms:created>
  <dcterms:modified xsi:type="dcterms:W3CDTF">2023-09-08T16:35:17Z</dcterms:modified>
</cp:coreProperties>
</file>