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2" r:id="rId3"/>
    <p:sldId id="258" r:id="rId4"/>
    <p:sldId id="277" r:id="rId5"/>
    <p:sldId id="276" r:id="rId6"/>
    <p:sldId id="278" r:id="rId7"/>
    <p:sldId id="281" r:id="rId8"/>
    <p:sldId id="279" r:id="rId9"/>
    <p:sldId id="280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75" r:id="rId18"/>
  </p:sldIdLst>
  <p:sldSz cx="12192000" cy="6858000"/>
  <p:notesSz cx="6865938" cy="9047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45DC34-C36B-B8CB-746E-C409321DAD4B}" name="Geoffrey Legrand" initials="GL" userId="fe0f9bfdc77b36d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78301" autoAdjust="0"/>
  </p:normalViewPr>
  <p:slideViewPr>
    <p:cSldViewPr snapToGrid="0">
      <p:cViewPr varScale="1">
        <p:scale>
          <a:sx n="64" d="100"/>
          <a:sy n="64" d="100"/>
        </p:scale>
        <p:origin x="1378" y="72"/>
      </p:cViewPr>
      <p:guideLst>
        <p:guide orient="horz" pos="21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52357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52357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3723BDA1-58E7-4595-B3AA-6F1276505245}" type="datetimeFigureOut">
              <a:rPr lang="fr-BE" smtClean="0"/>
              <a:t>29-06-22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593236"/>
            <a:ext cx="2975240" cy="452357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9109" y="8593236"/>
            <a:ext cx="2975240" cy="452357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29A6C7B8-4DFC-46C6-8DD7-85738862368C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7589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53929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53929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7AACCDD8-E0A0-4B51-B67A-9A1F25ECFF85}" type="datetimeFigureOut">
              <a:rPr lang="fr-BE" smtClean="0"/>
              <a:t>29-06-22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20725" y="1130300"/>
            <a:ext cx="5426075" cy="3052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6594" y="4353948"/>
            <a:ext cx="5492750" cy="3562320"/>
          </a:xfrm>
          <a:prstGeom prst="rect">
            <a:avLst/>
          </a:prstGeom>
        </p:spPr>
        <p:txBody>
          <a:bodyPr vert="horz" lIns="96350" tIns="48175" rIns="96350" bIns="4817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593236"/>
            <a:ext cx="2975240" cy="453928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9109" y="8593236"/>
            <a:ext cx="2975240" cy="453928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CB309FFB-4642-4990-A596-7B7CB22B5C65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44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53423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i="0" dirty="0"/>
              <a:t>Intégrer l’expérience humaine comme un « savoir » dans le discours théologique</a:t>
            </a:r>
          </a:p>
          <a:p>
            <a:pPr marL="0" indent="0">
              <a:buFontTx/>
              <a:buNone/>
            </a:pPr>
            <a:r>
              <a:rPr lang="fr-FR" i="1" dirty="0" err="1"/>
              <a:t>Experiment</a:t>
            </a:r>
            <a:r>
              <a:rPr lang="fr-FR" i="0" dirty="0"/>
              <a:t> (vocabulaire scientifique) : savoir objectivé, vérifiable après des tests ou des expérimentations</a:t>
            </a:r>
          </a:p>
          <a:p>
            <a:pPr marL="0" indent="0">
              <a:buFontTx/>
              <a:buNone/>
            </a:pPr>
            <a:r>
              <a:rPr lang="fr-FR" i="1" dirty="0" err="1"/>
              <a:t>Erlebnis</a:t>
            </a:r>
            <a:r>
              <a:rPr lang="fr-FR" i="0" dirty="0"/>
              <a:t>: dimension événementielle: expérience intérieure intense vécue par le sujet lors d’un événement, d’une rencontre (émotion jamais exactement traduisible)</a:t>
            </a:r>
          </a:p>
          <a:p>
            <a:pPr marL="0" indent="0">
              <a:buFontTx/>
              <a:buNone/>
            </a:pPr>
            <a:r>
              <a:rPr lang="fr-FR" i="1" dirty="0" err="1"/>
              <a:t>Erfahrung</a:t>
            </a:r>
            <a:r>
              <a:rPr lang="fr-FR" i="0" dirty="0"/>
              <a:t>: herméneutique. « Synthèse de la perception et de la réflexion: intégration, interprétation de l’expérience. Le simple choix des mots, des symboles, des gestes est déjà une interprétation.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i="0" dirty="0">
                <a:sym typeface="Wingdings" panose="05000000000000000000" pitchFamily="2" charset="2"/>
              </a:rPr>
              <a:t>Altérité / dimension collective. Les expressions retenues pour communiquer son expérience proviennent d’ailleurs, d’une autre personne, d’une culture, d’un groupe, d’une communauté.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i="0" dirty="0">
                <a:sym typeface="Wingdings" panose="05000000000000000000" pitchFamily="2" charset="2"/>
              </a:rPr>
              <a:t>Dans la cas d’une expérience religieuse, le sujet ne peut se passer de mots, d’images, de symboles d’une tradition religieuse particulière pour tenter de formuler son vécu.</a:t>
            </a:r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62475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i="0" dirty="0"/>
              <a:t>- « L’éveil spirituel est d’abord une entrée dans l’univers « de la signification » et s’impose ainsi comme une incontournable voie d’accès à l’expérience religieuse, laquelle prédispose à l’expérience de foi » (R. Brodeur)</a:t>
            </a:r>
          </a:p>
          <a:p>
            <a:pPr marL="0" indent="0">
              <a:buFontTx/>
              <a:buNone/>
            </a:pPr>
            <a:r>
              <a:rPr lang="fr-FR" i="0" dirty="0"/>
              <a:t>- Ne pas forcément aboutir à la réponse chrétienne, ni même à la réponse religieuse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11402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Coupole du Panthéon (Rome)</a:t>
            </a:r>
          </a:p>
          <a:p>
            <a:r>
              <a:rPr lang="fr-FR" dirty="0"/>
              <a:t>Coupole de la mosquée de Cordoue (Espagne)</a:t>
            </a:r>
          </a:p>
          <a:p>
            <a:r>
              <a:rPr lang="fr-FR" dirty="0"/>
              <a:t>Coupole de la basilique Saint-Pierre (Vatican)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08904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coupole de l’abside est couverte d’une mosaïque représentant les habits de Dieu couvrant la voûte céleste.</a:t>
            </a:r>
          </a:p>
          <a:p>
            <a:r>
              <a:rPr lang="fr-FR" dirty="0"/>
              <a:t>Depuis le </a:t>
            </a:r>
            <a:r>
              <a:rPr lang="fr-FR" i="1" dirty="0"/>
              <a:t>triforium</a:t>
            </a:r>
            <a:r>
              <a:rPr lang="fr-FR" dirty="0"/>
              <a:t> supérieur de l’abside tombent 7 rayons de lumière qui symbolisent l’Esprit Saint.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7211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68578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- Pour interpréter l’expérience par exemple</a:t>
            </a:r>
          </a:p>
          <a:p>
            <a:r>
              <a:rPr lang="fr-FR" b="0" i="0" dirty="0">
                <a:solidFill>
                  <a:srgbClr val="222222"/>
                </a:solidFill>
                <a:effectLst/>
                <a:latin typeface="Karla" panose="020B0604020202020204" pitchFamily="2" charset="0"/>
              </a:rPr>
              <a:t>- « Dans la tradition dynamique, l’essentiel demeure : la tradition ne change pas, mais grandit. Grandit dans l’explicitation et la compréhension » (Pape François)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solidFill>
                  <a:srgbClr val="222222"/>
                </a:solidFill>
                <a:effectLst/>
                <a:latin typeface="Karla" panose="020B0604020202020204" pitchFamily="2" charset="0"/>
              </a:rPr>
              <a:t>- Vincent de Lérins (moine et théologien français du Ve PCN)</a:t>
            </a:r>
            <a:r>
              <a:rPr lang="fr-BE" b="0" i="0" dirty="0">
                <a:solidFill>
                  <a:schemeClr val="tx1"/>
                </a:solidFill>
                <a:effectLst/>
                <a:latin typeface="+mn-lt"/>
              </a:rPr>
              <a:t>: </a:t>
            </a:r>
            <a:r>
              <a:rPr lang="fr-FR" b="0" i="0" dirty="0">
                <a:solidFill>
                  <a:srgbClr val="222222"/>
                </a:solidFill>
                <a:effectLst/>
                <a:latin typeface="Karla" panose="020B0604020202020204" pitchFamily="2" charset="0"/>
              </a:rPr>
              <a:t>« De façon à ce que, la tradition se consolide avec les années, qu’elle grandisse avec le temps et qu’elle soit sublimée avec l’âge 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66343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i="0" dirty="0">
              <a:solidFill>
                <a:srgbClr val="222222"/>
              </a:solidFill>
              <a:effectLst/>
              <a:latin typeface="Karla" panose="020B0604020202020204" pitchFamily="2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5490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02997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Paul Valéry: écrivain, poète, philosophie français (1871-1945)</a:t>
            </a:r>
          </a:p>
          <a:p>
            <a:r>
              <a:rPr lang="fr-FR" dirty="0"/>
              <a:t>Gustav Mahler: compositeur, chef d’orchestre autrichien (1860-1911)</a:t>
            </a:r>
          </a:p>
          <a:p>
            <a:endParaRPr lang="fr-FR" dirty="0"/>
          </a:p>
          <a:p>
            <a:r>
              <a:rPr lang="fr-FR" dirty="0"/>
              <a:t>Pape François: « La tradition est la garantie de l’avenir, pas la gardienne des cendres »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35277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Expliquer brièvement le sujet de ma thèse: TILLICH </a:t>
            </a:r>
            <a:r>
              <a:rPr lang="fr-FR" dirty="0">
                <a:sym typeface="Wingdings" panose="05000000000000000000" pitchFamily="2" charset="2"/>
              </a:rPr>
              <a:t> CORRÉLATION  BOEVE  RECONTEXTUALISATION</a:t>
            </a:r>
            <a:endParaRPr lang="fr-FR" dirty="0"/>
          </a:p>
          <a:p>
            <a:pPr marL="171450" indent="-171450">
              <a:buFontTx/>
              <a:buChar char="-"/>
            </a:pPr>
            <a:r>
              <a:rPr lang="fr-FR" dirty="0"/>
              <a:t>Expliquer brièvement le sujet de la communication SITP 2021: historique</a:t>
            </a:r>
            <a:endParaRPr lang="fr-BE" dirty="0"/>
          </a:p>
          <a:p>
            <a:pPr marL="628650" lvl="1" indent="-171450">
              <a:buFontTx/>
              <a:buChar char="-"/>
            </a:pPr>
            <a:r>
              <a:rPr lang="fr-BE" dirty="0"/>
              <a:t>SCHLEIERMACHER : interdépendance et indépendance mutuelle de la culture et de la foi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TILLICH : va-et-vient, confrontation dynamique entre la question qu’est l’homme et la réponse qu’est Dieu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SCHILLEBEECKX : corrélation critique et réciproque d’expériences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DONZÉ : applique la corrélation à la « théologie pratique fondamentale » en respectant le principe d’homologie structurale de Pierre Gisel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TRACY : révision de la méthode corrélative en demandant d’être plus radical (importance du différent et de l’altérité)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DUMAS : quelles expériences des contemporains prendre comme point de départ théologique?</a:t>
            </a:r>
          </a:p>
          <a:p>
            <a:pPr marL="628650" lvl="1" indent="-171450">
              <a:buFontTx/>
              <a:buChar char="-"/>
            </a:pPr>
            <a:r>
              <a:rPr lang="fr-BE" dirty="0"/>
              <a:t>GROUPE DE SANTIAGO : MOLINARIO/WATKINS: échec des méthodes corrélatives.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3626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TITRE: </a:t>
            </a:r>
            <a:r>
              <a:rPr lang="fr-FR" i="1" dirty="0"/>
              <a:t>Dieu interrompt l’histoire. La théologie dans un temps de bouleversement.</a:t>
            </a:r>
            <a:endParaRPr lang="fr-BE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9079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u="sng" dirty="0"/>
              <a:t>4 ÉLÉMENTS</a:t>
            </a:r>
            <a:r>
              <a:rPr lang="fr-FR" u="none" dirty="0"/>
              <a:t>: pluralisation, altérité, trop grande recherche d’harmonie, peu ou plus de chevauchement entre la foi chrétienne et la culture contemporaine.</a:t>
            </a:r>
            <a:endParaRPr lang="fr-FR" u="sng" dirty="0"/>
          </a:p>
          <a:p>
            <a:r>
              <a:rPr lang="fr-FR" u="sng" dirty="0"/>
              <a:t>POST-LAÏQUE</a:t>
            </a:r>
            <a:r>
              <a:rPr lang="fr-FR" dirty="0"/>
              <a:t>: La sécularisation n’a pas entraîné une disparition de la religiosité</a:t>
            </a:r>
          </a:p>
          <a:p>
            <a:r>
              <a:rPr lang="fr-FR" u="sng" dirty="0"/>
              <a:t>POST-CHRÉTIENNE</a:t>
            </a:r>
            <a:r>
              <a:rPr lang="fr-FR" dirty="0"/>
              <a:t>: La société n’est plus structurée par les institutions religieuses chrétiennes</a:t>
            </a:r>
          </a:p>
          <a:p>
            <a:r>
              <a:rPr lang="fr-FR" u="sng" dirty="0"/>
              <a:t>DÉTRADITIONALISATION</a:t>
            </a:r>
            <a:r>
              <a:rPr lang="fr-FR" dirty="0"/>
              <a:t>: Interruption dans le processus socio-culturel de la transmission d’une génération à une autre</a:t>
            </a:r>
          </a:p>
          <a:p>
            <a:r>
              <a:rPr lang="fr-FR" u="sng" dirty="0"/>
              <a:t>INDIVIDUALISATION</a:t>
            </a:r>
            <a:r>
              <a:rPr lang="fr-FR" dirty="0"/>
              <a:t>: Puisque les traditions ne passent plus automatiquement d’une génération à une autre et que nos contemporains construisent leur identité de manière réflexive, les choix des individus sont premiers. </a:t>
            </a:r>
          </a:p>
          <a:p>
            <a:r>
              <a:rPr lang="fr-FR" u="sng" dirty="0"/>
              <a:t>PLURALISATION</a:t>
            </a:r>
            <a:r>
              <a:rPr lang="fr-FR" dirty="0"/>
              <a:t>: Coexistence de plusieurs traditions philosophiques et religieuses + Pluralité interne au sein même de ces traditions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36851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Il n’existe plus de position neutre aujourd’hui. </a:t>
            </a:r>
          </a:p>
          <a:p>
            <a:r>
              <a:rPr lang="fr-FR" dirty="0"/>
              <a:t>La situation actuelle est davantage caractérisée par un champ de positions religieuses et philosophiques plurielles, en interactions, plutôt que par un </a:t>
            </a:r>
            <a:r>
              <a:rPr lang="fr-FR" i="1" dirty="0"/>
              <a:t>continuum</a:t>
            </a:r>
            <a:r>
              <a:rPr lang="fr-FR" dirty="0"/>
              <a:t> allant de chrétiens pratiquants aux athées humanistes. 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42894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CONTEXTUELLE : causée par la pluralité </a:t>
            </a:r>
            <a:r>
              <a:rPr lang="fr-FR" dirty="0" err="1"/>
              <a:t>philosophico-religieuse</a:t>
            </a:r>
            <a:r>
              <a:rPr lang="fr-FR" dirty="0"/>
              <a:t>, par la </a:t>
            </a:r>
            <a:r>
              <a:rPr lang="fr-FR" i="0" dirty="0"/>
              <a:t>confrontation à l’altérité religieuse</a:t>
            </a:r>
          </a:p>
          <a:p>
            <a:pPr marL="0" indent="0">
              <a:buFontTx/>
              <a:buNone/>
            </a:pPr>
            <a:r>
              <a:rPr lang="fr-FR" i="0" dirty="0"/>
              <a:t>Le récit chrétien est interrompu par l’altérité religieuse: </a:t>
            </a:r>
            <a:r>
              <a:rPr lang="fr-FR" i="1" dirty="0"/>
              <a:t>ouverture du récit </a:t>
            </a:r>
            <a:r>
              <a:rPr lang="fr-FR" i="0" dirty="0"/>
              <a:t>pour retrouver les traces potentielles de Dieu en ce monde (révélation)</a:t>
            </a:r>
          </a:p>
          <a:p>
            <a:pPr marL="0" indent="0">
              <a:buFontTx/>
              <a:buNone/>
            </a:pPr>
            <a:r>
              <a:rPr lang="fr-FR" i="0" dirty="0"/>
              <a:t>Inversement, le récit chrétien peut interrompre le contexte : redécouverte de sa propre particularité </a:t>
            </a:r>
            <a:r>
              <a:rPr lang="fr-FR" i="0" dirty="0">
                <a:sym typeface="Wingdings" panose="05000000000000000000" pitchFamily="2" charset="2"/>
              </a:rPr>
              <a:t> créativité</a:t>
            </a:r>
            <a:endParaRPr lang="fr-FR" i="0" dirty="0"/>
          </a:p>
          <a:p>
            <a:pPr marL="171450" indent="-171450">
              <a:buFontTx/>
              <a:buChar char="-"/>
            </a:pPr>
            <a:endParaRPr lang="fr-FR" i="0" dirty="0"/>
          </a:p>
          <a:p>
            <a:pPr marL="171450" indent="-171450">
              <a:buFontTx/>
              <a:buChar char="-"/>
            </a:pPr>
            <a:r>
              <a:rPr lang="fr-FR" i="0" dirty="0"/>
              <a:t>THEOLOGIQUE: Dieu interrompt nos récits humains et se donne à connaître de manière dialogale (</a:t>
            </a:r>
            <a:r>
              <a:rPr lang="fr-FR" i="1" dirty="0"/>
              <a:t>Dei </a:t>
            </a:r>
            <a:r>
              <a:rPr lang="fr-FR" i="1" dirty="0" err="1"/>
              <a:t>Verbum</a:t>
            </a:r>
            <a:r>
              <a:rPr lang="fr-FR" i="0" dirty="0"/>
              <a:t>). Ex. : Moïse, les prophètes, Jésus guérit le jour du sabbat, Syrophénicienne</a:t>
            </a:r>
            <a:endParaRPr lang="fr-BE" i="1" dirty="0"/>
          </a:p>
          <a:p>
            <a:pPr marL="0" indent="0">
              <a:buFontTx/>
              <a:buNone/>
            </a:pPr>
            <a:r>
              <a:rPr lang="fr-BE" i="0" dirty="0"/>
              <a:t>Dieu se révèle encore potentiellement aujourd’hui dans le dialogue: non pas la tolérance passive mais recherche de la différence dans la ressemblance. </a:t>
            </a:r>
            <a:r>
              <a:rPr lang="fr-FR" i="0" dirty="0"/>
              <a:t>Ne pas rechercher les valeurs communes mais briser les consensus faciles.</a:t>
            </a:r>
            <a:r>
              <a:rPr lang="fr-BE" i="0" dirty="0"/>
              <a:t> Les chrétiens sont appelés à être « interrupteurs » (défense des pauvres, valeurs évangéliques, etc.)</a:t>
            </a:r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88723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Mais avec le mot corrélation: trop grande idée de continuité entre la foi et le contexte; la corrélation classique fonctionne entre deux termes (ici, pluralité de convictions)</a:t>
            </a:r>
          </a:p>
          <a:p>
            <a:pPr marL="171450" indent="-171450">
              <a:buFontTx/>
              <a:buChar char="-"/>
            </a:pPr>
            <a:r>
              <a:rPr lang="fr-FR" dirty="0"/>
              <a:t>4 CARACTÉRISTIQUES: </a:t>
            </a:r>
          </a:p>
          <a:p>
            <a:pPr marL="628650" lvl="1" indent="-171450">
              <a:buFontTx/>
              <a:buChar char="-"/>
            </a:pPr>
            <a:r>
              <a:rPr lang="fr-FR" dirty="0"/>
              <a:t>mélanger les horizons (l’ancien et le nouveau)</a:t>
            </a:r>
          </a:p>
          <a:p>
            <a:pPr marL="628650" lvl="1" indent="-171450">
              <a:buFontTx/>
              <a:buChar char="-"/>
            </a:pPr>
            <a:r>
              <a:rPr lang="fr-FR" dirty="0"/>
              <a:t>passer de la mono- à la multi-corrélation</a:t>
            </a:r>
          </a:p>
          <a:p>
            <a:pPr marL="628650" lvl="1" indent="-171450">
              <a:buFontTx/>
              <a:buChar char="-"/>
            </a:pPr>
            <a:r>
              <a:rPr lang="fr-FR" dirty="0"/>
              <a:t>mettre au premier plan la particularité chrétienne</a:t>
            </a:r>
          </a:p>
          <a:p>
            <a:pPr marL="628650" lvl="1" indent="-171450">
              <a:buFontTx/>
              <a:buChar char="-"/>
            </a:pPr>
            <a:r>
              <a:rPr lang="fr-FR" dirty="0"/>
              <a:t>toucher les personnes dans une dynamique existentielle.</a:t>
            </a:r>
            <a:endParaRPr lang="fr-BE" dirty="0"/>
          </a:p>
          <a:p>
            <a:pPr marL="457200" lvl="1" indent="0">
              <a:buFontTx/>
              <a:buNone/>
            </a:pPr>
            <a:r>
              <a:rPr lang="fr-BE" dirty="0"/>
              <a:t>Ex. : Publicités de Coca-Cola à Noël autour du thème du bonheur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24896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i="0" dirty="0"/>
              <a:t>Interruption et le DIALOGUE qui permettent la recontextualisation.</a:t>
            </a:r>
          </a:p>
          <a:p>
            <a:pPr marL="0" indent="0">
              <a:buFontTx/>
              <a:buNone/>
            </a:pPr>
            <a:r>
              <a:rPr lang="fr-FR" i="0" dirty="0"/>
              <a:t>Éviter de rester dans une éducation sur base de « valeurs chrétiennes » (années 1980-1990): plus assez de chevauchement entre la chrétienté et la culture</a:t>
            </a:r>
          </a:p>
          <a:p>
            <a:pPr marL="0" indent="0">
              <a:buFontTx/>
              <a:buNone/>
            </a:pPr>
            <a:r>
              <a:rPr lang="fr-FR" i="0" dirty="0"/>
              <a:t>Pour éviter la reconfessionalisation (traditionalisme) ou la sécularisation (dilution de l’identité avec des approches corrélatives): recontextualiser!</a:t>
            </a:r>
          </a:p>
          <a:p>
            <a:pPr marL="0" indent="0">
              <a:buFontTx/>
              <a:buNone/>
            </a:pPr>
            <a:r>
              <a:rPr lang="fr-FR" i="0" dirty="0"/>
              <a:t>Rôle important de l’herméneutique et du dialogue pour la recontextualisation.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9FFB-4642-4990-A596-7B7CB22B5C65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631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1239-7DEE-4BC9-B9A8-9ABEF531B9BB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F0FE-3C5D-448E-A29B-48A179276CAB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36D9-17A3-45CA-A7FD-782336B37C89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7414-BE7F-43D0-9A45-CE6935DEB11A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F51FF-496C-4033-A17C-3DEEEF8D9DCD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EB00-2505-4809-86CE-36FB667FA68D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3776-62AA-4DF1-8833-D5A76F139F9F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D4C4-BA6C-4CE0-B292-0567E7DF2347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205A9-AA1D-46EF-AC40-5B4B26CE53C4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83CF-F213-4BB9-948A-49C813EA612F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1DF1C-F576-427D-B7F6-A13601C449B4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64CF-0E4F-47F8-A792-60FDF098B75A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D67C-C633-438F-A7EF-348930E2E872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1E1BD-6EF9-49B4-BC3A-9AB6980B9C78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E375-71E6-4F15-AF27-EB349197A273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25EB-8C88-4393-84CB-C45FFB612FFD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CA07E-9F1F-4076-B662-874AFDC79276}" type="datetime1">
              <a:rPr lang="en-US" smtClean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CA28E9-3656-4893-9EAD-EA0CD6853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63282"/>
            <a:ext cx="7766936" cy="1587554"/>
          </a:xfrm>
        </p:spPr>
        <p:txBody>
          <a:bodyPr/>
          <a:lstStyle/>
          <a:p>
            <a:r>
              <a:rPr lang="fr-FR" sz="3600" i="1" dirty="0"/>
              <a:t>La méthode de recontextualisation et la catégorie de l’interruption</a:t>
            </a:r>
            <a:br>
              <a:rPr lang="fr-FR" sz="3600" dirty="0"/>
            </a:br>
            <a:endParaRPr lang="fr-BE" sz="30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BE79D5-377E-43F7-B659-CCEC4BE0C8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800" i="1" dirty="0"/>
              <a:t>Entre tradition et innovation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07224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0442"/>
          </a:xfrm>
        </p:spPr>
        <p:txBody>
          <a:bodyPr>
            <a:normAutofit/>
          </a:bodyPr>
          <a:lstStyle/>
          <a:p>
            <a:r>
              <a:rPr lang="fr-FR" sz="3000" i="1" dirty="0"/>
              <a:t>III. Exemple 2: interruption de l’expérience</a:t>
            </a:r>
            <a:endParaRPr lang="fr-BE" sz="3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C9C7D6-708B-AF5C-B2CC-551B51B093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1" t="13186" r="5737" b="7147"/>
          <a:stretch/>
        </p:blipFill>
        <p:spPr bwMode="auto">
          <a:xfrm>
            <a:off x="2165684" y="1422472"/>
            <a:ext cx="5787189" cy="39149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C0188D0-E943-2088-23FB-77EDD274C6D8}"/>
              </a:ext>
            </a:extLst>
          </p:cNvPr>
          <p:cNvSpPr txBox="1"/>
          <p:nvPr/>
        </p:nvSpPr>
        <p:spPr>
          <a:xfrm>
            <a:off x="2165684" y="5233737"/>
            <a:ext cx="626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Arnaud </a:t>
            </a:r>
            <a:r>
              <a:rPr lang="fr-FR" dirty="0" err="1"/>
              <a:t>Join</a:t>
            </a:r>
            <a:r>
              <a:rPr lang="fr-FR" dirty="0"/>
              <a:t>-Lambert, </a:t>
            </a:r>
            <a:r>
              <a:rPr lang="fr-FR" i="1" dirty="0"/>
              <a:t>Entrer en théologie pratique</a:t>
            </a:r>
            <a:r>
              <a:rPr lang="fr-FR" dirty="0"/>
              <a:t>, p. 27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03725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0442"/>
          </a:xfrm>
        </p:spPr>
        <p:txBody>
          <a:bodyPr>
            <a:normAutofit/>
          </a:bodyPr>
          <a:lstStyle/>
          <a:p>
            <a:r>
              <a:rPr lang="fr-FR" sz="3000" i="1" dirty="0"/>
              <a:t>III. Exemple 2: interruption de l’expérience</a:t>
            </a:r>
            <a:endParaRPr lang="fr-BE" sz="3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B68F08E-04BF-B6B4-885F-80C0B55F0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55136"/>
            <a:ext cx="9790141" cy="4386226"/>
          </a:xfrm>
        </p:spPr>
        <p:txBody>
          <a:bodyPr>
            <a:normAutofit fontScale="92500" lnSpcReduction="10000"/>
          </a:bodyPr>
          <a:lstStyle/>
          <a:p>
            <a:r>
              <a:rPr lang="fr-FR" sz="2800" dirty="0"/>
              <a:t>Expérience essentielle en théologie pratique</a:t>
            </a:r>
          </a:p>
          <a:p>
            <a:r>
              <a:rPr lang="fr-FR" sz="2800" dirty="0"/>
              <a:t>Lexique allemand: </a:t>
            </a:r>
          </a:p>
          <a:p>
            <a:pPr lvl="2"/>
            <a:r>
              <a:rPr lang="fr-FR" sz="2200" i="1" dirty="0"/>
              <a:t> </a:t>
            </a:r>
            <a:r>
              <a:rPr lang="fr-FR" sz="2200" i="1" dirty="0" err="1"/>
              <a:t>Experiment</a:t>
            </a:r>
            <a:r>
              <a:rPr lang="fr-FR" sz="2200" i="1" dirty="0"/>
              <a:t>, </a:t>
            </a:r>
            <a:r>
              <a:rPr lang="fr-FR" sz="2200" i="1" dirty="0" err="1"/>
              <a:t>Erlebnis</a:t>
            </a:r>
            <a:r>
              <a:rPr lang="fr-FR" sz="2200" i="1" dirty="0"/>
              <a:t>, </a:t>
            </a:r>
            <a:r>
              <a:rPr lang="fr-FR" sz="2200" i="1" dirty="0" err="1"/>
              <a:t>Erfahrung</a:t>
            </a:r>
            <a:endParaRPr lang="fr-FR" sz="2200" i="1" dirty="0"/>
          </a:p>
          <a:p>
            <a:r>
              <a:rPr lang="fr-FR" sz="2800" i="1" dirty="0"/>
              <a:t>Continuum en modernité </a:t>
            </a:r>
            <a:r>
              <a:rPr lang="fr-FR" sz="2800" dirty="0"/>
              <a:t>(Raymond Brodeur)</a:t>
            </a:r>
          </a:p>
          <a:p>
            <a:pPr lvl="2"/>
            <a:r>
              <a:rPr lang="fr-FR" sz="2000" dirty="0"/>
              <a:t>Éveil spirituel 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sz="2000" dirty="0"/>
              <a:t> expérience religieuse 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sz="2000" dirty="0"/>
              <a:t> expérience de la foi</a:t>
            </a:r>
          </a:p>
          <a:p>
            <a:r>
              <a:rPr lang="fr-FR" sz="2800" dirty="0"/>
              <a:t>Passage immédiat et automatique de l’éveil spirituel à l’expérience religieuse en post-modernité ?</a:t>
            </a:r>
            <a:endParaRPr lang="fr-FR" sz="2400" dirty="0"/>
          </a:p>
          <a:p>
            <a:r>
              <a:rPr lang="fr-FR" sz="2800" dirty="0"/>
              <a:t>Interruption de l’expérience (</a:t>
            </a:r>
            <a:r>
              <a:rPr lang="fr-FR" sz="2800" dirty="0" err="1"/>
              <a:t>Lieven</a:t>
            </a:r>
            <a:r>
              <a:rPr lang="fr-FR" sz="2800" dirty="0"/>
              <a:t> </a:t>
            </a:r>
            <a:r>
              <a:rPr lang="fr-FR" sz="2800" dirty="0" err="1"/>
              <a:t>Boeve</a:t>
            </a:r>
            <a:r>
              <a:rPr lang="fr-FR" sz="2800" dirty="0"/>
              <a:t>)</a:t>
            </a:r>
          </a:p>
          <a:p>
            <a:pPr lvl="2"/>
            <a:r>
              <a:rPr lang="fr-FR" sz="2400" dirty="0"/>
              <a:t> Partir de la pluralité</a:t>
            </a:r>
          </a:p>
          <a:p>
            <a:pPr lvl="2"/>
            <a:r>
              <a:rPr lang="fr-FR" sz="2400" dirty="0"/>
              <a:t> Éviter les mono-corrélations</a:t>
            </a:r>
          </a:p>
          <a:p>
            <a:pPr marL="457200" lvl="1" indent="0">
              <a:buNone/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2805848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0FF47-D9B6-BDBD-6544-DE5815A3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892"/>
          </a:xfrm>
        </p:spPr>
        <p:txBody>
          <a:bodyPr/>
          <a:lstStyle/>
          <a:p>
            <a:r>
              <a:rPr lang="fr-FR" dirty="0"/>
              <a:t>III. Exemple 3: les symboles religieux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EA09A1-2384-984D-2CA9-147FB7AAC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02493"/>
            <a:ext cx="9128404" cy="4538870"/>
          </a:xfrm>
        </p:spPr>
        <p:txBody>
          <a:bodyPr>
            <a:normAutofit/>
          </a:bodyPr>
          <a:lstStyle/>
          <a:p>
            <a:r>
              <a:rPr lang="fr-FR" sz="2400" dirty="0"/>
              <a:t>Partir de la pluralité: symbolique de la coupe renversée (ciel):</a:t>
            </a:r>
          </a:p>
          <a:p>
            <a:pPr lvl="2"/>
            <a:r>
              <a:rPr lang="fr-BE" sz="2000" dirty="0"/>
              <a:t>Symbole de protection, de sécurité, demeure des êtres supérieurs</a:t>
            </a:r>
          </a:p>
          <a:p>
            <a:pPr lvl="2"/>
            <a:r>
              <a:rPr lang="fr-BE" sz="2000" dirty="0"/>
              <a:t>Coupoles des basiliques, des mosquées, tentes de nomades, etc.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0C452A-C5D4-6B10-7EBB-57334E9A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/>
              <a:t>Geoffrey Legrand - SITP - Jeudi 30 juin 2022, 11h25-11h55</a:t>
            </a:r>
            <a:endParaRPr lang="fr-FR" sz="9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EEE379-2674-30E7-2C55-DFE4A8A0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2625DA2-0FA9-DD18-6C71-6D8DE959E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54" y="2875822"/>
            <a:ext cx="2172048" cy="311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187603-1C3E-7876-E8ED-F142E1AC5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558" y="3458817"/>
            <a:ext cx="2886672" cy="192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D5FFA55F-DFC2-F0E9-352B-C0075892C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111" y="3154708"/>
            <a:ext cx="2417090" cy="222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647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0FF47-D9B6-BDBD-6544-DE5815A3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892"/>
          </a:xfrm>
        </p:spPr>
        <p:txBody>
          <a:bodyPr/>
          <a:lstStyle/>
          <a:p>
            <a:r>
              <a:rPr lang="fr-FR" dirty="0"/>
              <a:t>III. Exemple 3: les symboles religieux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EA09A1-2384-984D-2CA9-147FB7AAC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02493"/>
            <a:ext cx="9128404" cy="4538870"/>
          </a:xfrm>
        </p:spPr>
        <p:txBody>
          <a:bodyPr>
            <a:normAutofit/>
          </a:bodyPr>
          <a:lstStyle/>
          <a:p>
            <a:r>
              <a:rPr lang="fr-FR" sz="2400" dirty="0"/>
              <a:t>Mettre en avant la particularité chrétienne: ici, la lumière</a:t>
            </a:r>
            <a:endParaRPr lang="fr-BE" sz="2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0C452A-C5D4-6B10-7EBB-57334E9A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297612" cy="365125"/>
          </a:xfrm>
        </p:spPr>
        <p:txBody>
          <a:bodyPr/>
          <a:lstStyle/>
          <a:p>
            <a:r>
              <a:rPr lang="fr-FR" sz="900" dirty="0"/>
              <a:t>Geoffrey Legrand - SITP - Jeudi 30 juin 2022, 11h25-11h55</a:t>
            </a:r>
            <a:endParaRPr lang="fr-FR" sz="9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EEE379-2674-30E7-2C55-DFE4A8A0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4CFBE33-6460-2874-4C3A-E09151D099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21"/>
          <a:stretch/>
        </p:blipFill>
        <p:spPr>
          <a:xfrm>
            <a:off x="5241535" y="2034773"/>
            <a:ext cx="3349127" cy="476984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A534C20-EB23-FCA8-1357-4D208A015554}"/>
              </a:ext>
            </a:extLst>
          </p:cNvPr>
          <p:cNvSpPr txBox="1"/>
          <p:nvPr/>
        </p:nvSpPr>
        <p:spPr>
          <a:xfrm>
            <a:off x="385011" y="2911642"/>
            <a:ext cx="42351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0" i="1" dirty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« Moi, je suis la lumière du monde. Celui qui me suit ne marchera pas dans les ténèbres, il aura la lumière de la vie » </a:t>
            </a:r>
          </a:p>
          <a:p>
            <a:pPr algn="r"/>
            <a:r>
              <a:rPr lang="fr-FR" sz="2400" b="0" i="0" dirty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(</a:t>
            </a:r>
            <a:r>
              <a:rPr lang="fr-FR" sz="2400" b="0" i="0" dirty="0" err="1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Jn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Trebuchet MS" panose="020B0603020202020204" pitchFamily="34" charset="0"/>
              </a:rPr>
              <a:t> 8, 12</a:t>
            </a:r>
            <a:r>
              <a:rPr lang="fr-FR" sz="2400" dirty="0">
                <a:solidFill>
                  <a:srgbClr val="333333"/>
                </a:solidFill>
                <a:latin typeface="Trebuchet MS" panose="020B0603020202020204" pitchFamily="34" charset="0"/>
              </a:rPr>
              <a:t>)</a:t>
            </a:r>
            <a:endParaRPr lang="fr-FR" sz="2400" b="0" i="0" dirty="0">
              <a:solidFill>
                <a:srgbClr val="333333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92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0FF47-D9B6-BDBD-6544-DE5815A3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892"/>
          </a:xfrm>
        </p:spPr>
        <p:txBody>
          <a:bodyPr/>
          <a:lstStyle/>
          <a:p>
            <a:r>
              <a:rPr lang="fr-FR" dirty="0"/>
              <a:t>III. Exemple 3: les symboles religieux</a:t>
            </a:r>
            <a:endParaRPr lang="fr-B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0C452A-C5D4-6B10-7EBB-57334E9A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/>
              <a:t>Geoffrey Legrand - SITP - Jeudi 30 juin 2022, 11h25-11h55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EEE379-2674-30E7-2C55-DFE4A8A0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2" descr="La coupole centrale de la Sagrada Familia">
            <a:extLst>
              <a:ext uri="{FF2B5EF4-FFF2-40B4-BE49-F238E27FC236}">
                <a16:creationId xmlns:a16="http://schemas.microsoft.com/office/drawing/2014/main" id="{055AF9EE-E30C-42DF-4E72-D7FF257C7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36574"/>
            <a:ext cx="8369968" cy="470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783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0FF47-D9B6-BDBD-6544-DE5815A3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892"/>
          </a:xfrm>
        </p:spPr>
        <p:txBody>
          <a:bodyPr/>
          <a:lstStyle/>
          <a:p>
            <a:r>
              <a:rPr lang="fr-FR" dirty="0"/>
              <a:t>Conclusions</a:t>
            </a:r>
            <a:endParaRPr lang="fr-B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0C452A-C5D4-6B10-7EBB-57334E9A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/>
              <a:t>Geoffrey Legrand - SITP - Jeudi 30 juin 2022, 11h25-11h55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EEE379-2674-30E7-2C55-DFE4A8A0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Espace réservé du contenu 6">
            <a:extLst>
              <a:ext uri="{FF2B5EF4-FFF2-40B4-BE49-F238E27FC236}">
                <a16:creationId xmlns:a16="http://schemas.microsoft.com/office/drawing/2014/main" id="{658FC74A-34EB-47B4-E21F-5CC44F86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780673"/>
            <a:ext cx="9296846" cy="4355431"/>
          </a:xfrm>
        </p:spPr>
        <p:txBody>
          <a:bodyPr>
            <a:normAutofit/>
          </a:bodyPr>
          <a:lstStyle/>
          <a:p>
            <a:pPr algn="just"/>
            <a:r>
              <a:rPr lang="fr-FR" sz="2700" dirty="0"/>
              <a:t>Indispensable tradition : comme les racines d’un arbre. Mais un arbre qui grandit et qui vit. </a:t>
            </a:r>
          </a:p>
          <a:p>
            <a:pPr algn="just"/>
            <a:r>
              <a:rPr lang="fr-FR" sz="2700" dirty="0"/>
              <a:t>Besoin de nouveauté, d’innovation dans la tradition que peuvent apporter la catégorie de l’interruption et la méthode de recontextualisation.</a:t>
            </a:r>
          </a:p>
          <a:p>
            <a:pPr algn="just"/>
            <a:r>
              <a:rPr lang="fr-FR" sz="2700" dirty="0"/>
              <a:t>Importance du dialogue avec le monde qui nous entoure pour renouveler la tradition.</a:t>
            </a:r>
          </a:p>
          <a:p>
            <a:pPr algn="just"/>
            <a:r>
              <a:rPr lang="fr-FR" sz="2700" dirty="0"/>
              <a:t>Vincent de Lérins :</a:t>
            </a:r>
            <a:r>
              <a:rPr lang="fr-FR" sz="2700" i="1" dirty="0"/>
              <a:t>« Ut </a:t>
            </a:r>
            <a:r>
              <a:rPr lang="fr-FR" sz="2700" i="1" dirty="0" err="1"/>
              <a:t>annis</a:t>
            </a:r>
            <a:r>
              <a:rPr lang="fr-FR" sz="2700" i="1" dirty="0"/>
              <a:t> </a:t>
            </a:r>
            <a:r>
              <a:rPr lang="fr-FR" sz="2700" i="1" dirty="0" err="1"/>
              <a:t>scilicet</a:t>
            </a:r>
            <a:r>
              <a:rPr lang="fr-FR" sz="2700" i="1" dirty="0"/>
              <a:t> </a:t>
            </a:r>
            <a:r>
              <a:rPr lang="fr-FR" sz="2700" i="1" dirty="0" err="1"/>
              <a:t>consolidetur</a:t>
            </a:r>
            <a:r>
              <a:rPr lang="fr-FR" sz="2700" i="1" dirty="0"/>
              <a:t>, </a:t>
            </a:r>
            <a:r>
              <a:rPr lang="fr-FR" sz="2700" i="1" dirty="0" err="1"/>
              <a:t>dilatetur</a:t>
            </a:r>
            <a:r>
              <a:rPr lang="fr-FR" sz="2700" i="1" dirty="0"/>
              <a:t> </a:t>
            </a:r>
            <a:r>
              <a:rPr lang="fr-FR" sz="2700" i="1" dirty="0" err="1"/>
              <a:t>tempore</a:t>
            </a:r>
            <a:r>
              <a:rPr lang="fr-FR" sz="2700" i="1" dirty="0"/>
              <a:t>, </a:t>
            </a:r>
            <a:r>
              <a:rPr lang="fr-FR" sz="2700" i="1" dirty="0" err="1"/>
              <a:t>sublimetur</a:t>
            </a:r>
            <a:r>
              <a:rPr lang="fr-FR" sz="2700" i="1" dirty="0"/>
              <a:t> </a:t>
            </a:r>
            <a:r>
              <a:rPr lang="fr-FR" sz="2700" i="1" dirty="0" err="1"/>
              <a:t>aetate</a:t>
            </a:r>
            <a:r>
              <a:rPr lang="fr-FR" sz="2700" i="1" dirty="0"/>
              <a:t> »</a:t>
            </a:r>
            <a:endParaRPr lang="fr-BE" sz="2700" dirty="0"/>
          </a:p>
        </p:txBody>
      </p:sp>
    </p:spTree>
    <p:extLst>
      <p:ext uri="{BB962C8B-B14F-4D97-AF65-F5344CB8AC3E}">
        <p14:creationId xmlns:p14="http://schemas.microsoft.com/office/powerpoint/2010/main" val="2175799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0FF47-D9B6-BDBD-6544-DE5815A3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892"/>
          </a:xfrm>
        </p:spPr>
        <p:txBody>
          <a:bodyPr/>
          <a:lstStyle/>
          <a:p>
            <a:r>
              <a:rPr lang="fr-FR" dirty="0"/>
              <a:t>Questions, réactions et commentaires</a:t>
            </a:r>
            <a:endParaRPr lang="fr-B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0C452A-C5D4-6B10-7EBB-57334E9A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/>
              <a:t>Geoffrey Legrand - SITP - Jeudi 30 juin 2022, 11h25-11h55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EEE379-2674-30E7-2C55-DFE4A8A0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Espace réservé du contenu 6">
            <a:extLst>
              <a:ext uri="{FF2B5EF4-FFF2-40B4-BE49-F238E27FC236}">
                <a16:creationId xmlns:a16="http://schemas.microsoft.com/office/drawing/2014/main" id="{658FC74A-34EB-47B4-E21F-5CC44F86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780673"/>
            <a:ext cx="9296846" cy="4355431"/>
          </a:xfrm>
        </p:spPr>
        <p:txBody>
          <a:bodyPr>
            <a:normAutofit/>
          </a:bodyPr>
          <a:lstStyle/>
          <a:p>
            <a:pPr algn="just"/>
            <a:endParaRPr lang="fr-FR" sz="2700" dirty="0"/>
          </a:p>
          <a:p>
            <a:pPr algn="just"/>
            <a:r>
              <a:rPr lang="fr-FR" sz="2700" dirty="0"/>
              <a:t>Cette catégorie de l’interruption et cette méthode de recontextualisation vous paraissent-elles utilisables : </a:t>
            </a:r>
          </a:p>
          <a:p>
            <a:pPr marL="0" indent="0" algn="just">
              <a:buNone/>
            </a:pPr>
            <a:endParaRPr lang="fr-FR" sz="2700" dirty="0"/>
          </a:p>
          <a:p>
            <a:pPr lvl="1" algn="just"/>
            <a:r>
              <a:rPr lang="fr-FR" sz="2500" dirty="0"/>
              <a:t>Pour la théologie pratique de manière générale ? </a:t>
            </a:r>
          </a:p>
          <a:p>
            <a:pPr lvl="1" algn="just"/>
            <a:r>
              <a:rPr lang="fr-FR" sz="2500" dirty="0"/>
              <a:t>Dans vos propres contextes de travail ? </a:t>
            </a:r>
          </a:p>
          <a:p>
            <a:pPr algn="just"/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val="2134082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E92028-6331-4D72-A825-0B6CBD8646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Merci pour votre attention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8381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397BF3-F024-F750-AA1F-7567DD025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8411"/>
          </a:xfrm>
        </p:spPr>
        <p:txBody>
          <a:bodyPr/>
          <a:lstStyle/>
          <a:p>
            <a:r>
              <a:rPr lang="fr-FR" dirty="0"/>
              <a:t>Introduction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C70FF9-E5B9-DCC0-BDFB-6B4B1EC86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92705"/>
            <a:ext cx="8274161" cy="42486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800" i="1" dirty="0"/>
              <a:t>« La véritable tradition dans les grandes choses n’est point de refaire ce que les autres ont fait, mais de retrouver l’esprit qui a fait ces grandes choses et qui en ferait de toutes autres en d’autres temps » </a:t>
            </a:r>
            <a:r>
              <a:rPr lang="fr-FR" sz="2800" dirty="0"/>
              <a:t>(Paul Valéry)</a:t>
            </a:r>
          </a:p>
          <a:p>
            <a:pPr marL="0" indent="0" algn="just">
              <a:buNone/>
            </a:pPr>
            <a:endParaRPr lang="fr-FR" sz="2800" dirty="0"/>
          </a:p>
          <a:p>
            <a:pPr marL="0" indent="0" algn="just">
              <a:buNone/>
            </a:pPr>
            <a:r>
              <a:rPr lang="fr-FR" sz="2800" dirty="0"/>
              <a:t>« La tradition, c’est la transmission du feu et non l’adoration des cendres » (Gustav Mahler)</a:t>
            </a:r>
            <a:endParaRPr lang="fr-BE" sz="28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67C3E0-074C-D3B9-6D11-0DB95AB1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F43945C-107F-12D8-9938-D81AC822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Geoffrey Legrand - SITP - Jeudi 30 juin 2022, 11h25-11h55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3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FC7FAA-A02B-4BA6-9A8D-E495ADAC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6204"/>
            <a:ext cx="4118601" cy="4366727"/>
          </a:xfrm>
        </p:spPr>
        <p:txBody>
          <a:bodyPr>
            <a:normAutofit/>
          </a:bodyPr>
          <a:lstStyle/>
          <a:p>
            <a:r>
              <a:rPr lang="fr-FR" sz="2400" dirty="0"/>
              <a:t>Dans le prolongement de ma thèse défendue en octobre 2020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Dans le prolongement de ma communication de janvier 2021 à la SITP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2" name="Picture 4" descr="book: Les enjeux théologiques de la pastorale scolaire">
            <a:extLst>
              <a:ext uri="{FF2B5EF4-FFF2-40B4-BE49-F238E27FC236}">
                <a16:creationId xmlns:a16="http://schemas.microsoft.com/office/drawing/2014/main" id="{A01D625F-E3EC-3864-3D3D-0B3A25151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046" y="1313971"/>
            <a:ext cx="3175236" cy="468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054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FC7FAA-A02B-4BA6-9A8D-E495ADAC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6204"/>
            <a:ext cx="4939695" cy="4455159"/>
          </a:xfrm>
        </p:spPr>
        <p:txBody>
          <a:bodyPr>
            <a:normAutofit/>
          </a:bodyPr>
          <a:lstStyle/>
          <a:p>
            <a:pPr lvl="1"/>
            <a:r>
              <a:rPr lang="fr-FR" sz="2800" dirty="0"/>
              <a:t>Méthodologie</a:t>
            </a:r>
          </a:p>
          <a:p>
            <a:pPr marL="457200" lvl="1" indent="0">
              <a:buNone/>
            </a:pPr>
            <a:endParaRPr lang="fr-FR" sz="2800" dirty="0"/>
          </a:p>
          <a:p>
            <a:pPr lvl="1"/>
            <a:r>
              <a:rPr lang="fr-FR" sz="2800" dirty="0"/>
              <a:t>Difficultés actuelles des méthodes corrélatives en théologie pratique </a:t>
            </a:r>
          </a:p>
          <a:p>
            <a:pPr marL="457200" lvl="1" indent="0">
              <a:buNone/>
            </a:pPr>
            <a:endParaRPr lang="fr-FR" sz="2800" dirty="0"/>
          </a:p>
          <a:p>
            <a:pPr lvl="1"/>
            <a:r>
              <a:rPr lang="fr-FR" sz="2800" dirty="0"/>
              <a:t>Auteur de référence: </a:t>
            </a:r>
            <a:r>
              <a:rPr lang="fr-FR" sz="2800" dirty="0" err="1"/>
              <a:t>Lieven</a:t>
            </a:r>
            <a:r>
              <a:rPr lang="fr-FR" sz="2800" dirty="0"/>
              <a:t> BOEVE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8892AE0-53FD-9DCB-5DAE-905AB8930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685" y="1855500"/>
            <a:ext cx="2613660" cy="391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701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i="1" dirty="0"/>
              <a:t>I. Analyse du contexte religieux post-moderne</a:t>
            </a:r>
            <a:endParaRPr lang="fr-BE" sz="3000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FC7FAA-A02B-4BA6-9A8D-E495ADAC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2654"/>
            <a:ext cx="9437051" cy="4188708"/>
          </a:xfrm>
        </p:spPr>
        <p:txBody>
          <a:bodyPr>
            <a:normAutofit/>
          </a:bodyPr>
          <a:lstStyle/>
          <a:p>
            <a:r>
              <a:rPr lang="fr-FR" sz="3000" dirty="0"/>
              <a:t>Fin des stratégies corrélatives (4 éléments)</a:t>
            </a:r>
          </a:p>
          <a:p>
            <a:r>
              <a:rPr lang="fr-FR" sz="3000" dirty="0"/>
              <a:t>Analyse du contexte: Europe occidentale</a:t>
            </a:r>
          </a:p>
          <a:p>
            <a:pPr lvl="3"/>
            <a:r>
              <a:rPr lang="fr-FR" sz="2800" dirty="0"/>
              <a:t> Post-laïque</a:t>
            </a:r>
          </a:p>
          <a:p>
            <a:pPr lvl="3"/>
            <a:r>
              <a:rPr lang="fr-FR" sz="2800" dirty="0"/>
              <a:t> </a:t>
            </a:r>
            <a:r>
              <a:rPr lang="fr-FR" sz="2800" dirty="0" err="1"/>
              <a:t>Post-chrétienne</a:t>
            </a:r>
            <a:endParaRPr lang="fr-FR" sz="2800" dirty="0"/>
          </a:p>
          <a:p>
            <a:pPr lvl="3"/>
            <a:r>
              <a:rPr lang="fr-FR" sz="2800" dirty="0"/>
              <a:t> Détraditionalisation, individualisation, pluralisation</a:t>
            </a:r>
            <a:endParaRPr lang="fr-FR" sz="26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9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i="1" dirty="0"/>
              <a:t>I. Analyse du contexte religieux post-moderne</a:t>
            </a:r>
            <a:endParaRPr lang="fr-BE" sz="3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Papier 59">
            <a:extLst>
              <a:ext uri="{FF2B5EF4-FFF2-40B4-BE49-F238E27FC236}">
                <a16:creationId xmlns:a16="http://schemas.microsoft.com/office/drawing/2014/main" id="{B44A42EF-639F-CBDA-F68F-95CBF81F5D95}"/>
              </a:ext>
            </a:extLst>
          </p:cNvPr>
          <p:cNvGrpSpPr/>
          <p:nvPr/>
        </p:nvGrpSpPr>
        <p:grpSpPr>
          <a:xfrm>
            <a:off x="1820350" y="1313336"/>
            <a:ext cx="6214188" cy="2136709"/>
            <a:chOff x="0" y="0"/>
            <a:chExt cx="5719445" cy="143065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B849F3-343D-C85F-E963-021FD323348F}"/>
                </a:ext>
              </a:extLst>
            </p:cNvPr>
            <p:cNvSpPr/>
            <p:nvPr/>
          </p:nvSpPr>
          <p:spPr>
            <a:xfrm>
              <a:off x="0" y="0"/>
              <a:ext cx="5719445" cy="1430655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sp>
        <p:sp>
          <p:nvSpPr>
            <p:cNvPr id="8" name="AutoShape 61">
              <a:extLst>
                <a:ext uri="{FF2B5EF4-FFF2-40B4-BE49-F238E27FC236}">
                  <a16:creationId xmlns:a16="http://schemas.microsoft.com/office/drawing/2014/main" id="{717DEC0E-2D2F-36DE-2F94-B602F9C2E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2"/>
              <a:ext cx="5719445" cy="257217"/>
            </a:xfrm>
            <a:prstGeom prst="leftRightArrow">
              <a:avLst>
                <a:gd name="adj1" fmla="val 42222"/>
                <a:gd name="adj2" fmla="val 16266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9" name="Text Box 62">
              <a:extLst>
                <a:ext uri="{FF2B5EF4-FFF2-40B4-BE49-F238E27FC236}">
                  <a16:creationId xmlns:a16="http://schemas.microsoft.com/office/drawing/2014/main" id="{7FEB223C-6D84-21EA-8735-537DD7AE7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" y="198600"/>
              <a:ext cx="754379" cy="54264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Catholiques pratiquants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63">
              <a:extLst>
                <a:ext uri="{FF2B5EF4-FFF2-40B4-BE49-F238E27FC236}">
                  <a16:creationId xmlns:a16="http://schemas.microsoft.com/office/drawing/2014/main" id="{4B6B1165-C44A-67E0-A7CB-C860D7706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1" y="586965"/>
              <a:ext cx="853439" cy="71388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Catholiques allant parfois à l’église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65">
              <a:extLst>
                <a:ext uri="{FF2B5EF4-FFF2-40B4-BE49-F238E27FC236}">
                  <a16:creationId xmlns:a16="http://schemas.microsoft.com/office/drawing/2014/main" id="{6C313CB9-4722-9F1C-66A3-A934D3769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7820" y="206229"/>
              <a:ext cx="936598" cy="53478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Catholiques n’allant presque jamais à l’église</a:t>
              </a:r>
              <a:endParaRPr lang="fr-B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66">
              <a:extLst>
                <a:ext uri="{FF2B5EF4-FFF2-40B4-BE49-F238E27FC236}">
                  <a16:creationId xmlns:a16="http://schemas.microsoft.com/office/drawing/2014/main" id="{CEC124A8-4786-F770-C8B4-D4FF78426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417" y="627771"/>
              <a:ext cx="850789" cy="60317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Catholiques non pratiquants</a:t>
              </a:r>
              <a:endParaRPr lang="fr-B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AutoShape 69">
              <a:extLst>
                <a:ext uri="{FF2B5EF4-FFF2-40B4-BE49-F238E27FC236}">
                  <a16:creationId xmlns:a16="http://schemas.microsoft.com/office/drawing/2014/main" id="{81CBCB2C-53D4-D942-F70E-FC35584D8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73438"/>
              <a:ext cx="5719445" cy="257217"/>
            </a:xfrm>
            <a:prstGeom prst="leftRightArrow">
              <a:avLst>
                <a:gd name="adj1" fmla="val 42222"/>
                <a:gd name="adj2" fmla="val 16266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BBA13C76-FF02-0AFE-290F-B4A692A85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5206" y="206418"/>
              <a:ext cx="811034" cy="534879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Agnostiques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67">
              <a:extLst>
                <a:ext uri="{FF2B5EF4-FFF2-40B4-BE49-F238E27FC236}">
                  <a16:creationId xmlns:a16="http://schemas.microsoft.com/office/drawing/2014/main" id="{813BF4F8-D71B-42D8-6E23-420BFF21D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6240" y="651946"/>
              <a:ext cx="710598" cy="57841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Athées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68">
              <a:extLst>
                <a:ext uri="{FF2B5EF4-FFF2-40B4-BE49-F238E27FC236}">
                  <a16:creationId xmlns:a16="http://schemas.microsoft.com/office/drawing/2014/main" id="{B4C28B80-A8FE-62B2-E3B4-7636A425EA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6838" y="214620"/>
              <a:ext cx="795007" cy="526738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Humanistes Athées 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Papier 70">
            <a:extLst>
              <a:ext uri="{FF2B5EF4-FFF2-40B4-BE49-F238E27FC236}">
                <a16:creationId xmlns:a16="http://schemas.microsoft.com/office/drawing/2014/main" id="{422BB21F-E7A2-59D6-31DB-3BF1D7F018DC}"/>
              </a:ext>
            </a:extLst>
          </p:cNvPr>
          <p:cNvGrpSpPr/>
          <p:nvPr/>
        </p:nvGrpSpPr>
        <p:grpSpPr>
          <a:xfrm>
            <a:off x="1820350" y="3638039"/>
            <a:ext cx="6214188" cy="1948104"/>
            <a:chOff x="0" y="0"/>
            <a:chExt cx="5734685" cy="180594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D0B9FC-F172-C4F5-83DB-A258F01EEE6C}"/>
                </a:ext>
              </a:extLst>
            </p:cNvPr>
            <p:cNvSpPr/>
            <p:nvPr/>
          </p:nvSpPr>
          <p:spPr>
            <a:xfrm>
              <a:off x="0" y="0"/>
              <a:ext cx="5734685" cy="180594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sp>
        <p:sp>
          <p:nvSpPr>
            <p:cNvPr id="20" name="Oval 72">
              <a:extLst>
                <a:ext uri="{FF2B5EF4-FFF2-40B4-BE49-F238E27FC236}">
                  <a16:creationId xmlns:a16="http://schemas.microsoft.com/office/drawing/2014/main" id="{368407BA-D40F-6249-D6AD-08DA4C95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28" y="114000"/>
              <a:ext cx="1028405" cy="685702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21" name="Oval 73">
              <a:extLst>
                <a:ext uri="{FF2B5EF4-FFF2-40B4-BE49-F238E27FC236}">
                  <a16:creationId xmlns:a16="http://schemas.microsoft.com/office/drawing/2014/main" id="{321E8F08-64AE-C5AF-F80B-F365DA1AB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333" y="1028603"/>
              <a:ext cx="915404" cy="4569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22" name="Oval 74">
              <a:extLst>
                <a:ext uri="{FF2B5EF4-FFF2-40B4-BE49-F238E27FC236}">
                  <a16:creationId xmlns:a16="http://schemas.microsoft.com/office/drawing/2014/main" id="{C0B35D56-3E53-4766-ADD1-9D8323140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734" y="114000"/>
              <a:ext cx="915404" cy="4585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23" name="Oval 75">
              <a:extLst>
                <a:ext uri="{FF2B5EF4-FFF2-40B4-BE49-F238E27FC236}">
                  <a16:creationId xmlns:a16="http://schemas.microsoft.com/office/drawing/2014/main" id="{A23AF496-389D-58DF-653D-5624197C9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142" y="685702"/>
              <a:ext cx="913704" cy="456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24" name="Text Box 76">
              <a:extLst>
                <a:ext uri="{FF2B5EF4-FFF2-40B4-BE49-F238E27FC236}">
                  <a16:creationId xmlns:a16="http://schemas.microsoft.com/office/drawing/2014/main" id="{5DF4E69A-B2BA-BCDF-D0EF-BF44EF9EE7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1142" y="799702"/>
              <a:ext cx="913704" cy="22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Bouddhistes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 Box 77">
              <a:extLst>
                <a:ext uri="{FF2B5EF4-FFF2-40B4-BE49-F238E27FC236}">
                  <a16:creationId xmlns:a16="http://schemas.microsoft.com/office/drawing/2014/main" id="{4BA25EAB-1669-04FE-0939-38629FEE57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6534" y="228601"/>
              <a:ext cx="913804" cy="228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BE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Indifférents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78">
              <a:extLst>
                <a:ext uri="{FF2B5EF4-FFF2-40B4-BE49-F238E27FC236}">
                  <a16:creationId xmlns:a16="http://schemas.microsoft.com/office/drawing/2014/main" id="{26D1BF55-1A39-474F-8F28-DD370F4CA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5239" y="1143403"/>
              <a:ext cx="799003" cy="2289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Musulmans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79">
              <a:extLst>
                <a:ext uri="{FF2B5EF4-FFF2-40B4-BE49-F238E27FC236}">
                  <a16:creationId xmlns:a16="http://schemas.microsoft.com/office/drawing/2014/main" id="{9F68D067-D9A5-83F0-21D3-716CCE609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2344" y="228801"/>
              <a:ext cx="685103" cy="22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Hindous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80">
              <a:extLst>
                <a:ext uri="{FF2B5EF4-FFF2-40B4-BE49-F238E27FC236}">
                  <a16:creationId xmlns:a16="http://schemas.microsoft.com/office/drawing/2014/main" id="{4438577C-1849-3F7D-68EA-FF37BBF63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8936" y="342801"/>
              <a:ext cx="678188" cy="2297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Wiccans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Oval 81">
              <a:extLst>
                <a:ext uri="{FF2B5EF4-FFF2-40B4-BE49-F238E27FC236}">
                  <a16:creationId xmlns:a16="http://schemas.microsoft.com/office/drawing/2014/main" id="{691367AD-87DE-6AE6-98C2-CDBD775BD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438" y="1143403"/>
              <a:ext cx="913804" cy="3413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30" name="Text Box 82">
              <a:extLst>
                <a:ext uri="{FF2B5EF4-FFF2-40B4-BE49-F238E27FC236}">
                  <a16:creationId xmlns:a16="http://schemas.microsoft.com/office/drawing/2014/main" id="{DE8A8F40-9E5A-682A-B6F7-6A50C1D31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3333" y="1142603"/>
              <a:ext cx="1028505" cy="22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Post-chrétiens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Oval 83">
              <a:extLst>
                <a:ext uri="{FF2B5EF4-FFF2-40B4-BE49-F238E27FC236}">
                  <a16:creationId xmlns:a16="http://schemas.microsoft.com/office/drawing/2014/main" id="{8081802B-085C-4CF6-22FB-7A25BE7A7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7643" y="114000"/>
              <a:ext cx="914604" cy="4577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32" name="Oval 84">
              <a:extLst>
                <a:ext uri="{FF2B5EF4-FFF2-40B4-BE49-F238E27FC236}">
                  <a16:creationId xmlns:a16="http://schemas.microsoft.com/office/drawing/2014/main" id="{C3BFCED4-1B01-DD07-0E97-40A2B1F61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239" y="228801"/>
              <a:ext cx="571203" cy="4585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33" name="Oval 85">
              <a:extLst>
                <a:ext uri="{FF2B5EF4-FFF2-40B4-BE49-F238E27FC236}">
                  <a16:creationId xmlns:a16="http://schemas.microsoft.com/office/drawing/2014/main" id="{4C154B84-3DE3-6522-7370-3AF704129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945" y="1148303"/>
              <a:ext cx="914604" cy="3478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34" name="Text Box 86">
              <a:extLst>
                <a:ext uri="{FF2B5EF4-FFF2-40B4-BE49-F238E27FC236}">
                  <a16:creationId xmlns:a16="http://schemas.microsoft.com/office/drawing/2014/main" id="{C0BA7E0C-7929-419C-D602-78802C726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9546" y="1257404"/>
              <a:ext cx="790003" cy="233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Athées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5" name="AutoShape 87">
              <a:extLst>
                <a:ext uri="{FF2B5EF4-FFF2-40B4-BE49-F238E27FC236}">
                  <a16:creationId xmlns:a16="http://schemas.microsoft.com/office/drawing/2014/main" id="{34E0BD00-48DC-BD98-A64D-5261B819CE4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997432" y="754502"/>
              <a:ext cx="396201" cy="284801"/>
            </a:xfrm>
            <a:prstGeom prst="curvedConnector3">
              <a:avLst>
                <a:gd name="adj1" fmla="val 54167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88">
              <a:extLst>
                <a:ext uri="{FF2B5EF4-FFF2-40B4-BE49-F238E27FC236}">
                  <a16:creationId xmlns:a16="http://schemas.microsoft.com/office/drawing/2014/main" id="{3886965A-0DCF-A2A1-19E9-2E277B0D03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03333" y="456801"/>
              <a:ext cx="477102" cy="48400"/>
            </a:xfrm>
            <a:prstGeom prst="curvedConnector4">
              <a:avLst>
                <a:gd name="adj1" fmla="val 35954"/>
                <a:gd name="adj2" fmla="val 713157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89">
              <a:extLst>
                <a:ext uri="{FF2B5EF4-FFF2-40B4-BE49-F238E27FC236}">
                  <a16:creationId xmlns:a16="http://schemas.microsoft.com/office/drawing/2014/main" id="{956A28F2-07E5-6B60-934B-1EAAB25136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576335" y="175599"/>
              <a:ext cx="494701" cy="1541107"/>
            </a:xfrm>
            <a:prstGeom prst="curvedConnector3">
              <a:avLst>
                <a:gd name="adj1" fmla="val 54944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Oval 90">
              <a:extLst>
                <a:ext uri="{FF2B5EF4-FFF2-40B4-BE49-F238E27FC236}">
                  <a16:creationId xmlns:a16="http://schemas.microsoft.com/office/drawing/2014/main" id="{D6BF9CE9-D514-0011-BBBE-8EB9E2D56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28" y="914603"/>
              <a:ext cx="624803" cy="3486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Juifs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Oval 91">
              <a:extLst>
                <a:ext uri="{FF2B5EF4-FFF2-40B4-BE49-F238E27FC236}">
                  <a16:creationId xmlns:a16="http://schemas.microsoft.com/office/drawing/2014/main" id="{90D9D632-3C61-DB44-32A3-146E241FA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740" y="114000"/>
              <a:ext cx="561302" cy="3486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40" name="Oval 92">
              <a:extLst>
                <a:ext uri="{FF2B5EF4-FFF2-40B4-BE49-F238E27FC236}">
                  <a16:creationId xmlns:a16="http://schemas.microsoft.com/office/drawing/2014/main" id="{2574BA56-AD31-6DD9-4A59-2EF3A5FC15D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7429" y="114000"/>
              <a:ext cx="459802" cy="228801"/>
            </a:xfrm>
            <a:prstGeom prst="ellips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41" name="Oval 93">
              <a:extLst>
                <a:ext uri="{FF2B5EF4-FFF2-40B4-BE49-F238E27FC236}">
                  <a16:creationId xmlns:a16="http://schemas.microsoft.com/office/drawing/2014/main" id="{05ECA8CC-D89C-C405-4DCA-DD023E485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8247" y="571702"/>
              <a:ext cx="561302" cy="3486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cxnSp>
          <p:nvCxnSpPr>
            <p:cNvPr id="42" name="AutoShape 94">
              <a:extLst>
                <a:ext uri="{FF2B5EF4-FFF2-40B4-BE49-F238E27FC236}">
                  <a16:creationId xmlns:a16="http://schemas.microsoft.com/office/drawing/2014/main" id="{B4AA10AE-0A2A-E553-1902-5B5A413B32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049236" y="-297303"/>
              <a:ext cx="215801" cy="2208010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95">
              <a:extLst>
                <a:ext uri="{FF2B5EF4-FFF2-40B4-BE49-F238E27FC236}">
                  <a16:creationId xmlns:a16="http://schemas.microsoft.com/office/drawing/2014/main" id="{C023F792-3EB6-0F96-4E57-F8F3F8A015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3541843" y="508501"/>
              <a:ext cx="342901" cy="10800"/>
            </a:xfrm>
            <a:prstGeom prst="curvedConnector4">
              <a:avLst>
                <a:gd name="adj1" fmla="val 16667"/>
                <a:gd name="adj2" fmla="val 2217648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96">
              <a:extLst>
                <a:ext uri="{FF2B5EF4-FFF2-40B4-BE49-F238E27FC236}">
                  <a16:creationId xmlns:a16="http://schemas.microsoft.com/office/drawing/2014/main" id="{A9366719-3E49-2FFB-5CE7-F7E973E944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174846" y="869402"/>
              <a:ext cx="425102" cy="45200"/>
            </a:xfrm>
            <a:prstGeom prst="curvedConnector4">
              <a:avLst>
                <a:gd name="adj1" fmla="val 40296"/>
                <a:gd name="adj2" fmla="val -518310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AutoShape 97">
              <a:extLst>
                <a:ext uri="{FF2B5EF4-FFF2-40B4-BE49-F238E27FC236}">
                  <a16:creationId xmlns:a16="http://schemas.microsoft.com/office/drawing/2014/main" id="{18727257-09D8-0BAD-B87A-A8C6A84137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2689640" y="686602"/>
              <a:ext cx="684902" cy="228701"/>
            </a:xfrm>
            <a:prstGeom prst="curvedConnector4">
              <a:avLst>
                <a:gd name="adj1" fmla="val 33273"/>
                <a:gd name="adj2" fmla="val 199722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98">
              <a:extLst>
                <a:ext uri="{FF2B5EF4-FFF2-40B4-BE49-F238E27FC236}">
                  <a16:creationId xmlns:a16="http://schemas.microsoft.com/office/drawing/2014/main" id="{3A031F4F-0644-867B-192B-2FA4F4CCF8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966941" y="-133402"/>
              <a:ext cx="694102" cy="1971109"/>
            </a:xfrm>
            <a:prstGeom prst="curvedConnector3">
              <a:avLst>
                <a:gd name="adj1" fmla="val 51190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AutoShape 99">
              <a:extLst>
                <a:ext uri="{FF2B5EF4-FFF2-40B4-BE49-F238E27FC236}">
                  <a16:creationId xmlns:a16="http://schemas.microsoft.com/office/drawing/2014/main" id="{A5BD5A8D-9E3F-716E-4F84-740EF22D6F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3032341" y="151899"/>
              <a:ext cx="219001" cy="2314410"/>
            </a:xfrm>
            <a:prstGeom prst="curvedConnector5">
              <a:avLst>
                <a:gd name="adj1" fmla="val -134102"/>
                <a:gd name="adj2" fmla="val 49986"/>
                <a:gd name="adj3" fmla="val 227167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100">
              <a:extLst>
                <a:ext uri="{FF2B5EF4-FFF2-40B4-BE49-F238E27FC236}">
                  <a16:creationId xmlns:a16="http://schemas.microsoft.com/office/drawing/2014/main" id="{4F9173CF-6054-669A-CD62-26027597DDD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2004036" y="342801"/>
              <a:ext cx="1703607" cy="229701"/>
            </a:xfrm>
            <a:prstGeom prst="curvedConnector4">
              <a:avLst>
                <a:gd name="adj1" fmla="val 36542"/>
                <a:gd name="adj2" fmla="val 199449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AutoShape 101">
              <a:extLst>
                <a:ext uri="{FF2B5EF4-FFF2-40B4-BE49-F238E27FC236}">
                  <a16:creationId xmlns:a16="http://schemas.microsoft.com/office/drawing/2014/main" id="{435D5DE8-26AC-4C7F-DA71-0035F4B511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932631" y="987802"/>
              <a:ext cx="45100" cy="495202"/>
            </a:xfrm>
            <a:prstGeom prst="curvedConnector4">
              <a:avLst>
                <a:gd name="adj1" fmla="val 618310"/>
                <a:gd name="adj2" fmla="val 59231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102">
              <a:extLst>
                <a:ext uri="{FF2B5EF4-FFF2-40B4-BE49-F238E27FC236}">
                  <a16:creationId xmlns:a16="http://schemas.microsoft.com/office/drawing/2014/main" id="{99CAB5E9-B224-CFC9-9D46-B1AF2BEFAE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2684739" y="-451603"/>
              <a:ext cx="456901" cy="250351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" name="Oval 103">
              <a:extLst>
                <a:ext uri="{FF2B5EF4-FFF2-40B4-BE49-F238E27FC236}">
                  <a16:creationId xmlns:a16="http://schemas.microsoft.com/office/drawing/2014/main" id="{7ACBE6D0-0684-085C-05F4-86932ACCF8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2230" y="571702"/>
              <a:ext cx="458102" cy="233801"/>
            </a:xfrm>
            <a:prstGeom prst="ellips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2" name="Oval 104">
              <a:extLst>
                <a:ext uri="{FF2B5EF4-FFF2-40B4-BE49-F238E27FC236}">
                  <a16:creationId xmlns:a16="http://schemas.microsoft.com/office/drawing/2014/main" id="{B18938D2-352C-AC23-DF1D-B813F9B52B5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60831" y="228801"/>
              <a:ext cx="267401" cy="1961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3" name="Oval 105">
              <a:extLst>
                <a:ext uri="{FF2B5EF4-FFF2-40B4-BE49-F238E27FC236}">
                  <a16:creationId xmlns:a16="http://schemas.microsoft.com/office/drawing/2014/main" id="{849D5687-F0B9-2303-78DD-060500D3A3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928" y="456801"/>
              <a:ext cx="460602" cy="348701"/>
            </a:xfrm>
            <a:prstGeom prst="ellips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4" name="Text Box 106">
              <a:extLst>
                <a:ext uri="{FF2B5EF4-FFF2-40B4-BE49-F238E27FC236}">
                  <a16:creationId xmlns:a16="http://schemas.microsoft.com/office/drawing/2014/main" id="{7378A882-4B33-A14C-5CDF-E3419263A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628" y="342901"/>
              <a:ext cx="734703" cy="342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BE" sz="10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Chrétiens</a:t>
              </a:r>
              <a:endParaRPr lang="fr-B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Oval 107">
              <a:extLst>
                <a:ext uri="{FF2B5EF4-FFF2-40B4-BE49-F238E27FC236}">
                  <a16:creationId xmlns:a16="http://schemas.microsoft.com/office/drawing/2014/main" id="{5C0EF07B-AED3-8542-0B10-8E0D6F8650C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89336" y="1028603"/>
              <a:ext cx="266601" cy="1968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6" name="Oval 108">
              <a:extLst>
                <a:ext uri="{FF2B5EF4-FFF2-40B4-BE49-F238E27FC236}">
                  <a16:creationId xmlns:a16="http://schemas.microsoft.com/office/drawing/2014/main" id="{B3B92C11-1212-F9F8-78B1-54B500F977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9139" y="1257404"/>
              <a:ext cx="267401" cy="1969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7" name="Oval 109">
              <a:extLst>
                <a:ext uri="{FF2B5EF4-FFF2-40B4-BE49-F238E27FC236}">
                  <a16:creationId xmlns:a16="http://schemas.microsoft.com/office/drawing/2014/main" id="{1843C8AF-69A2-370B-9D51-15F8438F741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289546" y="1142603"/>
              <a:ext cx="267501" cy="1969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sp>
          <p:nvSpPr>
            <p:cNvPr id="58" name="Oval 110">
              <a:extLst>
                <a:ext uri="{FF2B5EF4-FFF2-40B4-BE49-F238E27FC236}">
                  <a16:creationId xmlns:a16="http://schemas.microsoft.com/office/drawing/2014/main" id="{4EA6A4C4-D295-4AFF-9BE6-5164F3043A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32344" y="685702"/>
              <a:ext cx="267401" cy="1969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BE"/>
            </a:p>
          </p:txBody>
        </p:sp>
        <p:cxnSp>
          <p:nvCxnSpPr>
            <p:cNvPr id="59" name="AutoShape 111">
              <a:extLst>
                <a:ext uri="{FF2B5EF4-FFF2-40B4-BE49-F238E27FC236}">
                  <a16:creationId xmlns:a16="http://schemas.microsoft.com/office/drawing/2014/main" id="{E18D9F2A-CB04-1096-52D0-E9463D9A35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2175837" y="400700"/>
              <a:ext cx="570902" cy="913704"/>
            </a:xfrm>
            <a:prstGeom prst="curvedConnector3">
              <a:avLst>
                <a:gd name="adj1" fmla="val 49944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112">
              <a:extLst>
                <a:ext uri="{FF2B5EF4-FFF2-40B4-BE49-F238E27FC236}">
                  <a16:creationId xmlns:a16="http://schemas.microsoft.com/office/drawing/2014/main" id="{BDFEE08D-BCF3-E5D8-1F2E-36F10DD953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77232" y="228801"/>
              <a:ext cx="1682207" cy="391301"/>
            </a:xfrm>
            <a:prstGeom prst="curvedConnector4">
              <a:avLst>
                <a:gd name="adj1" fmla="val 47509"/>
                <a:gd name="adj2" fmla="val 175366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113">
              <a:extLst>
                <a:ext uri="{FF2B5EF4-FFF2-40B4-BE49-F238E27FC236}">
                  <a16:creationId xmlns:a16="http://schemas.microsoft.com/office/drawing/2014/main" id="{069FA7FF-6DD3-CF43-93F7-A6EC8A16F4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405229" y="228801"/>
              <a:ext cx="112200" cy="228001"/>
            </a:xfrm>
            <a:prstGeom prst="curvedConnector2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AutoShape 114">
              <a:extLst>
                <a:ext uri="{FF2B5EF4-FFF2-40B4-BE49-F238E27FC236}">
                  <a16:creationId xmlns:a16="http://schemas.microsoft.com/office/drawing/2014/main" id="{5C541C98-9857-8020-D052-4C48AD47FB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 flipV="1">
              <a:off x="517429" y="228801"/>
              <a:ext cx="114801" cy="459401"/>
            </a:xfrm>
            <a:prstGeom prst="curvedConnector3">
              <a:avLst>
                <a:gd name="adj1" fmla="val -200000"/>
              </a:avLst>
            </a:prstGeom>
            <a:noFill/>
            <a:ln w="952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AutoShape 115">
              <a:extLst>
                <a:ext uri="{FF2B5EF4-FFF2-40B4-BE49-F238E27FC236}">
                  <a16:creationId xmlns:a16="http://schemas.microsoft.com/office/drawing/2014/main" id="{EDCB066B-602D-FD5B-8BD3-A11907EE40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23432" y="326401"/>
              <a:ext cx="104800" cy="279701"/>
            </a:xfrm>
            <a:prstGeom prst="curvedConnector4">
              <a:avLst>
                <a:gd name="adj1" fmla="val -215662"/>
                <a:gd name="adj2" fmla="val 61366"/>
              </a:avLst>
            </a:prstGeom>
            <a:noFill/>
            <a:ln w="952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AutoShape 116">
              <a:extLst>
                <a:ext uri="{FF2B5EF4-FFF2-40B4-BE49-F238E27FC236}">
                  <a16:creationId xmlns:a16="http://schemas.microsoft.com/office/drawing/2014/main" id="{CB7FE0AB-3298-065A-6CF1-6BB703DFC7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3330" y="913603"/>
              <a:ext cx="276401" cy="60200"/>
            </a:xfrm>
            <a:prstGeom prst="curvedConnector3">
              <a:avLst>
                <a:gd name="adj1" fmla="val 49884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AutoShape 117">
              <a:extLst>
                <a:ext uri="{FF2B5EF4-FFF2-40B4-BE49-F238E27FC236}">
                  <a16:creationId xmlns:a16="http://schemas.microsoft.com/office/drawing/2014/main" id="{BECBFCFE-8DE7-B0F0-CAD0-D44AD59828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454934" y="295199"/>
              <a:ext cx="171400" cy="2107309"/>
            </a:xfrm>
            <a:prstGeom prst="curvedConnector3">
              <a:avLst>
                <a:gd name="adj1" fmla="val 262222"/>
              </a:avLst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2CFE34E5-7201-7FB6-8996-EC95B4D4DA1B}"/>
              </a:ext>
            </a:extLst>
          </p:cNvPr>
          <p:cNvSpPr txBox="1"/>
          <p:nvPr/>
        </p:nvSpPr>
        <p:spPr>
          <a:xfrm>
            <a:off x="2350735" y="5655586"/>
            <a:ext cx="4364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Illustrations extraites d’ouvrages de </a:t>
            </a:r>
            <a:r>
              <a:rPr lang="fr-FR" sz="1400" dirty="0" err="1"/>
              <a:t>Lieven</a:t>
            </a:r>
            <a:r>
              <a:rPr lang="fr-FR" sz="1400" dirty="0"/>
              <a:t> </a:t>
            </a:r>
            <a:r>
              <a:rPr lang="fr-FR" sz="1400" dirty="0" err="1"/>
              <a:t>Boeve</a:t>
            </a:r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1818468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i="1" dirty="0"/>
              <a:t>II. Catégorie de l’interruption et méthode de recontextualisation</a:t>
            </a:r>
            <a:endParaRPr lang="fr-BE" sz="3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8" name="Espace réservé du contenu 2">
            <a:extLst>
              <a:ext uri="{FF2B5EF4-FFF2-40B4-BE49-F238E27FC236}">
                <a16:creationId xmlns:a16="http://schemas.microsoft.com/office/drawing/2014/main" id="{BE8E6F9D-AC6A-5427-C797-A8679FFCB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63" y="1852613"/>
            <a:ext cx="8911305" cy="4189412"/>
          </a:xfrm>
        </p:spPr>
        <p:txBody>
          <a:bodyPr>
            <a:normAutofit/>
          </a:bodyPr>
          <a:lstStyle/>
          <a:p>
            <a:r>
              <a:rPr lang="fr-FR" sz="3000" u="sng" dirty="0"/>
              <a:t>Catégorie de l’interruption</a:t>
            </a:r>
            <a:r>
              <a:rPr lang="fr-FR" sz="3000" dirty="0"/>
              <a:t> : </a:t>
            </a:r>
          </a:p>
          <a:p>
            <a:pPr marL="0" indent="0">
              <a:buNone/>
            </a:pPr>
            <a:r>
              <a:rPr lang="fr-FR" sz="3000" dirty="0"/>
              <a:t>Maintenir ensemble continuité et discontinuité entre la tradition et le contexte.</a:t>
            </a:r>
          </a:p>
          <a:p>
            <a:pPr marL="0" indent="0">
              <a:buNone/>
            </a:pPr>
            <a:endParaRPr lang="fr-FR" sz="3000" dirty="0"/>
          </a:p>
          <a:p>
            <a:pPr lvl="1"/>
            <a:r>
              <a:rPr lang="fr-FR" sz="2800" dirty="0"/>
              <a:t>Double interruption contextuelle</a:t>
            </a:r>
          </a:p>
          <a:p>
            <a:pPr lvl="1"/>
            <a:r>
              <a:rPr lang="fr-FR" sz="2800" dirty="0"/>
              <a:t>Double interruption théologique</a:t>
            </a:r>
          </a:p>
        </p:txBody>
      </p:sp>
    </p:spTree>
    <p:extLst>
      <p:ext uri="{BB962C8B-B14F-4D97-AF65-F5344CB8AC3E}">
        <p14:creationId xmlns:p14="http://schemas.microsoft.com/office/powerpoint/2010/main" val="1300493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i="1" dirty="0"/>
              <a:t>II. Catégorie de l’interruption et  méthode de recontextualisation</a:t>
            </a:r>
            <a:endParaRPr lang="fr-BE" sz="3000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FC7FAA-A02B-4BA6-9A8D-E495ADAC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52655"/>
            <a:ext cx="9224655" cy="4188708"/>
          </a:xfrm>
        </p:spPr>
        <p:txBody>
          <a:bodyPr>
            <a:normAutofit fontScale="92500" lnSpcReduction="10000"/>
          </a:bodyPr>
          <a:lstStyle/>
          <a:p>
            <a:r>
              <a:rPr lang="fr-FR" sz="3000" u="sng" dirty="0"/>
              <a:t>Méthode de la recontextualisation</a:t>
            </a:r>
            <a:r>
              <a:rPr lang="fr-FR" sz="3000" dirty="0"/>
              <a:t> :</a:t>
            </a:r>
          </a:p>
          <a:p>
            <a:pPr marL="0" indent="0" algn="just">
              <a:buNone/>
            </a:pPr>
            <a:r>
              <a:rPr lang="fr-FR" sz="3000" dirty="0"/>
              <a:t>Processus formel dans lequel quelque chose (ici, la tradition) est placé dans un nouveau contexte de telle sorte qu’il/elle acquière une nouvelle signification et redevienne crédible.</a:t>
            </a:r>
          </a:p>
          <a:p>
            <a:pPr marL="0" indent="0" algn="just">
              <a:buNone/>
            </a:pPr>
            <a:endParaRPr lang="fr-FR" sz="3000" dirty="0"/>
          </a:p>
          <a:p>
            <a:pPr lvl="1"/>
            <a:r>
              <a:rPr lang="fr-FR" sz="2800" dirty="0"/>
              <a:t> Entre tradition et innovation</a:t>
            </a:r>
          </a:p>
          <a:p>
            <a:pPr lvl="1"/>
            <a:r>
              <a:rPr lang="fr-FR" sz="2800" dirty="0"/>
              <a:t> Comme une « corrélation post-moderne »</a:t>
            </a:r>
          </a:p>
          <a:p>
            <a:pPr lvl="1"/>
            <a:r>
              <a:rPr lang="fr-FR" sz="2800" dirty="0"/>
              <a:t> 4 caractéristiques</a:t>
            </a:r>
          </a:p>
          <a:p>
            <a:pPr marL="0" indent="0">
              <a:buNone/>
            </a:pPr>
            <a:endParaRPr lang="fr-FR" sz="3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41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3FDBB-AE8D-48D7-BDF0-0AC5A996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i="1" dirty="0"/>
              <a:t>III. Exemple 1: école catholique du dialogue</a:t>
            </a:r>
            <a:endParaRPr lang="fr-BE" sz="30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FE1B8B-1A02-4BF0-BF4D-CF0DEAA7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852551" cy="365125"/>
          </a:xfrm>
        </p:spPr>
        <p:txBody>
          <a:bodyPr/>
          <a:lstStyle/>
          <a:p>
            <a:r>
              <a:rPr lang="fr-FR" sz="1000"/>
              <a:t>Geoffrey Legrand - SITP - Jeudi 30 juin 2022, 11h25-11h55</a:t>
            </a:r>
            <a:endParaRPr lang="fr-FR" sz="100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ADC0A-FB09-4020-8B38-3D48AFAB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786EF817-ACE9-375F-BF91-7B062553D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20227" y="1491666"/>
            <a:ext cx="6489847" cy="407599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55CBDCD-13B4-4BB6-5B68-D325087858A8}"/>
              </a:ext>
            </a:extLst>
          </p:cNvPr>
          <p:cNvSpPr txBox="1"/>
          <p:nvPr/>
        </p:nvSpPr>
        <p:spPr>
          <a:xfrm>
            <a:off x="3045995" y="5672030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/>
              <a:t>https://ecsi.site/be/grondslagen/</a:t>
            </a:r>
          </a:p>
        </p:txBody>
      </p:sp>
    </p:spTree>
    <p:extLst>
      <p:ext uri="{BB962C8B-B14F-4D97-AF65-F5344CB8AC3E}">
        <p14:creationId xmlns:p14="http://schemas.microsoft.com/office/powerpoint/2010/main" val="278785622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2135</TotalTime>
  <Words>1766</Words>
  <Application>Microsoft Office PowerPoint</Application>
  <PresentationFormat>Grand écran</PresentationFormat>
  <Paragraphs>190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Karla</vt:lpstr>
      <vt:lpstr>Times New Roman</vt:lpstr>
      <vt:lpstr>Trebuchet MS</vt:lpstr>
      <vt:lpstr>Wingdings</vt:lpstr>
      <vt:lpstr>Wingdings 3</vt:lpstr>
      <vt:lpstr>Facette</vt:lpstr>
      <vt:lpstr>La méthode de recontextualisation et la catégorie de l’interruption </vt:lpstr>
      <vt:lpstr>Introduction</vt:lpstr>
      <vt:lpstr>Introduction</vt:lpstr>
      <vt:lpstr>Introduction</vt:lpstr>
      <vt:lpstr>I. Analyse du contexte religieux post-moderne</vt:lpstr>
      <vt:lpstr>I. Analyse du contexte religieux post-moderne</vt:lpstr>
      <vt:lpstr>II. Catégorie de l’interruption et méthode de recontextualisation</vt:lpstr>
      <vt:lpstr>II. Catégorie de l’interruption et  méthode de recontextualisation</vt:lpstr>
      <vt:lpstr>III. Exemple 1: école catholique du dialogue</vt:lpstr>
      <vt:lpstr>III. Exemple 2: interruption de l’expérience</vt:lpstr>
      <vt:lpstr>III. Exemple 2: interruption de l’expérience</vt:lpstr>
      <vt:lpstr>III. Exemple 3: les symboles religieux</vt:lpstr>
      <vt:lpstr>III. Exemple 3: les symboles religieux</vt:lpstr>
      <vt:lpstr>III. Exemple 3: les symboles religieux</vt:lpstr>
      <vt:lpstr>Conclusions</vt:lpstr>
      <vt:lpstr>Questions, réactions et commentaires</vt:lpstr>
      <vt:lpstr>Merci pour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sotériologie tilichienne en réponse à la crise environnementale</dc:title>
  <dc:creator>Louis Brochet</dc:creator>
  <cp:lastModifiedBy>Geoffrey Legrand</cp:lastModifiedBy>
  <cp:revision>97</cp:revision>
  <cp:lastPrinted>2022-06-29T17:42:39Z</cp:lastPrinted>
  <dcterms:created xsi:type="dcterms:W3CDTF">2021-06-21T08:09:49Z</dcterms:created>
  <dcterms:modified xsi:type="dcterms:W3CDTF">2022-06-29T19:01:52Z</dcterms:modified>
</cp:coreProperties>
</file>