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embeddedFontLst>
    <p:embeddedFont>
      <p:font typeface="Arial Black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0" roundtripDataSignature="AMtx7mjZ054kZmuSI/6zzdRTGqO8YHXpo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ArialBlack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f236b596fc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f236b596fc_0_7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f236b596fc_2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f236b596fc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f236b596fc_2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236b596fc_2_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f236b596fc_2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f236b596fc_2_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f236b596fc_2_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f236b596fc_2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f236b596fc_2_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f236b596fc_2_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f236b596fc_2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f236b596fc_2_2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f236b596fc_0_8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f236b596fc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f236b596fc_0_8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/>
          <p:nvPr>
            <p:ph type="ctrTitle"/>
          </p:nvPr>
        </p:nvSpPr>
        <p:spPr>
          <a:xfrm>
            <a:off x="457200" y="228600"/>
            <a:ext cx="77724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 Black"/>
              <a:buNone/>
              <a:defRPr sz="8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" type="subTitle"/>
          </p:nvPr>
        </p:nvSpPr>
        <p:spPr>
          <a:xfrm>
            <a:off x="457200" y="4800600"/>
            <a:ext cx="6858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9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9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9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 rot="5400000">
            <a:off x="2080418" y="129382"/>
            <a:ext cx="4373563" cy="7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9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9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idx="1" type="body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-tête de section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457200" y="1447800"/>
            <a:ext cx="7772400" cy="432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 Black"/>
              <a:buNone/>
              <a:defRPr b="0" sz="880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457200" y="228601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sz="200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11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6" name="Google Shape;36;p11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" type="body"/>
          </p:nvPr>
        </p:nvSpPr>
        <p:spPr>
          <a:xfrm>
            <a:off x="163068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381000" lvl="1" marL="914400" algn="l"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12"/>
          <p:cNvSpPr txBox="1"/>
          <p:nvPr>
            <p:ph idx="2" type="body"/>
          </p:nvPr>
        </p:nvSpPr>
        <p:spPr>
          <a:xfrm>
            <a:off x="509016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381000" lvl="1" marL="914400" algn="l"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12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1627632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sz="1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13"/>
          <p:cNvSpPr txBox="1"/>
          <p:nvPr>
            <p:ph idx="2" type="body"/>
          </p:nvPr>
        </p:nvSpPr>
        <p:spPr>
          <a:xfrm>
            <a:off x="1627632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55600" lvl="1" marL="914400" algn="l"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13"/>
          <p:cNvSpPr txBox="1"/>
          <p:nvPr>
            <p:ph idx="3" type="body"/>
          </p:nvPr>
        </p:nvSpPr>
        <p:spPr>
          <a:xfrm>
            <a:off x="5093208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sz="1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13"/>
          <p:cNvSpPr txBox="1"/>
          <p:nvPr>
            <p:ph idx="4" type="body"/>
          </p:nvPr>
        </p:nvSpPr>
        <p:spPr>
          <a:xfrm>
            <a:off x="5093208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55600" lvl="1" marL="914400" algn="l"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575050" y="1600200"/>
            <a:ext cx="5111750" cy="4480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6400" lvl="1" marL="914400" algn="l"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64" name="Google Shape;64;p16"/>
          <p:cNvSpPr txBox="1"/>
          <p:nvPr>
            <p:ph idx="2" type="body"/>
          </p:nvPr>
        </p:nvSpPr>
        <p:spPr>
          <a:xfrm>
            <a:off x="457200" y="1600200"/>
            <a:ext cx="3008313" cy="4480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6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8" name="Google Shape;68;p16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showMasterSp="0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7"/>
          <p:cNvSpPr/>
          <p:nvPr>
            <p:ph idx="2" type="pic"/>
          </p:nvPr>
        </p:nvSpPr>
        <p:spPr>
          <a:xfrm>
            <a:off x="-1" y="0"/>
            <a:ext cx="9000877" cy="484632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2" name="Google Shape;72;p17"/>
          <p:cNvSpPr txBox="1"/>
          <p:nvPr>
            <p:ph idx="1" type="body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3" name="Google Shape;73;p17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1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6" name="Google Shape;76;p17"/>
          <p:cNvSpPr txBox="1"/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 Black"/>
              <a:buNone/>
              <a:defRPr b="0" i="0" sz="36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8"/>
          <p:cNvSpPr txBox="1"/>
          <p:nvPr>
            <p:ph idx="1" type="body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8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8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8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5" name="Google Shape;15;p8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8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hyperlink" Target="http://www.digithemis.be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mailto:clemence.merveille@usaintlouis.be" TargetMode="External"/><Relationship Id="rId4" Type="http://schemas.openxmlformats.org/officeDocument/2006/relationships/hyperlink" Target="mailto:pierre-olivier.debroux@usaintlouis.be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 txBox="1"/>
          <p:nvPr>
            <p:ph type="ctrTitle"/>
          </p:nvPr>
        </p:nvSpPr>
        <p:spPr>
          <a:xfrm>
            <a:off x="626534" y="1168401"/>
            <a:ext cx="7772400" cy="4571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 Black"/>
              <a:buNone/>
            </a:pPr>
            <a:br>
              <a:rPr lang="fr-FR" sz="3600"/>
            </a:br>
            <a:br>
              <a:rPr lang="fr-FR" sz="3600">
                <a:latin typeface="Rockwell"/>
                <a:ea typeface="Rockwell"/>
                <a:cs typeface="Rockwell"/>
                <a:sym typeface="Rockwell"/>
              </a:rPr>
            </a:br>
            <a:r>
              <a:rPr b="1" lang="fr-FR" sz="4000" cap="small">
                <a:latin typeface="Arial"/>
                <a:ea typeface="Arial"/>
                <a:cs typeface="Arial"/>
                <a:sym typeface="Arial"/>
              </a:rPr>
              <a:t>Mobiliser des sources juridiques sur les questions d’histoire belge des migrations </a:t>
            </a:r>
            <a:br>
              <a:rPr b="1" lang="fr-FR" sz="3600" cap="small">
                <a:latin typeface="Arial"/>
                <a:ea typeface="Arial"/>
                <a:cs typeface="Arial"/>
                <a:sym typeface="Arial"/>
              </a:rPr>
            </a:br>
            <a:br>
              <a:rPr lang="fr-FR" sz="3600" cap="small">
                <a:latin typeface="Arial"/>
                <a:ea typeface="Arial"/>
                <a:cs typeface="Arial"/>
                <a:sym typeface="Arial"/>
              </a:rPr>
            </a:br>
            <a:r>
              <a:rPr lang="fr-FR" sz="2200" cap="none">
                <a:latin typeface="Arial"/>
                <a:ea typeface="Arial"/>
                <a:cs typeface="Arial"/>
                <a:sym typeface="Arial"/>
              </a:rPr>
              <a:t>Clémence Merveille et Pierre-Olivier de Brou</a:t>
            </a:r>
            <a:r>
              <a:rPr lang="fr-FR" sz="2200">
                <a:latin typeface="Arial"/>
                <a:ea typeface="Arial"/>
                <a:cs typeface="Arial"/>
                <a:sym typeface="Arial"/>
              </a:rPr>
              <a:t>x</a:t>
            </a:r>
            <a:br>
              <a:rPr lang="fr-FR" sz="2200" cap="none">
                <a:latin typeface="Arial"/>
                <a:ea typeface="Arial"/>
                <a:cs typeface="Arial"/>
                <a:sym typeface="Arial"/>
              </a:rPr>
            </a:br>
            <a:br>
              <a:rPr lang="fr-FR" sz="2200" cap="none">
                <a:latin typeface="Arial"/>
                <a:ea typeface="Arial"/>
                <a:cs typeface="Arial"/>
                <a:sym typeface="Arial"/>
              </a:rPr>
            </a:br>
            <a:br>
              <a:rPr lang="fr-FR" sz="2400" cap="none">
                <a:latin typeface="Arial"/>
                <a:ea typeface="Arial"/>
                <a:cs typeface="Arial"/>
                <a:sym typeface="Arial"/>
              </a:rPr>
            </a:br>
            <a:r>
              <a:rPr lang="fr-FR" sz="2400" cap="none">
                <a:latin typeface="Arial"/>
                <a:ea typeface="Arial"/>
                <a:cs typeface="Arial"/>
                <a:sym typeface="Arial"/>
              </a:rPr>
              <a:t>---</a:t>
            </a:r>
            <a:br>
              <a:rPr lang="fr-FR" sz="2400" cap="none">
                <a:latin typeface="Arial"/>
                <a:ea typeface="Arial"/>
                <a:cs typeface="Arial"/>
                <a:sym typeface="Arial"/>
              </a:rPr>
            </a:br>
            <a:r>
              <a:rPr lang="fr-FR" sz="2400" cap="none">
                <a:latin typeface="Arial"/>
                <a:ea typeface="Arial"/>
                <a:cs typeface="Arial"/>
                <a:sym typeface="Arial"/>
              </a:rPr>
              <a:t>Journée d’histoire belge des migrations – 22 septembre 2021</a:t>
            </a:r>
            <a:endParaRPr sz="2400" cap="non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ndex" id="96" name="Google Shape;9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228600"/>
            <a:ext cx="1423035" cy="14230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_CRHiDI_2.png" id="97" name="Google Shape;9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6534" y="502666"/>
            <a:ext cx="1564544" cy="13314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"/>
          <p:cNvSpPr txBox="1"/>
          <p:nvPr>
            <p:ph type="title"/>
          </p:nvPr>
        </p:nvSpPr>
        <p:spPr>
          <a:xfrm>
            <a:off x="457199" y="152718"/>
            <a:ext cx="8453967" cy="8052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fr-FR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III. Les circulaires administratives</a:t>
            </a:r>
            <a:endParaRPr sz="400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5"/>
          <p:cNvSpPr txBox="1"/>
          <p:nvPr>
            <p:ph idx="1" type="body"/>
          </p:nvPr>
        </p:nvSpPr>
        <p:spPr>
          <a:xfrm>
            <a:off x="911957" y="2930420"/>
            <a:ext cx="7608370" cy="2841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</p:txBody>
      </p:sp>
      <p:pic>
        <p:nvPicPr>
          <p:cNvPr id="174" name="Google Shape;174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4600" y="1029375"/>
            <a:ext cx="4373519" cy="582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5"/>
          <p:cNvSpPr txBox="1"/>
          <p:nvPr/>
        </p:nvSpPr>
        <p:spPr>
          <a:xfrm>
            <a:off x="854500" y="2519700"/>
            <a:ext cx="25416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-FR"/>
              <a:t>Recueil des circulaires, instructions et autres actes émanés du Ministère de la Justice</a:t>
            </a:r>
            <a:r>
              <a:rPr lang="fr-FR"/>
              <a:t> (disponible de 1795 à 1901 sur </a:t>
            </a:r>
            <a:r>
              <a:rPr lang="fr-FR" u="sng">
                <a:solidFill>
                  <a:schemeClr val="hlink"/>
                </a:solidFill>
                <a:hlinkClick r:id="rId4"/>
              </a:rPr>
              <a:t>www.digithemis.be</a:t>
            </a:r>
            <a:r>
              <a:rPr lang="fr-FR"/>
              <a:t>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f236b596fc_0_73"/>
          <p:cNvSpPr txBox="1"/>
          <p:nvPr>
            <p:ph type="title"/>
          </p:nvPr>
        </p:nvSpPr>
        <p:spPr>
          <a:xfrm>
            <a:off x="457199" y="152718"/>
            <a:ext cx="8454000" cy="80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fr-FR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III. Les circulaires administratives</a:t>
            </a:r>
            <a:endParaRPr sz="400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gf236b596fc_0_73"/>
          <p:cNvSpPr txBox="1"/>
          <p:nvPr>
            <p:ph idx="1" type="body"/>
          </p:nvPr>
        </p:nvSpPr>
        <p:spPr>
          <a:xfrm>
            <a:off x="911957" y="2930420"/>
            <a:ext cx="7608300" cy="28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</p:txBody>
      </p:sp>
      <p:pic>
        <p:nvPicPr>
          <p:cNvPr id="182" name="Google Shape;182;gf236b596fc_0_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1950" y="864525"/>
            <a:ext cx="3600575" cy="599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f236b596fc_0_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8276" y="866975"/>
            <a:ext cx="3600575" cy="5988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"/>
          <p:cNvSpPr txBox="1"/>
          <p:nvPr>
            <p:ph type="title"/>
          </p:nvPr>
        </p:nvSpPr>
        <p:spPr>
          <a:xfrm>
            <a:off x="250370" y="2852375"/>
            <a:ext cx="8453967" cy="8052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fr-FR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IV. Les outils de recherche</a:t>
            </a:r>
            <a:endParaRPr sz="400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6"/>
          <p:cNvSpPr txBox="1"/>
          <p:nvPr>
            <p:ph idx="1" type="body"/>
          </p:nvPr>
        </p:nvSpPr>
        <p:spPr>
          <a:xfrm>
            <a:off x="911957" y="2930420"/>
            <a:ext cx="7608370" cy="2841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7"/>
          <p:cNvSpPr txBox="1"/>
          <p:nvPr>
            <p:ph type="title"/>
          </p:nvPr>
        </p:nvSpPr>
        <p:spPr>
          <a:xfrm>
            <a:off x="457200" y="152719"/>
            <a:ext cx="8256494" cy="31334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fr-FR" sz="6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Merci pour votre attention</a:t>
            </a:r>
            <a:endParaRPr sz="600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7"/>
          <p:cNvSpPr txBox="1"/>
          <p:nvPr/>
        </p:nvSpPr>
        <p:spPr>
          <a:xfrm>
            <a:off x="1500188" y="2543175"/>
            <a:ext cx="2085975" cy="7429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7"/>
          <p:cNvSpPr txBox="1"/>
          <p:nvPr/>
        </p:nvSpPr>
        <p:spPr>
          <a:xfrm>
            <a:off x="1251857" y="4332514"/>
            <a:ext cx="3983911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Pour toutes questions 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clemence.merveille@usaintlouis.be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pierre-olivier.debroux@usaintlouis.be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/>
          <p:nvPr>
            <p:ph type="title"/>
          </p:nvPr>
        </p:nvSpPr>
        <p:spPr>
          <a:xfrm>
            <a:off x="457199" y="152718"/>
            <a:ext cx="8453967" cy="88160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lang="fr-FR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I. La doctrine</a:t>
            </a:r>
            <a:endParaRPr b="1" sz="400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"/>
          <p:cNvSpPr txBox="1"/>
          <p:nvPr>
            <p:ph idx="1" type="body"/>
          </p:nvPr>
        </p:nvSpPr>
        <p:spPr>
          <a:xfrm>
            <a:off x="911957" y="2930420"/>
            <a:ext cx="7608370" cy="2841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</p:txBody>
      </p:sp>
      <p:pic>
        <p:nvPicPr>
          <p:cNvPr id="104" name="Google Shape;10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0714" y="1562100"/>
            <a:ext cx="6770914" cy="5078186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"/>
          <p:cNvSpPr txBox="1"/>
          <p:nvPr/>
        </p:nvSpPr>
        <p:spPr>
          <a:xfrm>
            <a:off x="457199" y="1099098"/>
            <a:ext cx="448552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 encyclopédies juridiques…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/>
          <p:nvPr>
            <p:ph type="title"/>
          </p:nvPr>
        </p:nvSpPr>
        <p:spPr>
          <a:xfrm>
            <a:off x="457199" y="152718"/>
            <a:ext cx="8453967" cy="88160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lang="fr-FR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I. La doctrine</a:t>
            </a:r>
            <a:endParaRPr b="1" sz="400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3"/>
          <p:cNvSpPr txBox="1"/>
          <p:nvPr>
            <p:ph idx="1" type="body"/>
          </p:nvPr>
        </p:nvSpPr>
        <p:spPr>
          <a:xfrm>
            <a:off x="911957" y="2930420"/>
            <a:ext cx="7608370" cy="2841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</p:txBody>
      </p:sp>
      <p:sp>
        <p:nvSpPr>
          <p:cNvPr id="112" name="Google Shape;112;p3"/>
          <p:cNvSpPr txBox="1"/>
          <p:nvPr/>
        </p:nvSpPr>
        <p:spPr>
          <a:xfrm>
            <a:off x="457199" y="1099098"/>
            <a:ext cx="756328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 aux monographies thématiques et articles de revue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s://encrypted.google.com/books?id=72QpAQAAMAAJ&amp;printsec=frontcover&amp;img=1&amp;zoom=5&amp;h=165&amp;w=100" id="113" name="Google Shape;11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805685">
            <a:off x="1106413" y="1992086"/>
            <a:ext cx="1997894" cy="3329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795348">
            <a:off x="3281543" y="2112591"/>
            <a:ext cx="2424143" cy="3648608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3"/>
          <p:cNvSpPr txBox="1"/>
          <p:nvPr/>
        </p:nvSpPr>
        <p:spPr>
          <a:xfrm>
            <a:off x="1436914" y="6172200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1940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3"/>
          <p:cNvSpPr txBox="1"/>
          <p:nvPr/>
        </p:nvSpPr>
        <p:spPr>
          <a:xfrm>
            <a:off x="4746171" y="6204857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1993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824360">
            <a:off x="5787146" y="2074402"/>
            <a:ext cx="2716371" cy="3760028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 txBox="1"/>
          <p:nvPr/>
        </p:nvSpPr>
        <p:spPr>
          <a:xfrm>
            <a:off x="7357801" y="6172200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1989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/>
          <p:nvPr>
            <p:ph idx="1" type="body"/>
          </p:nvPr>
        </p:nvSpPr>
        <p:spPr>
          <a:xfrm>
            <a:off x="911957" y="2930420"/>
            <a:ext cx="7608370" cy="2841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2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i="1"/>
          </a:p>
        </p:txBody>
      </p:sp>
      <p:sp>
        <p:nvSpPr>
          <p:cNvPr id="124" name="Google Shape;124;p4"/>
          <p:cNvSpPr txBox="1"/>
          <p:nvPr/>
        </p:nvSpPr>
        <p:spPr>
          <a:xfrm>
            <a:off x="1500188" y="2543175"/>
            <a:ext cx="2085975" cy="7429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737722"/>
            <a:ext cx="9075168" cy="4534408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4"/>
          <p:cNvSpPr txBox="1"/>
          <p:nvPr/>
        </p:nvSpPr>
        <p:spPr>
          <a:xfrm>
            <a:off x="310600" y="221695"/>
            <a:ext cx="8453967" cy="88160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lang="fr-FR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II. La jurisprudence</a:t>
            </a:r>
            <a:endParaRPr b="1" sz="400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f236b596fc_2_0"/>
          <p:cNvSpPr txBox="1"/>
          <p:nvPr>
            <p:ph type="title"/>
          </p:nvPr>
        </p:nvSpPr>
        <p:spPr>
          <a:xfrm>
            <a:off x="1676400" y="206018"/>
            <a:ext cx="5791200" cy="1371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Répertoire décennal de jurisprudence : rupture de ban</a:t>
            </a:r>
            <a:endParaRPr/>
          </a:p>
        </p:txBody>
      </p:sp>
      <p:sp>
        <p:nvSpPr>
          <p:cNvPr id="133" name="Google Shape;133;gf236b596fc_2_0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600"/>
              </a:spcAft>
              <a:buNone/>
            </a:pPr>
            <a:r>
              <a:rPr lang="fr-FR"/>
              <a:t>  </a:t>
            </a:r>
            <a:endParaRPr/>
          </a:p>
        </p:txBody>
      </p:sp>
      <p:pic>
        <p:nvPicPr>
          <p:cNvPr id="134" name="Google Shape;134;gf236b596fc_2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225" y="2005875"/>
            <a:ext cx="7781925" cy="386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f236b596fc_2_7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Cass., 9 juillet 1934. </a:t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f236b596fc_2_7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600"/>
              </a:spcAft>
              <a:buNone/>
            </a:pPr>
            <a:r>
              <a:rPr lang="fr-FR"/>
              <a:t> </a:t>
            </a:r>
            <a:endParaRPr/>
          </a:p>
        </p:txBody>
      </p:sp>
      <p:pic>
        <p:nvPicPr>
          <p:cNvPr id="142" name="Google Shape;142;gf236b596fc_2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3175" y="1015275"/>
            <a:ext cx="4057650" cy="584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f236b596fc_2_14"/>
          <p:cNvSpPr txBox="1"/>
          <p:nvPr>
            <p:ph type="title"/>
          </p:nvPr>
        </p:nvSpPr>
        <p:spPr>
          <a:xfrm>
            <a:off x="457200" y="152725"/>
            <a:ext cx="8408400" cy="1371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Tribunal correctionnel de Bruxelles, 11</a:t>
            </a:r>
            <a:r>
              <a:rPr b="1" lang="fr-FR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janvier 1935</a:t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f236b596fc_2_14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600"/>
              </a:spcAft>
              <a:buNone/>
            </a:pPr>
            <a:r>
              <a:rPr lang="fr-FR"/>
              <a:t> </a:t>
            </a:r>
            <a:endParaRPr/>
          </a:p>
        </p:txBody>
      </p:sp>
      <p:pic>
        <p:nvPicPr>
          <p:cNvPr id="150" name="Google Shape;150;gf236b596fc_2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375" y="1321175"/>
            <a:ext cx="4130800" cy="4049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f236b596fc_2_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1180" y="1524330"/>
            <a:ext cx="4524428" cy="393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f236b596fc_2_22"/>
          <p:cNvSpPr txBox="1"/>
          <p:nvPr>
            <p:ph type="title"/>
          </p:nvPr>
        </p:nvSpPr>
        <p:spPr>
          <a:xfrm>
            <a:off x="457200" y="152725"/>
            <a:ext cx="7715700" cy="1371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 d’appel de Gand</a:t>
            </a:r>
            <a:r>
              <a:rPr b="1" lang="fr-FR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21 décembre 1898</a:t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f236b596fc_2_22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600"/>
              </a:spcAft>
              <a:buNone/>
            </a:pPr>
            <a:r>
              <a:rPr lang="fr-FR"/>
              <a:t> </a:t>
            </a:r>
            <a:endParaRPr/>
          </a:p>
        </p:txBody>
      </p:sp>
      <p:pic>
        <p:nvPicPr>
          <p:cNvPr id="159" name="Google Shape;159;gf236b596fc_2_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381525"/>
            <a:ext cx="3269950" cy="302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gf236b596fc_2_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8113" y="1877275"/>
            <a:ext cx="3933825" cy="412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f236b596fc_0_86"/>
          <p:cNvSpPr txBox="1"/>
          <p:nvPr>
            <p:ph type="title"/>
          </p:nvPr>
        </p:nvSpPr>
        <p:spPr>
          <a:xfrm>
            <a:off x="457200" y="152725"/>
            <a:ext cx="2971800" cy="2946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Conseil d’Etat</a:t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i="1" lang="fr-FR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Recueil des arrêts et avis du Conseil d’Etat</a:t>
            </a:r>
            <a:r>
              <a:rPr lang="fr-FR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2900"/>
          </a:p>
        </p:txBody>
      </p:sp>
      <p:pic>
        <p:nvPicPr>
          <p:cNvPr id="167" name="Google Shape;167;gf236b596fc_0_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8825" y="0"/>
            <a:ext cx="5143500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ssentie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2015-06-03T13:53:24Z</dcterms:created>
  <dc:creator>Abraham Franssen</dc:creator>
</cp:coreProperties>
</file>