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343" r:id="rId2"/>
    <p:sldId id="344" r:id="rId3"/>
    <p:sldId id="345" r:id="rId4"/>
    <p:sldId id="346" r:id="rId5"/>
    <p:sldId id="347" r:id="rId6"/>
    <p:sldId id="348" r:id="rId7"/>
    <p:sldId id="349" r:id="rId8"/>
    <p:sldId id="350" r:id="rId9"/>
    <p:sldId id="351" r:id="rId10"/>
    <p:sldId id="352" r:id="rId11"/>
    <p:sldId id="353" r:id="rId12"/>
    <p:sldId id="354" r:id="rId13"/>
    <p:sldId id="355" r:id="rId14"/>
    <p:sldId id="356" r:id="rId15"/>
    <p:sldId id="359" r:id="rId16"/>
    <p:sldId id="360" r:id="rId17"/>
    <p:sldId id="36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29"/>
  </p:normalViewPr>
  <p:slideViewPr>
    <p:cSldViewPr snapToGrid="0" snapToObjects="1">
      <p:cViewPr varScale="1">
        <p:scale>
          <a:sx n="110" d="100"/>
          <a:sy n="110" d="100"/>
        </p:scale>
        <p:origin x="10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1FAC1-D350-6C4E-A49B-4034BD1D9EA7}" type="datetimeFigureOut">
              <a:rPr lang="fr-FR" smtClean="0"/>
              <a:t>31/08/2021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7245A-92D2-7C42-B35D-9DBB46473806}" type="slidenum">
              <a:rPr lang="fr-FR" smtClean="0"/>
              <a:t>‹N°›</a:t>
            </a:fld>
            <a:endParaRPr lang="fr-FR"/>
          </a:p>
        </p:txBody>
      </p:sp>
    </p:spTree>
    <p:extLst>
      <p:ext uri="{BB962C8B-B14F-4D97-AF65-F5344CB8AC3E}">
        <p14:creationId xmlns:p14="http://schemas.microsoft.com/office/powerpoint/2010/main" val="283878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E5BF7-8F95-674C-9804-BD922AA8D9F7}"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7291EE4-DB28-7A4F-A4DE-74BC33C2388E}"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F954B7-0EC4-DC43-AF25-F88B5CB99385}"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15BFD7F6-C6F6-F64F-931D-217F8831526A}"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043FC29-0254-954D-8FDF-0A83028F86AD}"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D27A0D83-DEB9-C645-88A5-159EABC95E5A}"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040180-0495-E549-ADE4-8A2DAF2208DA}"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03344-E234-8D42-9CBE-438675BB6DE4}"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96A0E4-7D83-D045-8EE3-E668B2F29624}"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F36984E-42ED-B541-B44E-93107749C9CE}"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4CE38DA-CA03-2F4C-9843-4B31F6F1E00F}"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5091763-3FFD-4C47-96A3-C814492BD11D}" type="datetime1">
              <a:rPr lang="fr-BE" smtClean="0"/>
              <a:t>31/08/21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914C497-5C0F-2748-8D0F-FEA069553250}" type="datetime1">
              <a:rPr lang="fr-BE" smtClean="0"/>
              <a:t>31/08/21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9730B-C5F1-1347-A302-76A267DD7DB7}" type="datetime1">
              <a:rPr lang="fr-BE" smtClean="0"/>
              <a:t>31/08/21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E6EAFA5-EE0E-2547-BC21-6D9180FAD0B2}"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7C94E4-5FA5-F640-BF6B-5E5528D9E8C7}"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E9C168-D7AD-5149-869D-64508DAB3C88}" type="datetime1">
              <a:rPr lang="fr-BE" smtClean="0"/>
              <a:t>31/08/21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normAutofit fontScale="90000"/>
          </a:bodyPr>
          <a:lstStyle/>
          <a:p>
            <a:pPr algn="ctr"/>
            <a:r>
              <a:rPr lang="fr-FR" b="1" dirty="0"/>
              <a:t>LE « TUILAGE » EN PASTORALE </a:t>
            </a:r>
            <a:br>
              <a:rPr lang="fr-FR" b="1" dirty="0"/>
            </a:br>
            <a:r>
              <a:rPr lang="fr-FR" b="1" dirty="0"/>
              <a:t>OU </a:t>
            </a:r>
            <a:br>
              <a:rPr lang="fr-FR" b="1" dirty="0"/>
            </a:br>
            <a:r>
              <a:rPr lang="fr-FR" b="1" dirty="0"/>
              <a:t>COMMENT FAIRE DU NEUF SANS DÉSAVOUER LE PASSÉ ?</a:t>
            </a:r>
            <a:br>
              <a:rPr lang="fr-BE" dirty="0"/>
            </a:br>
            <a:endParaRPr lang="en-US" dirty="0"/>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a:xfrm>
            <a:off x="2334569" y="4777381"/>
            <a:ext cx="8915399" cy="1126283"/>
          </a:xfrm>
        </p:spPr>
        <p:txBody>
          <a:bodyPr>
            <a:normAutofit/>
          </a:bodyPr>
          <a:lstStyle/>
          <a:p>
            <a:r>
              <a:rPr lang="en-US" dirty="0"/>
              <a:t>Session </a:t>
            </a:r>
            <a:r>
              <a:rPr lang="en-US" dirty="0" err="1"/>
              <a:t>à</a:t>
            </a:r>
            <a:r>
              <a:rPr lang="en-US" dirty="0"/>
              <a:t> </a:t>
            </a:r>
            <a:r>
              <a:rPr lang="en-US" dirty="0" err="1"/>
              <a:t>Delémont</a:t>
            </a:r>
            <a:r>
              <a:rPr lang="en-US" dirty="0"/>
              <a:t>, </a:t>
            </a:r>
            <a:r>
              <a:rPr lang="en-US" dirty="0" err="1"/>
              <a:t>Septembre</a:t>
            </a:r>
            <a:r>
              <a:rPr lang="en-US" dirty="0"/>
              <a:t> 2021</a:t>
            </a:r>
          </a:p>
        </p:txBody>
      </p:sp>
      <p:sp>
        <p:nvSpPr>
          <p:cNvPr id="2" name="Espace réservé du numéro de diapositive 1">
            <a:extLst>
              <a:ext uri="{FF2B5EF4-FFF2-40B4-BE49-F238E27FC236}">
                <a16:creationId xmlns:a16="http://schemas.microsoft.com/office/drawing/2014/main" id="{F42C967D-665B-3D4F-B001-69CEE461EE4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107F6F-60C6-CE4B-B045-0B81AF8C8074}"/>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9AD62C8B-9060-4546-96C5-23EE0A60D93C}"/>
              </a:ext>
            </a:extLst>
          </p:cNvPr>
          <p:cNvSpPr>
            <a:spLocks noGrp="1"/>
          </p:cNvSpPr>
          <p:nvPr>
            <p:ph idx="1"/>
          </p:nvPr>
        </p:nvSpPr>
        <p:spPr>
          <a:xfrm>
            <a:off x="2589212" y="2133600"/>
            <a:ext cx="6809431" cy="3777622"/>
          </a:xfrm>
        </p:spPr>
        <p:txBody>
          <a:bodyPr/>
          <a:lstStyle/>
          <a:p>
            <a:r>
              <a:rPr lang="fr-BE" dirty="0"/>
              <a:t>Mc 3, 14. « il en institua douze pour qu'ils soient avec lui </a:t>
            </a:r>
            <a:r>
              <a:rPr lang="fr-BE" b="1" u="sng" dirty="0"/>
              <a:t>et</a:t>
            </a:r>
            <a:r>
              <a:rPr lang="fr-BE" dirty="0"/>
              <a:t> pour les envoyer proclamer la Bonne Nouvelle ».  On ne peut mieux exprimer que dans cet appel qui leur est adressé, la mission des Douze est étroitement liée à un </a:t>
            </a:r>
            <a:r>
              <a:rPr lang="fr-BE" i="1" dirty="0"/>
              <a:t>être-avec</a:t>
            </a:r>
            <a:r>
              <a:rPr lang="fr-BE" dirty="0"/>
              <a:t> le Christ » </a:t>
            </a:r>
            <a:endParaRPr lang="fr-FR" dirty="0"/>
          </a:p>
        </p:txBody>
      </p:sp>
      <p:sp>
        <p:nvSpPr>
          <p:cNvPr id="4" name="Espace réservé du numéro de diapositive 3">
            <a:extLst>
              <a:ext uri="{FF2B5EF4-FFF2-40B4-BE49-F238E27FC236}">
                <a16:creationId xmlns:a16="http://schemas.microsoft.com/office/drawing/2014/main" id="{AD297AF7-F798-8D49-B24A-C9D482CCEF1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788284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B342D5-999F-C847-9E7D-8CF8983D80A3}"/>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F0907421-2763-D744-95B2-3C7B6EA91506}"/>
              </a:ext>
            </a:extLst>
          </p:cNvPr>
          <p:cNvSpPr>
            <a:spLocks noGrp="1"/>
          </p:cNvSpPr>
          <p:nvPr>
            <p:ph idx="1"/>
          </p:nvPr>
        </p:nvSpPr>
        <p:spPr/>
        <p:txBody>
          <a:bodyPr/>
          <a:lstStyle/>
          <a:p>
            <a:r>
              <a:rPr lang="fr-FR" dirty="0"/>
              <a:t>Relire Lc 10, 1-11</a:t>
            </a:r>
          </a:p>
          <a:p>
            <a:endParaRPr lang="fr-FR" dirty="0"/>
          </a:p>
          <a:p>
            <a:pPr lvl="1">
              <a:buFont typeface="Courier New" panose="02070309020205020404" pitchFamily="49" charset="0"/>
              <a:buChar char="o"/>
            </a:pPr>
            <a:r>
              <a:rPr lang="fr-FR" dirty="0"/>
              <a:t>Aller de ville en ville, accepter la condition d’étranger;</a:t>
            </a:r>
          </a:p>
          <a:p>
            <a:pPr lvl="1">
              <a:buFont typeface="Courier New" panose="02070309020205020404" pitchFamily="49" charset="0"/>
              <a:buChar char="o"/>
            </a:pPr>
            <a:r>
              <a:rPr lang="fr-FR" dirty="0"/>
              <a:t>Se laisser accueillir;</a:t>
            </a:r>
          </a:p>
          <a:p>
            <a:pPr lvl="1">
              <a:buFont typeface="Courier New" panose="02070309020205020404" pitchFamily="49" charset="0"/>
              <a:buChar char="o"/>
            </a:pPr>
            <a:r>
              <a:rPr lang="fr-FR" dirty="0"/>
              <a:t>La désinstallation;</a:t>
            </a:r>
          </a:p>
          <a:p>
            <a:pPr lvl="1">
              <a:buFont typeface="Courier New" panose="02070309020205020404" pitchFamily="49" charset="0"/>
              <a:buChar char="o"/>
            </a:pPr>
            <a:r>
              <a:rPr lang="fr-FR" dirty="0"/>
              <a:t>Annoncer que le « Règne de Dieu est arrivée jusqu’à vous »</a:t>
            </a:r>
          </a:p>
          <a:p>
            <a:pPr lvl="1">
              <a:buFont typeface="Courier New" panose="02070309020205020404" pitchFamily="49" charset="0"/>
              <a:buChar char="o"/>
            </a:pPr>
            <a:r>
              <a:rPr lang="fr-FR" dirty="0"/>
              <a:t>Une mentalité d’envoyé</a:t>
            </a:r>
          </a:p>
          <a:p>
            <a:pPr lvl="1">
              <a:buFont typeface="Courier New" panose="02070309020205020404" pitchFamily="49" charset="0"/>
              <a:buChar char="o"/>
            </a:pPr>
            <a:r>
              <a:rPr lang="fr-FR" dirty="0"/>
              <a:t>« Paix à cette maison »</a:t>
            </a:r>
          </a:p>
          <a:p>
            <a:pPr lvl="1">
              <a:buFont typeface="Courier New" panose="02070309020205020404" pitchFamily="49" charset="0"/>
              <a:buChar char="o"/>
            </a:pPr>
            <a:r>
              <a:rPr lang="fr-FR" dirty="0"/>
              <a:t>Partager l’intimité de la maison, manger ce qu’on </a:t>
            </a:r>
            <a:r>
              <a:rPr lang="fr-FR" dirty="0" err="1"/>
              <a:t>offira</a:t>
            </a:r>
            <a:endParaRPr lang="fr-FR" dirty="0"/>
          </a:p>
        </p:txBody>
      </p:sp>
      <p:sp>
        <p:nvSpPr>
          <p:cNvPr id="4" name="Espace réservé du numéro de diapositive 3">
            <a:extLst>
              <a:ext uri="{FF2B5EF4-FFF2-40B4-BE49-F238E27FC236}">
                <a16:creationId xmlns:a16="http://schemas.microsoft.com/office/drawing/2014/main" id="{8F88378F-BED6-904D-A46C-ABC98965FC19}"/>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2050" name="Picture 2" descr="Evangile de Jésus Christ - Selon Saint Luc - Nouvelle Traduction AELF |  Librairie de l&amp;#39;Emmanuel">
            <a:extLst>
              <a:ext uri="{FF2B5EF4-FFF2-40B4-BE49-F238E27FC236}">
                <a16:creationId xmlns:a16="http://schemas.microsoft.com/office/drawing/2014/main" id="{606AF316-6008-8544-894D-5A530F62C1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382636" y="1539433"/>
            <a:ext cx="2572599" cy="419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263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307E9A-8815-7744-9C8B-83BF3762E269}"/>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F08C883B-F932-DF48-8370-5BC195F39067}"/>
              </a:ext>
            </a:extLst>
          </p:cNvPr>
          <p:cNvSpPr>
            <a:spLocks noGrp="1"/>
          </p:cNvSpPr>
          <p:nvPr>
            <p:ph idx="1"/>
          </p:nvPr>
        </p:nvSpPr>
        <p:spPr/>
        <p:txBody>
          <a:bodyPr/>
          <a:lstStyle/>
          <a:p>
            <a:r>
              <a:rPr lang="fr-FR" dirty="0"/>
              <a:t>inscrire la mission chrétienne dans la suite de celle de Jésus lui-même, regarder vers le Christ pour comprendre comment notre actuelle mission trouve son juste positionnement dans la suite de la sienne. Avant de voir des implications pastorales, institutionnelles voire méthodologiques, ne </a:t>
            </a:r>
            <a:r>
              <a:rPr lang="fr-FR" dirty="0" err="1"/>
              <a:t>faut-il</a:t>
            </a:r>
            <a:r>
              <a:rPr lang="fr-FR" dirty="0"/>
              <a:t> pas d’abord reprendre contact avec la mission de Jésus lui-même, découvrir comment mission et libération étaient couplées dans sa manière d’être, de dire et de faire, en un mot dans sa pratique</a:t>
            </a:r>
            <a:r>
              <a:rPr lang="fr-BE" dirty="0"/>
              <a:t> </a:t>
            </a:r>
            <a:endParaRPr lang="fr-FR" dirty="0"/>
          </a:p>
        </p:txBody>
      </p:sp>
      <p:sp>
        <p:nvSpPr>
          <p:cNvPr id="4" name="Espace réservé du numéro de diapositive 3">
            <a:extLst>
              <a:ext uri="{FF2B5EF4-FFF2-40B4-BE49-F238E27FC236}">
                <a16:creationId xmlns:a16="http://schemas.microsoft.com/office/drawing/2014/main" id="{C6EC6180-ACAD-B543-8DDF-CA5BAF138C1A}"/>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444175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307E9A-8815-7744-9C8B-83BF3762E269}"/>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F08C883B-F932-DF48-8370-5BC195F39067}"/>
              </a:ext>
            </a:extLst>
          </p:cNvPr>
          <p:cNvSpPr>
            <a:spLocks noGrp="1"/>
          </p:cNvSpPr>
          <p:nvPr>
            <p:ph idx="1"/>
          </p:nvPr>
        </p:nvSpPr>
        <p:spPr/>
        <p:txBody>
          <a:bodyPr/>
          <a:lstStyle/>
          <a:p>
            <a:r>
              <a:rPr lang="fr-FR" sz="2400" dirty="0"/>
              <a:t>Pour réfléchir à l’annonce de l’Évangile aujourd’hui, dans des temps aussi incertains, il est véritablement nécessaire de s’en remettre au Christ et de se demander comment Jésus lui-même </a:t>
            </a:r>
            <a:r>
              <a:rPr lang="fr-FR" sz="2400" dirty="0" err="1"/>
              <a:t>vit-il</a:t>
            </a:r>
            <a:r>
              <a:rPr lang="fr-FR" sz="2400" dirty="0"/>
              <a:t> cette annonce. Alors qu’il se meut dans un pays occupé, dans des temps d’agitation, alors qu’il est accompagné de disciples parfois « lents à croire » (Luc 24, 25), comment le Christ </a:t>
            </a:r>
            <a:r>
              <a:rPr lang="fr-FR" sz="2400" dirty="0" err="1"/>
              <a:t>vit-il</a:t>
            </a:r>
            <a:r>
              <a:rPr lang="fr-FR" sz="2400" dirty="0"/>
              <a:t> sa mission ?</a:t>
            </a:r>
            <a:endParaRPr lang="fr-BE" sz="2400" dirty="0"/>
          </a:p>
          <a:p>
            <a:endParaRPr lang="fr-FR" dirty="0"/>
          </a:p>
        </p:txBody>
      </p:sp>
      <p:sp>
        <p:nvSpPr>
          <p:cNvPr id="4" name="Espace réservé du numéro de diapositive 3">
            <a:extLst>
              <a:ext uri="{FF2B5EF4-FFF2-40B4-BE49-F238E27FC236}">
                <a16:creationId xmlns:a16="http://schemas.microsoft.com/office/drawing/2014/main" id="{C6EC6180-ACAD-B543-8DDF-CA5BAF138C1A}"/>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5" name="Image 4">
            <a:extLst>
              <a:ext uri="{FF2B5EF4-FFF2-40B4-BE49-F238E27FC236}">
                <a16:creationId xmlns:a16="http://schemas.microsoft.com/office/drawing/2014/main" id="{76888091-22DF-764A-8708-7908E8B9EC19}"/>
              </a:ext>
            </a:extLst>
          </p:cNvPr>
          <p:cNvPicPr>
            <a:picLocks noChangeAspect="1"/>
          </p:cNvPicPr>
          <p:nvPr/>
        </p:nvPicPr>
        <p:blipFill>
          <a:blip r:embed="rId2"/>
          <a:stretch>
            <a:fillRect/>
          </a:stretch>
        </p:blipFill>
        <p:spPr>
          <a:xfrm>
            <a:off x="821179" y="2133600"/>
            <a:ext cx="2092279" cy="3159341"/>
          </a:xfrm>
          <a:prstGeom prst="rect">
            <a:avLst/>
          </a:prstGeom>
        </p:spPr>
      </p:pic>
    </p:spTree>
    <p:extLst>
      <p:ext uri="{BB962C8B-B14F-4D97-AF65-F5344CB8AC3E}">
        <p14:creationId xmlns:p14="http://schemas.microsoft.com/office/powerpoint/2010/main" val="1349311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3EDEC-70D3-A848-9CAD-B44A58F5F21A}"/>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DD1B1701-78FB-CD47-B80D-1D3A8BAEE331}"/>
              </a:ext>
            </a:extLst>
          </p:cNvPr>
          <p:cNvSpPr>
            <a:spLocks noGrp="1"/>
          </p:cNvSpPr>
          <p:nvPr>
            <p:ph idx="1"/>
          </p:nvPr>
        </p:nvSpPr>
        <p:spPr>
          <a:xfrm>
            <a:off x="4687746" y="2569580"/>
            <a:ext cx="6816865" cy="3341642"/>
          </a:xfrm>
        </p:spPr>
        <p:txBody>
          <a:bodyPr/>
          <a:lstStyle/>
          <a:p>
            <a:r>
              <a:rPr lang="fr-FR" dirty="0"/>
              <a:t>quelle est l’attitude la plus fondamentale de Jésus ? Il se présente comme un « messager », comme un « envoyé ». Repartons de Lc 4, 43 : « je dois annoncer la Bonne Nouvelle, car c’est pour cela que j’ai été envoyé ». </a:t>
            </a:r>
          </a:p>
          <a:p>
            <a:endParaRPr lang="fr-FR" dirty="0"/>
          </a:p>
          <a:p>
            <a:r>
              <a:rPr lang="fr-FR" dirty="0"/>
              <a:t>En Marc 1, 38, on associe cet envoi à une « sortie ». Jésus dit : « allons ailleurs … pour que j’y proclame aussi l’Évangile car c’est pour cela que je suis sorti ». </a:t>
            </a:r>
          </a:p>
        </p:txBody>
      </p:sp>
      <p:sp>
        <p:nvSpPr>
          <p:cNvPr id="4" name="Espace réservé du numéro de diapositive 3">
            <a:extLst>
              <a:ext uri="{FF2B5EF4-FFF2-40B4-BE49-F238E27FC236}">
                <a16:creationId xmlns:a16="http://schemas.microsoft.com/office/drawing/2014/main" id="{57D9D678-BE49-A240-99C0-AE653994BEB3}"/>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ZoneTexte 4">
            <a:extLst>
              <a:ext uri="{FF2B5EF4-FFF2-40B4-BE49-F238E27FC236}">
                <a16:creationId xmlns:a16="http://schemas.microsoft.com/office/drawing/2014/main" id="{254FDE7C-1F97-4F47-9CF4-6B6AD2DF96B5}"/>
              </a:ext>
            </a:extLst>
          </p:cNvPr>
          <p:cNvSpPr txBox="1"/>
          <p:nvPr/>
        </p:nvSpPr>
        <p:spPr>
          <a:xfrm>
            <a:off x="3067291" y="3132405"/>
            <a:ext cx="659757" cy="1107996"/>
          </a:xfrm>
          <a:prstGeom prst="rect">
            <a:avLst/>
          </a:prstGeom>
          <a:noFill/>
        </p:spPr>
        <p:txBody>
          <a:bodyPr wrap="square" rtlCol="0">
            <a:spAutoFit/>
          </a:bodyPr>
          <a:lstStyle/>
          <a:p>
            <a:r>
              <a:rPr lang="fr-FR" sz="6600" b="1" dirty="0"/>
              <a:t>1</a:t>
            </a:r>
          </a:p>
        </p:txBody>
      </p:sp>
    </p:spTree>
    <p:extLst>
      <p:ext uri="{BB962C8B-B14F-4D97-AF65-F5344CB8AC3E}">
        <p14:creationId xmlns:p14="http://schemas.microsoft.com/office/powerpoint/2010/main" val="513771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3EDEC-70D3-A848-9CAD-B44A58F5F21A}"/>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DD1B1701-78FB-CD47-B80D-1D3A8BAEE331}"/>
              </a:ext>
            </a:extLst>
          </p:cNvPr>
          <p:cNvSpPr>
            <a:spLocks noGrp="1"/>
          </p:cNvSpPr>
          <p:nvPr>
            <p:ph idx="1"/>
          </p:nvPr>
        </p:nvSpPr>
        <p:spPr>
          <a:xfrm>
            <a:off x="4687746" y="2569580"/>
            <a:ext cx="6816865" cy="3341642"/>
          </a:xfrm>
        </p:spPr>
        <p:txBody>
          <a:bodyPr>
            <a:normAutofit lnSpcReduction="10000"/>
          </a:bodyPr>
          <a:lstStyle/>
          <a:p>
            <a:r>
              <a:rPr lang="fr-FR" dirty="0"/>
              <a:t>que voulait, finalement, Jésus ?</a:t>
            </a:r>
            <a:r>
              <a:rPr lang="fr-BE" dirty="0"/>
              <a:t>  = annoncer le Royaume de Dieu.</a:t>
            </a:r>
          </a:p>
          <a:p>
            <a:endParaRPr lang="fr-BE" dirty="0"/>
          </a:p>
          <a:p>
            <a:r>
              <a:rPr lang="fr-FR" dirty="0"/>
              <a:t>« nous devons entrer en ecclésiologie par cette perspective du Royaume de Dieu : c’est le Règne qui mobilise tout le ministère de Jésus et celui de l’Église ». L’annonce de cette proximité du Royaume par Jésus est accompagnée de signes qui en sont la concrétisation historique. Ils restaurent et recréent des liens entre les hommes, en commençant par ceux qui sont les plus fragiles et par ceux qui sont porteurs de la confiance la plus simple. </a:t>
            </a:r>
          </a:p>
        </p:txBody>
      </p:sp>
      <p:sp>
        <p:nvSpPr>
          <p:cNvPr id="4" name="Espace réservé du numéro de diapositive 3">
            <a:extLst>
              <a:ext uri="{FF2B5EF4-FFF2-40B4-BE49-F238E27FC236}">
                <a16:creationId xmlns:a16="http://schemas.microsoft.com/office/drawing/2014/main" id="{57D9D678-BE49-A240-99C0-AE653994BEB3}"/>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ZoneTexte 4">
            <a:extLst>
              <a:ext uri="{FF2B5EF4-FFF2-40B4-BE49-F238E27FC236}">
                <a16:creationId xmlns:a16="http://schemas.microsoft.com/office/drawing/2014/main" id="{254FDE7C-1F97-4F47-9CF4-6B6AD2DF96B5}"/>
              </a:ext>
            </a:extLst>
          </p:cNvPr>
          <p:cNvSpPr txBox="1"/>
          <p:nvPr/>
        </p:nvSpPr>
        <p:spPr>
          <a:xfrm>
            <a:off x="3102015" y="3113590"/>
            <a:ext cx="659757" cy="1107996"/>
          </a:xfrm>
          <a:prstGeom prst="rect">
            <a:avLst/>
          </a:prstGeom>
          <a:noFill/>
        </p:spPr>
        <p:txBody>
          <a:bodyPr wrap="square" rtlCol="0">
            <a:spAutoFit/>
          </a:bodyPr>
          <a:lstStyle/>
          <a:p>
            <a:r>
              <a:rPr lang="fr-FR" sz="6600" b="1" dirty="0"/>
              <a:t>2</a:t>
            </a:r>
          </a:p>
        </p:txBody>
      </p:sp>
    </p:spTree>
    <p:extLst>
      <p:ext uri="{BB962C8B-B14F-4D97-AF65-F5344CB8AC3E}">
        <p14:creationId xmlns:p14="http://schemas.microsoft.com/office/powerpoint/2010/main" val="2065277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3EDEC-70D3-A848-9CAD-B44A58F5F21A}"/>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DD1B1701-78FB-CD47-B80D-1D3A8BAEE331}"/>
              </a:ext>
            </a:extLst>
          </p:cNvPr>
          <p:cNvSpPr>
            <a:spLocks noGrp="1"/>
          </p:cNvSpPr>
          <p:nvPr>
            <p:ph idx="1"/>
          </p:nvPr>
        </p:nvSpPr>
        <p:spPr>
          <a:xfrm>
            <a:off x="4687746" y="2569580"/>
            <a:ext cx="6816865" cy="3341642"/>
          </a:xfrm>
        </p:spPr>
        <p:txBody>
          <a:bodyPr>
            <a:normAutofit fontScale="85000" lnSpcReduction="20000"/>
          </a:bodyPr>
          <a:lstStyle/>
          <a:p>
            <a:r>
              <a:rPr lang="fr-FR" dirty="0"/>
              <a:t>comment Jésus s’y prend-il ?</a:t>
            </a:r>
            <a:r>
              <a:rPr lang="fr-BE" dirty="0"/>
              <a:t> </a:t>
            </a:r>
            <a:r>
              <a:rPr lang="fr-BE" dirty="0" err="1"/>
              <a:t>Jé</a:t>
            </a:r>
            <a:r>
              <a:rPr lang="fr-FR" dirty="0"/>
              <a:t>sus appelle des disciple</a:t>
            </a:r>
            <a:r>
              <a:rPr lang="fr-BE" dirty="0"/>
              <a:t>. </a:t>
            </a:r>
            <a:r>
              <a:rPr lang="fr-FR" dirty="0"/>
              <a:t>La mission, la qualité de disciple comme une manière d’</a:t>
            </a:r>
            <a:r>
              <a:rPr lang="fr-FR" dirty="0" err="1"/>
              <a:t>êtr</a:t>
            </a:r>
            <a:r>
              <a:rPr lang="fr-BE" dirty="0"/>
              <a:t>e</a:t>
            </a:r>
          </a:p>
          <a:p>
            <a:endParaRPr lang="fr-BE" dirty="0"/>
          </a:p>
          <a:p>
            <a:r>
              <a:rPr lang="fr-FR" dirty="0"/>
              <a:t>le disciple peut aller là où se trouve le Maître, à suivre là où va le Maître. Et, bien sûr, dans les évangiles, là où va le Maître n'est très souvent pas là où nous aurions pensé aller. Être là où est Jésus signifierait-il être en compagnie de la personne dont Jésus cherche la compagnie.</a:t>
            </a:r>
          </a:p>
          <a:p>
            <a:endParaRPr lang="fr-FR" dirty="0"/>
          </a:p>
          <a:p>
            <a:r>
              <a:rPr lang="fr-FR" dirty="0"/>
              <a:t>François-Xavier Amherdt, professeur de théologie pratique à Fribourg, parle d’un déplacement des « centres que les disciples doivent quitter » et il note : « paradoxalement, c’est dans la mesure où ceux qui sont en périphérie sont remis au centre que l’Église est ramenée à l’essentiel »</a:t>
            </a:r>
          </a:p>
        </p:txBody>
      </p:sp>
      <p:sp>
        <p:nvSpPr>
          <p:cNvPr id="4" name="Espace réservé du numéro de diapositive 3">
            <a:extLst>
              <a:ext uri="{FF2B5EF4-FFF2-40B4-BE49-F238E27FC236}">
                <a16:creationId xmlns:a16="http://schemas.microsoft.com/office/drawing/2014/main" id="{57D9D678-BE49-A240-99C0-AE653994BEB3}"/>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5" name="ZoneTexte 4">
            <a:extLst>
              <a:ext uri="{FF2B5EF4-FFF2-40B4-BE49-F238E27FC236}">
                <a16:creationId xmlns:a16="http://schemas.microsoft.com/office/drawing/2014/main" id="{254FDE7C-1F97-4F47-9CF4-6B6AD2DF96B5}"/>
              </a:ext>
            </a:extLst>
          </p:cNvPr>
          <p:cNvSpPr txBox="1"/>
          <p:nvPr/>
        </p:nvSpPr>
        <p:spPr>
          <a:xfrm>
            <a:off x="3102015" y="3113590"/>
            <a:ext cx="659757" cy="1107996"/>
          </a:xfrm>
          <a:prstGeom prst="rect">
            <a:avLst/>
          </a:prstGeom>
          <a:noFill/>
        </p:spPr>
        <p:txBody>
          <a:bodyPr wrap="square" rtlCol="0">
            <a:spAutoFit/>
          </a:bodyPr>
          <a:lstStyle/>
          <a:p>
            <a:r>
              <a:rPr lang="fr-FR" sz="6600" b="1" dirty="0"/>
              <a:t>3</a:t>
            </a:r>
          </a:p>
        </p:txBody>
      </p:sp>
    </p:spTree>
    <p:extLst>
      <p:ext uri="{BB962C8B-B14F-4D97-AF65-F5344CB8AC3E}">
        <p14:creationId xmlns:p14="http://schemas.microsoft.com/office/powerpoint/2010/main" val="2022383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3EDEC-70D3-A848-9CAD-B44A58F5F21A}"/>
              </a:ext>
            </a:extLst>
          </p:cNvPr>
          <p:cNvSpPr>
            <a:spLocks noGrp="1"/>
          </p:cNvSpPr>
          <p:nvPr>
            <p:ph type="title"/>
          </p:nvPr>
        </p:nvSpPr>
        <p:spPr/>
        <p:txBody>
          <a:bodyPr/>
          <a:lstStyle/>
          <a:p>
            <a:r>
              <a:rPr lang="fr-FR" dirty="0"/>
              <a:t>Quatre murs de fondation: une vie partagée avec Jésus</a:t>
            </a:r>
          </a:p>
        </p:txBody>
      </p:sp>
      <p:sp>
        <p:nvSpPr>
          <p:cNvPr id="3" name="Espace réservé du contenu 2">
            <a:extLst>
              <a:ext uri="{FF2B5EF4-FFF2-40B4-BE49-F238E27FC236}">
                <a16:creationId xmlns:a16="http://schemas.microsoft.com/office/drawing/2014/main" id="{DD1B1701-78FB-CD47-B80D-1D3A8BAEE331}"/>
              </a:ext>
            </a:extLst>
          </p:cNvPr>
          <p:cNvSpPr>
            <a:spLocks noGrp="1"/>
          </p:cNvSpPr>
          <p:nvPr>
            <p:ph idx="1"/>
          </p:nvPr>
        </p:nvSpPr>
        <p:spPr>
          <a:xfrm>
            <a:off x="4687746" y="2569580"/>
            <a:ext cx="6816865" cy="3341642"/>
          </a:xfrm>
        </p:spPr>
        <p:txBody>
          <a:bodyPr>
            <a:normAutofit/>
          </a:bodyPr>
          <a:lstStyle/>
          <a:p>
            <a:r>
              <a:rPr lang="fr-FR" dirty="0"/>
              <a:t>Jésus, l’envoyé, le « serviteur » se donne pour mission de retrouver les brebis perdues, de rassembler son peuple. La liberté de Jésus est fondamentalement liée à la prédication du Royaume. </a:t>
            </a:r>
          </a:p>
          <a:p>
            <a:endParaRPr lang="fr-FR" dirty="0"/>
          </a:p>
          <a:p>
            <a:r>
              <a:rPr lang="fr-FR" dirty="0"/>
              <a:t>Hugo </a:t>
            </a:r>
            <a:r>
              <a:rPr lang="fr-FR" dirty="0" err="1"/>
              <a:t>Echegaray</a:t>
            </a:r>
            <a:r>
              <a:rPr lang="fr-FR" dirty="0"/>
              <a:t>,: « jusqu’où pouvons-nous suivre aujourd'hui le chemin de liberté parcouru par Jésus ? Comment peut-il affecter l'itinéraire de ses disciples ou les structures stables de la communauté ? </a:t>
            </a:r>
          </a:p>
        </p:txBody>
      </p:sp>
      <p:sp>
        <p:nvSpPr>
          <p:cNvPr id="4" name="Espace réservé du numéro de diapositive 3">
            <a:extLst>
              <a:ext uri="{FF2B5EF4-FFF2-40B4-BE49-F238E27FC236}">
                <a16:creationId xmlns:a16="http://schemas.microsoft.com/office/drawing/2014/main" id="{57D9D678-BE49-A240-99C0-AE653994BEB3}"/>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
        <p:nvSpPr>
          <p:cNvPr id="5" name="ZoneTexte 4">
            <a:extLst>
              <a:ext uri="{FF2B5EF4-FFF2-40B4-BE49-F238E27FC236}">
                <a16:creationId xmlns:a16="http://schemas.microsoft.com/office/drawing/2014/main" id="{254FDE7C-1F97-4F47-9CF4-6B6AD2DF96B5}"/>
              </a:ext>
            </a:extLst>
          </p:cNvPr>
          <p:cNvSpPr txBox="1"/>
          <p:nvPr/>
        </p:nvSpPr>
        <p:spPr>
          <a:xfrm>
            <a:off x="3102015" y="3113590"/>
            <a:ext cx="659757" cy="1107996"/>
          </a:xfrm>
          <a:prstGeom prst="rect">
            <a:avLst/>
          </a:prstGeom>
          <a:noFill/>
        </p:spPr>
        <p:txBody>
          <a:bodyPr wrap="square" rtlCol="0">
            <a:spAutoFit/>
          </a:bodyPr>
          <a:lstStyle/>
          <a:p>
            <a:r>
              <a:rPr lang="fr-FR" sz="6600" b="1" dirty="0"/>
              <a:t>4</a:t>
            </a:r>
          </a:p>
        </p:txBody>
      </p:sp>
      <p:pic>
        <p:nvPicPr>
          <p:cNvPr id="3074" name="Picture 2" descr="LA PRATIQUE DE JESUS, ESSAI DE CHRISTOLOGIE by ECHEGARAY Hugo: bon  Couverture souple (1984) | Le-Livre">
            <a:extLst>
              <a:ext uri="{FF2B5EF4-FFF2-40B4-BE49-F238E27FC236}">
                <a16:creationId xmlns:a16="http://schemas.microsoft.com/office/drawing/2014/main" id="{C7CE2A67-E9F0-5943-8DD5-1AF44901178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21695" y="3796495"/>
            <a:ext cx="1670472" cy="28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91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75C3675-244E-AA4A-B822-F5305A77DD2D}"/>
              </a:ext>
            </a:extLst>
          </p:cNvPr>
          <p:cNvSpPr>
            <a:spLocks noGrp="1"/>
          </p:cNvSpPr>
          <p:nvPr>
            <p:ph type="title"/>
          </p:nvPr>
        </p:nvSpPr>
        <p:spPr/>
        <p:txBody>
          <a:bodyPr/>
          <a:lstStyle/>
          <a:p>
            <a:r>
              <a:rPr lang="fr-FR" dirty="0"/>
              <a:t> 3</a:t>
            </a:r>
            <a:r>
              <a:rPr lang="fr-FR" baseline="30000" dirty="0"/>
              <a:t>ème</a:t>
            </a:r>
            <a:r>
              <a:rPr lang="fr-FR" dirty="0"/>
              <a:t> section</a:t>
            </a:r>
          </a:p>
        </p:txBody>
      </p:sp>
      <p:sp>
        <p:nvSpPr>
          <p:cNvPr id="3" name="Espace réservé du texte 2">
            <a:extLst>
              <a:ext uri="{FF2B5EF4-FFF2-40B4-BE49-F238E27FC236}">
                <a16:creationId xmlns:a16="http://schemas.microsoft.com/office/drawing/2014/main" id="{63DCE1DB-15DA-BE41-A471-5318A9F106EC}"/>
              </a:ext>
            </a:extLst>
          </p:cNvPr>
          <p:cNvSpPr>
            <a:spLocks noGrp="1"/>
          </p:cNvSpPr>
          <p:nvPr>
            <p:ph type="body" sz="half" idx="2"/>
          </p:nvPr>
        </p:nvSpPr>
        <p:spPr/>
        <p:txBody>
          <a:bodyPr>
            <a:normAutofit/>
          </a:bodyPr>
          <a:lstStyle/>
          <a:p>
            <a:pPr algn="ctr"/>
            <a:r>
              <a:rPr lang="fr-FR" sz="3600" b="1" dirty="0">
                <a:solidFill>
                  <a:srgbClr val="FF0000"/>
                </a:solidFill>
              </a:rPr>
              <a:t>Quatre murs de fondation (1/2)</a:t>
            </a:r>
          </a:p>
        </p:txBody>
      </p:sp>
      <p:sp>
        <p:nvSpPr>
          <p:cNvPr id="2" name="Espace réservé du numéro de diapositive 1">
            <a:extLst>
              <a:ext uri="{FF2B5EF4-FFF2-40B4-BE49-F238E27FC236}">
                <a16:creationId xmlns:a16="http://schemas.microsoft.com/office/drawing/2014/main" id="{D489A4E1-F5FD-8243-914E-D45250CED473}"/>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181083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4A5A66F-BFE9-BF4C-A90A-6BB618446733}"/>
              </a:ext>
            </a:extLst>
          </p:cNvPr>
          <p:cNvSpPr>
            <a:spLocks noGrp="1"/>
          </p:cNvSpPr>
          <p:nvPr>
            <p:ph type="title"/>
          </p:nvPr>
        </p:nvSpPr>
        <p:spPr/>
        <p:txBody>
          <a:bodyPr/>
          <a:lstStyle/>
          <a:p>
            <a:r>
              <a:rPr lang="fr-FR" dirty="0"/>
              <a:t>L’Église n’est pas un poste de douane</a:t>
            </a:r>
          </a:p>
        </p:txBody>
      </p:sp>
      <p:sp>
        <p:nvSpPr>
          <p:cNvPr id="4" name="Espace réservé du numéro de diapositive 3">
            <a:extLst>
              <a:ext uri="{FF2B5EF4-FFF2-40B4-BE49-F238E27FC236}">
                <a16:creationId xmlns:a16="http://schemas.microsoft.com/office/drawing/2014/main" id="{B1EC33A8-C9C5-3E45-9EE2-1DA072593A6B}"/>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1026" name="Picture 2" descr="Pape François: l&amp;#39;Eglise n&amp;#39;est pas un «poste de douane»">
            <a:extLst>
              <a:ext uri="{FF2B5EF4-FFF2-40B4-BE49-F238E27FC236}">
                <a16:creationId xmlns:a16="http://schemas.microsoft.com/office/drawing/2014/main" id="{21715FD2-AC04-1E4D-A61E-5B34D91C4209}"/>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4467132" y="1854200"/>
            <a:ext cx="4191000" cy="15748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6A7E90E-3998-F74C-8395-D9B7A5631F4A}"/>
              </a:ext>
            </a:extLst>
          </p:cNvPr>
          <p:cNvSpPr txBox="1"/>
          <p:nvPr/>
        </p:nvSpPr>
        <p:spPr>
          <a:xfrm>
            <a:off x="3368233" y="3634450"/>
            <a:ext cx="6123007" cy="203132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fr-BE" dirty="0"/>
              <a:t>Au moment de penser une autre pastorale, le danger serait d’ajouter des fardeaux inutiles à la vie déjà chargée des gens, le danger serait d’inventer une autre manière de contrôler et de réguler. Jésus n’a pas rencontré ses premiers disciples « lors d’une convention, d’un séminaire de formation ou dans un temple ». </a:t>
            </a:r>
            <a:endParaRPr lang="fr-FR" dirty="0"/>
          </a:p>
        </p:txBody>
      </p:sp>
    </p:spTree>
    <p:extLst>
      <p:ext uri="{BB962C8B-B14F-4D97-AF65-F5344CB8AC3E}">
        <p14:creationId xmlns:p14="http://schemas.microsoft.com/office/powerpoint/2010/main" val="3283642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462C3-8207-694D-964C-8D7FDA199873}"/>
              </a:ext>
            </a:extLst>
          </p:cNvPr>
          <p:cNvSpPr>
            <a:spLocks noGrp="1"/>
          </p:cNvSpPr>
          <p:nvPr>
            <p:ph type="title"/>
          </p:nvPr>
        </p:nvSpPr>
        <p:spPr>
          <a:xfrm>
            <a:off x="2222535" y="484611"/>
            <a:ext cx="8911687" cy="1280890"/>
          </a:xfrm>
        </p:spPr>
        <p:txBody>
          <a:bodyPr/>
          <a:lstStyle/>
          <a:p>
            <a:r>
              <a:rPr lang="fr-FR" dirty="0"/>
              <a:t>Discours institutionnel ou « manière d’être »</a:t>
            </a:r>
          </a:p>
        </p:txBody>
      </p:sp>
      <p:sp>
        <p:nvSpPr>
          <p:cNvPr id="4" name="Espace réservé du numéro de diapositive 3">
            <a:extLst>
              <a:ext uri="{FF2B5EF4-FFF2-40B4-BE49-F238E27FC236}">
                <a16:creationId xmlns:a16="http://schemas.microsoft.com/office/drawing/2014/main" id="{3F6DAD96-CCC6-CF4B-8DEB-B9AC76BA0805}"/>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5" name="Espace réservé du contenu 4">
            <a:extLst>
              <a:ext uri="{FF2B5EF4-FFF2-40B4-BE49-F238E27FC236}">
                <a16:creationId xmlns:a16="http://schemas.microsoft.com/office/drawing/2014/main" id="{E8CAB7AF-BDB2-8046-BC41-E306E5138605}"/>
              </a:ext>
            </a:extLst>
          </p:cNvPr>
          <p:cNvSpPr>
            <a:spLocks noGrp="1"/>
          </p:cNvSpPr>
          <p:nvPr>
            <p:ph idx="1"/>
          </p:nvPr>
        </p:nvSpPr>
        <p:spPr/>
        <p:txBody>
          <a:bodyPr/>
          <a:lstStyle/>
          <a:p>
            <a:pPr marL="0" indent="0">
              <a:buNone/>
            </a:pPr>
            <a:r>
              <a:rPr lang="fr-BE" b="1" i="1" dirty="0"/>
              <a:t>MESSAGE DU PAPE FRANÇOIS </a:t>
            </a:r>
            <a:br>
              <a:rPr lang="fr-BE" b="1" i="1" dirty="0"/>
            </a:br>
            <a:r>
              <a:rPr lang="fr-BE" b="1" i="1" dirty="0"/>
              <a:t>AUX ŒUVRES PONTIFICALES MISSIONNAIRES (2020)</a:t>
            </a:r>
          </a:p>
          <a:p>
            <a:pPr marL="0" indent="0">
              <a:buNone/>
            </a:pPr>
            <a:endParaRPr lang="fr-BE" b="1" i="1" dirty="0"/>
          </a:p>
          <a:p>
            <a:pPr marL="0" indent="0">
              <a:buNone/>
            </a:pPr>
            <a:endParaRPr lang="fr-BE" b="1" i="1" dirty="0"/>
          </a:p>
          <a:p>
            <a:pPr marL="0" indent="0">
              <a:buNone/>
            </a:pPr>
            <a:r>
              <a:rPr lang="fr-BE" dirty="0"/>
              <a:t>C'est l'Esprit qui enflamme et anime la mission, il l’imprègne des connotations "génétiques", des accents et des mouvements singuliers qui font de l’annonce de l'Évangile et de la confession de la foi chrétienne une autre chose par rapport à tout prosélytisme politique ou culturel, psychologique ou religieux.</a:t>
            </a:r>
            <a:endParaRPr lang="fr-FR" dirty="0"/>
          </a:p>
        </p:txBody>
      </p:sp>
      <p:pic>
        <p:nvPicPr>
          <p:cNvPr id="1026" name="Picture 2" descr="Œuvres Pontificales Missionnaires - OPM de France">
            <a:extLst>
              <a:ext uri="{FF2B5EF4-FFF2-40B4-BE49-F238E27FC236}">
                <a16:creationId xmlns:a16="http://schemas.microsoft.com/office/drawing/2014/main" id="{8CD67EF7-6783-7C40-822B-37D9885FF21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634714" y="1475631"/>
            <a:ext cx="3030638" cy="1586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029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4DF9FE-41B1-A04A-B5A6-495B5AB3090E}"/>
              </a:ext>
            </a:extLst>
          </p:cNvPr>
          <p:cNvSpPr>
            <a:spLocks noGrp="1"/>
          </p:cNvSpPr>
          <p:nvPr>
            <p:ph type="title"/>
          </p:nvPr>
        </p:nvSpPr>
        <p:spPr/>
        <p:txBody>
          <a:bodyPr>
            <a:normAutofit/>
          </a:bodyPr>
          <a:lstStyle/>
          <a:p>
            <a:pPr lvl="0">
              <a:spcBef>
                <a:spcPts val="1000"/>
              </a:spcBef>
            </a:pPr>
            <a:r>
              <a:rPr lang="fr-BE" sz="1800" b="1" i="1" dirty="0">
                <a:solidFill>
                  <a:prstClr val="black">
                    <a:lumMod val="75000"/>
                    <a:lumOff val="25000"/>
                  </a:prstClr>
                </a:solidFill>
                <a:ea typeface="+mn-ea"/>
                <a:cs typeface="+mn-cs"/>
              </a:rPr>
              <a:t>MESSAGE DU PAPE FRANÇOIS </a:t>
            </a:r>
            <a:br>
              <a:rPr lang="fr-BE" sz="1800" b="1" i="1" dirty="0">
                <a:solidFill>
                  <a:prstClr val="black">
                    <a:lumMod val="75000"/>
                    <a:lumOff val="25000"/>
                  </a:prstClr>
                </a:solidFill>
                <a:ea typeface="+mn-ea"/>
                <a:cs typeface="+mn-cs"/>
              </a:rPr>
            </a:br>
            <a:r>
              <a:rPr lang="fr-BE" sz="1800" b="1" i="1" dirty="0">
                <a:solidFill>
                  <a:prstClr val="black">
                    <a:lumMod val="75000"/>
                    <a:lumOff val="25000"/>
                  </a:prstClr>
                </a:solidFill>
                <a:ea typeface="+mn-ea"/>
                <a:cs typeface="+mn-cs"/>
              </a:rPr>
              <a:t>AUX ŒUVRES PONTIFICALES MISSIONNAIRES</a:t>
            </a:r>
            <a:br>
              <a:rPr lang="fr-BE" sz="1800" b="1" i="1" dirty="0">
                <a:solidFill>
                  <a:prstClr val="black">
                    <a:lumMod val="75000"/>
                    <a:lumOff val="25000"/>
                  </a:prstClr>
                </a:solidFill>
                <a:ea typeface="+mn-ea"/>
                <a:cs typeface="+mn-cs"/>
              </a:rPr>
            </a:br>
            <a:endParaRPr lang="fr-FR" dirty="0"/>
          </a:p>
        </p:txBody>
      </p:sp>
      <p:sp>
        <p:nvSpPr>
          <p:cNvPr id="3" name="Espace réservé du contenu 2">
            <a:extLst>
              <a:ext uri="{FF2B5EF4-FFF2-40B4-BE49-F238E27FC236}">
                <a16:creationId xmlns:a16="http://schemas.microsoft.com/office/drawing/2014/main" id="{568F0FDE-5AA7-9240-902D-FC1DA0D0AF37}"/>
              </a:ext>
            </a:extLst>
          </p:cNvPr>
          <p:cNvSpPr>
            <a:spLocks noGrp="1"/>
          </p:cNvSpPr>
          <p:nvPr>
            <p:ph idx="1"/>
          </p:nvPr>
        </p:nvSpPr>
        <p:spPr>
          <a:xfrm>
            <a:off x="2589212" y="1562582"/>
            <a:ext cx="8915400" cy="4671308"/>
          </a:xfrm>
        </p:spPr>
        <p:txBody>
          <a:bodyPr>
            <a:normAutofit/>
          </a:bodyPr>
          <a:lstStyle/>
          <a:p>
            <a:r>
              <a:rPr lang="fr-FR" dirty="0">
                <a:highlight>
                  <a:srgbClr val="FFFF00"/>
                </a:highlight>
              </a:rPr>
              <a:t>ATTRACTION: </a:t>
            </a:r>
            <a:r>
              <a:rPr lang="fr-FR" dirty="0"/>
              <a:t>« si l’on suit Jésus, les autres le remarquent »</a:t>
            </a:r>
          </a:p>
          <a:p>
            <a:endParaRPr lang="fr-FR" dirty="0"/>
          </a:p>
          <a:p>
            <a:r>
              <a:rPr lang="fr-FR" dirty="0">
                <a:highlight>
                  <a:srgbClr val="FFFF00"/>
                </a:highlight>
              </a:rPr>
              <a:t>GRATITUDE et GRATUITE</a:t>
            </a:r>
            <a:r>
              <a:rPr lang="fr-FR" dirty="0"/>
              <a:t>: « on ne peut pas s’émerveiller par force »</a:t>
            </a:r>
          </a:p>
          <a:p>
            <a:endParaRPr lang="fr-FR" dirty="0"/>
          </a:p>
          <a:p>
            <a:r>
              <a:rPr lang="fr-FR" dirty="0">
                <a:highlight>
                  <a:srgbClr val="FFFF00"/>
                </a:highlight>
              </a:rPr>
              <a:t>HUMILITE: </a:t>
            </a:r>
            <a:r>
              <a:rPr lang="fr-FR" dirty="0"/>
              <a:t>« L’Evangile de Jésus ne peut être annoncé qu’avec humilité »</a:t>
            </a:r>
          </a:p>
          <a:p>
            <a:endParaRPr lang="fr-FR" dirty="0"/>
          </a:p>
          <a:p>
            <a:r>
              <a:rPr lang="fr-FR" dirty="0">
                <a:highlight>
                  <a:srgbClr val="FFFF00"/>
                </a:highlight>
              </a:rPr>
              <a:t>FACILITER, ne pas COMPLIQUER</a:t>
            </a:r>
            <a:r>
              <a:rPr lang="fr-FR" dirty="0"/>
              <a:t>: « </a:t>
            </a:r>
            <a:r>
              <a:rPr lang="fr-BE" dirty="0"/>
              <a:t>L'Église n'est pas une douane »</a:t>
            </a:r>
            <a:endParaRPr lang="fr-FR" dirty="0"/>
          </a:p>
        </p:txBody>
      </p:sp>
      <p:sp>
        <p:nvSpPr>
          <p:cNvPr id="4" name="Espace réservé du numéro de diapositive 3">
            <a:extLst>
              <a:ext uri="{FF2B5EF4-FFF2-40B4-BE49-F238E27FC236}">
                <a16:creationId xmlns:a16="http://schemas.microsoft.com/office/drawing/2014/main" id="{11561005-127D-A541-9420-5C19B4DCE080}"/>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72783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4DF9FE-41B1-A04A-B5A6-495B5AB3090E}"/>
              </a:ext>
            </a:extLst>
          </p:cNvPr>
          <p:cNvSpPr>
            <a:spLocks noGrp="1"/>
          </p:cNvSpPr>
          <p:nvPr>
            <p:ph type="title"/>
          </p:nvPr>
        </p:nvSpPr>
        <p:spPr/>
        <p:txBody>
          <a:bodyPr>
            <a:normAutofit/>
          </a:bodyPr>
          <a:lstStyle/>
          <a:p>
            <a:pPr lvl="0">
              <a:spcBef>
                <a:spcPts val="1000"/>
              </a:spcBef>
            </a:pPr>
            <a:r>
              <a:rPr lang="fr-BE" sz="1800" b="1" i="1" dirty="0">
                <a:solidFill>
                  <a:prstClr val="black">
                    <a:lumMod val="75000"/>
                    <a:lumOff val="25000"/>
                  </a:prstClr>
                </a:solidFill>
                <a:ea typeface="+mn-ea"/>
                <a:cs typeface="+mn-cs"/>
              </a:rPr>
              <a:t>MESSAGE DU PAPE FRANÇOIS </a:t>
            </a:r>
            <a:br>
              <a:rPr lang="fr-BE" sz="1800" b="1" i="1" dirty="0">
                <a:solidFill>
                  <a:prstClr val="black">
                    <a:lumMod val="75000"/>
                    <a:lumOff val="25000"/>
                  </a:prstClr>
                </a:solidFill>
                <a:ea typeface="+mn-ea"/>
                <a:cs typeface="+mn-cs"/>
              </a:rPr>
            </a:br>
            <a:r>
              <a:rPr lang="fr-BE" sz="1800" b="1" i="1" dirty="0">
                <a:solidFill>
                  <a:prstClr val="black">
                    <a:lumMod val="75000"/>
                    <a:lumOff val="25000"/>
                  </a:prstClr>
                </a:solidFill>
                <a:ea typeface="+mn-ea"/>
                <a:cs typeface="+mn-cs"/>
              </a:rPr>
              <a:t>AUX ŒUVRES PONTIFICALES MISSIONNAIRES</a:t>
            </a:r>
            <a:br>
              <a:rPr lang="fr-BE" sz="1800" b="1" i="1" dirty="0">
                <a:solidFill>
                  <a:prstClr val="black">
                    <a:lumMod val="75000"/>
                    <a:lumOff val="25000"/>
                  </a:prstClr>
                </a:solidFill>
                <a:ea typeface="+mn-ea"/>
                <a:cs typeface="+mn-cs"/>
              </a:rPr>
            </a:br>
            <a:endParaRPr lang="fr-FR" dirty="0"/>
          </a:p>
        </p:txBody>
      </p:sp>
      <p:sp>
        <p:nvSpPr>
          <p:cNvPr id="3" name="Espace réservé du contenu 2">
            <a:extLst>
              <a:ext uri="{FF2B5EF4-FFF2-40B4-BE49-F238E27FC236}">
                <a16:creationId xmlns:a16="http://schemas.microsoft.com/office/drawing/2014/main" id="{568F0FDE-5AA7-9240-902D-FC1DA0D0AF37}"/>
              </a:ext>
            </a:extLst>
          </p:cNvPr>
          <p:cNvSpPr>
            <a:spLocks noGrp="1"/>
          </p:cNvSpPr>
          <p:nvPr>
            <p:ph idx="1"/>
          </p:nvPr>
        </p:nvSpPr>
        <p:spPr>
          <a:xfrm>
            <a:off x="5544272" y="1562582"/>
            <a:ext cx="5960339" cy="4671308"/>
          </a:xfrm>
        </p:spPr>
        <p:txBody>
          <a:bodyPr>
            <a:normAutofit/>
          </a:bodyPr>
          <a:lstStyle/>
          <a:p>
            <a:r>
              <a:rPr lang="nl-BE" dirty="0">
                <a:highlight>
                  <a:srgbClr val="FFFF00"/>
                </a:highlight>
              </a:rPr>
              <a:t>PROXIMITE dans la VIE CONCRETE</a:t>
            </a:r>
            <a:r>
              <a:rPr lang="nl-BE" dirty="0"/>
              <a:t>:   </a:t>
            </a:r>
            <a:r>
              <a:rPr lang="fr-BE" dirty="0"/>
              <a:t> « en marchant avec les autres, au côté de chacun. »</a:t>
            </a:r>
          </a:p>
          <a:p>
            <a:endParaRPr lang="fr-BE" dirty="0"/>
          </a:p>
          <a:p>
            <a:r>
              <a:rPr lang="fr-BE" dirty="0">
                <a:highlight>
                  <a:srgbClr val="FFFF00"/>
                </a:highlight>
              </a:rPr>
              <a:t>SENSUS FIDEI du PEUPLE DE DIEU</a:t>
            </a:r>
            <a:r>
              <a:rPr lang="fr-BE" dirty="0"/>
              <a:t>: « Il y a une réalité dans le monde qui a une espèce de “flair” pour le Saint-Esprit et pour son action. »</a:t>
            </a:r>
          </a:p>
          <a:p>
            <a:endParaRPr lang="fr-BE" dirty="0"/>
          </a:p>
          <a:p>
            <a:r>
              <a:rPr lang="fr-BE" dirty="0">
                <a:highlight>
                  <a:srgbClr val="FFFF00"/>
                </a:highlight>
              </a:rPr>
              <a:t>PREDILECTION pour les petits et les pauvres</a:t>
            </a:r>
            <a:r>
              <a:rPr lang="fr-BE" dirty="0"/>
              <a:t>: « La préférence pour les pauvres n'est pas une option facultative pour l'Église. » </a:t>
            </a:r>
            <a:endParaRPr lang="fr-FR" dirty="0"/>
          </a:p>
        </p:txBody>
      </p:sp>
      <p:sp>
        <p:nvSpPr>
          <p:cNvPr id="4" name="Espace réservé du numéro de diapositive 3">
            <a:extLst>
              <a:ext uri="{FF2B5EF4-FFF2-40B4-BE49-F238E27FC236}">
                <a16:creationId xmlns:a16="http://schemas.microsoft.com/office/drawing/2014/main" id="{11561005-127D-A541-9420-5C19B4DCE080}"/>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6" name="Image 5">
            <a:extLst>
              <a:ext uri="{FF2B5EF4-FFF2-40B4-BE49-F238E27FC236}">
                <a16:creationId xmlns:a16="http://schemas.microsoft.com/office/drawing/2014/main" id="{3ABC72D0-9F96-8B42-94F1-FA6C738EAF11}"/>
              </a:ext>
            </a:extLst>
          </p:cNvPr>
          <p:cNvPicPr>
            <a:picLocks noChangeAspect="1"/>
          </p:cNvPicPr>
          <p:nvPr/>
        </p:nvPicPr>
        <p:blipFill>
          <a:blip r:embed="rId2"/>
          <a:stretch>
            <a:fillRect/>
          </a:stretch>
        </p:blipFill>
        <p:spPr>
          <a:xfrm>
            <a:off x="2592925" y="1904999"/>
            <a:ext cx="2323402" cy="2921643"/>
          </a:xfrm>
          <a:prstGeom prst="rect">
            <a:avLst/>
          </a:prstGeom>
        </p:spPr>
      </p:pic>
    </p:spTree>
    <p:extLst>
      <p:ext uri="{BB962C8B-B14F-4D97-AF65-F5344CB8AC3E}">
        <p14:creationId xmlns:p14="http://schemas.microsoft.com/office/powerpoint/2010/main" val="306835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4DF9FE-41B1-A04A-B5A6-495B5AB3090E}"/>
              </a:ext>
            </a:extLst>
          </p:cNvPr>
          <p:cNvSpPr>
            <a:spLocks noGrp="1"/>
          </p:cNvSpPr>
          <p:nvPr>
            <p:ph type="title"/>
          </p:nvPr>
        </p:nvSpPr>
        <p:spPr/>
        <p:txBody>
          <a:bodyPr>
            <a:normAutofit/>
          </a:bodyPr>
          <a:lstStyle/>
          <a:p>
            <a:pPr lvl="0">
              <a:spcBef>
                <a:spcPts val="1000"/>
              </a:spcBef>
            </a:pPr>
            <a:r>
              <a:rPr lang="fr-BE" sz="1800" b="1" i="1" dirty="0">
                <a:solidFill>
                  <a:prstClr val="black">
                    <a:lumMod val="75000"/>
                    <a:lumOff val="25000"/>
                  </a:prstClr>
                </a:solidFill>
                <a:ea typeface="+mn-ea"/>
                <a:cs typeface="+mn-cs"/>
              </a:rPr>
              <a:t>MESSAGE DU PAPE FRANÇOIS </a:t>
            </a:r>
            <a:br>
              <a:rPr lang="fr-BE" sz="1800" b="1" i="1" dirty="0">
                <a:solidFill>
                  <a:prstClr val="black">
                    <a:lumMod val="75000"/>
                    <a:lumOff val="25000"/>
                  </a:prstClr>
                </a:solidFill>
                <a:ea typeface="+mn-ea"/>
                <a:cs typeface="+mn-cs"/>
              </a:rPr>
            </a:br>
            <a:r>
              <a:rPr lang="fr-BE" sz="1800" b="1" i="1" dirty="0">
                <a:solidFill>
                  <a:prstClr val="black">
                    <a:lumMod val="75000"/>
                    <a:lumOff val="25000"/>
                  </a:prstClr>
                </a:solidFill>
                <a:ea typeface="+mn-ea"/>
                <a:cs typeface="+mn-cs"/>
              </a:rPr>
              <a:t>AUX ŒUVRES PONTIFICALES MISSIONNAIRES</a:t>
            </a:r>
            <a:br>
              <a:rPr lang="fr-BE" sz="1800" b="1" i="1" dirty="0">
                <a:solidFill>
                  <a:prstClr val="black">
                    <a:lumMod val="75000"/>
                    <a:lumOff val="25000"/>
                  </a:prstClr>
                </a:solidFill>
                <a:ea typeface="+mn-ea"/>
                <a:cs typeface="+mn-cs"/>
              </a:rPr>
            </a:br>
            <a:endParaRPr lang="fr-FR" dirty="0"/>
          </a:p>
        </p:txBody>
      </p:sp>
      <p:sp>
        <p:nvSpPr>
          <p:cNvPr id="3" name="Espace réservé du contenu 2">
            <a:extLst>
              <a:ext uri="{FF2B5EF4-FFF2-40B4-BE49-F238E27FC236}">
                <a16:creationId xmlns:a16="http://schemas.microsoft.com/office/drawing/2014/main" id="{568F0FDE-5AA7-9240-902D-FC1DA0D0AF37}"/>
              </a:ext>
            </a:extLst>
          </p:cNvPr>
          <p:cNvSpPr>
            <a:spLocks noGrp="1"/>
          </p:cNvSpPr>
          <p:nvPr>
            <p:ph idx="1"/>
          </p:nvPr>
        </p:nvSpPr>
        <p:spPr>
          <a:xfrm>
            <a:off x="2589212" y="1562582"/>
            <a:ext cx="8915400" cy="4671308"/>
          </a:xfrm>
        </p:spPr>
        <p:style>
          <a:lnRef idx="1">
            <a:schemeClr val="accent3"/>
          </a:lnRef>
          <a:fillRef idx="3">
            <a:schemeClr val="accent3"/>
          </a:fillRef>
          <a:effectRef idx="2">
            <a:schemeClr val="accent3"/>
          </a:effectRef>
          <a:fontRef idx="minor">
            <a:schemeClr val="lt1"/>
          </a:fontRef>
        </p:style>
        <p:txBody>
          <a:bodyPr>
            <a:normAutofit/>
          </a:bodyPr>
          <a:lstStyle/>
          <a:p>
            <a:r>
              <a:rPr lang="nl-BE" dirty="0"/>
              <a:t>PIEGES à EVITER</a:t>
            </a:r>
          </a:p>
          <a:p>
            <a:endParaRPr lang="nl-BE" dirty="0"/>
          </a:p>
          <a:p>
            <a:pPr>
              <a:buFont typeface="+mj-lt"/>
              <a:buAutoNum type="arabicPeriod"/>
            </a:pPr>
            <a:r>
              <a:rPr lang="nl-BE" dirty="0"/>
              <a:t>Autoréférencialité: </a:t>
            </a:r>
            <a:r>
              <a:rPr lang="fr-BE" dirty="0"/>
              <a:t>entités ecclésiales finissent parfois par se replier sur elles-mêmes, dépensant énergies et attention avant tout à leur autopromotion et à la célébration publicitaire de leurs initiatives. D'autres semblent être dominées par l'obsession de redéfinir continuellement leur importance et leurs espaces au sein de l'Église…</a:t>
            </a:r>
          </a:p>
          <a:p>
            <a:pPr>
              <a:buFont typeface="+mj-lt"/>
              <a:buAutoNum type="arabicPeriod"/>
            </a:pPr>
            <a:endParaRPr lang="fr-BE" dirty="0"/>
          </a:p>
          <a:p>
            <a:pPr>
              <a:buFont typeface="+mj-lt"/>
              <a:buAutoNum type="arabicPeriod"/>
            </a:pPr>
            <a:r>
              <a:rPr lang="fr-BE" dirty="0"/>
              <a:t>SOUCI de COMMANDER : vouloir des fonctions de contrôle, se croire détenteurs et dispensateurs de licence de légitimité</a:t>
            </a:r>
          </a:p>
          <a:p>
            <a:pPr>
              <a:buFont typeface="+mj-lt"/>
              <a:buAutoNum type="arabicPeriod"/>
            </a:pPr>
            <a:endParaRPr lang="fr-BE" dirty="0"/>
          </a:p>
          <a:p>
            <a:pPr>
              <a:buFont typeface="+mj-lt"/>
              <a:buAutoNum type="arabicPeriod"/>
            </a:pPr>
            <a:r>
              <a:rPr lang="fr-BE" dirty="0"/>
              <a:t>ELITISME: se croire d’une clase supérieure de spécialistes fonctionnant avec une logique mondaine</a:t>
            </a:r>
            <a:endParaRPr lang="fr-FR" dirty="0"/>
          </a:p>
        </p:txBody>
      </p:sp>
      <p:sp>
        <p:nvSpPr>
          <p:cNvPr id="4" name="Espace réservé du numéro de diapositive 3">
            <a:extLst>
              <a:ext uri="{FF2B5EF4-FFF2-40B4-BE49-F238E27FC236}">
                <a16:creationId xmlns:a16="http://schemas.microsoft.com/office/drawing/2014/main" id="{11561005-127D-A541-9420-5C19B4DCE080}"/>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177291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4DF9FE-41B1-A04A-B5A6-495B5AB3090E}"/>
              </a:ext>
            </a:extLst>
          </p:cNvPr>
          <p:cNvSpPr>
            <a:spLocks noGrp="1"/>
          </p:cNvSpPr>
          <p:nvPr>
            <p:ph type="title"/>
          </p:nvPr>
        </p:nvSpPr>
        <p:spPr/>
        <p:txBody>
          <a:bodyPr>
            <a:normAutofit/>
          </a:bodyPr>
          <a:lstStyle/>
          <a:p>
            <a:pPr lvl="0">
              <a:spcBef>
                <a:spcPts val="1000"/>
              </a:spcBef>
            </a:pPr>
            <a:r>
              <a:rPr lang="fr-BE" sz="1800" b="1" i="1" dirty="0">
                <a:solidFill>
                  <a:prstClr val="black">
                    <a:lumMod val="75000"/>
                    <a:lumOff val="25000"/>
                  </a:prstClr>
                </a:solidFill>
                <a:ea typeface="+mn-ea"/>
                <a:cs typeface="+mn-cs"/>
              </a:rPr>
              <a:t>MESSAGE DU PAPE FRANÇOIS </a:t>
            </a:r>
            <a:br>
              <a:rPr lang="fr-BE" sz="1800" b="1" i="1" dirty="0">
                <a:solidFill>
                  <a:prstClr val="black">
                    <a:lumMod val="75000"/>
                    <a:lumOff val="25000"/>
                  </a:prstClr>
                </a:solidFill>
                <a:ea typeface="+mn-ea"/>
                <a:cs typeface="+mn-cs"/>
              </a:rPr>
            </a:br>
            <a:r>
              <a:rPr lang="fr-BE" sz="1800" b="1" i="1" dirty="0">
                <a:solidFill>
                  <a:prstClr val="black">
                    <a:lumMod val="75000"/>
                    <a:lumOff val="25000"/>
                  </a:prstClr>
                </a:solidFill>
                <a:ea typeface="+mn-ea"/>
                <a:cs typeface="+mn-cs"/>
              </a:rPr>
              <a:t>AUX ŒUVRES PONTIFICALES MISSIONNAIRES</a:t>
            </a:r>
            <a:br>
              <a:rPr lang="fr-BE" sz="1800" b="1" i="1" dirty="0">
                <a:solidFill>
                  <a:prstClr val="black">
                    <a:lumMod val="75000"/>
                    <a:lumOff val="25000"/>
                  </a:prstClr>
                </a:solidFill>
                <a:ea typeface="+mn-ea"/>
                <a:cs typeface="+mn-cs"/>
              </a:rPr>
            </a:br>
            <a:endParaRPr lang="fr-FR" dirty="0"/>
          </a:p>
        </p:txBody>
      </p:sp>
      <p:sp>
        <p:nvSpPr>
          <p:cNvPr id="3" name="Espace réservé du contenu 2">
            <a:extLst>
              <a:ext uri="{FF2B5EF4-FFF2-40B4-BE49-F238E27FC236}">
                <a16:creationId xmlns:a16="http://schemas.microsoft.com/office/drawing/2014/main" id="{568F0FDE-5AA7-9240-902D-FC1DA0D0AF37}"/>
              </a:ext>
            </a:extLst>
          </p:cNvPr>
          <p:cNvSpPr>
            <a:spLocks noGrp="1"/>
          </p:cNvSpPr>
          <p:nvPr>
            <p:ph idx="1"/>
          </p:nvPr>
        </p:nvSpPr>
        <p:spPr>
          <a:xfrm>
            <a:off x="2589212" y="1562582"/>
            <a:ext cx="8915400" cy="4671308"/>
          </a:xfrm>
        </p:spPr>
        <p:style>
          <a:lnRef idx="1">
            <a:schemeClr val="accent4"/>
          </a:lnRef>
          <a:fillRef idx="3">
            <a:schemeClr val="accent4"/>
          </a:fillRef>
          <a:effectRef idx="2">
            <a:schemeClr val="accent4"/>
          </a:effectRef>
          <a:fontRef idx="minor">
            <a:schemeClr val="lt1"/>
          </a:fontRef>
        </p:style>
        <p:txBody>
          <a:bodyPr>
            <a:normAutofit/>
          </a:bodyPr>
          <a:lstStyle/>
          <a:p>
            <a:r>
              <a:rPr lang="nl-BE" dirty="0"/>
              <a:t>PIEGES à EVITER</a:t>
            </a:r>
          </a:p>
          <a:p>
            <a:endParaRPr lang="nl-BE" dirty="0"/>
          </a:p>
          <a:p>
            <a:pPr>
              <a:buFont typeface="+mj-lt"/>
              <a:buAutoNum type="arabicPeriod" startAt="4"/>
            </a:pPr>
            <a:r>
              <a:rPr lang="nl-BE" dirty="0"/>
              <a:t>ISOLEMENT du PEUPLE: sentiment d’impatience à ;l’agrd des baptisés; voir le peuple,de Dieu comme une masse inerte</a:t>
            </a:r>
          </a:p>
          <a:p>
            <a:pPr>
              <a:buFont typeface="+mj-lt"/>
              <a:buAutoNum type="arabicPeriod" startAt="4"/>
            </a:pPr>
            <a:endParaRPr lang="nl-BE" dirty="0"/>
          </a:p>
          <a:p>
            <a:pPr>
              <a:buFont typeface="+mj-lt"/>
              <a:buAutoNum type="arabicPeriod" startAt="4"/>
            </a:pPr>
            <a:r>
              <a:rPr lang="nl-BE" dirty="0"/>
              <a:t>ABSTRACTION:  multiplier leslieux ,inutiles d’l”aborationnstratégique pour produire des projjets “qui ne servent que l’autopromotion de leurs auteurs”</a:t>
            </a:r>
          </a:p>
          <a:p>
            <a:pPr>
              <a:buFont typeface="+mj-lt"/>
              <a:buAutoNum type="arabicPeriod" startAt="4"/>
            </a:pPr>
            <a:endParaRPr lang="nl-BE" dirty="0"/>
          </a:p>
          <a:p>
            <a:pPr>
              <a:buFont typeface="+mj-lt"/>
              <a:buAutoNum type="arabicPeriod" startAt="4"/>
            </a:pPr>
            <a:r>
              <a:rPr lang="nl-BE" dirty="0"/>
              <a:t>FONCTIONNALISME: “</a:t>
            </a:r>
            <a:r>
              <a:rPr lang="fr-BE" dirty="0"/>
              <a:t>e choix du fonctionnalisme garantit l'illusion de "résoudre les problèmes" avec équilibre, de garder les choses sous contrôle, d'augmenter sa propre importance, d'améliorer l'administration ordinaire de ce qui existe »</a:t>
            </a:r>
            <a:endParaRPr lang="nl-BE" dirty="0"/>
          </a:p>
        </p:txBody>
      </p:sp>
      <p:sp>
        <p:nvSpPr>
          <p:cNvPr id="4" name="Espace réservé du numéro de diapositive 3">
            <a:extLst>
              <a:ext uri="{FF2B5EF4-FFF2-40B4-BE49-F238E27FC236}">
                <a16:creationId xmlns:a16="http://schemas.microsoft.com/office/drawing/2014/main" id="{11561005-127D-A541-9420-5C19B4DCE080}"/>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31324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4DF9FE-41B1-A04A-B5A6-495B5AB3090E}"/>
              </a:ext>
            </a:extLst>
          </p:cNvPr>
          <p:cNvSpPr>
            <a:spLocks noGrp="1"/>
          </p:cNvSpPr>
          <p:nvPr>
            <p:ph type="title"/>
          </p:nvPr>
        </p:nvSpPr>
        <p:spPr/>
        <p:txBody>
          <a:bodyPr>
            <a:normAutofit/>
          </a:bodyPr>
          <a:lstStyle/>
          <a:p>
            <a:pPr lvl="0">
              <a:spcBef>
                <a:spcPts val="1000"/>
              </a:spcBef>
            </a:pPr>
            <a:r>
              <a:rPr lang="fr-BE" sz="1800" b="1" i="1" dirty="0">
                <a:solidFill>
                  <a:prstClr val="black">
                    <a:lumMod val="75000"/>
                    <a:lumOff val="25000"/>
                  </a:prstClr>
                </a:solidFill>
                <a:ea typeface="+mn-ea"/>
                <a:cs typeface="+mn-cs"/>
              </a:rPr>
              <a:t>MESSAGE DU PAPE FRANÇOIS </a:t>
            </a:r>
            <a:br>
              <a:rPr lang="fr-BE" sz="1800" b="1" i="1" dirty="0">
                <a:solidFill>
                  <a:prstClr val="black">
                    <a:lumMod val="75000"/>
                    <a:lumOff val="25000"/>
                  </a:prstClr>
                </a:solidFill>
                <a:ea typeface="+mn-ea"/>
                <a:cs typeface="+mn-cs"/>
              </a:rPr>
            </a:br>
            <a:r>
              <a:rPr lang="fr-BE" sz="1800" b="1" i="1" dirty="0">
                <a:solidFill>
                  <a:prstClr val="black">
                    <a:lumMod val="75000"/>
                    <a:lumOff val="25000"/>
                  </a:prstClr>
                </a:solidFill>
                <a:ea typeface="+mn-ea"/>
                <a:cs typeface="+mn-cs"/>
              </a:rPr>
              <a:t>AUX ŒUVRES PONTIFICALES MISSIONNAIRES</a:t>
            </a:r>
            <a:br>
              <a:rPr lang="fr-BE" sz="1800" b="1" i="1" dirty="0">
                <a:solidFill>
                  <a:prstClr val="black">
                    <a:lumMod val="75000"/>
                    <a:lumOff val="25000"/>
                  </a:prstClr>
                </a:solidFill>
                <a:ea typeface="+mn-ea"/>
                <a:cs typeface="+mn-cs"/>
              </a:rPr>
            </a:br>
            <a:endParaRPr lang="fr-FR" dirty="0"/>
          </a:p>
        </p:txBody>
      </p:sp>
      <p:sp>
        <p:nvSpPr>
          <p:cNvPr id="3" name="Espace réservé du contenu 2">
            <a:extLst>
              <a:ext uri="{FF2B5EF4-FFF2-40B4-BE49-F238E27FC236}">
                <a16:creationId xmlns:a16="http://schemas.microsoft.com/office/drawing/2014/main" id="{568F0FDE-5AA7-9240-902D-FC1DA0D0AF37}"/>
              </a:ext>
            </a:extLst>
          </p:cNvPr>
          <p:cNvSpPr>
            <a:spLocks noGrp="1"/>
          </p:cNvSpPr>
          <p:nvPr>
            <p:ph idx="1"/>
          </p:nvPr>
        </p:nvSpPr>
        <p:spPr>
          <a:xfrm>
            <a:off x="2589212" y="1562582"/>
            <a:ext cx="8915400" cy="2013995"/>
          </a:xfrm>
        </p:spPr>
        <p:txBody>
          <a:bodyPr>
            <a:normAutofit/>
          </a:bodyPr>
          <a:lstStyle/>
          <a:p>
            <a:r>
              <a:rPr lang="fr-BE" dirty="0"/>
              <a:t>une Église qui a peur de compter sur la grâce du Christ et qui se concentre sur l'efficacité de son organisation </a:t>
            </a:r>
            <a:r>
              <a:rPr lang="fr-BE" b="1" dirty="0"/>
              <a:t>est déjà morte</a:t>
            </a:r>
            <a:r>
              <a:rPr lang="fr-BE" dirty="0"/>
              <a:t>, même si les structures et les programmes en faveur des clercs et des laïcs “auto-engagés” devaient durer des siècles.</a:t>
            </a:r>
            <a:endParaRPr lang="nl-BE" dirty="0"/>
          </a:p>
        </p:txBody>
      </p:sp>
      <p:sp>
        <p:nvSpPr>
          <p:cNvPr id="4" name="Espace réservé du numéro de diapositive 3">
            <a:extLst>
              <a:ext uri="{FF2B5EF4-FFF2-40B4-BE49-F238E27FC236}">
                <a16:creationId xmlns:a16="http://schemas.microsoft.com/office/drawing/2014/main" id="{11561005-127D-A541-9420-5C19B4DCE080}"/>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2050" name="Picture 2" descr="La lecture missionnaire du week-end... - OPM - Œuvres Pontificales  Missionnaires | Facebook">
            <a:extLst>
              <a:ext uri="{FF2B5EF4-FFF2-40B4-BE49-F238E27FC236}">
                <a16:creationId xmlns:a16="http://schemas.microsoft.com/office/drawing/2014/main" id="{B03955B6-2A40-1E4B-8EAF-5A199B4FB5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45158" y="2843472"/>
            <a:ext cx="23749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808439"/>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308</TotalTime>
  <Words>1305</Words>
  <Application>Microsoft Macintosh PowerPoint</Application>
  <PresentationFormat>Grand écran</PresentationFormat>
  <Paragraphs>98</Paragraphs>
  <Slides>17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Calibri</vt:lpstr>
      <vt:lpstr>Century Gothic</vt:lpstr>
      <vt:lpstr>Courier New</vt:lpstr>
      <vt:lpstr>Wingdings 3</vt:lpstr>
      <vt:lpstr>Brin</vt:lpstr>
      <vt:lpstr>LE « TUILAGE » EN PASTORALE  OU  COMMENT FAIRE DU NEUF SANS DÉSAVOUER LE PASSÉ ? </vt:lpstr>
      <vt:lpstr> 3ème section</vt:lpstr>
      <vt:lpstr>L’Église n’est pas un poste de douane</vt:lpstr>
      <vt:lpstr>Discours institutionnel ou « manière d’être »</vt:lpstr>
      <vt:lpstr>MESSAGE DU PAPE FRANÇOIS  AUX ŒUVRES PONTIFICALES MISSIONNAIRES </vt:lpstr>
      <vt:lpstr>MESSAGE DU PAPE FRANÇOIS  AUX ŒUVRES PONTIFICALES MISSIONNAIRES </vt:lpstr>
      <vt:lpstr>MESSAGE DU PAPE FRANÇOIS  AUX ŒUVRES PONTIFICALES MISSIONNAIRES </vt:lpstr>
      <vt:lpstr>MESSAGE DU PAPE FRANÇOIS  AUX ŒUVRES PONTIFICALES MISSIONNAIRES </vt:lpstr>
      <vt:lpstr>MESSAGE DU PAPE FRANÇOIS  AUX ŒUVRES PONTIFICALES MISSIONNAIRES </vt:lpstr>
      <vt:lpstr>Quatre murs de fondation: une vie partagée avec Jésus</vt:lpstr>
      <vt:lpstr>Quatre murs de fondation: une vie partagée avec Jésus</vt:lpstr>
      <vt:lpstr>Quatre murs de fondation: une vie partagée avec Jésus</vt:lpstr>
      <vt:lpstr>Quatre murs de fondation: une vie partagée avec Jésus</vt:lpstr>
      <vt:lpstr>Quatre murs de fondation: une vie partagée avec Jésus</vt:lpstr>
      <vt:lpstr>Quatre murs de fondation: une vie partagée avec Jésus</vt:lpstr>
      <vt:lpstr>Quatre murs de fondation: une vie partagée avec Jésus</vt:lpstr>
      <vt:lpstr>Quatre murs de fondation: une vie partagée avec Jésus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 TUILAGE » EN PASTORALE  OU  COMMENT FAIRE DU NEUF SANS DÉSAVOUER LE PASSÉ ? </dc:title>
  <dc:creator>Henri Derroitte</dc:creator>
  <cp:lastModifiedBy>Henri Derroitte</cp:lastModifiedBy>
  <cp:revision>11</cp:revision>
  <cp:lastPrinted>2021-08-31T07:38:07Z</cp:lastPrinted>
  <dcterms:created xsi:type="dcterms:W3CDTF">2021-08-20T11:41:47Z</dcterms:created>
  <dcterms:modified xsi:type="dcterms:W3CDTF">2021-08-31T08:26:54Z</dcterms:modified>
</cp:coreProperties>
</file>