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96" r:id="rId5"/>
    <p:sldMasterId id="2147483711" r:id="rId6"/>
  </p:sldMasterIdLst>
  <p:notesMasterIdLst>
    <p:notesMasterId r:id="rId34"/>
  </p:notesMasterIdLst>
  <p:sldIdLst>
    <p:sldId id="256" r:id="rId7"/>
    <p:sldId id="276" r:id="rId8"/>
    <p:sldId id="336" r:id="rId9"/>
    <p:sldId id="257" r:id="rId10"/>
    <p:sldId id="334" r:id="rId11"/>
    <p:sldId id="288" r:id="rId12"/>
    <p:sldId id="266" r:id="rId13"/>
    <p:sldId id="283" r:id="rId14"/>
    <p:sldId id="268" r:id="rId15"/>
    <p:sldId id="305" r:id="rId16"/>
    <p:sldId id="277" r:id="rId17"/>
    <p:sldId id="337" r:id="rId18"/>
    <p:sldId id="267" r:id="rId19"/>
    <p:sldId id="333" r:id="rId20"/>
    <p:sldId id="327" r:id="rId21"/>
    <p:sldId id="322" r:id="rId22"/>
    <p:sldId id="338" r:id="rId23"/>
    <p:sldId id="328" r:id="rId24"/>
    <p:sldId id="342" r:id="rId25"/>
    <p:sldId id="343" r:id="rId26"/>
    <p:sldId id="339" r:id="rId27"/>
    <p:sldId id="330" r:id="rId28"/>
    <p:sldId id="264" r:id="rId29"/>
    <p:sldId id="340" r:id="rId30"/>
    <p:sldId id="341" r:id="rId31"/>
    <p:sldId id="345" r:id="rId32"/>
    <p:sldId id="344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27235E7-9C16-098E-3D19-DBDB0C3EB405}" name="Marielle Wyns" initials="MW" userId="Marielle Wyns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5B15"/>
    <a:srgbClr val="BE5108"/>
    <a:srgbClr val="F2582D"/>
    <a:srgbClr val="5CCBC2"/>
    <a:srgbClr val="F29E65"/>
    <a:srgbClr val="4472C4"/>
    <a:srgbClr val="0C1772"/>
    <a:srgbClr val="F260E9"/>
    <a:srgbClr val="0D7491"/>
    <a:srgbClr val="F27D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26" autoAdjust="0"/>
  </p:normalViewPr>
  <p:slideViewPr>
    <p:cSldViewPr snapToGrid="0">
      <p:cViewPr varScale="1">
        <p:scale>
          <a:sx n="76" d="100"/>
          <a:sy n="76" d="100"/>
        </p:scale>
        <p:origin x="840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microsoft.com/office/2018/10/relationships/authors" Target="authors.xml"/><Relationship Id="rId21" Type="http://schemas.openxmlformats.org/officeDocument/2006/relationships/slide" Target="slides/slide15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presProps" Target="presProp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Vers%20l'orthographe\VLO%202021-2022\AIRDF\analyse%20carnets%20de%20bor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'tableau Juliette Renard'!$C$39</c:f>
              <c:strCache>
                <c:ptCount val="1"/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E54-4BAE-8455-06417FAA73FD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E54-4BAE-8455-06417FAA73FD}"/>
              </c:ext>
            </c:extLst>
          </c:dPt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E54-4BAE-8455-06417FAA73FD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E54-4BAE-8455-06417FAA73FD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E54-4BAE-8455-06417FAA73FD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E54-4BAE-8455-06417FAA73F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'tableau Juliette Renard'!$A$40:$B$43</c:f>
              <c:multiLvlStrCache>
                <c:ptCount val="4"/>
                <c:lvl>
                  <c:pt idx="0">
                    <c:v>ISE -</c:v>
                  </c:pt>
                  <c:pt idx="1">
                    <c:v>ISE +</c:v>
                  </c:pt>
                  <c:pt idx="2">
                    <c:v>ISE-</c:v>
                  </c:pt>
                  <c:pt idx="3">
                    <c:v>ISE+</c:v>
                  </c:pt>
                </c:lvl>
                <c:lvl>
                  <c:pt idx="0">
                    <c:v>Copie</c:v>
                  </c:pt>
                  <c:pt idx="2">
                    <c:v>OL</c:v>
                  </c:pt>
                </c:lvl>
              </c:multiLvlStrCache>
            </c:multiLvlStrRef>
          </c:cat>
          <c:val>
            <c:numRef>
              <c:f>'tableau Juliette Renard'!$C$40:$C$43</c:f>
              <c:numCache>
                <c:formatCode>0%</c:formatCode>
                <c:ptCount val="4"/>
                <c:pt idx="0">
                  <c:v>0.33</c:v>
                </c:pt>
                <c:pt idx="1">
                  <c:v>0.61</c:v>
                </c:pt>
                <c:pt idx="2">
                  <c:v>0.8</c:v>
                </c:pt>
                <c:pt idx="3">
                  <c:v>0.74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E54-4BAE-8455-06417FAA73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50470208"/>
        <c:axId val="750471456"/>
      </c:barChart>
      <c:catAx>
        <c:axId val="750470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50471456"/>
        <c:crosses val="autoZero"/>
        <c:auto val="1"/>
        <c:lblAlgn val="ctr"/>
        <c:lblOffset val="100"/>
        <c:noMultiLvlLbl val="0"/>
      </c:catAx>
      <c:valAx>
        <c:axId val="750471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50470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>
      <a:outerShdw blurRad="50800" dist="38100" dir="2700000" algn="tl" rotWithShape="0">
        <a:prstClr val="black">
          <a:alpha val="40000"/>
        </a:prstClr>
      </a:outerShdw>
    </a:effectLst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41EFAE-2F3A-4C06-9B74-CB20D8BB5419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82CCCF7-3525-47ED-8DE9-60B3C9EE1C4B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fr-BE" sz="20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Double </a:t>
          </a:r>
          <a:br>
            <a:rPr lang="fr-BE" sz="20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</a:br>
          <a:r>
            <a:rPr lang="fr-BE" sz="20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état des lieux</a:t>
          </a:r>
          <a:endParaRPr lang="en-US" sz="20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gm:t>
    </dgm:pt>
    <dgm:pt modelId="{5A279672-E160-475B-A491-FAE2B56C1E95}" type="parTrans" cxnId="{9DA34433-1994-40FB-A56E-1D6E65CC3BDC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944651B2-0B17-41CA-82E3-A0D96822F558}" type="sibTrans" cxnId="{9DA34433-1994-40FB-A56E-1D6E65CC3BDC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A93B3682-E633-4C51-8ACB-63D0550E59C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Analyse des difficultés </a:t>
          </a:r>
          <a:b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</a:b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rencontrées par les élèves </a:t>
          </a:r>
          <a:b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</a:b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et des pratiques efficaces</a:t>
          </a:r>
          <a:endParaRPr lang="en-US" sz="12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gm:t>
    </dgm:pt>
    <dgm:pt modelId="{C6697D70-46C0-44DE-95EB-72DD434DCEA3}" type="parTrans" cxnId="{151CE87C-C792-4FD8-A059-92202E227B81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4C0B7CDC-CCE3-4551-8DFA-01F6EECD0DEC}" type="sibTrans" cxnId="{151CE87C-C792-4FD8-A059-92202E227B81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162EF137-4E65-49D3-8163-4D616099B82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Étude des pratiques des enseignants et des logopèdes</a:t>
          </a:r>
          <a:endParaRPr lang="en-US" sz="12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gm:t>
    </dgm:pt>
    <dgm:pt modelId="{EF26249C-6D6A-468B-B797-F316A9BFCD3E}" type="parTrans" cxnId="{785292A4-8EF3-48D5-BACC-7AACEFCFE5C1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834C4B9C-090A-4965-BF55-DD478E128FE3}" type="sibTrans" cxnId="{785292A4-8EF3-48D5-BACC-7AACEFCFE5C1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D6BD5C57-E030-4EEF-83CB-5E8524F5023B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Élaboration </a:t>
          </a:r>
          <a:b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</a:br>
          <a: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d’un prototype</a:t>
          </a:r>
          <a:endParaRPr lang="en-US" sz="2000" b="1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gm:t>
    </dgm:pt>
    <dgm:pt modelId="{C8873453-4518-427B-8730-DA7EC0393D54}" type="parTrans" cxnId="{9A04D080-713F-446F-AEE6-4CBE028C7302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35BBEB79-0AC6-46F3-B7B6-9D183CED030F}" type="sibTrans" cxnId="{9A04D080-713F-446F-AEE6-4CBE028C7302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B1376E16-A9BE-4EE2-89BA-C5F642AE223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Première version des supports et activités (fondée sur des résultats de recherche, efficace, ergonomique)</a:t>
          </a:r>
          <a:endParaRPr lang="en-US" sz="12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gm:t>
    </dgm:pt>
    <dgm:pt modelId="{65F862CF-308F-4D8C-9F99-986C299D219B}" type="parTrans" cxnId="{95E15D5C-5F56-4A9C-990A-205FDC59C869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9C642F08-09A1-4683-991C-15BAD3EB5803}" type="sibTrans" cxnId="{95E15D5C-5F56-4A9C-990A-205FDC59C869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150B4E65-F521-4620-A3C3-208132782B17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Étude </a:t>
          </a:r>
          <a:b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</a:br>
          <a: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de la mise en </a:t>
          </a:r>
          <a:r>
            <a:rPr lang="fr-BE" sz="2000" kern="1200" spc="-3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o</a:t>
          </a:r>
          <a:r>
            <a:rPr lang="fr-BE" sz="20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euvre</a:t>
          </a:r>
          <a: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   </a:t>
          </a:r>
          <a:endParaRPr lang="en-US" sz="2000" b="1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gm:t>
    </dgm:pt>
    <dgm:pt modelId="{036C9C8D-E77B-48FF-A230-C438E490600F}" type="parTrans" cxnId="{501D3343-0D96-476D-8063-152EF87A3CA9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73E362EE-3D75-47FD-B3DC-44AA85CFB3F5}" type="sibTrans" cxnId="{501D3343-0D96-476D-8063-152EF87A3CA9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EAF8E0D2-DE98-4D74-BD11-C522C9ACE45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Observations directes, carnet de bord, focus groups</a:t>
          </a:r>
          <a:endParaRPr lang="en-US" sz="12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gm:t>
    </dgm:pt>
    <dgm:pt modelId="{4E3CB209-B3B3-45C3-8F3C-3482C9331056}" type="parTrans" cxnId="{6D8F61A4-ED81-49D5-BB57-DA128A666196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76A1F10F-BAE2-47F7-BFCC-B6349755CF6A}" type="sibTrans" cxnId="{6D8F61A4-ED81-49D5-BB57-DA128A666196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82C391C2-3BBA-4FF9-8A41-24CA084FE95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Analyse des données collectées</a:t>
          </a:r>
        </a:p>
        <a:p>
          <a:pPr>
            <a:lnSpc>
              <a:spcPct val="100000"/>
            </a:lnSpc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=&gt; Communications scientifiques</a:t>
          </a:r>
          <a:endParaRPr lang="en-US" sz="12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gm:t>
    </dgm:pt>
    <dgm:pt modelId="{FC09E3F3-25D8-499F-AB43-E181313A6D64}" type="parTrans" cxnId="{6C44F348-49D6-4D7A-94E4-2C83FD155DCF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16FB7B22-1187-4053-B373-EA8CB6F87A89}" type="sibTrans" cxnId="{6C44F348-49D6-4D7A-94E4-2C83FD155DCF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3D946EBA-F541-441B-963A-53B6DE34242C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Élaboration d’un second artefact + étude de son usage</a:t>
          </a:r>
          <a:endParaRPr lang="en-US" sz="2000" b="1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gm:t>
    </dgm:pt>
    <dgm:pt modelId="{3348CDA5-4045-4F91-8A7B-EA3F10697B5C}" type="parTrans" cxnId="{E7EB60FB-EC4E-446F-95BF-B9884B871CC8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C3A06A2D-B71F-45AB-9452-C2AE709AA87A}" type="sibTrans" cxnId="{E7EB60FB-EC4E-446F-95BF-B9884B871CC8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05B212EE-B047-4588-9EE8-6A156BC930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Modification du prototype </a:t>
          </a:r>
          <a:endParaRPr lang="en-US" sz="12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gm:t>
    </dgm:pt>
    <dgm:pt modelId="{D4F3599A-E5E9-4CFF-9C92-2E25363F2C60}" type="parTrans" cxnId="{6A521202-7D94-496E-AC49-1A81EC6A7E66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C1CE8D72-E2B8-496F-BD7B-5EE78B43A314}" type="sibTrans" cxnId="{6A521202-7D94-496E-AC49-1A81EC6A7E66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6F644B7B-BB96-46F8-AF95-819E7CE41DF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Mise en œuvre par des professeurs indépendants</a:t>
          </a:r>
        </a:p>
        <a:p>
          <a:pPr>
            <a:lnSpc>
              <a:spcPct val="100000"/>
            </a:lnSpc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=&gt; Diffusion (publication, formations)</a:t>
          </a:r>
          <a:endParaRPr lang="en-US" sz="12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gm:t>
    </dgm:pt>
    <dgm:pt modelId="{C189B59D-6ED8-46B1-AD1E-6B2FED4698CC}" type="parTrans" cxnId="{0E25A3F6-285D-4A97-AE43-4D03240B6123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CA92A117-9ACD-4356-A9AF-79F27B833F6F}" type="sibTrans" cxnId="{0E25A3F6-285D-4A97-AE43-4D03240B6123}">
      <dgm:prSet/>
      <dgm:spPr/>
      <dgm:t>
        <a:bodyPr/>
        <a:lstStyle/>
        <a:p>
          <a:pPr algn="ctr"/>
          <a:endParaRPr lang="en-US" sz="2000">
            <a:latin typeface="Asdfghjkl" panose="02000603000000000000" pitchFamily="2" charset="0"/>
            <a:ea typeface="Asdfghjkl" panose="02000603000000000000" pitchFamily="2" charset="0"/>
          </a:endParaRPr>
        </a:p>
      </dgm:t>
    </dgm:pt>
    <dgm:pt modelId="{F038A121-D34D-4319-9B27-ACBB1E62ACDC}" type="pres">
      <dgm:prSet presAssocID="{EA41EFAE-2F3A-4C06-9B74-CB20D8BB5419}" presName="root" presStyleCnt="0">
        <dgm:presLayoutVars>
          <dgm:dir/>
          <dgm:resizeHandles val="exact"/>
        </dgm:presLayoutVars>
      </dgm:prSet>
      <dgm:spPr/>
    </dgm:pt>
    <dgm:pt modelId="{B9DA8A4E-26EB-442B-A3C5-A0D92F6817D3}" type="pres">
      <dgm:prSet presAssocID="{B82CCCF7-3525-47ED-8DE9-60B3C9EE1C4B}" presName="compNode" presStyleCnt="0"/>
      <dgm:spPr/>
    </dgm:pt>
    <dgm:pt modelId="{2933DD21-4574-40E9-8EB1-633CEDA95171}" type="pres">
      <dgm:prSet presAssocID="{B82CCCF7-3525-47ED-8DE9-60B3C9EE1C4B}" presName="iconRect" presStyleLbl="node1" presStyleIdx="0" presStyleCnt="4" custLinFactNeighborX="82728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cherches"/>
        </a:ext>
      </dgm:extLst>
    </dgm:pt>
    <dgm:pt modelId="{F29DE531-37C1-4337-ACC0-0B60CD2FF8B8}" type="pres">
      <dgm:prSet presAssocID="{B82CCCF7-3525-47ED-8DE9-60B3C9EE1C4B}" presName="iconSpace" presStyleCnt="0"/>
      <dgm:spPr/>
    </dgm:pt>
    <dgm:pt modelId="{8F1C9B73-1BE3-40A6-BA1A-5A00EE678197}" type="pres">
      <dgm:prSet presAssocID="{B82CCCF7-3525-47ED-8DE9-60B3C9EE1C4B}" presName="parTx" presStyleLbl="revTx" presStyleIdx="0" presStyleCnt="8" custLinFactNeighborX="8371" custLinFactNeighborY="3594">
        <dgm:presLayoutVars>
          <dgm:chMax val="0"/>
          <dgm:chPref val="0"/>
        </dgm:presLayoutVars>
      </dgm:prSet>
      <dgm:spPr/>
    </dgm:pt>
    <dgm:pt modelId="{EBEF20F2-FCF3-4F9A-9A24-F50E4B652BE4}" type="pres">
      <dgm:prSet presAssocID="{B82CCCF7-3525-47ED-8DE9-60B3C9EE1C4B}" presName="txSpace" presStyleCnt="0"/>
      <dgm:spPr/>
    </dgm:pt>
    <dgm:pt modelId="{0131F12A-4CAE-43EF-8F36-B9CF91B767A2}" type="pres">
      <dgm:prSet presAssocID="{B82CCCF7-3525-47ED-8DE9-60B3C9EE1C4B}" presName="desTx" presStyleLbl="revTx" presStyleIdx="1" presStyleCnt="8" custLinFactNeighborX="6608" custLinFactNeighborY="-6573">
        <dgm:presLayoutVars/>
      </dgm:prSet>
      <dgm:spPr/>
    </dgm:pt>
    <dgm:pt modelId="{C262DCC7-3F3E-4381-929A-C551A66EC497}" type="pres">
      <dgm:prSet presAssocID="{944651B2-0B17-41CA-82E3-A0D96822F558}" presName="sibTrans" presStyleCnt="0"/>
      <dgm:spPr/>
    </dgm:pt>
    <dgm:pt modelId="{22DD1ABC-B934-4AD4-9202-20F21E2891FA}" type="pres">
      <dgm:prSet presAssocID="{D6BD5C57-E030-4EEF-83CB-5E8524F5023B}" presName="compNode" presStyleCnt="0"/>
      <dgm:spPr/>
    </dgm:pt>
    <dgm:pt modelId="{0FF0AB73-F900-43C0-BFD2-15554B3AF64A}" type="pres">
      <dgm:prSet presAssocID="{D6BD5C57-E030-4EEF-83CB-5E8524F5023B}" presName="iconRect" presStyleLbl="node1" presStyleIdx="1" presStyleCnt="4" custLinFactNeighborX="99963"/>
      <dgm:spPr>
        <a:blipFill>
          <a:blip xmlns:r="http://schemas.openxmlformats.org/officeDocument/2006/relationships"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Journal"/>
        </a:ext>
      </dgm:extLst>
    </dgm:pt>
    <dgm:pt modelId="{BD693BE3-2BE0-4955-BA32-789FFED1255D}" type="pres">
      <dgm:prSet presAssocID="{D6BD5C57-E030-4EEF-83CB-5E8524F5023B}" presName="iconSpace" presStyleCnt="0"/>
      <dgm:spPr/>
    </dgm:pt>
    <dgm:pt modelId="{CDAC85C4-2DFC-4345-AEE1-38F0CF4873E2}" type="pres">
      <dgm:prSet presAssocID="{D6BD5C57-E030-4EEF-83CB-5E8524F5023B}" presName="parTx" presStyleLbl="revTx" presStyleIdx="2" presStyleCnt="8">
        <dgm:presLayoutVars>
          <dgm:chMax val="0"/>
          <dgm:chPref val="0"/>
        </dgm:presLayoutVars>
      </dgm:prSet>
      <dgm:spPr/>
    </dgm:pt>
    <dgm:pt modelId="{5C0D7FB7-E9CA-4D57-93F8-E4915B31C524}" type="pres">
      <dgm:prSet presAssocID="{D6BD5C57-E030-4EEF-83CB-5E8524F5023B}" presName="txSpace" presStyleCnt="0"/>
      <dgm:spPr/>
    </dgm:pt>
    <dgm:pt modelId="{F341D3A8-84C2-4F36-848B-38C7214FFB3D}" type="pres">
      <dgm:prSet presAssocID="{D6BD5C57-E030-4EEF-83CB-5E8524F5023B}" presName="desTx" presStyleLbl="revTx" presStyleIdx="3" presStyleCnt="8">
        <dgm:presLayoutVars/>
      </dgm:prSet>
      <dgm:spPr/>
    </dgm:pt>
    <dgm:pt modelId="{950D3D50-303B-4832-BE6C-632FB5887A9D}" type="pres">
      <dgm:prSet presAssocID="{35BBEB79-0AC6-46F3-B7B6-9D183CED030F}" presName="sibTrans" presStyleCnt="0"/>
      <dgm:spPr/>
    </dgm:pt>
    <dgm:pt modelId="{CC41FE18-9069-49F3-A707-16E9EA89D1D3}" type="pres">
      <dgm:prSet presAssocID="{150B4E65-F521-4620-A3C3-208132782B17}" presName="compNode" presStyleCnt="0"/>
      <dgm:spPr/>
    </dgm:pt>
    <dgm:pt modelId="{1F869B30-4455-468E-88A6-065CEA04FE87}" type="pres">
      <dgm:prSet presAssocID="{150B4E65-F521-4620-A3C3-208132782B17}" presName="iconRect" presStyleLbl="node1" presStyleIdx="2" presStyleCnt="4" custLinFactNeighborX="7698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alle de classe"/>
        </a:ext>
      </dgm:extLst>
    </dgm:pt>
    <dgm:pt modelId="{D654757F-E1B4-4E31-B34E-8E91F445C7E6}" type="pres">
      <dgm:prSet presAssocID="{150B4E65-F521-4620-A3C3-208132782B17}" presName="iconSpace" presStyleCnt="0"/>
      <dgm:spPr/>
    </dgm:pt>
    <dgm:pt modelId="{09388D9F-1C2A-46D1-909E-A263209B0255}" type="pres">
      <dgm:prSet presAssocID="{150B4E65-F521-4620-A3C3-208132782B17}" presName="parTx" presStyleLbl="revTx" presStyleIdx="4" presStyleCnt="8">
        <dgm:presLayoutVars>
          <dgm:chMax val="0"/>
          <dgm:chPref val="0"/>
        </dgm:presLayoutVars>
      </dgm:prSet>
      <dgm:spPr/>
    </dgm:pt>
    <dgm:pt modelId="{790C55F6-25DC-44EC-9E20-A13C6D4A0199}" type="pres">
      <dgm:prSet presAssocID="{150B4E65-F521-4620-A3C3-208132782B17}" presName="txSpace" presStyleCnt="0"/>
      <dgm:spPr/>
    </dgm:pt>
    <dgm:pt modelId="{15D49B3D-60E7-4DDC-BCE2-8C5A9AE6700A}" type="pres">
      <dgm:prSet presAssocID="{150B4E65-F521-4620-A3C3-208132782B17}" presName="desTx" presStyleLbl="revTx" presStyleIdx="5" presStyleCnt="8">
        <dgm:presLayoutVars/>
      </dgm:prSet>
      <dgm:spPr/>
    </dgm:pt>
    <dgm:pt modelId="{C2D4A731-F1A1-4A95-846B-6C24B667081B}" type="pres">
      <dgm:prSet presAssocID="{73E362EE-3D75-47FD-B3DC-44AA85CFB3F5}" presName="sibTrans" presStyleCnt="0"/>
      <dgm:spPr/>
    </dgm:pt>
    <dgm:pt modelId="{F135E901-FE7D-4BA0-BADA-CD9EFF717F8A}" type="pres">
      <dgm:prSet presAssocID="{3D946EBA-F541-441B-963A-53B6DE34242C}" presName="compNode" presStyleCnt="0"/>
      <dgm:spPr/>
    </dgm:pt>
    <dgm:pt modelId="{A4498649-8684-46A8-82E4-0110A2150CE1}" type="pres">
      <dgm:prSet presAssocID="{3D946EBA-F541-441B-963A-53B6DE34242C}" presName="iconRect" presStyleLbl="node1" presStyleIdx="3" presStyleCnt="4" custLinFactNeighborX="79281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vres"/>
        </a:ext>
      </dgm:extLst>
    </dgm:pt>
    <dgm:pt modelId="{813951FF-DB54-419D-BEEE-D9E3C7D6121A}" type="pres">
      <dgm:prSet presAssocID="{3D946EBA-F541-441B-963A-53B6DE34242C}" presName="iconSpace" presStyleCnt="0"/>
      <dgm:spPr/>
    </dgm:pt>
    <dgm:pt modelId="{421A7743-0F5C-4DAD-8852-670F9E244724}" type="pres">
      <dgm:prSet presAssocID="{3D946EBA-F541-441B-963A-53B6DE34242C}" presName="parTx" presStyleLbl="revTx" presStyleIdx="6" presStyleCnt="8" custScaleX="118118">
        <dgm:presLayoutVars>
          <dgm:chMax val="0"/>
          <dgm:chPref val="0"/>
        </dgm:presLayoutVars>
      </dgm:prSet>
      <dgm:spPr/>
    </dgm:pt>
    <dgm:pt modelId="{99A5B844-5096-4799-A512-D055664BA2F3}" type="pres">
      <dgm:prSet presAssocID="{3D946EBA-F541-441B-963A-53B6DE34242C}" presName="txSpace" presStyleCnt="0"/>
      <dgm:spPr/>
    </dgm:pt>
    <dgm:pt modelId="{96A90A86-CEF0-44CC-9E2A-BC0AB79CE22D}" type="pres">
      <dgm:prSet presAssocID="{3D946EBA-F541-441B-963A-53B6DE34242C}" presName="desTx" presStyleLbl="revTx" presStyleIdx="7" presStyleCnt="8">
        <dgm:presLayoutVars/>
      </dgm:prSet>
      <dgm:spPr/>
    </dgm:pt>
  </dgm:ptLst>
  <dgm:cxnLst>
    <dgm:cxn modelId="{6A521202-7D94-496E-AC49-1A81EC6A7E66}" srcId="{3D946EBA-F541-441B-963A-53B6DE34242C}" destId="{05B212EE-B047-4588-9EE8-6A156BC9303A}" srcOrd="0" destOrd="0" parTransId="{D4F3599A-E5E9-4CFF-9C92-2E25363F2C60}" sibTransId="{C1CE8D72-E2B8-496F-BD7B-5EE78B43A314}"/>
    <dgm:cxn modelId="{1A748003-1823-4239-A856-CAF2FD880898}" type="presOf" srcId="{6F644B7B-BB96-46F8-AF95-819E7CE41DFF}" destId="{96A90A86-CEF0-44CC-9E2A-BC0AB79CE22D}" srcOrd="0" destOrd="1" presId="urn:microsoft.com/office/officeart/2018/2/layout/IconLabelDescriptionList"/>
    <dgm:cxn modelId="{49E53807-9A51-4025-A3D2-473636CF2FDD}" type="presOf" srcId="{A93B3682-E633-4C51-8ACB-63D0550E59CF}" destId="{0131F12A-4CAE-43EF-8F36-B9CF91B767A2}" srcOrd="0" destOrd="0" presId="urn:microsoft.com/office/officeart/2018/2/layout/IconLabelDescriptionList"/>
    <dgm:cxn modelId="{9DA34433-1994-40FB-A56E-1D6E65CC3BDC}" srcId="{EA41EFAE-2F3A-4C06-9B74-CB20D8BB5419}" destId="{B82CCCF7-3525-47ED-8DE9-60B3C9EE1C4B}" srcOrd="0" destOrd="0" parTransId="{5A279672-E160-475B-A491-FAE2B56C1E95}" sibTransId="{944651B2-0B17-41CA-82E3-A0D96822F558}"/>
    <dgm:cxn modelId="{95E15D5C-5F56-4A9C-990A-205FDC59C869}" srcId="{D6BD5C57-E030-4EEF-83CB-5E8524F5023B}" destId="{B1376E16-A9BE-4EE2-89BA-C5F642AE2238}" srcOrd="0" destOrd="0" parTransId="{65F862CF-308F-4D8C-9F99-986C299D219B}" sibTransId="{9C642F08-09A1-4683-991C-15BAD3EB5803}"/>
    <dgm:cxn modelId="{E2DEB75E-452A-4C00-8C14-258FF5769FD1}" type="presOf" srcId="{EAF8E0D2-DE98-4D74-BD11-C522C9ACE454}" destId="{15D49B3D-60E7-4DDC-BCE2-8C5A9AE6700A}" srcOrd="0" destOrd="0" presId="urn:microsoft.com/office/officeart/2018/2/layout/IconLabelDescriptionList"/>
    <dgm:cxn modelId="{501D3343-0D96-476D-8063-152EF87A3CA9}" srcId="{EA41EFAE-2F3A-4C06-9B74-CB20D8BB5419}" destId="{150B4E65-F521-4620-A3C3-208132782B17}" srcOrd="2" destOrd="0" parTransId="{036C9C8D-E77B-48FF-A230-C438E490600F}" sibTransId="{73E362EE-3D75-47FD-B3DC-44AA85CFB3F5}"/>
    <dgm:cxn modelId="{6C44F348-49D6-4D7A-94E4-2C83FD155DCF}" srcId="{150B4E65-F521-4620-A3C3-208132782B17}" destId="{82C391C2-3BBA-4FF9-8A41-24CA084FE95C}" srcOrd="1" destOrd="0" parTransId="{FC09E3F3-25D8-499F-AB43-E181313A6D64}" sibTransId="{16FB7B22-1187-4053-B373-EA8CB6F87A89}"/>
    <dgm:cxn modelId="{E9E97C4A-CC0D-4616-9B6E-50D411429312}" type="presOf" srcId="{05B212EE-B047-4588-9EE8-6A156BC9303A}" destId="{96A90A86-CEF0-44CC-9E2A-BC0AB79CE22D}" srcOrd="0" destOrd="0" presId="urn:microsoft.com/office/officeart/2018/2/layout/IconLabelDescriptionList"/>
    <dgm:cxn modelId="{E663016E-27B1-4BB0-8D4D-D789C36ACACC}" type="presOf" srcId="{150B4E65-F521-4620-A3C3-208132782B17}" destId="{09388D9F-1C2A-46D1-909E-A263209B0255}" srcOrd="0" destOrd="0" presId="urn:microsoft.com/office/officeart/2018/2/layout/IconLabelDescriptionList"/>
    <dgm:cxn modelId="{13EAA36E-887D-4CF0-A697-139DB47E6FA3}" type="presOf" srcId="{D6BD5C57-E030-4EEF-83CB-5E8524F5023B}" destId="{CDAC85C4-2DFC-4345-AEE1-38F0CF4873E2}" srcOrd="0" destOrd="0" presId="urn:microsoft.com/office/officeart/2018/2/layout/IconLabelDescriptionList"/>
    <dgm:cxn modelId="{A9BE9958-F395-46C5-91EA-286C0D14C3BD}" type="presOf" srcId="{EA41EFAE-2F3A-4C06-9B74-CB20D8BB5419}" destId="{F038A121-D34D-4319-9B27-ACBB1E62ACDC}" srcOrd="0" destOrd="0" presId="urn:microsoft.com/office/officeart/2018/2/layout/IconLabelDescriptionList"/>
    <dgm:cxn modelId="{3241E778-A0AF-426C-8065-37401594C4E0}" type="presOf" srcId="{3D946EBA-F541-441B-963A-53B6DE34242C}" destId="{421A7743-0F5C-4DAD-8852-670F9E244724}" srcOrd="0" destOrd="0" presId="urn:microsoft.com/office/officeart/2018/2/layout/IconLabelDescriptionList"/>
    <dgm:cxn modelId="{F291EC79-B6E0-42E1-A87E-C7AD6D9E5D10}" type="presOf" srcId="{B82CCCF7-3525-47ED-8DE9-60B3C9EE1C4B}" destId="{8F1C9B73-1BE3-40A6-BA1A-5A00EE678197}" srcOrd="0" destOrd="0" presId="urn:microsoft.com/office/officeart/2018/2/layout/IconLabelDescriptionList"/>
    <dgm:cxn modelId="{DBC27C7C-4E41-458D-BD50-DC87EC438373}" type="presOf" srcId="{82C391C2-3BBA-4FF9-8A41-24CA084FE95C}" destId="{15D49B3D-60E7-4DDC-BCE2-8C5A9AE6700A}" srcOrd="0" destOrd="1" presId="urn:microsoft.com/office/officeart/2018/2/layout/IconLabelDescriptionList"/>
    <dgm:cxn modelId="{151CE87C-C792-4FD8-A059-92202E227B81}" srcId="{B82CCCF7-3525-47ED-8DE9-60B3C9EE1C4B}" destId="{A93B3682-E633-4C51-8ACB-63D0550E59CF}" srcOrd="0" destOrd="0" parTransId="{C6697D70-46C0-44DE-95EB-72DD434DCEA3}" sibTransId="{4C0B7CDC-CCE3-4551-8DFA-01F6EECD0DEC}"/>
    <dgm:cxn modelId="{9A04D080-713F-446F-AEE6-4CBE028C7302}" srcId="{EA41EFAE-2F3A-4C06-9B74-CB20D8BB5419}" destId="{D6BD5C57-E030-4EEF-83CB-5E8524F5023B}" srcOrd="1" destOrd="0" parTransId="{C8873453-4518-427B-8730-DA7EC0393D54}" sibTransId="{35BBEB79-0AC6-46F3-B7B6-9D183CED030F}"/>
    <dgm:cxn modelId="{6D8F61A4-ED81-49D5-BB57-DA128A666196}" srcId="{150B4E65-F521-4620-A3C3-208132782B17}" destId="{EAF8E0D2-DE98-4D74-BD11-C522C9ACE454}" srcOrd="0" destOrd="0" parTransId="{4E3CB209-B3B3-45C3-8F3C-3482C9331056}" sibTransId="{76A1F10F-BAE2-47F7-BFCC-B6349755CF6A}"/>
    <dgm:cxn modelId="{785292A4-8EF3-48D5-BACC-7AACEFCFE5C1}" srcId="{B82CCCF7-3525-47ED-8DE9-60B3C9EE1C4B}" destId="{162EF137-4E65-49D3-8163-4D616099B825}" srcOrd="1" destOrd="0" parTransId="{EF26249C-6D6A-468B-B797-F316A9BFCD3E}" sibTransId="{834C4B9C-090A-4965-BF55-DD478E128FE3}"/>
    <dgm:cxn modelId="{9B3D3CBD-C01D-45AE-A298-491FBD944F2A}" type="presOf" srcId="{162EF137-4E65-49D3-8163-4D616099B825}" destId="{0131F12A-4CAE-43EF-8F36-B9CF91B767A2}" srcOrd="0" destOrd="1" presId="urn:microsoft.com/office/officeart/2018/2/layout/IconLabelDescriptionList"/>
    <dgm:cxn modelId="{9A0345CC-E20D-4AC1-B1B9-55AABE19E92A}" type="presOf" srcId="{B1376E16-A9BE-4EE2-89BA-C5F642AE2238}" destId="{F341D3A8-84C2-4F36-848B-38C7214FFB3D}" srcOrd="0" destOrd="0" presId="urn:microsoft.com/office/officeart/2018/2/layout/IconLabelDescriptionList"/>
    <dgm:cxn modelId="{0E25A3F6-285D-4A97-AE43-4D03240B6123}" srcId="{3D946EBA-F541-441B-963A-53B6DE34242C}" destId="{6F644B7B-BB96-46F8-AF95-819E7CE41DFF}" srcOrd="1" destOrd="0" parTransId="{C189B59D-6ED8-46B1-AD1E-6B2FED4698CC}" sibTransId="{CA92A117-9ACD-4356-A9AF-79F27B833F6F}"/>
    <dgm:cxn modelId="{E7EB60FB-EC4E-446F-95BF-B9884B871CC8}" srcId="{EA41EFAE-2F3A-4C06-9B74-CB20D8BB5419}" destId="{3D946EBA-F541-441B-963A-53B6DE34242C}" srcOrd="3" destOrd="0" parTransId="{3348CDA5-4045-4F91-8A7B-EA3F10697B5C}" sibTransId="{C3A06A2D-B71F-45AB-9452-C2AE709AA87A}"/>
    <dgm:cxn modelId="{6758F55D-ACE5-4B54-802E-2EFA3B4E8626}" type="presParOf" srcId="{F038A121-D34D-4319-9B27-ACBB1E62ACDC}" destId="{B9DA8A4E-26EB-442B-A3C5-A0D92F6817D3}" srcOrd="0" destOrd="0" presId="urn:microsoft.com/office/officeart/2018/2/layout/IconLabelDescriptionList"/>
    <dgm:cxn modelId="{2AAE670A-7A15-493B-8CCC-C5069DFA9CE9}" type="presParOf" srcId="{B9DA8A4E-26EB-442B-A3C5-A0D92F6817D3}" destId="{2933DD21-4574-40E9-8EB1-633CEDA95171}" srcOrd="0" destOrd="0" presId="urn:microsoft.com/office/officeart/2018/2/layout/IconLabelDescriptionList"/>
    <dgm:cxn modelId="{59A2F5E9-76B3-478C-A889-3CAD9C7414C8}" type="presParOf" srcId="{B9DA8A4E-26EB-442B-A3C5-A0D92F6817D3}" destId="{F29DE531-37C1-4337-ACC0-0B60CD2FF8B8}" srcOrd="1" destOrd="0" presId="urn:microsoft.com/office/officeart/2018/2/layout/IconLabelDescriptionList"/>
    <dgm:cxn modelId="{131DE534-FFF9-4B92-913B-7DCD84AF980C}" type="presParOf" srcId="{B9DA8A4E-26EB-442B-A3C5-A0D92F6817D3}" destId="{8F1C9B73-1BE3-40A6-BA1A-5A00EE678197}" srcOrd="2" destOrd="0" presId="urn:microsoft.com/office/officeart/2018/2/layout/IconLabelDescriptionList"/>
    <dgm:cxn modelId="{34A17B82-5730-479B-871F-E53EE111B09A}" type="presParOf" srcId="{B9DA8A4E-26EB-442B-A3C5-A0D92F6817D3}" destId="{EBEF20F2-FCF3-4F9A-9A24-F50E4B652BE4}" srcOrd="3" destOrd="0" presId="urn:microsoft.com/office/officeart/2018/2/layout/IconLabelDescriptionList"/>
    <dgm:cxn modelId="{D791BF3A-9FAE-4CE6-B31B-8FD54F9ECBFD}" type="presParOf" srcId="{B9DA8A4E-26EB-442B-A3C5-A0D92F6817D3}" destId="{0131F12A-4CAE-43EF-8F36-B9CF91B767A2}" srcOrd="4" destOrd="0" presId="urn:microsoft.com/office/officeart/2018/2/layout/IconLabelDescriptionList"/>
    <dgm:cxn modelId="{72EBEEC4-427A-4BDB-B5A2-10056DF16DD0}" type="presParOf" srcId="{F038A121-D34D-4319-9B27-ACBB1E62ACDC}" destId="{C262DCC7-3F3E-4381-929A-C551A66EC497}" srcOrd="1" destOrd="0" presId="urn:microsoft.com/office/officeart/2018/2/layout/IconLabelDescriptionList"/>
    <dgm:cxn modelId="{271A5030-D9F8-4979-9FE7-CA7BB27DD73E}" type="presParOf" srcId="{F038A121-D34D-4319-9B27-ACBB1E62ACDC}" destId="{22DD1ABC-B934-4AD4-9202-20F21E2891FA}" srcOrd="2" destOrd="0" presId="urn:microsoft.com/office/officeart/2018/2/layout/IconLabelDescriptionList"/>
    <dgm:cxn modelId="{527349ED-CC82-410C-A92F-33A56F91B9FD}" type="presParOf" srcId="{22DD1ABC-B934-4AD4-9202-20F21E2891FA}" destId="{0FF0AB73-F900-43C0-BFD2-15554B3AF64A}" srcOrd="0" destOrd="0" presId="urn:microsoft.com/office/officeart/2018/2/layout/IconLabelDescriptionList"/>
    <dgm:cxn modelId="{6785C251-BAB6-473D-AEEE-82BF15CCBEC7}" type="presParOf" srcId="{22DD1ABC-B934-4AD4-9202-20F21E2891FA}" destId="{BD693BE3-2BE0-4955-BA32-789FFED1255D}" srcOrd="1" destOrd="0" presId="urn:microsoft.com/office/officeart/2018/2/layout/IconLabelDescriptionList"/>
    <dgm:cxn modelId="{0915F55F-A1E1-4F74-BBE0-57EEBE1FADA7}" type="presParOf" srcId="{22DD1ABC-B934-4AD4-9202-20F21E2891FA}" destId="{CDAC85C4-2DFC-4345-AEE1-38F0CF4873E2}" srcOrd="2" destOrd="0" presId="urn:microsoft.com/office/officeart/2018/2/layout/IconLabelDescriptionList"/>
    <dgm:cxn modelId="{7A3967D3-2D25-4BA2-970E-77D8E757E389}" type="presParOf" srcId="{22DD1ABC-B934-4AD4-9202-20F21E2891FA}" destId="{5C0D7FB7-E9CA-4D57-93F8-E4915B31C524}" srcOrd="3" destOrd="0" presId="urn:microsoft.com/office/officeart/2018/2/layout/IconLabelDescriptionList"/>
    <dgm:cxn modelId="{945CC60D-F7ED-4E7A-BD75-7128F0E4A8BA}" type="presParOf" srcId="{22DD1ABC-B934-4AD4-9202-20F21E2891FA}" destId="{F341D3A8-84C2-4F36-848B-38C7214FFB3D}" srcOrd="4" destOrd="0" presId="urn:microsoft.com/office/officeart/2018/2/layout/IconLabelDescriptionList"/>
    <dgm:cxn modelId="{5682D443-483B-4D3C-A432-26AF0D1DF87B}" type="presParOf" srcId="{F038A121-D34D-4319-9B27-ACBB1E62ACDC}" destId="{950D3D50-303B-4832-BE6C-632FB5887A9D}" srcOrd="3" destOrd="0" presId="urn:microsoft.com/office/officeart/2018/2/layout/IconLabelDescriptionList"/>
    <dgm:cxn modelId="{A5E4B4BF-FAEF-43E4-9E40-ED8E80F810F1}" type="presParOf" srcId="{F038A121-D34D-4319-9B27-ACBB1E62ACDC}" destId="{CC41FE18-9069-49F3-A707-16E9EA89D1D3}" srcOrd="4" destOrd="0" presId="urn:microsoft.com/office/officeart/2018/2/layout/IconLabelDescriptionList"/>
    <dgm:cxn modelId="{A0E26214-3E4E-4483-9099-BDA25258AE34}" type="presParOf" srcId="{CC41FE18-9069-49F3-A707-16E9EA89D1D3}" destId="{1F869B30-4455-468E-88A6-065CEA04FE87}" srcOrd="0" destOrd="0" presId="urn:microsoft.com/office/officeart/2018/2/layout/IconLabelDescriptionList"/>
    <dgm:cxn modelId="{AADD4FA2-29CB-4112-8841-B46C28F38FFE}" type="presParOf" srcId="{CC41FE18-9069-49F3-A707-16E9EA89D1D3}" destId="{D654757F-E1B4-4E31-B34E-8E91F445C7E6}" srcOrd="1" destOrd="0" presId="urn:microsoft.com/office/officeart/2018/2/layout/IconLabelDescriptionList"/>
    <dgm:cxn modelId="{58FB2C34-6264-4696-B346-F3469D1F1C6A}" type="presParOf" srcId="{CC41FE18-9069-49F3-A707-16E9EA89D1D3}" destId="{09388D9F-1C2A-46D1-909E-A263209B0255}" srcOrd="2" destOrd="0" presId="urn:microsoft.com/office/officeart/2018/2/layout/IconLabelDescriptionList"/>
    <dgm:cxn modelId="{196E30CA-9F3D-4AD3-A0F6-54BA9F2D721C}" type="presParOf" srcId="{CC41FE18-9069-49F3-A707-16E9EA89D1D3}" destId="{790C55F6-25DC-44EC-9E20-A13C6D4A0199}" srcOrd="3" destOrd="0" presId="urn:microsoft.com/office/officeart/2018/2/layout/IconLabelDescriptionList"/>
    <dgm:cxn modelId="{F493B4E2-F1BB-462F-9AC7-C560C511AF9F}" type="presParOf" srcId="{CC41FE18-9069-49F3-A707-16E9EA89D1D3}" destId="{15D49B3D-60E7-4DDC-BCE2-8C5A9AE6700A}" srcOrd="4" destOrd="0" presId="urn:microsoft.com/office/officeart/2018/2/layout/IconLabelDescriptionList"/>
    <dgm:cxn modelId="{AE74B45D-DC00-4B07-99FF-DBF6E3B5586D}" type="presParOf" srcId="{F038A121-D34D-4319-9B27-ACBB1E62ACDC}" destId="{C2D4A731-F1A1-4A95-846B-6C24B667081B}" srcOrd="5" destOrd="0" presId="urn:microsoft.com/office/officeart/2018/2/layout/IconLabelDescriptionList"/>
    <dgm:cxn modelId="{C422E81E-AC9A-4DA5-B640-9172156BFC9C}" type="presParOf" srcId="{F038A121-D34D-4319-9B27-ACBB1E62ACDC}" destId="{F135E901-FE7D-4BA0-BADA-CD9EFF717F8A}" srcOrd="6" destOrd="0" presId="urn:microsoft.com/office/officeart/2018/2/layout/IconLabelDescriptionList"/>
    <dgm:cxn modelId="{4C750543-BDE3-410B-867E-B001EB6FA5C7}" type="presParOf" srcId="{F135E901-FE7D-4BA0-BADA-CD9EFF717F8A}" destId="{A4498649-8684-46A8-82E4-0110A2150CE1}" srcOrd="0" destOrd="0" presId="urn:microsoft.com/office/officeart/2018/2/layout/IconLabelDescriptionList"/>
    <dgm:cxn modelId="{91DCA0ED-5B91-47AD-932E-A5973A1CC0A5}" type="presParOf" srcId="{F135E901-FE7D-4BA0-BADA-CD9EFF717F8A}" destId="{813951FF-DB54-419D-BEEE-D9E3C7D6121A}" srcOrd="1" destOrd="0" presId="urn:microsoft.com/office/officeart/2018/2/layout/IconLabelDescriptionList"/>
    <dgm:cxn modelId="{2E736BCC-6DFF-4AF7-8E7F-1E69F3D214E6}" type="presParOf" srcId="{F135E901-FE7D-4BA0-BADA-CD9EFF717F8A}" destId="{421A7743-0F5C-4DAD-8852-670F9E244724}" srcOrd="2" destOrd="0" presId="urn:microsoft.com/office/officeart/2018/2/layout/IconLabelDescriptionList"/>
    <dgm:cxn modelId="{F5484EC4-588B-49BE-984B-0E20694077E5}" type="presParOf" srcId="{F135E901-FE7D-4BA0-BADA-CD9EFF717F8A}" destId="{99A5B844-5096-4799-A512-D055664BA2F3}" srcOrd="3" destOrd="0" presId="urn:microsoft.com/office/officeart/2018/2/layout/IconLabelDescriptionList"/>
    <dgm:cxn modelId="{125830A8-148C-46B9-8205-6D13A042E1F2}" type="presParOf" srcId="{F135E901-FE7D-4BA0-BADA-CD9EFF717F8A}" destId="{96A90A86-CEF0-44CC-9E2A-BC0AB79CE22D}" srcOrd="4" destOrd="0" presId="urn:microsoft.com/office/officeart/2018/2/layout/IconLabelDescriptionList"/>
  </dgm:cxnLst>
  <dgm:bg>
    <a:solidFill>
      <a:schemeClr val="bg1"/>
    </a:solidFill>
    <a:effectLst>
      <a:outerShdw blurRad="50800" dist="38100" dir="2700000" algn="tl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33DD21-4574-40E9-8EB1-633CEDA95171}">
      <dsp:nvSpPr>
        <dsp:cNvPr id="0" name=""/>
        <dsp:cNvSpPr/>
      </dsp:nvSpPr>
      <dsp:spPr>
        <a:xfrm>
          <a:off x="652554" y="609247"/>
          <a:ext cx="781101" cy="78110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1C9B73-1BE3-40A6-BA1A-5A00EE678197}">
      <dsp:nvSpPr>
        <dsp:cNvPr id="0" name=""/>
        <dsp:cNvSpPr/>
      </dsp:nvSpPr>
      <dsp:spPr>
        <a:xfrm>
          <a:off x="193182" y="1544759"/>
          <a:ext cx="2231718" cy="886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BE" sz="20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Double </a:t>
          </a:r>
          <a:br>
            <a:rPr lang="fr-BE" sz="20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</a:br>
          <a:r>
            <a:rPr lang="fr-BE" sz="20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état des lieux</a:t>
          </a:r>
          <a:endParaRPr lang="en-US" sz="20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sp:txBody>
      <dsp:txXfrm>
        <a:off x="193182" y="1544759"/>
        <a:ext cx="2231718" cy="886802"/>
      </dsp:txXfrm>
    </dsp:sp>
    <dsp:sp modelId="{0131F12A-4CAE-43EF-8F36-B9CF91B767A2}">
      <dsp:nvSpPr>
        <dsp:cNvPr id="0" name=""/>
        <dsp:cNvSpPr/>
      </dsp:nvSpPr>
      <dsp:spPr>
        <a:xfrm>
          <a:off x="153836" y="2390803"/>
          <a:ext cx="2231718" cy="1002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Analyse des difficultés </a:t>
          </a:r>
          <a:b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</a:b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rencontrées par les élèves </a:t>
          </a:r>
          <a:b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</a:b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et des pratiques efficaces</a:t>
          </a:r>
          <a:endParaRPr lang="en-US" sz="12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Étude des pratiques des enseignants et des logopèdes</a:t>
          </a:r>
          <a:endParaRPr lang="en-US" sz="12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sp:txBody>
      <dsp:txXfrm>
        <a:off x="153836" y="2390803"/>
        <a:ext cx="2231718" cy="1002312"/>
      </dsp:txXfrm>
    </dsp:sp>
    <dsp:sp modelId="{0FF0AB73-F900-43C0-BFD2-15554B3AF64A}">
      <dsp:nvSpPr>
        <dsp:cNvPr id="0" name=""/>
        <dsp:cNvSpPr/>
      </dsp:nvSpPr>
      <dsp:spPr>
        <a:xfrm>
          <a:off x="3409447" y="609247"/>
          <a:ext cx="781101" cy="781101"/>
        </a:xfrm>
        <a:prstGeom prst="rect">
          <a:avLst/>
        </a:prstGeom>
        <a:blipFill>
          <a:blip xmlns:r="http://schemas.openxmlformats.org/officeDocument/2006/relationships"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AC85C4-2DFC-4345-AEE1-38F0CF4873E2}">
      <dsp:nvSpPr>
        <dsp:cNvPr id="0" name=""/>
        <dsp:cNvSpPr/>
      </dsp:nvSpPr>
      <dsp:spPr>
        <a:xfrm>
          <a:off x="2628634" y="1512887"/>
          <a:ext cx="2231718" cy="886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Élaboration </a:t>
          </a:r>
          <a:b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</a:br>
          <a: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d’un prototype</a:t>
          </a:r>
          <a:endParaRPr lang="en-US" sz="2000" b="1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sp:txBody>
      <dsp:txXfrm>
        <a:off x="2628634" y="1512887"/>
        <a:ext cx="2231718" cy="886802"/>
      </dsp:txXfrm>
    </dsp:sp>
    <dsp:sp modelId="{F341D3A8-84C2-4F36-848B-38C7214FFB3D}">
      <dsp:nvSpPr>
        <dsp:cNvPr id="0" name=""/>
        <dsp:cNvSpPr/>
      </dsp:nvSpPr>
      <dsp:spPr>
        <a:xfrm>
          <a:off x="2628634" y="2456685"/>
          <a:ext cx="2231718" cy="1002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Première version des supports et activités (fondée sur des résultats de recherche, efficace, ergonomique)</a:t>
          </a:r>
          <a:endParaRPr lang="en-US" sz="12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sp:txBody>
      <dsp:txXfrm>
        <a:off x="2628634" y="2456685"/>
        <a:ext cx="2231718" cy="1002312"/>
      </dsp:txXfrm>
    </dsp:sp>
    <dsp:sp modelId="{1F869B30-4455-468E-88A6-065CEA04FE87}">
      <dsp:nvSpPr>
        <dsp:cNvPr id="0" name=""/>
        <dsp:cNvSpPr/>
      </dsp:nvSpPr>
      <dsp:spPr>
        <a:xfrm>
          <a:off x="5852219" y="609247"/>
          <a:ext cx="781101" cy="78110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388D9F-1C2A-46D1-909E-A263209B0255}">
      <dsp:nvSpPr>
        <dsp:cNvPr id="0" name=""/>
        <dsp:cNvSpPr/>
      </dsp:nvSpPr>
      <dsp:spPr>
        <a:xfrm>
          <a:off x="5250903" y="1512887"/>
          <a:ext cx="2231718" cy="886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Étude </a:t>
          </a:r>
          <a:b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</a:br>
          <a: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de la mise en </a:t>
          </a:r>
          <a:r>
            <a:rPr lang="fr-BE" sz="2000" kern="1200" spc="-3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o</a:t>
          </a:r>
          <a:r>
            <a:rPr lang="fr-BE" sz="20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euvre</a:t>
          </a:r>
          <a: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   </a:t>
          </a:r>
          <a:endParaRPr lang="en-US" sz="2000" b="1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sp:txBody>
      <dsp:txXfrm>
        <a:off x="5250903" y="1512887"/>
        <a:ext cx="2231718" cy="886802"/>
      </dsp:txXfrm>
    </dsp:sp>
    <dsp:sp modelId="{15D49B3D-60E7-4DDC-BCE2-8C5A9AE6700A}">
      <dsp:nvSpPr>
        <dsp:cNvPr id="0" name=""/>
        <dsp:cNvSpPr/>
      </dsp:nvSpPr>
      <dsp:spPr>
        <a:xfrm>
          <a:off x="5250903" y="2456685"/>
          <a:ext cx="2231718" cy="1002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Observations directes, carnet de bord, focus groups</a:t>
          </a:r>
          <a:endParaRPr lang="en-US" sz="12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Analyse des données collectées</a:t>
          </a:r>
        </a:p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=&gt; Communications scientifiques</a:t>
          </a:r>
          <a:endParaRPr lang="en-US" sz="12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sp:txBody>
      <dsp:txXfrm>
        <a:off x="5250903" y="2456685"/>
        <a:ext cx="2231718" cy="1002312"/>
      </dsp:txXfrm>
    </dsp:sp>
    <dsp:sp modelId="{A4498649-8684-46A8-82E4-0110A2150CE1}">
      <dsp:nvSpPr>
        <dsp:cNvPr id="0" name=""/>
        <dsp:cNvSpPr/>
      </dsp:nvSpPr>
      <dsp:spPr>
        <a:xfrm>
          <a:off x="8694610" y="609247"/>
          <a:ext cx="781101" cy="78110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1A7743-0F5C-4DAD-8852-670F9E244724}">
      <dsp:nvSpPr>
        <dsp:cNvPr id="0" name=""/>
        <dsp:cNvSpPr/>
      </dsp:nvSpPr>
      <dsp:spPr>
        <a:xfrm>
          <a:off x="7873173" y="1512887"/>
          <a:ext cx="2636061" cy="8868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BE" sz="2000" b="1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Élaboration d’un second artefact + étude de son usage</a:t>
          </a:r>
          <a:endParaRPr lang="en-US" sz="2000" b="1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sp:txBody>
      <dsp:txXfrm>
        <a:off x="7873173" y="1512887"/>
        <a:ext cx="2636061" cy="886802"/>
      </dsp:txXfrm>
    </dsp:sp>
    <dsp:sp modelId="{96A90A86-CEF0-44CC-9E2A-BC0AB79CE22D}">
      <dsp:nvSpPr>
        <dsp:cNvPr id="0" name=""/>
        <dsp:cNvSpPr/>
      </dsp:nvSpPr>
      <dsp:spPr>
        <a:xfrm>
          <a:off x="8075344" y="2456685"/>
          <a:ext cx="2231718" cy="1002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Modification du prototype </a:t>
          </a:r>
          <a:endParaRPr lang="en-US" sz="12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Mise en œuvre par des professeurs indépendants</a:t>
          </a:r>
        </a:p>
        <a:p>
          <a:pPr marL="0" lvl="0" indent="0" algn="l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E" sz="1200" kern="1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rPr>
            <a:t>=&gt; Diffusion (publication, formations)</a:t>
          </a:r>
          <a:endParaRPr lang="en-US" sz="1200" kern="1200">
            <a:latin typeface="Arial" panose="020B0604020202020204" pitchFamily="34" charset="0"/>
            <a:ea typeface="Asdfghjkl" panose="02000603000000000000" pitchFamily="2" charset="0"/>
            <a:cs typeface="Arial" panose="020B0604020202020204" pitchFamily="34" charset="0"/>
          </a:endParaRPr>
        </a:p>
      </dsp:txBody>
      <dsp:txXfrm>
        <a:off x="8075344" y="2456685"/>
        <a:ext cx="2231718" cy="10023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D24E78-8ABF-43D4-9A30-14941AD12E49}" type="datetimeFigureOut">
              <a:rPr lang="fr-BE" smtClean="0"/>
              <a:t>01-10-24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D97F44-BDDB-458E-BE16-F3C080BDE642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28908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Véro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1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985242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>
                <a:cs typeface="Calibri" panose="020F0502020204030204"/>
              </a:rPr>
              <a:t>Véro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2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74023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/>
              <a:t>Véro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3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310220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>
                <a:cs typeface="Calibri"/>
              </a:rPr>
              <a:t>Véro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4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61807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>
                <a:cs typeface="Calibri"/>
              </a:rPr>
              <a:t>Marielle</a:t>
            </a:r>
            <a:endParaRPr lang="fr-FR"/>
          </a:p>
          <a:p>
            <a:r>
              <a:rPr lang="fr-FR"/>
              <a:t>Citer les éléments sans approfondir</a:t>
            </a:r>
            <a:endParaRPr lang="fr-FR">
              <a:cs typeface="Calibri" panose="020F0502020204030204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5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238950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Marielle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6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518579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Marielle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7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745320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Marielle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8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816033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>
                <a:cs typeface="Calibri"/>
              </a:rPr>
              <a:t>Marielle</a:t>
            </a:r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9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48196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Marielle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10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16907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>
                <a:cs typeface="Calibri"/>
              </a:rPr>
              <a:t>Marielle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11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8270324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/>
              <a:t>Véro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12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559098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>
                <a:cs typeface="Calibri"/>
              </a:rPr>
              <a:t>Véro</a:t>
            </a:r>
            <a:endParaRPr lang="fr-FR"/>
          </a:p>
          <a:p>
            <a:r>
              <a:rPr lang="fr-FR"/>
              <a:t>A pas commenter…  Annoncer que ces données seront dépliées par la suite</a:t>
            </a:r>
            <a:endParaRPr lang="fr-FR">
              <a:cs typeface="Calibri" panose="020F0502020204030204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13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65902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>
                <a:cs typeface="Calibri"/>
              </a:rPr>
              <a:t>Véro</a:t>
            </a:r>
            <a:endParaRPr lang="fr-FR"/>
          </a:p>
          <a:p>
            <a:r>
              <a:rPr lang="fr-FR"/>
              <a:t>A pas commenter…  Annoncer que ces données seront dépliées par la suite</a:t>
            </a:r>
            <a:endParaRPr lang="fr-FR">
              <a:cs typeface="Calibri" panose="020F0502020204030204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14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363392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/>
              <a:t>Véro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15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854179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Marielle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16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453430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Marielle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17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423540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/>
              <a:t>Marielle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18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252737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/>
              <a:t>Marielle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19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305005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/>
              <a:t>Marielle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20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976292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/>
              <a:t>Marielle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22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393680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1228ecc7c32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0" name="Google Shape;160;g1228ecc7c32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r-BE" dirty="0"/>
              <a:t>Marielle</a:t>
            </a:r>
            <a:endParaRPr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/>
              <a:t>Marielle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7F44-BDDB-458E-BE16-F3C080BDE642}" type="slidenum">
              <a:rPr lang="fr-BE" smtClean="0"/>
              <a:t>25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88016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732776-D7B6-4993-ACB7-9A3910DB1E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5FB1045-7DDF-4706-8F26-D20B7A8FBF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A78236-6336-407D-A915-222BBF31F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F6D7A-BA27-4E5D-B0FA-AC00CD9E04CA}" type="datetimeFigureOut">
              <a:rPr lang="fr-BE" smtClean="0"/>
              <a:t>01-10-24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91075F-92C8-43FA-8822-D9D6C09FE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ECAA53-CC03-4EF2-893F-F03019033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E18BB-C05F-4AE4-9424-A0981E79FF7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89508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E228BA-4A57-4DD2-BEAB-527CC1CA8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B5AC28-7C78-43DE-BA9B-2DBC82170C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888D5F-3388-4545-A9DD-F1DFECBF5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F6D7A-BA27-4E5D-B0FA-AC00CD9E04CA}" type="datetimeFigureOut">
              <a:rPr lang="fr-BE" smtClean="0"/>
              <a:t>01-10-24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B5F240-DCDE-4F85-9FD0-3B5F3E1FE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528DE7-748E-4866-A113-F514DB6E3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E18BB-C05F-4AE4-9424-A0981E79FF7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53630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011341-9BE2-4092-AC09-72ABF3F28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BE122A-9E1C-4A13-AC48-F03067D0A8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BC9FAE6-80BC-4C37-8724-992E21329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F6D7A-BA27-4E5D-B0FA-AC00CD9E04CA}" type="datetimeFigureOut">
              <a:rPr lang="fr-BE" smtClean="0"/>
              <a:t>01-10-24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0A21B6-37C9-47A6-9423-57F83538F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5ACD2B-F972-4707-ABA4-CF6D868E5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E18BB-C05F-4AE4-9424-A0981E79FF7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98622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32CEB1-03FE-49F7-81F0-3596C01D3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FE73EC5-9BE2-4AA2-975B-74A9B3924E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81721B-2962-4AF6-87D7-A31B441B03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B8EFD94-BD27-42A2-BAAA-D5DC9F07F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F6D7A-BA27-4E5D-B0FA-AC00CD9E04CA}" type="datetimeFigureOut">
              <a:rPr lang="fr-BE" smtClean="0"/>
              <a:t>01-10-24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E59C494-7CA5-467E-8514-A5055750D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4A12A0-B4D7-4555-89D0-E5784F9F7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E18BB-C05F-4AE4-9424-A0981E79FF7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41316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97079-BA42-48FF-9CE1-94BA66180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4F5B809-5CB6-4455-BCF8-3BD57A20C6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FBAA8F0-882C-48F3-9843-40DC8602B5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36A52C5-699E-4EDC-8C4B-65ED370C13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94C42F0-FD81-44D2-9B10-DA161AC63B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B0E3058-92C3-4E12-9D1A-5D7BE14CF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F6D7A-BA27-4E5D-B0FA-AC00CD9E04CA}" type="datetimeFigureOut">
              <a:rPr lang="fr-BE" smtClean="0"/>
              <a:t>01-10-24</a:t>
            </a:fld>
            <a:endParaRPr lang="fr-BE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D199C15-33BF-4436-8325-3CC50304B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16EB721-C391-4485-BAE6-2CEF54889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E18BB-C05F-4AE4-9424-A0981E79FF7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53053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A5F768-F095-459B-91B4-3AC3E166F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97C0873-29EC-4C57-971F-3BFF0BC62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F6D7A-BA27-4E5D-B0FA-AC00CD9E04CA}" type="datetimeFigureOut">
              <a:rPr lang="fr-BE" smtClean="0"/>
              <a:t>01-10-24</a:t>
            </a:fld>
            <a:endParaRPr lang="fr-BE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2AAA60C-BAA0-4D54-8882-E969D9A0C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42095BF-B356-4E9D-BC95-B40171484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E18BB-C05F-4AE4-9424-A0981E79FF7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22007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A4736A9-4E02-4A1F-88D2-79228606C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F6D7A-BA27-4E5D-B0FA-AC00CD9E04CA}" type="datetimeFigureOut">
              <a:rPr lang="fr-BE" smtClean="0"/>
              <a:t>01-10-24</a:t>
            </a:fld>
            <a:endParaRPr lang="fr-BE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38DDF26-B9A0-44F4-9CAF-211E44E53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0283D0E-25AF-461A-8C34-D87F5A013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E18BB-C05F-4AE4-9424-A0981E79FF7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6985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E0E332-BEC3-44F3-8430-A251C87A8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261C05-61C2-434F-9214-C03A90A63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DAEC430-BA5F-4257-990E-07F367522A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C4D0F6C-1868-4FE0-903F-0AE80113F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F6D7A-BA27-4E5D-B0FA-AC00CD9E04CA}" type="datetimeFigureOut">
              <a:rPr lang="fr-BE" smtClean="0"/>
              <a:t>01-10-24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8595A5F-75AF-49AA-A6A0-577D9FC1C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39F83B2-A815-4CEE-B9A1-91BB9DADF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E18BB-C05F-4AE4-9424-A0981E79FF7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86063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898D40-7341-43A3-B68B-8E95D56E8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0F56743-E3F2-45C0-ADBD-37FDF32758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134ECC9-0E42-43A8-91AF-30142CE44C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236F0E1-989F-4AB6-B621-2665340F7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F6D7A-BA27-4E5D-B0FA-AC00CD9E04CA}" type="datetimeFigureOut">
              <a:rPr lang="fr-BE" smtClean="0"/>
              <a:t>01-10-24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1A59EEB-DA76-437D-8361-8E3D8760E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E4D3E90-D6FF-47BF-B8F0-A291D50AE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E18BB-C05F-4AE4-9424-A0981E79FF7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46896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A76DB6-12DD-4A9E-AC4C-C3E3302B8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58B29B8-CE3B-489C-9D9A-D685C01431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5FE4CD-797F-46D0-8C3C-9FBF306BC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F6D7A-BA27-4E5D-B0FA-AC00CD9E04CA}" type="datetimeFigureOut">
              <a:rPr lang="fr-BE" smtClean="0"/>
              <a:t>01-10-24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0D0CBF-C5DF-406C-BB62-77CB5D2B4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2ADAA9-CD45-4248-8743-DB1849BF1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E18BB-C05F-4AE4-9424-A0981E79FF7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46010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E112929-0181-4828-8121-4BDB82623E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140C81A-28EE-4096-85BE-3733196820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47FF4E-05DC-4FCB-BEDB-06C90D4C0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F6D7A-BA27-4E5D-B0FA-AC00CD9E04CA}" type="datetimeFigureOut">
              <a:rPr lang="fr-BE" smtClean="0"/>
              <a:t>01-10-24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15C3F7-EEFD-4731-BC97-B66CBD347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5BA402-DBCA-48CD-9881-2177F1F64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E18BB-C05F-4AE4-9424-A0981E79FF7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48551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solidFill>
          <a:srgbClr val="0586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465909" y="1605688"/>
            <a:ext cx="7429522" cy="2387600"/>
          </a:xfrm>
        </p:spPr>
        <p:txBody>
          <a:bodyPr anchor="b"/>
          <a:lstStyle>
            <a:lvl1pPr algn="l">
              <a:defRPr sz="6000" b="1" spc="300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CLIQUEZ POUR AJOUTER UN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65908" y="4346938"/>
            <a:ext cx="9144000" cy="1655762"/>
          </a:xfrm>
        </p:spPr>
        <p:txBody>
          <a:bodyPr>
            <a:normAutofit/>
          </a:bodyPr>
          <a:lstStyle>
            <a:lvl1pPr marL="0" indent="0" algn="l">
              <a:buNone/>
              <a:defRPr sz="28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fr-BE"/>
          </a:p>
        </p:txBody>
      </p:sp>
      <p:sp>
        <p:nvSpPr>
          <p:cNvPr id="12" name="Ellipse 11"/>
          <p:cNvSpPr/>
          <p:nvPr/>
        </p:nvSpPr>
        <p:spPr>
          <a:xfrm>
            <a:off x="8560532" y="1837502"/>
            <a:ext cx="2736000" cy="2736000"/>
          </a:xfrm>
          <a:prstGeom prst="ellipse">
            <a:avLst/>
          </a:prstGeom>
          <a:solidFill>
            <a:schemeClr val="bg1"/>
          </a:solidFill>
          <a:ln>
            <a:solidFill>
              <a:srgbClr val="0586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Arc 13"/>
          <p:cNvSpPr/>
          <p:nvPr/>
        </p:nvSpPr>
        <p:spPr>
          <a:xfrm rot="3660370">
            <a:off x="8770005" y="1910147"/>
            <a:ext cx="2700000" cy="2700000"/>
          </a:xfrm>
          <a:prstGeom prst="arc">
            <a:avLst>
              <a:gd name="adj1" fmla="val 16259988"/>
              <a:gd name="adj2" fmla="val 0"/>
            </a:avLst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5" name="Arc 14"/>
          <p:cNvSpPr/>
          <p:nvPr/>
        </p:nvSpPr>
        <p:spPr>
          <a:xfrm rot="13247665">
            <a:off x="8266172" y="1568147"/>
            <a:ext cx="3384000" cy="3384000"/>
          </a:xfrm>
          <a:prstGeom prst="arc">
            <a:avLst>
              <a:gd name="adj1" fmla="val 16259988"/>
              <a:gd name="adj2" fmla="val 10133107"/>
            </a:avLst>
          </a:prstGeom>
          <a:noFill/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6" name="Arc 15"/>
          <p:cNvSpPr/>
          <p:nvPr/>
        </p:nvSpPr>
        <p:spPr>
          <a:xfrm rot="9705744">
            <a:off x="8050171" y="1352147"/>
            <a:ext cx="3816000" cy="3816000"/>
          </a:xfrm>
          <a:prstGeom prst="arc">
            <a:avLst>
              <a:gd name="adj1" fmla="val 16259988"/>
              <a:gd name="adj2" fmla="val 1467748"/>
            </a:avLst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648" y="2656768"/>
            <a:ext cx="2773767" cy="1097467"/>
          </a:xfrm>
          <a:prstGeom prst="rect">
            <a:avLst/>
          </a:prstGeom>
        </p:spPr>
      </p:pic>
      <p:sp>
        <p:nvSpPr>
          <p:cNvPr id="9" name="Ellipse 8"/>
          <p:cNvSpPr/>
          <p:nvPr userDrawn="1"/>
        </p:nvSpPr>
        <p:spPr>
          <a:xfrm>
            <a:off x="8560532" y="1837502"/>
            <a:ext cx="2736000" cy="2736000"/>
          </a:xfrm>
          <a:prstGeom prst="ellipse">
            <a:avLst/>
          </a:prstGeom>
          <a:solidFill>
            <a:schemeClr val="bg1"/>
          </a:solidFill>
          <a:ln>
            <a:solidFill>
              <a:srgbClr val="0586B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0" name="Arc 9"/>
          <p:cNvSpPr/>
          <p:nvPr userDrawn="1"/>
        </p:nvSpPr>
        <p:spPr>
          <a:xfrm rot="3660370">
            <a:off x="8770005" y="1910147"/>
            <a:ext cx="2700000" cy="2700000"/>
          </a:xfrm>
          <a:prstGeom prst="arc">
            <a:avLst>
              <a:gd name="adj1" fmla="val 16259988"/>
              <a:gd name="adj2" fmla="val 0"/>
            </a:avLst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1" name="Arc 10"/>
          <p:cNvSpPr/>
          <p:nvPr userDrawn="1"/>
        </p:nvSpPr>
        <p:spPr>
          <a:xfrm rot="13247665">
            <a:off x="8266172" y="1568147"/>
            <a:ext cx="3384000" cy="3384000"/>
          </a:xfrm>
          <a:prstGeom prst="arc">
            <a:avLst>
              <a:gd name="adj1" fmla="val 16259988"/>
              <a:gd name="adj2" fmla="val 10133107"/>
            </a:avLst>
          </a:prstGeom>
          <a:noFill/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Arc 12"/>
          <p:cNvSpPr/>
          <p:nvPr userDrawn="1"/>
        </p:nvSpPr>
        <p:spPr>
          <a:xfrm rot="9705744">
            <a:off x="8050171" y="1352147"/>
            <a:ext cx="3816000" cy="3816000"/>
          </a:xfrm>
          <a:prstGeom prst="arc">
            <a:avLst>
              <a:gd name="adj1" fmla="val 16259988"/>
              <a:gd name="adj2" fmla="val 1467748"/>
            </a:avLst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7" name="Imag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648" y="2656768"/>
            <a:ext cx="2773767" cy="1097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3579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04214" y="365125"/>
            <a:ext cx="9049586" cy="1325563"/>
          </a:xfrm>
        </p:spPr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E718C142-0AE8-40BB-8B04-D35F2345CDAA}" type="datetimeFigureOut">
              <a:rPr lang="fr-BE" smtClean="0"/>
              <a:pPr/>
              <a:t>01-10-24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DEC9AA2C-E778-4E72-8175-B201207834A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9" name="Rectangle 8"/>
          <p:cNvSpPr/>
          <p:nvPr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3794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E718C142-0AE8-40BB-8B04-D35F2345CDAA}" type="datetimeFigureOut">
              <a:rPr lang="fr-BE" smtClean="0"/>
              <a:pPr/>
              <a:t>01-10-24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DEC9AA2C-E778-4E72-8175-B201207834A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9" name="Rectangle 8"/>
          <p:cNvSpPr/>
          <p:nvPr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4406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04214" y="365125"/>
            <a:ext cx="9049585" cy="1325563"/>
          </a:xfrm>
        </p:spPr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E718C142-0AE8-40BB-8B04-D35F2345CDAA}" type="datetimeFigureOut">
              <a:rPr lang="fr-BE" smtClean="0"/>
              <a:pPr/>
              <a:t>01-10-24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DEC9AA2C-E778-4E72-8175-B201207834A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0" name="Rectangle 9"/>
          <p:cNvSpPr/>
          <p:nvPr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4114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78839" y="365125"/>
            <a:ext cx="8876548" cy="1325563"/>
          </a:xfrm>
        </p:spPr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E718C142-0AE8-40BB-8B04-D35F2345CDAA}" type="datetimeFigureOut">
              <a:rPr lang="fr-BE" smtClean="0"/>
              <a:pPr/>
              <a:t>01-10-24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DEC9AA2C-E778-4E72-8175-B201207834A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2" name="Rectangle 11"/>
          <p:cNvSpPr/>
          <p:nvPr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5" name="Imag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4314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04214" y="365125"/>
            <a:ext cx="9049585" cy="1325563"/>
          </a:xfrm>
        </p:spPr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E718C142-0AE8-40BB-8B04-D35F2345CDAA}" type="datetimeFigureOut">
              <a:rPr lang="fr-BE" smtClean="0"/>
              <a:pPr/>
              <a:t>01-10-24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DEC9AA2C-E778-4E72-8175-B201207834A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8" name="Rectangle 7"/>
          <p:cNvSpPr/>
          <p:nvPr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0818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E718C142-0AE8-40BB-8B04-D35F2345CDAA}" type="datetimeFigureOut">
              <a:rPr lang="fr-BE" smtClean="0"/>
              <a:pPr/>
              <a:t>01-10-24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DEC9AA2C-E778-4E72-8175-B201207834A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7" name="Rectangle 6"/>
          <p:cNvSpPr/>
          <p:nvPr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0" name="Imag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6009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1043608"/>
            <a:ext cx="3932237" cy="1333831"/>
          </a:xfrm>
        </p:spPr>
        <p:txBody>
          <a:bodyPr anchor="b"/>
          <a:lstStyle>
            <a:lvl1pPr>
              <a:defRPr sz="3200" b="1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377440"/>
            <a:ext cx="3932237" cy="349154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E718C142-0AE8-40BB-8B04-D35F2345CDAA}" type="datetimeFigureOut">
              <a:rPr lang="fr-BE" smtClean="0"/>
              <a:pPr/>
              <a:t>01-10-24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DEC9AA2C-E778-4E72-8175-B201207834A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0" name="Rectangle 9"/>
          <p:cNvSpPr/>
          <p:nvPr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3582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105156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651760"/>
            <a:ext cx="3932237" cy="321722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E718C142-0AE8-40BB-8B04-D35F2345CDAA}" type="datetimeFigureOut">
              <a:rPr lang="fr-BE" smtClean="0"/>
              <a:pPr/>
              <a:t>01-10-24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DEC9AA2C-E778-4E72-8175-B201207834A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0" name="Rectangle 9"/>
          <p:cNvSpPr/>
          <p:nvPr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3656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04214" y="365125"/>
            <a:ext cx="9049586" cy="1325563"/>
          </a:xfrm>
        </p:spPr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E718C142-0AE8-40BB-8B04-D35F2345CDAA}" type="datetimeFigureOut">
              <a:rPr lang="fr-BE" smtClean="0"/>
              <a:pPr/>
              <a:t>01-10-24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DEC9AA2C-E778-4E72-8175-B201207834A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9" name="Rectangle 8"/>
          <p:cNvSpPr/>
          <p:nvPr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5598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E718C142-0AE8-40BB-8B04-D35F2345CDAA}" type="datetimeFigureOut">
              <a:rPr lang="fr-BE" smtClean="0"/>
              <a:pPr/>
              <a:t>01-10-24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586B2"/>
                </a:solidFill>
              </a:defRPr>
            </a:lvl1pPr>
          </a:lstStyle>
          <a:p>
            <a:fld id="{DEC9AA2C-E778-4E72-8175-B201207834A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9" name="Rectangle 8"/>
          <p:cNvSpPr/>
          <p:nvPr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3086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82588" y="609600"/>
            <a:ext cx="9395011" cy="1143000"/>
          </a:xfrm>
        </p:spPr>
        <p:txBody>
          <a:bodyPr/>
          <a:lstStyle>
            <a:lvl1pPr>
              <a:defRPr b="1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10">
            <a:extLst>
              <a:ext uri="{FF2B5EF4-FFF2-40B4-BE49-F238E27FC236}">
                <a16:creationId xmlns:a16="http://schemas.microsoft.com/office/drawing/2014/main" id="{7BA63DDC-C4B1-4438-9885-D685CF2C1F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58AAE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11">
            <a:extLst>
              <a:ext uri="{FF2B5EF4-FFF2-40B4-BE49-F238E27FC236}">
                <a16:creationId xmlns:a16="http://schemas.microsoft.com/office/drawing/2014/main" id="{DC6AA434-384F-47CD-A389-14EB100A811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58AAE"/>
                </a:solidFill>
              </a:defRPr>
            </a:lvl1pPr>
          </a:lstStyle>
          <a:p>
            <a:pPr>
              <a:defRPr/>
            </a:pPr>
            <a:r>
              <a:rPr lang="fr-FR"/>
              <a:t>Chapitre 1</a:t>
            </a:r>
          </a:p>
        </p:txBody>
      </p:sp>
      <p:sp>
        <p:nvSpPr>
          <p:cNvPr id="7" name="Espace réservé du numéro de diapositive 12">
            <a:extLst>
              <a:ext uri="{FF2B5EF4-FFF2-40B4-BE49-F238E27FC236}">
                <a16:creationId xmlns:a16="http://schemas.microsoft.com/office/drawing/2014/main" id="{FADCEBF6-0225-4D78-A281-89E389F9F6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smtClean="0">
                <a:solidFill>
                  <a:srgbClr val="058AAE"/>
                </a:solidFill>
              </a:defRPr>
            </a:lvl1pPr>
          </a:lstStyle>
          <a:p>
            <a:fld id="{8A164F3B-F5FD-423F-A034-06EEB22FBDB3}" type="slidenum">
              <a:rPr lang="fr-FR" altLang="fr-FR" smtClean="0"/>
              <a:pPr/>
              <a:t>‹N°›</a:t>
            </a:fld>
            <a:endParaRPr lang="fr-FR" alt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AF70E9A-3B75-4600-A78D-187A0F80281D}"/>
              </a:ext>
            </a:extLst>
          </p:cNvPr>
          <p:cNvSpPr/>
          <p:nvPr userDrawn="1"/>
        </p:nvSpPr>
        <p:spPr>
          <a:xfrm>
            <a:off x="0" y="6721482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BE" sz="1013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4571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82588" y="609600"/>
            <a:ext cx="9395012" cy="1143000"/>
          </a:xfrm>
        </p:spPr>
        <p:txBody>
          <a:bodyPr/>
          <a:lstStyle>
            <a:lvl1pPr>
              <a:defRPr b="1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02725ED0-40AD-4C9E-9A69-FF0DE356079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58AAE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F0BCFAB0-C3FF-4D6C-AD46-B20A33AA2D6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58AAE"/>
                </a:solidFill>
              </a:defRPr>
            </a:lvl1pPr>
          </a:lstStyle>
          <a:p>
            <a:pPr>
              <a:defRPr/>
            </a:pPr>
            <a:r>
              <a:rPr lang="fr-FR"/>
              <a:t>Chapitre 1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C6AFE0D8-E484-483D-9258-CA8BAE8C9A4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smtClean="0">
                <a:solidFill>
                  <a:srgbClr val="058AAE"/>
                </a:solidFill>
              </a:defRPr>
            </a:lvl1pPr>
          </a:lstStyle>
          <a:p>
            <a:fld id="{712EF4F2-3CB8-4804-8207-2EFC5748D073}" type="slidenum">
              <a:rPr lang="fr-FR" altLang="fr-FR" smtClean="0"/>
              <a:pPr/>
              <a:t>‹N°›</a:t>
            </a:fld>
            <a:endParaRPr lang="fr-FR" alt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AF70E9A-3B75-4600-A78D-187A0F80281D}"/>
              </a:ext>
            </a:extLst>
          </p:cNvPr>
          <p:cNvSpPr/>
          <p:nvPr userDrawn="1"/>
        </p:nvSpPr>
        <p:spPr>
          <a:xfrm>
            <a:off x="0" y="6721482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BE" sz="1013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050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91552" y="365125"/>
            <a:ext cx="9462247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58AAE"/>
                </a:solidFill>
              </a:defRPr>
            </a:lvl1pPr>
          </a:lstStyle>
          <a:p>
            <a:fld id="{E718C142-0AE8-40BB-8B04-D35F2345CDAA}" type="datetimeFigureOut">
              <a:rPr lang="fr-BE" smtClean="0"/>
              <a:pPr/>
              <a:t>01-10-24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58AAE"/>
                </a:solidFill>
              </a:defRPr>
            </a:lvl1pPr>
          </a:lstStyle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58AAE"/>
                </a:solidFill>
              </a:defRPr>
            </a:lvl1pPr>
          </a:lstStyle>
          <a:p>
            <a:fld id="{DEC9AA2C-E778-4E72-8175-B201207834A9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6" name="Rectangle 5"/>
          <p:cNvSpPr/>
          <p:nvPr userDrawn="1"/>
        </p:nvSpPr>
        <p:spPr>
          <a:xfrm>
            <a:off x="0" y="6721474"/>
            <a:ext cx="12192000" cy="136525"/>
          </a:xfrm>
          <a:prstGeom prst="rect">
            <a:avLst/>
          </a:prstGeom>
          <a:solidFill>
            <a:srgbClr val="058AAE"/>
          </a:solidFill>
          <a:ln>
            <a:solidFill>
              <a:srgbClr val="058A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9" y="185737"/>
            <a:ext cx="2240699" cy="88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2407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e de titre" type="title">
  <p:cSld name="Diapositive de titr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BE"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14743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 type="obj">
  <p:cSld name="Titre et contenu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BE"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20589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de section" type="secHead">
  <p:cSld name="Titre de section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BE"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751924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ux contenus" type="twoObj">
  <p:cSld name="Deux contenu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BE"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746304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ison" type="twoTxTwoObj">
  <p:cSld name="Comparais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BE"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37272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seul" type="titleOnly">
  <p:cSld name="Titre seul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BE"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177555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ide" type="blank">
  <p:cSld name="Vide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BE"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9166188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u avec légende" type="objTx">
  <p:cSld name="Contenu avec légend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BE"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77405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avec légende" type="picTx">
  <p:cSld name="Image avec légende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BE"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0318147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texte vertical" type="vertTx">
  <p:cSld name="Titre et texte vertical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BE"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060887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vertical et texte" type="vertTitleAndTx">
  <p:cSld name="Titre vertical et texte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BE"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771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63BE7EB-F1CA-46D8-B34A-DF4201810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8065CF3-25A6-4D2D-A9B7-803CBF381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03D959-8917-463E-9141-FE59BF6E10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F6D7A-BA27-4E5D-B0FA-AC00CD9E04CA}" type="datetimeFigureOut">
              <a:rPr lang="fr-BE" smtClean="0"/>
              <a:t>01-10-24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95E060-A83C-4AF2-B868-EFFFCE2850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D8BEC7-E0D7-487F-A119-92FCA2E829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E18BB-C05F-4AE4-9424-A0981E79FF7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11406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8C142-0AE8-40BB-8B04-D35F2345CDAA}" type="datetimeFigureOut">
              <a:rPr lang="fr-BE" smtClean="0"/>
              <a:t>01-10-24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C9AA2C-E778-4E72-8175-B201207834A9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952479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BE"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764844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emf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emf"/><Relationship Id="rId9" Type="http://schemas.openxmlformats.org/officeDocument/2006/relationships/image" Target="../media/image24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17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1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17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6.png"/><Relationship Id="rId10" Type="http://schemas.openxmlformats.org/officeDocument/2006/relationships/image" Target="../media/image13.svg"/><Relationship Id="rId4" Type="http://schemas.openxmlformats.org/officeDocument/2006/relationships/image" Target="../media/image35.svg"/><Relationship Id="rId9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13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12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10" Type="http://schemas.openxmlformats.org/officeDocument/2006/relationships/image" Target="../media/image47.svg"/><Relationship Id="rId4" Type="http://schemas.openxmlformats.org/officeDocument/2006/relationships/image" Target="../media/image13.svg"/><Relationship Id="rId9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.xml"/><Relationship Id="rId4" Type="http://schemas.openxmlformats.org/officeDocument/2006/relationships/image" Target="../media/image13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13" Type="http://schemas.openxmlformats.org/officeDocument/2006/relationships/image" Target="../media/image56.png"/><Relationship Id="rId3" Type="http://schemas.openxmlformats.org/officeDocument/2006/relationships/image" Target="../media/image12.png"/><Relationship Id="rId7" Type="http://schemas.openxmlformats.org/officeDocument/2006/relationships/image" Target="../media/image50.png"/><Relationship Id="rId12" Type="http://schemas.openxmlformats.org/officeDocument/2006/relationships/image" Target="../media/image55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svg"/><Relationship Id="rId11" Type="http://schemas.openxmlformats.org/officeDocument/2006/relationships/image" Target="../media/image54.png"/><Relationship Id="rId5" Type="http://schemas.openxmlformats.org/officeDocument/2006/relationships/image" Target="../media/image48.png"/><Relationship Id="rId10" Type="http://schemas.openxmlformats.org/officeDocument/2006/relationships/image" Target="../media/image53.svg"/><Relationship Id="rId4" Type="http://schemas.openxmlformats.org/officeDocument/2006/relationships/image" Target="../media/image13.svg"/><Relationship Id="rId9" Type="http://schemas.openxmlformats.org/officeDocument/2006/relationships/image" Target="../media/image52.png"/><Relationship Id="rId14" Type="http://schemas.openxmlformats.org/officeDocument/2006/relationships/image" Target="../media/image57.sv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sv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12" Type="http://schemas.openxmlformats.org/officeDocument/2006/relationships/image" Target="../media/image67.sv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sv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0" Type="http://schemas.openxmlformats.org/officeDocument/2006/relationships/image" Target="../media/image65.svg"/><Relationship Id="rId4" Type="http://schemas.openxmlformats.org/officeDocument/2006/relationships/image" Target="../media/image59.svg"/><Relationship Id="rId9" Type="http://schemas.openxmlformats.org/officeDocument/2006/relationships/image" Target="../media/image6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marielle.wyns@vinci.be" TargetMode="External"/><Relationship Id="rId2" Type="http://schemas.openxmlformats.org/officeDocument/2006/relationships/hyperlink" Target="mailto:veronique.leroy@vinci.be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svg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fr-FR" sz="2800"/>
              <a:t>Comment construire un outil didactique adaptable à des contextes contrastés et soutenant l’adoption de nouveaux gestes professionnels ?</a:t>
            </a:r>
            <a:br>
              <a:rPr lang="fr-FR" sz="2400"/>
            </a:br>
            <a:br>
              <a:rPr lang="fr-FR" sz="1400"/>
            </a:br>
            <a:r>
              <a:rPr lang="fr-FR" sz="2400"/>
              <a:t>Le cas de la recherche </a:t>
            </a:r>
            <a:r>
              <a:rPr lang="fr-FR" sz="2400" i="1"/>
              <a:t>Vers l’orthographe </a:t>
            </a:r>
            <a:endParaRPr lang="fr-BE" sz="2400" i="1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1600"/>
              <a:t>Symposium « Les résultats de recherche comme levier de conception d’outils didactiques : </a:t>
            </a:r>
            <a:br>
              <a:rPr lang="fr-FR" sz="1600"/>
            </a:br>
            <a:r>
              <a:rPr lang="fr-FR" sz="1600"/>
              <a:t>regards croisés sur la question du passage à l’échelle »</a:t>
            </a:r>
          </a:p>
          <a:p>
            <a:r>
              <a:rPr lang="fr-FR" sz="1600"/>
              <a:t>Colloque AIRDF – 23-25 mai 2022</a:t>
            </a:r>
          </a:p>
          <a:p>
            <a:endParaRPr lang="fr-FR" sz="1600"/>
          </a:p>
          <a:p>
            <a:r>
              <a:rPr lang="fr-FR" sz="1600"/>
              <a:t>Marielle Wyns, Véronique Leroy, Laurence </a:t>
            </a:r>
            <a:r>
              <a:rPr lang="fr-FR" sz="1600" err="1"/>
              <a:t>Famelart</a:t>
            </a:r>
            <a:endParaRPr lang="fr-BE" sz="1600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EE067098-5132-4A49-9D62-D1D2C8525BDB}"/>
              </a:ext>
            </a:extLst>
          </p:cNvPr>
          <p:cNvSpPr/>
          <p:nvPr/>
        </p:nvSpPr>
        <p:spPr>
          <a:xfrm>
            <a:off x="8632723" y="1959338"/>
            <a:ext cx="2536722" cy="238760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B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2BBF5976-530E-4196-80DB-8043707D49EC}"/>
              </a:ext>
            </a:extLst>
          </p:cNvPr>
          <p:cNvGrpSpPr/>
          <p:nvPr/>
        </p:nvGrpSpPr>
        <p:grpSpPr>
          <a:xfrm>
            <a:off x="11100618" y="5995115"/>
            <a:ext cx="660927" cy="580208"/>
            <a:chOff x="10847146" y="5660923"/>
            <a:chExt cx="914400" cy="9144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D52AC2E-5D53-4B39-8B38-465B84F9C9F7}"/>
                </a:ext>
              </a:extLst>
            </p:cNvPr>
            <p:cNvSpPr/>
            <p:nvPr/>
          </p:nvSpPr>
          <p:spPr>
            <a:xfrm>
              <a:off x="10847146" y="5660923"/>
              <a:ext cx="914400" cy="91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B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026" name="Picture 2" descr="Accueil">
              <a:extLst>
                <a:ext uri="{FF2B5EF4-FFF2-40B4-BE49-F238E27FC236}">
                  <a16:creationId xmlns:a16="http://schemas.microsoft.com/office/drawing/2014/main" id="{8C8852DB-5963-41BB-B410-5313E6EF2D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82601" y="5690419"/>
              <a:ext cx="843491" cy="837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8D301B70-23F0-4A13-8211-60E13A6384FE}"/>
              </a:ext>
            </a:extLst>
          </p:cNvPr>
          <p:cNvGrpSpPr/>
          <p:nvPr/>
        </p:nvGrpSpPr>
        <p:grpSpPr>
          <a:xfrm>
            <a:off x="9527459" y="5995115"/>
            <a:ext cx="1412053" cy="580208"/>
            <a:chOff x="8367252" y="5660924"/>
            <a:chExt cx="2326453" cy="921984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21C3EB8-1374-4A0C-B1CD-681932C9E55A}"/>
                </a:ext>
              </a:extLst>
            </p:cNvPr>
            <p:cNvSpPr/>
            <p:nvPr/>
          </p:nvSpPr>
          <p:spPr>
            <a:xfrm>
              <a:off x="8367252" y="5660924"/>
              <a:ext cx="2326453" cy="92198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B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9" name="Image 8">
              <a:extLst>
                <a:ext uri="{FF2B5EF4-FFF2-40B4-BE49-F238E27FC236}">
                  <a16:creationId xmlns:a16="http://schemas.microsoft.com/office/drawing/2014/main" id="{7C2CBF87-48C2-44CE-8EA6-AE4517A83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446137" y="5703716"/>
              <a:ext cx="2222091" cy="879192"/>
            </a:xfrm>
            <a:prstGeom prst="rect">
              <a:avLst/>
            </a:prstGeom>
          </p:spPr>
        </p:pic>
      </p:grpSp>
      <p:pic>
        <p:nvPicPr>
          <p:cNvPr id="12" name="Image 11" descr="Une image contenant texte, intérieur, petit, ordinateur&#10;&#10;Description générée automatiquement">
            <a:extLst>
              <a:ext uri="{FF2B5EF4-FFF2-40B4-BE49-F238E27FC236}">
                <a16:creationId xmlns:a16="http://schemas.microsoft.com/office/drawing/2014/main" id="{F67C4CCF-15A1-4312-B41C-78402EC356C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r="56805"/>
          <a:stretch/>
        </p:blipFill>
        <p:spPr>
          <a:xfrm>
            <a:off x="8570786" y="1839253"/>
            <a:ext cx="2756544" cy="273336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20706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4DB14FF-20CD-4056-8198-95D0B7BC9DA0}"/>
              </a:ext>
            </a:extLst>
          </p:cNvPr>
          <p:cNvSpPr txBox="1"/>
          <p:nvPr/>
        </p:nvSpPr>
        <p:spPr>
          <a:xfrm>
            <a:off x="841248" y="548640"/>
            <a:ext cx="3600860" cy="5431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000" b="1" kern="1200" dirty="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Plan de la </a:t>
            </a:r>
            <a:r>
              <a:rPr lang="en-US" sz="3600" b="1" kern="1200" dirty="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communication</a:t>
            </a:r>
            <a:endParaRPr lang="fr-FR" sz="5000" b="1" kern="1200" dirty="0">
              <a:solidFill>
                <a:schemeClr val="tx1"/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4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7DF50F00-D118-4FCA-BC1F-274CAABFEC44}"/>
              </a:ext>
            </a:extLst>
          </p:cNvPr>
          <p:cNvSpPr txBox="1">
            <a:spLocks/>
          </p:cNvSpPr>
          <p:nvPr/>
        </p:nvSpPr>
        <p:spPr>
          <a:xfrm>
            <a:off x="5126418" y="189659"/>
            <a:ext cx="6224335" cy="61494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Présentation générale de la recherche et de l’outil </a:t>
            </a:r>
            <a:r>
              <a:rPr lang="fr-BE" sz="2400" i="1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Vers l’orthographe !</a:t>
            </a:r>
          </a:p>
          <a:p>
            <a:endParaRPr lang="fr-BE" sz="2400" dirty="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r>
              <a:rPr lang="fr-BE" sz="2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Nos observations et nos questionnements</a:t>
            </a:r>
          </a:p>
          <a:p>
            <a:endParaRPr lang="fr-BE" sz="2400" dirty="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r>
              <a:rPr lang="fr-BE" sz="2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Perspectives 2022-2024</a:t>
            </a:r>
          </a:p>
          <a:p>
            <a:endParaRPr lang="fr-BE" sz="2400" dirty="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r>
              <a:rPr lang="fr-BE" sz="2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Discussion</a:t>
            </a:r>
          </a:p>
        </p:txBody>
      </p:sp>
    </p:spTree>
    <p:extLst>
      <p:ext uri="{BB962C8B-B14F-4D97-AF65-F5344CB8AC3E}">
        <p14:creationId xmlns:p14="http://schemas.microsoft.com/office/powerpoint/2010/main" val="570868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7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Arc 30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6ACD921-533B-D254-00A4-2BEB2D7910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8600" y="3472993"/>
            <a:ext cx="7644627" cy="2751086"/>
          </a:xfrm>
        </p:spPr>
        <p:txBody>
          <a:bodyPr>
            <a:normAutofit/>
          </a:bodyPr>
          <a:lstStyle/>
          <a:p>
            <a:pPr algn="r"/>
            <a:r>
              <a:rPr lang="fr-BE" dirty="0"/>
              <a:t>Présentation générale de la recherche </a:t>
            </a:r>
            <a:br>
              <a:rPr lang="fr-BE" dirty="0"/>
            </a:br>
            <a:r>
              <a:rPr lang="fr-BE" dirty="0"/>
              <a:t>et de l’outil</a:t>
            </a:r>
          </a:p>
        </p:txBody>
      </p:sp>
    </p:spTree>
    <p:extLst>
      <p:ext uri="{BB962C8B-B14F-4D97-AF65-F5344CB8AC3E}">
        <p14:creationId xmlns:p14="http://schemas.microsoft.com/office/powerpoint/2010/main" val="2487652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4DB14FF-20CD-4056-8198-95D0B7BC9DA0}"/>
              </a:ext>
            </a:extLst>
          </p:cNvPr>
          <p:cNvSpPr txBox="1"/>
          <p:nvPr/>
        </p:nvSpPr>
        <p:spPr>
          <a:xfrm>
            <a:off x="640080" y="325369"/>
            <a:ext cx="4368602" cy="19568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000" b="1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Le </a:t>
            </a:r>
            <a:r>
              <a:rPr lang="fr-FR" sz="5000" b="1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projet</a:t>
            </a:r>
            <a:r>
              <a:rPr lang="en-US" sz="5000" b="1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…</a:t>
            </a:r>
          </a:p>
        </p:txBody>
      </p:sp>
      <p:sp>
        <p:nvSpPr>
          <p:cNvPr id="3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7DF50F00-D118-4FCA-BC1F-274CAABFEC44}"/>
              </a:ext>
            </a:extLst>
          </p:cNvPr>
          <p:cNvSpPr txBox="1">
            <a:spLocks/>
          </p:cNvSpPr>
          <p:nvPr/>
        </p:nvSpPr>
        <p:spPr>
          <a:xfrm>
            <a:off x="4393968" y="1652193"/>
            <a:ext cx="7277326" cy="4181926"/>
          </a:xfrm>
          <a:prstGeom prst="rect">
            <a:avLst/>
          </a:prstGeom>
        </p:spPr>
        <p:txBody>
          <a:bodyPr lIns="91440" tIns="45720" rIns="91440" bIns="4572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400" b="1" dirty="0">
                <a:latin typeface="Arial"/>
                <a:ea typeface="Asdfghjkl" panose="02000603000000000000" pitchFamily="2" charset="0"/>
                <a:cs typeface="Arial"/>
              </a:rPr>
              <a:t>Recherche collaborative interdisciplinaire </a:t>
            </a:r>
            <a:br>
              <a:rPr lang="fr-BE" sz="2400" b="1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endParaRPr lang="fr-BE" sz="1050" b="1" dirty="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r>
              <a:rPr lang="fr-BE" sz="2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Les </a:t>
            </a:r>
            <a:r>
              <a:rPr lang="fr-BE" sz="2400" b="1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acteurs</a:t>
            </a:r>
            <a:r>
              <a:rPr lang="fr-BE" sz="2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:</a:t>
            </a:r>
          </a:p>
          <a:p>
            <a:pPr marL="718820" lvl="1"/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Laurence </a:t>
            </a:r>
            <a:r>
              <a:rPr lang="fr-BE" sz="2000" dirty="0" err="1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Famelart</a:t>
            </a:r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, psychopédagogue ;</a:t>
            </a:r>
          </a:p>
          <a:p>
            <a:pPr marL="718820" lvl="1"/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Laureen </a:t>
            </a:r>
            <a:r>
              <a:rPr lang="fr-BE" sz="2000" dirty="0" err="1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Delvallée</a:t>
            </a:r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, logopède ;</a:t>
            </a:r>
          </a:p>
          <a:p>
            <a:pPr marL="718820" lvl="1"/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Véronique Leroy, psychologue ; </a:t>
            </a:r>
          </a:p>
          <a:p>
            <a:pPr marL="718820" lvl="1"/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Marielle Wyns, didacticienne du français ;</a:t>
            </a:r>
          </a:p>
          <a:p>
            <a:pPr marL="490220" lvl="1" indent="0">
              <a:buNone/>
            </a:pPr>
            <a:endParaRPr lang="fr-BE" sz="2000" dirty="0">
              <a:latin typeface="Arial"/>
              <a:ea typeface="Asdfghjkl" panose="02000603000000000000" pitchFamily="2" charset="0"/>
              <a:cs typeface="Arial"/>
            </a:endParaRPr>
          </a:p>
          <a:p>
            <a:pPr marL="490220" lvl="1" indent="0">
              <a:buNone/>
            </a:pPr>
            <a:r>
              <a:rPr lang="fr-BE" sz="2000" dirty="0">
                <a:latin typeface="Arial"/>
                <a:ea typeface="Asdfghjkl" panose="02000603000000000000" pitchFamily="2" charset="0"/>
                <a:cs typeface="Arial"/>
              </a:rPr>
              <a:t>+ enseignants (P2-P3)</a:t>
            </a:r>
            <a:b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endParaRPr lang="fr-BE" sz="1000" dirty="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r>
              <a:rPr lang="fr-BE" sz="2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S’inscrit dans la lignée d’un projet de </a:t>
            </a:r>
            <a:br>
              <a:rPr lang="fr-BE" sz="2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sz="2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recherche antérieur (P4-5-6)</a:t>
            </a:r>
          </a:p>
          <a:p>
            <a:endParaRPr lang="fr-BE" sz="2400" dirty="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fr-BE" sz="2400" dirty="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endParaRPr lang="fr-BE" dirty="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8" name="Picture 2" descr="VIV(R)E L'ORTHOGRAPHE ! CYC3 ACCESVORT - Frimaudeau">
            <a:extLst>
              <a:ext uri="{FF2B5EF4-FFF2-40B4-BE49-F238E27FC236}">
                <a16:creationId xmlns:a16="http://schemas.microsoft.com/office/drawing/2014/main" id="{CC5CB9F0-8159-4FC8-8385-D87D1FC53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1706">
            <a:off x="9942154" y="4127329"/>
            <a:ext cx="2003844" cy="263358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4" descr="Une image contenant personne, posant, debout, femme&#10;&#10;Description générée automatiquement">
            <a:extLst>
              <a:ext uri="{FF2B5EF4-FFF2-40B4-BE49-F238E27FC236}">
                <a16:creationId xmlns:a16="http://schemas.microsoft.com/office/drawing/2014/main" id="{BEC205EF-F211-48CF-8F2B-45B18BAF76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940000">
            <a:off x="962025" y="3664436"/>
            <a:ext cx="2743200" cy="2057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86563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4DB14FF-20CD-4056-8198-95D0B7BC9DA0}"/>
              </a:ext>
            </a:extLst>
          </p:cNvPr>
          <p:cNvSpPr txBox="1"/>
          <p:nvPr/>
        </p:nvSpPr>
        <p:spPr>
          <a:xfrm>
            <a:off x="841248" y="548640"/>
            <a:ext cx="3600860" cy="5431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000" b="1" kern="12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Le </a:t>
            </a:r>
            <a:r>
              <a:rPr lang="en-US" sz="5000" b="1" kern="12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contexte</a:t>
            </a:r>
            <a:endParaRPr lang="fr-FR" sz="5000" b="1" kern="1200">
              <a:solidFill>
                <a:schemeClr val="tx1"/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4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7DF50F00-D118-4FCA-BC1F-274CAABFEC44}"/>
              </a:ext>
            </a:extLst>
          </p:cNvPr>
          <p:cNvSpPr txBox="1">
            <a:spLocks/>
          </p:cNvSpPr>
          <p:nvPr/>
        </p:nvSpPr>
        <p:spPr>
          <a:xfrm>
            <a:off x="5126418" y="189659"/>
            <a:ext cx="6224335" cy="61494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L’orthographe française, un système complexe et « arbitraire » </a:t>
            </a:r>
            <a:r>
              <a:rPr lang="fr-BE" sz="1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(Fayol &amp; Jaffré, 2014)</a:t>
            </a:r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.</a:t>
            </a:r>
          </a:p>
          <a:p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Sa maitrise conditionne la </a:t>
            </a:r>
            <a:r>
              <a:rPr lang="fr-BE" sz="2000" b="1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réussite scolaire </a:t>
            </a:r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:</a:t>
            </a:r>
          </a:p>
          <a:p>
            <a:pPr lvl="1"/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impact sur la lecture </a:t>
            </a:r>
            <a:r>
              <a:rPr lang="fr-BE" sz="1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(Ouzoulias, 2014), </a:t>
            </a:r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l’expression écrite </a:t>
            </a:r>
            <a:r>
              <a:rPr lang="fr-BE" sz="1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</a:t>
            </a:r>
            <a:r>
              <a:rPr lang="fr-BE" sz="1400" dirty="0" err="1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Cogis</a:t>
            </a:r>
            <a:r>
              <a:rPr lang="fr-BE" sz="1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, 2011)</a:t>
            </a:r>
          </a:p>
          <a:p>
            <a:pPr lvl="1"/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suppose un rapport métalinguistique à la langue, non construit à l’école </a:t>
            </a:r>
            <a:r>
              <a:rPr lang="fr-BE" sz="1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</a:t>
            </a:r>
            <a:r>
              <a:rPr lang="fr-BE" sz="1400" dirty="0" err="1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Manesse</a:t>
            </a:r>
            <a:r>
              <a:rPr lang="fr-BE" sz="1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, 2007).</a:t>
            </a:r>
            <a:endParaRPr lang="fr-BE" sz="2000" dirty="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C’est un élément </a:t>
            </a:r>
            <a:r>
              <a:rPr lang="fr-BE" sz="2000" b="1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différenciateur</a:t>
            </a:r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des élèves :</a:t>
            </a:r>
          </a:p>
          <a:p>
            <a:pPr lvl="1"/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selon l’origine sociale </a:t>
            </a:r>
            <a:r>
              <a:rPr lang="fr-BE" sz="1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</a:t>
            </a:r>
            <a:r>
              <a:rPr lang="fr-BE" sz="1400" dirty="0" err="1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Bautier</a:t>
            </a:r>
            <a:r>
              <a:rPr lang="fr-BE" sz="1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, 2007 ; </a:t>
            </a:r>
            <a:r>
              <a:rPr lang="fr-BE" sz="1400" dirty="0" err="1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Manesse</a:t>
            </a:r>
            <a:r>
              <a:rPr lang="fr-BE" sz="1400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&amp; </a:t>
            </a:r>
            <a:r>
              <a:rPr lang="fr-BE" sz="1400" dirty="0" err="1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Cogis</a:t>
            </a:r>
            <a:r>
              <a:rPr lang="fr-BE" sz="1400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, 2007 ; </a:t>
            </a:r>
            <a:r>
              <a:rPr kumimoji="0" lang="fr-BE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Manesse</a:t>
            </a:r>
            <a:r>
              <a:rPr kumimoji="0" lang="fr-BE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&amp; </a:t>
            </a:r>
            <a:r>
              <a:rPr lang="fr-BE" sz="1400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Begin</a:t>
            </a:r>
            <a:r>
              <a:rPr kumimoji="0" lang="fr-BE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, 2009</a:t>
            </a:r>
            <a:r>
              <a:rPr lang="fr-BE" sz="14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) </a:t>
            </a:r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;</a:t>
            </a:r>
          </a:p>
          <a:p>
            <a:pPr lvl="1"/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selon la présence ou non de troubles d’apprentissage.</a:t>
            </a:r>
          </a:p>
          <a:p>
            <a:r>
              <a:rPr lang="fr-BE" sz="2000" b="1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Ecarts</a:t>
            </a:r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entre les avancées de la recherche en didactique et les pratiques effectives des enseignants.</a:t>
            </a:r>
          </a:p>
          <a:p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Peu de </a:t>
            </a:r>
            <a:r>
              <a:rPr lang="fr-BE" sz="2000" b="1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communication</a:t>
            </a:r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entre les acteurs du terrain (enseignants, logopèdes…), peu d’outils partagés.</a:t>
            </a:r>
          </a:p>
        </p:txBody>
      </p:sp>
    </p:spTree>
    <p:extLst>
      <p:ext uri="{BB962C8B-B14F-4D97-AF65-F5344CB8AC3E}">
        <p14:creationId xmlns:p14="http://schemas.microsoft.com/office/powerpoint/2010/main" val="32496731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229A5C9D-15F7-4E37-ADB9-BBB7A5C95DB6}"/>
              </a:ext>
            </a:extLst>
          </p:cNvPr>
          <p:cNvSpPr txBox="1"/>
          <p:nvPr/>
        </p:nvSpPr>
        <p:spPr>
          <a:xfrm>
            <a:off x="206477" y="548640"/>
            <a:ext cx="4235631" cy="5431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La</a:t>
            </a:r>
            <a:b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kumimoji="0" lang="en-US" sz="4800" b="1" i="0" u="none" strike="noStrike" kern="1200" cap="none" spc="0" normalizeH="0" baseline="0" noProof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probléma-tique</a:t>
            </a:r>
            <a:endParaRPr kumimoji="0" lang="en-US" sz="4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8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1CB1B94-135F-4370-B98C-89B87C9EB3D3}"/>
              </a:ext>
            </a:extLst>
          </p:cNvPr>
          <p:cNvSpPr txBox="1"/>
          <p:nvPr/>
        </p:nvSpPr>
        <p:spPr>
          <a:xfrm>
            <a:off x="5126418" y="382484"/>
            <a:ext cx="6691956" cy="30366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742950" lvl="0" indent="-4572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400"/>
              <a:t>Comment </a:t>
            </a:r>
            <a:r>
              <a:rPr lang="en-US" sz="2400" err="1"/>
              <a:t>accompagner</a:t>
            </a:r>
            <a:r>
              <a:rPr lang="en-US" sz="2400"/>
              <a:t> les </a:t>
            </a:r>
            <a:r>
              <a:rPr lang="en-US" sz="2400" err="1"/>
              <a:t>acteurs</a:t>
            </a:r>
            <a:r>
              <a:rPr lang="en-US" sz="2400"/>
              <a:t> de terrain dans la </a:t>
            </a:r>
            <a:r>
              <a:rPr lang="en-US" sz="2400" b="1"/>
              <a:t>modification de </a:t>
            </a:r>
            <a:r>
              <a:rPr lang="en-US" sz="2400" b="1" err="1"/>
              <a:t>leurs</a:t>
            </a:r>
            <a:r>
              <a:rPr lang="en-US" sz="2400" b="1"/>
              <a:t> pratiques </a:t>
            </a:r>
            <a:r>
              <a:rPr lang="en-US" sz="2400" err="1"/>
              <a:t>d’enseignement</a:t>
            </a:r>
            <a:r>
              <a:rPr lang="en-US" sz="2400"/>
              <a:t> de </a:t>
            </a:r>
            <a:r>
              <a:rPr lang="en-US" sz="2400" err="1"/>
              <a:t>l’orthographe</a:t>
            </a:r>
            <a:r>
              <a:rPr lang="en-US" sz="2400"/>
              <a:t> ?</a:t>
            </a:r>
          </a:p>
          <a:p>
            <a:pPr marL="742950" lvl="0" indent="-4572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endParaRPr lang="en-US" sz="800"/>
          </a:p>
          <a:p>
            <a:pPr marL="742950" lvl="0" indent="-4572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400"/>
              <a:t>Comment </a:t>
            </a:r>
            <a:r>
              <a:rPr lang="en-US" sz="2400" err="1"/>
              <a:t>favoriser</a:t>
            </a:r>
            <a:r>
              <a:rPr lang="en-US" sz="2400"/>
              <a:t> la </a:t>
            </a:r>
            <a:r>
              <a:rPr lang="en-US" sz="2400" b="1" err="1"/>
              <a:t>prise</a:t>
            </a:r>
            <a:r>
              <a:rPr lang="en-US" sz="2400" b="1"/>
              <a:t> </a:t>
            </a:r>
            <a:r>
              <a:rPr lang="en-US" sz="2400" b="1" err="1"/>
              <a:t>en</a:t>
            </a:r>
            <a:r>
              <a:rPr lang="en-US" sz="2400" b="1"/>
              <a:t> charge </a:t>
            </a:r>
            <a:r>
              <a:rPr lang="en-US" sz="2400" b="1" err="1"/>
              <a:t>interdisciplinaire</a:t>
            </a:r>
            <a:r>
              <a:rPr lang="en-US" sz="2400" b="1"/>
              <a:t> </a:t>
            </a:r>
            <a:r>
              <a:rPr lang="en-US" sz="2400"/>
              <a:t>des </a:t>
            </a:r>
            <a:r>
              <a:rPr lang="en-US" sz="2400" err="1"/>
              <a:t>élèves</a:t>
            </a:r>
            <a:r>
              <a:rPr lang="en-US" sz="2400"/>
              <a:t> à </a:t>
            </a:r>
            <a:r>
              <a:rPr lang="en-US" sz="2400" err="1"/>
              <a:t>besoins</a:t>
            </a:r>
            <a:r>
              <a:rPr lang="en-US" sz="2400"/>
              <a:t> </a:t>
            </a:r>
            <a:r>
              <a:rPr lang="en-US" sz="2400" err="1"/>
              <a:t>spécifiques</a:t>
            </a:r>
            <a:r>
              <a:rPr lang="en-US" sz="2400"/>
              <a:t> ?  </a:t>
            </a:r>
          </a:p>
          <a:p>
            <a:pPr marL="571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9F05350-7DBC-89ED-36C4-9B19D79BED6F}"/>
              </a:ext>
            </a:extLst>
          </p:cNvPr>
          <p:cNvSpPr txBox="1"/>
          <p:nvPr/>
        </p:nvSpPr>
        <p:spPr>
          <a:xfrm>
            <a:off x="5388077" y="3438832"/>
            <a:ext cx="6224335" cy="29408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Aft>
                <a:spcPts val="600"/>
              </a:spcAft>
              <a:buFont typeface="Symbol" panose="05050102010706020507" pitchFamily="18" charset="2"/>
              <a:buChar char="Þ"/>
            </a:pPr>
            <a:r>
              <a:rPr lang="en-US" sz="1800" b="1" err="1"/>
              <a:t>Hypothèses</a:t>
            </a:r>
            <a:endParaRPr lang="en-US" sz="1100" b="1"/>
          </a:p>
          <a:p>
            <a:pPr marL="571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b="1"/>
          </a:p>
          <a:p>
            <a:pPr marL="742950" lvl="0" indent="-4572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800"/>
              <a:t>Un </a:t>
            </a:r>
            <a:r>
              <a:rPr lang="en-US" sz="1800" b="1" err="1"/>
              <a:t>outil</a:t>
            </a:r>
            <a:r>
              <a:rPr lang="en-US" sz="1800" b="1"/>
              <a:t> </a:t>
            </a:r>
            <a:r>
              <a:rPr lang="en-US" sz="1800" b="1" err="1"/>
              <a:t>didactique</a:t>
            </a:r>
            <a:r>
              <a:rPr lang="en-US" sz="1800" b="1"/>
              <a:t> </a:t>
            </a:r>
            <a:r>
              <a:rPr lang="en-US" sz="1800" err="1"/>
              <a:t>fondé</a:t>
            </a:r>
            <a:r>
              <a:rPr lang="en-US" sz="1800"/>
              <a:t> sur la </a:t>
            </a:r>
            <a:r>
              <a:rPr lang="en-US" sz="1800" err="1"/>
              <a:t>verbalisation</a:t>
            </a:r>
            <a:r>
              <a:rPr lang="en-US" sz="1800"/>
              <a:t> des </a:t>
            </a:r>
            <a:r>
              <a:rPr lang="en-US" sz="1800" err="1"/>
              <a:t>stratégies</a:t>
            </a:r>
            <a:r>
              <a:rPr lang="en-US" sz="1800"/>
              <a:t> </a:t>
            </a:r>
            <a:r>
              <a:rPr lang="en-US" sz="1800" err="1"/>
              <a:t>favorise</a:t>
            </a:r>
            <a:r>
              <a:rPr lang="en-US" sz="1800"/>
              <a:t> </a:t>
            </a:r>
            <a:r>
              <a:rPr lang="en-US" sz="1800" err="1"/>
              <a:t>l’apprentissage</a:t>
            </a:r>
            <a:r>
              <a:rPr lang="en-US" sz="1800"/>
              <a:t> des </a:t>
            </a:r>
            <a:r>
              <a:rPr lang="en-US" sz="1800" err="1"/>
              <a:t>élèves</a:t>
            </a:r>
            <a:r>
              <a:rPr lang="en-US" sz="1800"/>
              <a:t> les plus </a:t>
            </a:r>
            <a:r>
              <a:rPr lang="en-US" sz="1800" err="1"/>
              <a:t>fragiles</a:t>
            </a:r>
            <a:r>
              <a:rPr lang="en-US" sz="1800"/>
              <a:t>.</a:t>
            </a:r>
            <a:br>
              <a:rPr lang="en-US" sz="1800"/>
            </a:br>
            <a:endParaRPr lang="en-US" sz="900"/>
          </a:p>
          <a:p>
            <a:pPr marL="742950" lvl="0" indent="-4572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800" err="1"/>
              <a:t>L’appropriation</a:t>
            </a:r>
            <a:r>
              <a:rPr lang="en-US" sz="1800"/>
              <a:t> de </a:t>
            </a:r>
            <a:r>
              <a:rPr lang="en-US" sz="1800" err="1"/>
              <a:t>l’outil</a:t>
            </a:r>
            <a:r>
              <a:rPr lang="en-US" sz="1800"/>
              <a:t> sera </a:t>
            </a:r>
            <a:r>
              <a:rPr lang="en-US" sz="1800" err="1"/>
              <a:t>favorisée</a:t>
            </a:r>
            <a:r>
              <a:rPr lang="en-US" sz="1800"/>
              <a:t> par la </a:t>
            </a:r>
            <a:r>
              <a:rPr lang="en-US" sz="1800" err="1"/>
              <a:t>prise</a:t>
            </a:r>
            <a:r>
              <a:rPr lang="en-US" sz="1800"/>
              <a:t> </a:t>
            </a:r>
            <a:r>
              <a:rPr lang="en-US" sz="1800" err="1"/>
              <a:t>en</a:t>
            </a:r>
            <a:r>
              <a:rPr lang="en-US" sz="1800"/>
              <a:t> </a:t>
            </a:r>
            <a:r>
              <a:rPr lang="en-US" sz="1800" err="1"/>
              <a:t>compte</a:t>
            </a:r>
            <a:r>
              <a:rPr lang="en-US" sz="1800"/>
              <a:t> des </a:t>
            </a:r>
            <a:r>
              <a:rPr lang="en-US" sz="1800" err="1"/>
              <a:t>besoins</a:t>
            </a:r>
            <a:r>
              <a:rPr lang="en-US" sz="1800"/>
              <a:t> et des pratiques de terrain, par </a:t>
            </a:r>
            <a:r>
              <a:rPr lang="en-US" sz="1800" err="1"/>
              <a:t>l’</a:t>
            </a:r>
            <a:r>
              <a:rPr lang="en-US" sz="1800" b="1" err="1"/>
              <a:t>expérimentation</a:t>
            </a:r>
            <a:r>
              <a:rPr lang="en-US" sz="1800"/>
              <a:t> et la </a:t>
            </a:r>
            <a:r>
              <a:rPr lang="en-US" sz="1800" b="1"/>
              <a:t>validation</a:t>
            </a:r>
            <a:r>
              <a:rPr lang="en-US" sz="1800"/>
              <a:t> de </a:t>
            </a:r>
            <a:r>
              <a:rPr lang="en-US" sz="1800" err="1"/>
              <a:t>l’outil</a:t>
            </a:r>
            <a:r>
              <a:rPr lang="en-US" sz="1800"/>
              <a:t> </a:t>
            </a:r>
            <a:r>
              <a:rPr lang="en-US" sz="1800" err="1"/>
              <a:t>en</a:t>
            </a:r>
            <a:r>
              <a:rPr lang="en-US" sz="1800"/>
              <a:t> </a:t>
            </a:r>
            <a:r>
              <a:rPr lang="en-US" sz="1800" err="1"/>
              <a:t>étroite</a:t>
            </a:r>
            <a:r>
              <a:rPr lang="en-US" sz="1800"/>
              <a:t> collaboration avec les </a:t>
            </a:r>
            <a:r>
              <a:rPr lang="en-US" sz="1800" err="1"/>
              <a:t>acteurs</a:t>
            </a:r>
            <a:r>
              <a:rPr lang="en-US" sz="1800"/>
              <a:t> </a:t>
            </a:r>
            <a:r>
              <a:rPr lang="en-US" sz="1800" err="1"/>
              <a:t>concernés</a:t>
            </a:r>
            <a:r>
              <a:rPr lang="en-US" sz="1800"/>
              <a:t> (</a:t>
            </a:r>
            <a:r>
              <a:rPr lang="en-US" sz="1800" err="1"/>
              <a:t>enseignants</a:t>
            </a:r>
            <a:r>
              <a:rPr lang="en-US" sz="1800"/>
              <a:t> et </a:t>
            </a:r>
            <a:r>
              <a:rPr lang="en-US" sz="1800" err="1"/>
              <a:t>logopèdes</a:t>
            </a:r>
            <a:r>
              <a:rPr lang="en-US" sz="1800"/>
              <a:t>). 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35210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Espace réservé du contenu 2">
            <a:extLst>
              <a:ext uri="{FF2B5EF4-FFF2-40B4-BE49-F238E27FC236}">
                <a16:creationId xmlns:a16="http://schemas.microsoft.com/office/drawing/2014/main" id="{6FE6F645-30C8-4AC6-9587-C729B8D11DC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87952791"/>
              </p:ext>
            </p:extLst>
          </p:nvPr>
        </p:nvGraphicFramePr>
        <p:xfrm>
          <a:off x="836676" y="2288666"/>
          <a:ext cx="10515600" cy="40682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itre 1">
            <a:extLst>
              <a:ext uri="{FF2B5EF4-FFF2-40B4-BE49-F238E27FC236}">
                <a16:creationId xmlns:a16="http://schemas.microsoft.com/office/drawing/2014/main" id="{532717E5-52E3-419F-A871-E0EFCE4A35E3}"/>
              </a:ext>
            </a:extLst>
          </p:cNvPr>
          <p:cNvSpPr txBox="1">
            <a:spLocks/>
          </p:cNvSpPr>
          <p:nvPr/>
        </p:nvSpPr>
        <p:spPr>
          <a:xfrm>
            <a:off x="838200" y="164654"/>
            <a:ext cx="10515600" cy="134806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BE" sz="3200" b="1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Méthodologie : la conception continuée dans l’usage </a:t>
            </a:r>
            <a:r>
              <a:rPr lang="fr-BE" sz="14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</a:t>
            </a:r>
            <a:r>
              <a:rPr lang="fr-BE" sz="1400" err="1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Goigoux</a:t>
            </a:r>
            <a:r>
              <a:rPr lang="fr-BE" sz="14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&amp; </a:t>
            </a:r>
            <a:r>
              <a:rPr lang="fr-BE" sz="1400" err="1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Cèbe</a:t>
            </a:r>
            <a:r>
              <a:rPr lang="fr-BE" sz="14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, 2013)</a:t>
            </a:r>
            <a:endParaRPr lang="fr-BE" sz="32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8411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229A5C9D-15F7-4E37-ADB9-BBB7A5C95DB6}"/>
              </a:ext>
            </a:extLst>
          </p:cNvPr>
          <p:cNvSpPr txBox="1"/>
          <p:nvPr/>
        </p:nvSpPr>
        <p:spPr>
          <a:xfrm>
            <a:off x="1170039" y="466694"/>
            <a:ext cx="42273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200" b="1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Principes validés par la recherche</a:t>
            </a:r>
          </a:p>
        </p:txBody>
      </p:sp>
      <p:pic>
        <p:nvPicPr>
          <p:cNvPr id="15" name="Graphique 14" descr="Recherches">
            <a:extLst>
              <a:ext uri="{FF2B5EF4-FFF2-40B4-BE49-F238E27FC236}">
                <a16:creationId xmlns:a16="http://schemas.microsoft.com/office/drawing/2014/main" id="{3B919C82-483F-45DF-87FF-D8DE888C0AF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2493" y="609312"/>
            <a:ext cx="597546" cy="597546"/>
          </a:xfrm>
          <a:prstGeom prst="rect">
            <a:avLst/>
          </a:prstGeom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1EAC6A1B-E9CB-4E5F-8AEA-53D782D0670D}"/>
              </a:ext>
            </a:extLst>
          </p:cNvPr>
          <p:cNvSpPr txBox="1">
            <a:spLocks/>
          </p:cNvSpPr>
          <p:nvPr/>
        </p:nvSpPr>
        <p:spPr>
          <a:xfrm>
            <a:off x="5526653" y="486154"/>
            <a:ext cx="6340469" cy="6123127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40" tIns="45720" rIns="9144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fr-BE" sz="18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Articuler orthographe et expression écrite </a:t>
            </a:r>
            <a:br>
              <a:rPr lang="fr-BE" sz="18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sz="12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</a:t>
            </a:r>
            <a:r>
              <a:rPr lang="fr-BE" sz="1200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Brissaud</a:t>
            </a:r>
            <a:r>
              <a:rPr lang="fr-BE" sz="12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&amp; </a:t>
            </a:r>
            <a:r>
              <a:rPr lang="fr-BE" sz="1200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Cogis</a:t>
            </a:r>
            <a:r>
              <a:rPr lang="fr-BE" sz="12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, 2011)</a:t>
            </a:r>
            <a:br>
              <a:rPr lang="fr-BE" sz="12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endParaRPr lang="fr-BE" sz="4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fr-BE" sz="18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Favoriser l’observation, la compréhension du système orthographique, développer la conscience métalinguistique </a:t>
            </a:r>
            <a:br>
              <a:rPr lang="fr-BE" sz="18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sz="11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(Fayol &amp; Jaffré, 2014 ; Fisher &amp; Nadeau, 2011)</a:t>
            </a:r>
            <a:br>
              <a:rPr lang="fr-BE" sz="11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endParaRPr lang="fr-BE" sz="3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fr-BE" sz="18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Instaurer un rapport positif à l’erreur </a:t>
            </a:r>
            <a:br>
              <a:rPr lang="fr-BE" sz="18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sz="11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</a:t>
            </a:r>
            <a:r>
              <a:rPr lang="fr-BE" sz="1100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Cogis</a:t>
            </a:r>
            <a:r>
              <a:rPr lang="fr-BE" sz="11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, 2011 ; Morin &amp; </a:t>
            </a:r>
            <a:r>
              <a:rPr lang="fr-BE" sz="1100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Montesinos</a:t>
            </a:r>
            <a:r>
              <a:rPr lang="fr-BE" sz="11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, 2005)</a:t>
            </a:r>
            <a:br>
              <a:rPr lang="fr-BE" sz="11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endParaRPr lang="fr-BE" sz="4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fr-BE" sz="18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(Faire) verbaliser les stratégies d’apprentissage et de relecture </a:t>
            </a:r>
            <a:br>
              <a:rPr lang="fr-BE" sz="18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sz="11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(Haas et al., 2011)</a:t>
            </a:r>
            <a:br>
              <a:rPr lang="fr-BE" sz="11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endParaRPr lang="fr-BE" sz="4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fr-BE" sz="18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Favoriser la métacognition</a:t>
            </a:r>
            <a:br>
              <a:rPr lang="fr-BE" sz="18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sz="11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</a:t>
            </a:r>
            <a:r>
              <a:rPr lang="fr-BE" sz="1100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Cogis</a:t>
            </a:r>
            <a:r>
              <a:rPr lang="fr-BE" sz="11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, 2005)</a:t>
            </a:r>
            <a:br>
              <a:rPr lang="fr-BE" sz="11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endParaRPr lang="fr-BE" sz="3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fr-BE" sz="18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Susciter l’engagement cognitif des élèves par des situations stimulantes (situations-problèmes) </a:t>
            </a:r>
            <a:br>
              <a:rPr lang="fr-BE" sz="18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sz="11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(Fisher &amp; Nadeau, 2011 ; </a:t>
            </a:r>
            <a:r>
              <a:rPr lang="fr-BE" sz="1100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Tallet</a:t>
            </a:r>
            <a:r>
              <a:rPr lang="fr-BE" sz="11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, 2003)</a:t>
            </a:r>
            <a:br>
              <a:rPr lang="fr-BE" sz="11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endParaRPr lang="fr-BE" sz="11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fr-BE" sz="18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Observer les raisonnements des élèves pour mieux les accompagner de manière différenciée </a:t>
            </a:r>
            <a:br>
              <a:rPr lang="fr-BE" sz="18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sz="11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(Bucheton, 2014 ; </a:t>
            </a:r>
            <a:r>
              <a:rPr lang="fr-BE" sz="1100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Cogis</a:t>
            </a:r>
            <a:r>
              <a:rPr lang="fr-BE" sz="1100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, 2011) </a:t>
            </a:r>
          </a:p>
          <a:p>
            <a:pPr marL="457200" indent="-457200">
              <a:buFont typeface="+mj-lt"/>
              <a:buAutoNum type="arabicPeriod"/>
            </a:pPr>
            <a:endParaRPr lang="fr-BE" sz="1800" dirty="0">
              <a:solidFill>
                <a:schemeClr val="bg2">
                  <a:lumMod val="10000"/>
                </a:schemeClr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058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1CB1B94-135F-4370-B98C-89B87C9EB3D3}"/>
              </a:ext>
            </a:extLst>
          </p:cNvPr>
          <p:cNvSpPr txBox="1"/>
          <p:nvPr/>
        </p:nvSpPr>
        <p:spPr>
          <a:xfrm>
            <a:off x="536763" y="2296036"/>
            <a:ext cx="6713552" cy="32730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fr-BE" sz="20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Conception de séquences d’apprentissage </a:t>
            </a:r>
            <a:br>
              <a:rPr lang="fr-BE" sz="20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sz="20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(« Copie » et « Orthographe lexicale »)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fr-BE" sz="20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BE" sz="20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« Ce qu’il faut savoir »</a:t>
            </a: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BE" sz="20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Planification des séances</a:t>
            </a: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BE" sz="20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Évaluations diagnostiques</a:t>
            </a: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BE" sz="20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Préparations de leçons, </a:t>
            </a:r>
            <a:br>
              <a:rPr lang="fr-BE" sz="20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sz="20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avec modalités de </a:t>
            </a:r>
            <a:br>
              <a:rPr lang="fr-BE" sz="20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sz="20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différenciation</a:t>
            </a: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BE" sz="20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Diaporamas</a:t>
            </a: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BE" sz="20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Documents élèves</a:t>
            </a:r>
          </a:p>
          <a:p>
            <a:pPr marL="742950"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BE" sz="20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Jeux didactiques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fr-BE" sz="20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fr-BE" sz="20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fr-BE" sz="200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D9049AC7-F8B4-47B5-A60D-6FC616F26A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02582">
            <a:off x="8676707" y="294676"/>
            <a:ext cx="3170653" cy="423115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EEA201D-5615-46F9-816B-388CDB05F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74725">
            <a:off x="6905702" y="1387217"/>
            <a:ext cx="2109444" cy="292978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2D0447F5-9009-40B6-B628-44BE81D551C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6" t="25737" r="26153" b="22481"/>
          <a:stretch/>
        </p:blipFill>
        <p:spPr>
          <a:xfrm rot="20991024">
            <a:off x="8356826" y="3858371"/>
            <a:ext cx="3810415" cy="263616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4E129ED-8F8E-406D-A792-EBBAE616A9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765009">
            <a:off x="4567559" y="3942414"/>
            <a:ext cx="3859931" cy="217121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1C9DEDCA-B6F2-4851-B6CA-C834977AC61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4" t="17037" r="38773" b="19074"/>
          <a:stretch/>
        </p:blipFill>
        <p:spPr>
          <a:xfrm rot="1536938">
            <a:off x="10829308" y="6104795"/>
            <a:ext cx="797819" cy="561730"/>
          </a:xfrm>
          <a:prstGeom prst="rect">
            <a:avLst/>
          </a:prstGeom>
          <a:ln w="76200">
            <a:solidFill>
              <a:srgbClr val="47C3B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6A85CCCA-47EE-485B-926D-8EFC6CD3D64B}"/>
              </a:ext>
            </a:extLst>
          </p:cNvPr>
          <p:cNvSpPr txBox="1"/>
          <p:nvPr/>
        </p:nvSpPr>
        <p:spPr>
          <a:xfrm>
            <a:off x="1085520" y="883431"/>
            <a:ext cx="64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200" b="1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Élaboration d’un prototype</a:t>
            </a:r>
          </a:p>
        </p:txBody>
      </p:sp>
      <p:pic>
        <p:nvPicPr>
          <p:cNvPr id="19" name="Graphique 18" descr="Journal">
            <a:extLst>
              <a:ext uri="{FF2B5EF4-FFF2-40B4-BE49-F238E27FC236}">
                <a16:creationId xmlns:a16="http://schemas.microsoft.com/office/drawing/2014/main" id="{2A503F95-C43B-415A-A37A-C0258D34DCDB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469379" y="840256"/>
            <a:ext cx="615524" cy="615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113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1CB1B94-135F-4370-B98C-89B87C9EB3D3}"/>
              </a:ext>
            </a:extLst>
          </p:cNvPr>
          <p:cNvSpPr txBox="1"/>
          <p:nvPr/>
        </p:nvSpPr>
        <p:spPr>
          <a:xfrm>
            <a:off x="572493" y="1917979"/>
            <a:ext cx="6538426" cy="472187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514350" indent="-4572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2000" b="1" dirty="0">
                <a:solidFill>
                  <a:srgbClr val="4472C4"/>
                </a:solidFill>
                <a:latin typeface="Arial"/>
                <a:ea typeface="Calibri"/>
                <a:cs typeface="Arial"/>
              </a:rPr>
              <a:t>Dictée de mots </a:t>
            </a:r>
            <a:r>
              <a:rPr lang="fr-FR" sz="2000" dirty="0">
                <a:latin typeface="Arial"/>
                <a:ea typeface="Calibri"/>
                <a:cs typeface="Arial"/>
              </a:rPr>
              <a:t>sélectionnés sur la base :</a:t>
            </a:r>
            <a:endParaRPr lang="fr-FR" sz="2000" dirty="0">
              <a:solidFill>
                <a:srgbClr val="FF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971550" lvl="1" indent="-4572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2000" dirty="0">
                <a:latin typeface="Arial"/>
                <a:ea typeface="Calibri"/>
                <a:cs typeface="Arial"/>
              </a:rPr>
              <a:t>de leur fréquence, </a:t>
            </a:r>
            <a:endParaRPr lang="fr-FR" sz="2000" dirty="0">
              <a:solidFill>
                <a:srgbClr val="FF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971550" lvl="1" indent="-4572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2000" dirty="0">
                <a:latin typeface="Arial"/>
                <a:ea typeface="Calibri"/>
                <a:cs typeface="Arial"/>
              </a:rPr>
              <a:t>de leurs caractéristiques orthographiques,</a:t>
            </a:r>
            <a:endParaRPr lang="fr-FR" sz="2000" dirty="0">
              <a:solidFill>
                <a:srgbClr val="FF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971550" lvl="1" indent="-4572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2000" dirty="0">
                <a:latin typeface="Arial"/>
                <a:ea typeface="Calibri"/>
                <a:cs typeface="Arial"/>
              </a:rPr>
              <a:t>des stratégies travaillées dans la séquence (dérivation/flexion ; lois de position…)</a:t>
            </a:r>
            <a:endParaRPr lang="fr-FR" sz="1600" dirty="0">
              <a:solidFill>
                <a:srgbClr val="00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971550" lvl="1" indent="-4572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fr-FR" sz="2000" dirty="0">
              <a:solidFill>
                <a:srgbClr val="000000"/>
              </a:solidFill>
              <a:latin typeface="Arial"/>
              <a:ea typeface="Calibri" panose="020F0502020204030204" pitchFamily="34" charset="0"/>
              <a:cs typeface="Calibri"/>
            </a:endParaRPr>
          </a:p>
          <a:p>
            <a:pPr marL="971550" lvl="1" indent="-4572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fr-FR" sz="20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229A5C9D-15F7-4E37-ADB9-BBB7A5C95DB6}"/>
              </a:ext>
            </a:extLst>
          </p:cNvPr>
          <p:cNvSpPr txBox="1"/>
          <p:nvPr/>
        </p:nvSpPr>
        <p:spPr>
          <a:xfrm>
            <a:off x="1150374" y="891467"/>
            <a:ext cx="10469133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fr-BE" sz="3200" b="1" dirty="0">
                <a:latin typeface="Arial"/>
                <a:ea typeface="Asdfghjkl" panose="02000603000000000000" pitchFamily="2" charset="0"/>
                <a:cs typeface="Arial"/>
              </a:rPr>
              <a:t>Mesure de l’efficacité du dispositif </a:t>
            </a:r>
            <a:r>
              <a:rPr lang="fr-BE" sz="2400" b="1" dirty="0">
                <a:latin typeface="Arial"/>
                <a:ea typeface="Asdfghjkl" panose="02000603000000000000" pitchFamily="2" charset="0"/>
                <a:cs typeface="Arial"/>
              </a:rPr>
              <a:t>(pré-/post-test OL)</a:t>
            </a:r>
            <a:endParaRPr lang="fr-BE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ea typeface="Asdfghjkl" panose="02000603000000000000" pitchFamily="2" charset="0"/>
              <a:cs typeface="Arial"/>
            </a:endParaRPr>
          </a:p>
        </p:txBody>
      </p:sp>
      <p:pic>
        <p:nvPicPr>
          <p:cNvPr id="3" name="Image 3" descr="Une image contenant texte&#10;&#10;Description générée automatiquement">
            <a:extLst>
              <a:ext uri="{FF2B5EF4-FFF2-40B4-BE49-F238E27FC236}">
                <a16:creationId xmlns:a16="http://schemas.microsoft.com/office/drawing/2014/main" id="{428792F3-334D-FC57-CA74-E1F050282E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230" t="13206" r="31840" b="5794"/>
          <a:stretch/>
        </p:blipFill>
        <p:spPr>
          <a:xfrm rot="840000">
            <a:off x="8077186" y="1857939"/>
            <a:ext cx="3310609" cy="45871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 descr="Salle de classe">
            <a:extLst>
              <a:ext uri="{FF2B5EF4-FFF2-40B4-BE49-F238E27FC236}">
                <a16:creationId xmlns:a16="http://schemas.microsoft.com/office/drawing/2014/main" id="{E2B2BE70-C066-0635-B06D-BB1EBC55A846}"/>
              </a:ext>
            </a:extLst>
          </p:cNvPr>
          <p:cNvSpPr/>
          <p:nvPr/>
        </p:nvSpPr>
        <p:spPr>
          <a:xfrm>
            <a:off x="572493" y="941144"/>
            <a:ext cx="577881" cy="521873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-4505695"/>
              <a:satOff val="-11613"/>
              <a:lumOff val="-784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fr-BE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8366EF5-541F-4537-7191-BEBB4CD029A0}"/>
              </a:ext>
            </a:extLst>
          </p:cNvPr>
          <p:cNvSpPr txBox="1"/>
          <p:nvPr/>
        </p:nvSpPr>
        <p:spPr>
          <a:xfrm>
            <a:off x="572493" y="3812162"/>
            <a:ext cx="6998992" cy="247372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514350" indent="-4572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2000" b="1" dirty="0">
                <a:solidFill>
                  <a:srgbClr val="4472C4"/>
                </a:solidFill>
                <a:latin typeface="Arial"/>
                <a:ea typeface="Calibri" panose="020F0502020204030204" pitchFamily="34" charset="0"/>
                <a:cs typeface="Arial"/>
              </a:rPr>
              <a:t>Entretien métagraphique </a:t>
            </a:r>
            <a:r>
              <a:rPr lang="fr-FR" sz="2000" dirty="0">
                <a:latin typeface="Arial"/>
                <a:ea typeface="Calibri" panose="020F0502020204030204" pitchFamily="34" charset="0"/>
                <a:cs typeface="Arial"/>
              </a:rPr>
              <a:t>individuel avec 4 à 6 élèves de chaque classe : </a:t>
            </a:r>
            <a:endParaRPr lang="fr-FR" dirty="0"/>
          </a:p>
          <a:p>
            <a:pPr marL="971550" lvl="1" indent="-4572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BE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manière générale, comment tu t’y es pris pour réaliser la dictée ?</a:t>
            </a:r>
          </a:p>
          <a:p>
            <a:pPr marL="971550" lvl="1" indent="-4572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BE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Qu’est-ce qui était facile / difficile ?</a:t>
            </a:r>
          </a:p>
          <a:p>
            <a:pPr marL="971550" lvl="1" indent="-4572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BE" sz="1600" i="1" dirty="0">
                <a:latin typeface="Arial"/>
                <a:ea typeface="Calibri" panose="020F0502020204030204" pitchFamily="34" charset="0"/>
                <a:cs typeface="Arial"/>
              </a:rPr>
              <a:t>Comment tu t’y es pris pour écrire ce mot ? </a:t>
            </a:r>
            <a:r>
              <a:rPr lang="fr-BE" sz="1600" dirty="0">
                <a:latin typeface="Arial"/>
                <a:ea typeface="Calibri" panose="020F0502020204030204" pitchFamily="34" charset="0"/>
                <a:cs typeface="Arial"/>
              </a:rPr>
              <a:t>(La chercheuse montre avec son doigt la production de l’enfant) :  </a:t>
            </a:r>
            <a:r>
              <a:rPr lang="fr-BE" sz="1600" dirty="0">
                <a:solidFill>
                  <a:srgbClr val="000000"/>
                </a:solidFill>
                <a:latin typeface="Arial"/>
                <a:ea typeface="Calibri" panose="020F0502020204030204" pitchFamily="34" charset="0"/>
                <a:cs typeface="Arial"/>
              </a:rPr>
              <a:t>Argent</a:t>
            </a:r>
            <a:r>
              <a:rPr lang="fr-BE" sz="1600" dirty="0">
                <a:latin typeface="Arial"/>
                <a:ea typeface="Calibri" panose="020F0502020204030204" pitchFamily="34" charset="0"/>
                <a:cs typeface="Arial"/>
              </a:rPr>
              <a:t>, Vague, Lent, Lecture</a:t>
            </a:r>
          </a:p>
          <a:p>
            <a:pPr marL="971550" lvl="1" indent="-4572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fr-FR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514350" lvl="1" algn="just">
              <a:lnSpc>
                <a:spcPct val="90000"/>
              </a:lnSpc>
              <a:spcAft>
                <a:spcPts val="600"/>
              </a:spcAft>
            </a:pPr>
            <a:r>
              <a:rPr lang="fr-F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E</a:t>
            </a:r>
            <a:r>
              <a:rPr lang="fr-FR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xplicitation des stratégies spécifiques utilisées</a:t>
            </a:r>
            <a:endParaRPr kumimoji="0" lang="fr-BE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422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188D3494-8F67-4602-AE29-535D53DDCD36}"/>
              </a:ext>
            </a:extLst>
          </p:cNvPr>
          <p:cNvSpPr txBox="1"/>
          <p:nvPr/>
        </p:nvSpPr>
        <p:spPr>
          <a:xfrm>
            <a:off x="440989" y="419469"/>
            <a:ext cx="11301274" cy="6019061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endParaRPr lang="fr-BE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EF58BC1-61BC-41BE-B331-C36A6B2FF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29" y="456361"/>
            <a:ext cx="5735133" cy="980141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3600" kern="12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Focus sur </a:t>
            </a:r>
            <a:r>
              <a:rPr lang="en-US" sz="3600" kern="1200" err="1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l’année</a:t>
            </a:r>
            <a:r>
              <a:rPr lang="en-US" sz="3600" kern="120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2020-2021</a:t>
            </a:r>
          </a:p>
        </p:txBody>
      </p:sp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2611B1AC-5300-4C98-8611-4DE91AA81DE6}"/>
              </a:ext>
            </a:extLst>
          </p:cNvPr>
          <p:cNvCxnSpPr/>
          <p:nvPr/>
        </p:nvCxnSpPr>
        <p:spPr>
          <a:xfrm flipV="1">
            <a:off x="-2848" y="891712"/>
            <a:ext cx="12188949" cy="4683178"/>
          </a:xfrm>
          <a:prstGeom prst="line">
            <a:avLst/>
          </a:prstGeom>
          <a:ln w="635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Ellipse 5">
            <a:extLst>
              <a:ext uri="{FF2B5EF4-FFF2-40B4-BE49-F238E27FC236}">
                <a16:creationId xmlns:a16="http://schemas.microsoft.com/office/drawing/2014/main" id="{30F902AF-C3D3-4F97-B476-CE421068B405}"/>
              </a:ext>
            </a:extLst>
          </p:cNvPr>
          <p:cNvSpPr/>
          <p:nvPr/>
        </p:nvSpPr>
        <p:spPr>
          <a:xfrm>
            <a:off x="1625277" y="4795733"/>
            <a:ext cx="235975" cy="21574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EA222AFA-D363-4CB7-86BD-D93EA6FCB993}"/>
              </a:ext>
            </a:extLst>
          </p:cNvPr>
          <p:cNvGrpSpPr/>
          <p:nvPr/>
        </p:nvGrpSpPr>
        <p:grpSpPr>
          <a:xfrm rot="21431385">
            <a:off x="2749251" y="2894387"/>
            <a:ext cx="4232309" cy="1638009"/>
            <a:chOff x="2788580" y="2992707"/>
            <a:chExt cx="3582742" cy="1638009"/>
          </a:xfrm>
        </p:grpSpPr>
        <p:sp>
          <p:nvSpPr>
            <p:cNvPr id="37" name="Ellipse 36">
              <a:extLst>
                <a:ext uri="{FF2B5EF4-FFF2-40B4-BE49-F238E27FC236}">
                  <a16:creationId xmlns:a16="http://schemas.microsoft.com/office/drawing/2014/main" id="{F478A009-859A-4F0C-A3AB-EC5584945C76}"/>
                </a:ext>
              </a:extLst>
            </p:cNvPr>
            <p:cNvSpPr/>
            <p:nvPr/>
          </p:nvSpPr>
          <p:spPr>
            <a:xfrm>
              <a:off x="2788580" y="4263603"/>
              <a:ext cx="341809" cy="367113"/>
            </a:xfrm>
            <a:prstGeom prst="ellipse">
              <a:avLst/>
            </a:prstGeom>
            <a:solidFill>
              <a:srgbClr val="C430B2"/>
            </a:solidFill>
            <a:ln>
              <a:solidFill>
                <a:srgbClr val="C430B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42" name="Ellipse 41">
              <a:extLst>
                <a:ext uri="{FF2B5EF4-FFF2-40B4-BE49-F238E27FC236}">
                  <a16:creationId xmlns:a16="http://schemas.microsoft.com/office/drawing/2014/main" id="{BAC1735E-F5A0-4982-B587-ADD684048154}"/>
                </a:ext>
              </a:extLst>
            </p:cNvPr>
            <p:cNvSpPr/>
            <p:nvPr/>
          </p:nvSpPr>
          <p:spPr>
            <a:xfrm>
              <a:off x="6029513" y="2992707"/>
              <a:ext cx="341809" cy="367113"/>
            </a:xfrm>
            <a:prstGeom prst="ellipse">
              <a:avLst/>
            </a:prstGeom>
            <a:solidFill>
              <a:srgbClr val="C430B2"/>
            </a:solidFill>
            <a:ln>
              <a:solidFill>
                <a:srgbClr val="C430B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cxnSp>
          <p:nvCxnSpPr>
            <p:cNvPr id="9" name="Connecteur droit 8">
              <a:extLst>
                <a:ext uri="{FF2B5EF4-FFF2-40B4-BE49-F238E27FC236}">
                  <a16:creationId xmlns:a16="http://schemas.microsoft.com/office/drawing/2014/main" id="{01298AC1-FA6E-4C72-B751-C25DF3CAFA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09885" y="3225011"/>
              <a:ext cx="2986115" cy="1136725"/>
            </a:xfrm>
            <a:prstGeom prst="line">
              <a:avLst/>
            </a:prstGeom>
            <a:ln w="127000">
              <a:solidFill>
                <a:srgbClr val="C430B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Ellipse 35">
            <a:extLst>
              <a:ext uri="{FF2B5EF4-FFF2-40B4-BE49-F238E27FC236}">
                <a16:creationId xmlns:a16="http://schemas.microsoft.com/office/drawing/2014/main" id="{9215EC8A-5BC2-4ECC-B54E-C82803B68F92}"/>
              </a:ext>
            </a:extLst>
          </p:cNvPr>
          <p:cNvSpPr/>
          <p:nvPr/>
        </p:nvSpPr>
        <p:spPr>
          <a:xfrm>
            <a:off x="2841498" y="4339290"/>
            <a:ext cx="235975" cy="21574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Rectangle : coins arrondis 6">
            <a:extLst>
              <a:ext uri="{FF2B5EF4-FFF2-40B4-BE49-F238E27FC236}">
                <a16:creationId xmlns:a16="http://schemas.microsoft.com/office/drawing/2014/main" id="{4B82CDD9-3870-4208-A6CD-9B7382184AE6}"/>
              </a:ext>
            </a:extLst>
          </p:cNvPr>
          <p:cNvSpPr/>
          <p:nvPr/>
        </p:nvSpPr>
        <p:spPr>
          <a:xfrm>
            <a:off x="726989" y="2246243"/>
            <a:ext cx="1948481" cy="1928883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14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Constitution d’un cadre </a:t>
            </a:r>
            <a:r>
              <a:rPr lang="en-US" sz="14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conceptuel</a:t>
            </a:r>
            <a:r>
              <a:rPr lang="en-US" sz="14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</a:t>
            </a:r>
            <a:r>
              <a:rPr lang="en-US" sz="14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commun</a:t>
            </a:r>
            <a:r>
              <a:rPr lang="en-US" sz="14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:</a:t>
            </a:r>
          </a:p>
          <a:p>
            <a:pPr marL="207963" lvl="1" indent="-1714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Pratiques </a:t>
            </a:r>
            <a:r>
              <a:rPr lang="en-US" sz="12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efficaces</a:t>
            </a:r>
            <a:r>
              <a:rPr lang="en-US" sz="12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</a:t>
            </a:r>
            <a:r>
              <a:rPr lang="en-US" sz="12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d’enseignement</a:t>
            </a: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207963" lvl="1" indent="-1714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Troubles </a:t>
            </a:r>
            <a:r>
              <a:rPr lang="en-US" sz="12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d’apprentissage</a:t>
            </a:r>
            <a:r>
              <a:rPr lang="en-US" sz="12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(DYS)</a:t>
            </a:r>
          </a:p>
        </p:txBody>
      </p:sp>
      <p:sp>
        <p:nvSpPr>
          <p:cNvPr id="41" name="Rectangle : coins arrondis 40">
            <a:extLst>
              <a:ext uri="{FF2B5EF4-FFF2-40B4-BE49-F238E27FC236}">
                <a16:creationId xmlns:a16="http://schemas.microsoft.com/office/drawing/2014/main" id="{77533328-4437-41E0-A598-A3B7F9CF2B3C}"/>
              </a:ext>
            </a:extLst>
          </p:cNvPr>
          <p:cNvSpPr/>
          <p:nvPr/>
        </p:nvSpPr>
        <p:spPr>
          <a:xfrm>
            <a:off x="2661053" y="4713856"/>
            <a:ext cx="2489729" cy="1333277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14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Prises</a:t>
            </a:r>
            <a:r>
              <a:rPr lang="en-US" sz="14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de </a:t>
            </a:r>
            <a:r>
              <a:rPr lang="en-US" sz="14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données</a:t>
            </a:r>
            <a:r>
              <a:rPr lang="en-US" sz="14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sur les </a:t>
            </a:r>
            <a:r>
              <a:rPr lang="en-US" sz="14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pratiques</a:t>
            </a:r>
            <a:r>
              <a:rPr lang="en-US" sz="14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</a:t>
            </a:r>
            <a:r>
              <a:rPr lang="en-US" sz="14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habituelles</a:t>
            </a:r>
            <a:r>
              <a:rPr lang="en-US" sz="14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:</a:t>
            </a:r>
          </a:p>
          <a:p>
            <a:pPr marL="228600" indent="-171450">
              <a:lnSpc>
                <a:spcPct val="90000"/>
              </a:lnSpc>
              <a:spcAft>
                <a:spcPts val="600"/>
              </a:spcAft>
              <a:buFontTx/>
              <a:buChar char="-"/>
            </a:pPr>
            <a:r>
              <a:rPr lang="en-US" sz="12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Enseignants</a:t>
            </a:r>
            <a:r>
              <a:rPr lang="en-US" sz="12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(143 </a:t>
            </a:r>
            <a:r>
              <a:rPr lang="en-US" sz="12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répondants</a:t>
            </a:r>
            <a:r>
              <a:rPr lang="en-US" sz="12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)</a:t>
            </a:r>
          </a:p>
          <a:p>
            <a:pPr marL="228600" indent="-171450">
              <a:lnSpc>
                <a:spcPct val="90000"/>
              </a:lnSpc>
              <a:spcAft>
                <a:spcPts val="600"/>
              </a:spcAft>
              <a:buFontTx/>
              <a:buChar char="-"/>
            </a:pPr>
            <a:r>
              <a:rPr lang="en-US" sz="12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Logopèdes</a:t>
            </a:r>
            <a:r>
              <a:rPr lang="en-US" sz="12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</a:t>
            </a:r>
            <a:endParaRPr lang="en-US" sz="1000">
              <a:solidFill>
                <a:schemeClr val="tx1"/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53" name="Rectangle : coins arrondis 52">
            <a:extLst>
              <a:ext uri="{FF2B5EF4-FFF2-40B4-BE49-F238E27FC236}">
                <a16:creationId xmlns:a16="http://schemas.microsoft.com/office/drawing/2014/main" id="{0576DB80-BDBF-4E7B-A635-6F0F455AA7B3}"/>
              </a:ext>
            </a:extLst>
          </p:cNvPr>
          <p:cNvSpPr/>
          <p:nvPr/>
        </p:nvSpPr>
        <p:spPr>
          <a:xfrm>
            <a:off x="3068973" y="1349595"/>
            <a:ext cx="2479115" cy="1993606"/>
          </a:xfrm>
          <a:prstGeom prst="roundRect">
            <a:avLst/>
          </a:prstGeom>
          <a:solidFill>
            <a:srgbClr val="C430B2"/>
          </a:solidFill>
          <a:ln>
            <a:solidFill>
              <a:srgbClr val="C430B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Construction de deux </a:t>
            </a:r>
            <a:r>
              <a:rPr lang="en-US" sz="1400" err="1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séquences</a:t>
            </a: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</a:t>
            </a:r>
            <a:r>
              <a:rPr lang="en-US" sz="1400" err="1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didactiques</a:t>
            </a: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(prototypes) :</a:t>
            </a:r>
          </a:p>
          <a:p>
            <a:pPr marL="34290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« </a:t>
            </a:r>
            <a:r>
              <a:rPr lang="en-US" sz="1400" err="1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Stratégies</a:t>
            </a: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de </a:t>
            </a:r>
            <a:r>
              <a:rPr lang="en-US" sz="1400" err="1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copie</a:t>
            </a: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 »</a:t>
            </a:r>
          </a:p>
          <a:p>
            <a:pPr marL="34290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« </a:t>
            </a:r>
            <a:r>
              <a:rPr lang="en-US" sz="1400" err="1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Stratégies</a:t>
            </a: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</a:t>
            </a:r>
            <a:r>
              <a:rPr lang="en-US" sz="1400" err="1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d’orthographe</a:t>
            </a: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</a:t>
            </a:r>
            <a:r>
              <a:rPr lang="en-US" sz="1400" err="1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lexicale</a:t>
            </a: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 »</a:t>
            </a:r>
          </a:p>
        </p:txBody>
      </p:sp>
      <p:sp>
        <p:nvSpPr>
          <p:cNvPr id="54" name="Ellipse 53">
            <a:extLst>
              <a:ext uri="{FF2B5EF4-FFF2-40B4-BE49-F238E27FC236}">
                <a16:creationId xmlns:a16="http://schemas.microsoft.com/office/drawing/2014/main" id="{83AF82CA-2FCF-44CD-ADFC-DDEFB36488A7}"/>
              </a:ext>
            </a:extLst>
          </p:cNvPr>
          <p:cNvSpPr/>
          <p:nvPr/>
        </p:nvSpPr>
        <p:spPr>
          <a:xfrm>
            <a:off x="6641148" y="2873788"/>
            <a:ext cx="235975" cy="21574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5" name="Rectangle : coins arrondis 54">
            <a:extLst>
              <a:ext uri="{FF2B5EF4-FFF2-40B4-BE49-F238E27FC236}">
                <a16:creationId xmlns:a16="http://schemas.microsoft.com/office/drawing/2014/main" id="{CF6DC88B-6C81-41E4-B55C-22AD75562F79}"/>
              </a:ext>
            </a:extLst>
          </p:cNvPr>
          <p:cNvSpPr/>
          <p:nvPr/>
        </p:nvSpPr>
        <p:spPr>
          <a:xfrm>
            <a:off x="6091627" y="3535386"/>
            <a:ext cx="1747904" cy="80390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14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Constitution de la  </a:t>
            </a:r>
            <a:r>
              <a:rPr lang="en-US" sz="14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cohorte</a:t>
            </a:r>
            <a:r>
              <a:rPr lang="en-US" sz="14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</a:t>
            </a:r>
            <a:r>
              <a:rPr lang="en-US" sz="14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d’enseignants</a:t>
            </a:r>
            <a:endParaRPr lang="en-US" sz="1050">
              <a:solidFill>
                <a:schemeClr val="tx1"/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grpSp>
        <p:nvGrpSpPr>
          <p:cNvPr id="56" name="Groupe 55">
            <a:extLst>
              <a:ext uri="{FF2B5EF4-FFF2-40B4-BE49-F238E27FC236}">
                <a16:creationId xmlns:a16="http://schemas.microsoft.com/office/drawing/2014/main" id="{5F6C8333-3D46-42F2-B348-6C17DD8BF315}"/>
              </a:ext>
            </a:extLst>
          </p:cNvPr>
          <p:cNvGrpSpPr/>
          <p:nvPr/>
        </p:nvGrpSpPr>
        <p:grpSpPr>
          <a:xfrm>
            <a:off x="6931424" y="1351284"/>
            <a:ext cx="3714161" cy="1688812"/>
            <a:chOff x="2788580" y="2992707"/>
            <a:chExt cx="3582742" cy="1638009"/>
          </a:xfrm>
          <a:solidFill>
            <a:schemeClr val="accent4"/>
          </a:solidFill>
        </p:grpSpPr>
        <p:sp>
          <p:nvSpPr>
            <p:cNvPr id="57" name="Ellipse 56">
              <a:extLst>
                <a:ext uri="{FF2B5EF4-FFF2-40B4-BE49-F238E27FC236}">
                  <a16:creationId xmlns:a16="http://schemas.microsoft.com/office/drawing/2014/main" id="{3B2DAA1D-A890-4203-BC13-F70FF7CB1A48}"/>
                </a:ext>
              </a:extLst>
            </p:cNvPr>
            <p:cNvSpPr/>
            <p:nvPr/>
          </p:nvSpPr>
          <p:spPr>
            <a:xfrm>
              <a:off x="2788580" y="4263603"/>
              <a:ext cx="341809" cy="367113"/>
            </a:xfrm>
            <a:prstGeom prst="ellipse">
              <a:avLst/>
            </a:prstGeom>
            <a:grp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sp>
          <p:nvSpPr>
            <p:cNvPr id="58" name="Ellipse 57">
              <a:extLst>
                <a:ext uri="{FF2B5EF4-FFF2-40B4-BE49-F238E27FC236}">
                  <a16:creationId xmlns:a16="http://schemas.microsoft.com/office/drawing/2014/main" id="{83D6F1E2-7A9A-4B0B-B647-813DEF3D7006}"/>
                </a:ext>
              </a:extLst>
            </p:cNvPr>
            <p:cNvSpPr/>
            <p:nvPr/>
          </p:nvSpPr>
          <p:spPr>
            <a:xfrm>
              <a:off x="6029513" y="2992707"/>
              <a:ext cx="341809" cy="367113"/>
            </a:xfrm>
            <a:prstGeom prst="ellipse">
              <a:avLst/>
            </a:prstGeom>
            <a:grp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BE"/>
            </a:p>
          </p:txBody>
        </p:sp>
        <p:cxnSp>
          <p:nvCxnSpPr>
            <p:cNvPr id="59" name="Connecteur droit 58">
              <a:extLst>
                <a:ext uri="{FF2B5EF4-FFF2-40B4-BE49-F238E27FC236}">
                  <a16:creationId xmlns:a16="http://schemas.microsoft.com/office/drawing/2014/main" id="{28A20F7C-F84E-4717-A0FD-EE071F569A3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09885" y="3225011"/>
              <a:ext cx="2986115" cy="1136725"/>
            </a:xfrm>
            <a:prstGeom prst="line">
              <a:avLst/>
            </a:prstGeom>
            <a:grpFill/>
            <a:ln w="1270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Rectangle : coins arrondis 59">
            <a:extLst>
              <a:ext uri="{FF2B5EF4-FFF2-40B4-BE49-F238E27FC236}">
                <a16:creationId xmlns:a16="http://schemas.microsoft.com/office/drawing/2014/main" id="{7371E5A5-97AF-4B45-80FC-7F197F915F00}"/>
              </a:ext>
            </a:extLst>
          </p:cNvPr>
          <p:cNvSpPr/>
          <p:nvPr/>
        </p:nvSpPr>
        <p:spPr>
          <a:xfrm>
            <a:off x="8678092" y="2491417"/>
            <a:ext cx="2470649" cy="1399504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1400" err="1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Expérimentation</a:t>
            </a: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des deux </a:t>
            </a:r>
            <a:r>
              <a:rPr lang="en-US" sz="1400" err="1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séquences</a:t>
            </a: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</a:t>
            </a:r>
            <a:r>
              <a:rPr lang="en-US" sz="1400" err="1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didactiques</a:t>
            </a:r>
            <a:endParaRPr lang="en-US" sz="1400">
              <a:solidFill>
                <a:schemeClr val="bg1"/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+ carnet de bord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1400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+ </a:t>
            </a:r>
            <a:r>
              <a:rPr lang="en-US" sz="1400" strike="sngStrike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observations </a:t>
            </a:r>
            <a:r>
              <a:rPr lang="en-US" sz="1400" strike="sngStrike" err="1">
                <a:solidFill>
                  <a:schemeClr val="bg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directes</a:t>
            </a:r>
            <a:endParaRPr lang="en-US" sz="1400" strike="sngStrike">
              <a:solidFill>
                <a:schemeClr val="bg1"/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39" name="Ellipse 38">
            <a:extLst>
              <a:ext uri="{FF2B5EF4-FFF2-40B4-BE49-F238E27FC236}">
                <a16:creationId xmlns:a16="http://schemas.microsoft.com/office/drawing/2014/main" id="{ADE87E09-D4C4-4F6E-8308-E24D653A1F22}"/>
              </a:ext>
            </a:extLst>
          </p:cNvPr>
          <p:cNvSpPr/>
          <p:nvPr/>
        </p:nvSpPr>
        <p:spPr>
          <a:xfrm>
            <a:off x="7001225" y="2731125"/>
            <a:ext cx="235975" cy="21574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61" name="Ellipse 60">
            <a:extLst>
              <a:ext uri="{FF2B5EF4-FFF2-40B4-BE49-F238E27FC236}">
                <a16:creationId xmlns:a16="http://schemas.microsoft.com/office/drawing/2014/main" id="{8C90F536-5CC5-4AA6-9787-E5D022A28403}"/>
              </a:ext>
            </a:extLst>
          </p:cNvPr>
          <p:cNvSpPr/>
          <p:nvPr/>
        </p:nvSpPr>
        <p:spPr>
          <a:xfrm>
            <a:off x="10358948" y="1419525"/>
            <a:ext cx="235975" cy="21574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62" name="Rectangle : coins arrondis 61">
            <a:extLst>
              <a:ext uri="{FF2B5EF4-FFF2-40B4-BE49-F238E27FC236}">
                <a16:creationId xmlns:a16="http://schemas.microsoft.com/office/drawing/2014/main" id="{9BEBC561-92BF-42F2-BF1D-B0B00C539D7E}"/>
              </a:ext>
            </a:extLst>
          </p:cNvPr>
          <p:cNvSpPr/>
          <p:nvPr/>
        </p:nvSpPr>
        <p:spPr>
          <a:xfrm>
            <a:off x="7220720" y="929934"/>
            <a:ext cx="2038765" cy="857645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">
              <a:lnSpc>
                <a:spcPct val="90000"/>
              </a:lnSpc>
              <a:spcAft>
                <a:spcPts val="600"/>
              </a:spcAft>
            </a:pPr>
            <a:r>
              <a:rPr lang="en-US" sz="14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Pré</a:t>
            </a:r>
            <a:r>
              <a:rPr lang="en-US" sz="14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- et post-tests + </a:t>
            </a:r>
            <a:r>
              <a:rPr lang="en-US" sz="14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entretiens</a:t>
            </a:r>
            <a:r>
              <a:rPr lang="en-US" sz="1400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</a:t>
            </a:r>
            <a:r>
              <a:rPr lang="en-US" sz="1400" err="1">
                <a:solidFill>
                  <a:schemeClr val="tx1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métagraphiques</a:t>
            </a:r>
            <a:endParaRPr lang="en-US" sz="1050">
              <a:solidFill>
                <a:schemeClr val="tx1"/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23" name="Forme libre : forme 22">
            <a:extLst>
              <a:ext uri="{FF2B5EF4-FFF2-40B4-BE49-F238E27FC236}">
                <a16:creationId xmlns:a16="http://schemas.microsoft.com/office/drawing/2014/main" id="{C45ED949-C5C2-43AD-BFFB-6E0A6B68D301}"/>
              </a:ext>
            </a:extLst>
          </p:cNvPr>
          <p:cNvSpPr/>
          <p:nvPr/>
        </p:nvSpPr>
        <p:spPr>
          <a:xfrm>
            <a:off x="1508730" y="4171149"/>
            <a:ext cx="198150" cy="686601"/>
          </a:xfrm>
          <a:custGeom>
            <a:avLst/>
            <a:gdLst>
              <a:gd name="connsiteX0" fmla="*/ 186720 w 198150"/>
              <a:gd name="connsiteY0" fmla="*/ 686601 h 686601"/>
              <a:gd name="connsiteX1" fmla="*/ 114330 w 198150"/>
              <a:gd name="connsiteY1" fmla="*/ 678981 h 686601"/>
              <a:gd name="connsiteX2" fmla="*/ 91470 w 198150"/>
              <a:gd name="connsiteY2" fmla="*/ 671361 h 686601"/>
              <a:gd name="connsiteX3" fmla="*/ 72420 w 198150"/>
              <a:gd name="connsiteY3" fmla="*/ 656121 h 686601"/>
              <a:gd name="connsiteX4" fmla="*/ 64800 w 198150"/>
              <a:gd name="connsiteY4" fmla="*/ 644691 h 686601"/>
              <a:gd name="connsiteX5" fmla="*/ 53370 w 198150"/>
              <a:gd name="connsiteY5" fmla="*/ 633261 h 686601"/>
              <a:gd name="connsiteX6" fmla="*/ 34320 w 198150"/>
              <a:gd name="connsiteY6" fmla="*/ 598971 h 686601"/>
              <a:gd name="connsiteX7" fmla="*/ 30510 w 198150"/>
              <a:gd name="connsiteY7" fmla="*/ 583731 h 686601"/>
              <a:gd name="connsiteX8" fmla="*/ 34320 w 198150"/>
              <a:gd name="connsiteY8" fmla="*/ 518961 h 686601"/>
              <a:gd name="connsiteX9" fmla="*/ 38130 w 198150"/>
              <a:gd name="connsiteY9" fmla="*/ 507531 h 686601"/>
              <a:gd name="connsiteX10" fmla="*/ 41940 w 198150"/>
              <a:gd name="connsiteY10" fmla="*/ 488481 h 686601"/>
              <a:gd name="connsiteX11" fmla="*/ 57180 w 198150"/>
              <a:gd name="connsiteY11" fmla="*/ 465621 h 686601"/>
              <a:gd name="connsiteX12" fmla="*/ 80040 w 198150"/>
              <a:gd name="connsiteY12" fmla="*/ 450381 h 686601"/>
              <a:gd name="connsiteX13" fmla="*/ 114330 w 198150"/>
              <a:gd name="connsiteY13" fmla="*/ 454191 h 686601"/>
              <a:gd name="connsiteX14" fmla="*/ 137190 w 198150"/>
              <a:gd name="connsiteY14" fmla="*/ 469431 h 686601"/>
              <a:gd name="connsiteX15" fmla="*/ 141000 w 198150"/>
              <a:gd name="connsiteY15" fmla="*/ 480861 h 686601"/>
              <a:gd name="connsiteX16" fmla="*/ 129570 w 198150"/>
              <a:gd name="connsiteY16" fmla="*/ 522771 h 686601"/>
              <a:gd name="connsiteX17" fmla="*/ 118140 w 198150"/>
              <a:gd name="connsiteY17" fmla="*/ 530391 h 686601"/>
              <a:gd name="connsiteX18" fmla="*/ 106710 w 198150"/>
              <a:gd name="connsiteY18" fmla="*/ 534201 h 686601"/>
              <a:gd name="connsiteX19" fmla="*/ 95280 w 198150"/>
              <a:gd name="connsiteY19" fmla="*/ 530391 h 686601"/>
              <a:gd name="connsiteX20" fmla="*/ 87660 w 198150"/>
              <a:gd name="connsiteY20" fmla="*/ 507531 h 686601"/>
              <a:gd name="connsiteX21" fmla="*/ 91470 w 198150"/>
              <a:gd name="connsiteY21" fmla="*/ 442761 h 686601"/>
              <a:gd name="connsiteX22" fmla="*/ 114330 w 198150"/>
              <a:gd name="connsiteY22" fmla="*/ 431331 h 686601"/>
              <a:gd name="connsiteX23" fmla="*/ 137190 w 198150"/>
              <a:gd name="connsiteY23" fmla="*/ 416091 h 686601"/>
              <a:gd name="connsiteX24" fmla="*/ 160050 w 198150"/>
              <a:gd name="connsiteY24" fmla="*/ 397041 h 686601"/>
              <a:gd name="connsiteX25" fmla="*/ 171480 w 198150"/>
              <a:gd name="connsiteY25" fmla="*/ 393231 h 686601"/>
              <a:gd name="connsiteX26" fmla="*/ 175290 w 198150"/>
              <a:gd name="connsiteY26" fmla="*/ 381801 h 686601"/>
              <a:gd name="connsiteX27" fmla="*/ 182910 w 198150"/>
              <a:gd name="connsiteY27" fmla="*/ 370371 h 686601"/>
              <a:gd name="connsiteX28" fmla="*/ 190530 w 198150"/>
              <a:gd name="connsiteY28" fmla="*/ 347511 h 686601"/>
              <a:gd name="connsiteX29" fmla="*/ 194340 w 198150"/>
              <a:gd name="connsiteY29" fmla="*/ 336081 h 686601"/>
              <a:gd name="connsiteX30" fmla="*/ 198150 w 198150"/>
              <a:gd name="connsiteY30" fmla="*/ 324651 h 686601"/>
              <a:gd name="connsiteX31" fmla="*/ 182910 w 198150"/>
              <a:gd name="connsiteY31" fmla="*/ 168441 h 686601"/>
              <a:gd name="connsiteX32" fmla="*/ 175290 w 198150"/>
              <a:gd name="connsiteY32" fmla="*/ 145581 h 686601"/>
              <a:gd name="connsiteX33" fmla="*/ 160050 w 198150"/>
              <a:gd name="connsiteY33" fmla="*/ 134151 h 686601"/>
              <a:gd name="connsiteX34" fmla="*/ 156240 w 198150"/>
              <a:gd name="connsiteY34" fmla="*/ 118911 h 686601"/>
              <a:gd name="connsiteX35" fmla="*/ 133380 w 198150"/>
              <a:gd name="connsiteY35" fmla="*/ 96051 h 686601"/>
              <a:gd name="connsiteX36" fmla="*/ 118140 w 198150"/>
              <a:gd name="connsiteY36" fmla="*/ 73191 h 686601"/>
              <a:gd name="connsiteX37" fmla="*/ 99090 w 198150"/>
              <a:gd name="connsiteY37" fmla="*/ 54141 h 686601"/>
              <a:gd name="connsiteX38" fmla="*/ 87660 w 198150"/>
              <a:gd name="connsiteY38" fmla="*/ 50331 h 686601"/>
              <a:gd name="connsiteX39" fmla="*/ 76230 w 198150"/>
              <a:gd name="connsiteY39" fmla="*/ 42711 h 686601"/>
              <a:gd name="connsiteX40" fmla="*/ 64800 w 198150"/>
              <a:gd name="connsiteY40" fmla="*/ 38901 h 686601"/>
              <a:gd name="connsiteX41" fmla="*/ 49560 w 198150"/>
              <a:gd name="connsiteY41" fmla="*/ 31281 h 686601"/>
              <a:gd name="connsiteX42" fmla="*/ 26700 w 198150"/>
              <a:gd name="connsiteY42" fmla="*/ 27471 h 686601"/>
              <a:gd name="connsiteX43" fmla="*/ 11460 w 198150"/>
              <a:gd name="connsiteY43" fmla="*/ 4611 h 686601"/>
              <a:gd name="connsiteX44" fmla="*/ 30 w 198150"/>
              <a:gd name="connsiteY44" fmla="*/ 4611 h 686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98150" h="686601">
                <a:moveTo>
                  <a:pt x="186720" y="686601"/>
                </a:moveTo>
                <a:cubicBezTo>
                  <a:pt x="178633" y="685866"/>
                  <a:pt x="126598" y="681610"/>
                  <a:pt x="114330" y="678981"/>
                </a:cubicBezTo>
                <a:cubicBezTo>
                  <a:pt x="106476" y="677298"/>
                  <a:pt x="91470" y="671361"/>
                  <a:pt x="91470" y="671361"/>
                </a:cubicBezTo>
                <a:cubicBezTo>
                  <a:pt x="69632" y="638604"/>
                  <a:pt x="98710" y="677153"/>
                  <a:pt x="72420" y="656121"/>
                </a:cubicBezTo>
                <a:cubicBezTo>
                  <a:pt x="68844" y="653260"/>
                  <a:pt x="67731" y="648209"/>
                  <a:pt x="64800" y="644691"/>
                </a:cubicBezTo>
                <a:cubicBezTo>
                  <a:pt x="61351" y="640552"/>
                  <a:pt x="56819" y="637400"/>
                  <a:pt x="53370" y="633261"/>
                </a:cubicBezTo>
                <a:cubicBezTo>
                  <a:pt x="46659" y="625208"/>
                  <a:pt x="37313" y="606454"/>
                  <a:pt x="34320" y="598971"/>
                </a:cubicBezTo>
                <a:cubicBezTo>
                  <a:pt x="32375" y="594109"/>
                  <a:pt x="31780" y="588811"/>
                  <a:pt x="30510" y="583731"/>
                </a:cubicBezTo>
                <a:cubicBezTo>
                  <a:pt x="31780" y="562141"/>
                  <a:pt x="32168" y="540481"/>
                  <a:pt x="34320" y="518961"/>
                </a:cubicBezTo>
                <a:cubicBezTo>
                  <a:pt x="34720" y="514965"/>
                  <a:pt x="37156" y="511427"/>
                  <a:pt x="38130" y="507531"/>
                </a:cubicBezTo>
                <a:cubicBezTo>
                  <a:pt x="39701" y="501249"/>
                  <a:pt x="39260" y="494376"/>
                  <a:pt x="41940" y="488481"/>
                </a:cubicBezTo>
                <a:cubicBezTo>
                  <a:pt x="45730" y="480144"/>
                  <a:pt x="49560" y="470701"/>
                  <a:pt x="57180" y="465621"/>
                </a:cubicBezTo>
                <a:lnTo>
                  <a:pt x="80040" y="450381"/>
                </a:lnTo>
                <a:cubicBezTo>
                  <a:pt x="91470" y="451651"/>
                  <a:pt x="103420" y="450554"/>
                  <a:pt x="114330" y="454191"/>
                </a:cubicBezTo>
                <a:cubicBezTo>
                  <a:pt x="123018" y="457087"/>
                  <a:pt x="137190" y="469431"/>
                  <a:pt x="137190" y="469431"/>
                </a:cubicBezTo>
                <a:cubicBezTo>
                  <a:pt x="138460" y="473241"/>
                  <a:pt x="141000" y="476845"/>
                  <a:pt x="141000" y="480861"/>
                </a:cubicBezTo>
                <a:cubicBezTo>
                  <a:pt x="141000" y="496637"/>
                  <a:pt x="140912" y="511429"/>
                  <a:pt x="129570" y="522771"/>
                </a:cubicBezTo>
                <a:cubicBezTo>
                  <a:pt x="126332" y="526009"/>
                  <a:pt x="122236" y="528343"/>
                  <a:pt x="118140" y="530391"/>
                </a:cubicBezTo>
                <a:cubicBezTo>
                  <a:pt x="114548" y="532187"/>
                  <a:pt x="110520" y="532931"/>
                  <a:pt x="106710" y="534201"/>
                </a:cubicBezTo>
                <a:cubicBezTo>
                  <a:pt x="102900" y="532931"/>
                  <a:pt x="97614" y="533659"/>
                  <a:pt x="95280" y="530391"/>
                </a:cubicBezTo>
                <a:cubicBezTo>
                  <a:pt x="90611" y="523855"/>
                  <a:pt x="87660" y="507531"/>
                  <a:pt x="87660" y="507531"/>
                </a:cubicBezTo>
                <a:cubicBezTo>
                  <a:pt x="88930" y="485941"/>
                  <a:pt x="87015" y="463924"/>
                  <a:pt x="91470" y="442761"/>
                </a:cubicBezTo>
                <a:cubicBezTo>
                  <a:pt x="92814" y="436376"/>
                  <a:pt x="110333" y="433552"/>
                  <a:pt x="114330" y="431331"/>
                </a:cubicBezTo>
                <a:cubicBezTo>
                  <a:pt x="122336" y="426883"/>
                  <a:pt x="130714" y="422567"/>
                  <a:pt x="137190" y="416091"/>
                </a:cubicBezTo>
                <a:cubicBezTo>
                  <a:pt x="145616" y="407665"/>
                  <a:pt x="149441" y="402345"/>
                  <a:pt x="160050" y="397041"/>
                </a:cubicBezTo>
                <a:cubicBezTo>
                  <a:pt x="163642" y="395245"/>
                  <a:pt x="167670" y="394501"/>
                  <a:pt x="171480" y="393231"/>
                </a:cubicBezTo>
                <a:cubicBezTo>
                  <a:pt x="172750" y="389421"/>
                  <a:pt x="173494" y="385393"/>
                  <a:pt x="175290" y="381801"/>
                </a:cubicBezTo>
                <a:cubicBezTo>
                  <a:pt x="177338" y="377705"/>
                  <a:pt x="181050" y="374555"/>
                  <a:pt x="182910" y="370371"/>
                </a:cubicBezTo>
                <a:cubicBezTo>
                  <a:pt x="186172" y="363031"/>
                  <a:pt x="187990" y="355131"/>
                  <a:pt x="190530" y="347511"/>
                </a:cubicBezTo>
                <a:lnTo>
                  <a:pt x="194340" y="336081"/>
                </a:lnTo>
                <a:lnTo>
                  <a:pt x="198150" y="324651"/>
                </a:lnTo>
                <a:cubicBezTo>
                  <a:pt x="196107" y="269490"/>
                  <a:pt x="200237" y="220421"/>
                  <a:pt x="182910" y="168441"/>
                </a:cubicBezTo>
                <a:cubicBezTo>
                  <a:pt x="180370" y="160821"/>
                  <a:pt x="181716" y="150400"/>
                  <a:pt x="175290" y="145581"/>
                </a:cubicBezTo>
                <a:lnTo>
                  <a:pt x="160050" y="134151"/>
                </a:lnTo>
                <a:cubicBezTo>
                  <a:pt x="158780" y="129071"/>
                  <a:pt x="158303" y="123724"/>
                  <a:pt x="156240" y="118911"/>
                </a:cubicBezTo>
                <a:cubicBezTo>
                  <a:pt x="150962" y="106596"/>
                  <a:pt x="144151" y="104129"/>
                  <a:pt x="133380" y="96051"/>
                </a:cubicBezTo>
                <a:cubicBezTo>
                  <a:pt x="126684" y="75964"/>
                  <a:pt x="133995" y="92217"/>
                  <a:pt x="118140" y="73191"/>
                </a:cubicBezTo>
                <a:cubicBezTo>
                  <a:pt x="107254" y="60128"/>
                  <a:pt x="115056" y="62124"/>
                  <a:pt x="99090" y="54141"/>
                </a:cubicBezTo>
                <a:cubicBezTo>
                  <a:pt x="95498" y="52345"/>
                  <a:pt x="91252" y="52127"/>
                  <a:pt x="87660" y="50331"/>
                </a:cubicBezTo>
                <a:cubicBezTo>
                  <a:pt x="83564" y="48283"/>
                  <a:pt x="80326" y="44759"/>
                  <a:pt x="76230" y="42711"/>
                </a:cubicBezTo>
                <a:cubicBezTo>
                  <a:pt x="72638" y="40915"/>
                  <a:pt x="68491" y="40483"/>
                  <a:pt x="64800" y="38901"/>
                </a:cubicBezTo>
                <a:cubicBezTo>
                  <a:pt x="59580" y="36664"/>
                  <a:pt x="55000" y="32913"/>
                  <a:pt x="49560" y="31281"/>
                </a:cubicBezTo>
                <a:cubicBezTo>
                  <a:pt x="42161" y="29061"/>
                  <a:pt x="34320" y="28741"/>
                  <a:pt x="26700" y="27471"/>
                </a:cubicBezTo>
                <a:cubicBezTo>
                  <a:pt x="21620" y="19851"/>
                  <a:pt x="20148" y="7507"/>
                  <a:pt x="11460" y="4611"/>
                </a:cubicBezTo>
                <a:cubicBezTo>
                  <a:pt x="-1175" y="399"/>
                  <a:pt x="30" y="-3215"/>
                  <a:pt x="30" y="4611"/>
                </a:cubicBezTo>
              </a:path>
            </a:pathLst>
          </a:cu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4" name="Forme libre : forme 23">
            <a:extLst>
              <a:ext uri="{FF2B5EF4-FFF2-40B4-BE49-F238E27FC236}">
                <a16:creationId xmlns:a16="http://schemas.microsoft.com/office/drawing/2014/main" id="{F507B395-F6D7-4F5C-ADC6-2D75E9768A3D}"/>
              </a:ext>
            </a:extLst>
          </p:cNvPr>
          <p:cNvSpPr/>
          <p:nvPr/>
        </p:nvSpPr>
        <p:spPr>
          <a:xfrm>
            <a:off x="3044190" y="4471202"/>
            <a:ext cx="331470" cy="253198"/>
          </a:xfrm>
          <a:custGeom>
            <a:avLst/>
            <a:gdLst>
              <a:gd name="connsiteX0" fmla="*/ 0 w 331470"/>
              <a:gd name="connsiteY0" fmla="*/ 39838 h 253198"/>
              <a:gd name="connsiteX1" fmla="*/ 45720 w 331470"/>
              <a:gd name="connsiteY1" fmla="*/ 16978 h 253198"/>
              <a:gd name="connsiteX2" fmla="*/ 60960 w 331470"/>
              <a:gd name="connsiteY2" fmla="*/ 9358 h 253198"/>
              <a:gd name="connsiteX3" fmla="*/ 83820 w 331470"/>
              <a:gd name="connsiteY3" fmla="*/ 1738 h 253198"/>
              <a:gd name="connsiteX4" fmla="*/ 236220 w 331470"/>
              <a:gd name="connsiteY4" fmla="*/ 13168 h 253198"/>
              <a:gd name="connsiteX5" fmla="*/ 262890 w 331470"/>
              <a:gd name="connsiteY5" fmla="*/ 24598 h 253198"/>
              <a:gd name="connsiteX6" fmla="*/ 274320 w 331470"/>
              <a:gd name="connsiteY6" fmla="*/ 32218 h 253198"/>
              <a:gd name="connsiteX7" fmla="*/ 285750 w 331470"/>
              <a:gd name="connsiteY7" fmla="*/ 36028 h 253198"/>
              <a:gd name="connsiteX8" fmla="*/ 308610 w 331470"/>
              <a:gd name="connsiteY8" fmla="*/ 51268 h 253198"/>
              <a:gd name="connsiteX9" fmla="*/ 320040 w 331470"/>
              <a:gd name="connsiteY9" fmla="*/ 74128 h 253198"/>
              <a:gd name="connsiteX10" fmla="*/ 331470 w 331470"/>
              <a:gd name="connsiteY10" fmla="*/ 104608 h 253198"/>
              <a:gd name="connsiteX11" fmla="*/ 327660 w 331470"/>
              <a:gd name="connsiteY11" fmla="*/ 218908 h 253198"/>
              <a:gd name="connsiteX12" fmla="*/ 320040 w 331470"/>
              <a:gd name="connsiteY12" fmla="*/ 241768 h 253198"/>
              <a:gd name="connsiteX13" fmla="*/ 312420 w 331470"/>
              <a:gd name="connsiteY13" fmla="*/ 253198 h 253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31470" h="253198">
                <a:moveTo>
                  <a:pt x="0" y="39838"/>
                </a:moveTo>
                <a:lnTo>
                  <a:pt x="45720" y="16978"/>
                </a:lnTo>
                <a:cubicBezTo>
                  <a:pt x="50800" y="14438"/>
                  <a:pt x="55572" y="11154"/>
                  <a:pt x="60960" y="9358"/>
                </a:cubicBezTo>
                <a:lnTo>
                  <a:pt x="83820" y="1738"/>
                </a:lnTo>
                <a:cubicBezTo>
                  <a:pt x="252318" y="6552"/>
                  <a:pt x="171528" y="-11091"/>
                  <a:pt x="236220" y="13168"/>
                </a:cubicBezTo>
                <a:cubicBezTo>
                  <a:pt x="251763" y="18997"/>
                  <a:pt x="245861" y="14867"/>
                  <a:pt x="262890" y="24598"/>
                </a:cubicBezTo>
                <a:cubicBezTo>
                  <a:pt x="266866" y="26870"/>
                  <a:pt x="270224" y="30170"/>
                  <a:pt x="274320" y="32218"/>
                </a:cubicBezTo>
                <a:cubicBezTo>
                  <a:pt x="277912" y="34014"/>
                  <a:pt x="282239" y="34078"/>
                  <a:pt x="285750" y="36028"/>
                </a:cubicBezTo>
                <a:cubicBezTo>
                  <a:pt x="293756" y="40476"/>
                  <a:pt x="308610" y="51268"/>
                  <a:pt x="308610" y="51268"/>
                </a:cubicBezTo>
                <a:cubicBezTo>
                  <a:pt x="323254" y="73234"/>
                  <a:pt x="310576" y="52044"/>
                  <a:pt x="320040" y="74128"/>
                </a:cubicBezTo>
                <a:cubicBezTo>
                  <a:pt x="331994" y="102021"/>
                  <a:pt x="324446" y="76511"/>
                  <a:pt x="331470" y="104608"/>
                </a:cubicBezTo>
                <a:cubicBezTo>
                  <a:pt x="330200" y="142708"/>
                  <a:pt x="330826" y="180919"/>
                  <a:pt x="327660" y="218908"/>
                </a:cubicBezTo>
                <a:cubicBezTo>
                  <a:pt x="326993" y="226912"/>
                  <a:pt x="324495" y="235085"/>
                  <a:pt x="320040" y="241768"/>
                </a:cubicBezTo>
                <a:lnTo>
                  <a:pt x="312420" y="253198"/>
                </a:lnTo>
              </a:path>
            </a:pathLst>
          </a:cu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Forme libre : forme 27">
            <a:extLst>
              <a:ext uri="{FF2B5EF4-FFF2-40B4-BE49-F238E27FC236}">
                <a16:creationId xmlns:a16="http://schemas.microsoft.com/office/drawing/2014/main" id="{B4E84558-3EA7-4433-AF24-1EFEAD52E2C7}"/>
              </a:ext>
            </a:extLst>
          </p:cNvPr>
          <p:cNvSpPr/>
          <p:nvPr/>
        </p:nvSpPr>
        <p:spPr>
          <a:xfrm>
            <a:off x="6838174" y="3044148"/>
            <a:ext cx="218184" cy="499332"/>
          </a:xfrm>
          <a:custGeom>
            <a:avLst/>
            <a:gdLst>
              <a:gd name="connsiteX0" fmla="*/ 0 w 218184"/>
              <a:gd name="connsiteY0" fmla="*/ 11472 h 499332"/>
              <a:gd name="connsiteX1" fmla="*/ 19050 w 218184"/>
              <a:gd name="connsiteY1" fmla="*/ 42 h 499332"/>
              <a:gd name="connsiteX2" fmla="*/ 30480 w 218184"/>
              <a:gd name="connsiteY2" fmla="*/ 7662 h 499332"/>
              <a:gd name="connsiteX3" fmla="*/ 41910 w 218184"/>
              <a:gd name="connsiteY3" fmla="*/ 19092 h 499332"/>
              <a:gd name="connsiteX4" fmla="*/ 64770 w 218184"/>
              <a:gd name="connsiteY4" fmla="*/ 34332 h 499332"/>
              <a:gd name="connsiteX5" fmla="*/ 76200 w 218184"/>
              <a:gd name="connsiteY5" fmla="*/ 45762 h 499332"/>
              <a:gd name="connsiteX6" fmla="*/ 99060 w 218184"/>
              <a:gd name="connsiteY6" fmla="*/ 57192 h 499332"/>
              <a:gd name="connsiteX7" fmla="*/ 110490 w 218184"/>
              <a:gd name="connsiteY7" fmla="*/ 68622 h 499332"/>
              <a:gd name="connsiteX8" fmla="*/ 125730 w 218184"/>
              <a:gd name="connsiteY8" fmla="*/ 76242 h 499332"/>
              <a:gd name="connsiteX9" fmla="*/ 160020 w 218184"/>
              <a:gd name="connsiteY9" fmla="*/ 95292 h 499332"/>
              <a:gd name="connsiteX10" fmla="*/ 182880 w 218184"/>
              <a:gd name="connsiteY10" fmla="*/ 118152 h 499332"/>
              <a:gd name="connsiteX11" fmla="*/ 198120 w 218184"/>
              <a:gd name="connsiteY11" fmla="*/ 144822 h 499332"/>
              <a:gd name="connsiteX12" fmla="*/ 205740 w 218184"/>
              <a:gd name="connsiteY12" fmla="*/ 167682 h 499332"/>
              <a:gd name="connsiteX13" fmla="*/ 213360 w 218184"/>
              <a:gd name="connsiteY13" fmla="*/ 201972 h 499332"/>
              <a:gd name="connsiteX14" fmla="*/ 213360 w 218184"/>
              <a:gd name="connsiteY14" fmla="*/ 358182 h 499332"/>
              <a:gd name="connsiteX15" fmla="*/ 209550 w 218184"/>
              <a:gd name="connsiteY15" fmla="*/ 369612 h 499332"/>
              <a:gd name="connsiteX16" fmla="*/ 198120 w 218184"/>
              <a:gd name="connsiteY16" fmla="*/ 396282 h 499332"/>
              <a:gd name="connsiteX17" fmla="*/ 194310 w 218184"/>
              <a:gd name="connsiteY17" fmla="*/ 407712 h 499332"/>
              <a:gd name="connsiteX18" fmla="*/ 182880 w 218184"/>
              <a:gd name="connsiteY18" fmla="*/ 415332 h 499332"/>
              <a:gd name="connsiteX19" fmla="*/ 179070 w 218184"/>
              <a:gd name="connsiteY19" fmla="*/ 426762 h 499332"/>
              <a:gd name="connsiteX20" fmla="*/ 156210 w 218184"/>
              <a:gd name="connsiteY20" fmla="*/ 449622 h 499332"/>
              <a:gd name="connsiteX21" fmla="*/ 133350 w 218184"/>
              <a:gd name="connsiteY21" fmla="*/ 457242 h 499332"/>
              <a:gd name="connsiteX22" fmla="*/ 121920 w 218184"/>
              <a:gd name="connsiteY22" fmla="*/ 461052 h 499332"/>
              <a:gd name="connsiteX23" fmla="*/ 110490 w 218184"/>
              <a:gd name="connsiteY23" fmla="*/ 468672 h 499332"/>
              <a:gd name="connsiteX24" fmla="*/ 72390 w 218184"/>
              <a:gd name="connsiteY24" fmla="*/ 480102 h 499332"/>
              <a:gd name="connsiteX25" fmla="*/ 45720 w 218184"/>
              <a:gd name="connsiteY25" fmla="*/ 495342 h 499332"/>
              <a:gd name="connsiteX26" fmla="*/ 34290 w 218184"/>
              <a:gd name="connsiteY26" fmla="*/ 499152 h 499332"/>
              <a:gd name="connsiteX27" fmla="*/ 30480 w 218184"/>
              <a:gd name="connsiteY27" fmla="*/ 491532 h 49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218184" h="499332">
                <a:moveTo>
                  <a:pt x="0" y="11472"/>
                </a:moveTo>
                <a:cubicBezTo>
                  <a:pt x="6350" y="7662"/>
                  <a:pt x="11702" y="961"/>
                  <a:pt x="19050" y="42"/>
                </a:cubicBezTo>
                <a:cubicBezTo>
                  <a:pt x="23594" y="-526"/>
                  <a:pt x="26962" y="4731"/>
                  <a:pt x="30480" y="7662"/>
                </a:cubicBezTo>
                <a:cubicBezTo>
                  <a:pt x="34619" y="11111"/>
                  <a:pt x="37657" y="15784"/>
                  <a:pt x="41910" y="19092"/>
                </a:cubicBezTo>
                <a:cubicBezTo>
                  <a:pt x="49139" y="24715"/>
                  <a:pt x="57541" y="28709"/>
                  <a:pt x="64770" y="34332"/>
                </a:cubicBezTo>
                <a:cubicBezTo>
                  <a:pt x="69023" y="37640"/>
                  <a:pt x="71717" y="42773"/>
                  <a:pt x="76200" y="45762"/>
                </a:cubicBezTo>
                <a:cubicBezTo>
                  <a:pt x="83289" y="50488"/>
                  <a:pt x="91971" y="52466"/>
                  <a:pt x="99060" y="57192"/>
                </a:cubicBezTo>
                <a:cubicBezTo>
                  <a:pt x="103543" y="60181"/>
                  <a:pt x="106105" y="65490"/>
                  <a:pt x="110490" y="68622"/>
                </a:cubicBezTo>
                <a:cubicBezTo>
                  <a:pt x="115112" y="71923"/>
                  <a:pt x="120914" y="73232"/>
                  <a:pt x="125730" y="76242"/>
                </a:cubicBezTo>
                <a:cubicBezTo>
                  <a:pt x="157948" y="96378"/>
                  <a:pt x="122682" y="80357"/>
                  <a:pt x="160020" y="95292"/>
                </a:cubicBezTo>
                <a:cubicBezTo>
                  <a:pt x="167640" y="102912"/>
                  <a:pt x="176902" y="109186"/>
                  <a:pt x="182880" y="118152"/>
                </a:cubicBezTo>
                <a:cubicBezTo>
                  <a:pt x="189753" y="128462"/>
                  <a:pt x="193286" y="132737"/>
                  <a:pt x="198120" y="144822"/>
                </a:cubicBezTo>
                <a:cubicBezTo>
                  <a:pt x="201103" y="152280"/>
                  <a:pt x="204165" y="159806"/>
                  <a:pt x="205740" y="167682"/>
                </a:cubicBezTo>
                <a:cubicBezTo>
                  <a:pt x="210577" y="191867"/>
                  <a:pt x="207979" y="180450"/>
                  <a:pt x="213360" y="201972"/>
                </a:cubicBezTo>
                <a:cubicBezTo>
                  <a:pt x="219849" y="273347"/>
                  <a:pt x="219737" y="252960"/>
                  <a:pt x="213360" y="358182"/>
                </a:cubicBezTo>
                <a:cubicBezTo>
                  <a:pt x="213117" y="362191"/>
                  <a:pt x="210653" y="365750"/>
                  <a:pt x="209550" y="369612"/>
                </a:cubicBezTo>
                <a:cubicBezTo>
                  <a:pt x="198977" y="406616"/>
                  <a:pt x="213587" y="365348"/>
                  <a:pt x="198120" y="396282"/>
                </a:cubicBezTo>
                <a:cubicBezTo>
                  <a:pt x="196324" y="399874"/>
                  <a:pt x="196819" y="404576"/>
                  <a:pt x="194310" y="407712"/>
                </a:cubicBezTo>
                <a:cubicBezTo>
                  <a:pt x="191449" y="411288"/>
                  <a:pt x="186690" y="412792"/>
                  <a:pt x="182880" y="415332"/>
                </a:cubicBezTo>
                <a:cubicBezTo>
                  <a:pt x="181610" y="419142"/>
                  <a:pt x="180866" y="423170"/>
                  <a:pt x="179070" y="426762"/>
                </a:cubicBezTo>
                <a:cubicBezTo>
                  <a:pt x="173914" y="437075"/>
                  <a:pt x="166812" y="444321"/>
                  <a:pt x="156210" y="449622"/>
                </a:cubicBezTo>
                <a:cubicBezTo>
                  <a:pt x="149026" y="453214"/>
                  <a:pt x="140970" y="454702"/>
                  <a:pt x="133350" y="457242"/>
                </a:cubicBezTo>
                <a:cubicBezTo>
                  <a:pt x="129540" y="458512"/>
                  <a:pt x="125262" y="458824"/>
                  <a:pt x="121920" y="461052"/>
                </a:cubicBezTo>
                <a:cubicBezTo>
                  <a:pt x="118110" y="463592"/>
                  <a:pt x="114674" y="466812"/>
                  <a:pt x="110490" y="468672"/>
                </a:cubicBezTo>
                <a:cubicBezTo>
                  <a:pt x="98564" y="473973"/>
                  <a:pt x="85056" y="476936"/>
                  <a:pt x="72390" y="480102"/>
                </a:cubicBezTo>
                <a:cubicBezTo>
                  <a:pt x="60911" y="487755"/>
                  <a:pt x="59255" y="489541"/>
                  <a:pt x="45720" y="495342"/>
                </a:cubicBezTo>
                <a:cubicBezTo>
                  <a:pt x="42029" y="496924"/>
                  <a:pt x="38186" y="500126"/>
                  <a:pt x="34290" y="499152"/>
                </a:cubicBezTo>
                <a:cubicBezTo>
                  <a:pt x="31535" y="498463"/>
                  <a:pt x="31750" y="494072"/>
                  <a:pt x="30480" y="491532"/>
                </a:cubicBezTo>
              </a:path>
            </a:pathLst>
          </a:cu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9" name="Forme libre : forme 28">
            <a:extLst>
              <a:ext uri="{FF2B5EF4-FFF2-40B4-BE49-F238E27FC236}">
                <a16:creationId xmlns:a16="http://schemas.microsoft.com/office/drawing/2014/main" id="{CDCCB021-26EE-4A33-8C2F-7F51E7EEE9EB}"/>
              </a:ext>
            </a:extLst>
          </p:cNvPr>
          <p:cNvSpPr/>
          <p:nvPr/>
        </p:nvSpPr>
        <p:spPr>
          <a:xfrm>
            <a:off x="6933580" y="1790700"/>
            <a:ext cx="850250" cy="998220"/>
          </a:xfrm>
          <a:custGeom>
            <a:avLst/>
            <a:gdLst>
              <a:gd name="connsiteX0" fmla="*/ 122540 w 850250"/>
              <a:gd name="connsiteY0" fmla="*/ 998220 h 998220"/>
              <a:gd name="connsiteX1" fmla="*/ 103490 w 850250"/>
              <a:gd name="connsiteY1" fmla="*/ 956310 h 998220"/>
              <a:gd name="connsiteX2" fmla="*/ 92060 w 850250"/>
              <a:gd name="connsiteY2" fmla="*/ 941070 h 998220"/>
              <a:gd name="connsiteX3" fmla="*/ 73010 w 850250"/>
              <a:gd name="connsiteY3" fmla="*/ 902970 h 998220"/>
              <a:gd name="connsiteX4" fmla="*/ 65390 w 850250"/>
              <a:gd name="connsiteY4" fmla="*/ 891540 h 998220"/>
              <a:gd name="connsiteX5" fmla="*/ 46340 w 850250"/>
              <a:gd name="connsiteY5" fmla="*/ 861060 h 998220"/>
              <a:gd name="connsiteX6" fmla="*/ 34910 w 850250"/>
              <a:gd name="connsiteY6" fmla="*/ 830580 h 998220"/>
              <a:gd name="connsiteX7" fmla="*/ 31100 w 850250"/>
              <a:gd name="connsiteY7" fmla="*/ 819150 h 998220"/>
              <a:gd name="connsiteX8" fmla="*/ 23480 w 850250"/>
              <a:gd name="connsiteY8" fmla="*/ 800100 h 998220"/>
              <a:gd name="connsiteX9" fmla="*/ 15860 w 850250"/>
              <a:gd name="connsiteY9" fmla="*/ 788670 h 998220"/>
              <a:gd name="connsiteX10" fmla="*/ 4430 w 850250"/>
              <a:gd name="connsiteY10" fmla="*/ 758190 h 998220"/>
              <a:gd name="connsiteX11" fmla="*/ 4430 w 850250"/>
              <a:gd name="connsiteY11" fmla="*/ 643890 h 998220"/>
              <a:gd name="connsiteX12" fmla="*/ 12050 w 850250"/>
              <a:gd name="connsiteY12" fmla="*/ 598170 h 998220"/>
              <a:gd name="connsiteX13" fmla="*/ 15860 w 850250"/>
              <a:gd name="connsiteY13" fmla="*/ 579120 h 998220"/>
              <a:gd name="connsiteX14" fmla="*/ 31100 w 850250"/>
              <a:gd name="connsiteY14" fmla="*/ 563880 h 998220"/>
              <a:gd name="connsiteX15" fmla="*/ 50150 w 850250"/>
              <a:gd name="connsiteY15" fmla="*/ 533400 h 998220"/>
              <a:gd name="connsiteX16" fmla="*/ 92060 w 850250"/>
              <a:gd name="connsiteY16" fmla="*/ 480060 h 998220"/>
              <a:gd name="connsiteX17" fmla="*/ 111110 w 850250"/>
              <a:gd name="connsiteY17" fmla="*/ 453390 h 998220"/>
              <a:gd name="connsiteX18" fmla="*/ 149210 w 850250"/>
              <a:gd name="connsiteY18" fmla="*/ 411480 h 998220"/>
              <a:gd name="connsiteX19" fmla="*/ 202550 w 850250"/>
              <a:gd name="connsiteY19" fmla="*/ 335280 h 998220"/>
              <a:gd name="connsiteX20" fmla="*/ 286370 w 850250"/>
              <a:gd name="connsiteY20" fmla="*/ 266700 h 998220"/>
              <a:gd name="connsiteX21" fmla="*/ 313040 w 850250"/>
              <a:gd name="connsiteY21" fmla="*/ 251460 h 998220"/>
              <a:gd name="connsiteX22" fmla="*/ 362570 w 850250"/>
              <a:gd name="connsiteY22" fmla="*/ 232410 h 998220"/>
              <a:gd name="connsiteX23" fmla="*/ 374000 w 850250"/>
              <a:gd name="connsiteY23" fmla="*/ 228600 h 998220"/>
              <a:gd name="connsiteX24" fmla="*/ 385430 w 850250"/>
              <a:gd name="connsiteY24" fmla="*/ 224790 h 998220"/>
              <a:gd name="connsiteX25" fmla="*/ 450200 w 850250"/>
              <a:gd name="connsiteY25" fmla="*/ 228600 h 998220"/>
              <a:gd name="connsiteX26" fmla="*/ 488300 w 850250"/>
              <a:gd name="connsiteY26" fmla="*/ 247650 h 998220"/>
              <a:gd name="connsiteX27" fmla="*/ 518780 w 850250"/>
              <a:gd name="connsiteY27" fmla="*/ 259080 h 998220"/>
              <a:gd name="connsiteX28" fmla="*/ 572120 w 850250"/>
              <a:gd name="connsiteY28" fmla="*/ 297180 h 998220"/>
              <a:gd name="connsiteX29" fmla="*/ 625460 w 850250"/>
              <a:gd name="connsiteY29" fmla="*/ 354330 h 998220"/>
              <a:gd name="connsiteX30" fmla="*/ 644510 w 850250"/>
              <a:gd name="connsiteY30" fmla="*/ 396240 h 998220"/>
              <a:gd name="connsiteX31" fmla="*/ 659750 w 850250"/>
              <a:gd name="connsiteY31" fmla="*/ 422910 h 998220"/>
              <a:gd name="connsiteX32" fmla="*/ 667370 w 850250"/>
              <a:gd name="connsiteY32" fmla="*/ 453390 h 998220"/>
              <a:gd name="connsiteX33" fmla="*/ 671180 w 850250"/>
              <a:gd name="connsiteY33" fmla="*/ 468630 h 998220"/>
              <a:gd name="connsiteX34" fmla="*/ 671180 w 850250"/>
              <a:gd name="connsiteY34" fmla="*/ 632460 h 998220"/>
              <a:gd name="connsiteX35" fmla="*/ 667370 w 850250"/>
              <a:gd name="connsiteY35" fmla="*/ 651510 h 998220"/>
              <a:gd name="connsiteX36" fmla="*/ 644510 w 850250"/>
              <a:gd name="connsiteY36" fmla="*/ 659130 h 998220"/>
              <a:gd name="connsiteX37" fmla="*/ 591170 w 850250"/>
              <a:gd name="connsiteY37" fmla="*/ 655320 h 998220"/>
              <a:gd name="connsiteX38" fmla="*/ 553070 w 850250"/>
              <a:gd name="connsiteY38" fmla="*/ 624840 h 998220"/>
              <a:gd name="connsiteX39" fmla="*/ 541640 w 850250"/>
              <a:gd name="connsiteY39" fmla="*/ 605790 h 998220"/>
              <a:gd name="connsiteX40" fmla="*/ 534020 w 850250"/>
              <a:gd name="connsiteY40" fmla="*/ 594360 h 998220"/>
              <a:gd name="connsiteX41" fmla="*/ 518780 w 850250"/>
              <a:gd name="connsiteY41" fmla="*/ 563880 h 998220"/>
              <a:gd name="connsiteX42" fmla="*/ 526400 w 850250"/>
              <a:gd name="connsiteY42" fmla="*/ 468630 h 998220"/>
              <a:gd name="connsiteX43" fmla="*/ 534020 w 850250"/>
              <a:gd name="connsiteY43" fmla="*/ 434340 h 998220"/>
              <a:gd name="connsiteX44" fmla="*/ 541640 w 850250"/>
              <a:gd name="connsiteY44" fmla="*/ 415290 h 998220"/>
              <a:gd name="connsiteX45" fmla="*/ 560690 w 850250"/>
              <a:gd name="connsiteY45" fmla="*/ 392430 h 998220"/>
              <a:gd name="connsiteX46" fmla="*/ 572120 w 850250"/>
              <a:gd name="connsiteY46" fmla="*/ 377190 h 998220"/>
              <a:gd name="connsiteX47" fmla="*/ 587360 w 850250"/>
              <a:gd name="connsiteY47" fmla="*/ 369570 h 998220"/>
              <a:gd name="connsiteX48" fmla="*/ 610220 w 850250"/>
              <a:gd name="connsiteY48" fmla="*/ 346710 h 998220"/>
              <a:gd name="connsiteX49" fmla="*/ 644510 w 850250"/>
              <a:gd name="connsiteY49" fmla="*/ 300990 h 998220"/>
              <a:gd name="connsiteX50" fmla="*/ 652130 w 850250"/>
              <a:gd name="connsiteY50" fmla="*/ 289560 h 998220"/>
              <a:gd name="connsiteX51" fmla="*/ 678800 w 850250"/>
              <a:gd name="connsiteY51" fmla="*/ 270510 h 998220"/>
              <a:gd name="connsiteX52" fmla="*/ 686420 w 850250"/>
              <a:gd name="connsiteY52" fmla="*/ 259080 h 998220"/>
              <a:gd name="connsiteX53" fmla="*/ 720710 w 850250"/>
              <a:gd name="connsiteY53" fmla="*/ 247650 h 998220"/>
              <a:gd name="connsiteX54" fmla="*/ 751190 w 850250"/>
              <a:gd name="connsiteY54" fmla="*/ 236220 h 998220"/>
              <a:gd name="connsiteX55" fmla="*/ 762620 w 850250"/>
              <a:gd name="connsiteY55" fmla="*/ 228600 h 998220"/>
              <a:gd name="connsiteX56" fmla="*/ 789290 w 850250"/>
              <a:gd name="connsiteY56" fmla="*/ 220980 h 998220"/>
              <a:gd name="connsiteX57" fmla="*/ 823580 w 850250"/>
              <a:gd name="connsiteY57" fmla="*/ 194310 h 998220"/>
              <a:gd name="connsiteX58" fmla="*/ 831200 w 850250"/>
              <a:gd name="connsiteY58" fmla="*/ 182880 h 998220"/>
              <a:gd name="connsiteX59" fmla="*/ 838820 w 850250"/>
              <a:gd name="connsiteY59" fmla="*/ 152400 h 998220"/>
              <a:gd name="connsiteX60" fmla="*/ 850250 w 850250"/>
              <a:gd name="connsiteY60" fmla="*/ 121920 h 998220"/>
              <a:gd name="connsiteX61" fmla="*/ 846440 w 850250"/>
              <a:gd name="connsiteY61" fmla="*/ 34290 h 998220"/>
              <a:gd name="connsiteX62" fmla="*/ 835010 w 850250"/>
              <a:gd name="connsiteY62" fmla="*/ 3810 h 998220"/>
              <a:gd name="connsiteX63" fmla="*/ 827390 w 850250"/>
              <a:gd name="connsiteY63" fmla="*/ 0 h 998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850250" h="998220">
                <a:moveTo>
                  <a:pt x="122540" y="998220"/>
                </a:moveTo>
                <a:cubicBezTo>
                  <a:pt x="119969" y="992220"/>
                  <a:pt x="108920" y="964998"/>
                  <a:pt x="103490" y="956310"/>
                </a:cubicBezTo>
                <a:cubicBezTo>
                  <a:pt x="100125" y="950925"/>
                  <a:pt x="95210" y="946583"/>
                  <a:pt x="92060" y="941070"/>
                </a:cubicBezTo>
                <a:cubicBezTo>
                  <a:pt x="85015" y="928742"/>
                  <a:pt x="80886" y="914784"/>
                  <a:pt x="73010" y="902970"/>
                </a:cubicBezTo>
                <a:cubicBezTo>
                  <a:pt x="70470" y="899160"/>
                  <a:pt x="67438" y="895636"/>
                  <a:pt x="65390" y="891540"/>
                </a:cubicBezTo>
                <a:cubicBezTo>
                  <a:pt x="50958" y="862677"/>
                  <a:pt x="66396" y="881116"/>
                  <a:pt x="46340" y="861060"/>
                </a:cubicBezTo>
                <a:cubicBezTo>
                  <a:pt x="38989" y="824306"/>
                  <a:pt x="47991" y="856742"/>
                  <a:pt x="34910" y="830580"/>
                </a:cubicBezTo>
                <a:cubicBezTo>
                  <a:pt x="33114" y="826988"/>
                  <a:pt x="32510" y="822910"/>
                  <a:pt x="31100" y="819150"/>
                </a:cubicBezTo>
                <a:cubicBezTo>
                  <a:pt x="28699" y="812746"/>
                  <a:pt x="26539" y="806217"/>
                  <a:pt x="23480" y="800100"/>
                </a:cubicBezTo>
                <a:cubicBezTo>
                  <a:pt x="21432" y="796004"/>
                  <a:pt x="17755" y="792839"/>
                  <a:pt x="15860" y="788670"/>
                </a:cubicBezTo>
                <a:cubicBezTo>
                  <a:pt x="11370" y="778792"/>
                  <a:pt x="8240" y="768350"/>
                  <a:pt x="4430" y="758190"/>
                </a:cubicBezTo>
                <a:cubicBezTo>
                  <a:pt x="-903" y="704864"/>
                  <a:pt x="-2026" y="712753"/>
                  <a:pt x="4430" y="643890"/>
                </a:cubicBezTo>
                <a:cubicBezTo>
                  <a:pt x="5872" y="628507"/>
                  <a:pt x="9365" y="613385"/>
                  <a:pt x="12050" y="598170"/>
                </a:cubicBezTo>
                <a:cubicBezTo>
                  <a:pt x="13175" y="591793"/>
                  <a:pt x="12715" y="584781"/>
                  <a:pt x="15860" y="579120"/>
                </a:cubicBezTo>
                <a:cubicBezTo>
                  <a:pt x="19349" y="572840"/>
                  <a:pt x="26789" y="569627"/>
                  <a:pt x="31100" y="563880"/>
                </a:cubicBezTo>
                <a:cubicBezTo>
                  <a:pt x="38289" y="554295"/>
                  <a:pt x="43103" y="543090"/>
                  <a:pt x="50150" y="533400"/>
                </a:cubicBezTo>
                <a:cubicBezTo>
                  <a:pt x="63450" y="515113"/>
                  <a:pt x="78917" y="498460"/>
                  <a:pt x="92060" y="480060"/>
                </a:cubicBezTo>
                <a:cubicBezTo>
                  <a:pt x="98410" y="471170"/>
                  <a:pt x="104116" y="461783"/>
                  <a:pt x="111110" y="453390"/>
                </a:cubicBezTo>
                <a:cubicBezTo>
                  <a:pt x="123197" y="438886"/>
                  <a:pt x="138428" y="426979"/>
                  <a:pt x="149210" y="411480"/>
                </a:cubicBezTo>
                <a:cubicBezTo>
                  <a:pt x="205709" y="330263"/>
                  <a:pt x="137073" y="396905"/>
                  <a:pt x="202550" y="335280"/>
                </a:cubicBezTo>
                <a:cubicBezTo>
                  <a:pt x="228606" y="310757"/>
                  <a:pt x="257139" y="287162"/>
                  <a:pt x="286370" y="266700"/>
                </a:cubicBezTo>
                <a:cubicBezTo>
                  <a:pt x="294758" y="260828"/>
                  <a:pt x="304051" y="256363"/>
                  <a:pt x="313040" y="251460"/>
                </a:cubicBezTo>
                <a:cubicBezTo>
                  <a:pt x="333481" y="240310"/>
                  <a:pt x="334718" y="241694"/>
                  <a:pt x="362570" y="232410"/>
                </a:cubicBezTo>
                <a:lnTo>
                  <a:pt x="374000" y="228600"/>
                </a:lnTo>
                <a:lnTo>
                  <a:pt x="385430" y="224790"/>
                </a:lnTo>
                <a:cubicBezTo>
                  <a:pt x="407020" y="226060"/>
                  <a:pt x="429088" y="223908"/>
                  <a:pt x="450200" y="228600"/>
                </a:cubicBezTo>
                <a:cubicBezTo>
                  <a:pt x="464061" y="231680"/>
                  <a:pt x="475325" y="241883"/>
                  <a:pt x="488300" y="247650"/>
                </a:cubicBezTo>
                <a:cubicBezTo>
                  <a:pt x="498216" y="252057"/>
                  <a:pt x="509075" y="254227"/>
                  <a:pt x="518780" y="259080"/>
                </a:cubicBezTo>
                <a:cubicBezTo>
                  <a:pt x="545770" y="272575"/>
                  <a:pt x="549909" y="279411"/>
                  <a:pt x="572120" y="297180"/>
                </a:cubicBezTo>
                <a:cubicBezTo>
                  <a:pt x="599217" y="318857"/>
                  <a:pt x="595834" y="308904"/>
                  <a:pt x="625460" y="354330"/>
                </a:cubicBezTo>
                <a:cubicBezTo>
                  <a:pt x="633843" y="367184"/>
                  <a:pt x="637647" y="382515"/>
                  <a:pt x="644510" y="396240"/>
                </a:cubicBezTo>
                <a:cubicBezTo>
                  <a:pt x="649089" y="405398"/>
                  <a:pt x="654670" y="414020"/>
                  <a:pt x="659750" y="422910"/>
                </a:cubicBezTo>
                <a:lnTo>
                  <a:pt x="667370" y="453390"/>
                </a:lnTo>
                <a:lnTo>
                  <a:pt x="671180" y="468630"/>
                </a:lnTo>
                <a:cubicBezTo>
                  <a:pt x="679199" y="540798"/>
                  <a:pt x="677439" y="510419"/>
                  <a:pt x="671180" y="632460"/>
                </a:cubicBezTo>
                <a:cubicBezTo>
                  <a:pt x="670848" y="638927"/>
                  <a:pt x="671949" y="646931"/>
                  <a:pt x="667370" y="651510"/>
                </a:cubicBezTo>
                <a:cubicBezTo>
                  <a:pt x="661690" y="657190"/>
                  <a:pt x="644510" y="659130"/>
                  <a:pt x="644510" y="659130"/>
                </a:cubicBezTo>
                <a:cubicBezTo>
                  <a:pt x="626730" y="657860"/>
                  <a:pt x="608873" y="657403"/>
                  <a:pt x="591170" y="655320"/>
                </a:cubicBezTo>
                <a:cubicBezTo>
                  <a:pt x="575122" y="653432"/>
                  <a:pt x="559698" y="635887"/>
                  <a:pt x="553070" y="624840"/>
                </a:cubicBezTo>
                <a:cubicBezTo>
                  <a:pt x="549260" y="618490"/>
                  <a:pt x="545565" y="612070"/>
                  <a:pt x="541640" y="605790"/>
                </a:cubicBezTo>
                <a:cubicBezTo>
                  <a:pt x="539213" y="601907"/>
                  <a:pt x="536068" y="598456"/>
                  <a:pt x="534020" y="594360"/>
                </a:cubicBezTo>
                <a:cubicBezTo>
                  <a:pt x="515379" y="557078"/>
                  <a:pt x="536434" y="590361"/>
                  <a:pt x="518780" y="563880"/>
                </a:cubicBezTo>
                <a:cubicBezTo>
                  <a:pt x="521320" y="532130"/>
                  <a:pt x="523332" y="500333"/>
                  <a:pt x="526400" y="468630"/>
                </a:cubicBezTo>
                <a:cubicBezTo>
                  <a:pt x="527821" y="453950"/>
                  <a:pt x="529353" y="446787"/>
                  <a:pt x="534020" y="434340"/>
                </a:cubicBezTo>
                <a:cubicBezTo>
                  <a:pt x="536421" y="427936"/>
                  <a:pt x="538581" y="421407"/>
                  <a:pt x="541640" y="415290"/>
                </a:cubicBezTo>
                <a:cubicBezTo>
                  <a:pt x="548377" y="401817"/>
                  <a:pt x="550579" y="404227"/>
                  <a:pt x="560690" y="392430"/>
                </a:cubicBezTo>
                <a:cubicBezTo>
                  <a:pt x="564823" y="387609"/>
                  <a:pt x="567299" y="381323"/>
                  <a:pt x="572120" y="377190"/>
                </a:cubicBezTo>
                <a:cubicBezTo>
                  <a:pt x="576432" y="373494"/>
                  <a:pt x="582925" y="373118"/>
                  <a:pt x="587360" y="369570"/>
                </a:cubicBezTo>
                <a:cubicBezTo>
                  <a:pt x="595775" y="362838"/>
                  <a:pt x="603321" y="354989"/>
                  <a:pt x="610220" y="346710"/>
                </a:cubicBezTo>
                <a:cubicBezTo>
                  <a:pt x="635133" y="316815"/>
                  <a:pt x="623768" y="332103"/>
                  <a:pt x="644510" y="300990"/>
                </a:cubicBezTo>
                <a:cubicBezTo>
                  <a:pt x="647050" y="297180"/>
                  <a:pt x="648320" y="292100"/>
                  <a:pt x="652130" y="289560"/>
                </a:cubicBezTo>
                <a:cubicBezTo>
                  <a:pt x="658620" y="285233"/>
                  <a:pt x="674074" y="275236"/>
                  <a:pt x="678800" y="270510"/>
                </a:cubicBezTo>
                <a:cubicBezTo>
                  <a:pt x="682038" y="267272"/>
                  <a:pt x="682694" y="261742"/>
                  <a:pt x="686420" y="259080"/>
                </a:cubicBezTo>
                <a:cubicBezTo>
                  <a:pt x="698708" y="250303"/>
                  <a:pt x="707735" y="252516"/>
                  <a:pt x="720710" y="247650"/>
                </a:cubicBezTo>
                <a:cubicBezTo>
                  <a:pt x="760557" y="232707"/>
                  <a:pt x="712071" y="246000"/>
                  <a:pt x="751190" y="236220"/>
                </a:cubicBezTo>
                <a:cubicBezTo>
                  <a:pt x="755000" y="233680"/>
                  <a:pt x="758524" y="230648"/>
                  <a:pt x="762620" y="228600"/>
                </a:cubicBezTo>
                <a:cubicBezTo>
                  <a:pt x="768086" y="225867"/>
                  <a:pt x="784407" y="222201"/>
                  <a:pt x="789290" y="220980"/>
                </a:cubicBezTo>
                <a:cubicBezTo>
                  <a:pt x="805220" y="210360"/>
                  <a:pt x="812389" y="207739"/>
                  <a:pt x="823580" y="194310"/>
                </a:cubicBezTo>
                <a:cubicBezTo>
                  <a:pt x="826511" y="190792"/>
                  <a:pt x="828660" y="186690"/>
                  <a:pt x="831200" y="182880"/>
                </a:cubicBezTo>
                <a:cubicBezTo>
                  <a:pt x="833740" y="172720"/>
                  <a:pt x="834136" y="161767"/>
                  <a:pt x="838820" y="152400"/>
                </a:cubicBezTo>
                <a:cubicBezTo>
                  <a:pt x="848782" y="132476"/>
                  <a:pt x="845062" y="142670"/>
                  <a:pt x="850250" y="121920"/>
                </a:cubicBezTo>
                <a:cubicBezTo>
                  <a:pt x="848980" y="92710"/>
                  <a:pt x="848523" y="63453"/>
                  <a:pt x="846440" y="34290"/>
                </a:cubicBezTo>
                <a:cubicBezTo>
                  <a:pt x="845601" y="22547"/>
                  <a:pt x="843486" y="12286"/>
                  <a:pt x="835010" y="3810"/>
                </a:cubicBezTo>
                <a:cubicBezTo>
                  <a:pt x="833002" y="1802"/>
                  <a:pt x="829930" y="1270"/>
                  <a:pt x="827390" y="0"/>
                </a:cubicBezTo>
              </a:path>
            </a:pathLst>
          </a:cu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32" name="Forme libre : forme 31">
            <a:extLst>
              <a:ext uri="{FF2B5EF4-FFF2-40B4-BE49-F238E27FC236}">
                <a16:creationId xmlns:a16="http://schemas.microsoft.com/office/drawing/2014/main" id="{31AE1CAB-D57A-4DA6-9B9B-7933DEFB9705}"/>
              </a:ext>
            </a:extLst>
          </p:cNvPr>
          <p:cNvSpPr/>
          <p:nvPr/>
        </p:nvSpPr>
        <p:spPr>
          <a:xfrm>
            <a:off x="9105900" y="2072640"/>
            <a:ext cx="483870" cy="441960"/>
          </a:xfrm>
          <a:custGeom>
            <a:avLst/>
            <a:gdLst>
              <a:gd name="connsiteX0" fmla="*/ 0 w 483870"/>
              <a:gd name="connsiteY0" fmla="*/ 22860 h 441960"/>
              <a:gd name="connsiteX1" fmla="*/ 19050 w 483870"/>
              <a:gd name="connsiteY1" fmla="*/ 7620 h 441960"/>
              <a:gd name="connsiteX2" fmla="*/ 45720 w 483870"/>
              <a:gd name="connsiteY2" fmla="*/ 0 h 441960"/>
              <a:gd name="connsiteX3" fmla="*/ 129540 w 483870"/>
              <a:gd name="connsiteY3" fmla="*/ 3810 h 441960"/>
              <a:gd name="connsiteX4" fmla="*/ 144780 w 483870"/>
              <a:gd name="connsiteY4" fmla="*/ 7620 h 441960"/>
              <a:gd name="connsiteX5" fmla="*/ 163830 w 483870"/>
              <a:gd name="connsiteY5" fmla="*/ 11430 h 441960"/>
              <a:gd name="connsiteX6" fmla="*/ 217170 w 483870"/>
              <a:gd name="connsiteY6" fmla="*/ 19050 h 441960"/>
              <a:gd name="connsiteX7" fmla="*/ 259080 w 483870"/>
              <a:gd name="connsiteY7" fmla="*/ 30480 h 441960"/>
              <a:gd name="connsiteX8" fmla="*/ 281940 w 483870"/>
              <a:gd name="connsiteY8" fmla="*/ 45720 h 441960"/>
              <a:gd name="connsiteX9" fmla="*/ 289560 w 483870"/>
              <a:gd name="connsiteY9" fmla="*/ 57150 h 441960"/>
              <a:gd name="connsiteX10" fmla="*/ 300990 w 483870"/>
              <a:gd name="connsiteY10" fmla="*/ 68580 h 441960"/>
              <a:gd name="connsiteX11" fmla="*/ 320040 w 483870"/>
              <a:gd name="connsiteY11" fmla="*/ 106680 h 441960"/>
              <a:gd name="connsiteX12" fmla="*/ 312420 w 483870"/>
              <a:gd name="connsiteY12" fmla="*/ 182880 h 441960"/>
              <a:gd name="connsiteX13" fmla="*/ 300990 w 483870"/>
              <a:gd name="connsiteY13" fmla="*/ 205740 h 441960"/>
              <a:gd name="connsiteX14" fmla="*/ 289560 w 483870"/>
              <a:gd name="connsiteY14" fmla="*/ 209550 h 441960"/>
              <a:gd name="connsiteX15" fmla="*/ 278130 w 483870"/>
              <a:gd name="connsiteY15" fmla="*/ 205740 h 441960"/>
              <a:gd name="connsiteX16" fmla="*/ 274320 w 483870"/>
              <a:gd name="connsiteY16" fmla="*/ 156210 h 441960"/>
              <a:gd name="connsiteX17" fmla="*/ 278130 w 483870"/>
              <a:gd name="connsiteY17" fmla="*/ 144780 h 441960"/>
              <a:gd name="connsiteX18" fmla="*/ 300990 w 483870"/>
              <a:gd name="connsiteY18" fmla="*/ 133350 h 441960"/>
              <a:gd name="connsiteX19" fmla="*/ 346710 w 483870"/>
              <a:gd name="connsiteY19" fmla="*/ 137160 h 441960"/>
              <a:gd name="connsiteX20" fmla="*/ 369570 w 483870"/>
              <a:gd name="connsiteY20" fmla="*/ 144780 h 441960"/>
              <a:gd name="connsiteX21" fmla="*/ 400050 w 483870"/>
              <a:gd name="connsiteY21" fmla="*/ 171450 h 441960"/>
              <a:gd name="connsiteX22" fmla="*/ 422910 w 483870"/>
              <a:gd name="connsiteY22" fmla="*/ 190500 h 441960"/>
              <a:gd name="connsiteX23" fmla="*/ 430530 w 483870"/>
              <a:gd name="connsiteY23" fmla="*/ 201930 h 441960"/>
              <a:gd name="connsiteX24" fmla="*/ 438150 w 483870"/>
              <a:gd name="connsiteY24" fmla="*/ 224790 h 441960"/>
              <a:gd name="connsiteX25" fmla="*/ 441960 w 483870"/>
              <a:gd name="connsiteY25" fmla="*/ 251460 h 441960"/>
              <a:gd name="connsiteX26" fmla="*/ 422910 w 483870"/>
              <a:gd name="connsiteY26" fmla="*/ 354330 h 441960"/>
              <a:gd name="connsiteX27" fmla="*/ 415290 w 483870"/>
              <a:gd name="connsiteY27" fmla="*/ 365760 h 441960"/>
              <a:gd name="connsiteX28" fmla="*/ 419100 w 483870"/>
              <a:gd name="connsiteY28" fmla="*/ 396240 h 441960"/>
              <a:gd name="connsiteX29" fmla="*/ 430530 w 483870"/>
              <a:gd name="connsiteY29" fmla="*/ 400050 h 441960"/>
              <a:gd name="connsiteX30" fmla="*/ 457200 w 483870"/>
              <a:gd name="connsiteY30" fmla="*/ 411480 h 441960"/>
              <a:gd name="connsiteX31" fmla="*/ 476250 w 483870"/>
              <a:gd name="connsiteY31" fmla="*/ 430530 h 441960"/>
              <a:gd name="connsiteX32" fmla="*/ 483870 w 483870"/>
              <a:gd name="connsiteY32" fmla="*/ 441960 h 441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83870" h="441960">
                <a:moveTo>
                  <a:pt x="0" y="22860"/>
                </a:moveTo>
                <a:cubicBezTo>
                  <a:pt x="6350" y="17780"/>
                  <a:pt x="12154" y="11930"/>
                  <a:pt x="19050" y="7620"/>
                </a:cubicBezTo>
                <a:cubicBezTo>
                  <a:pt x="22694" y="5343"/>
                  <a:pt x="43213" y="627"/>
                  <a:pt x="45720" y="0"/>
                </a:cubicBezTo>
                <a:cubicBezTo>
                  <a:pt x="73660" y="1270"/>
                  <a:pt x="101654" y="1665"/>
                  <a:pt x="129540" y="3810"/>
                </a:cubicBezTo>
                <a:cubicBezTo>
                  <a:pt x="134761" y="4212"/>
                  <a:pt x="139668" y="6484"/>
                  <a:pt x="144780" y="7620"/>
                </a:cubicBezTo>
                <a:cubicBezTo>
                  <a:pt x="151102" y="9025"/>
                  <a:pt x="157430" y="10445"/>
                  <a:pt x="163830" y="11430"/>
                </a:cubicBezTo>
                <a:cubicBezTo>
                  <a:pt x="217650" y="19710"/>
                  <a:pt x="172384" y="10907"/>
                  <a:pt x="217170" y="19050"/>
                </a:cubicBezTo>
                <a:cubicBezTo>
                  <a:pt x="227010" y="20839"/>
                  <a:pt x="251269" y="25273"/>
                  <a:pt x="259080" y="30480"/>
                </a:cubicBezTo>
                <a:lnTo>
                  <a:pt x="281940" y="45720"/>
                </a:lnTo>
                <a:cubicBezTo>
                  <a:pt x="284480" y="49530"/>
                  <a:pt x="286629" y="53632"/>
                  <a:pt x="289560" y="57150"/>
                </a:cubicBezTo>
                <a:cubicBezTo>
                  <a:pt x="293009" y="61289"/>
                  <a:pt x="298166" y="63991"/>
                  <a:pt x="300990" y="68580"/>
                </a:cubicBezTo>
                <a:cubicBezTo>
                  <a:pt x="308432" y="80673"/>
                  <a:pt x="320040" y="106680"/>
                  <a:pt x="320040" y="106680"/>
                </a:cubicBezTo>
                <a:cubicBezTo>
                  <a:pt x="317500" y="132080"/>
                  <a:pt x="315722" y="157568"/>
                  <a:pt x="312420" y="182880"/>
                </a:cubicBezTo>
                <a:cubicBezTo>
                  <a:pt x="311616" y="189045"/>
                  <a:pt x="305760" y="201924"/>
                  <a:pt x="300990" y="205740"/>
                </a:cubicBezTo>
                <a:cubicBezTo>
                  <a:pt x="297854" y="208249"/>
                  <a:pt x="293370" y="208280"/>
                  <a:pt x="289560" y="209550"/>
                </a:cubicBezTo>
                <a:cubicBezTo>
                  <a:pt x="285750" y="208280"/>
                  <a:pt x="281266" y="208249"/>
                  <a:pt x="278130" y="205740"/>
                </a:cubicBezTo>
                <a:cubicBezTo>
                  <a:pt x="262754" y="193439"/>
                  <a:pt x="271938" y="171692"/>
                  <a:pt x="274320" y="156210"/>
                </a:cubicBezTo>
                <a:cubicBezTo>
                  <a:pt x="274931" y="152241"/>
                  <a:pt x="275621" y="147916"/>
                  <a:pt x="278130" y="144780"/>
                </a:cubicBezTo>
                <a:cubicBezTo>
                  <a:pt x="283501" y="138066"/>
                  <a:pt x="293460" y="135860"/>
                  <a:pt x="300990" y="133350"/>
                </a:cubicBezTo>
                <a:cubicBezTo>
                  <a:pt x="316230" y="134620"/>
                  <a:pt x="331625" y="134646"/>
                  <a:pt x="346710" y="137160"/>
                </a:cubicBezTo>
                <a:cubicBezTo>
                  <a:pt x="354633" y="138480"/>
                  <a:pt x="369570" y="144780"/>
                  <a:pt x="369570" y="144780"/>
                </a:cubicBezTo>
                <a:cubicBezTo>
                  <a:pt x="391160" y="177165"/>
                  <a:pt x="355600" y="127000"/>
                  <a:pt x="400050" y="171450"/>
                </a:cubicBezTo>
                <a:cubicBezTo>
                  <a:pt x="414718" y="186118"/>
                  <a:pt x="406997" y="179891"/>
                  <a:pt x="422910" y="190500"/>
                </a:cubicBezTo>
                <a:cubicBezTo>
                  <a:pt x="425450" y="194310"/>
                  <a:pt x="428670" y="197746"/>
                  <a:pt x="430530" y="201930"/>
                </a:cubicBezTo>
                <a:cubicBezTo>
                  <a:pt x="433792" y="209270"/>
                  <a:pt x="438150" y="224790"/>
                  <a:pt x="438150" y="224790"/>
                </a:cubicBezTo>
                <a:cubicBezTo>
                  <a:pt x="439420" y="233680"/>
                  <a:pt x="442319" y="242487"/>
                  <a:pt x="441960" y="251460"/>
                </a:cubicBezTo>
                <a:cubicBezTo>
                  <a:pt x="441383" y="265896"/>
                  <a:pt x="437227" y="332854"/>
                  <a:pt x="422910" y="354330"/>
                </a:cubicBezTo>
                <a:lnTo>
                  <a:pt x="415290" y="365760"/>
                </a:lnTo>
                <a:cubicBezTo>
                  <a:pt x="416560" y="375920"/>
                  <a:pt x="414942" y="386883"/>
                  <a:pt x="419100" y="396240"/>
                </a:cubicBezTo>
                <a:cubicBezTo>
                  <a:pt x="420731" y="399910"/>
                  <a:pt x="426938" y="398254"/>
                  <a:pt x="430530" y="400050"/>
                </a:cubicBezTo>
                <a:cubicBezTo>
                  <a:pt x="456842" y="413206"/>
                  <a:pt x="425482" y="403551"/>
                  <a:pt x="457200" y="411480"/>
                </a:cubicBezTo>
                <a:cubicBezTo>
                  <a:pt x="477520" y="441960"/>
                  <a:pt x="450850" y="405130"/>
                  <a:pt x="476250" y="430530"/>
                </a:cubicBezTo>
                <a:cubicBezTo>
                  <a:pt x="479488" y="433768"/>
                  <a:pt x="483870" y="441960"/>
                  <a:pt x="483870" y="441960"/>
                </a:cubicBezTo>
              </a:path>
            </a:pathLst>
          </a:custGeom>
          <a:noFill/>
          <a:ln w="19050">
            <a:solidFill>
              <a:schemeClr val="accent4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accent4"/>
              </a:solidFill>
            </a:endParaRPr>
          </a:p>
        </p:txBody>
      </p:sp>
      <p:sp>
        <p:nvSpPr>
          <p:cNvPr id="35" name="Forme libre : forme 34">
            <a:extLst>
              <a:ext uri="{FF2B5EF4-FFF2-40B4-BE49-F238E27FC236}">
                <a16:creationId xmlns:a16="http://schemas.microsoft.com/office/drawing/2014/main" id="{773C32BE-B8BA-4ABF-A828-847FCEF82E90}"/>
              </a:ext>
            </a:extLst>
          </p:cNvPr>
          <p:cNvSpPr/>
          <p:nvPr/>
        </p:nvSpPr>
        <p:spPr>
          <a:xfrm>
            <a:off x="6484775" y="4068147"/>
            <a:ext cx="1655500" cy="778627"/>
          </a:xfrm>
          <a:custGeom>
            <a:avLst/>
            <a:gdLst>
              <a:gd name="connsiteX0" fmla="*/ 205273 w 1250302"/>
              <a:gd name="connsiteY0" fmla="*/ 0 h 718457"/>
              <a:gd name="connsiteX1" fmla="*/ 167951 w 1250302"/>
              <a:gd name="connsiteY1" fmla="*/ 46653 h 718457"/>
              <a:gd name="connsiteX2" fmla="*/ 111967 w 1250302"/>
              <a:gd name="connsiteY2" fmla="*/ 102637 h 718457"/>
              <a:gd name="connsiteX3" fmla="*/ 93306 w 1250302"/>
              <a:gd name="connsiteY3" fmla="*/ 130629 h 718457"/>
              <a:gd name="connsiteX4" fmla="*/ 83975 w 1250302"/>
              <a:gd name="connsiteY4" fmla="*/ 158620 h 718457"/>
              <a:gd name="connsiteX5" fmla="*/ 55983 w 1250302"/>
              <a:gd name="connsiteY5" fmla="*/ 186612 h 718457"/>
              <a:gd name="connsiteX6" fmla="*/ 46653 w 1250302"/>
              <a:gd name="connsiteY6" fmla="*/ 214604 h 718457"/>
              <a:gd name="connsiteX7" fmla="*/ 27992 w 1250302"/>
              <a:gd name="connsiteY7" fmla="*/ 242596 h 718457"/>
              <a:gd name="connsiteX8" fmla="*/ 9330 w 1250302"/>
              <a:gd name="connsiteY8" fmla="*/ 298580 h 718457"/>
              <a:gd name="connsiteX9" fmla="*/ 0 w 1250302"/>
              <a:gd name="connsiteY9" fmla="*/ 354563 h 718457"/>
              <a:gd name="connsiteX10" fmla="*/ 27992 w 1250302"/>
              <a:gd name="connsiteY10" fmla="*/ 494522 h 718457"/>
              <a:gd name="connsiteX11" fmla="*/ 46653 w 1250302"/>
              <a:gd name="connsiteY11" fmla="*/ 522514 h 718457"/>
              <a:gd name="connsiteX12" fmla="*/ 83975 w 1250302"/>
              <a:gd name="connsiteY12" fmla="*/ 559837 h 718457"/>
              <a:gd name="connsiteX13" fmla="*/ 93306 w 1250302"/>
              <a:gd name="connsiteY13" fmla="*/ 587829 h 718457"/>
              <a:gd name="connsiteX14" fmla="*/ 121298 w 1250302"/>
              <a:gd name="connsiteY14" fmla="*/ 606490 h 718457"/>
              <a:gd name="connsiteX15" fmla="*/ 158620 w 1250302"/>
              <a:gd name="connsiteY15" fmla="*/ 634482 h 718457"/>
              <a:gd name="connsiteX16" fmla="*/ 195943 w 1250302"/>
              <a:gd name="connsiteY16" fmla="*/ 671804 h 718457"/>
              <a:gd name="connsiteX17" fmla="*/ 251926 w 1250302"/>
              <a:gd name="connsiteY17" fmla="*/ 690465 h 718457"/>
              <a:gd name="connsiteX18" fmla="*/ 279918 w 1250302"/>
              <a:gd name="connsiteY18" fmla="*/ 699796 h 718457"/>
              <a:gd name="connsiteX19" fmla="*/ 475861 w 1250302"/>
              <a:gd name="connsiteY19" fmla="*/ 690465 h 718457"/>
              <a:gd name="connsiteX20" fmla="*/ 503853 w 1250302"/>
              <a:gd name="connsiteY20" fmla="*/ 681135 h 718457"/>
              <a:gd name="connsiteX21" fmla="*/ 578498 w 1250302"/>
              <a:gd name="connsiteY21" fmla="*/ 653143 h 718457"/>
              <a:gd name="connsiteX22" fmla="*/ 625151 w 1250302"/>
              <a:gd name="connsiteY22" fmla="*/ 615820 h 718457"/>
              <a:gd name="connsiteX23" fmla="*/ 662473 w 1250302"/>
              <a:gd name="connsiteY23" fmla="*/ 597159 h 718457"/>
              <a:gd name="connsiteX24" fmla="*/ 681134 w 1250302"/>
              <a:gd name="connsiteY24" fmla="*/ 569167 h 718457"/>
              <a:gd name="connsiteX25" fmla="*/ 690465 w 1250302"/>
              <a:gd name="connsiteY25" fmla="*/ 475861 h 718457"/>
              <a:gd name="connsiteX26" fmla="*/ 634481 w 1250302"/>
              <a:gd name="connsiteY26" fmla="*/ 457200 h 718457"/>
              <a:gd name="connsiteX27" fmla="*/ 578498 w 1250302"/>
              <a:gd name="connsiteY27" fmla="*/ 475861 h 718457"/>
              <a:gd name="connsiteX28" fmla="*/ 541175 w 1250302"/>
              <a:gd name="connsiteY28" fmla="*/ 531845 h 718457"/>
              <a:gd name="connsiteX29" fmla="*/ 541175 w 1250302"/>
              <a:gd name="connsiteY29" fmla="*/ 625151 h 718457"/>
              <a:gd name="connsiteX30" fmla="*/ 550506 w 1250302"/>
              <a:gd name="connsiteY30" fmla="*/ 653143 h 718457"/>
              <a:gd name="connsiteX31" fmla="*/ 606490 w 1250302"/>
              <a:gd name="connsiteY31" fmla="*/ 690465 h 718457"/>
              <a:gd name="connsiteX32" fmla="*/ 662473 w 1250302"/>
              <a:gd name="connsiteY32" fmla="*/ 718457 h 718457"/>
              <a:gd name="connsiteX33" fmla="*/ 821094 w 1250302"/>
              <a:gd name="connsiteY33" fmla="*/ 690465 h 718457"/>
              <a:gd name="connsiteX34" fmla="*/ 849085 w 1250302"/>
              <a:gd name="connsiteY34" fmla="*/ 681135 h 718457"/>
              <a:gd name="connsiteX35" fmla="*/ 867747 w 1250302"/>
              <a:gd name="connsiteY35" fmla="*/ 662473 h 718457"/>
              <a:gd name="connsiteX36" fmla="*/ 895739 w 1250302"/>
              <a:gd name="connsiteY36" fmla="*/ 653143 h 718457"/>
              <a:gd name="connsiteX37" fmla="*/ 914400 w 1250302"/>
              <a:gd name="connsiteY37" fmla="*/ 625151 h 718457"/>
              <a:gd name="connsiteX38" fmla="*/ 970383 w 1250302"/>
              <a:gd name="connsiteY38" fmla="*/ 597159 h 718457"/>
              <a:gd name="connsiteX39" fmla="*/ 989045 w 1250302"/>
              <a:gd name="connsiteY39" fmla="*/ 578498 h 718457"/>
              <a:gd name="connsiteX40" fmla="*/ 1035698 w 1250302"/>
              <a:gd name="connsiteY40" fmla="*/ 550506 h 718457"/>
              <a:gd name="connsiteX41" fmla="*/ 1212979 w 1250302"/>
              <a:gd name="connsiteY41" fmla="*/ 578498 h 718457"/>
              <a:gd name="connsiteX42" fmla="*/ 1231641 w 1250302"/>
              <a:gd name="connsiteY42" fmla="*/ 597159 h 718457"/>
              <a:gd name="connsiteX43" fmla="*/ 1250302 w 1250302"/>
              <a:gd name="connsiteY43" fmla="*/ 625151 h 718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250302" h="718457">
                <a:moveTo>
                  <a:pt x="205273" y="0"/>
                </a:moveTo>
                <a:cubicBezTo>
                  <a:pt x="192832" y="15551"/>
                  <a:pt x="181347" y="31917"/>
                  <a:pt x="167951" y="46653"/>
                </a:cubicBezTo>
                <a:cubicBezTo>
                  <a:pt x="150198" y="66181"/>
                  <a:pt x="126606" y="80678"/>
                  <a:pt x="111967" y="102637"/>
                </a:cubicBezTo>
                <a:cubicBezTo>
                  <a:pt x="105747" y="111968"/>
                  <a:pt x="98321" y="120599"/>
                  <a:pt x="93306" y="130629"/>
                </a:cubicBezTo>
                <a:cubicBezTo>
                  <a:pt x="88908" y="139426"/>
                  <a:pt x="89431" y="150437"/>
                  <a:pt x="83975" y="158620"/>
                </a:cubicBezTo>
                <a:cubicBezTo>
                  <a:pt x="76655" y="169599"/>
                  <a:pt x="65314" y="177281"/>
                  <a:pt x="55983" y="186612"/>
                </a:cubicBezTo>
                <a:cubicBezTo>
                  <a:pt x="52873" y="195943"/>
                  <a:pt x="51051" y="205807"/>
                  <a:pt x="46653" y="214604"/>
                </a:cubicBezTo>
                <a:cubicBezTo>
                  <a:pt x="41638" y="224634"/>
                  <a:pt x="32546" y="232349"/>
                  <a:pt x="27992" y="242596"/>
                </a:cubicBezTo>
                <a:cubicBezTo>
                  <a:pt x="20003" y="260571"/>
                  <a:pt x="9330" y="298580"/>
                  <a:pt x="9330" y="298580"/>
                </a:cubicBezTo>
                <a:cubicBezTo>
                  <a:pt x="6220" y="317241"/>
                  <a:pt x="0" y="335645"/>
                  <a:pt x="0" y="354563"/>
                </a:cubicBezTo>
                <a:cubicBezTo>
                  <a:pt x="0" y="381634"/>
                  <a:pt x="8457" y="465218"/>
                  <a:pt x="27992" y="494522"/>
                </a:cubicBezTo>
                <a:lnTo>
                  <a:pt x="46653" y="522514"/>
                </a:lnTo>
                <a:cubicBezTo>
                  <a:pt x="71532" y="597157"/>
                  <a:pt x="34213" y="510075"/>
                  <a:pt x="83975" y="559837"/>
                </a:cubicBezTo>
                <a:cubicBezTo>
                  <a:pt x="90930" y="566792"/>
                  <a:pt x="87162" y="580149"/>
                  <a:pt x="93306" y="587829"/>
                </a:cubicBezTo>
                <a:cubicBezTo>
                  <a:pt x="100311" y="596586"/>
                  <a:pt x="112173" y="599972"/>
                  <a:pt x="121298" y="606490"/>
                </a:cubicBezTo>
                <a:cubicBezTo>
                  <a:pt x="133952" y="615529"/>
                  <a:pt x="146917" y="624242"/>
                  <a:pt x="158620" y="634482"/>
                </a:cubicBezTo>
                <a:cubicBezTo>
                  <a:pt x="171861" y="646068"/>
                  <a:pt x="180856" y="662752"/>
                  <a:pt x="195943" y="671804"/>
                </a:cubicBezTo>
                <a:cubicBezTo>
                  <a:pt x="212810" y="681924"/>
                  <a:pt x="233265" y="684245"/>
                  <a:pt x="251926" y="690465"/>
                </a:cubicBezTo>
                <a:lnTo>
                  <a:pt x="279918" y="699796"/>
                </a:lnTo>
                <a:cubicBezTo>
                  <a:pt x="345232" y="696686"/>
                  <a:pt x="410699" y="695895"/>
                  <a:pt x="475861" y="690465"/>
                </a:cubicBezTo>
                <a:cubicBezTo>
                  <a:pt x="485662" y="689648"/>
                  <a:pt x="494396" y="683837"/>
                  <a:pt x="503853" y="681135"/>
                </a:cubicBezTo>
                <a:cubicBezTo>
                  <a:pt x="549772" y="668015"/>
                  <a:pt x="535017" y="677989"/>
                  <a:pt x="578498" y="653143"/>
                </a:cubicBezTo>
                <a:cubicBezTo>
                  <a:pt x="697118" y="585362"/>
                  <a:pt x="533208" y="677117"/>
                  <a:pt x="625151" y="615820"/>
                </a:cubicBezTo>
                <a:cubicBezTo>
                  <a:pt x="636724" y="608104"/>
                  <a:pt x="650032" y="603379"/>
                  <a:pt x="662473" y="597159"/>
                </a:cubicBezTo>
                <a:cubicBezTo>
                  <a:pt x="668693" y="587828"/>
                  <a:pt x="674129" y="577924"/>
                  <a:pt x="681134" y="569167"/>
                </a:cubicBezTo>
                <a:cubicBezTo>
                  <a:pt x="705160" y="539135"/>
                  <a:pt x="736139" y="541109"/>
                  <a:pt x="690465" y="475861"/>
                </a:cubicBezTo>
                <a:cubicBezTo>
                  <a:pt x="679184" y="459746"/>
                  <a:pt x="634481" y="457200"/>
                  <a:pt x="634481" y="457200"/>
                </a:cubicBezTo>
                <a:cubicBezTo>
                  <a:pt x="615820" y="463420"/>
                  <a:pt x="589409" y="459494"/>
                  <a:pt x="578498" y="475861"/>
                </a:cubicBezTo>
                <a:lnTo>
                  <a:pt x="541175" y="531845"/>
                </a:lnTo>
                <a:cubicBezTo>
                  <a:pt x="526090" y="577104"/>
                  <a:pt x="527774" y="558143"/>
                  <a:pt x="541175" y="625151"/>
                </a:cubicBezTo>
                <a:cubicBezTo>
                  <a:pt x="543104" y="634795"/>
                  <a:pt x="543551" y="646188"/>
                  <a:pt x="550506" y="653143"/>
                </a:cubicBezTo>
                <a:cubicBezTo>
                  <a:pt x="566365" y="669002"/>
                  <a:pt x="587829" y="678024"/>
                  <a:pt x="606490" y="690465"/>
                </a:cubicBezTo>
                <a:cubicBezTo>
                  <a:pt x="642666" y="714582"/>
                  <a:pt x="623841" y="705579"/>
                  <a:pt x="662473" y="718457"/>
                </a:cubicBezTo>
                <a:cubicBezTo>
                  <a:pt x="670211" y="717167"/>
                  <a:pt x="787581" y="698843"/>
                  <a:pt x="821094" y="690465"/>
                </a:cubicBezTo>
                <a:cubicBezTo>
                  <a:pt x="830635" y="688080"/>
                  <a:pt x="839755" y="684245"/>
                  <a:pt x="849085" y="681135"/>
                </a:cubicBezTo>
                <a:cubicBezTo>
                  <a:pt x="855306" y="674914"/>
                  <a:pt x="860203" y="666999"/>
                  <a:pt x="867747" y="662473"/>
                </a:cubicBezTo>
                <a:cubicBezTo>
                  <a:pt x="876181" y="657413"/>
                  <a:pt x="888059" y="659287"/>
                  <a:pt x="895739" y="653143"/>
                </a:cubicBezTo>
                <a:cubicBezTo>
                  <a:pt x="904496" y="646138"/>
                  <a:pt x="906471" y="633080"/>
                  <a:pt x="914400" y="625151"/>
                </a:cubicBezTo>
                <a:cubicBezTo>
                  <a:pt x="932486" y="607065"/>
                  <a:pt x="947618" y="604748"/>
                  <a:pt x="970383" y="597159"/>
                </a:cubicBezTo>
                <a:cubicBezTo>
                  <a:pt x="976604" y="590939"/>
                  <a:pt x="981502" y="583024"/>
                  <a:pt x="989045" y="578498"/>
                </a:cubicBezTo>
                <a:cubicBezTo>
                  <a:pt x="1049608" y="542160"/>
                  <a:pt x="988412" y="597789"/>
                  <a:pt x="1035698" y="550506"/>
                </a:cubicBezTo>
                <a:cubicBezTo>
                  <a:pt x="1194746" y="570387"/>
                  <a:pt x="1137410" y="553308"/>
                  <a:pt x="1212979" y="578498"/>
                </a:cubicBezTo>
                <a:cubicBezTo>
                  <a:pt x="1219200" y="584718"/>
                  <a:pt x="1226145" y="590290"/>
                  <a:pt x="1231641" y="597159"/>
                </a:cubicBezTo>
                <a:cubicBezTo>
                  <a:pt x="1238646" y="605916"/>
                  <a:pt x="1250302" y="625151"/>
                  <a:pt x="1250302" y="625151"/>
                </a:cubicBezTo>
              </a:path>
            </a:pathLst>
          </a:cu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3" name="Forme libre : forme 2">
            <a:extLst>
              <a:ext uri="{FF2B5EF4-FFF2-40B4-BE49-F238E27FC236}">
                <a16:creationId xmlns:a16="http://schemas.microsoft.com/office/drawing/2014/main" id="{44643586-2CA0-40BB-B719-611F3474CBE7}"/>
              </a:ext>
            </a:extLst>
          </p:cNvPr>
          <p:cNvSpPr/>
          <p:nvPr/>
        </p:nvSpPr>
        <p:spPr>
          <a:xfrm>
            <a:off x="3778306" y="3342125"/>
            <a:ext cx="678582" cy="617250"/>
          </a:xfrm>
          <a:custGeom>
            <a:avLst/>
            <a:gdLst>
              <a:gd name="connsiteX0" fmla="*/ 324215 w 678582"/>
              <a:gd name="connsiteY0" fmla="*/ 617250 h 617250"/>
              <a:gd name="connsiteX1" fmla="*/ 316595 w 678582"/>
              <a:gd name="connsiteY1" fmla="*/ 548670 h 617250"/>
              <a:gd name="connsiteX2" fmla="*/ 312785 w 678582"/>
              <a:gd name="connsiteY2" fmla="*/ 537240 h 617250"/>
              <a:gd name="connsiteX3" fmla="*/ 301355 w 678582"/>
              <a:gd name="connsiteY3" fmla="*/ 529620 h 617250"/>
              <a:gd name="connsiteX4" fmla="*/ 289925 w 678582"/>
              <a:gd name="connsiteY4" fmla="*/ 518190 h 617250"/>
              <a:gd name="connsiteX5" fmla="*/ 259445 w 678582"/>
              <a:gd name="connsiteY5" fmla="*/ 502950 h 617250"/>
              <a:gd name="connsiteX6" fmla="*/ 244205 w 678582"/>
              <a:gd name="connsiteY6" fmla="*/ 495330 h 617250"/>
              <a:gd name="connsiteX7" fmla="*/ 225155 w 678582"/>
              <a:gd name="connsiteY7" fmla="*/ 491520 h 617250"/>
              <a:gd name="connsiteX8" fmla="*/ 183245 w 678582"/>
              <a:gd name="connsiteY8" fmla="*/ 476280 h 617250"/>
              <a:gd name="connsiteX9" fmla="*/ 171815 w 678582"/>
              <a:gd name="connsiteY9" fmla="*/ 472470 h 617250"/>
              <a:gd name="connsiteX10" fmla="*/ 141335 w 678582"/>
              <a:gd name="connsiteY10" fmla="*/ 461040 h 617250"/>
              <a:gd name="connsiteX11" fmla="*/ 49895 w 678582"/>
              <a:gd name="connsiteY11" fmla="*/ 468660 h 617250"/>
              <a:gd name="connsiteX12" fmla="*/ 38465 w 678582"/>
              <a:gd name="connsiteY12" fmla="*/ 472470 h 617250"/>
              <a:gd name="connsiteX13" fmla="*/ 11795 w 678582"/>
              <a:gd name="connsiteY13" fmla="*/ 480090 h 617250"/>
              <a:gd name="connsiteX14" fmla="*/ 4175 w 678582"/>
              <a:gd name="connsiteY14" fmla="*/ 491520 h 617250"/>
              <a:gd name="connsiteX15" fmla="*/ 4175 w 678582"/>
              <a:gd name="connsiteY15" fmla="*/ 533430 h 617250"/>
              <a:gd name="connsiteX16" fmla="*/ 7985 w 678582"/>
              <a:gd name="connsiteY16" fmla="*/ 544860 h 617250"/>
              <a:gd name="connsiteX17" fmla="*/ 19415 w 678582"/>
              <a:gd name="connsiteY17" fmla="*/ 548670 h 617250"/>
              <a:gd name="connsiteX18" fmla="*/ 27035 w 678582"/>
              <a:gd name="connsiteY18" fmla="*/ 560100 h 617250"/>
              <a:gd name="connsiteX19" fmla="*/ 53705 w 678582"/>
              <a:gd name="connsiteY19" fmla="*/ 571530 h 617250"/>
              <a:gd name="connsiteX20" fmla="*/ 76565 w 678582"/>
              <a:gd name="connsiteY20" fmla="*/ 579150 h 617250"/>
              <a:gd name="connsiteX21" fmla="*/ 148955 w 678582"/>
              <a:gd name="connsiteY21" fmla="*/ 575340 h 617250"/>
              <a:gd name="connsiteX22" fmla="*/ 160385 w 678582"/>
              <a:gd name="connsiteY22" fmla="*/ 567720 h 617250"/>
              <a:gd name="connsiteX23" fmla="*/ 183245 w 678582"/>
              <a:gd name="connsiteY23" fmla="*/ 560100 h 617250"/>
              <a:gd name="connsiteX24" fmla="*/ 221345 w 678582"/>
              <a:gd name="connsiteY24" fmla="*/ 522000 h 617250"/>
              <a:gd name="connsiteX25" fmla="*/ 244205 w 678582"/>
              <a:gd name="connsiteY25" fmla="*/ 502950 h 617250"/>
              <a:gd name="connsiteX26" fmla="*/ 267065 w 678582"/>
              <a:gd name="connsiteY26" fmla="*/ 491520 h 617250"/>
              <a:gd name="connsiteX27" fmla="*/ 282305 w 678582"/>
              <a:gd name="connsiteY27" fmla="*/ 472470 h 617250"/>
              <a:gd name="connsiteX28" fmla="*/ 293735 w 678582"/>
              <a:gd name="connsiteY28" fmla="*/ 464850 h 617250"/>
              <a:gd name="connsiteX29" fmla="*/ 312785 w 678582"/>
              <a:gd name="connsiteY29" fmla="*/ 449610 h 617250"/>
              <a:gd name="connsiteX30" fmla="*/ 324215 w 678582"/>
              <a:gd name="connsiteY30" fmla="*/ 441990 h 617250"/>
              <a:gd name="connsiteX31" fmla="*/ 335645 w 678582"/>
              <a:gd name="connsiteY31" fmla="*/ 430560 h 617250"/>
              <a:gd name="connsiteX32" fmla="*/ 354695 w 678582"/>
              <a:gd name="connsiteY32" fmla="*/ 419130 h 617250"/>
              <a:gd name="connsiteX33" fmla="*/ 366125 w 678582"/>
              <a:gd name="connsiteY33" fmla="*/ 407700 h 617250"/>
              <a:gd name="connsiteX34" fmla="*/ 388985 w 678582"/>
              <a:gd name="connsiteY34" fmla="*/ 392460 h 617250"/>
              <a:gd name="connsiteX35" fmla="*/ 400415 w 678582"/>
              <a:gd name="connsiteY35" fmla="*/ 381030 h 617250"/>
              <a:gd name="connsiteX36" fmla="*/ 415655 w 678582"/>
              <a:gd name="connsiteY36" fmla="*/ 373410 h 617250"/>
              <a:gd name="connsiteX37" fmla="*/ 434705 w 678582"/>
              <a:gd name="connsiteY37" fmla="*/ 361980 h 617250"/>
              <a:gd name="connsiteX38" fmla="*/ 446135 w 678582"/>
              <a:gd name="connsiteY38" fmla="*/ 354360 h 617250"/>
              <a:gd name="connsiteX39" fmla="*/ 499475 w 678582"/>
              <a:gd name="connsiteY39" fmla="*/ 339120 h 617250"/>
              <a:gd name="connsiteX40" fmla="*/ 583295 w 678582"/>
              <a:gd name="connsiteY40" fmla="*/ 346740 h 617250"/>
              <a:gd name="connsiteX41" fmla="*/ 629015 w 678582"/>
              <a:gd name="connsiteY41" fmla="*/ 354360 h 617250"/>
              <a:gd name="connsiteX42" fmla="*/ 640445 w 678582"/>
              <a:gd name="connsiteY42" fmla="*/ 358170 h 617250"/>
              <a:gd name="connsiteX43" fmla="*/ 651875 w 678582"/>
              <a:gd name="connsiteY43" fmla="*/ 365790 h 617250"/>
              <a:gd name="connsiteX44" fmla="*/ 674735 w 678582"/>
              <a:gd name="connsiteY44" fmla="*/ 373410 h 617250"/>
              <a:gd name="connsiteX45" fmla="*/ 678545 w 678582"/>
              <a:gd name="connsiteY45" fmla="*/ 384840 h 617250"/>
              <a:gd name="connsiteX46" fmla="*/ 670925 w 678582"/>
              <a:gd name="connsiteY46" fmla="*/ 411510 h 617250"/>
              <a:gd name="connsiteX47" fmla="*/ 629015 w 678582"/>
              <a:gd name="connsiteY47" fmla="*/ 426750 h 617250"/>
              <a:gd name="connsiteX48" fmla="*/ 590915 w 678582"/>
              <a:gd name="connsiteY48" fmla="*/ 419130 h 617250"/>
              <a:gd name="connsiteX49" fmla="*/ 556625 w 678582"/>
              <a:gd name="connsiteY49" fmla="*/ 400080 h 617250"/>
              <a:gd name="connsiteX50" fmla="*/ 537575 w 678582"/>
              <a:gd name="connsiteY50" fmla="*/ 384840 h 617250"/>
              <a:gd name="connsiteX51" fmla="*/ 526145 w 678582"/>
              <a:gd name="connsiteY51" fmla="*/ 373410 h 617250"/>
              <a:gd name="connsiteX52" fmla="*/ 499475 w 678582"/>
              <a:gd name="connsiteY52" fmla="*/ 354360 h 617250"/>
              <a:gd name="connsiteX53" fmla="*/ 491855 w 678582"/>
              <a:gd name="connsiteY53" fmla="*/ 342930 h 617250"/>
              <a:gd name="connsiteX54" fmla="*/ 488045 w 678582"/>
              <a:gd name="connsiteY54" fmla="*/ 331500 h 617250"/>
              <a:gd name="connsiteX55" fmla="*/ 480425 w 678582"/>
              <a:gd name="connsiteY55" fmla="*/ 301020 h 617250"/>
              <a:gd name="connsiteX56" fmla="*/ 472805 w 678582"/>
              <a:gd name="connsiteY56" fmla="*/ 270540 h 617250"/>
              <a:gd name="connsiteX57" fmla="*/ 465185 w 678582"/>
              <a:gd name="connsiteY57" fmla="*/ 243870 h 617250"/>
              <a:gd name="connsiteX58" fmla="*/ 465185 w 678582"/>
              <a:gd name="connsiteY58" fmla="*/ 87660 h 617250"/>
              <a:gd name="connsiteX59" fmla="*/ 480425 w 678582"/>
              <a:gd name="connsiteY59" fmla="*/ 64800 h 617250"/>
              <a:gd name="connsiteX60" fmla="*/ 499475 w 678582"/>
              <a:gd name="connsiteY60" fmla="*/ 41940 h 617250"/>
              <a:gd name="connsiteX61" fmla="*/ 514715 w 678582"/>
              <a:gd name="connsiteY61" fmla="*/ 34320 h 617250"/>
              <a:gd name="connsiteX62" fmla="*/ 522335 w 678582"/>
              <a:gd name="connsiteY62" fmla="*/ 22890 h 617250"/>
              <a:gd name="connsiteX63" fmla="*/ 533765 w 678582"/>
              <a:gd name="connsiteY63" fmla="*/ 11460 h 617250"/>
              <a:gd name="connsiteX64" fmla="*/ 533765 w 678582"/>
              <a:gd name="connsiteY64" fmla="*/ 30 h 617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678582" h="617250">
                <a:moveTo>
                  <a:pt x="324215" y="617250"/>
                </a:moveTo>
                <a:cubicBezTo>
                  <a:pt x="321913" y="587330"/>
                  <a:pt x="322868" y="573763"/>
                  <a:pt x="316595" y="548670"/>
                </a:cubicBezTo>
                <a:cubicBezTo>
                  <a:pt x="315621" y="544774"/>
                  <a:pt x="315294" y="540376"/>
                  <a:pt x="312785" y="537240"/>
                </a:cubicBezTo>
                <a:cubicBezTo>
                  <a:pt x="309924" y="533664"/>
                  <a:pt x="304873" y="532551"/>
                  <a:pt x="301355" y="529620"/>
                </a:cubicBezTo>
                <a:cubicBezTo>
                  <a:pt x="297216" y="526171"/>
                  <a:pt x="294471" y="521083"/>
                  <a:pt x="289925" y="518190"/>
                </a:cubicBezTo>
                <a:cubicBezTo>
                  <a:pt x="280342" y="512092"/>
                  <a:pt x="269605" y="508030"/>
                  <a:pt x="259445" y="502950"/>
                </a:cubicBezTo>
                <a:cubicBezTo>
                  <a:pt x="254365" y="500410"/>
                  <a:pt x="249774" y="496444"/>
                  <a:pt x="244205" y="495330"/>
                </a:cubicBezTo>
                <a:cubicBezTo>
                  <a:pt x="237855" y="494060"/>
                  <a:pt x="231403" y="493224"/>
                  <a:pt x="225155" y="491520"/>
                </a:cubicBezTo>
                <a:cubicBezTo>
                  <a:pt x="205588" y="486184"/>
                  <a:pt x="201424" y="483097"/>
                  <a:pt x="183245" y="476280"/>
                </a:cubicBezTo>
                <a:cubicBezTo>
                  <a:pt x="179485" y="474870"/>
                  <a:pt x="175575" y="473880"/>
                  <a:pt x="171815" y="472470"/>
                </a:cubicBezTo>
                <a:cubicBezTo>
                  <a:pt x="135369" y="458803"/>
                  <a:pt x="167279" y="469688"/>
                  <a:pt x="141335" y="461040"/>
                </a:cubicBezTo>
                <a:cubicBezTo>
                  <a:pt x="121837" y="462340"/>
                  <a:pt x="73569" y="464714"/>
                  <a:pt x="49895" y="468660"/>
                </a:cubicBezTo>
                <a:cubicBezTo>
                  <a:pt x="45934" y="469320"/>
                  <a:pt x="42327" y="471367"/>
                  <a:pt x="38465" y="472470"/>
                </a:cubicBezTo>
                <a:cubicBezTo>
                  <a:pt x="4977" y="482038"/>
                  <a:pt x="39200" y="470955"/>
                  <a:pt x="11795" y="480090"/>
                </a:cubicBezTo>
                <a:cubicBezTo>
                  <a:pt x="9255" y="483900"/>
                  <a:pt x="6223" y="487424"/>
                  <a:pt x="4175" y="491520"/>
                </a:cubicBezTo>
                <a:cubicBezTo>
                  <a:pt x="-3249" y="506369"/>
                  <a:pt x="827" y="515014"/>
                  <a:pt x="4175" y="533430"/>
                </a:cubicBezTo>
                <a:cubicBezTo>
                  <a:pt x="4893" y="537381"/>
                  <a:pt x="5145" y="542020"/>
                  <a:pt x="7985" y="544860"/>
                </a:cubicBezTo>
                <a:cubicBezTo>
                  <a:pt x="10825" y="547700"/>
                  <a:pt x="15605" y="547400"/>
                  <a:pt x="19415" y="548670"/>
                </a:cubicBezTo>
                <a:cubicBezTo>
                  <a:pt x="21955" y="552480"/>
                  <a:pt x="23797" y="556862"/>
                  <a:pt x="27035" y="560100"/>
                </a:cubicBezTo>
                <a:cubicBezTo>
                  <a:pt x="36534" y="569599"/>
                  <a:pt x="41213" y="567783"/>
                  <a:pt x="53705" y="571530"/>
                </a:cubicBezTo>
                <a:cubicBezTo>
                  <a:pt x="61398" y="573838"/>
                  <a:pt x="76565" y="579150"/>
                  <a:pt x="76565" y="579150"/>
                </a:cubicBezTo>
                <a:cubicBezTo>
                  <a:pt x="100695" y="577880"/>
                  <a:pt x="125013" y="578605"/>
                  <a:pt x="148955" y="575340"/>
                </a:cubicBezTo>
                <a:cubicBezTo>
                  <a:pt x="153492" y="574721"/>
                  <a:pt x="156201" y="569580"/>
                  <a:pt x="160385" y="567720"/>
                </a:cubicBezTo>
                <a:cubicBezTo>
                  <a:pt x="167725" y="564458"/>
                  <a:pt x="183245" y="560100"/>
                  <a:pt x="183245" y="560100"/>
                </a:cubicBezTo>
                <a:cubicBezTo>
                  <a:pt x="223885" y="499140"/>
                  <a:pt x="170545" y="572800"/>
                  <a:pt x="221345" y="522000"/>
                </a:cubicBezTo>
                <a:cubicBezTo>
                  <a:pt x="229771" y="513574"/>
                  <a:pt x="233596" y="508254"/>
                  <a:pt x="244205" y="502950"/>
                </a:cubicBezTo>
                <a:cubicBezTo>
                  <a:pt x="256600" y="496752"/>
                  <a:pt x="256146" y="502439"/>
                  <a:pt x="267065" y="491520"/>
                </a:cubicBezTo>
                <a:cubicBezTo>
                  <a:pt x="272815" y="485770"/>
                  <a:pt x="276555" y="478220"/>
                  <a:pt x="282305" y="472470"/>
                </a:cubicBezTo>
                <a:cubicBezTo>
                  <a:pt x="285543" y="469232"/>
                  <a:pt x="290072" y="467597"/>
                  <a:pt x="293735" y="464850"/>
                </a:cubicBezTo>
                <a:cubicBezTo>
                  <a:pt x="300241" y="459971"/>
                  <a:pt x="306279" y="454489"/>
                  <a:pt x="312785" y="449610"/>
                </a:cubicBezTo>
                <a:cubicBezTo>
                  <a:pt x="316448" y="446863"/>
                  <a:pt x="320697" y="444921"/>
                  <a:pt x="324215" y="441990"/>
                </a:cubicBezTo>
                <a:cubicBezTo>
                  <a:pt x="328354" y="438541"/>
                  <a:pt x="331334" y="433793"/>
                  <a:pt x="335645" y="430560"/>
                </a:cubicBezTo>
                <a:cubicBezTo>
                  <a:pt x="341569" y="426117"/>
                  <a:pt x="348771" y="423573"/>
                  <a:pt x="354695" y="419130"/>
                </a:cubicBezTo>
                <a:cubicBezTo>
                  <a:pt x="359006" y="415897"/>
                  <a:pt x="361872" y="411008"/>
                  <a:pt x="366125" y="407700"/>
                </a:cubicBezTo>
                <a:cubicBezTo>
                  <a:pt x="373354" y="402077"/>
                  <a:pt x="382509" y="398936"/>
                  <a:pt x="388985" y="392460"/>
                </a:cubicBezTo>
                <a:cubicBezTo>
                  <a:pt x="392795" y="388650"/>
                  <a:pt x="396030" y="384162"/>
                  <a:pt x="400415" y="381030"/>
                </a:cubicBezTo>
                <a:cubicBezTo>
                  <a:pt x="405037" y="377729"/>
                  <a:pt x="410690" y="376168"/>
                  <a:pt x="415655" y="373410"/>
                </a:cubicBezTo>
                <a:cubicBezTo>
                  <a:pt x="422128" y="369814"/>
                  <a:pt x="428425" y="365905"/>
                  <a:pt x="434705" y="361980"/>
                </a:cubicBezTo>
                <a:cubicBezTo>
                  <a:pt x="438588" y="359553"/>
                  <a:pt x="441908" y="356121"/>
                  <a:pt x="446135" y="354360"/>
                </a:cubicBezTo>
                <a:cubicBezTo>
                  <a:pt x="471017" y="343992"/>
                  <a:pt x="476969" y="343621"/>
                  <a:pt x="499475" y="339120"/>
                </a:cubicBezTo>
                <a:cubicBezTo>
                  <a:pt x="527415" y="341660"/>
                  <a:pt x="555785" y="341238"/>
                  <a:pt x="583295" y="346740"/>
                </a:cubicBezTo>
                <a:cubicBezTo>
                  <a:pt x="611151" y="352311"/>
                  <a:pt x="595934" y="349634"/>
                  <a:pt x="629015" y="354360"/>
                </a:cubicBezTo>
                <a:cubicBezTo>
                  <a:pt x="632825" y="355630"/>
                  <a:pt x="636853" y="356374"/>
                  <a:pt x="640445" y="358170"/>
                </a:cubicBezTo>
                <a:cubicBezTo>
                  <a:pt x="644541" y="360218"/>
                  <a:pt x="647691" y="363930"/>
                  <a:pt x="651875" y="365790"/>
                </a:cubicBezTo>
                <a:cubicBezTo>
                  <a:pt x="659215" y="369052"/>
                  <a:pt x="674735" y="373410"/>
                  <a:pt x="674735" y="373410"/>
                </a:cubicBezTo>
                <a:cubicBezTo>
                  <a:pt x="676005" y="377220"/>
                  <a:pt x="678945" y="380844"/>
                  <a:pt x="678545" y="384840"/>
                </a:cubicBezTo>
                <a:cubicBezTo>
                  <a:pt x="677625" y="394040"/>
                  <a:pt x="676054" y="403817"/>
                  <a:pt x="670925" y="411510"/>
                </a:cubicBezTo>
                <a:cubicBezTo>
                  <a:pt x="666776" y="417733"/>
                  <a:pt x="629629" y="426575"/>
                  <a:pt x="629015" y="426750"/>
                </a:cubicBezTo>
                <a:cubicBezTo>
                  <a:pt x="622389" y="425803"/>
                  <a:pt x="600122" y="424245"/>
                  <a:pt x="590915" y="419130"/>
                </a:cubicBezTo>
                <a:cubicBezTo>
                  <a:pt x="551613" y="397295"/>
                  <a:pt x="582488" y="408701"/>
                  <a:pt x="556625" y="400080"/>
                </a:cubicBezTo>
                <a:cubicBezTo>
                  <a:pt x="539583" y="374517"/>
                  <a:pt x="559659" y="399562"/>
                  <a:pt x="537575" y="384840"/>
                </a:cubicBezTo>
                <a:cubicBezTo>
                  <a:pt x="533092" y="381851"/>
                  <a:pt x="530530" y="376542"/>
                  <a:pt x="526145" y="373410"/>
                </a:cubicBezTo>
                <a:cubicBezTo>
                  <a:pt x="503940" y="357549"/>
                  <a:pt x="516956" y="375338"/>
                  <a:pt x="499475" y="354360"/>
                </a:cubicBezTo>
                <a:cubicBezTo>
                  <a:pt x="496544" y="350842"/>
                  <a:pt x="493903" y="347026"/>
                  <a:pt x="491855" y="342930"/>
                </a:cubicBezTo>
                <a:cubicBezTo>
                  <a:pt x="490059" y="339338"/>
                  <a:pt x="489102" y="335375"/>
                  <a:pt x="488045" y="331500"/>
                </a:cubicBezTo>
                <a:cubicBezTo>
                  <a:pt x="485289" y="321396"/>
                  <a:pt x="483737" y="310955"/>
                  <a:pt x="480425" y="301020"/>
                </a:cubicBezTo>
                <a:cubicBezTo>
                  <a:pt x="473617" y="280595"/>
                  <a:pt x="478935" y="298126"/>
                  <a:pt x="472805" y="270540"/>
                </a:cubicBezTo>
                <a:cubicBezTo>
                  <a:pt x="469616" y="256188"/>
                  <a:pt x="469428" y="256598"/>
                  <a:pt x="465185" y="243870"/>
                </a:cubicBezTo>
                <a:cubicBezTo>
                  <a:pt x="463216" y="202514"/>
                  <a:pt x="457136" y="129513"/>
                  <a:pt x="465185" y="87660"/>
                </a:cubicBezTo>
                <a:cubicBezTo>
                  <a:pt x="466914" y="78667"/>
                  <a:pt x="475345" y="72420"/>
                  <a:pt x="480425" y="64800"/>
                </a:cubicBezTo>
                <a:cubicBezTo>
                  <a:pt x="486501" y="55686"/>
                  <a:pt x="490141" y="48607"/>
                  <a:pt x="499475" y="41940"/>
                </a:cubicBezTo>
                <a:cubicBezTo>
                  <a:pt x="504097" y="38639"/>
                  <a:pt x="509635" y="36860"/>
                  <a:pt x="514715" y="34320"/>
                </a:cubicBezTo>
                <a:cubicBezTo>
                  <a:pt x="517255" y="30510"/>
                  <a:pt x="519404" y="26408"/>
                  <a:pt x="522335" y="22890"/>
                </a:cubicBezTo>
                <a:cubicBezTo>
                  <a:pt x="525784" y="18751"/>
                  <a:pt x="530776" y="15943"/>
                  <a:pt x="533765" y="11460"/>
                </a:cubicBezTo>
                <a:cubicBezTo>
                  <a:pt x="542188" y="-1175"/>
                  <a:pt x="540259" y="30"/>
                  <a:pt x="533765" y="30"/>
                </a:cubicBezTo>
              </a:path>
            </a:pathLst>
          </a:custGeom>
          <a:noFill/>
          <a:ln w="19050">
            <a:solidFill>
              <a:srgbClr val="C430B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06E45E40-958A-4F70-A251-6AE701E3D152}"/>
              </a:ext>
            </a:extLst>
          </p:cNvPr>
          <p:cNvSpPr/>
          <p:nvPr/>
        </p:nvSpPr>
        <p:spPr>
          <a:xfrm>
            <a:off x="9231630" y="1051560"/>
            <a:ext cx="1173480" cy="438150"/>
          </a:xfrm>
          <a:custGeom>
            <a:avLst/>
            <a:gdLst>
              <a:gd name="connsiteX0" fmla="*/ 0 w 1173480"/>
              <a:gd name="connsiteY0" fmla="*/ 118110 h 438150"/>
              <a:gd name="connsiteX1" fmla="*/ 22860 w 1173480"/>
              <a:gd name="connsiteY1" fmla="*/ 95250 h 438150"/>
              <a:gd name="connsiteX2" fmla="*/ 45720 w 1173480"/>
              <a:gd name="connsiteY2" fmla="*/ 80010 h 438150"/>
              <a:gd name="connsiteX3" fmla="*/ 99060 w 1173480"/>
              <a:gd name="connsiteY3" fmla="*/ 83820 h 438150"/>
              <a:gd name="connsiteX4" fmla="*/ 110490 w 1173480"/>
              <a:gd name="connsiteY4" fmla="*/ 91440 h 438150"/>
              <a:gd name="connsiteX5" fmla="*/ 125730 w 1173480"/>
              <a:gd name="connsiteY5" fmla="*/ 99060 h 438150"/>
              <a:gd name="connsiteX6" fmla="*/ 140970 w 1173480"/>
              <a:gd name="connsiteY6" fmla="*/ 110490 h 438150"/>
              <a:gd name="connsiteX7" fmla="*/ 152400 w 1173480"/>
              <a:gd name="connsiteY7" fmla="*/ 118110 h 438150"/>
              <a:gd name="connsiteX8" fmla="*/ 167640 w 1173480"/>
              <a:gd name="connsiteY8" fmla="*/ 133350 h 438150"/>
              <a:gd name="connsiteX9" fmla="*/ 182880 w 1173480"/>
              <a:gd name="connsiteY9" fmla="*/ 156210 h 438150"/>
              <a:gd name="connsiteX10" fmla="*/ 186690 w 1173480"/>
              <a:gd name="connsiteY10" fmla="*/ 167640 h 438150"/>
              <a:gd name="connsiteX11" fmla="*/ 205740 w 1173480"/>
              <a:gd name="connsiteY11" fmla="*/ 190500 h 438150"/>
              <a:gd name="connsiteX12" fmla="*/ 209550 w 1173480"/>
              <a:gd name="connsiteY12" fmla="*/ 201930 h 438150"/>
              <a:gd name="connsiteX13" fmla="*/ 217170 w 1173480"/>
              <a:gd name="connsiteY13" fmla="*/ 217170 h 438150"/>
              <a:gd name="connsiteX14" fmla="*/ 198120 w 1173480"/>
              <a:gd name="connsiteY14" fmla="*/ 285750 h 438150"/>
              <a:gd name="connsiteX15" fmla="*/ 179070 w 1173480"/>
              <a:gd name="connsiteY15" fmla="*/ 289560 h 438150"/>
              <a:gd name="connsiteX16" fmla="*/ 160020 w 1173480"/>
              <a:gd name="connsiteY16" fmla="*/ 285750 h 438150"/>
              <a:gd name="connsiteX17" fmla="*/ 152400 w 1173480"/>
              <a:gd name="connsiteY17" fmla="*/ 270510 h 438150"/>
              <a:gd name="connsiteX18" fmla="*/ 148590 w 1173480"/>
              <a:gd name="connsiteY18" fmla="*/ 259080 h 438150"/>
              <a:gd name="connsiteX19" fmla="*/ 137160 w 1173480"/>
              <a:gd name="connsiteY19" fmla="*/ 236220 h 438150"/>
              <a:gd name="connsiteX20" fmla="*/ 140970 w 1173480"/>
              <a:gd name="connsiteY20" fmla="*/ 201930 h 438150"/>
              <a:gd name="connsiteX21" fmla="*/ 148590 w 1173480"/>
              <a:gd name="connsiteY21" fmla="*/ 186690 h 438150"/>
              <a:gd name="connsiteX22" fmla="*/ 152400 w 1173480"/>
              <a:gd name="connsiteY22" fmla="*/ 175260 h 438150"/>
              <a:gd name="connsiteX23" fmla="*/ 156210 w 1173480"/>
              <a:gd name="connsiteY23" fmla="*/ 160020 h 438150"/>
              <a:gd name="connsiteX24" fmla="*/ 179070 w 1173480"/>
              <a:gd name="connsiteY24" fmla="*/ 140970 h 438150"/>
              <a:gd name="connsiteX25" fmla="*/ 194310 w 1173480"/>
              <a:gd name="connsiteY25" fmla="*/ 137160 h 438150"/>
              <a:gd name="connsiteX26" fmla="*/ 205740 w 1173480"/>
              <a:gd name="connsiteY26" fmla="*/ 133350 h 438150"/>
              <a:gd name="connsiteX27" fmla="*/ 240030 w 1173480"/>
              <a:gd name="connsiteY27" fmla="*/ 125730 h 438150"/>
              <a:gd name="connsiteX28" fmla="*/ 255270 w 1173480"/>
              <a:gd name="connsiteY28" fmla="*/ 121920 h 438150"/>
              <a:gd name="connsiteX29" fmla="*/ 289560 w 1173480"/>
              <a:gd name="connsiteY29" fmla="*/ 118110 h 438150"/>
              <a:gd name="connsiteX30" fmla="*/ 339090 w 1173480"/>
              <a:gd name="connsiteY30" fmla="*/ 129540 h 438150"/>
              <a:gd name="connsiteX31" fmla="*/ 350520 w 1173480"/>
              <a:gd name="connsiteY31" fmla="*/ 137160 h 438150"/>
              <a:gd name="connsiteX32" fmla="*/ 377190 w 1173480"/>
              <a:gd name="connsiteY32" fmla="*/ 148590 h 438150"/>
              <a:gd name="connsiteX33" fmla="*/ 388620 w 1173480"/>
              <a:gd name="connsiteY33" fmla="*/ 160020 h 438150"/>
              <a:gd name="connsiteX34" fmla="*/ 430530 w 1173480"/>
              <a:gd name="connsiteY34" fmla="*/ 186690 h 438150"/>
              <a:gd name="connsiteX35" fmla="*/ 453390 w 1173480"/>
              <a:gd name="connsiteY35" fmla="*/ 201930 h 438150"/>
              <a:gd name="connsiteX36" fmla="*/ 499110 w 1173480"/>
              <a:gd name="connsiteY36" fmla="*/ 205740 h 438150"/>
              <a:gd name="connsiteX37" fmla="*/ 544830 w 1173480"/>
              <a:gd name="connsiteY37" fmla="*/ 201930 h 438150"/>
              <a:gd name="connsiteX38" fmla="*/ 556260 w 1173480"/>
              <a:gd name="connsiteY38" fmla="*/ 194310 h 438150"/>
              <a:gd name="connsiteX39" fmla="*/ 575310 w 1173480"/>
              <a:gd name="connsiteY39" fmla="*/ 190500 h 438150"/>
              <a:gd name="connsiteX40" fmla="*/ 586740 w 1173480"/>
              <a:gd name="connsiteY40" fmla="*/ 186690 h 438150"/>
              <a:gd name="connsiteX41" fmla="*/ 598170 w 1173480"/>
              <a:gd name="connsiteY41" fmla="*/ 175260 h 438150"/>
              <a:gd name="connsiteX42" fmla="*/ 621030 w 1173480"/>
              <a:gd name="connsiteY42" fmla="*/ 156210 h 438150"/>
              <a:gd name="connsiteX43" fmla="*/ 624840 w 1173480"/>
              <a:gd name="connsiteY43" fmla="*/ 140970 h 438150"/>
              <a:gd name="connsiteX44" fmla="*/ 632460 w 1173480"/>
              <a:gd name="connsiteY44" fmla="*/ 125730 h 438150"/>
              <a:gd name="connsiteX45" fmla="*/ 640080 w 1173480"/>
              <a:gd name="connsiteY45" fmla="*/ 95250 h 438150"/>
              <a:gd name="connsiteX46" fmla="*/ 643890 w 1173480"/>
              <a:gd name="connsiteY46" fmla="*/ 83820 h 438150"/>
              <a:gd name="connsiteX47" fmla="*/ 643890 w 1173480"/>
              <a:gd name="connsiteY47" fmla="*/ 26670 h 438150"/>
              <a:gd name="connsiteX48" fmla="*/ 640080 w 1173480"/>
              <a:gd name="connsiteY48" fmla="*/ 15240 h 438150"/>
              <a:gd name="connsiteX49" fmla="*/ 628650 w 1173480"/>
              <a:gd name="connsiteY49" fmla="*/ 7620 h 438150"/>
              <a:gd name="connsiteX50" fmla="*/ 605790 w 1173480"/>
              <a:gd name="connsiteY50" fmla="*/ 0 h 438150"/>
              <a:gd name="connsiteX51" fmla="*/ 579120 w 1173480"/>
              <a:gd name="connsiteY51" fmla="*/ 3810 h 438150"/>
              <a:gd name="connsiteX52" fmla="*/ 575310 w 1173480"/>
              <a:gd name="connsiteY52" fmla="*/ 15240 h 438150"/>
              <a:gd name="connsiteX53" fmla="*/ 571500 w 1173480"/>
              <a:gd name="connsiteY53" fmla="*/ 30480 h 438150"/>
              <a:gd name="connsiteX54" fmla="*/ 575310 w 1173480"/>
              <a:gd name="connsiteY54" fmla="*/ 99060 h 438150"/>
              <a:gd name="connsiteX55" fmla="*/ 582930 w 1173480"/>
              <a:gd name="connsiteY55" fmla="*/ 121920 h 438150"/>
              <a:gd name="connsiteX56" fmla="*/ 594360 w 1173480"/>
              <a:gd name="connsiteY56" fmla="*/ 160020 h 438150"/>
              <a:gd name="connsiteX57" fmla="*/ 609600 w 1173480"/>
              <a:gd name="connsiteY57" fmla="*/ 182880 h 438150"/>
              <a:gd name="connsiteX58" fmla="*/ 624840 w 1173480"/>
              <a:gd name="connsiteY58" fmla="*/ 198120 h 438150"/>
              <a:gd name="connsiteX59" fmla="*/ 628650 w 1173480"/>
              <a:gd name="connsiteY59" fmla="*/ 209550 h 438150"/>
              <a:gd name="connsiteX60" fmla="*/ 651510 w 1173480"/>
              <a:gd name="connsiteY60" fmla="*/ 220980 h 438150"/>
              <a:gd name="connsiteX61" fmla="*/ 681990 w 1173480"/>
              <a:gd name="connsiteY61" fmla="*/ 236220 h 438150"/>
              <a:gd name="connsiteX62" fmla="*/ 701040 w 1173480"/>
              <a:gd name="connsiteY62" fmla="*/ 243840 h 438150"/>
              <a:gd name="connsiteX63" fmla="*/ 739140 w 1173480"/>
              <a:gd name="connsiteY63" fmla="*/ 251460 h 438150"/>
              <a:gd name="connsiteX64" fmla="*/ 754380 w 1173480"/>
              <a:gd name="connsiteY64" fmla="*/ 255270 h 438150"/>
              <a:gd name="connsiteX65" fmla="*/ 826770 w 1173480"/>
              <a:gd name="connsiteY65" fmla="*/ 251460 h 438150"/>
              <a:gd name="connsiteX66" fmla="*/ 849630 w 1173480"/>
              <a:gd name="connsiteY66" fmla="*/ 243840 h 438150"/>
              <a:gd name="connsiteX67" fmla="*/ 861060 w 1173480"/>
              <a:gd name="connsiteY67" fmla="*/ 240030 h 438150"/>
              <a:gd name="connsiteX68" fmla="*/ 975360 w 1173480"/>
              <a:gd name="connsiteY68" fmla="*/ 243840 h 438150"/>
              <a:gd name="connsiteX69" fmla="*/ 1005840 w 1173480"/>
              <a:gd name="connsiteY69" fmla="*/ 251460 h 438150"/>
              <a:gd name="connsiteX70" fmla="*/ 1028700 w 1173480"/>
              <a:gd name="connsiteY70" fmla="*/ 255270 h 438150"/>
              <a:gd name="connsiteX71" fmla="*/ 1051560 w 1173480"/>
              <a:gd name="connsiteY71" fmla="*/ 262890 h 438150"/>
              <a:gd name="connsiteX72" fmla="*/ 1062990 w 1173480"/>
              <a:gd name="connsiteY72" fmla="*/ 266700 h 438150"/>
              <a:gd name="connsiteX73" fmla="*/ 1074420 w 1173480"/>
              <a:gd name="connsiteY73" fmla="*/ 274320 h 438150"/>
              <a:gd name="connsiteX74" fmla="*/ 1089660 w 1173480"/>
              <a:gd name="connsiteY74" fmla="*/ 278130 h 438150"/>
              <a:gd name="connsiteX75" fmla="*/ 1112520 w 1173480"/>
              <a:gd name="connsiteY75" fmla="*/ 285750 h 438150"/>
              <a:gd name="connsiteX76" fmla="*/ 1127760 w 1173480"/>
              <a:gd name="connsiteY76" fmla="*/ 308610 h 438150"/>
              <a:gd name="connsiteX77" fmla="*/ 1135380 w 1173480"/>
              <a:gd name="connsiteY77" fmla="*/ 320040 h 438150"/>
              <a:gd name="connsiteX78" fmla="*/ 1150620 w 1173480"/>
              <a:gd name="connsiteY78" fmla="*/ 342900 h 438150"/>
              <a:gd name="connsiteX79" fmla="*/ 1162050 w 1173480"/>
              <a:gd name="connsiteY79" fmla="*/ 377190 h 438150"/>
              <a:gd name="connsiteX80" fmla="*/ 1165860 w 1173480"/>
              <a:gd name="connsiteY80" fmla="*/ 388620 h 438150"/>
              <a:gd name="connsiteX81" fmla="*/ 1173480 w 1173480"/>
              <a:gd name="connsiteY81" fmla="*/ 422910 h 438150"/>
              <a:gd name="connsiteX82" fmla="*/ 1165860 w 1173480"/>
              <a:gd name="connsiteY82" fmla="*/ 438150 h 438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173480" h="438150">
                <a:moveTo>
                  <a:pt x="0" y="118110"/>
                </a:moveTo>
                <a:cubicBezTo>
                  <a:pt x="20302" y="84273"/>
                  <a:pt x="714" y="107554"/>
                  <a:pt x="22860" y="95250"/>
                </a:cubicBezTo>
                <a:cubicBezTo>
                  <a:pt x="30866" y="90802"/>
                  <a:pt x="45720" y="80010"/>
                  <a:pt x="45720" y="80010"/>
                </a:cubicBezTo>
                <a:cubicBezTo>
                  <a:pt x="63500" y="81280"/>
                  <a:pt x="81506" y="80722"/>
                  <a:pt x="99060" y="83820"/>
                </a:cubicBezTo>
                <a:cubicBezTo>
                  <a:pt x="103569" y="84616"/>
                  <a:pt x="106514" y="89168"/>
                  <a:pt x="110490" y="91440"/>
                </a:cubicBezTo>
                <a:cubicBezTo>
                  <a:pt x="115421" y="94258"/>
                  <a:pt x="120914" y="96050"/>
                  <a:pt x="125730" y="99060"/>
                </a:cubicBezTo>
                <a:cubicBezTo>
                  <a:pt x="131115" y="102425"/>
                  <a:pt x="135803" y="106799"/>
                  <a:pt x="140970" y="110490"/>
                </a:cubicBezTo>
                <a:cubicBezTo>
                  <a:pt x="144696" y="113152"/>
                  <a:pt x="148590" y="115570"/>
                  <a:pt x="152400" y="118110"/>
                </a:cubicBezTo>
                <a:cubicBezTo>
                  <a:pt x="162560" y="148590"/>
                  <a:pt x="147320" y="113030"/>
                  <a:pt x="167640" y="133350"/>
                </a:cubicBezTo>
                <a:cubicBezTo>
                  <a:pt x="174116" y="139826"/>
                  <a:pt x="179984" y="147522"/>
                  <a:pt x="182880" y="156210"/>
                </a:cubicBezTo>
                <a:cubicBezTo>
                  <a:pt x="184150" y="160020"/>
                  <a:pt x="184462" y="164298"/>
                  <a:pt x="186690" y="167640"/>
                </a:cubicBezTo>
                <a:cubicBezTo>
                  <a:pt x="203542" y="192919"/>
                  <a:pt x="193275" y="165569"/>
                  <a:pt x="205740" y="190500"/>
                </a:cubicBezTo>
                <a:cubicBezTo>
                  <a:pt x="207536" y="194092"/>
                  <a:pt x="207968" y="198239"/>
                  <a:pt x="209550" y="201930"/>
                </a:cubicBezTo>
                <a:cubicBezTo>
                  <a:pt x="211787" y="207150"/>
                  <a:pt x="214630" y="212090"/>
                  <a:pt x="217170" y="217170"/>
                </a:cubicBezTo>
                <a:cubicBezTo>
                  <a:pt x="213300" y="282957"/>
                  <a:pt x="234282" y="277714"/>
                  <a:pt x="198120" y="285750"/>
                </a:cubicBezTo>
                <a:cubicBezTo>
                  <a:pt x="191798" y="287155"/>
                  <a:pt x="185420" y="288290"/>
                  <a:pt x="179070" y="289560"/>
                </a:cubicBezTo>
                <a:cubicBezTo>
                  <a:pt x="172720" y="288290"/>
                  <a:pt x="165290" y="289514"/>
                  <a:pt x="160020" y="285750"/>
                </a:cubicBezTo>
                <a:cubicBezTo>
                  <a:pt x="155398" y="282449"/>
                  <a:pt x="154637" y="275730"/>
                  <a:pt x="152400" y="270510"/>
                </a:cubicBezTo>
                <a:cubicBezTo>
                  <a:pt x="150818" y="266819"/>
                  <a:pt x="150386" y="262672"/>
                  <a:pt x="148590" y="259080"/>
                </a:cubicBezTo>
                <a:cubicBezTo>
                  <a:pt x="133818" y="229537"/>
                  <a:pt x="146737" y="264950"/>
                  <a:pt x="137160" y="236220"/>
                </a:cubicBezTo>
                <a:cubicBezTo>
                  <a:pt x="138430" y="224790"/>
                  <a:pt x="138384" y="213136"/>
                  <a:pt x="140970" y="201930"/>
                </a:cubicBezTo>
                <a:cubicBezTo>
                  <a:pt x="142247" y="196396"/>
                  <a:pt x="146353" y="191910"/>
                  <a:pt x="148590" y="186690"/>
                </a:cubicBezTo>
                <a:cubicBezTo>
                  <a:pt x="150172" y="182999"/>
                  <a:pt x="151297" y="179122"/>
                  <a:pt x="152400" y="175260"/>
                </a:cubicBezTo>
                <a:cubicBezTo>
                  <a:pt x="153839" y="170225"/>
                  <a:pt x="153612" y="164566"/>
                  <a:pt x="156210" y="160020"/>
                </a:cubicBezTo>
                <a:cubicBezTo>
                  <a:pt x="159179" y="154824"/>
                  <a:pt x="173099" y="143529"/>
                  <a:pt x="179070" y="140970"/>
                </a:cubicBezTo>
                <a:cubicBezTo>
                  <a:pt x="183883" y="138907"/>
                  <a:pt x="189275" y="138599"/>
                  <a:pt x="194310" y="137160"/>
                </a:cubicBezTo>
                <a:cubicBezTo>
                  <a:pt x="198172" y="136057"/>
                  <a:pt x="201878" y="134453"/>
                  <a:pt x="205740" y="133350"/>
                </a:cubicBezTo>
                <a:cubicBezTo>
                  <a:pt x="222001" y="128704"/>
                  <a:pt x="222353" y="129658"/>
                  <a:pt x="240030" y="125730"/>
                </a:cubicBezTo>
                <a:cubicBezTo>
                  <a:pt x="245142" y="124594"/>
                  <a:pt x="250095" y="122716"/>
                  <a:pt x="255270" y="121920"/>
                </a:cubicBezTo>
                <a:cubicBezTo>
                  <a:pt x="266637" y="120171"/>
                  <a:pt x="278130" y="119380"/>
                  <a:pt x="289560" y="118110"/>
                </a:cubicBezTo>
                <a:cubicBezTo>
                  <a:pt x="301856" y="119867"/>
                  <a:pt x="327679" y="121933"/>
                  <a:pt x="339090" y="129540"/>
                </a:cubicBezTo>
                <a:cubicBezTo>
                  <a:pt x="342900" y="132080"/>
                  <a:pt x="346424" y="135112"/>
                  <a:pt x="350520" y="137160"/>
                </a:cubicBezTo>
                <a:cubicBezTo>
                  <a:pt x="367103" y="145451"/>
                  <a:pt x="358691" y="135376"/>
                  <a:pt x="377190" y="148590"/>
                </a:cubicBezTo>
                <a:cubicBezTo>
                  <a:pt x="381575" y="151722"/>
                  <a:pt x="384367" y="156712"/>
                  <a:pt x="388620" y="160020"/>
                </a:cubicBezTo>
                <a:cubicBezTo>
                  <a:pt x="408582" y="175546"/>
                  <a:pt x="410952" y="173638"/>
                  <a:pt x="430530" y="186690"/>
                </a:cubicBezTo>
                <a:cubicBezTo>
                  <a:pt x="438150" y="191770"/>
                  <a:pt x="444264" y="201169"/>
                  <a:pt x="453390" y="201930"/>
                </a:cubicBezTo>
                <a:lnTo>
                  <a:pt x="499110" y="205740"/>
                </a:lnTo>
                <a:cubicBezTo>
                  <a:pt x="514350" y="204470"/>
                  <a:pt x="529834" y="204929"/>
                  <a:pt x="544830" y="201930"/>
                </a:cubicBezTo>
                <a:cubicBezTo>
                  <a:pt x="549320" y="201032"/>
                  <a:pt x="551973" y="195918"/>
                  <a:pt x="556260" y="194310"/>
                </a:cubicBezTo>
                <a:cubicBezTo>
                  <a:pt x="562323" y="192036"/>
                  <a:pt x="569028" y="192071"/>
                  <a:pt x="575310" y="190500"/>
                </a:cubicBezTo>
                <a:cubicBezTo>
                  <a:pt x="579206" y="189526"/>
                  <a:pt x="582930" y="187960"/>
                  <a:pt x="586740" y="186690"/>
                </a:cubicBezTo>
                <a:cubicBezTo>
                  <a:pt x="590550" y="182880"/>
                  <a:pt x="594031" y="178709"/>
                  <a:pt x="598170" y="175260"/>
                </a:cubicBezTo>
                <a:cubicBezTo>
                  <a:pt x="629996" y="148738"/>
                  <a:pt x="587637" y="189603"/>
                  <a:pt x="621030" y="156210"/>
                </a:cubicBezTo>
                <a:cubicBezTo>
                  <a:pt x="622300" y="151130"/>
                  <a:pt x="623001" y="145873"/>
                  <a:pt x="624840" y="140970"/>
                </a:cubicBezTo>
                <a:cubicBezTo>
                  <a:pt x="626834" y="135652"/>
                  <a:pt x="630664" y="131118"/>
                  <a:pt x="632460" y="125730"/>
                </a:cubicBezTo>
                <a:cubicBezTo>
                  <a:pt x="635772" y="115795"/>
                  <a:pt x="636768" y="105185"/>
                  <a:pt x="640080" y="95250"/>
                </a:cubicBezTo>
                <a:lnTo>
                  <a:pt x="643890" y="83820"/>
                </a:lnTo>
                <a:cubicBezTo>
                  <a:pt x="647892" y="51808"/>
                  <a:pt x="649957" y="57005"/>
                  <a:pt x="643890" y="26670"/>
                </a:cubicBezTo>
                <a:cubicBezTo>
                  <a:pt x="643102" y="22732"/>
                  <a:pt x="642589" y="18376"/>
                  <a:pt x="640080" y="15240"/>
                </a:cubicBezTo>
                <a:cubicBezTo>
                  <a:pt x="637219" y="11664"/>
                  <a:pt x="632834" y="9480"/>
                  <a:pt x="628650" y="7620"/>
                </a:cubicBezTo>
                <a:cubicBezTo>
                  <a:pt x="621310" y="4358"/>
                  <a:pt x="605790" y="0"/>
                  <a:pt x="605790" y="0"/>
                </a:cubicBezTo>
                <a:cubicBezTo>
                  <a:pt x="596900" y="1270"/>
                  <a:pt x="587152" y="-206"/>
                  <a:pt x="579120" y="3810"/>
                </a:cubicBezTo>
                <a:cubicBezTo>
                  <a:pt x="575528" y="5606"/>
                  <a:pt x="576413" y="11378"/>
                  <a:pt x="575310" y="15240"/>
                </a:cubicBezTo>
                <a:cubicBezTo>
                  <a:pt x="573871" y="20275"/>
                  <a:pt x="572770" y="25400"/>
                  <a:pt x="571500" y="30480"/>
                </a:cubicBezTo>
                <a:cubicBezTo>
                  <a:pt x="572770" y="53340"/>
                  <a:pt x="572470" y="76342"/>
                  <a:pt x="575310" y="99060"/>
                </a:cubicBezTo>
                <a:cubicBezTo>
                  <a:pt x="576306" y="107030"/>
                  <a:pt x="580982" y="114128"/>
                  <a:pt x="582930" y="121920"/>
                </a:cubicBezTo>
                <a:cubicBezTo>
                  <a:pt x="585060" y="130439"/>
                  <a:pt x="590650" y="154454"/>
                  <a:pt x="594360" y="160020"/>
                </a:cubicBezTo>
                <a:cubicBezTo>
                  <a:pt x="599440" y="167640"/>
                  <a:pt x="606704" y="174192"/>
                  <a:pt x="609600" y="182880"/>
                </a:cubicBezTo>
                <a:cubicBezTo>
                  <a:pt x="614680" y="198120"/>
                  <a:pt x="609600" y="193040"/>
                  <a:pt x="624840" y="198120"/>
                </a:cubicBezTo>
                <a:cubicBezTo>
                  <a:pt x="626110" y="201930"/>
                  <a:pt x="626141" y="206414"/>
                  <a:pt x="628650" y="209550"/>
                </a:cubicBezTo>
                <a:cubicBezTo>
                  <a:pt x="634021" y="216264"/>
                  <a:pt x="643980" y="218470"/>
                  <a:pt x="651510" y="220980"/>
                </a:cubicBezTo>
                <a:cubicBezTo>
                  <a:pt x="670411" y="239881"/>
                  <a:pt x="654180" y="227877"/>
                  <a:pt x="681990" y="236220"/>
                </a:cubicBezTo>
                <a:cubicBezTo>
                  <a:pt x="688541" y="238185"/>
                  <a:pt x="694552" y="241677"/>
                  <a:pt x="701040" y="243840"/>
                </a:cubicBezTo>
                <a:cubicBezTo>
                  <a:pt x="714315" y="248265"/>
                  <a:pt x="725071" y="248646"/>
                  <a:pt x="739140" y="251460"/>
                </a:cubicBezTo>
                <a:cubicBezTo>
                  <a:pt x="744275" y="252487"/>
                  <a:pt x="749300" y="254000"/>
                  <a:pt x="754380" y="255270"/>
                </a:cubicBezTo>
                <a:cubicBezTo>
                  <a:pt x="778510" y="254000"/>
                  <a:pt x="802779" y="254339"/>
                  <a:pt x="826770" y="251460"/>
                </a:cubicBezTo>
                <a:cubicBezTo>
                  <a:pt x="834745" y="250503"/>
                  <a:pt x="842010" y="246380"/>
                  <a:pt x="849630" y="243840"/>
                </a:cubicBezTo>
                <a:lnTo>
                  <a:pt x="861060" y="240030"/>
                </a:lnTo>
                <a:cubicBezTo>
                  <a:pt x="899160" y="241300"/>
                  <a:pt x="937301" y="241665"/>
                  <a:pt x="975360" y="243840"/>
                </a:cubicBezTo>
                <a:cubicBezTo>
                  <a:pt x="997527" y="245107"/>
                  <a:pt x="988776" y="247668"/>
                  <a:pt x="1005840" y="251460"/>
                </a:cubicBezTo>
                <a:cubicBezTo>
                  <a:pt x="1013381" y="253136"/>
                  <a:pt x="1021206" y="253396"/>
                  <a:pt x="1028700" y="255270"/>
                </a:cubicBezTo>
                <a:cubicBezTo>
                  <a:pt x="1036492" y="257218"/>
                  <a:pt x="1043940" y="260350"/>
                  <a:pt x="1051560" y="262890"/>
                </a:cubicBezTo>
                <a:cubicBezTo>
                  <a:pt x="1055370" y="264160"/>
                  <a:pt x="1059648" y="264472"/>
                  <a:pt x="1062990" y="266700"/>
                </a:cubicBezTo>
                <a:cubicBezTo>
                  <a:pt x="1066800" y="269240"/>
                  <a:pt x="1070211" y="272516"/>
                  <a:pt x="1074420" y="274320"/>
                </a:cubicBezTo>
                <a:cubicBezTo>
                  <a:pt x="1079233" y="276383"/>
                  <a:pt x="1084644" y="276625"/>
                  <a:pt x="1089660" y="278130"/>
                </a:cubicBezTo>
                <a:cubicBezTo>
                  <a:pt x="1097353" y="280438"/>
                  <a:pt x="1112520" y="285750"/>
                  <a:pt x="1112520" y="285750"/>
                </a:cubicBezTo>
                <a:lnTo>
                  <a:pt x="1127760" y="308610"/>
                </a:lnTo>
                <a:cubicBezTo>
                  <a:pt x="1130300" y="312420"/>
                  <a:pt x="1133932" y="315696"/>
                  <a:pt x="1135380" y="320040"/>
                </a:cubicBezTo>
                <a:cubicBezTo>
                  <a:pt x="1140894" y="336582"/>
                  <a:pt x="1136350" y="328630"/>
                  <a:pt x="1150620" y="342900"/>
                </a:cubicBezTo>
                <a:lnTo>
                  <a:pt x="1162050" y="377190"/>
                </a:lnTo>
                <a:cubicBezTo>
                  <a:pt x="1163320" y="381000"/>
                  <a:pt x="1165200" y="384659"/>
                  <a:pt x="1165860" y="388620"/>
                </a:cubicBezTo>
                <a:cubicBezTo>
                  <a:pt x="1170330" y="415441"/>
                  <a:pt x="1167227" y="404151"/>
                  <a:pt x="1173480" y="422910"/>
                </a:cubicBezTo>
                <a:cubicBezTo>
                  <a:pt x="1165156" y="435397"/>
                  <a:pt x="1165860" y="429761"/>
                  <a:pt x="1165860" y="438150"/>
                </a:cubicBezTo>
              </a:path>
            </a:pathLst>
          </a:cu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graphicFrame>
        <p:nvGraphicFramePr>
          <p:cNvPr id="47" name="Tableau 33">
            <a:extLst>
              <a:ext uri="{FF2B5EF4-FFF2-40B4-BE49-F238E27FC236}">
                <a16:creationId xmlns:a16="http://schemas.microsoft.com/office/drawing/2014/main" id="{8F72D866-938E-48F8-9CCE-131576FCE9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201644"/>
              </p:ext>
            </p:extLst>
          </p:nvPr>
        </p:nvGraphicFramePr>
        <p:xfrm>
          <a:off x="7114178" y="4301726"/>
          <a:ext cx="4134124" cy="193556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33531">
                  <a:extLst>
                    <a:ext uri="{9D8B030D-6E8A-4147-A177-3AD203B41FA5}">
                      <a16:colId xmlns:a16="http://schemas.microsoft.com/office/drawing/2014/main" val="2696312055"/>
                    </a:ext>
                  </a:extLst>
                </a:gridCol>
                <a:gridCol w="1033531">
                  <a:extLst>
                    <a:ext uri="{9D8B030D-6E8A-4147-A177-3AD203B41FA5}">
                      <a16:colId xmlns:a16="http://schemas.microsoft.com/office/drawing/2014/main" val="3606144226"/>
                    </a:ext>
                  </a:extLst>
                </a:gridCol>
                <a:gridCol w="1033531">
                  <a:extLst>
                    <a:ext uri="{9D8B030D-6E8A-4147-A177-3AD203B41FA5}">
                      <a16:colId xmlns:a16="http://schemas.microsoft.com/office/drawing/2014/main" val="3411141046"/>
                    </a:ext>
                  </a:extLst>
                </a:gridCol>
                <a:gridCol w="1033531">
                  <a:extLst>
                    <a:ext uri="{9D8B030D-6E8A-4147-A177-3AD203B41FA5}">
                      <a16:colId xmlns:a16="http://schemas.microsoft.com/office/drawing/2014/main" val="2735101531"/>
                    </a:ext>
                  </a:extLst>
                </a:gridCol>
              </a:tblGrid>
              <a:tr h="393235">
                <a:tc rowSpan="2">
                  <a:txBody>
                    <a:bodyPr/>
                    <a:lstStyle/>
                    <a:p>
                      <a:pPr algn="ctr"/>
                      <a:endParaRPr lang="fr-BE" sz="1400"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BE" sz="140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Classes expérimentales</a:t>
                      </a:r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fr-BE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r-BE" sz="140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Contrôle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597581"/>
                  </a:ext>
                </a:extLst>
              </a:tr>
              <a:tr h="381081">
                <a:tc vMerge="1">
                  <a:txBody>
                    <a:bodyPr/>
                    <a:lstStyle/>
                    <a:p>
                      <a:endParaRPr lang="fr-B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ISE faible</a:t>
                      </a:r>
                      <a:endParaRPr lang="fr-BE" sz="140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>
                    <a:lnL w="381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ISE élevé</a:t>
                      </a:r>
                      <a:endParaRPr lang="fr-BE" sz="140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B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906980"/>
                  </a:ext>
                </a:extLst>
              </a:tr>
              <a:tr h="4715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40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Copie </a:t>
                      </a:r>
                      <a:endParaRPr lang="fr-BE" sz="1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>
                    <a:lnT w="381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4 P2 </a:t>
                      </a:r>
                      <a:endParaRPr lang="fr-BE" sz="1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4 P2 </a:t>
                      </a:r>
                    </a:p>
                    <a:p>
                      <a:pPr algn="ctr"/>
                      <a:r>
                        <a:rPr lang="fr-BE" sz="140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4 P3</a:t>
                      </a:r>
                      <a:endParaRPr lang="fr-BE" sz="1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fr-BE" sz="1400"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fr-BE" sz="140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6 P2</a:t>
                      </a:r>
                    </a:p>
                    <a:p>
                      <a:pPr algn="ctr"/>
                      <a:r>
                        <a:rPr lang="fr-BE" sz="140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7 P3</a:t>
                      </a:r>
                      <a:endParaRPr lang="fr-BE" sz="1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0593343"/>
                  </a:ext>
                </a:extLst>
              </a:tr>
              <a:tr h="471595">
                <a:tc>
                  <a:txBody>
                    <a:bodyPr/>
                    <a:lstStyle/>
                    <a:p>
                      <a:pPr algn="ctr"/>
                      <a:r>
                        <a:rPr lang="fr-BE" sz="140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Orthographe lexicale</a:t>
                      </a:r>
                      <a:endParaRPr lang="fr-BE" sz="1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2 P2 </a:t>
                      </a:r>
                    </a:p>
                    <a:p>
                      <a:pPr algn="ctr"/>
                      <a:r>
                        <a:rPr lang="fr-BE" sz="140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2 P3</a:t>
                      </a:r>
                      <a:endParaRPr lang="fr-BE" sz="1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2 P2 </a:t>
                      </a:r>
                    </a:p>
                    <a:p>
                      <a:pPr algn="ctr"/>
                      <a:r>
                        <a:rPr lang="fr-BE" sz="1400" dirty="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2 P3</a:t>
                      </a:r>
                      <a:endParaRPr lang="fr-BE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fr-BE" sz="120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9775009"/>
                  </a:ext>
                </a:extLst>
              </a:tr>
            </a:tbl>
          </a:graphicData>
        </a:graphic>
      </p:graphicFrame>
      <p:sp>
        <p:nvSpPr>
          <p:cNvPr id="11" name="Explosion : 14 points 10">
            <a:extLst>
              <a:ext uri="{FF2B5EF4-FFF2-40B4-BE49-F238E27FC236}">
                <a16:creationId xmlns:a16="http://schemas.microsoft.com/office/drawing/2014/main" id="{2F791B73-3F31-B2E1-B2DE-42DA85B32149}"/>
              </a:ext>
            </a:extLst>
          </p:cNvPr>
          <p:cNvSpPr/>
          <p:nvPr/>
        </p:nvSpPr>
        <p:spPr>
          <a:xfrm rot="1245427">
            <a:off x="8974940" y="701141"/>
            <a:ext cx="2273362" cy="1345353"/>
          </a:xfrm>
          <a:prstGeom prst="irregularSeal2">
            <a:avLst/>
          </a:prstGeom>
          <a:solidFill>
            <a:srgbClr val="F258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1600"/>
              <a:t>Situation sanitaire</a:t>
            </a:r>
          </a:p>
        </p:txBody>
      </p:sp>
    </p:spTree>
    <p:extLst>
      <p:ext uri="{BB962C8B-B14F-4D97-AF65-F5344CB8AC3E}">
        <p14:creationId xmlns:p14="http://schemas.microsoft.com/office/powerpoint/2010/main" val="3345939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7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Arc 30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6ACD921-533B-D254-00A4-2BEB2D7910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17647" y="3539099"/>
            <a:ext cx="7644627" cy="2751086"/>
          </a:xfrm>
        </p:spPr>
        <p:txBody>
          <a:bodyPr>
            <a:normAutofit fontScale="90000"/>
          </a:bodyPr>
          <a:lstStyle/>
          <a:p>
            <a:pPr lvl="1" algn="r"/>
            <a:r>
              <a:rPr lang="fr-BE" sz="6000" dirty="0"/>
              <a:t>Nos observations </a:t>
            </a:r>
            <a:br>
              <a:rPr lang="fr-BE" sz="6000" dirty="0"/>
            </a:br>
            <a:r>
              <a:rPr lang="fr-BE" sz="6000" dirty="0"/>
              <a:t>et nos questionnements</a:t>
            </a:r>
            <a:br>
              <a:rPr lang="fr-BE" dirty="0"/>
            </a:br>
            <a:br>
              <a:rPr lang="fr-BE" dirty="0"/>
            </a:br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Les pratiques habituelles des enseignants </a:t>
            </a:r>
            <a:b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(&lt; questionnaire)</a:t>
            </a:r>
            <a:br>
              <a:rPr lang="fr-BE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br>
              <a:rPr lang="fr-BE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Les prérequis des élèves </a:t>
            </a:r>
            <a:b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(&lt; pré-tests)</a:t>
            </a:r>
            <a:br>
              <a:rPr lang="fr-BE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br>
              <a:rPr lang="fr-BE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L’implémentation des activités </a:t>
            </a:r>
            <a:br>
              <a:rPr lang="fr-BE" sz="2000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r>
              <a:rPr lang="fr-BE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(&lt; carnets de bord)</a:t>
            </a:r>
            <a:br>
              <a:rPr lang="fr-BE" dirty="0"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</a:b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3985726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1CB1B94-135F-4370-B98C-89B87C9EB3D3}"/>
              </a:ext>
            </a:extLst>
          </p:cNvPr>
          <p:cNvSpPr txBox="1"/>
          <p:nvPr/>
        </p:nvSpPr>
        <p:spPr>
          <a:xfrm>
            <a:off x="476588" y="1864499"/>
            <a:ext cx="6713552" cy="32730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541020" lvl="2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fr-BE" sz="1200" dirty="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541020" lvl="2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BE" sz="1600" dirty="0">
                <a:latin typeface="Arial"/>
                <a:ea typeface="Asdfghjkl" panose="02000603000000000000" pitchFamily="2" charset="0"/>
                <a:cs typeface="Arial"/>
              </a:rPr>
              <a:t>Questionnaire en ligne</a:t>
            </a:r>
          </a:p>
          <a:p>
            <a:pPr marL="541020" lvl="2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BE" sz="1600" dirty="0">
                <a:latin typeface="Arial"/>
                <a:ea typeface="Asdfghjkl" panose="02000603000000000000" pitchFamily="2" charset="0"/>
                <a:cs typeface="Arial"/>
              </a:rPr>
              <a:t>Octobre 2020</a:t>
            </a:r>
          </a:p>
          <a:p>
            <a:pPr marL="541020" lvl="2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BE" sz="1600" dirty="0">
                <a:latin typeface="Arial"/>
                <a:ea typeface="Asdfghjkl" panose="02000603000000000000" pitchFamily="2" charset="0"/>
                <a:cs typeface="Arial"/>
              </a:rPr>
              <a:t>143 répondants P1, P2, P3</a:t>
            </a:r>
          </a:p>
          <a:p>
            <a:pPr marL="541020" lvl="2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BE" sz="1600" dirty="0">
                <a:latin typeface="Arial"/>
                <a:ea typeface="Asdfghjkl" panose="02000603000000000000" pitchFamily="2" charset="0"/>
                <a:cs typeface="Arial"/>
              </a:rPr>
              <a:t>Différents milieux socio-économiques</a:t>
            </a:r>
          </a:p>
          <a:p>
            <a:pPr marL="541020" lvl="2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BE" sz="1600" dirty="0">
                <a:latin typeface="Arial"/>
                <a:ea typeface="Asdfghjkl" panose="02000603000000000000" pitchFamily="2" charset="0"/>
                <a:cs typeface="Arial"/>
              </a:rPr>
              <a:t>Anciennetés variables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229A5C9D-15F7-4E37-ADB9-BBB7A5C95DB6}"/>
              </a:ext>
            </a:extLst>
          </p:cNvPr>
          <p:cNvSpPr txBox="1"/>
          <p:nvPr/>
        </p:nvSpPr>
        <p:spPr>
          <a:xfrm>
            <a:off x="1160710" y="942131"/>
            <a:ext cx="9826517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fr-BE" sz="3200" b="1" dirty="0">
                <a:latin typeface="Arial"/>
                <a:ea typeface="Asdfghjkl" panose="02000603000000000000" pitchFamily="2" charset="0"/>
                <a:cs typeface="Arial"/>
              </a:rPr>
              <a:t>Les pratiques habituelles des enseignants</a:t>
            </a:r>
            <a:endParaRPr lang="fr-BE" sz="3200" b="1" dirty="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15" name="Graphique 14" descr="Recherches">
            <a:extLst>
              <a:ext uri="{FF2B5EF4-FFF2-40B4-BE49-F238E27FC236}">
                <a16:creationId xmlns:a16="http://schemas.microsoft.com/office/drawing/2014/main" id="{3B919C82-483F-45DF-87FF-D8DE888C0AF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2493" y="943609"/>
            <a:ext cx="597546" cy="597546"/>
          </a:xfrm>
          <a:prstGeom prst="rect">
            <a:avLst/>
          </a:prstGeom>
        </p:spPr>
      </p:pic>
      <p:sp>
        <p:nvSpPr>
          <p:cNvPr id="16" name="Forme libre : forme 15">
            <a:extLst>
              <a:ext uri="{FF2B5EF4-FFF2-40B4-BE49-F238E27FC236}">
                <a16:creationId xmlns:a16="http://schemas.microsoft.com/office/drawing/2014/main" id="{4F6AE3B2-6D85-49F2-91E5-1EC9D1800E32}"/>
              </a:ext>
            </a:extLst>
          </p:cNvPr>
          <p:cNvSpPr/>
          <p:nvPr/>
        </p:nvSpPr>
        <p:spPr>
          <a:xfrm rot="7610086">
            <a:off x="4428167" y="2818215"/>
            <a:ext cx="2009934" cy="646320"/>
          </a:xfrm>
          <a:custGeom>
            <a:avLst/>
            <a:gdLst>
              <a:gd name="connsiteX0" fmla="*/ 0 w 1173480"/>
              <a:gd name="connsiteY0" fmla="*/ 118110 h 438150"/>
              <a:gd name="connsiteX1" fmla="*/ 22860 w 1173480"/>
              <a:gd name="connsiteY1" fmla="*/ 95250 h 438150"/>
              <a:gd name="connsiteX2" fmla="*/ 45720 w 1173480"/>
              <a:gd name="connsiteY2" fmla="*/ 80010 h 438150"/>
              <a:gd name="connsiteX3" fmla="*/ 99060 w 1173480"/>
              <a:gd name="connsiteY3" fmla="*/ 83820 h 438150"/>
              <a:gd name="connsiteX4" fmla="*/ 110490 w 1173480"/>
              <a:gd name="connsiteY4" fmla="*/ 91440 h 438150"/>
              <a:gd name="connsiteX5" fmla="*/ 125730 w 1173480"/>
              <a:gd name="connsiteY5" fmla="*/ 99060 h 438150"/>
              <a:gd name="connsiteX6" fmla="*/ 140970 w 1173480"/>
              <a:gd name="connsiteY6" fmla="*/ 110490 h 438150"/>
              <a:gd name="connsiteX7" fmla="*/ 152400 w 1173480"/>
              <a:gd name="connsiteY7" fmla="*/ 118110 h 438150"/>
              <a:gd name="connsiteX8" fmla="*/ 167640 w 1173480"/>
              <a:gd name="connsiteY8" fmla="*/ 133350 h 438150"/>
              <a:gd name="connsiteX9" fmla="*/ 182880 w 1173480"/>
              <a:gd name="connsiteY9" fmla="*/ 156210 h 438150"/>
              <a:gd name="connsiteX10" fmla="*/ 186690 w 1173480"/>
              <a:gd name="connsiteY10" fmla="*/ 167640 h 438150"/>
              <a:gd name="connsiteX11" fmla="*/ 205740 w 1173480"/>
              <a:gd name="connsiteY11" fmla="*/ 190500 h 438150"/>
              <a:gd name="connsiteX12" fmla="*/ 209550 w 1173480"/>
              <a:gd name="connsiteY12" fmla="*/ 201930 h 438150"/>
              <a:gd name="connsiteX13" fmla="*/ 217170 w 1173480"/>
              <a:gd name="connsiteY13" fmla="*/ 217170 h 438150"/>
              <a:gd name="connsiteX14" fmla="*/ 198120 w 1173480"/>
              <a:gd name="connsiteY14" fmla="*/ 285750 h 438150"/>
              <a:gd name="connsiteX15" fmla="*/ 179070 w 1173480"/>
              <a:gd name="connsiteY15" fmla="*/ 289560 h 438150"/>
              <a:gd name="connsiteX16" fmla="*/ 160020 w 1173480"/>
              <a:gd name="connsiteY16" fmla="*/ 285750 h 438150"/>
              <a:gd name="connsiteX17" fmla="*/ 152400 w 1173480"/>
              <a:gd name="connsiteY17" fmla="*/ 270510 h 438150"/>
              <a:gd name="connsiteX18" fmla="*/ 148590 w 1173480"/>
              <a:gd name="connsiteY18" fmla="*/ 259080 h 438150"/>
              <a:gd name="connsiteX19" fmla="*/ 137160 w 1173480"/>
              <a:gd name="connsiteY19" fmla="*/ 236220 h 438150"/>
              <a:gd name="connsiteX20" fmla="*/ 140970 w 1173480"/>
              <a:gd name="connsiteY20" fmla="*/ 201930 h 438150"/>
              <a:gd name="connsiteX21" fmla="*/ 148590 w 1173480"/>
              <a:gd name="connsiteY21" fmla="*/ 186690 h 438150"/>
              <a:gd name="connsiteX22" fmla="*/ 152400 w 1173480"/>
              <a:gd name="connsiteY22" fmla="*/ 175260 h 438150"/>
              <a:gd name="connsiteX23" fmla="*/ 156210 w 1173480"/>
              <a:gd name="connsiteY23" fmla="*/ 160020 h 438150"/>
              <a:gd name="connsiteX24" fmla="*/ 179070 w 1173480"/>
              <a:gd name="connsiteY24" fmla="*/ 140970 h 438150"/>
              <a:gd name="connsiteX25" fmla="*/ 194310 w 1173480"/>
              <a:gd name="connsiteY25" fmla="*/ 137160 h 438150"/>
              <a:gd name="connsiteX26" fmla="*/ 205740 w 1173480"/>
              <a:gd name="connsiteY26" fmla="*/ 133350 h 438150"/>
              <a:gd name="connsiteX27" fmla="*/ 240030 w 1173480"/>
              <a:gd name="connsiteY27" fmla="*/ 125730 h 438150"/>
              <a:gd name="connsiteX28" fmla="*/ 255270 w 1173480"/>
              <a:gd name="connsiteY28" fmla="*/ 121920 h 438150"/>
              <a:gd name="connsiteX29" fmla="*/ 289560 w 1173480"/>
              <a:gd name="connsiteY29" fmla="*/ 118110 h 438150"/>
              <a:gd name="connsiteX30" fmla="*/ 339090 w 1173480"/>
              <a:gd name="connsiteY30" fmla="*/ 129540 h 438150"/>
              <a:gd name="connsiteX31" fmla="*/ 350520 w 1173480"/>
              <a:gd name="connsiteY31" fmla="*/ 137160 h 438150"/>
              <a:gd name="connsiteX32" fmla="*/ 377190 w 1173480"/>
              <a:gd name="connsiteY32" fmla="*/ 148590 h 438150"/>
              <a:gd name="connsiteX33" fmla="*/ 388620 w 1173480"/>
              <a:gd name="connsiteY33" fmla="*/ 160020 h 438150"/>
              <a:gd name="connsiteX34" fmla="*/ 430530 w 1173480"/>
              <a:gd name="connsiteY34" fmla="*/ 186690 h 438150"/>
              <a:gd name="connsiteX35" fmla="*/ 453390 w 1173480"/>
              <a:gd name="connsiteY35" fmla="*/ 201930 h 438150"/>
              <a:gd name="connsiteX36" fmla="*/ 499110 w 1173480"/>
              <a:gd name="connsiteY36" fmla="*/ 205740 h 438150"/>
              <a:gd name="connsiteX37" fmla="*/ 544830 w 1173480"/>
              <a:gd name="connsiteY37" fmla="*/ 201930 h 438150"/>
              <a:gd name="connsiteX38" fmla="*/ 556260 w 1173480"/>
              <a:gd name="connsiteY38" fmla="*/ 194310 h 438150"/>
              <a:gd name="connsiteX39" fmla="*/ 575310 w 1173480"/>
              <a:gd name="connsiteY39" fmla="*/ 190500 h 438150"/>
              <a:gd name="connsiteX40" fmla="*/ 586740 w 1173480"/>
              <a:gd name="connsiteY40" fmla="*/ 186690 h 438150"/>
              <a:gd name="connsiteX41" fmla="*/ 598170 w 1173480"/>
              <a:gd name="connsiteY41" fmla="*/ 175260 h 438150"/>
              <a:gd name="connsiteX42" fmla="*/ 621030 w 1173480"/>
              <a:gd name="connsiteY42" fmla="*/ 156210 h 438150"/>
              <a:gd name="connsiteX43" fmla="*/ 624840 w 1173480"/>
              <a:gd name="connsiteY43" fmla="*/ 140970 h 438150"/>
              <a:gd name="connsiteX44" fmla="*/ 632460 w 1173480"/>
              <a:gd name="connsiteY44" fmla="*/ 125730 h 438150"/>
              <a:gd name="connsiteX45" fmla="*/ 640080 w 1173480"/>
              <a:gd name="connsiteY45" fmla="*/ 95250 h 438150"/>
              <a:gd name="connsiteX46" fmla="*/ 643890 w 1173480"/>
              <a:gd name="connsiteY46" fmla="*/ 83820 h 438150"/>
              <a:gd name="connsiteX47" fmla="*/ 643890 w 1173480"/>
              <a:gd name="connsiteY47" fmla="*/ 26670 h 438150"/>
              <a:gd name="connsiteX48" fmla="*/ 640080 w 1173480"/>
              <a:gd name="connsiteY48" fmla="*/ 15240 h 438150"/>
              <a:gd name="connsiteX49" fmla="*/ 628650 w 1173480"/>
              <a:gd name="connsiteY49" fmla="*/ 7620 h 438150"/>
              <a:gd name="connsiteX50" fmla="*/ 605790 w 1173480"/>
              <a:gd name="connsiteY50" fmla="*/ 0 h 438150"/>
              <a:gd name="connsiteX51" fmla="*/ 579120 w 1173480"/>
              <a:gd name="connsiteY51" fmla="*/ 3810 h 438150"/>
              <a:gd name="connsiteX52" fmla="*/ 575310 w 1173480"/>
              <a:gd name="connsiteY52" fmla="*/ 15240 h 438150"/>
              <a:gd name="connsiteX53" fmla="*/ 571500 w 1173480"/>
              <a:gd name="connsiteY53" fmla="*/ 30480 h 438150"/>
              <a:gd name="connsiteX54" fmla="*/ 575310 w 1173480"/>
              <a:gd name="connsiteY54" fmla="*/ 99060 h 438150"/>
              <a:gd name="connsiteX55" fmla="*/ 582930 w 1173480"/>
              <a:gd name="connsiteY55" fmla="*/ 121920 h 438150"/>
              <a:gd name="connsiteX56" fmla="*/ 594360 w 1173480"/>
              <a:gd name="connsiteY56" fmla="*/ 160020 h 438150"/>
              <a:gd name="connsiteX57" fmla="*/ 609600 w 1173480"/>
              <a:gd name="connsiteY57" fmla="*/ 182880 h 438150"/>
              <a:gd name="connsiteX58" fmla="*/ 624840 w 1173480"/>
              <a:gd name="connsiteY58" fmla="*/ 198120 h 438150"/>
              <a:gd name="connsiteX59" fmla="*/ 628650 w 1173480"/>
              <a:gd name="connsiteY59" fmla="*/ 209550 h 438150"/>
              <a:gd name="connsiteX60" fmla="*/ 651510 w 1173480"/>
              <a:gd name="connsiteY60" fmla="*/ 220980 h 438150"/>
              <a:gd name="connsiteX61" fmla="*/ 681990 w 1173480"/>
              <a:gd name="connsiteY61" fmla="*/ 236220 h 438150"/>
              <a:gd name="connsiteX62" fmla="*/ 701040 w 1173480"/>
              <a:gd name="connsiteY62" fmla="*/ 243840 h 438150"/>
              <a:gd name="connsiteX63" fmla="*/ 739140 w 1173480"/>
              <a:gd name="connsiteY63" fmla="*/ 251460 h 438150"/>
              <a:gd name="connsiteX64" fmla="*/ 754380 w 1173480"/>
              <a:gd name="connsiteY64" fmla="*/ 255270 h 438150"/>
              <a:gd name="connsiteX65" fmla="*/ 826770 w 1173480"/>
              <a:gd name="connsiteY65" fmla="*/ 251460 h 438150"/>
              <a:gd name="connsiteX66" fmla="*/ 849630 w 1173480"/>
              <a:gd name="connsiteY66" fmla="*/ 243840 h 438150"/>
              <a:gd name="connsiteX67" fmla="*/ 861060 w 1173480"/>
              <a:gd name="connsiteY67" fmla="*/ 240030 h 438150"/>
              <a:gd name="connsiteX68" fmla="*/ 975360 w 1173480"/>
              <a:gd name="connsiteY68" fmla="*/ 243840 h 438150"/>
              <a:gd name="connsiteX69" fmla="*/ 1005840 w 1173480"/>
              <a:gd name="connsiteY69" fmla="*/ 251460 h 438150"/>
              <a:gd name="connsiteX70" fmla="*/ 1028700 w 1173480"/>
              <a:gd name="connsiteY70" fmla="*/ 255270 h 438150"/>
              <a:gd name="connsiteX71" fmla="*/ 1051560 w 1173480"/>
              <a:gd name="connsiteY71" fmla="*/ 262890 h 438150"/>
              <a:gd name="connsiteX72" fmla="*/ 1062990 w 1173480"/>
              <a:gd name="connsiteY72" fmla="*/ 266700 h 438150"/>
              <a:gd name="connsiteX73" fmla="*/ 1074420 w 1173480"/>
              <a:gd name="connsiteY73" fmla="*/ 274320 h 438150"/>
              <a:gd name="connsiteX74" fmla="*/ 1089660 w 1173480"/>
              <a:gd name="connsiteY74" fmla="*/ 278130 h 438150"/>
              <a:gd name="connsiteX75" fmla="*/ 1112520 w 1173480"/>
              <a:gd name="connsiteY75" fmla="*/ 285750 h 438150"/>
              <a:gd name="connsiteX76" fmla="*/ 1127760 w 1173480"/>
              <a:gd name="connsiteY76" fmla="*/ 308610 h 438150"/>
              <a:gd name="connsiteX77" fmla="*/ 1135380 w 1173480"/>
              <a:gd name="connsiteY77" fmla="*/ 320040 h 438150"/>
              <a:gd name="connsiteX78" fmla="*/ 1150620 w 1173480"/>
              <a:gd name="connsiteY78" fmla="*/ 342900 h 438150"/>
              <a:gd name="connsiteX79" fmla="*/ 1162050 w 1173480"/>
              <a:gd name="connsiteY79" fmla="*/ 377190 h 438150"/>
              <a:gd name="connsiteX80" fmla="*/ 1165860 w 1173480"/>
              <a:gd name="connsiteY80" fmla="*/ 388620 h 438150"/>
              <a:gd name="connsiteX81" fmla="*/ 1173480 w 1173480"/>
              <a:gd name="connsiteY81" fmla="*/ 422910 h 438150"/>
              <a:gd name="connsiteX82" fmla="*/ 1165860 w 1173480"/>
              <a:gd name="connsiteY82" fmla="*/ 438150 h 438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173480" h="438150">
                <a:moveTo>
                  <a:pt x="0" y="118110"/>
                </a:moveTo>
                <a:cubicBezTo>
                  <a:pt x="20302" y="84273"/>
                  <a:pt x="714" y="107554"/>
                  <a:pt x="22860" y="95250"/>
                </a:cubicBezTo>
                <a:cubicBezTo>
                  <a:pt x="30866" y="90802"/>
                  <a:pt x="45720" y="80010"/>
                  <a:pt x="45720" y="80010"/>
                </a:cubicBezTo>
                <a:cubicBezTo>
                  <a:pt x="63500" y="81280"/>
                  <a:pt x="81506" y="80722"/>
                  <a:pt x="99060" y="83820"/>
                </a:cubicBezTo>
                <a:cubicBezTo>
                  <a:pt x="103569" y="84616"/>
                  <a:pt x="106514" y="89168"/>
                  <a:pt x="110490" y="91440"/>
                </a:cubicBezTo>
                <a:cubicBezTo>
                  <a:pt x="115421" y="94258"/>
                  <a:pt x="120914" y="96050"/>
                  <a:pt x="125730" y="99060"/>
                </a:cubicBezTo>
                <a:cubicBezTo>
                  <a:pt x="131115" y="102425"/>
                  <a:pt x="135803" y="106799"/>
                  <a:pt x="140970" y="110490"/>
                </a:cubicBezTo>
                <a:cubicBezTo>
                  <a:pt x="144696" y="113152"/>
                  <a:pt x="148590" y="115570"/>
                  <a:pt x="152400" y="118110"/>
                </a:cubicBezTo>
                <a:cubicBezTo>
                  <a:pt x="162560" y="148590"/>
                  <a:pt x="147320" y="113030"/>
                  <a:pt x="167640" y="133350"/>
                </a:cubicBezTo>
                <a:cubicBezTo>
                  <a:pt x="174116" y="139826"/>
                  <a:pt x="179984" y="147522"/>
                  <a:pt x="182880" y="156210"/>
                </a:cubicBezTo>
                <a:cubicBezTo>
                  <a:pt x="184150" y="160020"/>
                  <a:pt x="184462" y="164298"/>
                  <a:pt x="186690" y="167640"/>
                </a:cubicBezTo>
                <a:cubicBezTo>
                  <a:pt x="203542" y="192919"/>
                  <a:pt x="193275" y="165569"/>
                  <a:pt x="205740" y="190500"/>
                </a:cubicBezTo>
                <a:cubicBezTo>
                  <a:pt x="207536" y="194092"/>
                  <a:pt x="207968" y="198239"/>
                  <a:pt x="209550" y="201930"/>
                </a:cubicBezTo>
                <a:cubicBezTo>
                  <a:pt x="211787" y="207150"/>
                  <a:pt x="214630" y="212090"/>
                  <a:pt x="217170" y="217170"/>
                </a:cubicBezTo>
                <a:cubicBezTo>
                  <a:pt x="213300" y="282957"/>
                  <a:pt x="234282" y="277714"/>
                  <a:pt x="198120" y="285750"/>
                </a:cubicBezTo>
                <a:cubicBezTo>
                  <a:pt x="191798" y="287155"/>
                  <a:pt x="185420" y="288290"/>
                  <a:pt x="179070" y="289560"/>
                </a:cubicBezTo>
                <a:cubicBezTo>
                  <a:pt x="172720" y="288290"/>
                  <a:pt x="165290" y="289514"/>
                  <a:pt x="160020" y="285750"/>
                </a:cubicBezTo>
                <a:cubicBezTo>
                  <a:pt x="155398" y="282449"/>
                  <a:pt x="154637" y="275730"/>
                  <a:pt x="152400" y="270510"/>
                </a:cubicBezTo>
                <a:cubicBezTo>
                  <a:pt x="150818" y="266819"/>
                  <a:pt x="150386" y="262672"/>
                  <a:pt x="148590" y="259080"/>
                </a:cubicBezTo>
                <a:cubicBezTo>
                  <a:pt x="133818" y="229537"/>
                  <a:pt x="146737" y="264950"/>
                  <a:pt x="137160" y="236220"/>
                </a:cubicBezTo>
                <a:cubicBezTo>
                  <a:pt x="138430" y="224790"/>
                  <a:pt x="138384" y="213136"/>
                  <a:pt x="140970" y="201930"/>
                </a:cubicBezTo>
                <a:cubicBezTo>
                  <a:pt x="142247" y="196396"/>
                  <a:pt x="146353" y="191910"/>
                  <a:pt x="148590" y="186690"/>
                </a:cubicBezTo>
                <a:cubicBezTo>
                  <a:pt x="150172" y="182999"/>
                  <a:pt x="151297" y="179122"/>
                  <a:pt x="152400" y="175260"/>
                </a:cubicBezTo>
                <a:cubicBezTo>
                  <a:pt x="153839" y="170225"/>
                  <a:pt x="153612" y="164566"/>
                  <a:pt x="156210" y="160020"/>
                </a:cubicBezTo>
                <a:cubicBezTo>
                  <a:pt x="159179" y="154824"/>
                  <a:pt x="173099" y="143529"/>
                  <a:pt x="179070" y="140970"/>
                </a:cubicBezTo>
                <a:cubicBezTo>
                  <a:pt x="183883" y="138907"/>
                  <a:pt x="189275" y="138599"/>
                  <a:pt x="194310" y="137160"/>
                </a:cubicBezTo>
                <a:cubicBezTo>
                  <a:pt x="198172" y="136057"/>
                  <a:pt x="201878" y="134453"/>
                  <a:pt x="205740" y="133350"/>
                </a:cubicBezTo>
                <a:cubicBezTo>
                  <a:pt x="222001" y="128704"/>
                  <a:pt x="222353" y="129658"/>
                  <a:pt x="240030" y="125730"/>
                </a:cubicBezTo>
                <a:cubicBezTo>
                  <a:pt x="245142" y="124594"/>
                  <a:pt x="250095" y="122716"/>
                  <a:pt x="255270" y="121920"/>
                </a:cubicBezTo>
                <a:cubicBezTo>
                  <a:pt x="266637" y="120171"/>
                  <a:pt x="278130" y="119380"/>
                  <a:pt x="289560" y="118110"/>
                </a:cubicBezTo>
                <a:cubicBezTo>
                  <a:pt x="301856" y="119867"/>
                  <a:pt x="327679" y="121933"/>
                  <a:pt x="339090" y="129540"/>
                </a:cubicBezTo>
                <a:cubicBezTo>
                  <a:pt x="342900" y="132080"/>
                  <a:pt x="346424" y="135112"/>
                  <a:pt x="350520" y="137160"/>
                </a:cubicBezTo>
                <a:cubicBezTo>
                  <a:pt x="367103" y="145451"/>
                  <a:pt x="358691" y="135376"/>
                  <a:pt x="377190" y="148590"/>
                </a:cubicBezTo>
                <a:cubicBezTo>
                  <a:pt x="381575" y="151722"/>
                  <a:pt x="384367" y="156712"/>
                  <a:pt x="388620" y="160020"/>
                </a:cubicBezTo>
                <a:cubicBezTo>
                  <a:pt x="408582" y="175546"/>
                  <a:pt x="410952" y="173638"/>
                  <a:pt x="430530" y="186690"/>
                </a:cubicBezTo>
                <a:cubicBezTo>
                  <a:pt x="438150" y="191770"/>
                  <a:pt x="444264" y="201169"/>
                  <a:pt x="453390" y="201930"/>
                </a:cubicBezTo>
                <a:lnTo>
                  <a:pt x="499110" y="205740"/>
                </a:lnTo>
                <a:cubicBezTo>
                  <a:pt x="514350" y="204470"/>
                  <a:pt x="529834" y="204929"/>
                  <a:pt x="544830" y="201930"/>
                </a:cubicBezTo>
                <a:cubicBezTo>
                  <a:pt x="549320" y="201032"/>
                  <a:pt x="551973" y="195918"/>
                  <a:pt x="556260" y="194310"/>
                </a:cubicBezTo>
                <a:cubicBezTo>
                  <a:pt x="562323" y="192036"/>
                  <a:pt x="569028" y="192071"/>
                  <a:pt x="575310" y="190500"/>
                </a:cubicBezTo>
                <a:cubicBezTo>
                  <a:pt x="579206" y="189526"/>
                  <a:pt x="582930" y="187960"/>
                  <a:pt x="586740" y="186690"/>
                </a:cubicBezTo>
                <a:cubicBezTo>
                  <a:pt x="590550" y="182880"/>
                  <a:pt x="594031" y="178709"/>
                  <a:pt x="598170" y="175260"/>
                </a:cubicBezTo>
                <a:cubicBezTo>
                  <a:pt x="629996" y="148738"/>
                  <a:pt x="587637" y="189603"/>
                  <a:pt x="621030" y="156210"/>
                </a:cubicBezTo>
                <a:cubicBezTo>
                  <a:pt x="622300" y="151130"/>
                  <a:pt x="623001" y="145873"/>
                  <a:pt x="624840" y="140970"/>
                </a:cubicBezTo>
                <a:cubicBezTo>
                  <a:pt x="626834" y="135652"/>
                  <a:pt x="630664" y="131118"/>
                  <a:pt x="632460" y="125730"/>
                </a:cubicBezTo>
                <a:cubicBezTo>
                  <a:pt x="635772" y="115795"/>
                  <a:pt x="636768" y="105185"/>
                  <a:pt x="640080" y="95250"/>
                </a:cubicBezTo>
                <a:lnTo>
                  <a:pt x="643890" y="83820"/>
                </a:lnTo>
                <a:cubicBezTo>
                  <a:pt x="647892" y="51808"/>
                  <a:pt x="649957" y="57005"/>
                  <a:pt x="643890" y="26670"/>
                </a:cubicBezTo>
                <a:cubicBezTo>
                  <a:pt x="643102" y="22732"/>
                  <a:pt x="642589" y="18376"/>
                  <a:pt x="640080" y="15240"/>
                </a:cubicBezTo>
                <a:cubicBezTo>
                  <a:pt x="637219" y="11664"/>
                  <a:pt x="632834" y="9480"/>
                  <a:pt x="628650" y="7620"/>
                </a:cubicBezTo>
                <a:cubicBezTo>
                  <a:pt x="621310" y="4358"/>
                  <a:pt x="605790" y="0"/>
                  <a:pt x="605790" y="0"/>
                </a:cubicBezTo>
                <a:cubicBezTo>
                  <a:pt x="596900" y="1270"/>
                  <a:pt x="587152" y="-206"/>
                  <a:pt x="579120" y="3810"/>
                </a:cubicBezTo>
                <a:cubicBezTo>
                  <a:pt x="575528" y="5606"/>
                  <a:pt x="576413" y="11378"/>
                  <a:pt x="575310" y="15240"/>
                </a:cubicBezTo>
                <a:cubicBezTo>
                  <a:pt x="573871" y="20275"/>
                  <a:pt x="572770" y="25400"/>
                  <a:pt x="571500" y="30480"/>
                </a:cubicBezTo>
                <a:cubicBezTo>
                  <a:pt x="572770" y="53340"/>
                  <a:pt x="572470" y="76342"/>
                  <a:pt x="575310" y="99060"/>
                </a:cubicBezTo>
                <a:cubicBezTo>
                  <a:pt x="576306" y="107030"/>
                  <a:pt x="580982" y="114128"/>
                  <a:pt x="582930" y="121920"/>
                </a:cubicBezTo>
                <a:cubicBezTo>
                  <a:pt x="585060" y="130439"/>
                  <a:pt x="590650" y="154454"/>
                  <a:pt x="594360" y="160020"/>
                </a:cubicBezTo>
                <a:cubicBezTo>
                  <a:pt x="599440" y="167640"/>
                  <a:pt x="606704" y="174192"/>
                  <a:pt x="609600" y="182880"/>
                </a:cubicBezTo>
                <a:cubicBezTo>
                  <a:pt x="614680" y="198120"/>
                  <a:pt x="609600" y="193040"/>
                  <a:pt x="624840" y="198120"/>
                </a:cubicBezTo>
                <a:cubicBezTo>
                  <a:pt x="626110" y="201930"/>
                  <a:pt x="626141" y="206414"/>
                  <a:pt x="628650" y="209550"/>
                </a:cubicBezTo>
                <a:cubicBezTo>
                  <a:pt x="634021" y="216264"/>
                  <a:pt x="643980" y="218470"/>
                  <a:pt x="651510" y="220980"/>
                </a:cubicBezTo>
                <a:cubicBezTo>
                  <a:pt x="670411" y="239881"/>
                  <a:pt x="654180" y="227877"/>
                  <a:pt x="681990" y="236220"/>
                </a:cubicBezTo>
                <a:cubicBezTo>
                  <a:pt x="688541" y="238185"/>
                  <a:pt x="694552" y="241677"/>
                  <a:pt x="701040" y="243840"/>
                </a:cubicBezTo>
                <a:cubicBezTo>
                  <a:pt x="714315" y="248265"/>
                  <a:pt x="725071" y="248646"/>
                  <a:pt x="739140" y="251460"/>
                </a:cubicBezTo>
                <a:cubicBezTo>
                  <a:pt x="744275" y="252487"/>
                  <a:pt x="749300" y="254000"/>
                  <a:pt x="754380" y="255270"/>
                </a:cubicBezTo>
                <a:cubicBezTo>
                  <a:pt x="778510" y="254000"/>
                  <a:pt x="802779" y="254339"/>
                  <a:pt x="826770" y="251460"/>
                </a:cubicBezTo>
                <a:cubicBezTo>
                  <a:pt x="834745" y="250503"/>
                  <a:pt x="842010" y="246380"/>
                  <a:pt x="849630" y="243840"/>
                </a:cubicBezTo>
                <a:lnTo>
                  <a:pt x="861060" y="240030"/>
                </a:lnTo>
                <a:cubicBezTo>
                  <a:pt x="899160" y="241300"/>
                  <a:pt x="937301" y="241665"/>
                  <a:pt x="975360" y="243840"/>
                </a:cubicBezTo>
                <a:cubicBezTo>
                  <a:pt x="997527" y="245107"/>
                  <a:pt x="988776" y="247668"/>
                  <a:pt x="1005840" y="251460"/>
                </a:cubicBezTo>
                <a:cubicBezTo>
                  <a:pt x="1013381" y="253136"/>
                  <a:pt x="1021206" y="253396"/>
                  <a:pt x="1028700" y="255270"/>
                </a:cubicBezTo>
                <a:cubicBezTo>
                  <a:pt x="1036492" y="257218"/>
                  <a:pt x="1043940" y="260350"/>
                  <a:pt x="1051560" y="262890"/>
                </a:cubicBezTo>
                <a:cubicBezTo>
                  <a:pt x="1055370" y="264160"/>
                  <a:pt x="1059648" y="264472"/>
                  <a:pt x="1062990" y="266700"/>
                </a:cubicBezTo>
                <a:cubicBezTo>
                  <a:pt x="1066800" y="269240"/>
                  <a:pt x="1070211" y="272516"/>
                  <a:pt x="1074420" y="274320"/>
                </a:cubicBezTo>
                <a:cubicBezTo>
                  <a:pt x="1079233" y="276383"/>
                  <a:pt x="1084644" y="276625"/>
                  <a:pt x="1089660" y="278130"/>
                </a:cubicBezTo>
                <a:cubicBezTo>
                  <a:pt x="1097353" y="280438"/>
                  <a:pt x="1112520" y="285750"/>
                  <a:pt x="1112520" y="285750"/>
                </a:cubicBezTo>
                <a:lnTo>
                  <a:pt x="1127760" y="308610"/>
                </a:lnTo>
                <a:cubicBezTo>
                  <a:pt x="1130300" y="312420"/>
                  <a:pt x="1133932" y="315696"/>
                  <a:pt x="1135380" y="320040"/>
                </a:cubicBezTo>
                <a:cubicBezTo>
                  <a:pt x="1140894" y="336582"/>
                  <a:pt x="1136350" y="328630"/>
                  <a:pt x="1150620" y="342900"/>
                </a:cubicBezTo>
                <a:lnTo>
                  <a:pt x="1162050" y="377190"/>
                </a:lnTo>
                <a:cubicBezTo>
                  <a:pt x="1163320" y="381000"/>
                  <a:pt x="1165200" y="384659"/>
                  <a:pt x="1165860" y="388620"/>
                </a:cubicBezTo>
                <a:cubicBezTo>
                  <a:pt x="1170330" y="415441"/>
                  <a:pt x="1167227" y="404151"/>
                  <a:pt x="1173480" y="422910"/>
                </a:cubicBezTo>
                <a:cubicBezTo>
                  <a:pt x="1165156" y="435397"/>
                  <a:pt x="1165860" y="429761"/>
                  <a:pt x="1165860" y="438150"/>
                </a:cubicBezTo>
              </a:path>
            </a:pathLst>
          </a:custGeom>
          <a:noFill/>
          <a:ln w="19050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A32F048-96D8-4739-A6BC-501D8EA6000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625" t="64411" r="33125" b="16986"/>
          <a:stretch/>
        </p:blipFill>
        <p:spPr>
          <a:xfrm>
            <a:off x="6094476" y="2261710"/>
            <a:ext cx="5029200" cy="127576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7BA9064-295D-4D2F-8865-9077365654D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328" t="45356" r="33282" b="36042"/>
          <a:stretch/>
        </p:blipFill>
        <p:spPr>
          <a:xfrm>
            <a:off x="6068526" y="3895199"/>
            <a:ext cx="5037662" cy="13051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Forme libre : forme 8">
            <a:extLst>
              <a:ext uri="{FF2B5EF4-FFF2-40B4-BE49-F238E27FC236}">
                <a16:creationId xmlns:a16="http://schemas.microsoft.com/office/drawing/2014/main" id="{63F75FB7-6867-40AF-A093-17DA99BA8E56}"/>
              </a:ext>
            </a:extLst>
          </p:cNvPr>
          <p:cNvSpPr/>
          <p:nvPr/>
        </p:nvSpPr>
        <p:spPr>
          <a:xfrm>
            <a:off x="3344779" y="4102763"/>
            <a:ext cx="2786089" cy="497149"/>
          </a:xfrm>
          <a:custGeom>
            <a:avLst/>
            <a:gdLst>
              <a:gd name="connsiteX0" fmla="*/ 0 w 2876365"/>
              <a:gd name="connsiteY0" fmla="*/ 115409 h 497149"/>
              <a:gd name="connsiteX1" fmla="*/ 470517 w 2876365"/>
              <a:gd name="connsiteY1" fmla="*/ 115409 h 497149"/>
              <a:gd name="connsiteX2" fmla="*/ 550416 w 2876365"/>
              <a:gd name="connsiteY2" fmla="*/ 150920 h 497149"/>
              <a:gd name="connsiteX3" fmla="*/ 568171 w 2876365"/>
              <a:gd name="connsiteY3" fmla="*/ 177553 h 497149"/>
              <a:gd name="connsiteX4" fmla="*/ 594804 w 2876365"/>
              <a:gd name="connsiteY4" fmla="*/ 195308 h 497149"/>
              <a:gd name="connsiteX5" fmla="*/ 603682 w 2876365"/>
              <a:gd name="connsiteY5" fmla="*/ 221942 h 497149"/>
              <a:gd name="connsiteX6" fmla="*/ 639192 w 2876365"/>
              <a:gd name="connsiteY6" fmla="*/ 275208 h 497149"/>
              <a:gd name="connsiteX7" fmla="*/ 692458 w 2876365"/>
              <a:gd name="connsiteY7" fmla="*/ 346229 h 497149"/>
              <a:gd name="connsiteX8" fmla="*/ 701336 w 2876365"/>
              <a:gd name="connsiteY8" fmla="*/ 372862 h 497149"/>
              <a:gd name="connsiteX9" fmla="*/ 692458 w 2876365"/>
              <a:gd name="connsiteY9" fmla="*/ 399495 h 497149"/>
              <a:gd name="connsiteX10" fmla="*/ 630315 w 2876365"/>
              <a:gd name="connsiteY10" fmla="*/ 363984 h 497149"/>
              <a:gd name="connsiteX11" fmla="*/ 648070 w 2876365"/>
              <a:gd name="connsiteY11" fmla="*/ 301841 h 497149"/>
              <a:gd name="connsiteX12" fmla="*/ 683581 w 2876365"/>
              <a:gd name="connsiteY12" fmla="*/ 266330 h 497149"/>
              <a:gd name="connsiteX13" fmla="*/ 736847 w 2876365"/>
              <a:gd name="connsiteY13" fmla="*/ 248575 h 497149"/>
              <a:gd name="connsiteX14" fmla="*/ 825623 w 2876365"/>
              <a:gd name="connsiteY14" fmla="*/ 257452 h 497149"/>
              <a:gd name="connsiteX15" fmla="*/ 852256 w 2876365"/>
              <a:gd name="connsiteY15" fmla="*/ 266330 h 497149"/>
              <a:gd name="connsiteX16" fmla="*/ 887767 w 2876365"/>
              <a:gd name="connsiteY16" fmla="*/ 275208 h 497149"/>
              <a:gd name="connsiteX17" fmla="*/ 949911 w 2876365"/>
              <a:gd name="connsiteY17" fmla="*/ 284085 h 497149"/>
              <a:gd name="connsiteX18" fmla="*/ 1003177 w 2876365"/>
              <a:gd name="connsiteY18" fmla="*/ 292963 h 497149"/>
              <a:gd name="connsiteX19" fmla="*/ 1029810 w 2876365"/>
              <a:gd name="connsiteY19" fmla="*/ 319596 h 497149"/>
              <a:gd name="connsiteX20" fmla="*/ 1056443 w 2876365"/>
              <a:gd name="connsiteY20" fmla="*/ 328474 h 497149"/>
              <a:gd name="connsiteX21" fmla="*/ 1083076 w 2876365"/>
              <a:gd name="connsiteY21" fmla="*/ 346229 h 497149"/>
              <a:gd name="connsiteX22" fmla="*/ 1109709 w 2876365"/>
              <a:gd name="connsiteY22" fmla="*/ 355107 h 497149"/>
              <a:gd name="connsiteX23" fmla="*/ 1162975 w 2876365"/>
              <a:gd name="connsiteY23" fmla="*/ 390617 h 497149"/>
              <a:gd name="connsiteX24" fmla="*/ 1225119 w 2876365"/>
              <a:gd name="connsiteY24" fmla="*/ 417250 h 497149"/>
              <a:gd name="connsiteX25" fmla="*/ 1251752 w 2876365"/>
              <a:gd name="connsiteY25" fmla="*/ 426128 h 497149"/>
              <a:gd name="connsiteX26" fmla="*/ 1278385 w 2876365"/>
              <a:gd name="connsiteY26" fmla="*/ 443883 h 497149"/>
              <a:gd name="connsiteX27" fmla="*/ 1340528 w 2876365"/>
              <a:gd name="connsiteY27" fmla="*/ 452761 h 497149"/>
              <a:gd name="connsiteX28" fmla="*/ 1393794 w 2876365"/>
              <a:gd name="connsiteY28" fmla="*/ 479394 h 497149"/>
              <a:gd name="connsiteX29" fmla="*/ 1447060 w 2876365"/>
              <a:gd name="connsiteY29" fmla="*/ 497149 h 497149"/>
              <a:gd name="connsiteX30" fmla="*/ 1535837 w 2876365"/>
              <a:gd name="connsiteY30" fmla="*/ 488272 h 497149"/>
              <a:gd name="connsiteX31" fmla="*/ 1606858 w 2876365"/>
              <a:gd name="connsiteY31" fmla="*/ 470516 h 497149"/>
              <a:gd name="connsiteX32" fmla="*/ 1660124 w 2876365"/>
              <a:gd name="connsiteY32" fmla="*/ 461639 h 497149"/>
              <a:gd name="connsiteX33" fmla="*/ 1722268 w 2876365"/>
              <a:gd name="connsiteY33" fmla="*/ 417250 h 497149"/>
              <a:gd name="connsiteX34" fmla="*/ 1775534 w 2876365"/>
              <a:gd name="connsiteY34" fmla="*/ 372862 h 497149"/>
              <a:gd name="connsiteX35" fmla="*/ 1802167 w 2876365"/>
              <a:gd name="connsiteY35" fmla="*/ 319596 h 497149"/>
              <a:gd name="connsiteX36" fmla="*/ 1811045 w 2876365"/>
              <a:gd name="connsiteY36" fmla="*/ 292963 h 497149"/>
              <a:gd name="connsiteX37" fmla="*/ 1784412 w 2876365"/>
              <a:gd name="connsiteY37" fmla="*/ 168675 h 497149"/>
              <a:gd name="connsiteX38" fmla="*/ 1766656 w 2876365"/>
              <a:gd name="connsiteY38" fmla="*/ 150920 h 497149"/>
              <a:gd name="connsiteX39" fmla="*/ 1748901 w 2876365"/>
              <a:gd name="connsiteY39" fmla="*/ 177553 h 497149"/>
              <a:gd name="connsiteX40" fmla="*/ 1766656 w 2876365"/>
              <a:gd name="connsiteY40" fmla="*/ 266330 h 497149"/>
              <a:gd name="connsiteX41" fmla="*/ 1784412 w 2876365"/>
              <a:gd name="connsiteY41" fmla="*/ 284085 h 497149"/>
              <a:gd name="connsiteX42" fmla="*/ 1819923 w 2876365"/>
              <a:gd name="connsiteY42" fmla="*/ 292963 h 497149"/>
              <a:gd name="connsiteX43" fmla="*/ 1846556 w 2876365"/>
              <a:gd name="connsiteY43" fmla="*/ 310718 h 497149"/>
              <a:gd name="connsiteX44" fmla="*/ 2050742 w 2876365"/>
              <a:gd name="connsiteY44" fmla="*/ 319596 h 497149"/>
              <a:gd name="connsiteX45" fmla="*/ 2139519 w 2876365"/>
              <a:gd name="connsiteY45" fmla="*/ 292963 h 497149"/>
              <a:gd name="connsiteX46" fmla="*/ 2166152 w 2876365"/>
              <a:gd name="connsiteY46" fmla="*/ 275208 h 497149"/>
              <a:gd name="connsiteX47" fmla="*/ 2192785 w 2876365"/>
              <a:gd name="connsiteY47" fmla="*/ 266330 h 497149"/>
              <a:gd name="connsiteX48" fmla="*/ 2254928 w 2876365"/>
              <a:gd name="connsiteY48" fmla="*/ 221942 h 497149"/>
              <a:gd name="connsiteX49" fmla="*/ 2281561 w 2876365"/>
              <a:gd name="connsiteY49" fmla="*/ 213064 h 497149"/>
              <a:gd name="connsiteX50" fmla="*/ 2352583 w 2876365"/>
              <a:gd name="connsiteY50" fmla="*/ 177553 h 497149"/>
              <a:gd name="connsiteX51" fmla="*/ 2405849 w 2876365"/>
              <a:gd name="connsiteY51" fmla="*/ 142042 h 497149"/>
              <a:gd name="connsiteX52" fmla="*/ 2432482 w 2876365"/>
              <a:gd name="connsiteY52" fmla="*/ 124287 h 497149"/>
              <a:gd name="connsiteX53" fmla="*/ 2503503 w 2876365"/>
              <a:gd name="connsiteY53" fmla="*/ 106532 h 497149"/>
              <a:gd name="connsiteX54" fmla="*/ 2547891 w 2876365"/>
              <a:gd name="connsiteY54" fmla="*/ 88776 h 497149"/>
              <a:gd name="connsiteX55" fmla="*/ 2565647 w 2876365"/>
              <a:gd name="connsiteY55" fmla="*/ 71021 h 497149"/>
              <a:gd name="connsiteX56" fmla="*/ 2610035 w 2876365"/>
              <a:gd name="connsiteY56" fmla="*/ 62143 h 497149"/>
              <a:gd name="connsiteX57" fmla="*/ 2636668 w 2876365"/>
              <a:gd name="connsiteY57" fmla="*/ 44388 h 497149"/>
              <a:gd name="connsiteX58" fmla="*/ 2689934 w 2876365"/>
              <a:gd name="connsiteY58" fmla="*/ 26633 h 497149"/>
              <a:gd name="connsiteX59" fmla="*/ 2716567 w 2876365"/>
              <a:gd name="connsiteY59" fmla="*/ 17755 h 497149"/>
              <a:gd name="connsiteX60" fmla="*/ 2752078 w 2876365"/>
              <a:gd name="connsiteY60" fmla="*/ 0 h 497149"/>
              <a:gd name="connsiteX61" fmla="*/ 2805344 w 2876365"/>
              <a:gd name="connsiteY61" fmla="*/ 17755 h 497149"/>
              <a:gd name="connsiteX62" fmla="*/ 2831977 w 2876365"/>
              <a:gd name="connsiteY62" fmla="*/ 35510 h 497149"/>
              <a:gd name="connsiteX63" fmla="*/ 2849732 w 2876365"/>
              <a:gd name="connsiteY63" fmla="*/ 53266 h 497149"/>
              <a:gd name="connsiteX64" fmla="*/ 2876365 w 2876365"/>
              <a:gd name="connsiteY64" fmla="*/ 53266 h 497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876365" h="497149">
                <a:moveTo>
                  <a:pt x="0" y="115409"/>
                </a:moveTo>
                <a:cubicBezTo>
                  <a:pt x="196031" y="99074"/>
                  <a:pt x="178013" y="96739"/>
                  <a:pt x="470517" y="115409"/>
                </a:cubicBezTo>
                <a:cubicBezTo>
                  <a:pt x="505565" y="117646"/>
                  <a:pt x="524367" y="133554"/>
                  <a:pt x="550416" y="150920"/>
                </a:cubicBezTo>
                <a:cubicBezTo>
                  <a:pt x="556334" y="159798"/>
                  <a:pt x="560626" y="170008"/>
                  <a:pt x="568171" y="177553"/>
                </a:cubicBezTo>
                <a:cubicBezTo>
                  <a:pt x="575716" y="185098"/>
                  <a:pt x="588139" y="186976"/>
                  <a:pt x="594804" y="195308"/>
                </a:cubicBezTo>
                <a:cubicBezTo>
                  <a:pt x="600650" y="202616"/>
                  <a:pt x="599137" y="213761"/>
                  <a:pt x="603682" y="221942"/>
                </a:cubicBezTo>
                <a:cubicBezTo>
                  <a:pt x="614045" y="240596"/>
                  <a:pt x="624103" y="260119"/>
                  <a:pt x="639192" y="275208"/>
                </a:cubicBezTo>
                <a:cubicBezTo>
                  <a:pt x="660226" y="296241"/>
                  <a:pt x="682418" y="316110"/>
                  <a:pt x="692458" y="346229"/>
                </a:cubicBezTo>
                <a:lnTo>
                  <a:pt x="701336" y="372862"/>
                </a:lnTo>
                <a:cubicBezTo>
                  <a:pt x="698377" y="381740"/>
                  <a:pt x="701456" y="396924"/>
                  <a:pt x="692458" y="399495"/>
                </a:cubicBezTo>
                <a:cubicBezTo>
                  <a:pt x="638566" y="414892"/>
                  <a:pt x="640411" y="394274"/>
                  <a:pt x="630315" y="363984"/>
                </a:cubicBezTo>
                <a:cubicBezTo>
                  <a:pt x="631244" y="360267"/>
                  <a:pt x="643170" y="308701"/>
                  <a:pt x="648070" y="301841"/>
                </a:cubicBezTo>
                <a:cubicBezTo>
                  <a:pt x="657800" y="288219"/>
                  <a:pt x="667700" y="271624"/>
                  <a:pt x="683581" y="266330"/>
                </a:cubicBezTo>
                <a:lnTo>
                  <a:pt x="736847" y="248575"/>
                </a:lnTo>
                <a:cubicBezTo>
                  <a:pt x="766439" y="251534"/>
                  <a:pt x="796229" y="252930"/>
                  <a:pt x="825623" y="257452"/>
                </a:cubicBezTo>
                <a:cubicBezTo>
                  <a:pt x="834872" y="258875"/>
                  <a:pt x="843258" y="263759"/>
                  <a:pt x="852256" y="266330"/>
                </a:cubicBezTo>
                <a:cubicBezTo>
                  <a:pt x="863988" y="269682"/>
                  <a:pt x="875762" y="273025"/>
                  <a:pt x="887767" y="275208"/>
                </a:cubicBezTo>
                <a:cubicBezTo>
                  <a:pt x="908354" y="278951"/>
                  <a:pt x="929229" y="280903"/>
                  <a:pt x="949911" y="284085"/>
                </a:cubicBezTo>
                <a:cubicBezTo>
                  <a:pt x="967702" y="286822"/>
                  <a:pt x="985422" y="290004"/>
                  <a:pt x="1003177" y="292963"/>
                </a:cubicBezTo>
                <a:cubicBezTo>
                  <a:pt x="1012055" y="301841"/>
                  <a:pt x="1019364" y="312632"/>
                  <a:pt x="1029810" y="319596"/>
                </a:cubicBezTo>
                <a:cubicBezTo>
                  <a:pt x="1037596" y="324787"/>
                  <a:pt x="1048073" y="324289"/>
                  <a:pt x="1056443" y="328474"/>
                </a:cubicBezTo>
                <a:cubicBezTo>
                  <a:pt x="1065986" y="333246"/>
                  <a:pt x="1073533" y="341457"/>
                  <a:pt x="1083076" y="346229"/>
                </a:cubicBezTo>
                <a:cubicBezTo>
                  <a:pt x="1091446" y="350414"/>
                  <a:pt x="1101529" y="350562"/>
                  <a:pt x="1109709" y="355107"/>
                </a:cubicBezTo>
                <a:cubicBezTo>
                  <a:pt x="1128363" y="365470"/>
                  <a:pt x="1142731" y="383869"/>
                  <a:pt x="1162975" y="390617"/>
                </a:cubicBezTo>
                <a:cubicBezTo>
                  <a:pt x="1225434" y="411437"/>
                  <a:pt x="1148328" y="384340"/>
                  <a:pt x="1225119" y="417250"/>
                </a:cubicBezTo>
                <a:cubicBezTo>
                  <a:pt x="1233720" y="420936"/>
                  <a:pt x="1243382" y="421943"/>
                  <a:pt x="1251752" y="426128"/>
                </a:cubicBezTo>
                <a:cubicBezTo>
                  <a:pt x="1261295" y="430900"/>
                  <a:pt x="1268165" y="440817"/>
                  <a:pt x="1278385" y="443883"/>
                </a:cubicBezTo>
                <a:cubicBezTo>
                  <a:pt x="1298427" y="449896"/>
                  <a:pt x="1319814" y="449802"/>
                  <a:pt x="1340528" y="452761"/>
                </a:cubicBezTo>
                <a:cubicBezTo>
                  <a:pt x="1369049" y="481281"/>
                  <a:pt x="1347048" y="465370"/>
                  <a:pt x="1393794" y="479394"/>
                </a:cubicBezTo>
                <a:cubicBezTo>
                  <a:pt x="1411720" y="484772"/>
                  <a:pt x="1447060" y="497149"/>
                  <a:pt x="1447060" y="497149"/>
                </a:cubicBezTo>
                <a:cubicBezTo>
                  <a:pt x="1476652" y="494190"/>
                  <a:pt x="1506358" y="492202"/>
                  <a:pt x="1535837" y="488272"/>
                </a:cubicBezTo>
                <a:cubicBezTo>
                  <a:pt x="1631766" y="475482"/>
                  <a:pt x="1539636" y="485454"/>
                  <a:pt x="1606858" y="470516"/>
                </a:cubicBezTo>
                <a:cubicBezTo>
                  <a:pt x="1624430" y="466611"/>
                  <a:pt x="1642369" y="464598"/>
                  <a:pt x="1660124" y="461639"/>
                </a:cubicBezTo>
                <a:cubicBezTo>
                  <a:pt x="1726191" y="439616"/>
                  <a:pt x="1638007" y="473423"/>
                  <a:pt x="1722268" y="417250"/>
                </a:cubicBezTo>
                <a:cubicBezTo>
                  <a:pt x="1759347" y="392531"/>
                  <a:pt x="1741356" y="407040"/>
                  <a:pt x="1775534" y="372862"/>
                </a:cubicBezTo>
                <a:cubicBezTo>
                  <a:pt x="1797849" y="305919"/>
                  <a:pt x="1767748" y="388435"/>
                  <a:pt x="1802167" y="319596"/>
                </a:cubicBezTo>
                <a:cubicBezTo>
                  <a:pt x="1806352" y="311226"/>
                  <a:pt x="1808086" y="301841"/>
                  <a:pt x="1811045" y="292963"/>
                </a:cubicBezTo>
                <a:cubicBezTo>
                  <a:pt x="1809061" y="277090"/>
                  <a:pt x="1802482" y="186744"/>
                  <a:pt x="1784412" y="168675"/>
                </a:cubicBezTo>
                <a:lnTo>
                  <a:pt x="1766656" y="150920"/>
                </a:lnTo>
                <a:cubicBezTo>
                  <a:pt x="1760738" y="159798"/>
                  <a:pt x="1749963" y="166936"/>
                  <a:pt x="1748901" y="177553"/>
                </a:cubicBezTo>
                <a:cubicBezTo>
                  <a:pt x="1748198" y="184585"/>
                  <a:pt x="1756039" y="248635"/>
                  <a:pt x="1766656" y="266330"/>
                </a:cubicBezTo>
                <a:cubicBezTo>
                  <a:pt x="1770962" y="273507"/>
                  <a:pt x="1776926" y="280342"/>
                  <a:pt x="1784412" y="284085"/>
                </a:cubicBezTo>
                <a:cubicBezTo>
                  <a:pt x="1795325" y="289542"/>
                  <a:pt x="1808086" y="290004"/>
                  <a:pt x="1819923" y="292963"/>
                </a:cubicBezTo>
                <a:cubicBezTo>
                  <a:pt x="1828801" y="298881"/>
                  <a:pt x="1838225" y="304053"/>
                  <a:pt x="1846556" y="310718"/>
                </a:cubicBezTo>
                <a:cubicBezTo>
                  <a:pt x="1922874" y="371773"/>
                  <a:pt x="1747637" y="334030"/>
                  <a:pt x="2050742" y="319596"/>
                </a:cubicBezTo>
                <a:cubicBezTo>
                  <a:pt x="2115583" y="297983"/>
                  <a:pt x="2085851" y="306380"/>
                  <a:pt x="2139519" y="292963"/>
                </a:cubicBezTo>
                <a:cubicBezTo>
                  <a:pt x="2148397" y="287045"/>
                  <a:pt x="2156609" y="279980"/>
                  <a:pt x="2166152" y="275208"/>
                </a:cubicBezTo>
                <a:cubicBezTo>
                  <a:pt x="2174522" y="271023"/>
                  <a:pt x="2184660" y="270973"/>
                  <a:pt x="2192785" y="266330"/>
                </a:cubicBezTo>
                <a:cubicBezTo>
                  <a:pt x="2220946" y="250238"/>
                  <a:pt x="2227439" y="235687"/>
                  <a:pt x="2254928" y="221942"/>
                </a:cubicBezTo>
                <a:cubicBezTo>
                  <a:pt x="2263298" y="217757"/>
                  <a:pt x="2272683" y="216023"/>
                  <a:pt x="2281561" y="213064"/>
                </a:cubicBezTo>
                <a:cubicBezTo>
                  <a:pt x="2339926" y="154699"/>
                  <a:pt x="2230166" y="259165"/>
                  <a:pt x="2352583" y="177553"/>
                </a:cubicBezTo>
                <a:lnTo>
                  <a:pt x="2405849" y="142042"/>
                </a:lnTo>
                <a:cubicBezTo>
                  <a:pt x="2414727" y="136124"/>
                  <a:pt x="2422360" y="127661"/>
                  <a:pt x="2432482" y="124287"/>
                </a:cubicBezTo>
                <a:cubicBezTo>
                  <a:pt x="2473430" y="110637"/>
                  <a:pt x="2449939" y="117244"/>
                  <a:pt x="2503503" y="106532"/>
                </a:cubicBezTo>
                <a:cubicBezTo>
                  <a:pt x="2518299" y="100613"/>
                  <a:pt x="2534055" y="96682"/>
                  <a:pt x="2547891" y="88776"/>
                </a:cubicBezTo>
                <a:cubicBezTo>
                  <a:pt x="2555158" y="84623"/>
                  <a:pt x="2557954" y="74318"/>
                  <a:pt x="2565647" y="71021"/>
                </a:cubicBezTo>
                <a:cubicBezTo>
                  <a:pt x="2579516" y="65077"/>
                  <a:pt x="2595239" y="65102"/>
                  <a:pt x="2610035" y="62143"/>
                </a:cubicBezTo>
                <a:cubicBezTo>
                  <a:pt x="2618913" y="56225"/>
                  <a:pt x="2626918" y="48721"/>
                  <a:pt x="2636668" y="44388"/>
                </a:cubicBezTo>
                <a:cubicBezTo>
                  <a:pt x="2653771" y="36787"/>
                  <a:pt x="2672179" y="32551"/>
                  <a:pt x="2689934" y="26633"/>
                </a:cubicBezTo>
                <a:cubicBezTo>
                  <a:pt x="2698812" y="23674"/>
                  <a:pt x="2708197" y="21940"/>
                  <a:pt x="2716567" y="17755"/>
                </a:cubicBezTo>
                <a:lnTo>
                  <a:pt x="2752078" y="0"/>
                </a:lnTo>
                <a:cubicBezTo>
                  <a:pt x="2769833" y="5918"/>
                  <a:pt x="2789771" y="7374"/>
                  <a:pt x="2805344" y="17755"/>
                </a:cubicBezTo>
                <a:cubicBezTo>
                  <a:pt x="2814222" y="23673"/>
                  <a:pt x="2823646" y="28845"/>
                  <a:pt x="2831977" y="35510"/>
                </a:cubicBezTo>
                <a:cubicBezTo>
                  <a:pt x="2838513" y="40739"/>
                  <a:pt x="2841961" y="50157"/>
                  <a:pt x="2849732" y="53266"/>
                </a:cubicBezTo>
                <a:cubicBezTo>
                  <a:pt x="2857975" y="56563"/>
                  <a:pt x="2867487" y="53266"/>
                  <a:pt x="2876365" y="53266"/>
                </a:cubicBezTo>
              </a:path>
            </a:pathLst>
          </a:custGeom>
          <a:noFill/>
          <a:ln w="19050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1" name="ZoneTexte 10"/>
          <p:cNvSpPr txBox="1"/>
          <p:nvPr/>
        </p:nvSpPr>
        <p:spPr>
          <a:xfrm>
            <a:off x="3462367" y="6216086"/>
            <a:ext cx="8553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BE" sz="1400" err="1">
                <a:latin typeface="Arial" panose="020B0604020202020204" pitchFamily="34" charset="0"/>
                <a:cs typeface="Arial" panose="020B0604020202020204" pitchFamily="34" charset="0"/>
              </a:rPr>
              <a:t>Famelart</a:t>
            </a:r>
            <a:r>
              <a:rPr lang="fr-BE" sz="1400">
                <a:latin typeface="Arial" panose="020B0604020202020204" pitchFamily="34" charset="0"/>
                <a:cs typeface="Arial" panose="020B0604020202020204" pitchFamily="34" charset="0"/>
              </a:rPr>
              <a:t>, L., Leroy, V., &amp; </a:t>
            </a:r>
            <a:r>
              <a:rPr lang="fr-BE" sz="1400" err="1">
                <a:latin typeface="Arial" panose="020B0604020202020204" pitchFamily="34" charset="0"/>
                <a:cs typeface="Arial" panose="020B0604020202020204" pitchFamily="34" charset="0"/>
              </a:rPr>
              <a:t>Wyns</a:t>
            </a:r>
            <a:r>
              <a:rPr lang="fr-BE" sz="1400">
                <a:latin typeface="Arial" panose="020B0604020202020204" pitchFamily="34" charset="0"/>
                <a:cs typeface="Arial" panose="020B0604020202020204" pitchFamily="34" charset="0"/>
              </a:rPr>
              <a:t>, M. (2022, 24 février). </a:t>
            </a:r>
            <a:r>
              <a:rPr lang="fr-BE" sz="1400" i="1">
                <a:latin typeface="Arial" panose="020B0604020202020204" pitchFamily="34" charset="0"/>
                <a:cs typeface="Arial" panose="020B0604020202020204" pitchFamily="34" charset="0"/>
              </a:rPr>
              <a:t>Vers l’orthographe ! Premiers résultats d’une recherche interdisciplinaire en cours</a:t>
            </a:r>
            <a:r>
              <a:rPr lang="fr-BE" sz="140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BE" sz="1400" err="1">
                <a:latin typeface="Arial" panose="020B0604020202020204" pitchFamily="34" charset="0"/>
                <a:cs typeface="Arial" panose="020B0604020202020204" pitchFamily="34" charset="0"/>
              </a:rPr>
              <a:t>Synhera</a:t>
            </a:r>
            <a:r>
              <a:rPr lang="fr-BE" sz="1400">
                <a:latin typeface="Arial" panose="020B0604020202020204" pitchFamily="34" charset="0"/>
                <a:cs typeface="Arial" panose="020B0604020202020204" pitchFamily="34" charset="0"/>
              </a:rPr>
              <a:t> - Journée de Chercheurs en Haute Ecole 2022, en ligne.</a:t>
            </a:r>
          </a:p>
        </p:txBody>
      </p:sp>
    </p:spTree>
    <p:extLst>
      <p:ext uri="{BB962C8B-B14F-4D97-AF65-F5344CB8AC3E}">
        <p14:creationId xmlns:p14="http://schemas.microsoft.com/office/powerpoint/2010/main" val="1110447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1CB1B94-135F-4370-B98C-89B87C9EB3D3}"/>
              </a:ext>
            </a:extLst>
          </p:cNvPr>
          <p:cNvSpPr txBox="1"/>
          <p:nvPr/>
        </p:nvSpPr>
        <p:spPr>
          <a:xfrm>
            <a:off x="476588" y="1864499"/>
            <a:ext cx="6713552" cy="32730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312420" lvl="2">
              <a:lnSpc>
                <a:spcPct val="150000"/>
              </a:lnSpc>
              <a:spcAft>
                <a:spcPts val="600"/>
              </a:spcAft>
            </a:pPr>
            <a:endParaRPr lang="fr-BE" sz="1600" dirty="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15" name="Graphique 14" descr="Recherches">
            <a:extLst>
              <a:ext uri="{FF2B5EF4-FFF2-40B4-BE49-F238E27FC236}">
                <a16:creationId xmlns:a16="http://schemas.microsoft.com/office/drawing/2014/main" id="{3B919C82-483F-45DF-87FF-D8DE888C0AF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2493" y="943609"/>
            <a:ext cx="597546" cy="59754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FEC94E5-983D-E687-7C49-897ED59EED47}"/>
              </a:ext>
            </a:extLst>
          </p:cNvPr>
          <p:cNvSpPr txBox="1"/>
          <p:nvPr/>
        </p:nvSpPr>
        <p:spPr>
          <a:xfrm>
            <a:off x="1297876" y="2099508"/>
            <a:ext cx="10459977" cy="46166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fr-FR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Le </a:t>
            </a:r>
            <a:r>
              <a:rPr lang="fr-FR" b="1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contexte </a:t>
            </a:r>
            <a:r>
              <a:rPr lang="fr-FR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semble </a:t>
            </a:r>
            <a:r>
              <a:rPr lang="fr-FR" b="1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favorable</a:t>
            </a:r>
            <a:r>
              <a:rPr lang="fr-FR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à la réception d'un outil didactique fondé sur des pratiques validées</a:t>
            </a:r>
            <a:r>
              <a:rPr lang="en-US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​ :</a:t>
            </a:r>
          </a:p>
          <a:p>
            <a:r>
              <a:rPr lang="en-US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 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Font typeface="Arial"/>
              <a:buChar char="•"/>
            </a:pPr>
            <a:r>
              <a:rPr lang="fr-FR" sz="1600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Observations des enseignants sur le terrain qui recoupent en partie les résultats de recherche (difficultés des élèves, limites des pratiques habituelles...)</a:t>
            </a:r>
          </a:p>
          <a:p>
            <a:pPr marL="800100" lvl="1" indent="-342900">
              <a:buFont typeface="Arial"/>
              <a:buChar char="•"/>
            </a:pPr>
            <a:endParaRPr lang="fr-FR" sz="1600" dirty="0">
              <a:solidFill>
                <a:srgbClr val="444444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800100" lvl="1" indent="-342900">
              <a:buFont typeface="Arial"/>
              <a:buChar char="•"/>
            </a:pPr>
            <a:r>
              <a:rPr lang="fr-FR" sz="1600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Besoin exprimé d'outils :</a:t>
            </a:r>
            <a:endParaRPr lang="en-US" sz="1600" dirty="0">
              <a:solidFill>
                <a:srgbClr val="444444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1257300" lvl="2" indent="-342900">
              <a:buFont typeface="Arial"/>
              <a:buChar char="•"/>
            </a:pPr>
            <a:r>
              <a:rPr lang="fr-FR" sz="1400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plus efficaces </a:t>
            </a:r>
            <a:r>
              <a:rPr lang="en-US" sz="1400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​</a:t>
            </a:r>
            <a:r>
              <a:rPr lang="en-US" sz="1400" dirty="0" err="1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en</a:t>
            </a:r>
            <a:r>
              <a:rPr lang="en-US" sz="1400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termes</a:t>
            </a:r>
            <a:r>
              <a:rPr lang="en-US" sz="1400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d'apprentissage</a:t>
            </a:r>
            <a:r>
              <a:rPr lang="en-US" sz="1400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, </a:t>
            </a:r>
          </a:p>
          <a:p>
            <a:pPr marL="1257300" lvl="2" indent="-342900">
              <a:buFont typeface="Arial"/>
              <a:buChar char="•"/>
            </a:pPr>
            <a:r>
              <a:rPr lang="en-US" sz="1400" dirty="0" err="1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ergonomiques</a:t>
            </a:r>
            <a:r>
              <a:rPr lang="en-US" sz="1400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,</a:t>
            </a:r>
          </a:p>
          <a:p>
            <a:pPr marL="1257300" lvl="2" indent="-342900">
              <a:buFont typeface="Arial"/>
              <a:buChar char="•"/>
            </a:pPr>
            <a:r>
              <a:rPr lang="en-US" sz="1400" dirty="0" err="1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différenciés</a:t>
            </a:r>
            <a:r>
              <a:rPr lang="en-US" sz="1400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</a:t>
            </a:r>
          </a:p>
          <a:p>
            <a:pPr marL="1257300" lvl="2" indent="-342900">
              <a:buFont typeface="Arial"/>
              <a:buChar char="•"/>
            </a:pPr>
            <a:endParaRPr lang="en-US" sz="1400" dirty="0">
              <a:solidFill>
                <a:srgbClr val="444444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800100" lvl="1" indent="-342900">
              <a:buFont typeface="Arial"/>
              <a:buChar char="•"/>
            </a:pPr>
            <a:r>
              <a:rPr lang="fr-FR" sz="1600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Ouverture des enseignants à des pratiques innovantes fondées sur l'explicitation des stratégies</a:t>
            </a:r>
            <a:r>
              <a:rPr lang="en-US" sz="1600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​</a:t>
            </a:r>
            <a:endParaRPr lang="en-US" sz="16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800100" lvl="1" indent="-342900">
              <a:buFont typeface="Arial"/>
              <a:buChar char="•"/>
            </a:pPr>
            <a:endParaRPr lang="en-US" sz="1600" dirty="0">
              <a:solidFill>
                <a:srgbClr val="444444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fr-FR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Les enseignants interrogés ont </a:t>
            </a:r>
            <a:r>
              <a:rPr lang="fr-FR" b="1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tendance à concevoir</a:t>
            </a:r>
            <a:r>
              <a:rPr lang="fr-FR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eux-mêmes leurs outils =&gt; « patchwork »</a:t>
            </a:r>
            <a:br>
              <a:rPr lang="fr-FR" dirty="0">
                <a:solidFill>
                  <a:srgbClr val="44444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endParaRPr lang="fr-FR" dirty="0">
              <a:solidFill>
                <a:srgbClr val="444444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285750" indent="-285750">
              <a:buFont typeface="Symbol" panose="05050102010706020507" pitchFamily="18" charset="2"/>
              <a:buChar char="Þ"/>
            </a:pPr>
            <a:r>
              <a:rPr lang="fr-FR" dirty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Question de l'appropriation des principes de l'outil et des conditions pour la favoriser (De Vaujany, 2006 ; </a:t>
            </a:r>
            <a:r>
              <a:rPr lang="fr-FR" dirty="0" err="1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Penneman</a:t>
            </a:r>
            <a:r>
              <a:rPr lang="fr-FR" dirty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, 2016)</a:t>
            </a:r>
          </a:p>
          <a:p>
            <a:endParaRPr lang="fr-BE" sz="16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endParaRPr lang="fr-FR" dirty="0">
              <a:solidFill>
                <a:srgbClr val="444444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3703CED-BFF8-1396-F0F7-CD0D2B8C3BAB}"/>
              </a:ext>
            </a:extLst>
          </p:cNvPr>
          <p:cNvSpPr txBox="1"/>
          <p:nvPr/>
        </p:nvSpPr>
        <p:spPr>
          <a:xfrm>
            <a:off x="3462367" y="6216086"/>
            <a:ext cx="8553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BE" sz="1400" err="1">
                <a:latin typeface="Arial" panose="020B0604020202020204" pitchFamily="34" charset="0"/>
                <a:cs typeface="Arial" panose="020B0604020202020204" pitchFamily="34" charset="0"/>
              </a:rPr>
              <a:t>Famelart</a:t>
            </a:r>
            <a:r>
              <a:rPr lang="fr-BE" sz="1400">
                <a:latin typeface="Arial" panose="020B0604020202020204" pitchFamily="34" charset="0"/>
                <a:cs typeface="Arial" panose="020B0604020202020204" pitchFamily="34" charset="0"/>
              </a:rPr>
              <a:t>, L., Leroy, V., &amp; </a:t>
            </a:r>
            <a:r>
              <a:rPr lang="fr-BE" sz="1400" err="1">
                <a:latin typeface="Arial" panose="020B0604020202020204" pitchFamily="34" charset="0"/>
                <a:cs typeface="Arial" panose="020B0604020202020204" pitchFamily="34" charset="0"/>
              </a:rPr>
              <a:t>Wyns</a:t>
            </a:r>
            <a:r>
              <a:rPr lang="fr-BE" sz="1400">
                <a:latin typeface="Arial" panose="020B0604020202020204" pitchFamily="34" charset="0"/>
                <a:cs typeface="Arial" panose="020B0604020202020204" pitchFamily="34" charset="0"/>
              </a:rPr>
              <a:t>, M. (2022, 24 février). </a:t>
            </a:r>
            <a:r>
              <a:rPr lang="fr-BE" sz="1400" i="1">
                <a:latin typeface="Arial" panose="020B0604020202020204" pitchFamily="34" charset="0"/>
                <a:cs typeface="Arial" panose="020B0604020202020204" pitchFamily="34" charset="0"/>
              </a:rPr>
              <a:t>Vers l’orthographe ! Premiers résultats d’une recherche interdisciplinaire en cours</a:t>
            </a:r>
            <a:r>
              <a:rPr lang="fr-BE" sz="140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BE" sz="1400" err="1">
                <a:latin typeface="Arial" panose="020B0604020202020204" pitchFamily="34" charset="0"/>
                <a:cs typeface="Arial" panose="020B0604020202020204" pitchFamily="34" charset="0"/>
              </a:rPr>
              <a:t>Synhera</a:t>
            </a:r>
            <a:r>
              <a:rPr lang="fr-BE" sz="1400">
                <a:latin typeface="Arial" panose="020B0604020202020204" pitchFamily="34" charset="0"/>
                <a:cs typeface="Arial" panose="020B0604020202020204" pitchFamily="34" charset="0"/>
              </a:rPr>
              <a:t> - Journée de Chercheurs en Haute Ecole 2022, en ligne.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A4AB539-F1B2-4B81-5EFB-9222DABB963E}"/>
              </a:ext>
            </a:extLst>
          </p:cNvPr>
          <p:cNvSpPr txBox="1"/>
          <p:nvPr/>
        </p:nvSpPr>
        <p:spPr>
          <a:xfrm>
            <a:off x="1160710" y="942131"/>
            <a:ext cx="9826517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fr-BE" sz="3200" b="1" dirty="0">
                <a:latin typeface="Arial"/>
                <a:ea typeface="Asdfghjkl" panose="02000603000000000000" pitchFamily="2" charset="0"/>
                <a:cs typeface="Arial"/>
              </a:rPr>
              <a:t>Les pratiques habituelles des enseignants</a:t>
            </a:r>
            <a:endParaRPr lang="fr-BE" sz="3200" b="1" dirty="0"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6" name="Graphique 5" descr="Badge Tick1 avec un remplissage uni">
            <a:extLst>
              <a:ext uri="{FF2B5EF4-FFF2-40B4-BE49-F238E27FC236}">
                <a16:creationId xmlns:a16="http://schemas.microsoft.com/office/drawing/2014/main" id="{CEB4D27A-065F-D234-0A60-CAC6C07D61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31340" y="2099508"/>
            <a:ext cx="511784" cy="511784"/>
          </a:xfrm>
          <a:prstGeom prst="rect">
            <a:avLst/>
          </a:prstGeom>
        </p:spPr>
      </p:pic>
      <p:pic>
        <p:nvPicPr>
          <p:cNvPr id="8" name="Graphique 7" descr="Badge point d’interrogation avec un remplissage uni">
            <a:extLst>
              <a:ext uri="{FF2B5EF4-FFF2-40B4-BE49-F238E27FC236}">
                <a16:creationId xmlns:a16="http://schemas.microsoft.com/office/drawing/2014/main" id="{7F9CD905-5C28-FA54-0D4F-94DCDDA32B5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10885" y="4920564"/>
            <a:ext cx="511784" cy="51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144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 3">
            <a:extLst>
              <a:ext uri="{FF2B5EF4-FFF2-40B4-BE49-F238E27FC236}">
                <a16:creationId xmlns:a16="http://schemas.microsoft.com/office/drawing/2014/main" id="{22CDADE8-1F13-6ACC-4141-59663AFAB6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785" y="3961474"/>
            <a:ext cx="4592170" cy="1843698"/>
          </a:xfrm>
          <a:prstGeom prst="rect">
            <a:avLst/>
          </a:prstGeom>
        </p:spPr>
      </p:pic>
      <p:pic>
        <p:nvPicPr>
          <p:cNvPr id="4" name="Image 4" descr="Une image contenant table&#10;&#10;Description générée automatiquement">
            <a:extLst>
              <a:ext uri="{FF2B5EF4-FFF2-40B4-BE49-F238E27FC236}">
                <a16:creationId xmlns:a16="http://schemas.microsoft.com/office/drawing/2014/main" id="{47493FE8-BD9A-BAAE-C0BF-B6029E3608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547" y="2591268"/>
            <a:ext cx="4524935" cy="1138577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2A85C4D-D51F-286D-ADE7-7577B276AF20}"/>
              </a:ext>
            </a:extLst>
          </p:cNvPr>
          <p:cNvSpPr txBox="1"/>
          <p:nvPr/>
        </p:nvSpPr>
        <p:spPr>
          <a:xfrm>
            <a:off x="6192371" y="2460812"/>
            <a:ext cx="5253317" cy="32624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/>
              <a:t>Ecart significatif entre les élèves des deux groupes ISE + et – </a:t>
            </a:r>
            <a:br>
              <a:rPr lang="fr-FR" sz="2400" dirty="0"/>
            </a:br>
            <a:r>
              <a:rPr lang="fr-FR" sz="1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(</a:t>
            </a:r>
            <a:r>
              <a:rPr lang="fr-FR" sz="14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</a:t>
            </a:r>
            <a:r>
              <a:rPr lang="fr-FR" sz="1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(165,157) = - 10.826; </a:t>
            </a:r>
            <a:r>
              <a:rPr lang="fr-FR" sz="14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 </a:t>
            </a:r>
            <a:r>
              <a:rPr lang="fr-FR" sz="1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&lt; .001)</a:t>
            </a:r>
            <a:br>
              <a:rPr lang="fr-FR" sz="2400" dirty="0"/>
            </a:br>
            <a:endParaRPr lang="fr-F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>
                <a:ea typeface="Calibri"/>
                <a:cs typeface="Calibri"/>
              </a:rPr>
              <a:t>Grande dispersion des résultats dans chaque classe</a:t>
            </a:r>
            <a:br>
              <a:rPr lang="fr-FR" sz="2400" dirty="0">
                <a:ea typeface="Calibri"/>
                <a:cs typeface="Calibri"/>
              </a:rPr>
            </a:br>
            <a:endParaRPr lang="fr-FR" sz="2400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>
                <a:ea typeface="Calibri"/>
                <a:cs typeface="Calibri"/>
              </a:rPr>
              <a:t>Relativité des notions d'élèves considérés comme "forts" ou "faibles"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8899E3A-1CBD-102E-E51C-77942DD77664}"/>
              </a:ext>
            </a:extLst>
          </p:cNvPr>
          <p:cNvSpPr txBox="1"/>
          <p:nvPr/>
        </p:nvSpPr>
        <p:spPr>
          <a:xfrm>
            <a:off x="2037537" y="5977994"/>
            <a:ext cx="99196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BE" sz="1400">
                <a:latin typeface="Arial" panose="020B0604020202020204" pitchFamily="34" charset="0"/>
                <a:cs typeface="Arial" panose="020B0604020202020204" pitchFamily="34" charset="0"/>
              </a:rPr>
              <a:t>Leroy, V., Wyns, M. &amp; </a:t>
            </a:r>
            <a:r>
              <a:rPr lang="fr-BE" sz="1400" err="1">
                <a:latin typeface="Arial" panose="020B0604020202020204" pitchFamily="34" charset="0"/>
                <a:cs typeface="Arial" panose="020B0604020202020204" pitchFamily="34" charset="0"/>
              </a:rPr>
              <a:t>Famelart</a:t>
            </a:r>
            <a:r>
              <a:rPr lang="fr-BE" sz="1400">
                <a:latin typeface="Arial" panose="020B0604020202020204" pitchFamily="34" charset="0"/>
                <a:cs typeface="Arial" panose="020B0604020202020204" pitchFamily="34" charset="0"/>
              </a:rPr>
              <a:t>, L. (2022, 20 mai). </a:t>
            </a:r>
            <a:r>
              <a:rPr lang="fr-BE" sz="1400" i="1">
                <a:latin typeface="Arial" panose="020B0604020202020204" pitchFamily="34" charset="0"/>
                <a:cs typeface="Arial" panose="020B0604020202020204" pitchFamily="34" charset="0"/>
              </a:rPr>
              <a:t>Mesurer les prérequis orthographiques des élèves pour orienter l’action didactique dans des contextes pluriels. Analyse d’un dispositif mis en œuvre dans la recherche « Vers l’orthographe ! »</a:t>
            </a:r>
            <a:r>
              <a:rPr lang="fr-BE" sz="1400">
                <a:latin typeface="Arial" panose="020B0604020202020204" pitchFamily="34" charset="0"/>
                <a:cs typeface="Arial" panose="020B0604020202020204" pitchFamily="34" charset="0"/>
              </a:rPr>
              <a:t>, Colloque « Questions d’orthographe », Bruxelles, Université Saint-Louis.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59D3655-83CB-E903-17F6-F85B70C18FF9}"/>
              </a:ext>
            </a:extLst>
          </p:cNvPr>
          <p:cNvSpPr txBox="1"/>
          <p:nvPr/>
        </p:nvSpPr>
        <p:spPr>
          <a:xfrm>
            <a:off x="1150374" y="891467"/>
            <a:ext cx="104691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3200" b="1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La « ligne de base » des élèves </a:t>
            </a:r>
            <a:r>
              <a:rPr lang="fr-BE" sz="2000" b="1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(P3 – orthographe lexicale)</a:t>
            </a:r>
            <a:endParaRPr kumimoji="0" lang="fr-BE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10" name="Rectangle 9" descr="Salle de classe">
            <a:extLst>
              <a:ext uri="{FF2B5EF4-FFF2-40B4-BE49-F238E27FC236}">
                <a16:creationId xmlns:a16="http://schemas.microsoft.com/office/drawing/2014/main" id="{A3F0E453-8B60-4CF6-33DD-A125B27D25A5}"/>
              </a:ext>
            </a:extLst>
          </p:cNvPr>
          <p:cNvSpPr/>
          <p:nvPr/>
        </p:nvSpPr>
        <p:spPr>
          <a:xfrm>
            <a:off x="572493" y="941144"/>
            <a:ext cx="577881" cy="521873"/>
          </a:xfrm>
          <a:prstGeom prst="rect">
            <a:avLst/>
          </a:prstGeom>
          <a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-4505695"/>
              <a:satOff val="-11613"/>
              <a:lumOff val="-784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fr-BE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F8C64914-85A1-3218-9727-154E28A2A8EE}"/>
              </a:ext>
            </a:extLst>
          </p:cNvPr>
          <p:cNvSpPr txBox="1"/>
          <p:nvPr/>
        </p:nvSpPr>
        <p:spPr>
          <a:xfrm>
            <a:off x="9360309" y="1761770"/>
            <a:ext cx="24456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</a:t>
            </a:r>
            <a:r>
              <a:rPr lang="fr-BE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Schelstraete</a:t>
            </a:r>
            <a:r>
              <a:rPr lang="fr-BE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2011)</a:t>
            </a:r>
            <a:endParaRPr lang="fr-BE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ECA4731-E0F4-D482-DAF2-659253EB28FA}"/>
              </a:ext>
            </a:extLst>
          </p:cNvPr>
          <p:cNvSpPr txBox="1"/>
          <p:nvPr/>
        </p:nvSpPr>
        <p:spPr>
          <a:xfrm>
            <a:off x="572493" y="1946436"/>
            <a:ext cx="5454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accent2"/>
                </a:solidFill>
              </a:rPr>
              <a:t>Résultats en dictée</a:t>
            </a:r>
          </a:p>
        </p:txBody>
      </p:sp>
    </p:spTree>
    <p:extLst>
      <p:ext uri="{BB962C8B-B14F-4D97-AF65-F5344CB8AC3E}">
        <p14:creationId xmlns:p14="http://schemas.microsoft.com/office/powerpoint/2010/main" val="17796776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1CB1B94-135F-4370-B98C-89B87C9EB3D3}"/>
              </a:ext>
            </a:extLst>
          </p:cNvPr>
          <p:cNvSpPr txBox="1"/>
          <p:nvPr/>
        </p:nvSpPr>
        <p:spPr>
          <a:xfrm>
            <a:off x="288643" y="2545655"/>
            <a:ext cx="11256650" cy="7453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55600" lvl="0" algn="just">
              <a:lnSpc>
                <a:spcPct val="90000"/>
              </a:lnSpc>
              <a:spcAft>
                <a:spcPts val="600"/>
              </a:spcAft>
              <a:defRPr/>
            </a:pPr>
            <a:r>
              <a:rPr lang="fr-BE" sz="2000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Verbalisations des enseignants (carnets de bord) sur la nature des freins rencontrés par les élèves (ISE-) durant la séquence :</a:t>
            </a:r>
          </a:p>
          <a:p>
            <a:pPr marL="355600" lvl="0" algn="just">
              <a:lnSpc>
                <a:spcPct val="90000"/>
              </a:lnSpc>
              <a:spcAft>
                <a:spcPts val="600"/>
              </a:spcAft>
              <a:defRPr/>
            </a:pPr>
            <a:endParaRPr lang="fr-BE" sz="2000" dirty="0">
              <a:solidFill>
                <a:prstClr val="black"/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1795463" lvl="0" algn="just">
              <a:lnSpc>
                <a:spcPct val="90000"/>
              </a:lnSpc>
              <a:spcAft>
                <a:spcPts val="600"/>
              </a:spcAft>
              <a:defRPr/>
            </a:pPr>
            <a:r>
              <a:rPr lang="fr-BE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Manque de repères phonologiques</a:t>
            </a:r>
          </a:p>
          <a:p>
            <a:pPr marL="1795463" lvl="0" algn="just">
              <a:lnSpc>
                <a:spcPct val="90000"/>
              </a:lnSpc>
              <a:spcAft>
                <a:spcPts val="600"/>
              </a:spcAft>
              <a:defRPr/>
            </a:pPr>
            <a:r>
              <a:rPr lang="fr-BE" sz="1600" i="1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« </a:t>
            </a:r>
            <a:r>
              <a:rPr lang="fr-BE" sz="16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Certains élèves de ma classe ont une conscience phono très faible. Et il est difficile pour eux de couper les syllabes et d’y repérer les sons/lettres. »</a:t>
            </a:r>
            <a:endParaRPr lang="fr-BE" sz="1600" i="1" dirty="0">
              <a:solidFill>
                <a:prstClr val="black"/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1795463" lvl="0" algn="just">
              <a:lnSpc>
                <a:spcPct val="90000"/>
              </a:lnSpc>
              <a:spcAft>
                <a:spcPts val="600"/>
              </a:spcAft>
              <a:defRPr/>
            </a:pPr>
            <a:endParaRPr lang="fr-BE" dirty="0">
              <a:solidFill>
                <a:prstClr val="black"/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1795463" algn="l"/>
            <a:r>
              <a:rPr lang="fr-BE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Manque de repères grammaticaux</a:t>
            </a:r>
          </a:p>
          <a:p>
            <a:pPr marL="1795463" algn="l"/>
            <a:r>
              <a:rPr lang="fr-BE" sz="1600" i="1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« </a:t>
            </a:r>
            <a:r>
              <a:rPr lang="fr-FR" sz="1600" b="0" i="1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Les mots de la liste sont très difficiles, ils nécessitent une excellente maitrise de la langue française et de différentes notions telles que masc./fém. »</a:t>
            </a:r>
          </a:p>
          <a:p>
            <a:pPr marL="1795463" algn="l"/>
            <a:endParaRPr lang="fr-FR" b="0" i="0" u="none" strike="noStrike" baseline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95463" algn="l"/>
            <a:r>
              <a:rPr lang="fr-BE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Manque de repères lexicaux</a:t>
            </a:r>
          </a:p>
          <a:p>
            <a:pPr marL="1795463" algn="l"/>
            <a:r>
              <a:rPr lang="fr-BE" sz="1600" i="1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« </a:t>
            </a:r>
            <a:r>
              <a:rPr lang="fr-FR" sz="1600" b="0" i="1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Les enfants ont compris comment faire sonner une lettre muette mais sont incapables d’utiliser les techniques en autonomie (par manque de vocabulaire : bruit =&gt; bruitage) »</a:t>
            </a:r>
            <a:endParaRPr lang="fr-BE" sz="1600" i="1" dirty="0">
              <a:solidFill>
                <a:prstClr val="black"/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355600" lvl="1" algn="just">
              <a:lnSpc>
                <a:spcPct val="90000"/>
              </a:lnSpc>
              <a:spcAft>
                <a:spcPts val="600"/>
              </a:spcAft>
              <a:defRPr/>
            </a:pPr>
            <a:endParaRPr lang="fr-BE" dirty="0">
              <a:solidFill>
                <a:prstClr val="black"/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  <a:p>
            <a:pPr marL="57150" lvl="0" algn="just">
              <a:lnSpc>
                <a:spcPct val="90000"/>
              </a:lnSpc>
              <a:spcAft>
                <a:spcPts val="600"/>
              </a:spcAft>
              <a:defRPr/>
            </a:pPr>
            <a:endParaRPr lang="fr-BE" sz="2000" dirty="0">
              <a:solidFill>
                <a:prstClr val="black"/>
              </a:solidFill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pic>
        <p:nvPicPr>
          <p:cNvPr id="4" name="Graphique 3" descr="Oreille contour">
            <a:extLst>
              <a:ext uri="{FF2B5EF4-FFF2-40B4-BE49-F238E27FC236}">
                <a16:creationId xmlns:a16="http://schemas.microsoft.com/office/drawing/2014/main" id="{9D3C4EE7-196A-B645-1CB7-8D7E4CBE39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3320" y="3574430"/>
            <a:ext cx="665918" cy="665918"/>
          </a:xfrm>
          <a:prstGeom prst="rect">
            <a:avLst/>
          </a:prstGeom>
        </p:spPr>
      </p:pic>
      <p:pic>
        <p:nvPicPr>
          <p:cNvPr id="1026" name="Picture 2" descr="Symbole de genre Icônes d'ordinateur féminin, symbole, divers, signe png |  PNGEgg">
            <a:extLst>
              <a:ext uri="{FF2B5EF4-FFF2-40B4-BE49-F238E27FC236}">
                <a16:creationId xmlns:a16="http://schemas.microsoft.com/office/drawing/2014/main" id="{447AF29C-0781-40A4-33C3-51C209B5F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72" b="96680" l="10000" r="90000">
                        <a14:foregroundMark x1="50556" y1="2148" x2="56108" y2="7858"/>
                        <a14:foregroundMark x1="61800" y1="9570" x2="63333" y2="9961"/>
                        <a14:foregroundMark x1="60271" y1="9180" x2="61800" y2="9570"/>
                        <a14:foregroundMark x1="58739" y1="8789" x2="60271" y2="9180"/>
                        <a14:foregroundMark x1="63333" y1="9961" x2="67889" y2="1953"/>
                        <a14:foregroundMark x1="67889" y1="1953" x2="50222" y2="1172"/>
                        <a14:foregroundMark x1="42556" y1="90625" x2="43111" y2="90234"/>
                        <a14:foregroundMark x1="42667" y1="96094" x2="42000" y2="96680"/>
                        <a14:backgroundMark x1="58333" y1="10547" x2="56556" y2="9375"/>
                        <a14:backgroundMark x1="59222" y1="9570" x2="59222" y2="9570"/>
                        <a14:backgroundMark x1="59333" y1="8789" x2="59333" y2="8789"/>
                        <a14:backgroundMark x1="58667" y1="8789" x2="58667" y2="8789"/>
                        <a14:backgroundMark x1="57556" y1="8594" x2="57556" y2="8594"/>
                        <a14:backgroundMark x1="59778" y1="8984" x2="59778" y2="8984"/>
                        <a14:backgroundMark x1="59222" y1="8984" x2="59222" y2="8984"/>
                        <a14:backgroundMark x1="59111" y1="8594" x2="59111" y2="8594"/>
                        <a14:backgroundMark x1="59444" y1="9180" x2="59444" y2="9180"/>
                        <a14:backgroundMark x1="59667" y1="9180" x2="59667" y2="9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967" y="4844583"/>
            <a:ext cx="864624" cy="49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Graphique 8" descr="Discours contour">
            <a:extLst>
              <a:ext uri="{FF2B5EF4-FFF2-40B4-BE49-F238E27FC236}">
                <a16:creationId xmlns:a16="http://schemas.microsoft.com/office/drawing/2014/main" id="{10145863-D665-CD22-C67C-1454F16D3F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43423" y="5801031"/>
            <a:ext cx="695815" cy="695815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4745CE88-C6F7-9FAE-9127-1FEACD59A1EB}"/>
              </a:ext>
            </a:extLst>
          </p:cNvPr>
          <p:cNvSpPr txBox="1"/>
          <p:nvPr/>
        </p:nvSpPr>
        <p:spPr>
          <a:xfrm>
            <a:off x="1150374" y="891467"/>
            <a:ext cx="104691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3200" b="1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La « ligne de base » des élèves </a:t>
            </a:r>
            <a:r>
              <a:rPr kumimoji="0" lang="fr-B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(P3 – orthographe lexicale)</a:t>
            </a:r>
            <a:endParaRPr kumimoji="0" lang="fr-BE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11" name="Rectangle 10" descr="Salle de classe">
            <a:extLst>
              <a:ext uri="{FF2B5EF4-FFF2-40B4-BE49-F238E27FC236}">
                <a16:creationId xmlns:a16="http://schemas.microsoft.com/office/drawing/2014/main" id="{46727EF4-0F6A-A46E-CACA-16470A3591D2}"/>
              </a:ext>
            </a:extLst>
          </p:cNvPr>
          <p:cNvSpPr/>
          <p:nvPr/>
        </p:nvSpPr>
        <p:spPr>
          <a:xfrm>
            <a:off x="572493" y="941144"/>
            <a:ext cx="577881" cy="521873"/>
          </a:xfrm>
          <a:prstGeom prst="rect">
            <a:avLst/>
          </a:prstGeom>
          <a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-4505695"/>
              <a:satOff val="-11613"/>
              <a:lumOff val="-784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fr-BE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AB89F50-6C7E-E420-BFF8-50E1D8617CF2}"/>
              </a:ext>
            </a:extLst>
          </p:cNvPr>
          <p:cNvSpPr txBox="1"/>
          <p:nvPr/>
        </p:nvSpPr>
        <p:spPr>
          <a:xfrm>
            <a:off x="572493" y="1946436"/>
            <a:ext cx="5454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accent2"/>
                </a:solidFill>
              </a:rPr>
              <a:t>Résultats en dictée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E3CF98AE-CCA8-CBA2-ADE7-3105A5B80510}"/>
              </a:ext>
            </a:extLst>
          </p:cNvPr>
          <p:cNvSpPr txBox="1"/>
          <p:nvPr/>
        </p:nvSpPr>
        <p:spPr>
          <a:xfrm>
            <a:off x="9360309" y="1761770"/>
            <a:ext cx="24456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</a:t>
            </a:r>
            <a:r>
              <a:rPr lang="fr-BE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Schelstraete</a:t>
            </a:r>
            <a:r>
              <a:rPr lang="fr-BE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2011)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041310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254D01F6-02B1-D0EE-BFE4-E4A7A5F50E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1575" y="28590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fr-FR" altLang="fr-F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7" name="Tableau 16">
            <a:extLst>
              <a:ext uri="{FF2B5EF4-FFF2-40B4-BE49-F238E27FC236}">
                <a16:creationId xmlns:a16="http://schemas.microsoft.com/office/drawing/2014/main" id="{04D96E7E-5C4C-9A1A-EB5A-9985F743D0DA}"/>
              </a:ext>
            </a:extLst>
          </p:cNvPr>
          <p:cNvGraphicFramePr>
            <a:graphicFrameLocks noGrp="1"/>
          </p:cNvGraphicFramePr>
          <p:nvPr/>
        </p:nvGraphicFramePr>
        <p:xfrm>
          <a:off x="5909970" y="5245236"/>
          <a:ext cx="5824291" cy="1247519"/>
        </p:xfrm>
        <a:graphic>
          <a:graphicData uri="http://schemas.openxmlformats.org/drawingml/2006/table">
            <a:tbl>
              <a:tblPr/>
              <a:tblGrid>
                <a:gridCol w="1162997">
                  <a:extLst>
                    <a:ext uri="{9D8B030D-6E8A-4147-A177-3AD203B41FA5}">
                      <a16:colId xmlns:a16="http://schemas.microsoft.com/office/drawing/2014/main" val="4154920044"/>
                    </a:ext>
                  </a:extLst>
                </a:gridCol>
                <a:gridCol w="1162997">
                  <a:extLst>
                    <a:ext uri="{9D8B030D-6E8A-4147-A177-3AD203B41FA5}">
                      <a16:colId xmlns:a16="http://schemas.microsoft.com/office/drawing/2014/main" val="1264658605"/>
                    </a:ext>
                  </a:extLst>
                </a:gridCol>
                <a:gridCol w="1097870">
                  <a:extLst>
                    <a:ext uri="{9D8B030D-6E8A-4147-A177-3AD203B41FA5}">
                      <a16:colId xmlns:a16="http://schemas.microsoft.com/office/drawing/2014/main" val="332194407"/>
                    </a:ext>
                  </a:extLst>
                </a:gridCol>
                <a:gridCol w="1237430">
                  <a:extLst>
                    <a:ext uri="{9D8B030D-6E8A-4147-A177-3AD203B41FA5}">
                      <a16:colId xmlns:a16="http://schemas.microsoft.com/office/drawing/2014/main" val="2026872766"/>
                    </a:ext>
                  </a:extLst>
                </a:gridCol>
                <a:gridCol w="1162997">
                  <a:extLst>
                    <a:ext uri="{9D8B030D-6E8A-4147-A177-3AD203B41FA5}">
                      <a16:colId xmlns:a16="http://schemas.microsoft.com/office/drawing/2014/main" val="2114027995"/>
                    </a:ext>
                  </a:extLst>
                </a:gridCol>
              </a:tblGrid>
              <a:tr h="333119">
                <a:tc>
                  <a:txBody>
                    <a:bodyPr/>
                    <a:lstStyle/>
                    <a:p>
                      <a:pPr algn="l" fontAlgn="auto"/>
                      <a:r>
                        <a:rPr lang="fr-BE" sz="1400" b="1" i="0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743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ase"/>
                      <a:r>
                        <a:rPr lang="fr-BE" sz="1400" b="1" i="0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Faible orthographieur​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743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B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/>
                      <a:r>
                        <a:rPr lang="fr-BE" sz="1400" b="1" i="0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Fort orthographieur​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743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B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8502556"/>
                  </a:ext>
                </a:extLst>
              </a:tr>
              <a:tr h="284257">
                <a:tc>
                  <a:txBody>
                    <a:bodyPr/>
                    <a:lstStyle/>
                    <a:p>
                      <a:pPr algn="l" fontAlgn="auto"/>
                      <a:r>
                        <a:rPr lang="fr-BE" sz="1400" b="1" i="0" dirty="0">
                          <a:solidFill>
                            <a:srgbClr val="F29E65"/>
                          </a:solidFill>
                          <a:effectLst/>
                          <a:latin typeface="Calibri"/>
                        </a:rPr>
                        <a:t>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743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fr-BE" sz="1400" b="1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Verbalisation</a:t>
                      </a:r>
                      <a:r>
                        <a:rPr lang="fr-BE" sz="14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743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fr-BE" sz="1400" b="1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Efficacité</a:t>
                      </a:r>
                      <a:r>
                        <a:rPr lang="fr-BE" sz="14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743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fr-BE" sz="1400" b="1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Verbalisation</a:t>
                      </a:r>
                      <a:r>
                        <a:rPr lang="fr-BE" sz="14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743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fr-BE" sz="1400" b="1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Efficacité</a:t>
                      </a:r>
                      <a:r>
                        <a:rPr lang="fr-BE" sz="14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743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9506415"/>
                  </a:ext>
                </a:extLst>
              </a:tr>
              <a:tr h="284257">
                <a:tc>
                  <a:txBody>
                    <a:bodyPr/>
                    <a:lstStyle/>
                    <a:p>
                      <a:pPr algn="l" fontAlgn="base"/>
                      <a:r>
                        <a:rPr lang="fr-BE" sz="1400" b="1" i="0" dirty="0">
                          <a:solidFill>
                            <a:srgbClr val="F29E65"/>
                          </a:solidFill>
                          <a:effectLst/>
                          <a:latin typeface="Calibri"/>
                        </a:rPr>
                        <a:t>ISE Faible</a:t>
                      </a:r>
                      <a:r>
                        <a:rPr lang="fr-BE" sz="14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fr-BE" sz="14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fr-BE" sz="14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fr-BE" sz="14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fr-BE" sz="14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0474733"/>
                  </a:ext>
                </a:extLst>
              </a:tr>
              <a:tr h="284257">
                <a:tc>
                  <a:txBody>
                    <a:bodyPr/>
                    <a:lstStyle/>
                    <a:p>
                      <a:pPr algn="l" fontAlgn="base"/>
                      <a:r>
                        <a:rPr lang="fr-BE" sz="1400" b="1" i="0" dirty="0">
                          <a:solidFill>
                            <a:srgbClr val="F29E65"/>
                          </a:solidFill>
                          <a:effectLst/>
                          <a:latin typeface="Calibri"/>
                        </a:rPr>
                        <a:t>ISE Fort</a:t>
                      </a:r>
                      <a:r>
                        <a:rPr lang="fr-BE" sz="14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fr-BE" sz="14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fr-BE" sz="14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fr-BE" sz="14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fr-BE" sz="1400" b="0" i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10​</a:t>
                      </a:r>
                    </a:p>
                  </a:txBody>
                  <a:tcPr>
                    <a:lnL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738813"/>
                  </a:ext>
                </a:extLst>
              </a:tr>
            </a:tbl>
          </a:graphicData>
        </a:graphic>
      </p:graphicFrame>
      <p:sp>
        <p:nvSpPr>
          <p:cNvPr id="14" name="ZoneTexte 13">
            <a:extLst>
              <a:ext uri="{FF2B5EF4-FFF2-40B4-BE49-F238E27FC236}">
                <a16:creationId xmlns:a16="http://schemas.microsoft.com/office/drawing/2014/main" id="{AB83142A-47CC-7673-95CB-9017CDB9A22F}"/>
              </a:ext>
            </a:extLst>
          </p:cNvPr>
          <p:cNvSpPr txBox="1"/>
          <p:nvPr/>
        </p:nvSpPr>
        <p:spPr>
          <a:xfrm>
            <a:off x="9045672" y="4868680"/>
            <a:ext cx="2740506" cy="307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BE" sz="1400" i="1" dirty="0"/>
              <a:t>Ex. : Loi de position dans « vague »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136E922-E28E-7DBC-9967-18F64864F403}"/>
              </a:ext>
            </a:extLst>
          </p:cNvPr>
          <p:cNvSpPr txBox="1"/>
          <p:nvPr/>
        </p:nvSpPr>
        <p:spPr>
          <a:xfrm>
            <a:off x="2407538" y="2770598"/>
            <a:ext cx="8974666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fr-BE" dirty="0">
                <a:latin typeface="Arial"/>
                <a:cs typeface="Arial"/>
              </a:rPr>
              <a:t>Nombre de procédures verbalisées similaire chez les élèves d’ISE – et +</a:t>
            </a:r>
          </a:p>
          <a:p>
            <a:endParaRPr lang="fr-BE" dirty="0"/>
          </a:p>
          <a:p>
            <a:r>
              <a:rPr lang="fr-BE" dirty="0">
                <a:latin typeface="Arial"/>
                <a:cs typeface="Arial"/>
              </a:rPr>
              <a:t>Procédures phonographiques et « intuitives » chez les élèves d’ISE- (pas de décontextualisation, pas de métalangue)</a:t>
            </a:r>
          </a:p>
          <a:p>
            <a:r>
              <a:rPr lang="fr-BE" sz="1600" i="1" dirty="0" err="1"/>
              <a:t>Ch</a:t>
            </a:r>
            <a:r>
              <a:rPr lang="fr-BE" sz="1600" i="1" dirty="0"/>
              <a:t> : Comment tu as fait pour choisir « A-N » [dans « lent »] ?</a:t>
            </a:r>
            <a:r>
              <a:rPr lang="en-US" sz="1600" i="1" dirty="0"/>
              <a:t>​</a:t>
            </a:r>
            <a:endParaRPr lang="en-US" sz="1600" i="1" dirty="0">
              <a:cs typeface="Calibri"/>
            </a:endParaRPr>
          </a:p>
          <a:p>
            <a:r>
              <a:rPr lang="fr-BE" sz="1600" i="1" dirty="0"/>
              <a:t>El : </a:t>
            </a:r>
            <a:r>
              <a:rPr lang="fr-BE" sz="1600" b="1" i="1" dirty="0"/>
              <a:t>Parce que j’aime bien plus écrire « A-N » que le « E-N » … </a:t>
            </a:r>
            <a:r>
              <a:rPr lang="en-US" sz="1600" i="1" dirty="0"/>
              <a:t>​</a:t>
            </a:r>
            <a:endParaRPr lang="en-US" sz="1600" i="1" dirty="0">
              <a:cs typeface="Calibri"/>
            </a:endParaRPr>
          </a:p>
          <a:p>
            <a:endParaRPr lang="fr-BE" dirty="0"/>
          </a:p>
          <a:p>
            <a:r>
              <a:rPr lang="fr-BE" dirty="0">
                <a:latin typeface="Arial"/>
                <a:cs typeface="Arial"/>
              </a:rPr>
              <a:t>Stratégies moins efficaces chez les élèves d’ISE -</a:t>
            </a:r>
          </a:p>
        </p:txBody>
      </p:sp>
      <p:pic>
        <p:nvPicPr>
          <p:cNvPr id="4" name="Image 4">
            <a:extLst>
              <a:ext uri="{FF2B5EF4-FFF2-40B4-BE49-F238E27FC236}">
                <a16:creationId xmlns:a16="http://schemas.microsoft.com/office/drawing/2014/main" id="{196A262E-ED45-36B0-F3ED-963ADDD859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7475" y="2551233"/>
            <a:ext cx="628650" cy="628650"/>
          </a:xfrm>
          <a:prstGeom prst="rect">
            <a:avLst/>
          </a:prstGeom>
        </p:spPr>
      </p:pic>
      <p:pic>
        <p:nvPicPr>
          <p:cNvPr id="5" name="Image 7">
            <a:extLst>
              <a:ext uri="{FF2B5EF4-FFF2-40B4-BE49-F238E27FC236}">
                <a16:creationId xmlns:a16="http://schemas.microsoft.com/office/drawing/2014/main" id="{5A526E4E-CD0F-8F3E-E742-17B95D3F94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7475" y="3526540"/>
            <a:ext cx="628650" cy="628650"/>
          </a:xfrm>
          <a:prstGeom prst="rect">
            <a:avLst/>
          </a:prstGeom>
        </p:spPr>
      </p:pic>
      <p:pic>
        <p:nvPicPr>
          <p:cNvPr id="8" name="Image 8">
            <a:extLst>
              <a:ext uri="{FF2B5EF4-FFF2-40B4-BE49-F238E27FC236}">
                <a16:creationId xmlns:a16="http://schemas.microsoft.com/office/drawing/2014/main" id="{B364B7F4-B367-4678-8168-71CBCDDE0B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1762" y="4546995"/>
            <a:ext cx="600075" cy="600075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FCB11FCC-3C13-B79C-97EB-2C9A295F2531}"/>
              </a:ext>
            </a:extLst>
          </p:cNvPr>
          <p:cNvSpPr txBox="1"/>
          <p:nvPr/>
        </p:nvSpPr>
        <p:spPr>
          <a:xfrm>
            <a:off x="1150374" y="891467"/>
            <a:ext cx="104691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3200" b="1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La « ligne de base » des élèves </a:t>
            </a:r>
            <a:r>
              <a:rPr kumimoji="0" lang="fr-B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(P3 – orthographe lexicale)</a:t>
            </a:r>
            <a:endParaRPr kumimoji="0" lang="fr-BE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15" name="Rectangle 14" descr="Salle de classe">
            <a:extLst>
              <a:ext uri="{FF2B5EF4-FFF2-40B4-BE49-F238E27FC236}">
                <a16:creationId xmlns:a16="http://schemas.microsoft.com/office/drawing/2014/main" id="{E2885408-02DE-580D-4399-2BB24482EF18}"/>
              </a:ext>
            </a:extLst>
          </p:cNvPr>
          <p:cNvSpPr/>
          <p:nvPr/>
        </p:nvSpPr>
        <p:spPr>
          <a:xfrm>
            <a:off x="572493" y="941144"/>
            <a:ext cx="577881" cy="521873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-4505695"/>
              <a:satOff val="-11613"/>
              <a:lumOff val="-784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fr-BE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B0903449-95B6-4005-AF35-2FE9392952A1}"/>
              </a:ext>
            </a:extLst>
          </p:cNvPr>
          <p:cNvSpPr txBox="1"/>
          <p:nvPr/>
        </p:nvSpPr>
        <p:spPr>
          <a:xfrm>
            <a:off x="572493" y="1946436"/>
            <a:ext cx="5454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accent2"/>
                </a:solidFill>
              </a:rPr>
              <a:t>Entretiens métagraphiques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37D1F29-FD97-FA46-5651-CCDD1BE6604E}"/>
              </a:ext>
            </a:extLst>
          </p:cNvPr>
          <p:cNvSpPr txBox="1"/>
          <p:nvPr/>
        </p:nvSpPr>
        <p:spPr>
          <a:xfrm>
            <a:off x="9360309" y="1761770"/>
            <a:ext cx="24456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</a:t>
            </a:r>
            <a:r>
              <a:rPr lang="fr-BE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Schelstraete</a:t>
            </a:r>
            <a:r>
              <a:rPr lang="fr-BE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2011)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9802360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785229A-9449-7888-731D-8B289DBB9245}"/>
              </a:ext>
            </a:extLst>
          </p:cNvPr>
          <p:cNvSpPr txBox="1"/>
          <p:nvPr/>
        </p:nvSpPr>
        <p:spPr>
          <a:xfrm>
            <a:off x="1809134" y="2512876"/>
            <a:ext cx="991091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fr-BE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Les 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pré-requis</a:t>
            </a:r>
            <a:r>
              <a:rPr lang="fr-BE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linguistiques (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Manesse</a:t>
            </a:r>
            <a:r>
              <a:rPr lang="fr-BE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&amp; Begin, 2009 ; 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Laparra</a:t>
            </a:r>
            <a:r>
              <a:rPr lang="fr-BE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2012) sur lesquels repose l’apprentissage de l’orthographe varient fortement en fonction de facteurs socio-culturels et linguistiques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Char char="Þ"/>
              <a:tabLst/>
              <a:defRPr/>
            </a:pPr>
            <a:r>
              <a:rPr lang="fr-BE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relativité de certains repères tels que les listes de mots classés par « fréquence ». </a:t>
            </a:r>
            <a:r>
              <a:rPr lang="fr-BE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fr-BE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fr-BE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fr-BE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L’écart entre rapport scriptural-scolaire au langage et rapport oral-pratique (Lahire, 1992), lié à l’origine socio-culturelle, se manifeste également très tôt dans la scolarité</a:t>
            </a:r>
            <a:r>
              <a:rPr lang="fr-BE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Char char="Þ"/>
              <a:tabLst/>
              <a:defRPr/>
            </a:pPr>
            <a:r>
              <a:rPr kumimoji="0" lang="fr-BE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​</a:t>
            </a:r>
            <a:r>
              <a:rPr lang="fr-BE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nécessaire différenciation dans les dispositifs visant à la verbalisation de démarches métalinguistiques.</a:t>
            </a:r>
            <a:r>
              <a:rPr lang="fr-BE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fr-BE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fr-BE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Grande hétérogénéité entre les contextes </a:t>
            </a:r>
            <a:r>
              <a:rPr lang="fr-BE" b="0" i="0" u="sng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et</a:t>
            </a:r>
            <a:r>
              <a:rPr lang="fr-BE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entre les élèves au sein d’un même contexte.</a:t>
            </a:r>
            <a:endParaRPr lang="fr-BE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lvl="0" indent="-285750">
              <a:buFont typeface="Symbol" panose="05050102010706020507" pitchFamily="18" charset="2"/>
              <a:buChar char="Þ"/>
              <a:defRPr/>
            </a:pPr>
            <a:r>
              <a:rPr lang="fr-BE" dirty="0">
                <a:solidFill>
                  <a:srgbClr val="000000"/>
                </a:solidFill>
                <a:latin typeface="Arial" panose="020B0604020202020204" pitchFamily="34" charset="0"/>
              </a:rPr>
              <a:t>Question du passage à l’échelle des outils didactiques</a:t>
            </a:r>
            <a:br>
              <a:rPr lang="fr-BE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br>
              <a:rPr lang="fr-BE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endParaRPr lang="fr-BE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05BE20D-C5D7-4CD4-F080-EC5A877E2D8D}"/>
              </a:ext>
            </a:extLst>
          </p:cNvPr>
          <p:cNvSpPr txBox="1"/>
          <p:nvPr/>
        </p:nvSpPr>
        <p:spPr>
          <a:xfrm>
            <a:off x="1150374" y="891467"/>
            <a:ext cx="104691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3200" b="1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La « ligne de base » des élèves </a:t>
            </a:r>
            <a:r>
              <a:rPr kumimoji="0" lang="fr-B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(P3 – orthographe lexicale)</a:t>
            </a:r>
            <a:r>
              <a:rPr lang="fr-BE" sz="3200" b="1" dirty="0">
                <a:solidFill>
                  <a:prstClr val="black"/>
                </a:solidFill>
                <a:latin typeface="Arial" panose="020B0604020202020204" pitchFamily="34" charset="0"/>
                <a:ea typeface="Asdfghjkl" panose="02000603000000000000" pitchFamily="2" charset="0"/>
                <a:cs typeface="Arial" panose="020B0604020202020204" pitchFamily="34" charset="0"/>
              </a:rPr>
              <a:t> </a:t>
            </a:r>
            <a:endParaRPr kumimoji="0" lang="fr-BE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9" name="Rectangle 8" descr="Salle de classe">
            <a:extLst>
              <a:ext uri="{FF2B5EF4-FFF2-40B4-BE49-F238E27FC236}">
                <a16:creationId xmlns:a16="http://schemas.microsoft.com/office/drawing/2014/main" id="{CCBDE53E-2CEC-F6BD-9F09-C534F4165276}"/>
              </a:ext>
            </a:extLst>
          </p:cNvPr>
          <p:cNvSpPr/>
          <p:nvPr/>
        </p:nvSpPr>
        <p:spPr>
          <a:xfrm>
            <a:off x="572493" y="941144"/>
            <a:ext cx="577881" cy="521873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-4505695"/>
              <a:satOff val="-11613"/>
              <a:lumOff val="-784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fr-BE"/>
          </a:p>
        </p:txBody>
      </p:sp>
      <p:pic>
        <p:nvPicPr>
          <p:cNvPr id="4" name="Graphique 3" descr="Repère avec un remplissage uni">
            <a:extLst>
              <a:ext uri="{FF2B5EF4-FFF2-40B4-BE49-F238E27FC236}">
                <a16:creationId xmlns:a16="http://schemas.microsoft.com/office/drawing/2014/main" id="{255418F2-DFE6-0A6C-8228-0A65A63D08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3058" y="2512876"/>
            <a:ext cx="618798" cy="579468"/>
          </a:xfrm>
          <a:prstGeom prst="rect">
            <a:avLst/>
          </a:prstGeom>
        </p:spPr>
      </p:pic>
      <p:pic>
        <p:nvPicPr>
          <p:cNvPr id="6" name="Graphique 5" descr="Bulle de discussion avec un remplissage uni">
            <a:extLst>
              <a:ext uri="{FF2B5EF4-FFF2-40B4-BE49-F238E27FC236}">
                <a16:creationId xmlns:a16="http://schemas.microsoft.com/office/drawing/2014/main" id="{FD2F9251-7E07-2216-9604-077E99A67E8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75998" y="3962177"/>
            <a:ext cx="535858" cy="535858"/>
          </a:xfrm>
          <a:prstGeom prst="rect">
            <a:avLst/>
          </a:prstGeom>
        </p:spPr>
      </p:pic>
      <p:pic>
        <p:nvPicPr>
          <p:cNvPr id="15" name="Graphique 14" descr="Pièces de puzzle avec un remplissage uni">
            <a:extLst>
              <a:ext uri="{FF2B5EF4-FFF2-40B4-BE49-F238E27FC236}">
                <a16:creationId xmlns:a16="http://schemas.microsoft.com/office/drawing/2014/main" id="{16255568-29C9-DC44-BB79-7E00D15C313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45140" y="5277464"/>
            <a:ext cx="565355" cy="565355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1311EBE6-1857-828B-9F9E-6983D3013096}"/>
              </a:ext>
            </a:extLst>
          </p:cNvPr>
          <p:cNvSpPr txBox="1"/>
          <p:nvPr/>
        </p:nvSpPr>
        <p:spPr>
          <a:xfrm>
            <a:off x="9360309" y="1761770"/>
            <a:ext cx="24456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</a:t>
            </a:r>
            <a:r>
              <a:rPr lang="fr-BE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Schelstraete</a:t>
            </a:r>
            <a:r>
              <a:rPr lang="fr-BE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2011)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6093593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05BE20D-C5D7-4CD4-F080-EC5A877E2D8D}"/>
              </a:ext>
            </a:extLst>
          </p:cNvPr>
          <p:cNvSpPr txBox="1"/>
          <p:nvPr/>
        </p:nvSpPr>
        <p:spPr>
          <a:xfrm>
            <a:off x="1150374" y="891467"/>
            <a:ext cx="10469133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fr-BE" sz="3200" b="1" dirty="0">
                <a:latin typeface="Arial"/>
                <a:ea typeface="Asdfghjkl" panose="02000603000000000000" pitchFamily="2" charset="0"/>
                <a:cs typeface="Arial"/>
              </a:rPr>
              <a:t>L'implémentation</a:t>
            </a:r>
            <a:endParaRPr lang="fr-BE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9" name="Rectangle 8" descr="Salle de classe">
            <a:extLst>
              <a:ext uri="{FF2B5EF4-FFF2-40B4-BE49-F238E27FC236}">
                <a16:creationId xmlns:a16="http://schemas.microsoft.com/office/drawing/2014/main" id="{CCBDE53E-2CEC-F6BD-9F09-C534F4165276}"/>
              </a:ext>
            </a:extLst>
          </p:cNvPr>
          <p:cNvSpPr/>
          <p:nvPr/>
        </p:nvSpPr>
        <p:spPr>
          <a:xfrm>
            <a:off x="572493" y="941144"/>
            <a:ext cx="577881" cy="521873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-4505695"/>
              <a:satOff val="-11613"/>
              <a:lumOff val="-784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fr-BE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4BCF0C1-4833-E3A6-C93A-923451659F03}"/>
              </a:ext>
            </a:extLst>
          </p:cNvPr>
          <p:cNvSpPr txBox="1"/>
          <p:nvPr/>
        </p:nvSpPr>
        <p:spPr>
          <a:xfrm>
            <a:off x="572493" y="1946436"/>
            <a:ext cx="5454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accent2"/>
                </a:solidFill>
              </a:rPr>
              <a:t>Carnets de bord</a:t>
            </a:r>
          </a:p>
        </p:txBody>
      </p:sp>
      <p:graphicFrame>
        <p:nvGraphicFramePr>
          <p:cNvPr id="10" name="Tableau 33">
            <a:extLst>
              <a:ext uri="{FF2B5EF4-FFF2-40B4-BE49-F238E27FC236}">
                <a16:creationId xmlns:a16="http://schemas.microsoft.com/office/drawing/2014/main" id="{10F84DE1-464E-5BFA-8C02-B676908CC3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3572964"/>
              </p:ext>
            </p:extLst>
          </p:nvPr>
        </p:nvGraphicFramePr>
        <p:xfrm>
          <a:off x="861433" y="2576260"/>
          <a:ext cx="4369328" cy="132714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92332">
                  <a:extLst>
                    <a:ext uri="{9D8B030D-6E8A-4147-A177-3AD203B41FA5}">
                      <a16:colId xmlns:a16="http://schemas.microsoft.com/office/drawing/2014/main" val="2696312055"/>
                    </a:ext>
                  </a:extLst>
                </a:gridCol>
                <a:gridCol w="1092332">
                  <a:extLst>
                    <a:ext uri="{9D8B030D-6E8A-4147-A177-3AD203B41FA5}">
                      <a16:colId xmlns:a16="http://schemas.microsoft.com/office/drawing/2014/main" val="3606144226"/>
                    </a:ext>
                  </a:extLst>
                </a:gridCol>
                <a:gridCol w="1092332">
                  <a:extLst>
                    <a:ext uri="{9D8B030D-6E8A-4147-A177-3AD203B41FA5}">
                      <a16:colId xmlns:a16="http://schemas.microsoft.com/office/drawing/2014/main" val="3411141046"/>
                    </a:ext>
                  </a:extLst>
                </a:gridCol>
                <a:gridCol w="1092332">
                  <a:extLst>
                    <a:ext uri="{9D8B030D-6E8A-4147-A177-3AD203B41FA5}">
                      <a16:colId xmlns:a16="http://schemas.microsoft.com/office/drawing/2014/main" val="3784898805"/>
                    </a:ext>
                  </a:extLst>
                </a:gridCol>
              </a:tblGrid>
              <a:tr h="361560">
                <a:tc rowSpan="2">
                  <a:txBody>
                    <a:bodyPr/>
                    <a:lstStyle/>
                    <a:p>
                      <a:pPr algn="ctr"/>
                      <a:endParaRPr lang="fr-BE" sz="1400"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Classes expérimentales</a:t>
                      </a:r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fr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BE" sz="1400" dirty="0"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8597581"/>
                  </a:ext>
                </a:extLst>
              </a:tr>
              <a:tr h="350385">
                <a:tc vMerge="1">
                  <a:txBody>
                    <a:bodyPr/>
                    <a:lstStyle/>
                    <a:p>
                      <a:endParaRPr lang="fr-B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ISE faible</a:t>
                      </a:r>
                      <a:endParaRPr lang="fr-BE" sz="140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>
                    <a:lnL w="381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ISE élevé</a:t>
                      </a:r>
                      <a:endParaRPr lang="fr-BE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906980"/>
                  </a:ext>
                </a:extLst>
              </a:tr>
              <a:tr h="3104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400" dirty="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Copie </a:t>
                      </a:r>
                      <a:endParaRPr lang="fr-BE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>
                    <a:lnT w="381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3/4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6/8</a:t>
                      </a:r>
                      <a:endParaRPr lang="fr-BE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9/12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0593343"/>
                  </a:ext>
                </a:extLst>
              </a:tr>
              <a:tr h="117989">
                <a:tc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OL</a:t>
                      </a:r>
                      <a:endParaRPr lang="fr-BE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2/4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4/4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6/8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9775009"/>
                  </a:ext>
                </a:extLst>
              </a:tr>
            </a:tbl>
          </a:graphicData>
        </a:graphic>
      </p:graphicFrame>
      <p:sp>
        <p:nvSpPr>
          <p:cNvPr id="5" name="ZoneTexte 4">
            <a:extLst>
              <a:ext uri="{FF2B5EF4-FFF2-40B4-BE49-F238E27FC236}">
                <a16:creationId xmlns:a16="http://schemas.microsoft.com/office/drawing/2014/main" id="{E10E432F-BFE5-29CC-FDD8-A8D81AD79BC8}"/>
              </a:ext>
            </a:extLst>
          </p:cNvPr>
          <p:cNvSpPr txBox="1"/>
          <p:nvPr/>
        </p:nvSpPr>
        <p:spPr>
          <a:xfrm>
            <a:off x="861433" y="3991900"/>
            <a:ext cx="43693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400" dirty="0"/>
              <a:t>Nombre d’enseignants ayant remis leur carnet de bord</a:t>
            </a:r>
          </a:p>
        </p:txBody>
      </p:sp>
      <p:graphicFrame>
        <p:nvGraphicFramePr>
          <p:cNvPr id="12" name="Graphique 11">
            <a:extLst>
              <a:ext uri="{FF2B5EF4-FFF2-40B4-BE49-F238E27FC236}">
                <a16:creationId xmlns:a16="http://schemas.microsoft.com/office/drawing/2014/main" id="{71A86EBD-1180-B00E-F200-8FBD23A4523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6695635"/>
              </p:ext>
            </p:extLst>
          </p:nvPr>
        </p:nvGraphicFramePr>
        <p:xfrm>
          <a:off x="6164828" y="3070123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ZoneTexte 12">
            <a:extLst>
              <a:ext uri="{FF2B5EF4-FFF2-40B4-BE49-F238E27FC236}">
                <a16:creationId xmlns:a16="http://schemas.microsoft.com/office/drawing/2014/main" id="{25D590C6-EE0B-B138-F411-0F6B16E80654}"/>
              </a:ext>
            </a:extLst>
          </p:cNvPr>
          <p:cNvSpPr txBox="1"/>
          <p:nvPr/>
        </p:nvSpPr>
        <p:spPr>
          <a:xfrm>
            <a:off x="6164828" y="6089256"/>
            <a:ext cx="43693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400" dirty="0"/>
              <a:t>Taux d’implémentation des séances (dosage)</a:t>
            </a:r>
          </a:p>
        </p:txBody>
      </p:sp>
      <p:graphicFrame>
        <p:nvGraphicFramePr>
          <p:cNvPr id="14" name="Tableau 33">
            <a:extLst>
              <a:ext uri="{FF2B5EF4-FFF2-40B4-BE49-F238E27FC236}">
                <a16:creationId xmlns:a16="http://schemas.microsoft.com/office/drawing/2014/main" id="{E78F377E-01D5-5CE9-F6CE-5E91523039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1312631"/>
              </p:ext>
            </p:extLst>
          </p:nvPr>
        </p:nvGraphicFramePr>
        <p:xfrm>
          <a:off x="768025" y="5019887"/>
          <a:ext cx="4462735" cy="9809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34088">
                  <a:extLst>
                    <a:ext uri="{9D8B030D-6E8A-4147-A177-3AD203B41FA5}">
                      <a16:colId xmlns:a16="http://schemas.microsoft.com/office/drawing/2014/main" val="2696312055"/>
                    </a:ext>
                  </a:extLst>
                </a:gridCol>
                <a:gridCol w="3228647">
                  <a:extLst>
                    <a:ext uri="{9D8B030D-6E8A-4147-A177-3AD203B41FA5}">
                      <a16:colId xmlns:a16="http://schemas.microsoft.com/office/drawing/2014/main" val="3784898805"/>
                    </a:ext>
                  </a:extLst>
                </a:gridCol>
              </a:tblGrid>
              <a:tr h="350385">
                <a:tc>
                  <a:txBody>
                    <a:bodyPr/>
                    <a:lstStyle/>
                    <a:p>
                      <a:endParaRPr lang="fr-BE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906980"/>
                  </a:ext>
                </a:extLst>
              </a:tr>
              <a:tr h="3104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400" dirty="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Copie </a:t>
                      </a:r>
                      <a:endParaRPr lang="fr-BE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11/21 séances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0593343"/>
                  </a:ext>
                </a:extLst>
              </a:tr>
              <a:tr h="117989">
                <a:tc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OL</a:t>
                      </a:r>
                      <a:endParaRPr lang="fr-BE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Asdfghjkl" panose="02000603000000000000" pitchFamily="2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Asdfghjkl" panose="02000603000000000000" pitchFamily="2" charset="0"/>
                          <a:cs typeface="Arial" panose="020B0604020202020204" pitchFamily="34" charset="0"/>
                        </a:rPr>
                        <a:t>20/25 séances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9775009"/>
                  </a:ext>
                </a:extLst>
              </a:tr>
            </a:tbl>
          </a:graphicData>
        </a:graphic>
      </p:graphicFrame>
      <p:sp>
        <p:nvSpPr>
          <p:cNvPr id="15" name="ZoneTexte 14">
            <a:extLst>
              <a:ext uri="{FF2B5EF4-FFF2-40B4-BE49-F238E27FC236}">
                <a16:creationId xmlns:a16="http://schemas.microsoft.com/office/drawing/2014/main" id="{E17FAB6D-19C7-22C4-66FA-FEA53CC1AE8D}"/>
              </a:ext>
            </a:extLst>
          </p:cNvPr>
          <p:cNvSpPr txBox="1"/>
          <p:nvPr/>
        </p:nvSpPr>
        <p:spPr>
          <a:xfrm>
            <a:off x="768027" y="6091399"/>
            <a:ext cx="43693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400" dirty="0"/>
              <a:t>Implémentation globale moyenne des séquences</a:t>
            </a:r>
          </a:p>
        </p:txBody>
      </p:sp>
    </p:spTree>
    <p:extLst>
      <p:ext uri="{BB962C8B-B14F-4D97-AF65-F5344CB8AC3E}">
        <p14:creationId xmlns:p14="http://schemas.microsoft.com/office/powerpoint/2010/main" val="37980614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05BE20D-C5D7-4CD4-F080-EC5A877E2D8D}"/>
              </a:ext>
            </a:extLst>
          </p:cNvPr>
          <p:cNvSpPr txBox="1"/>
          <p:nvPr/>
        </p:nvSpPr>
        <p:spPr>
          <a:xfrm>
            <a:off x="1150374" y="891467"/>
            <a:ext cx="10469133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fr-BE" sz="3200" b="1" dirty="0">
                <a:latin typeface="Arial"/>
                <a:ea typeface="Asdfghjkl" panose="02000603000000000000" pitchFamily="2" charset="0"/>
                <a:cs typeface="Arial"/>
              </a:rPr>
              <a:t>L'implémentation</a:t>
            </a:r>
            <a:endParaRPr lang="fr-BE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9" name="Rectangle 8" descr="Salle de classe">
            <a:extLst>
              <a:ext uri="{FF2B5EF4-FFF2-40B4-BE49-F238E27FC236}">
                <a16:creationId xmlns:a16="http://schemas.microsoft.com/office/drawing/2014/main" id="{CCBDE53E-2CEC-F6BD-9F09-C534F4165276}"/>
              </a:ext>
            </a:extLst>
          </p:cNvPr>
          <p:cNvSpPr/>
          <p:nvPr/>
        </p:nvSpPr>
        <p:spPr>
          <a:xfrm>
            <a:off x="572493" y="941144"/>
            <a:ext cx="577881" cy="521873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-4505695"/>
              <a:satOff val="-11613"/>
              <a:lumOff val="-784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fr-BE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4BCF0C1-4833-E3A6-C93A-923451659F03}"/>
              </a:ext>
            </a:extLst>
          </p:cNvPr>
          <p:cNvSpPr txBox="1"/>
          <p:nvPr/>
        </p:nvSpPr>
        <p:spPr>
          <a:xfrm>
            <a:off x="572493" y="1946436"/>
            <a:ext cx="5454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>
                <a:solidFill>
                  <a:schemeClr val="accent2"/>
                </a:solidFill>
              </a:rPr>
              <a:t>Carnets de bord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03E148E-21D4-9CF4-334C-FF4637DF5D88}"/>
              </a:ext>
            </a:extLst>
          </p:cNvPr>
          <p:cNvSpPr txBox="1"/>
          <p:nvPr/>
        </p:nvSpPr>
        <p:spPr>
          <a:xfrm>
            <a:off x="2261419" y="2673626"/>
            <a:ext cx="8957187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 dirty="0"/>
              <a:t>Impact des conditions sanitaires sur le taux d’implémentation dans certaines classes</a:t>
            </a:r>
          </a:p>
          <a:p>
            <a:endParaRPr lang="fr-BE" sz="2000" dirty="0"/>
          </a:p>
          <a:p>
            <a:r>
              <a:rPr lang="fr-BE" sz="2000" dirty="0"/>
              <a:t>Difficultés à « caser cela dans notre planification » =&gt; potentielle sédimentation des pratiques ? </a:t>
            </a:r>
            <a:r>
              <a:rPr lang="fr-BE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fr-BE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Ronveaux</a:t>
            </a:r>
            <a:r>
              <a:rPr lang="fr-BE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&amp; </a:t>
            </a:r>
            <a:r>
              <a:rPr lang="fr-BE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Schneuwly</a:t>
            </a:r>
            <a:r>
              <a:rPr lang="fr-BE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2018) </a:t>
            </a:r>
          </a:p>
          <a:p>
            <a:endParaRPr lang="fr-BE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fr-BE" sz="2000" dirty="0">
                <a:latin typeface="Calibri" panose="020F0502020204030204" pitchFamily="34" charset="0"/>
                <a:cs typeface="Times New Roman" panose="02020603050405020304" pitchFamily="18" charset="0"/>
              </a:rPr>
              <a:t>Instrumentalisation de l’outil dans certains contextes : mise en œuvre rapprochée de certaines pratiques habituelles </a:t>
            </a:r>
            <a:r>
              <a:rPr lang="fr-BE" sz="1600" dirty="0">
                <a:latin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fr-BE" sz="1600" dirty="0" err="1">
                <a:latin typeface="Calibri" panose="020F0502020204030204" pitchFamily="34" charset="0"/>
                <a:cs typeface="Times New Roman" panose="02020603050405020304" pitchFamily="18" charset="0"/>
              </a:rPr>
              <a:t>Rabardel</a:t>
            </a:r>
            <a:r>
              <a:rPr lang="fr-BE" sz="1600" dirty="0">
                <a:latin typeface="Calibri" panose="020F0502020204030204" pitchFamily="34" charset="0"/>
                <a:cs typeface="Times New Roman" panose="02020603050405020304" pitchFamily="18" charset="0"/>
              </a:rPr>
              <a:t>, 1995)</a:t>
            </a:r>
          </a:p>
          <a:p>
            <a:endParaRPr lang="fr-BE" sz="20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fr-BE" sz="2000" dirty="0">
                <a:latin typeface="Calibri" panose="020F0502020204030204" pitchFamily="34" charset="0"/>
                <a:cs typeface="Times New Roman" panose="02020603050405020304" pitchFamily="18" charset="0"/>
              </a:rPr>
              <a:t>Rythme et difficulté de certaines activités jugés trop élevés (ISE-) ou trop bas (ISE+) =&gt; adaptations</a:t>
            </a:r>
          </a:p>
          <a:p>
            <a:endParaRPr lang="fr-BE" sz="20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fr-BE" sz="2000" dirty="0">
                <a:latin typeface="Calibri" panose="020F0502020204030204" pitchFamily="34" charset="0"/>
                <a:cs typeface="Times New Roman" panose="02020603050405020304" pitchFamily="18" charset="0"/>
              </a:rPr>
              <a:t>Instrumentation de certains enseignants : traces d’une appropriation « durable ? » de nouvelles pratiques </a:t>
            </a:r>
            <a:r>
              <a:rPr lang="fr-BE" sz="1600" dirty="0">
                <a:latin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fr-BE" sz="1600" dirty="0" err="1">
                <a:latin typeface="Calibri" panose="020F0502020204030204" pitchFamily="34" charset="0"/>
                <a:cs typeface="Times New Roman" panose="02020603050405020304" pitchFamily="18" charset="0"/>
              </a:rPr>
              <a:t>Rabardel</a:t>
            </a:r>
            <a:r>
              <a:rPr lang="fr-BE" sz="1600" dirty="0">
                <a:latin typeface="Calibri" panose="020F0502020204030204" pitchFamily="34" charset="0"/>
                <a:cs typeface="Times New Roman" panose="02020603050405020304" pitchFamily="18" charset="0"/>
              </a:rPr>
              <a:t>, 1995)</a:t>
            </a:r>
          </a:p>
        </p:txBody>
      </p:sp>
      <p:pic>
        <p:nvPicPr>
          <p:cNvPr id="4" name="Graphique 3" descr="Covid-19 avec un remplissage uni">
            <a:extLst>
              <a:ext uri="{FF2B5EF4-FFF2-40B4-BE49-F238E27FC236}">
                <a16:creationId xmlns:a16="http://schemas.microsoft.com/office/drawing/2014/main" id="{3517FBEC-232F-542B-2EC8-522AC55A3B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68244" y="2604796"/>
            <a:ext cx="486697" cy="486697"/>
          </a:xfrm>
          <a:prstGeom prst="rect">
            <a:avLst/>
          </a:prstGeom>
        </p:spPr>
      </p:pic>
      <p:pic>
        <p:nvPicPr>
          <p:cNvPr id="11" name="Graphique 10" descr="Calendrier journalier avec un remplissage uni">
            <a:extLst>
              <a:ext uri="{FF2B5EF4-FFF2-40B4-BE49-F238E27FC236}">
                <a16:creationId xmlns:a16="http://schemas.microsoft.com/office/drawing/2014/main" id="{FE10471C-DEFC-94C1-81B2-FB4C9A029CB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558412" y="3379091"/>
            <a:ext cx="486697" cy="486697"/>
          </a:xfrm>
          <a:prstGeom prst="rect">
            <a:avLst/>
          </a:prstGeom>
        </p:spPr>
      </p:pic>
      <p:pic>
        <p:nvPicPr>
          <p:cNvPr id="15" name="Graphique 14" descr="Flèche : demi-tour horizontal avec un remplissage uni">
            <a:extLst>
              <a:ext uri="{FF2B5EF4-FFF2-40B4-BE49-F238E27FC236}">
                <a16:creationId xmlns:a16="http://schemas.microsoft.com/office/drawing/2014/main" id="{5731ADB3-8277-34C7-72E5-B09C7C8CF7D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570701" y="4218254"/>
            <a:ext cx="486697" cy="486697"/>
          </a:xfrm>
          <a:prstGeom prst="rect">
            <a:avLst/>
          </a:prstGeom>
        </p:spPr>
      </p:pic>
      <p:pic>
        <p:nvPicPr>
          <p:cNvPr id="17" name="Graphique 16" descr="Mur de briques en construction avec un remplissage uni">
            <a:extLst>
              <a:ext uri="{FF2B5EF4-FFF2-40B4-BE49-F238E27FC236}">
                <a16:creationId xmlns:a16="http://schemas.microsoft.com/office/drawing/2014/main" id="{2536B859-8864-31BA-EFAF-693421366D5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568244" y="6048470"/>
            <a:ext cx="486697" cy="486697"/>
          </a:xfrm>
          <a:prstGeom prst="rect">
            <a:avLst/>
          </a:prstGeom>
        </p:spPr>
      </p:pic>
      <p:pic>
        <p:nvPicPr>
          <p:cNvPr id="19" name="Graphique 18" descr="Rythme cardiaque avec un remplissage uni">
            <a:extLst>
              <a:ext uri="{FF2B5EF4-FFF2-40B4-BE49-F238E27FC236}">
                <a16:creationId xmlns:a16="http://schemas.microsoft.com/office/drawing/2014/main" id="{A3A3B9A9-4057-680C-6793-711296FB671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504350" y="5101846"/>
            <a:ext cx="614483" cy="61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8301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7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Arc 30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6ACD921-533B-D254-00A4-2BEB2D7910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8600" y="2637251"/>
            <a:ext cx="7644627" cy="2751086"/>
          </a:xfrm>
        </p:spPr>
        <p:txBody>
          <a:bodyPr>
            <a:normAutofit/>
          </a:bodyPr>
          <a:lstStyle/>
          <a:p>
            <a:pPr algn="r"/>
            <a:r>
              <a:rPr lang="fr-BE" dirty="0"/>
              <a:t>Perspectives</a:t>
            </a:r>
            <a:br>
              <a:rPr lang="fr-BE" dirty="0"/>
            </a:br>
            <a:r>
              <a:rPr lang="fr-BE" dirty="0"/>
              <a:t>2022-2024</a:t>
            </a:r>
          </a:p>
        </p:txBody>
      </p:sp>
    </p:spTree>
    <p:extLst>
      <p:ext uri="{BB962C8B-B14F-4D97-AF65-F5344CB8AC3E}">
        <p14:creationId xmlns:p14="http://schemas.microsoft.com/office/powerpoint/2010/main" val="20171332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229A5C9D-15F7-4E37-ADB9-BBB7A5C95DB6}"/>
              </a:ext>
            </a:extLst>
          </p:cNvPr>
          <p:cNvSpPr txBox="1"/>
          <p:nvPr/>
        </p:nvSpPr>
        <p:spPr>
          <a:xfrm>
            <a:off x="608076" y="726085"/>
            <a:ext cx="10972800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4400" b="1" dirty="0" err="1">
                <a:solidFill>
                  <a:prstClr val="black"/>
                </a:solidFill>
                <a:latin typeface="Arial"/>
                <a:ea typeface="Asdfghjkl" panose="02000603000000000000" pitchFamily="2" charset="0"/>
                <a:cs typeface="Arial"/>
              </a:rPr>
              <a:t>Évolu</a:t>
            </a:r>
            <a:r>
              <a:rPr kumimoji="0" lang="fr-BE" sz="4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sdfghjkl" panose="02000603000000000000" pitchFamily="2" charset="0"/>
                <a:cs typeface="Arial"/>
              </a:rPr>
              <a:t>tion</a:t>
            </a:r>
            <a:r>
              <a:rPr kumimoji="0" lang="fr-BE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sdfghjkl" panose="02000603000000000000" pitchFamily="2" charset="0"/>
                <a:cs typeface="Arial"/>
              </a:rPr>
              <a:t> du design de recherche</a:t>
            </a:r>
            <a:endParaRPr kumimoji="0" lang="fr-BE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Asdfghjkl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316FECD-26F3-60F7-EFB5-DA0C1C757A19}"/>
              </a:ext>
            </a:extLst>
          </p:cNvPr>
          <p:cNvSpPr txBox="1"/>
          <p:nvPr/>
        </p:nvSpPr>
        <p:spPr>
          <a:xfrm>
            <a:off x="2281084" y="2180849"/>
            <a:ext cx="9174316" cy="41549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Financement FRHE =&gt; encadrement renforcé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fr-FR" sz="2400" dirty="0">
              <a:solidFill>
                <a:prstClr val="black"/>
              </a:solidFill>
              <a:latin typeface="Calibri" panose="020F0502020204030204"/>
              <a:ea typeface="Calibri"/>
              <a:cs typeface="Calibri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fr-FR" sz="24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En amont de l’expérimentation : prise en compte des contextes particuliers (observations sur le terrain)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fr-FR" sz="2400" dirty="0">
              <a:solidFill>
                <a:prstClr val="black"/>
              </a:solidFill>
              <a:latin typeface="Calibri" panose="020F0502020204030204"/>
              <a:ea typeface="Calibri"/>
              <a:cs typeface="Calibri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Outil flexible </a:t>
            </a:r>
            <a:r>
              <a:rPr kumimoji="0" lang="fr-FR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permettan</a:t>
            </a:r>
            <a:r>
              <a:rPr lang="fr-FR" sz="24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  <a:t>t des choix négociés selon les contextes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fr-FR" sz="2400" dirty="0">
              <a:solidFill>
                <a:prstClr val="black"/>
              </a:solidFill>
              <a:latin typeface="Calibri" panose="020F0502020204030204"/>
              <a:ea typeface="Calibri"/>
              <a:cs typeface="Calibri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Accompagnement des enseignants =&gt; mise en œuvre de l’outil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fr-FR" sz="2400" dirty="0">
              <a:solidFill>
                <a:prstClr val="black"/>
              </a:solidFill>
              <a:latin typeface="Calibri" panose="020F0502020204030204"/>
              <a:ea typeface="Calibri"/>
              <a:cs typeface="Calibri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libri"/>
                <a:cs typeface="Calibri"/>
              </a:rPr>
              <a:t>Travail avec des équipes pédagogiques (&gt;&lt; enseignants isolés)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fr-FR" sz="2400" dirty="0">
              <a:solidFill>
                <a:prstClr val="black"/>
              </a:solidFill>
              <a:latin typeface="Calibri" panose="020F0502020204030204"/>
              <a:ea typeface="Calibri"/>
              <a:cs typeface="Calibri"/>
            </a:endParaRPr>
          </a:p>
        </p:txBody>
      </p:sp>
      <p:pic>
        <p:nvPicPr>
          <p:cNvPr id="4" name="Graphique 3" descr="Euro avec un remplissage uni">
            <a:extLst>
              <a:ext uri="{FF2B5EF4-FFF2-40B4-BE49-F238E27FC236}">
                <a16:creationId xmlns:a16="http://schemas.microsoft.com/office/drawing/2014/main" id="{FAF744F8-C43E-83FD-CE31-F8FE5F6FC2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47532" y="2149723"/>
            <a:ext cx="457200" cy="457200"/>
          </a:xfrm>
          <a:prstGeom prst="rect">
            <a:avLst/>
          </a:prstGeom>
        </p:spPr>
      </p:pic>
      <p:pic>
        <p:nvPicPr>
          <p:cNvPr id="6" name="Graphique 5" descr="Loupe avec un remplissage uni">
            <a:extLst>
              <a:ext uri="{FF2B5EF4-FFF2-40B4-BE49-F238E27FC236}">
                <a16:creationId xmlns:a16="http://schemas.microsoft.com/office/drawing/2014/main" id="{51589E34-8C2F-28A6-2218-5768374444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85189" y="3034430"/>
            <a:ext cx="477390" cy="477390"/>
          </a:xfrm>
          <a:prstGeom prst="rect">
            <a:avLst/>
          </a:prstGeom>
        </p:spPr>
      </p:pic>
      <p:pic>
        <p:nvPicPr>
          <p:cNvPr id="10" name="Graphique 9" descr="Tableau décisionnel avec un remplissage uni">
            <a:extLst>
              <a:ext uri="{FF2B5EF4-FFF2-40B4-BE49-F238E27FC236}">
                <a16:creationId xmlns:a16="http://schemas.microsoft.com/office/drawing/2014/main" id="{55B95901-9B09-F2D7-A94B-30603AB7429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533834" y="3907413"/>
            <a:ext cx="539519" cy="539519"/>
          </a:xfrm>
          <a:prstGeom prst="rect">
            <a:avLst/>
          </a:prstGeom>
        </p:spPr>
      </p:pic>
      <p:pic>
        <p:nvPicPr>
          <p:cNvPr id="12" name="Graphique 11" descr="Distance sociale avec un remplissage uni">
            <a:extLst>
              <a:ext uri="{FF2B5EF4-FFF2-40B4-BE49-F238E27FC236}">
                <a16:creationId xmlns:a16="http://schemas.microsoft.com/office/drawing/2014/main" id="{90BC7354-6CD7-50BC-3ABC-C2A14273B73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616153" y="4792383"/>
            <a:ext cx="457200" cy="457200"/>
          </a:xfrm>
          <a:prstGeom prst="rect">
            <a:avLst/>
          </a:prstGeom>
        </p:spPr>
      </p:pic>
      <p:pic>
        <p:nvPicPr>
          <p:cNvPr id="17" name="Graphique 16" descr="Brainstorming de groupe avec un remplissage uni">
            <a:extLst>
              <a:ext uri="{FF2B5EF4-FFF2-40B4-BE49-F238E27FC236}">
                <a16:creationId xmlns:a16="http://schemas.microsoft.com/office/drawing/2014/main" id="{945B81B4-C5D0-BE13-DA3F-6E29580804E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566992" y="5454912"/>
            <a:ext cx="585019" cy="585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5287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1228ecc7c32_0_31"/>
          <p:cNvSpPr txBox="1">
            <a:spLocks noGrp="1"/>
          </p:cNvSpPr>
          <p:nvPr>
            <p:ph type="body" idx="1"/>
          </p:nvPr>
        </p:nvSpPr>
        <p:spPr>
          <a:xfrm>
            <a:off x="789039" y="499013"/>
            <a:ext cx="41619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r-BE" dirty="0"/>
              <a:t>Recherche collaborative</a:t>
            </a: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300" dirty="0"/>
          </a:p>
        </p:txBody>
      </p:sp>
      <p:pic>
        <p:nvPicPr>
          <p:cNvPr id="5" name="Picture 2" descr="Trois situations du modèle de la recherche collaborative (Barry &amp; Saboya, 2015, p. 53).">
            <a:extLst>
              <a:ext uri="{FF2B5EF4-FFF2-40B4-BE49-F238E27FC236}">
                <a16:creationId xmlns:a16="http://schemas.microsoft.com/office/drawing/2014/main" id="{5F1F0F13-0F28-3BFA-0624-AB71B89277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296" y="1288048"/>
            <a:ext cx="6903720" cy="4733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75A23F8-0B95-81FF-72D5-36AB9A3BE679}"/>
              </a:ext>
            </a:extLst>
          </p:cNvPr>
          <p:cNvSpPr txBox="1"/>
          <p:nvPr/>
        </p:nvSpPr>
        <p:spPr>
          <a:xfrm>
            <a:off x="4168877" y="5769711"/>
            <a:ext cx="2117869" cy="715089"/>
          </a:xfrm>
          <a:prstGeom prst="roundRect">
            <a:avLst/>
          </a:prstGeom>
          <a:solidFill>
            <a:srgbClr val="70AD47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109538" marR="0" lvl="0" indent="-10953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B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t>Discussion autour du contexte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0DEF4DF-6370-4F23-C4E6-1D43E90F62F3}"/>
              </a:ext>
            </a:extLst>
          </p:cNvPr>
          <p:cNvSpPr txBox="1"/>
          <p:nvPr/>
        </p:nvSpPr>
        <p:spPr>
          <a:xfrm>
            <a:off x="2270825" y="3080547"/>
            <a:ext cx="2001520" cy="1634490"/>
          </a:xfrm>
          <a:prstGeom prst="roundRect">
            <a:avLst/>
          </a:prstGeom>
          <a:solidFill>
            <a:srgbClr val="70AD47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109538" marR="0" lvl="0" indent="-10953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B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t>Mise en œuvre des activités </a:t>
            </a:r>
          </a:p>
          <a:p>
            <a:pPr marL="109538" marR="0" lvl="0" indent="-10953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B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t>Prise d’informations sur les progrès</a:t>
            </a:r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81FD47BB-C1F8-B9A7-5D23-8F7AEE7B0430}"/>
              </a:ext>
            </a:extLst>
          </p:cNvPr>
          <p:cNvSpPr/>
          <p:nvPr/>
        </p:nvSpPr>
        <p:spPr>
          <a:xfrm>
            <a:off x="8869437" y="793147"/>
            <a:ext cx="885392" cy="1280010"/>
          </a:xfrm>
          <a:custGeom>
            <a:avLst/>
            <a:gdLst>
              <a:gd name="connsiteX0" fmla="*/ 0 w 784860"/>
              <a:gd name="connsiteY0" fmla="*/ 1051560 h 1051560"/>
              <a:gd name="connsiteX1" fmla="*/ 15240 w 784860"/>
              <a:gd name="connsiteY1" fmla="*/ 510540 h 1051560"/>
              <a:gd name="connsiteX2" fmla="*/ 91440 w 784860"/>
              <a:gd name="connsiteY2" fmla="*/ 327660 h 1051560"/>
              <a:gd name="connsiteX3" fmla="*/ 114300 w 784860"/>
              <a:gd name="connsiteY3" fmla="*/ 289560 h 1051560"/>
              <a:gd name="connsiteX4" fmla="*/ 281940 w 784860"/>
              <a:gd name="connsiteY4" fmla="*/ 213360 h 1051560"/>
              <a:gd name="connsiteX5" fmla="*/ 434340 w 784860"/>
              <a:gd name="connsiteY5" fmla="*/ 243840 h 1051560"/>
              <a:gd name="connsiteX6" fmla="*/ 457200 w 784860"/>
              <a:gd name="connsiteY6" fmla="*/ 274320 h 1051560"/>
              <a:gd name="connsiteX7" fmla="*/ 441960 w 784860"/>
              <a:gd name="connsiteY7" fmla="*/ 327660 h 1051560"/>
              <a:gd name="connsiteX8" fmla="*/ 419100 w 784860"/>
              <a:gd name="connsiteY8" fmla="*/ 335280 h 1051560"/>
              <a:gd name="connsiteX9" fmla="*/ 403860 w 784860"/>
              <a:gd name="connsiteY9" fmla="*/ 312420 h 1051560"/>
              <a:gd name="connsiteX10" fmla="*/ 411480 w 784860"/>
              <a:gd name="connsiteY10" fmla="*/ 106680 h 1051560"/>
              <a:gd name="connsiteX11" fmla="*/ 434340 w 784860"/>
              <a:gd name="connsiteY11" fmla="*/ 91440 h 1051560"/>
              <a:gd name="connsiteX12" fmla="*/ 449580 w 784860"/>
              <a:gd name="connsiteY12" fmla="*/ 68580 h 1051560"/>
              <a:gd name="connsiteX13" fmla="*/ 518160 w 784860"/>
              <a:gd name="connsiteY13" fmla="*/ 30480 h 1051560"/>
              <a:gd name="connsiteX14" fmla="*/ 556260 w 784860"/>
              <a:gd name="connsiteY14" fmla="*/ 22860 h 1051560"/>
              <a:gd name="connsiteX15" fmla="*/ 662940 w 784860"/>
              <a:gd name="connsiteY15" fmla="*/ 0 h 1051560"/>
              <a:gd name="connsiteX16" fmla="*/ 731520 w 784860"/>
              <a:gd name="connsiteY16" fmla="*/ 15240 h 1051560"/>
              <a:gd name="connsiteX17" fmla="*/ 769620 w 784860"/>
              <a:gd name="connsiteY17" fmla="*/ 45720 h 1051560"/>
              <a:gd name="connsiteX18" fmla="*/ 784860 w 784860"/>
              <a:gd name="connsiteY18" fmla="*/ 8382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784860" h="1051560">
                <a:moveTo>
                  <a:pt x="0" y="1051560"/>
                </a:moveTo>
                <a:cubicBezTo>
                  <a:pt x="5080" y="871220"/>
                  <a:pt x="433" y="690343"/>
                  <a:pt x="15240" y="510540"/>
                </a:cubicBezTo>
                <a:cubicBezTo>
                  <a:pt x="18643" y="469222"/>
                  <a:pt x="69731" y="368364"/>
                  <a:pt x="91440" y="327660"/>
                </a:cubicBezTo>
                <a:cubicBezTo>
                  <a:pt x="98410" y="314592"/>
                  <a:pt x="102077" y="297923"/>
                  <a:pt x="114300" y="289560"/>
                </a:cubicBezTo>
                <a:cubicBezTo>
                  <a:pt x="179037" y="245266"/>
                  <a:pt x="218412" y="234536"/>
                  <a:pt x="281940" y="213360"/>
                </a:cubicBezTo>
                <a:cubicBezTo>
                  <a:pt x="337804" y="217657"/>
                  <a:pt x="387057" y="210742"/>
                  <a:pt x="434340" y="243840"/>
                </a:cubicBezTo>
                <a:cubicBezTo>
                  <a:pt x="444744" y="251123"/>
                  <a:pt x="449580" y="264160"/>
                  <a:pt x="457200" y="274320"/>
                </a:cubicBezTo>
                <a:cubicBezTo>
                  <a:pt x="452120" y="292100"/>
                  <a:pt x="451760" y="311979"/>
                  <a:pt x="441960" y="327660"/>
                </a:cubicBezTo>
                <a:cubicBezTo>
                  <a:pt x="437703" y="334471"/>
                  <a:pt x="426558" y="338263"/>
                  <a:pt x="419100" y="335280"/>
                </a:cubicBezTo>
                <a:cubicBezTo>
                  <a:pt x="410597" y="331879"/>
                  <a:pt x="408940" y="320040"/>
                  <a:pt x="403860" y="312420"/>
                </a:cubicBezTo>
                <a:cubicBezTo>
                  <a:pt x="406400" y="243840"/>
                  <a:pt x="402103" y="174663"/>
                  <a:pt x="411480" y="106680"/>
                </a:cubicBezTo>
                <a:cubicBezTo>
                  <a:pt x="412731" y="97608"/>
                  <a:pt x="427864" y="97916"/>
                  <a:pt x="434340" y="91440"/>
                </a:cubicBezTo>
                <a:cubicBezTo>
                  <a:pt x="440816" y="84964"/>
                  <a:pt x="442627" y="74540"/>
                  <a:pt x="449580" y="68580"/>
                </a:cubicBezTo>
                <a:cubicBezTo>
                  <a:pt x="455795" y="63253"/>
                  <a:pt x="506359" y="34414"/>
                  <a:pt x="518160" y="30480"/>
                </a:cubicBezTo>
                <a:cubicBezTo>
                  <a:pt x="530447" y="26384"/>
                  <a:pt x="543640" y="25772"/>
                  <a:pt x="556260" y="22860"/>
                </a:cubicBezTo>
                <a:cubicBezTo>
                  <a:pt x="654994" y="75"/>
                  <a:pt x="579753" y="13865"/>
                  <a:pt x="662940" y="0"/>
                </a:cubicBezTo>
                <a:cubicBezTo>
                  <a:pt x="663780" y="168"/>
                  <a:pt x="726908" y="12165"/>
                  <a:pt x="731520" y="15240"/>
                </a:cubicBezTo>
                <a:cubicBezTo>
                  <a:pt x="800454" y="61196"/>
                  <a:pt x="694887" y="20809"/>
                  <a:pt x="769620" y="45720"/>
                </a:cubicBezTo>
                <a:cubicBezTo>
                  <a:pt x="779036" y="73968"/>
                  <a:pt x="773648" y="61396"/>
                  <a:pt x="784860" y="83820"/>
                </a:cubicBezTo>
              </a:path>
            </a:pathLst>
          </a:custGeom>
          <a:noFill/>
          <a:ln w="28575" cap="flat" cmpd="sng" algn="ctr">
            <a:solidFill>
              <a:srgbClr val="70AD47"/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B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  <p:sp>
        <p:nvSpPr>
          <p:cNvPr id="9" name="Forme libre : forme 8">
            <a:extLst>
              <a:ext uri="{FF2B5EF4-FFF2-40B4-BE49-F238E27FC236}">
                <a16:creationId xmlns:a16="http://schemas.microsoft.com/office/drawing/2014/main" id="{071688FE-4F34-CE91-B7B3-CA15B0E4F456}"/>
              </a:ext>
            </a:extLst>
          </p:cNvPr>
          <p:cNvSpPr/>
          <p:nvPr/>
        </p:nvSpPr>
        <p:spPr>
          <a:xfrm>
            <a:off x="4030980" y="2220470"/>
            <a:ext cx="845820" cy="894390"/>
          </a:xfrm>
          <a:custGeom>
            <a:avLst/>
            <a:gdLst>
              <a:gd name="connsiteX0" fmla="*/ 845820 w 845820"/>
              <a:gd name="connsiteY0" fmla="*/ 399090 h 894390"/>
              <a:gd name="connsiteX1" fmla="*/ 632460 w 845820"/>
              <a:gd name="connsiteY1" fmla="*/ 383850 h 894390"/>
              <a:gd name="connsiteX2" fmla="*/ 563880 w 845820"/>
              <a:gd name="connsiteY2" fmla="*/ 360990 h 894390"/>
              <a:gd name="connsiteX3" fmla="*/ 518160 w 845820"/>
              <a:gd name="connsiteY3" fmla="*/ 353370 h 894390"/>
              <a:gd name="connsiteX4" fmla="*/ 434340 w 845820"/>
              <a:gd name="connsiteY4" fmla="*/ 292410 h 894390"/>
              <a:gd name="connsiteX5" fmla="*/ 373380 w 845820"/>
              <a:gd name="connsiteY5" fmla="*/ 132390 h 894390"/>
              <a:gd name="connsiteX6" fmla="*/ 388620 w 845820"/>
              <a:gd name="connsiteY6" fmla="*/ 2850 h 894390"/>
              <a:gd name="connsiteX7" fmla="*/ 411480 w 845820"/>
              <a:gd name="connsiteY7" fmla="*/ 10470 h 894390"/>
              <a:gd name="connsiteX8" fmla="*/ 441960 w 845820"/>
              <a:gd name="connsiteY8" fmla="*/ 86670 h 894390"/>
              <a:gd name="connsiteX9" fmla="*/ 434340 w 845820"/>
              <a:gd name="connsiteY9" fmla="*/ 208590 h 894390"/>
              <a:gd name="connsiteX10" fmla="*/ 426720 w 845820"/>
              <a:gd name="connsiteY10" fmla="*/ 231450 h 894390"/>
              <a:gd name="connsiteX11" fmla="*/ 411480 w 845820"/>
              <a:gd name="connsiteY11" fmla="*/ 269550 h 894390"/>
              <a:gd name="connsiteX12" fmla="*/ 388620 w 845820"/>
              <a:gd name="connsiteY12" fmla="*/ 292410 h 894390"/>
              <a:gd name="connsiteX13" fmla="*/ 373380 w 845820"/>
              <a:gd name="connsiteY13" fmla="*/ 315270 h 894390"/>
              <a:gd name="connsiteX14" fmla="*/ 350520 w 845820"/>
              <a:gd name="connsiteY14" fmla="*/ 330510 h 894390"/>
              <a:gd name="connsiteX15" fmla="*/ 320040 w 845820"/>
              <a:gd name="connsiteY15" fmla="*/ 360990 h 894390"/>
              <a:gd name="connsiteX16" fmla="*/ 289560 w 845820"/>
              <a:gd name="connsiteY16" fmla="*/ 376230 h 894390"/>
              <a:gd name="connsiteX17" fmla="*/ 243840 w 845820"/>
              <a:gd name="connsiteY17" fmla="*/ 399090 h 894390"/>
              <a:gd name="connsiteX18" fmla="*/ 228600 w 845820"/>
              <a:gd name="connsiteY18" fmla="*/ 421950 h 894390"/>
              <a:gd name="connsiteX19" fmla="*/ 205740 w 845820"/>
              <a:gd name="connsiteY19" fmla="*/ 452430 h 894390"/>
              <a:gd name="connsiteX20" fmla="*/ 198120 w 845820"/>
              <a:gd name="connsiteY20" fmla="*/ 475290 h 894390"/>
              <a:gd name="connsiteX21" fmla="*/ 205740 w 845820"/>
              <a:gd name="connsiteY21" fmla="*/ 528630 h 894390"/>
              <a:gd name="connsiteX22" fmla="*/ 220980 w 845820"/>
              <a:gd name="connsiteY22" fmla="*/ 559110 h 894390"/>
              <a:gd name="connsiteX23" fmla="*/ 312420 w 845820"/>
              <a:gd name="connsiteY23" fmla="*/ 551490 h 894390"/>
              <a:gd name="connsiteX24" fmla="*/ 335280 w 845820"/>
              <a:gd name="connsiteY24" fmla="*/ 482910 h 894390"/>
              <a:gd name="connsiteX25" fmla="*/ 327660 w 845820"/>
              <a:gd name="connsiteY25" fmla="*/ 460050 h 894390"/>
              <a:gd name="connsiteX26" fmla="*/ 297180 w 845820"/>
              <a:gd name="connsiteY26" fmla="*/ 452430 h 894390"/>
              <a:gd name="connsiteX27" fmla="*/ 121920 w 845820"/>
              <a:gd name="connsiteY27" fmla="*/ 460050 h 894390"/>
              <a:gd name="connsiteX28" fmla="*/ 91440 w 845820"/>
              <a:gd name="connsiteY28" fmla="*/ 505770 h 894390"/>
              <a:gd name="connsiteX29" fmla="*/ 45720 w 845820"/>
              <a:gd name="connsiteY29" fmla="*/ 559110 h 894390"/>
              <a:gd name="connsiteX30" fmla="*/ 15240 w 845820"/>
              <a:gd name="connsiteY30" fmla="*/ 604830 h 894390"/>
              <a:gd name="connsiteX31" fmla="*/ 0 w 845820"/>
              <a:gd name="connsiteY31" fmla="*/ 711510 h 894390"/>
              <a:gd name="connsiteX32" fmla="*/ 7620 w 845820"/>
              <a:gd name="connsiteY32" fmla="*/ 894390 h 894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845820" h="894390">
                <a:moveTo>
                  <a:pt x="845820" y="399090"/>
                </a:moveTo>
                <a:cubicBezTo>
                  <a:pt x="840521" y="398759"/>
                  <a:pt x="653951" y="387944"/>
                  <a:pt x="632460" y="383850"/>
                </a:cubicBezTo>
                <a:cubicBezTo>
                  <a:pt x="608789" y="379341"/>
                  <a:pt x="587163" y="367199"/>
                  <a:pt x="563880" y="360990"/>
                </a:cubicBezTo>
                <a:cubicBezTo>
                  <a:pt x="548951" y="357009"/>
                  <a:pt x="533400" y="355910"/>
                  <a:pt x="518160" y="353370"/>
                </a:cubicBezTo>
                <a:cubicBezTo>
                  <a:pt x="490220" y="333050"/>
                  <a:pt x="446639" y="324694"/>
                  <a:pt x="434340" y="292410"/>
                </a:cubicBezTo>
                <a:lnTo>
                  <a:pt x="373380" y="132390"/>
                </a:lnTo>
                <a:cubicBezTo>
                  <a:pt x="378460" y="89210"/>
                  <a:pt x="375652" y="44349"/>
                  <a:pt x="388620" y="2850"/>
                </a:cubicBezTo>
                <a:cubicBezTo>
                  <a:pt x="391016" y="-4817"/>
                  <a:pt x="405800" y="4790"/>
                  <a:pt x="411480" y="10470"/>
                </a:cubicBezTo>
                <a:cubicBezTo>
                  <a:pt x="422692" y="21682"/>
                  <a:pt x="438984" y="77743"/>
                  <a:pt x="441960" y="86670"/>
                </a:cubicBezTo>
                <a:cubicBezTo>
                  <a:pt x="439420" y="127310"/>
                  <a:pt x="438603" y="168094"/>
                  <a:pt x="434340" y="208590"/>
                </a:cubicBezTo>
                <a:cubicBezTo>
                  <a:pt x="433499" y="216578"/>
                  <a:pt x="429540" y="223929"/>
                  <a:pt x="426720" y="231450"/>
                </a:cubicBezTo>
                <a:cubicBezTo>
                  <a:pt x="421917" y="244257"/>
                  <a:pt x="418729" y="257951"/>
                  <a:pt x="411480" y="269550"/>
                </a:cubicBezTo>
                <a:cubicBezTo>
                  <a:pt x="405769" y="278688"/>
                  <a:pt x="395519" y="284131"/>
                  <a:pt x="388620" y="292410"/>
                </a:cubicBezTo>
                <a:cubicBezTo>
                  <a:pt x="382757" y="299445"/>
                  <a:pt x="379856" y="308794"/>
                  <a:pt x="373380" y="315270"/>
                </a:cubicBezTo>
                <a:cubicBezTo>
                  <a:pt x="366904" y="321746"/>
                  <a:pt x="357473" y="324550"/>
                  <a:pt x="350520" y="330510"/>
                </a:cubicBezTo>
                <a:cubicBezTo>
                  <a:pt x="339611" y="339861"/>
                  <a:pt x="331535" y="352369"/>
                  <a:pt x="320040" y="360990"/>
                </a:cubicBezTo>
                <a:cubicBezTo>
                  <a:pt x="310953" y="367806"/>
                  <a:pt x="299423" y="370594"/>
                  <a:pt x="289560" y="376230"/>
                </a:cubicBezTo>
                <a:cubicBezTo>
                  <a:pt x="248200" y="399865"/>
                  <a:pt x="285753" y="385119"/>
                  <a:pt x="243840" y="399090"/>
                </a:cubicBezTo>
                <a:cubicBezTo>
                  <a:pt x="238760" y="406710"/>
                  <a:pt x="233923" y="414498"/>
                  <a:pt x="228600" y="421950"/>
                </a:cubicBezTo>
                <a:cubicBezTo>
                  <a:pt x="221218" y="432284"/>
                  <a:pt x="212041" y="441403"/>
                  <a:pt x="205740" y="452430"/>
                </a:cubicBezTo>
                <a:cubicBezTo>
                  <a:pt x="201755" y="459404"/>
                  <a:pt x="200660" y="467670"/>
                  <a:pt x="198120" y="475290"/>
                </a:cubicBezTo>
                <a:cubicBezTo>
                  <a:pt x="200660" y="493070"/>
                  <a:pt x="201014" y="511302"/>
                  <a:pt x="205740" y="528630"/>
                </a:cubicBezTo>
                <a:cubicBezTo>
                  <a:pt x="208729" y="539589"/>
                  <a:pt x="209873" y="556730"/>
                  <a:pt x="220980" y="559110"/>
                </a:cubicBezTo>
                <a:cubicBezTo>
                  <a:pt x="250887" y="565519"/>
                  <a:pt x="281940" y="554030"/>
                  <a:pt x="312420" y="551490"/>
                </a:cubicBezTo>
                <a:cubicBezTo>
                  <a:pt x="317264" y="539380"/>
                  <a:pt x="335280" y="499316"/>
                  <a:pt x="335280" y="482910"/>
                </a:cubicBezTo>
                <a:cubicBezTo>
                  <a:pt x="335280" y="474878"/>
                  <a:pt x="333932" y="465068"/>
                  <a:pt x="327660" y="460050"/>
                </a:cubicBezTo>
                <a:cubicBezTo>
                  <a:pt x="319482" y="453508"/>
                  <a:pt x="307340" y="454970"/>
                  <a:pt x="297180" y="452430"/>
                </a:cubicBezTo>
                <a:cubicBezTo>
                  <a:pt x="238760" y="454970"/>
                  <a:pt x="178524" y="445375"/>
                  <a:pt x="121920" y="460050"/>
                </a:cubicBezTo>
                <a:cubicBezTo>
                  <a:pt x="104190" y="464647"/>
                  <a:pt x="101944" y="490765"/>
                  <a:pt x="91440" y="505770"/>
                </a:cubicBezTo>
                <a:cubicBezTo>
                  <a:pt x="6617" y="626946"/>
                  <a:pt x="124652" y="457627"/>
                  <a:pt x="45720" y="559110"/>
                </a:cubicBezTo>
                <a:cubicBezTo>
                  <a:pt x="34475" y="573568"/>
                  <a:pt x="25400" y="589590"/>
                  <a:pt x="15240" y="604830"/>
                </a:cubicBezTo>
                <a:cubicBezTo>
                  <a:pt x="8205" y="640003"/>
                  <a:pt x="0" y="675309"/>
                  <a:pt x="0" y="711510"/>
                </a:cubicBezTo>
                <a:cubicBezTo>
                  <a:pt x="0" y="772523"/>
                  <a:pt x="7620" y="833377"/>
                  <a:pt x="7620" y="894390"/>
                </a:cubicBezTo>
              </a:path>
            </a:pathLst>
          </a:custGeom>
          <a:noFill/>
          <a:ln w="28575" cap="flat" cmpd="sng" algn="ctr">
            <a:solidFill>
              <a:srgbClr val="70AD47"/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B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  <p:sp>
        <p:nvSpPr>
          <p:cNvPr id="10" name="Forme libre : forme 9">
            <a:extLst>
              <a:ext uri="{FF2B5EF4-FFF2-40B4-BE49-F238E27FC236}">
                <a16:creationId xmlns:a16="http://schemas.microsoft.com/office/drawing/2014/main" id="{C506331E-B899-F6D4-00F2-CCEFF82B1BEB}"/>
              </a:ext>
            </a:extLst>
          </p:cNvPr>
          <p:cNvSpPr/>
          <p:nvPr/>
        </p:nvSpPr>
        <p:spPr>
          <a:xfrm>
            <a:off x="6263640" y="5804720"/>
            <a:ext cx="1760220" cy="1005854"/>
          </a:xfrm>
          <a:custGeom>
            <a:avLst/>
            <a:gdLst>
              <a:gd name="connsiteX0" fmla="*/ 0 w 1760220"/>
              <a:gd name="connsiteY0" fmla="*/ 510540 h 1005854"/>
              <a:gd name="connsiteX1" fmla="*/ 76200 w 1760220"/>
              <a:gd name="connsiteY1" fmla="*/ 426720 h 1005854"/>
              <a:gd name="connsiteX2" fmla="*/ 129540 w 1760220"/>
              <a:gd name="connsiteY2" fmla="*/ 403860 h 1005854"/>
              <a:gd name="connsiteX3" fmla="*/ 251460 w 1760220"/>
              <a:gd name="connsiteY3" fmla="*/ 365760 h 1005854"/>
              <a:gd name="connsiteX4" fmla="*/ 350520 w 1760220"/>
              <a:gd name="connsiteY4" fmla="*/ 388620 h 1005854"/>
              <a:gd name="connsiteX5" fmla="*/ 403860 w 1760220"/>
              <a:gd name="connsiteY5" fmla="*/ 464820 h 1005854"/>
              <a:gd name="connsiteX6" fmla="*/ 426720 w 1760220"/>
              <a:gd name="connsiteY6" fmla="*/ 487680 h 1005854"/>
              <a:gd name="connsiteX7" fmla="*/ 472440 w 1760220"/>
              <a:gd name="connsiteY7" fmla="*/ 586740 h 1005854"/>
              <a:gd name="connsiteX8" fmla="*/ 472440 w 1760220"/>
              <a:gd name="connsiteY8" fmla="*/ 769620 h 1005854"/>
              <a:gd name="connsiteX9" fmla="*/ 510540 w 1760220"/>
              <a:gd name="connsiteY9" fmla="*/ 830580 h 1005854"/>
              <a:gd name="connsiteX10" fmla="*/ 563880 w 1760220"/>
              <a:gd name="connsiteY10" fmla="*/ 868680 h 1005854"/>
              <a:gd name="connsiteX11" fmla="*/ 579120 w 1760220"/>
              <a:gd name="connsiteY11" fmla="*/ 891540 h 1005854"/>
              <a:gd name="connsiteX12" fmla="*/ 601980 w 1760220"/>
              <a:gd name="connsiteY12" fmla="*/ 952500 h 1005854"/>
              <a:gd name="connsiteX13" fmla="*/ 594360 w 1760220"/>
              <a:gd name="connsiteY13" fmla="*/ 990600 h 1005854"/>
              <a:gd name="connsiteX14" fmla="*/ 502920 w 1760220"/>
              <a:gd name="connsiteY14" fmla="*/ 990600 h 1005854"/>
              <a:gd name="connsiteX15" fmla="*/ 472440 w 1760220"/>
              <a:gd name="connsiteY15" fmla="*/ 929640 h 1005854"/>
              <a:gd name="connsiteX16" fmla="*/ 480060 w 1760220"/>
              <a:gd name="connsiteY16" fmla="*/ 876300 h 1005854"/>
              <a:gd name="connsiteX17" fmla="*/ 487680 w 1760220"/>
              <a:gd name="connsiteY17" fmla="*/ 830580 h 1005854"/>
              <a:gd name="connsiteX18" fmla="*/ 533400 w 1760220"/>
              <a:gd name="connsiteY18" fmla="*/ 769620 h 1005854"/>
              <a:gd name="connsiteX19" fmla="*/ 586740 w 1760220"/>
              <a:gd name="connsiteY19" fmla="*/ 701040 h 1005854"/>
              <a:gd name="connsiteX20" fmla="*/ 647700 w 1760220"/>
              <a:gd name="connsiteY20" fmla="*/ 685800 h 1005854"/>
              <a:gd name="connsiteX21" fmla="*/ 998220 w 1760220"/>
              <a:gd name="connsiteY21" fmla="*/ 685800 h 1005854"/>
              <a:gd name="connsiteX22" fmla="*/ 1120140 w 1760220"/>
              <a:gd name="connsiteY22" fmla="*/ 678180 h 1005854"/>
              <a:gd name="connsiteX23" fmla="*/ 1242060 w 1760220"/>
              <a:gd name="connsiteY23" fmla="*/ 647700 h 1005854"/>
              <a:gd name="connsiteX24" fmla="*/ 1325880 w 1760220"/>
              <a:gd name="connsiteY24" fmla="*/ 601980 h 1005854"/>
              <a:gd name="connsiteX25" fmla="*/ 1394460 w 1760220"/>
              <a:gd name="connsiteY25" fmla="*/ 571500 h 1005854"/>
              <a:gd name="connsiteX26" fmla="*/ 1516380 w 1760220"/>
              <a:gd name="connsiteY26" fmla="*/ 396240 h 1005854"/>
              <a:gd name="connsiteX27" fmla="*/ 1524000 w 1760220"/>
              <a:gd name="connsiteY27" fmla="*/ 365760 h 1005854"/>
              <a:gd name="connsiteX28" fmla="*/ 1485900 w 1760220"/>
              <a:gd name="connsiteY28" fmla="*/ 327660 h 1005854"/>
              <a:gd name="connsiteX29" fmla="*/ 1463040 w 1760220"/>
              <a:gd name="connsiteY29" fmla="*/ 335280 h 1005854"/>
              <a:gd name="connsiteX30" fmla="*/ 1432560 w 1760220"/>
              <a:gd name="connsiteY30" fmla="*/ 388620 h 1005854"/>
              <a:gd name="connsiteX31" fmla="*/ 1455420 w 1760220"/>
              <a:gd name="connsiteY31" fmla="*/ 396240 h 1005854"/>
              <a:gd name="connsiteX32" fmla="*/ 1600200 w 1760220"/>
              <a:gd name="connsiteY32" fmla="*/ 388620 h 1005854"/>
              <a:gd name="connsiteX33" fmla="*/ 1684020 w 1760220"/>
              <a:gd name="connsiteY33" fmla="*/ 297180 h 1005854"/>
              <a:gd name="connsiteX34" fmla="*/ 1714500 w 1760220"/>
              <a:gd name="connsiteY34" fmla="*/ 266700 h 1005854"/>
              <a:gd name="connsiteX35" fmla="*/ 1729740 w 1760220"/>
              <a:gd name="connsiteY35" fmla="*/ 228600 h 1005854"/>
              <a:gd name="connsiteX36" fmla="*/ 1737360 w 1760220"/>
              <a:gd name="connsiteY36" fmla="*/ 198120 h 1005854"/>
              <a:gd name="connsiteX37" fmla="*/ 1752600 w 1760220"/>
              <a:gd name="connsiteY37" fmla="*/ 167640 h 1005854"/>
              <a:gd name="connsiteX38" fmla="*/ 1760220 w 1760220"/>
              <a:gd name="connsiteY38" fmla="*/ 144780 h 1005854"/>
              <a:gd name="connsiteX39" fmla="*/ 1737360 w 1760220"/>
              <a:gd name="connsiteY39" fmla="*/ 68580 h 1005854"/>
              <a:gd name="connsiteX40" fmla="*/ 1722120 w 1760220"/>
              <a:gd name="connsiteY40" fmla="*/ 38100 h 1005854"/>
              <a:gd name="connsiteX41" fmla="*/ 1714500 w 1760220"/>
              <a:gd name="connsiteY41" fmla="*/ 15240 h 1005854"/>
              <a:gd name="connsiteX42" fmla="*/ 1684020 w 1760220"/>
              <a:gd name="connsiteY42" fmla="*/ 7620 h 1005854"/>
              <a:gd name="connsiteX43" fmla="*/ 1661160 w 1760220"/>
              <a:gd name="connsiteY43" fmla="*/ 0 h 1005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760220" h="1005854">
                <a:moveTo>
                  <a:pt x="0" y="510540"/>
                </a:moveTo>
                <a:cubicBezTo>
                  <a:pt x="26359" y="466609"/>
                  <a:pt x="25133" y="459549"/>
                  <a:pt x="76200" y="426720"/>
                </a:cubicBezTo>
                <a:cubicBezTo>
                  <a:pt x="92472" y="416260"/>
                  <a:pt x="112011" y="412040"/>
                  <a:pt x="129540" y="403860"/>
                </a:cubicBezTo>
                <a:cubicBezTo>
                  <a:pt x="216550" y="363255"/>
                  <a:pt x="160985" y="377069"/>
                  <a:pt x="251460" y="365760"/>
                </a:cubicBezTo>
                <a:cubicBezTo>
                  <a:pt x="284480" y="373380"/>
                  <a:pt x="319858" y="374191"/>
                  <a:pt x="350520" y="388620"/>
                </a:cubicBezTo>
                <a:cubicBezTo>
                  <a:pt x="367607" y="396661"/>
                  <a:pt x="393254" y="450679"/>
                  <a:pt x="403860" y="464820"/>
                </a:cubicBezTo>
                <a:cubicBezTo>
                  <a:pt x="410326" y="473441"/>
                  <a:pt x="420934" y="478588"/>
                  <a:pt x="426720" y="487680"/>
                </a:cubicBezTo>
                <a:cubicBezTo>
                  <a:pt x="446426" y="518647"/>
                  <a:pt x="458932" y="552971"/>
                  <a:pt x="472440" y="586740"/>
                </a:cubicBezTo>
                <a:cubicBezTo>
                  <a:pt x="462299" y="667872"/>
                  <a:pt x="458514" y="667493"/>
                  <a:pt x="472440" y="769620"/>
                </a:cubicBezTo>
                <a:cubicBezTo>
                  <a:pt x="478788" y="816169"/>
                  <a:pt x="481034" y="810909"/>
                  <a:pt x="510540" y="830580"/>
                </a:cubicBezTo>
                <a:cubicBezTo>
                  <a:pt x="545848" y="883542"/>
                  <a:pt x="498636" y="822077"/>
                  <a:pt x="563880" y="868680"/>
                </a:cubicBezTo>
                <a:cubicBezTo>
                  <a:pt x="571332" y="874003"/>
                  <a:pt x="574576" y="883589"/>
                  <a:pt x="579120" y="891540"/>
                </a:cubicBezTo>
                <a:cubicBezTo>
                  <a:pt x="596830" y="922532"/>
                  <a:pt x="593646" y="919164"/>
                  <a:pt x="601980" y="952500"/>
                </a:cubicBezTo>
                <a:cubicBezTo>
                  <a:pt x="599440" y="965200"/>
                  <a:pt x="601888" y="980061"/>
                  <a:pt x="594360" y="990600"/>
                </a:cubicBezTo>
                <a:cubicBezTo>
                  <a:pt x="571990" y="1021918"/>
                  <a:pt x="525402" y="996221"/>
                  <a:pt x="502920" y="990600"/>
                </a:cubicBezTo>
                <a:cubicBezTo>
                  <a:pt x="491385" y="973297"/>
                  <a:pt x="474215" y="950944"/>
                  <a:pt x="472440" y="929640"/>
                </a:cubicBezTo>
                <a:cubicBezTo>
                  <a:pt x="470948" y="911742"/>
                  <a:pt x="477329" y="894052"/>
                  <a:pt x="480060" y="876300"/>
                </a:cubicBezTo>
                <a:cubicBezTo>
                  <a:pt x="482409" y="861029"/>
                  <a:pt x="480770" y="844399"/>
                  <a:pt x="487680" y="830580"/>
                </a:cubicBezTo>
                <a:cubicBezTo>
                  <a:pt x="499039" y="807862"/>
                  <a:pt x="519311" y="790754"/>
                  <a:pt x="533400" y="769620"/>
                </a:cubicBezTo>
                <a:cubicBezTo>
                  <a:pt x="545510" y="751454"/>
                  <a:pt x="565253" y="715365"/>
                  <a:pt x="586740" y="701040"/>
                </a:cubicBezTo>
                <a:cubicBezTo>
                  <a:pt x="596782" y="694345"/>
                  <a:pt x="642204" y="686899"/>
                  <a:pt x="647700" y="685800"/>
                </a:cubicBezTo>
                <a:cubicBezTo>
                  <a:pt x="791092" y="709699"/>
                  <a:pt x="694929" y="696632"/>
                  <a:pt x="998220" y="685800"/>
                </a:cubicBezTo>
                <a:cubicBezTo>
                  <a:pt x="1038913" y="684347"/>
                  <a:pt x="1079500" y="680720"/>
                  <a:pt x="1120140" y="678180"/>
                </a:cubicBezTo>
                <a:cubicBezTo>
                  <a:pt x="1160780" y="668020"/>
                  <a:pt x="1202777" y="662249"/>
                  <a:pt x="1242060" y="647700"/>
                </a:cubicBezTo>
                <a:cubicBezTo>
                  <a:pt x="1271905" y="636646"/>
                  <a:pt x="1297414" y="616213"/>
                  <a:pt x="1325880" y="601980"/>
                </a:cubicBezTo>
                <a:cubicBezTo>
                  <a:pt x="1348255" y="590792"/>
                  <a:pt x="1371600" y="581660"/>
                  <a:pt x="1394460" y="571500"/>
                </a:cubicBezTo>
                <a:cubicBezTo>
                  <a:pt x="1507517" y="442292"/>
                  <a:pt x="1488291" y="499234"/>
                  <a:pt x="1516380" y="396240"/>
                </a:cubicBezTo>
                <a:cubicBezTo>
                  <a:pt x="1519136" y="386136"/>
                  <a:pt x="1521460" y="375920"/>
                  <a:pt x="1524000" y="365760"/>
                </a:cubicBezTo>
                <a:cubicBezTo>
                  <a:pt x="1513096" y="343952"/>
                  <a:pt x="1513930" y="327660"/>
                  <a:pt x="1485900" y="327660"/>
                </a:cubicBezTo>
                <a:cubicBezTo>
                  <a:pt x="1477868" y="327660"/>
                  <a:pt x="1470660" y="332740"/>
                  <a:pt x="1463040" y="335280"/>
                </a:cubicBezTo>
                <a:cubicBezTo>
                  <a:pt x="1462958" y="335389"/>
                  <a:pt x="1426742" y="376984"/>
                  <a:pt x="1432560" y="388620"/>
                </a:cubicBezTo>
                <a:cubicBezTo>
                  <a:pt x="1436152" y="395804"/>
                  <a:pt x="1447800" y="393700"/>
                  <a:pt x="1455420" y="396240"/>
                </a:cubicBezTo>
                <a:cubicBezTo>
                  <a:pt x="1503680" y="393700"/>
                  <a:pt x="1554010" y="402832"/>
                  <a:pt x="1600200" y="388620"/>
                </a:cubicBezTo>
                <a:cubicBezTo>
                  <a:pt x="1621038" y="382208"/>
                  <a:pt x="1666294" y="317122"/>
                  <a:pt x="1684020" y="297180"/>
                </a:cubicBezTo>
                <a:cubicBezTo>
                  <a:pt x="1693566" y="286441"/>
                  <a:pt x="1704340" y="276860"/>
                  <a:pt x="1714500" y="266700"/>
                </a:cubicBezTo>
                <a:cubicBezTo>
                  <a:pt x="1719580" y="254000"/>
                  <a:pt x="1725415" y="241576"/>
                  <a:pt x="1729740" y="228600"/>
                </a:cubicBezTo>
                <a:cubicBezTo>
                  <a:pt x="1733052" y="218665"/>
                  <a:pt x="1733683" y="207926"/>
                  <a:pt x="1737360" y="198120"/>
                </a:cubicBezTo>
                <a:cubicBezTo>
                  <a:pt x="1741348" y="187484"/>
                  <a:pt x="1748125" y="178081"/>
                  <a:pt x="1752600" y="167640"/>
                </a:cubicBezTo>
                <a:cubicBezTo>
                  <a:pt x="1755764" y="160257"/>
                  <a:pt x="1757680" y="152400"/>
                  <a:pt x="1760220" y="144780"/>
                </a:cubicBezTo>
                <a:cubicBezTo>
                  <a:pt x="1754751" y="122904"/>
                  <a:pt x="1746636" y="87132"/>
                  <a:pt x="1737360" y="68580"/>
                </a:cubicBezTo>
                <a:cubicBezTo>
                  <a:pt x="1732280" y="58420"/>
                  <a:pt x="1726595" y="48541"/>
                  <a:pt x="1722120" y="38100"/>
                </a:cubicBezTo>
                <a:cubicBezTo>
                  <a:pt x="1718956" y="30717"/>
                  <a:pt x="1720772" y="20258"/>
                  <a:pt x="1714500" y="15240"/>
                </a:cubicBezTo>
                <a:cubicBezTo>
                  <a:pt x="1706322" y="8698"/>
                  <a:pt x="1694090" y="10497"/>
                  <a:pt x="1684020" y="7620"/>
                </a:cubicBezTo>
                <a:cubicBezTo>
                  <a:pt x="1676297" y="5413"/>
                  <a:pt x="1668780" y="2540"/>
                  <a:pt x="1661160" y="0"/>
                </a:cubicBezTo>
              </a:path>
            </a:pathLst>
          </a:custGeom>
          <a:noFill/>
          <a:ln w="28575" cap="flat" cmpd="sng" algn="ctr">
            <a:solidFill>
              <a:srgbClr val="70AD47"/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B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E0AD10CD-0ECF-85B2-3722-F3AEE42A6B10}"/>
              </a:ext>
            </a:extLst>
          </p:cNvPr>
          <p:cNvSpPr txBox="1"/>
          <p:nvPr/>
        </p:nvSpPr>
        <p:spPr>
          <a:xfrm>
            <a:off x="9667792" y="276644"/>
            <a:ext cx="2349537" cy="1328023"/>
          </a:xfrm>
          <a:prstGeom prst="roundRect">
            <a:avLst/>
          </a:prstGeom>
          <a:solidFill>
            <a:srgbClr val="70AD47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B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t>Analyse des effets sur les élèves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B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t>Partage de pratiques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7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Arc 30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6ACD921-533B-D254-00A4-2BEB2D7910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8600" y="2656915"/>
            <a:ext cx="7644627" cy="2751086"/>
          </a:xfrm>
        </p:spPr>
        <p:txBody>
          <a:bodyPr>
            <a:normAutofit/>
          </a:bodyPr>
          <a:lstStyle/>
          <a:p>
            <a:pPr algn="r"/>
            <a:r>
              <a:rPr lang="fr-BE" dirty="0"/>
              <a:t>Discussion</a:t>
            </a:r>
          </a:p>
        </p:txBody>
      </p:sp>
    </p:spTree>
    <p:extLst>
      <p:ext uri="{BB962C8B-B14F-4D97-AF65-F5344CB8AC3E}">
        <p14:creationId xmlns:p14="http://schemas.microsoft.com/office/powerpoint/2010/main" val="20526336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A0CDD0-0CA0-F740-393F-086F36DE86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fr-BE" dirty="0"/>
              <a:t>Dans un domaine aussi différenciateur que la langue écrite, à quelles conditions un même outil peut-il être adapté à des contextes contrastés ?</a:t>
            </a:r>
          </a:p>
          <a:p>
            <a:r>
              <a:rPr lang="fr-BE" dirty="0"/>
              <a:t>L’accompagnement semble favoriser l’appropriation durable des principes des outils =&gt; cout de cet encadrement ?</a:t>
            </a:r>
          </a:p>
          <a:p>
            <a:r>
              <a:rPr lang="fr-BE" dirty="0">
                <a:cs typeface="Calibri" panose="020F0502020204030204"/>
              </a:rPr>
              <a:t>La vidéo comme levier d'appropriation de l’outil ?</a:t>
            </a:r>
          </a:p>
        </p:txBody>
      </p:sp>
    </p:spTree>
    <p:extLst>
      <p:ext uri="{BB962C8B-B14F-4D97-AF65-F5344CB8AC3E}">
        <p14:creationId xmlns:p14="http://schemas.microsoft.com/office/powerpoint/2010/main" val="668177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9E028B5-7F0F-063C-91F4-02A126B5959A}"/>
              </a:ext>
            </a:extLst>
          </p:cNvPr>
          <p:cNvSpPr txBox="1"/>
          <p:nvPr/>
        </p:nvSpPr>
        <p:spPr>
          <a:xfrm>
            <a:off x="501937" y="1111272"/>
            <a:ext cx="10972800" cy="46982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lvl="0"/>
            <a:r>
              <a:rPr lang="fr-FR" sz="1400" dirty="0" err="1"/>
              <a:t>Brissaud</a:t>
            </a:r>
            <a:r>
              <a:rPr lang="fr-FR" sz="1400" dirty="0"/>
              <a:t>, C. et </a:t>
            </a:r>
            <a:r>
              <a:rPr lang="fr-FR" sz="1400" dirty="0" err="1"/>
              <a:t>Cogis</a:t>
            </a:r>
            <a:r>
              <a:rPr lang="fr-FR" sz="1400" dirty="0"/>
              <a:t>, D. (2011). </a:t>
            </a:r>
            <a:r>
              <a:rPr lang="fr-FR" sz="1400" i="1" dirty="0"/>
              <a:t>Comment enseigner l’orthographe aujourd’hui ? </a:t>
            </a:r>
            <a:r>
              <a:rPr lang="fr-BE" sz="1400" dirty="0"/>
              <a:t>Paris : Hatier.</a:t>
            </a:r>
            <a:endParaRPr lang="fr-BE" sz="1400" dirty="0">
              <a:cs typeface="Calibri"/>
            </a:endParaRPr>
          </a:p>
          <a:p>
            <a:r>
              <a:rPr lang="fr-FR" sz="1400" dirty="0"/>
              <a:t>Cèbe, S., &amp; </a:t>
            </a:r>
            <a:r>
              <a:rPr lang="fr-FR" sz="1400" dirty="0" err="1"/>
              <a:t>Goigoux</a:t>
            </a:r>
            <a:r>
              <a:rPr lang="fr-FR" sz="1400" dirty="0"/>
              <a:t>, R. (2007). Concevoir un instrument didactique pour améliorer l’enseignement de la compréhension de textes, </a:t>
            </a:r>
            <a:r>
              <a:rPr lang="fr-FR" sz="1400" i="1" dirty="0"/>
              <a:t>Repères. Recherches en didactique du français langue maternelle</a:t>
            </a:r>
            <a:r>
              <a:rPr lang="fr-FR" sz="1400" dirty="0"/>
              <a:t>, </a:t>
            </a:r>
            <a:r>
              <a:rPr lang="fr-FR" sz="1400" i="1" dirty="0"/>
              <a:t>35</a:t>
            </a:r>
            <a:r>
              <a:rPr lang="fr-FR" sz="1400" dirty="0"/>
              <a:t>(1), 185-208.</a:t>
            </a:r>
            <a:endParaRPr lang="fr-BE" sz="1400" dirty="0">
              <a:cs typeface="Calibri"/>
            </a:endParaRPr>
          </a:p>
          <a:p>
            <a:r>
              <a:rPr lang="fr-FR" sz="1400" dirty="0" err="1">
                <a:cs typeface="Calibri"/>
              </a:rPr>
              <a:t>Cogis</a:t>
            </a:r>
            <a:r>
              <a:rPr lang="fr-FR" sz="1400" dirty="0">
                <a:cs typeface="Calibri"/>
              </a:rPr>
              <a:t>, D. (2005). </a:t>
            </a:r>
            <a:r>
              <a:rPr lang="fr-FR" sz="1400" i="1" dirty="0">
                <a:cs typeface="Calibri"/>
              </a:rPr>
              <a:t>Pour enseigner et apprendre l'orthographe</a:t>
            </a:r>
            <a:r>
              <a:rPr lang="fr-FR" sz="1400" dirty="0">
                <a:cs typeface="Calibri"/>
              </a:rPr>
              <a:t>. Paris : Delagrave.</a:t>
            </a:r>
          </a:p>
          <a:p>
            <a:pPr lvl="0"/>
            <a:r>
              <a:rPr lang="fr-FR" sz="1400" b="0" i="0" dirty="0">
                <a:solidFill>
                  <a:srgbClr val="222222"/>
                </a:solidFill>
                <a:effectLst/>
              </a:rPr>
              <a:t>De Vaujany, F. X. (2006). Pour une théorie de l'appropriation des outils de gestion: vers un dépassement de l'opposition conception-usage. </a:t>
            </a:r>
            <a:r>
              <a:rPr lang="fr-FR" sz="1400" b="0" i="1" dirty="0">
                <a:solidFill>
                  <a:srgbClr val="222222"/>
                </a:solidFill>
                <a:effectLst/>
              </a:rPr>
              <a:t>Management Avenir</a:t>
            </a:r>
            <a:r>
              <a:rPr lang="fr-FR" sz="1400" b="0" i="0" dirty="0">
                <a:solidFill>
                  <a:srgbClr val="222222"/>
                </a:solidFill>
                <a:effectLst/>
              </a:rPr>
              <a:t>, (3), 109-126.</a:t>
            </a:r>
          </a:p>
          <a:p>
            <a:pPr lvl="0"/>
            <a:r>
              <a:rPr lang="fr-FR" sz="1400" dirty="0"/>
              <a:t>De </a:t>
            </a:r>
            <a:r>
              <a:rPr lang="fr-FR" sz="1400" dirty="0" err="1"/>
              <a:t>Weck</a:t>
            </a:r>
            <a:r>
              <a:rPr lang="fr-FR" sz="1400" dirty="0"/>
              <a:t>, G. et Fayol, M. (2009). L’orthographe en production de textes chez les enfants avec et sans dysorthographie.</a:t>
            </a:r>
            <a:r>
              <a:rPr lang="fr-FR" sz="1400" i="1" dirty="0"/>
              <a:t> Langage et pratiques</a:t>
            </a:r>
            <a:r>
              <a:rPr lang="fr-FR" sz="1400" dirty="0"/>
              <a:t>, </a:t>
            </a:r>
            <a:r>
              <a:rPr lang="fr-FR" sz="1400" i="1" dirty="0"/>
              <a:t>43</a:t>
            </a:r>
            <a:r>
              <a:rPr lang="fr-FR" sz="1400" dirty="0"/>
              <a:t>, 46-58.</a:t>
            </a:r>
            <a:endParaRPr lang="fr-BE" sz="1400" dirty="0">
              <a:cs typeface="Calibri" panose="020F0502020204030204"/>
            </a:endParaRPr>
          </a:p>
          <a:p>
            <a:r>
              <a:rPr lang="fr-FR" sz="1400" dirty="0">
                <a:ea typeface="+mn-lt"/>
                <a:cs typeface="+mn-lt"/>
              </a:rPr>
              <a:t>Fayol, M. et Jaffré, J.-P. (2014). L'orthographe. Paris : PUF.</a:t>
            </a:r>
          </a:p>
          <a:p>
            <a:r>
              <a:rPr lang="fr-FR" sz="1400" dirty="0">
                <a:ea typeface="+mn-lt"/>
                <a:cs typeface="+mn-lt"/>
              </a:rPr>
              <a:t>Fisher, C.  et Nadeau, M. (2014). Usage du métalangage et des manipulations syntaxiques au cours de dictées innovantes dans les classes du primaire, </a:t>
            </a:r>
            <a:r>
              <a:rPr lang="fr-FR" sz="1400" i="1" dirty="0">
                <a:ea typeface="+mn-lt"/>
                <a:cs typeface="+mn-lt"/>
              </a:rPr>
              <a:t>Repères</a:t>
            </a:r>
            <a:r>
              <a:rPr lang="fr-FR" sz="1400" dirty="0">
                <a:ea typeface="+mn-lt"/>
                <a:cs typeface="+mn-lt"/>
              </a:rPr>
              <a:t>, </a:t>
            </a:r>
            <a:r>
              <a:rPr lang="fr-FR" sz="1400" i="1" dirty="0">
                <a:ea typeface="+mn-lt"/>
                <a:cs typeface="+mn-lt"/>
              </a:rPr>
              <a:t>49</a:t>
            </a:r>
            <a:r>
              <a:rPr lang="fr-FR" sz="1400" dirty="0">
                <a:ea typeface="+mn-lt"/>
                <a:cs typeface="+mn-lt"/>
              </a:rPr>
              <a:t>, 169 – 191.</a:t>
            </a:r>
          </a:p>
          <a:p>
            <a:r>
              <a:rPr lang="fr-FR" sz="1400" dirty="0" err="1">
                <a:ea typeface="+mn-lt"/>
                <a:cs typeface="+mn-lt"/>
              </a:rPr>
              <a:t>Goigoux</a:t>
            </a:r>
            <a:r>
              <a:rPr lang="fr-FR" sz="1400" dirty="0">
                <a:ea typeface="+mn-lt"/>
                <a:cs typeface="+mn-lt"/>
              </a:rPr>
              <a:t>, R. et Cèbe, S. (2013). Enseigner la compréhension à l'école élémentaire : des résultats de recherche à la conception d'un outil didactique, </a:t>
            </a:r>
            <a:r>
              <a:rPr lang="fr-FR" sz="1400" i="1" dirty="0">
                <a:ea typeface="+mn-lt"/>
                <a:cs typeface="+mn-lt"/>
              </a:rPr>
              <a:t>Recherches</a:t>
            </a:r>
            <a:r>
              <a:rPr lang="fr-FR" sz="1400" dirty="0">
                <a:ea typeface="+mn-lt"/>
                <a:cs typeface="+mn-lt"/>
              </a:rPr>
              <a:t>, </a:t>
            </a:r>
            <a:r>
              <a:rPr lang="fr-FR" sz="1400" i="1" dirty="0">
                <a:ea typeface="+mn-lt"/>
                <a:cs typeface="+mn-lt"/>
              </a:rPr>
              <a:t>58</a:t>
            </a:r>
            <a:r>
              <a:rPr lang="fr-FR" sz="1400" dirty="0">
                <a:ea typeface="+mn-lt"/>
                <a:cs typeface="+mn-lt"/>
              </a:rPr>
              <a:t>.</a:t>
            </a:r>
          </a:p>
          <a:p>
            <a:r>
              <a:rPr lang="fr-FR" sz="1400" b="0" i="0" dirty="0" err="1">
                <a:solidFill>
                  <a:srgbClr val="222222"/>
                </a:solidFill>
                <a:effectLst/>
              </a:rPr>
              <a:t>Laparra</a:t>
            </a:r>
            <a:r>
              <a:rPr lang="fr-FR" sz="1400" b="0" i="0" dirty="0">
                <a:solidFill>
                  <a:srgbClr val="222222"/>
                </a:solidFill>
                <a:effectLst/>
              </a:rPr>
              <a:t>, M. (2012). Une étude de cas: le lexique d'une classe de cours préparatoire en ZEP. </a:t>
            </a:r>
            <a:r>
              <a:rPr lang="fr-FR" sz="1400" b="0" i="1" dirty="0">
                <a:solidFill>
                  <a:srgbClr val="222222"/>
                </a:solidFill>
                <a:effectLst/>
              </a:rPr>
              <a:t>Pratiques. Linguistique, littérature, didactique</a:t>
            </a:r>
            <a:r>
              <a:rPr lang="fr-FR" sz="1400" b="0" i="0" dirty="0">
                <a:solidFill>
                  <a:srgbClr val="222222"/>
                </a:solidFill>
                <a:effectLst/>
              </a:rPr>
              <a:t>, (155-156), 257-278.</a:t>
            </a:r>
          </a:p>
          <a:p>
            <a:r>
              <a:rPr lang="fr-FR" sz="1400" b="0" i="0" dirty="0" err="1">
                <a:solidFill>
                  <a:srgbClr val="222222"/>
                </a:solidFill>
                <a:effectLst/>
              </a:rPr>
              <a:t>Manesse</a:t>
            </a:r>
            <a:r>
              <a:rPr lang="fr-FR" sz="1400" b="0" i="0" dirty="0">
                <a:solidFill>
                  <a:srgbClr val="222222"/>
                </a:solidFill>
                <a:effectLst/>
              </a:rPr>
              <a:t>, D., &amp; Begin, C. (2009). L’orthographe des adolescents: le cas des élèves en grande difficulté au collège. </a:t>
            </a:r>
            <a:r>
              <a:rPr lang="fr-FR" sz="1400" b="0" i="1" dirty="0">
                <a:solidFill>
                  <a:srgbClr val="222222"/>
                </a:solidFill>
                <a:effectLst/>
              </a:rPr>
              <a:t>Langage et pratiques</a:t>
            </a:r>
            <a:r>
              <a:rPr lang="fr-FR" sz="1400" b="0" i="0" dirty="0">
                <a:solidFill>
                  <a:srgbClr val="222222"/>
                </a:solidFill>
                <a:effectLst/>
              </a:rPr>
              <a:t>, </a:t>
            </a:r>
            <a:r>
              <a:rPr lang="fr-FR" sz="1400" b="0" i="1" dirty="0">
                <a:solidFill>
                  <a:srgbClr val="222222"/>
                </a:solidFill>
                <a:effectLst/>
              </a:rPr>
              <a:t>43</a:t>
            </a:r>
            <a:r>
              <a:rPr lang="fr-FR" sz="1400" b="0" i="0" dirty="0">
                <a:solidFill>
                  <a:srgbClr val="222222"/>
                </a:solidFill>
                <a:effectLst/>
              </a:rPr>
              <a:t>, 19-28.</a:t>
            </a:r>
          </a:p>
          <a:p>
            <a:r>
              <a:rPr lang="fr-FR" sz="1400" dirty="0"/>
              <a:t>Ouzoulias A. (2014), </a:t>
            </a:r>
            <a:r>
              <a:rPr lang="fr-FR" sz="1400" i="1" dirty="0"/>
              <a:t>Lecture - Écriture : Quatre chantiers prioritaires pour la réussite</a:t>
            </a:r>
            <a:r>
              <a:rPr lang="fr-FR" sz="1400" dirty="0"/>
              <a:t>. Paris : Retz.</a:t>
            </a:r>
            <a:endParaRPr lang="fr-FR" sz="1400" dirty="0">
              <a:cs typeface="Calibri"/>
            </a:endParaRPr>
          </a:p>
          <a:p>
            <a:r>
              <a:rPr lang="fr-FR" sz="1400" b="0" i="0" dirty="0" err="1">
                <a:solidFill>
                  <a:srgbClr val="222222"/>
                </a:solidFill>
                <a:effectLst/>
              </a:rPr>
              <a:t>Penneman</a:t>
            </a:r>
            <a:r>
              <a:rPr lang="fr-FR" sz="1400" b="0" i="0" dirty="0">
                <a:solidFill>
                  <a:srgbClr val="222222"/>
                </a:solidFill>
                <a:effectLst/>
              </a:rPr>
              <a:t>, J., Croix, S. D., </a:t>
            </a:r>
            <a:r>
              <a:rPr lang="fr-FR" sz="1400" b="0" i="0" dirty="0" err="1">
                <a:solidFill>
                  <a:srgbClr val="222222"/>
                </a:solidFill>
                <a:effectLst/>
              </a:rPr>
              <a:t>Dellisse</a:t>
            </a:r>
            <a:r>
              <a:rPr lang="fr-FR" sz="1400" b="0" i="0" dirty="0">
                <a:solidFill>
                  <a:srgbClr val="222222"/>
                </a:solidFill>
                <a:effectLst/>
              </a:rPr>
              <a:t>, S., </a:t>
            </a:r>
            <a:r>
              <a:rPr lang="fr-FR" sz="1400" b="0" i="0" dirty="0" err="1">
                <a:solidFill>
                  <a:srgbClr val="222222"/>
                </a:solidFill>
                <a:effectLst/>
              </a:rPr>
              <a:t>Dufays</a:t>
            </a:r>
            <a:r>
              <a:rPr lang="fr-FR" sz="1400" b="0" i="0" dirty="0">
                <a:solidFill>
                  <a:srgbClr val="222222"/>
                </a:solidFill>
                <a:effectLst/>
              </a:rPr>
              <a:t>, J. L., Dumay, X., </a:t>
            </a:r>
            <a:r>
              <a:rPr lang="fr-FR" sz="1400" b="0" i="0" dirty="0" err="1">
                <a:solidFill>
                  <a:srgbClr val="222222"/>
                </a:solidFill>
                <a:effectLst/>
              </a:rPr>
              <a:t>Dupriez</a:t>
            </a:r>
            <a:r>
              <a:rPr lang="fr-FR" sz="1400" b="0" i="0" dirty="0">
                <a:solidFill>
                  <a:srgbClr val="222222"/>
                </a:solidFill>
                <a:effectLst/>
              </a:rPr>
              <a:t>, V., ... &amp; Wyns, M. (2016). Outils didactiques et changement pédagogique: analyse longitudinale de l’appropriation de l’outil </a:t>
            </a:r>
            <a:r>
              <a:rPr lang="fr-FR" sz="1400" b="0" i="0" dirty="0" err="1">
                <a:solidFill>
                  <a:srgbClr val="222222"/>
                </a:solidFill>
                <a:effectLst/>
              </a:rPr>
              <a:t>Lirécrire</a:t>
            </a:r>
            <a:r>
              <a:rPr lang="fr-FR" sz="1400" b="0" i="0" dirty="0">
                <a:solidFill>
                  <a:srgbClr val="222222"/>
                </a:solidFill>
                <a:effectLst/>
              </a:rPr>
              <a:t> par des enseignants du secondaire. </a:t>
            </a:r>
            <a:r>
              <a:rPr lang="fr-FR" sz="1400" b="0" i="1" dirty="0">
                <a:solidFill>
                  <a:srgbClr val="222222"/>
                </a:solidFill>
                <a:effectLst/>
              </a:rPr>
              <a:t>Revue française de pédagogie. Recherches en éducation</a:t>
            </a:r>
            <a:r>
              <a:rPr lang="fr-FR" sz="1400" b="0" i="0" dirty="0">
                <a:solidFill>
                  <a:srgbClr val="222222"/>
                </a:solidFill>
                <a:effectLst/>
              </a:rPr>
              <a:t>, (197), 79-98.</a:t>
            </a:r>
          </a:p>
          <a:p>
            <a:r>
              <a:rPr lang="fr-FR" sz="1300" b="0" i="0" dirty="0" err="1">
                <a:solidFill>
                  <a:srgbClr val="222222"/>
                </a:solidFill>
                <a:effectLst/>
              </a:rPr>
              <a:t>Rabardel</a:t>
            </a:r>
            <a:r>
              <a:rPr lang="fr-FR" sz="1300" b="0" i="0" dirty="0">
                <a:solidFill>
                  <a:srgbClr val="222222"/>
                </a:solidFill>
                <a:effectLst/>
              </a:rPr>
              <a:t>, P. (1995). </a:t>
            </a:r>
            <a:r>
              <a:rPr lang="fr-FR" sz="1300" b="0" i="1" dirty="0">
                <a:solidFill>
                  <a:srgbClr val="222222"/>
                </a:solidFill>
                <a:effectLst/>
              </a:rPr>
              <a:t>Les hommes et les technologies; approche cognitive des instruments contemporains</a:t>
            </a:r>
            <a:r>
              <a:rPr lang="fr-FR" sz="1300" b="0" i="0" dirty="0">
                <a:solidFill>
                  <a:srgbClr val="222222"/>
                </a:solidFill>
                <a:effectLst/>
              </a:rPr>
              <a:t> (p. 239). Armand colin. </a:t>
            </a:r>
            <a:r>
              <a:rPr lang="fr-FR" sz="1300" dirty="0">
                <a:cs typeface="Calibri"/>
              </a:rPr>
              <a:t>activités </a:t>
            </a:r>
            <a:r>
              <a:rPr lang="fr-FR" sz="1400" dirty="0">
                <a:cs typeface="Calibri"/>
              </a:rPr>
              <a:t>métalinguistiques peuvent-elles aider les élèves à passer d'une écriture inventée à une analyse formelle de la langue? Le cas de l'accord sujet-verbe chez les enfants de CE2, </a:t>
            </a:r>
            <a:r>
              <a:rPr lang="fr-FR" sz="1400" i="1" dirty="0">
                <a:cs typeface="Calibri"/>
              </a:rPr>
              <a:t>Repères</a:t>
            </a:r>
            <a:r>
              <a:rPr lang="fr-FR" sz="1400" dirty="0">
                <a:cs typeface="Calibri"/>
              </a:rPr>
              <a:t>, </a:t>
            </a:r>
            <a:r>
              <a:rPr lang="fr-FR" sz="1400" i="1" dirty="0">
                <a:cs typeface="Calibri"/>
              </a:rPr>
              <a:t>28</a:t>
            </a:r>
            <a:r>
              <a:rPr lang="fr-FR" sz="1400" dirty="0">
                <a:cs typeface="Calibri"/>
              </a:rPr>
              <a:t>, 27-46.</a:t>
            </a:r>
            <a:endParaRPr lang="fr-FR" sz="1400" dirty="0">
              <a:solidFill>
                <a:srgbClr val="222222"/>
              </a:solidFill>
            </a:endParaRPr>
          </a:p>
          <a:p>
            <a:r>
              <a:rPr lang="fr-FR" sz="1400" dirty="0" err="1">
                <a:cs typeface="Calibri"/>
              </a:rPr>
              <a:t>Tallet</a:t>
            </a:r>
            <a:r>
              <a:rPr lang="fr-FR" sz="1400" dirty="0">
                <a:cs typeface="Calibri"/>
              </a:rPr>
              <a:t>, C. (2003). "Faut pas imaginer, faut voir la réalité" - Rémi (9 ans) ou comment les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AC16D40-66E2-9EF7-B178-2539B42E4524}"/>
              </a:ext>
            </a:extLst>
          </p:cNvPr>
          <p:cNvSpPr txBox="1"/>
          <p:nvPr/>
        </p:nvSpPr>
        <p:spPr>
          <a:xfrm>
            <a:off x="1123455" y="301516"/>
            <a:ext cx="64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sdfghjkl" panose="02000603000000000000" pitchFamily="2" charset="0"/>
                <a:ea typeface="Asdfghjkl" panose="02000603000000000000" pitchFamily="2" charset="0"/>
                <a:cs typeface="+mn-cs"/>
              </a:rPr>
              <a:t>Références</a:t>
            </a:r>
          </a:p>
        </p:txBody>
      </p:sp>
    </p:spTree>
    <p:extLst>
      <p:ext uri="{BB962C8B-B14F-4D97-AF65-F5344CB8AC3E}">
        <p14:creationId xmlns:p14="http://schemas.microsoft.com/office/powerpoint/2010/main" val="21756276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10FC1BB-C365-656A-5D5D-69ED2B0CBDA7}"/>
              </a:ext>
            </a:extLst>
          </p:cNvPr>
          <p:cNvSpPr txBox="1"/>
          <p:nvPr/>
        </p:nvSpPr>
        <p:spPr>
          <a:xfrm>
            <a:off x="2709000" y="2845156"/>
            <a:ext cx="69907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4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Merci pour votre attention !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4FFF84F-8427-8B7F-F243-354637C1CEA5}"/>
              </a:ext>
            </a:extLst>
          </p:cNvPr>
          <p:cNvSpPr txBox="1"/>
          <p:nvPr/>
        </p:nvSpPr>
        <p:spPr>
          <a:xfrm>
            <a:off x="5074942" y="4978830"/>
            <a:ext cx="7941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veronique.leroy@vinci.be</a:t>
            </a:r>
            <a:endParaRPr kumimoji="0" lang="fr-B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BE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marielle.wyns@vinci.be</a:t>
            </a:r>
            <a:r>
              <a:rPr kumimoji="0" lang="fr-BE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4" name="Graphique 3" descr="Adresse de courrier avec un remplissage uni">
            <a:extLst>
              <a:ext uri="{FF2B5EF4-FFF2-40B4-BE49-F238E27FC236}">
                <a16:creationId xmlns:a16="http://schemas.microsoft.com/office/drawing/2014/main" id="{6C35A04E-A86F-C5BA-0D6F-E8DABD956F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96696" y="4978830"/>
            <a:ext cx="653846" cy="653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69186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HEVINC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èmeHEVINCI" id="{E83B297F-8A55-4CC8-A51B-0038100A2C29}" vid="{A244249A-BDC5-4ED4-887D-AAF0E661B73D}"/>
    </a:ext>
  </a:extLst>
</a:theme>
</file>

<file path=ppt/theme/theme3.xml><?xml version="1.0" encoding="utf-8"?>
<a:theme xmlns:a="http://schemas.openxmlformats.org/drawingml/2006/main" name="1_Thèm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755F92703F45F4D9B77405E60267EA7" ma:contentTypeVersion="7" ma:contentTypeDescription="Crée un document." ma:contentTypeScope="" ma:versionID="ee2f4ba4e58f5298f2bb33cfba71661f">
  <xsd:schema xmlns:xsd="http://www.w3.org/2001/XMLSchema" xmlns:xs="http://www.w3.org/2001/XMLSchema" xmlns:p="http://schemas.microsoft.com/office/2006/metadata/properties" xmlns:ns2="2af64d74-8760-4128-aded-bf30da962c95" targetNamespace="http://schemas.microsoft.com/office/2006/metadata/properties" ma:root="true" ma:fieldsID="5e03e99478d583cd3462b1ee54de838b" ns2:_="">
    <xsd:import namespace="2af64d74-8760-4128-aded-bf30da962c9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f64d74-8760-4128-aded-bf30da962c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76DD533-A7B9-4A33-81AA-53B66E7EB976}">
  <ds:schemaRefs>
    <ds:schemaRef ds:uri="2af64d74-8760-4128-aded-bf30da962c9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EBFDA874-B9A7-40A4-B4E2-1B94580B0B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0E4F60E-8F02-4E0A-8558-9A6488EAD8BA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3650</TotalTime>
  <Words>2552</Words>
  <Application>Microsoft Office PowerPoint</Application>
  <PresentationFormat>Grand écran</PresentationFormat>
  <Paragraphs>323</Paragraphs>
  <Slides>27</Slides>
  <Notes>23</Notes>
  <HiddenSlides>1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27</vt:i4>
      </vt:variant>
    </vt:vector>
  </HeadingPairs>
  <TitlesOfParts>
    <vt:vector size="36" baseType="lpstr">
      <vt:lpstr>Arial</vt:lpstr>
      <vt:lpstr>Asdfghjkl</vt:lpstr>
      <vt:lpstr>Calibri</vt:lpstr>
      <vt:lpstr>Calibri Light</vt:lpstr>
      <vt:lpstr>Symbol</vt:lpstr>
      <vt:lpstr>Times New Roman</vt:lpstr>
      <vt:lpstr>Thème Office</vt:lpstr>
      <vt:lpstr>ThèmeHEVINCI</vt:lpstr>
      <vt:lpstr>1_Thème Office</vt:lpstr>
      <vt:lpstr>Comment construire un outil didactique adaptable à des contextes contrastés et soutenant l’adoption de nouveaux gestes professionnels ?  Le cas de la recherche Vers l’orthographe </vt:lpstr>
      <vt:lpstr>Présentation PowerPoint</vt:lpstr>
      <vt:lpstr>Présentation générale de la recherche  et de l’outil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Focus sur l’année 2020-2021</vt:lpstr>
      <vt:lpstr>Nos observations  et nos questionnements  Les pratiques habituelles des enseignants  (&lt; questionnaire)  Les prérequis des élèves  (&lt; pré-tests)  L’implémentation des activités  (&lt; carnets de bord)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Perspectives 2022-2024</vt:lpstr>
      <vt:lpstr>Présentation PowerPoint</vt:lpstr>
      <vt:lpstr>Présentation PowerPoint</vt:lpstr>
      <vt:lpstr>Discussion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Marielle Wyns</dc:creator>
  <cp:lastModifiedBy>Marielle Wyns</cp:lastModifiedBy>
  <cp:revision>196</cp:revision>
  <dcterms:created xsi:type="dcterms:W3CDTF">2021-02-23T09:57:10Z</dcterms:created>
  <dcterms:modified xsi:type="dcterms:W3CDTF">2024-10-01T14:10:02Z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0x0101006755F92703F45F4D9B77405E60267EA7</vt:lpwstr>
  </property>
</Properties>
</file>