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75" r:id="rId2"/>
    <p:sldId id="262" r:id="rId3"/>
    <p:sldId id="291" r:id="rId4"/>
    <p:sldId id="292" r:id="rId5"/>
    <p:sldId id="263" r:id="rId6"/>
    <p:sldId id="264" r:id="rId7"/>
    <p:sldId id="266" r:id="rId8"/>
    <p:sldId id="265" r:id="rId9"/>
    <p:sldId id="267" r:id="rId10"/>
    <p:sldId id="268" r:id="rId11"/>
    <p:sldId id="293" r:id="rId12"/>
    <p:sldId id="279" r:id="rId13"/>
    <p:sldId id="281" r:id="rId14"/>
    <p:sldId id="283" r:id="rId15"/>
    <p:sldId id="286" r:id="rId16"/>
    <p:sldId id="269" r:id="rId17"/>
    <p:sldId id="270" r:id="rId18"/>
    <p:sldId id="271" r:id="rId19"/>
    <p:sldId id="278" r:id="rId20"/>
    <p:sldId id="289" r:id="rId21"/>
    <p:sldId id="290" r:id="rId22"/>
    <p:sldId id="257" r:id="rId23"/>
    <p:sldId id="276" r:id="rId24"/>
    <p:sldId id="294" r:id="rId25"/>
    <p:sldId id="258" r:id="rId26"/>
    <p:sldId id="259" r:id="rId27"/>
    <p:sldId id="261" r:id="rId28"/>
    <p:sldId id="260" r:id="rId29"/>
    <p:sldId id="272" r:id="rId30"/>
    <p:sldId id="273" r:id="rId31"/>
    <p:sldId id="274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5" d="100"/>
          <a:sy n="45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7F086-F3D8-3242-915E-72FD08D9B5DC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39477-1A48-3B4B-87CF-037F73BBE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507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projectors &gt; more</a:t>
            </a:r>
            <a:r>
              <a:rPr lang="en-US" baseline="0" dirty="0" smtClean="0"/>
              <a:t> degrees of freedom to fix the scattering in the empty space</a:t>
            </a:r>
          </a:p>
          <a:p>
            <a:r>
              <a:rPr lang="en-US" baseline="0" dirty="0" smtClean="0"/>
              <a:t>Log derivatives can be made to match the all electrons ones well beyond 8 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6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actually works: the shape of the surface calculated</a:t>
            </a:r>
            <a:r>
              <a:rPr lang="en-US" baseline="0" dirty="0" smtClean="0"/>
              <a:t> at 222 is the same as the on calculated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88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0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1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3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0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7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4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482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7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4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BE14A-0A4C-764A-AC84-9F2C4A325B62}" type="datetimeFigureOut">
              <a:rPr lang="en-US" smtClean="0"/>
              <a:t>28/04/15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EEB4D-F159-5C43-811C-F4211DB3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1.png"/><Relationship Id="rId6" Type="http://schemas.openxmlformats.org/officeDocument/2006/relationships/image" Target="../media/image24.pn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jpeg"/><Relationship Id="rId5" Type="http://schemas.microsoft.com/office/2007/relationships/hdphoto" Target="../media/hdphoto1.wdp"/><Relationship Id="rId6" Type="http://schemas.openxmlformats.org/officeDocument/2006/relationships/hyperlink" Target="http://www.pseudo-dojo.org/dojo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M.J. van Setten, M. </a:t>
            </a:r>
            <a:r>
              <a:rPr lang="en-US" dirty="0" err="1" smtClean="0"/>
              <a:t>Giantomassi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G. </a:t>
            </a:r>
            <a:r>
              <a:rPr lang="en-US" dirty="0" err="1" smtClean="0"/>
              <a:t>Hautier</a:t>
            </a:r>
            <a:r>
              <a:rPr lang="en-US" dirty="0" smtClean="0"/>
              <a:t>, G.-M. </a:t>
            </a:r>
            <a:r>
              <a:rPr lang="en-US" dirty="0" err="1" smtClean="0"/>
              <a:t>Rignanese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79375"/>
            <a:ext cx="5032375" cy="21588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094" y="5572125"/>
            <a:ext cx="4991655" cy="120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18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04-27 at 09.17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05055"/>
            <a:ext cx="5088571" cy="3287378"/>
          </a:xfrm>
          <a:prstGeom prst="rect">
            <a:avLst/>
          </a:prstGeom>
        </p:spPr>
      </p:pic>
      <p:pic>
        <p:nvPicPr>
          <p:cNvPr id="5" name="Picture 4" descr="Screen Shot 2015-04-27 at 09.14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088571" cy="32793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9177" y="289349"/>
            <a:ext cx="1067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Gold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884315" y="1752569"/>
            <a:ext cx="1950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2x2x2 </a:t>
            </a:r>
            <a:r>
              <a:rPr lang="en-US" dirty="0" err="1" smtClean="0"/>
              <a:t>kpoint</a:t>
            </a:r>
            <a:r>
              <a:rPr lang="en-US" dirty="0" smtClean="0"/>
              <a:t> mesh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84315" y="5456759"/>
            <a:ext cx="2301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14x14x14 </a:t>
            </a:r>
            <a:r>
              <a:rPr lang="en-US" dirty="0" err="1" smtClean="0"/>
              <a:t>kpoint</a:t>
            </a:r>
            <a:r>
              <a:rPr lang="en-US" dirty="0" smtClean="0"/>
              <a:t> mesh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79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each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find converged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the converged </a:t>
            </a:r>
            <a:r>
              <a:rPr lang="en-US" sz="2000" dirty="0" err="1" smtClean="0"/>
              <a:t>encuteps</a:t>
            </a:r>
            <a:r>
              <a:rPr lang="en-US" sz="2000" dirty="0" smtClean="0"/>
              <a:t> find the converged </a:t>
            </a:r>
            <a:r>
              <a:rPr lang="en-US" sz="2000" dirty="0" err="1" smtClean="0"/>
              <a:t>nbands</a:t>
            </a:r>
            <a:endParaRPr lang="en-US" sz="2000" dirty="0" smtClean="0"/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k-point density (500):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scissor, …)</a:t>
            </a:r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148018" y="1860249"/>
            <a:ext cx="1020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ecut</a:t>
            </a:r>
            <a:r>
              <a:rPr lang="en-US" dirty="0" smtClean="0"/>
              <a:t>, …)</a:t>
            </a:r>
          </a:p>
          <a:p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6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3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1998443" y="3135020"/>
            <a:ext cx="1704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Flow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15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13535" y="5230210"/>
            <a:ext cx="11220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128603" y="5685816"/>
            <a:ext cx="33778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Scheduling the flow on the cluster</a:t>
            </a:r>
            <a:br>
              <a:rPr lang="en-US" dirty="0" smtClean="0"/>
            </a:br>
            <a:r>
              <a:rPr lang="en-US" dirty="0" smtClean="0"/>
              <a:t>Error handling</a:t>
            </a:r>
          </a:p>
          <a:p>
            <a:r>
              <a:rPr lang="en-US" dirty="0" smtClean="0"/>
              <a:t>Convergence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518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13535" y="5230210"/>
            <a:ext cx="11220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553" y="2682293"/>
            <a:ext cx="1141575" cy="113828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5256665" y="1981018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7543" y="504458"/>
            <a:ext cx="1347885" cy="1347885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 flipV="1">
            <a:off x="3570180" y="1626920"/>
            <a:ext cx="941007" cy="388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5369206" y="4129217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89455" y="2013169"/>
            <a:ext cx="0" cy="58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3570180" y="2620911"/>
            <a:ext cx="914118" cy="5626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27736" y="4129217"/>
            <a:ext cx="1532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Storing results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89785" y="755525"/>
            <a:ext cx="20441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Interactive analysis </a:t>
            </a:r>
          </a:p>
          <a:p>
            <a:r>
              <a:rPr lang="en-US" dirty="0" smtClean="0"/>
              <a:t>and presentation of</a:t>
            </a:r>
          </a:p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153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2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553" y="2682293"/>
            <a:ext cx="1141575" cy="113828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5256665" y="1981018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160757" y="5750508"/>
            <a:ext cx="903612" cy="6746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543" y="504458"/>
            <a:ext cx="1347885" cy="1347885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 flipV="1">
            <a:off x="3570180" y="1626920"/>
            <a:ext cx="941007" cy="388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5369206" y="4129217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89455" y="2013169"/>
            <a:ext cx="0" cy="58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8933" y="5719715"/>
            <a:ext cx="1141575" cy="1138285"/>
          </a:xfrm>
          <a:prstGeom prst="rect">
            <a:avLst/>
          </a:prstGeom>
        </p:spPr>
      </p:pic>
      <p:cxnSp>
        <p:nvCxnSpPr>
          <p:cNvPr id="47" name="Straight Arrow Connector 46"/>
          <p:cNvCxnSpPr/>
          <p:nvPr/>
        </p:nvCxnSpPr>
        <p:spPr>
          <a:xfrm>
            <a:off x="1913206" y="5719715"/>
            <a:ext cx="484855" cy="4362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3570180" y="2620911"/>
            <a:ext cx="914118" cy="5626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035418" y="5594103"/>
            <a:ext cx="740135" cy="5618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6008" y="6349628"/>
            <a:ext cx="2591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Storing jobs in a database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23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application: GW160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 160 solids, including the not so usual suspects</a:t>
            </a:r>
          </a:p>
          <a:p>
            <a:r>
              <a:rPr lang="en-US" dirty="0" smtClean="0"/>
              <a:t>Wrapper settings:</a:t>
            </a:r>
          </a:p>
          <a:p>
            <a:pPr lvl="1"/>
            <a:r>
              <a:rPr lang="en-US" dirty="0" err="1" smtClean="0"/>
              <a:t>Godby</a:t>
            </a:r>
            <a:r>
              <a:rPr lang="en-US" dirty="0" smtClean="0"/>
              <a:t> – Needs PP</a:t>
            </a:r>
          </a:p>
          <a:p>
            <a:pPr lvl="1"/>
            <a:r>
              <a:rPr lang="en-US" dirty="0" smtClean="0"/>
              <a:t>500 / #atoms </a:t>
            </a:r>
            <a:r>
              <a:rPr lang="en-US" dirty="0" err="1" smtClean="0"/>
              <a:t>kpoints</a:t>
            </a:r>
            <a:r>
              <a:rPr lang="en-US" dirty="0" smtClean="0"/>
              <a:t> final mesh</a:t>
            </a:r>
          </a:p>
          <a:p>
            <a:pPr lvl="1"/>
            <a:r>
              <a:rPr lang="en-US" dirty="0" smtClean="0"/>
              <a:t>Tolerance 0.1 </a:t>
            </a:r>
            <a:r>
              <a:rPr lang="en-US" dirty="0" err="1" smtClean="0"/>
              <a:t>eV</a:t>
            </a:r>
            <a:endParaRPr lang="en-US" dirty="0"/>
          </a:p>
          <a:p>
            <a:r>
              <a:rPr lang="en-US" dirty="0" smtClean="0"/>
              <a:t>~ 100 done at this point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165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323" r="-3894"/>
          <a:stretch/>
        </p:blipFill>
        <p:spPr>
          <a:xfrm>
            <a:off x="851865" y="320316"/>
            <a:ext cx="7511903" cy="6325914"/>
          </a:xfrm>
        </p:spPr>
      </p:pic>
    </p:spTree>
    <p:extLst>
      <p:ext uri="{BB962C8B-B14F-4D97-AF65-F5344CB8AC3E}">
        <p14:creationId xmlns:p14="http://schemas.microsoft.com/office/powerpoint/2010/main" val="828639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093" t="-106" r="-1247"/>
          <a:stretch/>
        </p:blipFill>
        <p:spPr>
          <a:xfrm>
            <a:off x="131371" y="418217"/>
            <a:ext cx="8555429" cy="6059721"/>
          </a:xfrm>
        </p:spPr>
      </p:pic>
    </p:spTree>
    <p:extLst>
      <p:ext uri="{BB962C8B-B14F-4D97-AF65-F5344CB8AC3E}">
        <p14:creationId xmlns:p14="http://schemas.microsoft.com/office/powerpoint/2010/main" val="4039756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Statistics on the convergence parameters</a:t>
            </a:r>
            <a:endParaRPr lang="en-US" dirty="0"/>
          </a:p>
        </p:txBody>
      </p:sp>
      <p:pic>
        <p:nvPicPr>
          <p:cNvPr id="6" name="Content Placeholder 5" descr="Screen Shot 2015-04-27 at 14.34.5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88" r="-466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79549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(</a:t>
            </a:r>
            <a:r>
              <a:rPr lang="en-US" sz="2400" dirty="0" err="1" smtClean="0"/>
              <a:t>ncpu</a:t>
            </a:r>
            <a:r>
              <a:rPr lang="en-US" sz="2400" dirty="0" smtClean="0"/>
              <a:t>, </a:t>
            </a:r>
            <a:r>
              <a:rPr lang="en-US" sz="2400" dirty="0" err="1" smtClean="0"/>
              <a:t>mem</a:t>
            </a:r>
            <a:r>
              <a:rPr lang="en-US" sz="2400" dirty="0" smtClean="0"/>
              <a:t>, ..)</a:t>
            </a:r>
          </a:p>
          <a:p>
            <a:pPr lvl="1"/>
            <a:r>
              <a:rPr lang="en-US" sz="2400" dirty="0"/>
              <a:t>Pseudo potentials ?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0692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Empty states </a:t>
            </a:r>
            <a:r>
              <a:rPr lang="en-US" dirty="0" err="1" smtClean="0"/>
              <a:t>v.s</a:t>
            </a:r>
            <a:r>
              <a:rPr lang="en-US" dirty="0" smtClean="0"/>
              <a:t>. </a:t>
            </a:r>
            <a:r>
              <a:rPr lang="en-US" dirty="0" err="1" smtClean="0"/>
              <a:t>ecuteps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897" r="-1158"/>
          <a:stretch/>
        </p:blipFill>
        <p:spPr>
          <a:xfrm>
            <a:off x="952816" y="1442591"/>
            <a:ext cx="7023727" cy="5415409"/>
          </a:xfrm>
        </p:spPr>
      </p:pic>
    </p:spTree>
    <p:extLst>
      <p:ext uri="{BB962C8B-B14F-4D97-AF65-F5344CB8AC3E}">
        <p14:creationId xmlns:p14="http://schemas.microsoft.com/office/powerpoint/2010/main" val="963091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Ecuteps</a:t>
            </a:r>
            <a:r>
              <a:rPr lang="en-US" dirty="0" smtClean="0"/>
              <a:t> 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798" r="-2924"/>
          <a:stretch/>
        </p:blipFill>
        <p:spPr>
          <a:xfrm>
            <a:off x="960276" y="1433128"/>
            <a:ext cx="6917772" cy="5434076"/>
          </a:xfrm>
        </p:spPr>
      </p:pic>
    </p:spTree>
    <p:extLst>
      <p:ext uri="{BB962C8B-B14F-4D97-AF65-F5344CB8AC3E}">
        <p14:creationId xmlns:p14="http://schemas.microsoft.com/office/powerpoint/2010/main" val="1003746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Paral_KGB</a:t>
            </a:r>
            <a:r>
              <a:rPr lang="en-US" dirty="0" smtClean="0"/>
              <a:t>	</a:t>
            </a:r>
          </a:p>
          <a:p>
            <a:pPr lvl="1"/>
            <a:r>
              <a:rPr lang="en-US" dirty="0" err="1" smtClean="0"/>
              <a:t>Wavefunction</a:t>
            </a:r>
            <a:r>
              <a:rPr lang="en-US" dirty="0" smtClean="0"/>
              <a:t> file explosion beyond a certain system size</a:t>
            </a:r>
          </a:p>
          <a:p>
            <a:pPr lvl="1"/>
            <a:r>
              <a:rPr lang="en-US" dirty="0" smtClean="0"/>
              <a:t>Some times problem in </a:t>
            </a:r>
            <a:r>
              <a:rPr lang="en-US" dirty="0" err="1" smtClean="0"/>
              <a:t>orthonormalization</a:t>
            </a:r>
            <a:r>
              <a:rPr lang="en-US" dirty="0" smtClean="0"/>
              <a:t> of the </a:t>
            </a:r>
            <a:br>
              <a:rPr lang="en-US" dirty="0" smtClean="0"/>
            </a:br>
            <a:r>
              <a:rPr lang="en-US" dirty="0" smtClean="0"/>
              <a:t>trial </a:t>
            </a:r>
            <a:r>
              <a:rPr lang="en-US" dirty="0" err="1" smtClean="0"/>
              <a:t>wavefunctions</a:t>
            </a:r>
            <a:endParaRPr lang="en-US" dirty="0" smtClean="0"/>
          </a:p>
          <a:p>
            <a:pPr lvl="1"/>
            <a:r>
              <a:rPr lang="en-US" dirty="0" err="1" smtClean="0"/>
              <a:t>NaN</a:t>
            </a:r>
            <a:r>
              <a:rPr lang="en-US" dirty="0" smtClean="0"/>
              <a:t> ‘s but </a:t>
            </a:r>
            <a:r>
              <a:rPr lang="en-US" dirty="0" err="1" smtClean="0"/>
              <a:t>abinit</a:t>
            </a:r>
            <a:r>
              <a:rPr lang="en-US" dirty="0" smtClean="0"/>
              <a:t> continues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Improvements needed for really high-throughput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Memory </a:t>
            </a:r>
          </a:p>
          <a:p>
            <a:pPr lvl="1"/>
            <a:r>
              <a:rPr lang="en-US" dirty="0" smtClean="0"/>
              <a:t>GW screening is not distributed</a:t>
            </a:r>
          </a:p>
          <a:p>
            <a:pPr lvl="1"/>
            <a:r>
              <a:rPr lang="en-US" dirty="0" smtClean="0"/>
              <a:t>Segmentation faults because of earlier allocation failures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Unsolvable system size limit (GWMEM is no solution)</a:t>
            </a:r>
          </a:p>
          <a:p>
            <a:r>
              <a:rPr lang="en-US" dirty="0" smtClean="0"/>
              <a:t>Restarting / continuing</a:t>
            </a:r>
          </a:p>
          <a:p>
            <a:pPr lvl="1"/>
            <a:r>
              <a:rPr lang="en-US" dirty="0" smtClean="0"/>
              <a:t>Inability to continue from the density on a changed </a:t>
            </a:r>
            <a:r>
              <a:rPr lang="en-US" dirty="0" err="1" smtClean="0"/>
              <a:t>fft</a:t>
            </a:r>
            <a:r>
              <a:rPr lang="en-US" dirty="0" smtClean="0"/>
              <a:t> mesh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To make efficient use of large cluster restarting is crucial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77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Exploding </a:t>
            </a:r>
            <a:r>
              <a:rPr lang="en-US" dirty="0" err="1" smtClean="0"/>
              <a:t>wavefunction</a:t>
            </a:r>
            <a:r>
              <a:rPr lang="en-US" dirty="0" smtClean="0"/>
              <a:t> files</a:t>
            </a:r>
            <a:endParaRPr lang="en-US" dirty="0"/>
          </a:p>
        </p:txBody>
      </p:sp>
      <p:pic>
        <p:nvPicPr>
          <p:cNvPr id="4" name="Content Placeholder 3" descr="Screen Shot 2015-04-27 at 09.34.3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" r="2838"/>
          <a:stretch>
            <a:fillRect/>
          </a:stretch>
        </p:blipFill>
        <p:spPr>
          <a:xfrm>
            <a:off x="1550460" y="2211051"/>
            <a:ext cx="5909436" cy="3249962"/>
          </a:xfrm>
        </p:spPr>
      </p:pic>
      <p:sp>
        <p:nvSpPr>
          <p:cNvPr id="5" name="TextBox 4"/>
          <p:cNvSpPr txBox="1"/>
          <p:nvPr/>
        </p:nvSpPr>
        <p:spPr>
          <a:xfrm>
            <a:off x="2150786" y="5825583"/>
            <a:ext cx="6536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Reproducible over different clusters / compilations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6506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Paral_KGB</a:t>
            </a:r>
            <a:r>
              <a:rPr lang="en-US" dirty="0" smtClean="0"/>
              <a:t>	</a:t>
            </a:r>
          </a:p>
          <a:p>
            <a:pPr lvl="1"/>
            <a:r>
              <a:rPr lang="en-US" dirty="0" err="1" smtClean="0"/>
              <a:t>Wavefunction</a:t>
            </a:r>
            <a:r>
              <a:rPr lang="en-US" dirty="0" smtClean="0"/>
              <a:t> file explosion beyond a certain system size</a:t>
            </a:r>
          </a:p>
          <a:p>
            <a:pPr lvl="1"/>
            <a:r>
              <a:rPr lang="en-US" dirty="0" smtClean="0"/>
              <a:t>Sometimes problem in </a:t>
            </a:r>
            <a:r>
              <a:rPr lang="en-US" dirty="0" err="1" smtClean="0"/>
              <a:t>orthonormalization</a:t>
            </a:r>
            <a:r>
              <a:rPr lang="en-US" dirty="0" smtClean="0"/>
              <a:t> of the </a:t>
            </a:r>
            <a:br>
              <a:rPr lang="en-US" dirty="0" smtClean="0"/>
            </a:br>
            <a:r>
              <a:rPr lang="en-US" dirty="0" smtClean="0"/>
              <a:t>trial </a:t>
            </a:r>
            <a:r>
              <a:rPr lang="en-US" dirty="0" err="1" smtClean="0"/>
              <a:t>wavefunctions</a:t>
            </a:r>
            <a:endParaRPr lang="en-US" dirty="0" smtClean="0"/>
          </a:p>
          <a:p>
            <a:pPr lvl="1"/>
            <a:r>
              <a:rPr lang="en-US" dirty="0" err="1" smtClean="0"/>
              <a:t>NaN</a:t>
            </a:r>
            <a:r>
              <a:rPr lang="en-US" dirty="0" smtClean="0"/>
              <a:t> ‘s but </a:t>
            </a:r>
            <a:r>
              <a:rPr lang="en-US" dirty="0" err="1" smtClean="0"/>
              <a:t>abinit</a:t>
            </a:r>
            <a:r>
              <a:rPr lang="en-US" dirty="0" smtClean="0"/>
              <a:t> continues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Improvements needed for really high-throughput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Memory </a:t>
            </a:r>
          </a:p>
          <a:p>
            <a:pPr lvl="1"/>
            <a:r>
              <a:rPr lang="en-US" dirty="0" smtClean="0"/>
              <a:t>GW screening is not distributed</a:t>
            </a:r>
          </a:p>
          <a:p>
            <a:pPr lvl="1"/>
            <a:r>
              <a:rPr lang="en-US" dirty="0" smtClean="0"/>
              <a:t>Segmentation faults because of earlier allocation failures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Unsolvable system size limit (GWMEM is no solution)</a:t>
            </a:r>
          </a:p>
          <a:p>
            <a:r>
              <a:rPr lang="en-US" dirty="0" smtClean="0"/>
              <a:t>Restarting / continuing</a:t>
            </a:r>
          </a:p>
          <a:p>
            <a:pPr lvl="1"/>
            <a:r>
              <a:rPr lang="en-US" dirty="0" smtClean="0"/>
              <a:t>Inability to continue from the density on a changed </a:t>
            </a:r>
            <a:r>
              <a:rPr lang="en-US" dirty="0" err="1" smtClean="0"/>
              <a:t>fft</a:t>
            </a:r>
            <a:r>
              <a:rPr lang="en-US" dirty="0" smtClean="0"/>
              <a:t> mesh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To make efficient use of large cluster restarting is crucial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764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Parallelism</a:t>
            </a:r>
          </a:p>
          <a:p>
            <a:pPr lvl="1"/>
            <a:r>
              <a:rPr lang="en-US" dirty="0" smtClean="0"/>
              <a:t>MPI FFT</a:t>
            </a:r>
          </a:p>
          <a:p>
            <a:pPr lvl="1"/>
            <a:r>
              <a:rPr lang="en-US" dirty="0" smtClean="0"/>
              <a:t>Improve the stability of KGB</a:t>
            </a:r>
            <a:endParaRPr lang="en-US" dirty="0"/>
          </a:p>
          <a:p>
            <a:r>
              <a:rPr lang="en-US" dirty="0" smtClean="0"/>
              <a:t>Memory </a:t>
            </a:r>
          </a:p>
          <a:p>
            <a:pPr lvl="1"/>
            <a:r>
              <a:rPr lang="en-US" dirty="0" smtClean="0"/>
              <a:t>Test scalability of new code</a:t>
            </a:r>
          </a:p>
          <a:p>
            <a:pPr lvl="1"/>
            <a:r>
              <a:rPr lang="en-US" dirty="0" smtClean="0"/>
              <a:t>‘Fix’ scalability of old code</a:t>
            </a:r>
          </a:p>
          <a:p>
            <a:pPr lvl="1"/>
            <a:r>
              <a:rPr lang="en-US" dirty="0" smtClean="0"/>
              <a:t>Memory allocation should be checked</a:t>
            </a:r>
            <a:endParaRPr lang="en-US" dirty="0"/>
          </a:p>
          <a:p>
            <a:r>
              <a:rPr lang="en-US" dirty="0" smtClean="0"/>
              <a:t>Code standards</a:t>
            </a:r>
          </a:p>
          <a:p>
            <a:pPr lvl="1"/>
            <a:r>
              <a:rPr lang="en-US" dirty="0" smtClean="0"/>
              <a:t>Should be enforced before merging 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438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Abinit</a:t>
            </a:r>
            <a:r>
              <a:rPr lang="en-US" dirty="0" smtClean="0"/>
              <a:t> development lectures</a:t>
            </a:r>
          </a:p>
          <a:p>
            <a:pPr lvl="1"/>
            <a:r>
              <a:rPr lang="en-US" dirty="0" smtClean="0"/>
              <a:t>Fortran</a:t>
            </a:r>
          </a:p>
          <a:p>
            <a:pPr lvl="1"/>
            <a:r>
              <a:rPr lang="en-US" dirty="0" err="1" smtClean="0"/>
              <a:t>Abinit</a:t>
            </a:r>
            <a:r>
              <a:rPr lang="en-US" dirty="0" smtClean="0"/>
              <a:t> structure</a:t>
            </a:r>
          </a:p>
          <a:p>
            <a:pPr lvl="1"/>
            <a:r>
              <a:rPr lang="en-US" dirty="0" smtClean="0"/>
              <a:t>Python</a:t>
            </a:r>
          </a:p>
          <a:p>
            <a:pPr lvl="1"/>
            <a:r>
              <a:rPr lang="en-US" dirty="0" err="1" smtClean="0"/>
              <a:t>Abipy</a:t>
            </a:r>
            <a:r>
              <a:rPr lang="en-US" dirty="0" smtClean="0"/>
              <a:t> / </a:t>
            </a:r>
            <a:r>
              <a:rPr lang="en-US" dirty="0" err="1" smtClean="0"/>
              <a:t>Pymatgen</a:t>
            </a:r>
            <a:r>
              <a:rPr lang="en-US" dirty="0" smtClean="0"/>
              <a:t> structure</a:t>
            </a:r>
          </a:p>
          <a:p>
            <a:pPr lvl="1"/>
            <a:r>
              <a:rPr lang="en-US" dirty="0" smtClean="0"/>
              <a:t>How to uses our clusters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49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1" y="1905002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--- !ERROR</a:t>
            </a:r>
          </a:p>
          <a:p>
            <a:r>
              <a:rPr lang="en-US" dirty="0"/>
              <a:t>message: |</a:t>
            </a:r>
          </a:p>
          <a:p>
            <a:r>
              <a:rPr lang="en-US" dirty="0"/>
              <a:t>    A zero was found in </a:t>
            </a:r>
            <a:r>
              <a:rPr lang="en-US" dirty="0" err="1"/>
              <a:t>coatofin</a:t>
            </a:r>
            <a:r>
              <a:rPr lang="en-US" dirty="0"/>
              <a:t>. Check that the fine FFT mesh is finer in each dimension than the coarse FFT mesh.</a:t>
            </a:r>
          </a:p>
          <a:p>
            <a:r>
              <a:rPr lang="en-US" dirty="0" err="1"/>
              <a:t>src_file</a:t>
            </a:r>
            <a:r>
              <a:rPr lang="en-US" dirty="0"/>
              <a:t>: m_pawfgr.F90</a:t>
            </a:r>
          </a:p>
          <a:p>
            <a:r>
              <a:rPr lang="en-US" dirty="0" err="1"/>
              <a:t>src_line</a:t>
            </a:r>
            <a:r>
              <a:rPr lang="en-US" dirty="0"/>
              <a:t>: 512</a:t>
            </a:r>
          </a:p>
          <a:p>
            <a:r>
              <a:rPr lang="en-US" dirty="0"/>
              <a:t>..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--- !ERROR</a:t>
            </a:r>
          </a:p>
          <a:p>
            <a:r>
              <a:rPr lang="en-US" dirty="0"/>
              <a:t>message: |</a:t>
            </a:r>
          </a:p>
          <a:p>
            <a:r>
              <a:rPr lang="en-US" dirty="0"/>
              <a:t>    </a:t>
            </a:r>
            <a:r>
              <a:rPr lang="en-US" dirty="0" err="1"/>
              <a:t>abi_xpotrf</a:t>
            </a:r>
            <a:r>
              <a:rPr lang="en-US" dirty="0"/>
              <a:t>, info=10</a:t>
            </a:r>
          </a:p>
          <a:p>
            <a:r>
              <a:rPr lang="en-US" dirty="0" err="1"/>
              <a:t>src_file</a:t>
            </a:r>
            <a:r>
              <a:rPr lang="en-US" dirty="0"/>
              <a:t>: abi_xorthonormalize.f90</a:t>
            </a:r>
          </a:p>
          <a:p>
            <a:r>
              <a:rPr lang="en-US" dirty="0" err="1"/>
              <a:t>src_line</a:t>
            </a:r>
            <a:r>
              <a:rPr lang="en-US" dirty="0"/>
              <a:t>: 106</a:t>
            </a:r>
          </a:p>
          <a:p>
            <a:r>
              <a:rPr lang="en-US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370286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Zenobe</a:t>
            </a:r>
            <a:r>
              <a:rPr lang="en-US" dirty="0" smtClean="0"/>
              <a:t> like structure on all </a:t>
            </a:r>
            <a:r>
              <a:rPr lang="en-US" dirty="0" err="1" smtClean="0"/>
              <a:t>Ceci</a:t>
            </a:r>
            <a:endParaRPr lang="en-US" dirty="0" smtClean="0"/>
          </a:p>
          <a:p>
            <a:pPr lvl="1"/>
            <a:r>
              <a:rPr lang="en-US" dirty="0" smtClean="0"/>
              <a:t>Group home space</a:t>
            </a:r>
          </a:p>
          <a:p>
            <a:pPr lvl="1"/>
            <a:r>
              <a:rPr lang="en-US" dirty="0" smtClean="0"/>
              <a:t>Python with dependencies</a:t>
            </a:r>
          </a:p>
          <a:p>
            <a:pPr lvl="2"/>
            <a:r>
              <a:rPr lang="en-US" dirty="0" smtClean="0"/>
              <a:t>Users add their own </a:t>
            </a:r>
            <a:r>
              <a:rPr lang="en-US" dirty="0" err="1" smtClean="0"/>
              <a:t>abipy</a:t>
            </a:r>
            <a:r>
              <a:rPr lang="en-US" dirty="0" smtClean="0"/>
              <a:t> / </a:t>
            </a:r>
            <a:r>
              <a:rPr lang="en-US" dirty="0" err="1" smtClean="0"/>
              <a:t>pymatgen</a:t>
            </a:r>
            <a:r>
              <a:rPr lang="en-US" dirty="0" smtClean="0"/>
              <a:t> in virtual </a:t>
            </a:r>
            <a:r>
              <a:rPr lang="en-US" dirty="0" err="1" smtClean="0"/>
              <a:t>envs</a:t>
            </a:r>
            <a:endParaRPr lang="en-US" dirty="0"/>
          </a:p>
          <a:p>
            <a:pPr lvl="1"/>
            <a:r>
              <a:rPr lang="en-US" dirty="0" smtClean="0"/>
              <a:t>Stable </a:t>
            </a:r>
            <a:r>
              <a:rPr lang="en-US" dirty="0" err="1" smtClean="0"/>
              <a:t>Abinit</a:t>
            </a:r>
            <a:r>
              <a:rPr lang="en-US" dirty="0" smtClean="0"/>
              <a:t> module</a:t>
            </a:r>
          </a:p>
          <a:p>
            <a:pPr lvl="2"/>
            <a:r>
              <a:rPr lang="en-US" dirty="0" smtClean="0"/>
              <a:t>Users should make their own development modules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568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w-vs-ks-ga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82" r="-262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1713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(</a:t>
            </a:r>
            <a:r>
              <a:rPr lang="en-US" sz="2400" dirty="0" err="1" smtClean="0"/>
              <a:t>ncpu</a:t>
            </a:r>
            <a:r>
              <a:rPr lang="en-US" sz="2400" dirty="0" smtClean="0"/>
              <a:t>, </a:t>
            </a:r>
            <a:r>
              <a:rPr lang="en-US" sz="2400" dirty="0" err="1" smtClean="0"/>
              <a:t>mem</a:t>
            </a:r>
            <a:r>
              <a:rPr lang="en-US" sz="2400" dirty="0" smtClean="0"/>
              <a:t>, ..)</a:t>
            </a:r>
          </a:p>
          <a:p>
            <a:pPr lvl="1"/>
            <a:r>
              <a:rPr lang="en-US" sz="2400" dirty="0"/>
              <a:t>Pseudo potentials ?</a:t>
            </a:r>
          </a:p>
          <a:p>
            <a:pPr lvl="1"/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67" y="5131324"/>
            <a:ext cx="1486427" cy="148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6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cuteps-vs-ksga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384" r="-253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6316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2939" r="-229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9327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‘</a:t>
            </a:r>
            <a:r>
              <a:rPr lang="en-US" sz="2800" smtClean="0"/>
              <a:t>additional’ difficulties</a:t>
            </a:r>
          </a:p>
          <a:p>
            <a:pPr lvl="1"/>
            <a:r>
              <a:rPr lang="en-US" sz="2400" smtClean="0"/>
              <a:t>4 step calculation</a:t>
            </a:r>
          </a:p>
          <a:p>
            <a:pPr lvl="1"/>
            <a:r>
              <a:rPr lang="en-US" sz="2400" smtClean="0"/>
              <a:t>N</a:t>
            </a:r>
            <a:r>
              <a:rPr lang="en-US" sz="2400" baseline="30000" smtClean="0"/>
              <a:t>4</a:t>
            </a:r>
            <a:r>
              <a:rPr lang="en-US" sz="2400" smtClean="0"/>
              <a:t> scaling</a:t>
            </a:r>
          </a:p>
          <a:p>
            <a:pPr lvl="1"/>
            <a:r>
              <a:rPr lang="en-US" sz="2400" smtClean="0"/>
              <a:t>No ‘safe’ parameter set (converged results for all)</a:t>
            </a:r>
          </a:p>
          <a:p>
            <a:pPr lvl="1"/>
            <a:r>
              <a:rPr lang="en-US" sz="2400" smtClean="0"/>
              <a:t>No ‘safe’ computational settings (ncpu, mem, ..)</a:t>
            </a:r>
          </a:p>
          <a:p>
            <a:pPr lvl="1"/>
            <a:r>
              <a:rPr lang="en-US" sz="2400" smtClean="0"/>
              <a:t>Pseudo potentials ?</a:t>
            </a:r>
          </a:p>
          <a:p>
            <a:pPr lvl="1"/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0" y="505630"/>
            <a:ext cx="9071253" cy="6276009"/>
            <a:chOff x="0" y="505630"/>
            <a:chExt cx="9071253" cy="6276009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467" y="5131324"/>
              <a:ext cx="1486427" cy="1486427"/>
            </a:xfrm>
            <a:prstGeom prst="rect">
              <a:avLst/>
            </a:prstGeom>
          </p:spPr>
        </p:pic>
        <p:grpSp>
          <p:nvGrpSpPr>
            <p:cNvPr id="28" name="Group 27"/>
            <p:cNvGrpSpPr/>
            <p:nvPr/>
          </p:nvGrpSpPr>
          <p:grpSpPr>
            <a:xfrm>
              <a:off x="457200" y="505630"/>
              <a:ext cx="8229600" cy="6224869"/>
              <a:chOff x="457200" y="505630"/>
              <a:chExt cx="8229600" cy="6224869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457200" y="505630"/>
                <a:ext cx="7857068" cy="5947560"/>
                <a:chOff x="1032932" y="731031"/>
                <a:chExt cx="7857068" cy="5947560"/>
              </a:xfrm>
            </p:grpSpPr>
            <p:pic>
              <p:nvPicPr>
                <p:cNvPr id="35" name="Picture 34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143500" y="4412938"/>
                  <a:ext cx="1364312" cy="1960711"/>
                </a:xfrm>
                <a:prstGeom prst="rect">
                  <a:avLst/>
                </a:prstGeom>
              </p:spPr>
            </p:pic>
            <p:pic>
              <p:nvPicPr>
                <p:cNvPr id="36" name="Picture 35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32932" y="731031"/>
                  <a:ext cx="1151467" cy="1085957"/>
                </a:xfrm>
                <a:prstGeom prst="rect">
                  <a:avLst/>
                </a:prstGeom>
              </p:spPr>
            </p:pic>
            <p:pic>
              <p:nvPicPr>
                <p:cNvPr id="37" name="Picture 36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44227" y="5284873"/>
                  <a:ext cx="1742574" cy="1393718"/>
                </a:xfrm>
                <a:prstGeom prst="rect">
                  <a:avLst/>
                </a:prstGeom>
              </p:spPr>
            </p:pic>
            <p:pic>
              <p:nvPicPr>
                <p:cNvPr id="38" name="Picture 37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529111" y="2604224"/>
                  <a:ext cx="1107985" cy="952205"/>
                </a:xfrm>
                <a:prstGeom prst="rect">
                  <a:avLst/>
                </a:prstGeom>
              </p:spPr>
            </p:pic>
            <p:pic>
              <p:nvPicPr>
                <p:cNvPr id="39" name="Picture 38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768167" y="1643039"/>
                  <a:ext cx="1121833" cy="1027693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85684" y="4500156"/>
                  <a:ext cx="1156444" cy="1374382"/>
                </a:xfrm>
                <a:prstGeom prst="rect">
                  <a:avLst/>
                </a:prstGeom>
              </p:spPr>
            </p:pic>
            <p:pic>
              <p:nvPicPr>
                <p:cNvPr id="41" name="Picture 40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016" y="749642"/>
                  <a:ext cx="797014" cy="997406"/>
                </a:xfrm>
                <a:prstGeom prst="rect">
                  <a:avLst/>
                </a:prstGeom>
              </p:spPr>
            </p:pic>
          </p:grpSp>
          <p:pic>
            <p:nvPicPr>
              <p:cNvPr id="33" name="Picture 32"/>
              <p:cNvPicPr>
                <a:picLocks noChangeAspect="1"/>
              </p:cNvPicPr>
              <p:nvPr/>
            </p:nvPicPr>
            <p:blipFill rotWithShape="1">
              <a:blip r:embed="rId11"/>
              <a:srcRect t="3800" b="3270"/>
              <a:stretch/>
            </p:blipFill>
            <p:spPr>
              <a:xfrm>
                <a:off x="2615761" y="5649137"/>
                <a:ext cx="1163639" cy="1081362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 rotWithShape="1">
              <a:blip r:embed="rId12"/>
              <a:srcRect l="9882" r="11062" b="2890"/>
              <a:stretch/>
            </p:blipFill>
            <p:spPr>
              <a:xfrm>
                <a:off x="7552267" y="3286436"/>
                <a:ext cx="1134533" cy="1378567"/>
              </a:xfrm>
              <a:prstGeom prst="rect">
                <a:avLst/>
              </a:prstGeom>
            </p:spPr>
          </p:pic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846044"/>
              <a:ext cx="920084" cy="96996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08933" y="1656204"/>
              <a:ext cx="1157463" cy="143729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314268" y="5808053"/>
              <a:ext cx="756985" cy="9735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2689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ONCVPSP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4623"/>
          </a:xfrm>
        </p:spPr>
        <p:txBody>
          <a:bodyPr>
            <a:noAutofit/>
          </a:bodyPr>
          <a:lstStyle/>
          <a:p>
            <a:r>
              <a:rPr lang="en-US" sz="2400" dirty="0" smtClean="0"/>
              <a:t>Optimized Norm Conserving </a:t>
            </a:r>
            <a:r>
              <a:rPr lang="en-US" sz="2400" dirty="0" err="1" smtClean="0"/>
              <a:t>Vanderbild</a:t>
            </a:r>
            <a:r>
              <a:rPr lang="en-US" sz="2400" dirty="0" smtClean="0"/>
              <a:t> </a:t>
            </a:r>
            <a:r>
              <a:rPr lang="en-US" sz="2400" dirty="0"/>
              <a:t>Pseudo </a:t>
            </a:r>
            <a:r>
              <a:rPr lang="en-US" sz="2400" dirty="0" smtClean="0"/>
              <a:t>Potentials</a:t>
            </a:r>
          </a:p>
          <a:p>
            <a:pPr lvl="1"/>
            <a:r>
              <a:rPr lang="en-US" sz="2400" b="1" dirty="0" smtClean="0"/>
              <a:t>multiple projectors</a:t>
            </a:r>
          </a:p>
          <a:p>
            <a:pPr lvl="1"/>
            <a:r>
              <a:rPr lang="en-US" sz="2400" dirty="0"/>
              <a:t>m</a:t>
            </a:r>
            <a:r>
              <a:rPr lang="en-US" sz="2400" dirty="0" smtClean="0"/>
              <a:t>ultiple gradient constraints</a:t>
            </a:r>
          </a:p>
          <a:p>
            <a:pPr marL="0" indent="0">
              <a:buNone/>
            </a:pPr>
            <a:r>
              <a:rPr lang="en-US" sz="1600" dirty="0"/>
              <a:t>				</a:t>
            </a:r>
            <a:r>
              <a:rPr lang="en-US" sz="1600" dirty="0" smtClean="0"/>
              <a:t>					Don </a:t>
            </a:r>
            <a:r>
              <a:rPr lang="en-US" sz="1600" dirty="0" err="1" smtClean="0"/>
              <a:t>Hamann</a:t>
            </a:r>
            <a:r>
              <a:rPr lang="en-US" sz="1600" dirty="0" smtClean="0"/>
              <a:t> </a:t>
            </a:r>
            <a:r>
              <a:rPr lang="en-US" sz="1600" dirty="0"/>
              <a:t>(PRB 88, 085117 (2013))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Package to facilitate PSP</a:t>
            </a:r>
            <a:br>
              <a:rPr lang="en-US" sz="2400" dirty="0" smtClean="0"/>
            </a:br>
            <a:r>
              <a:rPr lang="en-US" sz="2400" dirty="0" smtClean="0"/>
              <a:t> generation</a:t>
            </a:r>
          </a:p>
          <a:p>
            <a:r>
              <a:rPr lang="en-US" sz="2400" dirty="0" smtClean="0"/>
              <a:t>Graphical interface</a:t>
            </a:r>
          </a:p>
          <a:p>
            <a:r>
              <a:rPr lang="en-US" sz="2400" dirty="0" smtClean="0"/>
              <a:t>Automatized testing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601" y="3483204"/>
            <a:ext cx="4809063" cy="2981619"/>
          </a:xfrm>
          <a:prstGeom prst="rect">
            <a:avLst/>
          </a:prstGeom>
        </p:spPr>
      </p:pic>
      <p:pic>
        <p:nvPicPr>
          <p:cNvPr id="5" name="Picture 4" descr="Screen Shot 2014-09-22 at 13.13.31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56" y="3483204"/>
            <a:ext cx="2552700" cy="9866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9325" y="6462947"/>
            <a:ext cx="3920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http://www.pseudo-dojo.org/</a:t>
            </a:r>
            <a:r>
              <a:rPr lang="en-US" dirty="0" smtClean="0">
                <a:hlinkClick r:id="rId6"/>
              </a:rPr>
              <a:t>dojo.html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51566" y="2086893"/>
            <a:ext cx="445115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</a:rPr>
              <a:t>Log derivatives made to agree up to 8 Ha</a:t>
            </a:r>
            <a:endParaRPr lang="en-US" sz="2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153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wrapper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Python package that wraps around the </a:t>
            </a:r>
            <a:r>
              <a:rPr lang="en-US" sz="2800" dirty="0" err="1" smtClean="0"/>
              <a:t>ab</a:t>
            </a:r>
            <a:r>
              <a:rPr lang="en-US" sz="2800" dirty="0" smtClean="0"/>
              <a:t>-initio code</a:t>
            </a:r>
          </a:p>
          <a:p>
            <a:endParaRPr lang="en-US" sz="2800" dirty="0" smtClean="0"/>
          </a:p>
          <a:p>
            <a:r>
              <a:rPr lang="en-US" sz="2800" dirty="0" smtClean="0"/>
              <a:t>Options</a:t>
            </a:r>
            <a:endParaRPr lang="en-US" sz="2800" dirty="0"/>
          </a:p>
          <a:p>
            <a:pPr lvl="2"/>
            <a:r>
              <a:rPr lang="en-US" sz="2000" dirty="0" err="1"/>
              <a:t>Vasp</a:t>
            </a:r>
            <a:r>
              <a:rPr lang="en-US" sz="2000" dirty="0"/>
              <a:t> / </a:t>
            </a:r>
            <a:r>
              <a:rPr lang="en-US" sz="2000" dirty="0" err="1"/>
              <a:t>Abinit</a:t>
            </a:r>
            <a:endParaRPr lang="en-US" sz="2000" dirty="0"/>
          </a:p>
          <a:p>
            <a:pPr lvl="2"/>
            <a:r>
              <a:rPr lang="en-US" sz="2000" dirty="0"/>
              <a:t>What kind of </a:t>
            </a:r>
            <a:r>
              <a:rPr lang="en-US" sz="2000" i="1" dirty="0"/>
              <a:t>GW</a:t>
            </a:r>
          </a:p>
          <a:p>
            <a:pPr lvl="2"/>
            <a:r>
              <a:rPr lang="en-US" sz="2000" b="1" dirty="0" smtClean="0"/>
              <a:t>Convergence tolerance</a:t>
            </a:r>
            <a:endParaRPr lang="en-US" sz="2000" b="1" dirty="0"/>
          </a:p>
          <a:p>
            <a:endParaRPr lang="en-US" sz="2800" dirty="0" smtClean="0"/>
          </a:p>
          <a:p>
            <a:r>
              <a:rPr lang="en-US" sz="2800" dirty="0" smtClean="0"/>
              <a:t>Some </a:t>
            </a:r>
            <a:r>
              <a:rPr lang="en-US" sz="2800" dirty="0"/>
              <a:t>list of structures &gt; ‘fully’ converged </a:t>
            </a:r>
            <a:r>
              <a:rPr lang="en-US" sz="2800" i="1" dirty="0"/>
              <a:t>GW</a:t>
            </a:r>
            <a:r>
              <a:rPr lang="en-US" sz="2800" dirty="0"/>
              <a:t> results</a:t>
            </a:r>
          </a:p>
          <a:p>
            <a:endParaRPr lang="en-US" sz="28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0933" y="6126163"/>
            <a:ext cx="2641600" cy="66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66" y="6126163"/>
            <a:ext cx="2641600" cy="63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7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6" t="7175" r="9095" b="6105"/>
          <a:stretch/>
        </p:blipFill>
        <p:spPr>
          <a:xfrm>
            <a:off x="694262" y="117001"/>
            <a:ext cx="7755477" cy="662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25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each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find converged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the converged </a:t>
            </a:r>
            <a:r>
              <a:rPr lang="en-US" sz="2000" dirty="0" err="1" smtClean="0"/>
              <a:t>encuteps</a:t>
            </a:r>
            <a:r>
              <a:rPr lang="en-US" sz="2000" dirty="0" smtClean="0"/>
              <a:t> find the converged </a:t>
            </a:r>
            <a:r>
              <a:rPr lang="en-US" sz="2000" dirty="0" err="1" smtClean="0"/>
              <a:t>nbands</a:t>
            </a:r>
            <a:endParaRPr lang="en-US" sz="2000" dirty="0" smtClean="0"/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k-point density (500):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scissor, …)</a:t>
            </a:r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148018" y="1860249"/>
            <a:ext cx="1020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ecut</a:t>
            </a:r>
            <a:r>
              <a:rPr lang="en-US" dirty="0" smtClean="0"/>
              <a:t>, …)</a:t>
            </a:r>
          </a:p>
          <a:p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631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335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7413</TotalTime>
  <Words>690</Words>
  <Application>Microsoft Macintosh PowerPoint</Application>
  <PresentationFormat>On-screen Show (4:3)</PresentationFormat>
  <Paragraphs>172</Paragraphs>
  <Slides>31</Slides>
  <Notes>5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GW in high throughput</vt:lpstr>
      <vt:lpstr>GW in High Throughput</vt:lpstr>
      <vt:lpstr>GW in High Throughput</vt:lpstr>
      <vt:lpstr>PowerPoint Presentation</vt:lpstr>
      <vt:lpstr>ONCVPSP</vt:lpstr>
      <vt:lpstr>GW wrapper</vt:lpstr>
      <vt:lpstr>PowerPoint Presentation</vt:lpstr>
      <vt:lpstr>Convergence study</vt:lpstr>
      <vt:lpstr>PowerPoint Presentation</vt:lpstr>
      <vt:lpstr>PowerPoint Presentation</vt:lpstr>
      <vt:lpstr>Convergence study</vt:lpstr>
      <vt:lpstr>PowerPoint Presentation</vt:lpstr>
      <vt:lpstr>PowerPoint Presentation</vt:lpstr>
      <vt:lpstr>PowerPoint Presentation</vt:lpstr>
      <vt:lpstr>PowerPoint Presentation</vt:lpstr>
      <vt:lpstr>First application: GW160</vt:lpstr>
      <vt:lpstr>PowerPoint Presentation</vt:lpstr>
      <vt:lpstr>PowerPoint Presentation</vt:lpstr>
      <vt:lpstr>Statistics on the convergence parameters</vt:lpstr>
      <vt:lpstr>Empty states v.s. ecuteps</vt:lpstr>
      <vt:lpstr>Ecuteps ?</vt:lpstr>
      <vt:lpstr>Problems</vt:lpstr>
      <vt:lpstr>Exploding wavefunction files</vt:lpstr>
      <vt:lpstr>Problems</vt:lpstr>
      <vt:lpstr>Solutions</vt:lpstr>
      <vt:lpstr>Prevention</vt:lpstr>
      <vt:lpstr>PowerPoint Presentation</vt:lpstr>
      <vt:lpstr>Cluster policy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Michiel Van Setten</dc:creator>
  <cp:lastModifiedBy>Michiel Van Setten</cp:lastModifiedBy>
  <cp:revision>27</cp:revision>
  <dcterms:created xsi:type="dcterms:W3CDTF">2015-04-23T07:30:55Z</dcterms:created>
  <dcterms:modified xsi:type="dcterms:W3CDTF">2015-04-28T15:44:39Z</dcterms:modified>
</cp:coreProperties>
</file>