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6"/>
  </p:notesMasterIdLst>
  <p:sldIdLst>
    <p:sldId id="256" r:id="rId2"/>
    <p:sldId id="259" r:id="rId3"/>
    <p:sldId id="658" r:id="rId4"/>
    <p:sldId id="260" r:id="rId5"/>
    <p:sldId id="262" r:id="rId6"/>
    <p:sldId id="662" r:id="rId7"/>
    <p:sldId id="676" r:id="rId8"/>
    <p:sldId id="677" r:id="rId9"/>
    <p:sldId id="605" r:id="rId10"/>
    <p:sldId id="653" r:id="rId11"/>
    <p:sldId id="646" r:id="rId12"/>
    <p:sldId id="655" r:id="rId13"/>
    <p:sldId id="261" r:id="rId14"/>
    <p:sldId id="283" r:id="rId15"/>
    <p:sldId id="657" r:id="rId16"/>
    <p:sldId id="670" r:id="rId17"/>
    <p:sldId id="268" r:id="rId18"/>
    <p:sldId id="672" r:id="rId19"/>
    <p:sldId id="671" r:id="rId20"/>
    <p:sldId id="673" r:id="rId21"/>
    <p:sldId id="675" r:id="rId22"/>
    <p:sldId id="278" r:id="rId23"/>
    <p:sldId id="669" r:id="rId24"/>
    <p:sldId id="279" r:id="rId25"/>
  </p:sldIdLst>
  <p:sldSz cx="18288000" cy="10287000"/>
  <p:notesSz cx="6858000" cy="9144000"/>
  <p:embeddedFontLst>
    <p:embeddedFont>
      <p:font typeface="Montserrat" panose="00000500000000000000" pitchFamily="50" charset="0"/>
      <p:regular r:id="rId27"/>
      <p:bold r:id="rId28"/>
      <p:italic r:id="rId29"/>
      <p:boldItalic r:id="rId30"/>
    </p:embeddedFont>
    <p:embeddedFont>
      <p:font typeface="Montserrat Bold" panose="020B0604020202020204" charset="0"/>
      <p:regular r:id="rId31"/>
      <p:bold r:id="rId32"/>
    </p:embeddedFont>
    <p:embeddedFont>
      <p:font typeface="Sweet Apricot" panose="020B0604020202020204" charset="0"/>
      <p:regular r:id="rId33"/>
    </p:embeddedFont>
    <p:embeddedFont>
      <p:font typeface="Wingdings 2" panose="05020102010507070707" pitchFamily="18" charset="2"/>
      <p:regular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1601B6-B954-4C0B-AF7B-CDD1AC493951}" v="15" dt="2025-07-03T07:02:14.2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3365" autoAdjust="0"/>
    <p:restoredTop sz="77737" autoAdjust="0"/>
  </p:normalViewPr>
  <p:slideViewPr>
    <p:cSldViewPr>
      <p:cViewPr>
        <p:scale>
          <a:sx n="28" d="100"/>
          <a:sy n="28" d="100"/>
        </p:scale>
        <p:origin x="516" y="3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gherita Bussi" userId="fcc41bda-c70b-4d3b-a094-d65d86470ed9" providerId="ADAL" clId="{C11601B6-B954-4C0B-AF7B-CDD1AC493951}"/>
    <pc:docChg chg="undo redo custSel addSld delSld modSld sldOrd">
      <pc:chgData name="Margherita Bussi" userId="fcc41bda-c70b-4d3b-a094-d65d86470ed9" providerId="ADAL" clId="{C11601B6-B954-4C0B-AF7B-CDD1AC493951}" dt="2025-07-03T07:06:37.374" v="938" actId="20577"/>
      <pc:docMkLst>
        <pc:docMk/>
      </pc:docMkLst>
      <pc:sldChg chg="del">
        <pc:chgData name="Margherita Bussi" userId="fcc41bda-c70b-4d3b-a094-d65d86470ed9" providerId="ADAL" clId="{C11601B6-B954-4C0B-AF7B-CDD1AC493951}" dt="2025-07-03T05:25:51.807" v="0" actId="47"/>
        <pc:sldMkLst>
          <pc:docMk/>
          <pc:sldMk cId="550116733" sldId="258"/>
        </pc:sldMkLst>
      </pc:sldChg>
      <pc:sldChg chg="modSp mod">
        <pc:chgData name="Margherita Bussi" userId="fcc41bda-c70b-4d3b-a094-d65d86470ed9" providerId="ADAL" clId="{C11601B6-B954-4C0B-AF7B-CDD1AC493951}" dt="2025-07-03T05:55:20.652" v="594" actId="1076"/>
        <pc:sldMkLst>
          <pc:docMk/>
          <pc:sldMk cId="0" sldId="259"/>
        </pc:sldMkLst>
        <pc:spChg chg="mod">
          <ac:chgData name="Margherita Bussi" userId="fcc41bda-c70b-4d3b-a094-d65d86470ed9" providerId="ADAL" clId="{C11601B6-B954-4C0B-AF7B-CDD1AC493951}" dt="2025-07-03T05:55:20.652" v="594" actId="1076"/>
          <ac:spMkLst>
            <pc:docMk/>
            <pc:sldMk cId="0" sldId="259"/>
            <ac:spMk id="30" creationId="{7C0D02A7-5928-D9A3-0D6D-EA2B1A6CC5A3}"/>
          </ac:spMkLst>
        </pc:spChg>
      </pc:sldChg>
      <pc:sldChg chg="modSp mod">
        <pc:chgData name="Margherita Bussi" userId="fcc41bda-c70b-4d3b-a094-d65d86470ed9" providerId="ADAL" clId="{C11601B6-B954-4C0B-AF7B-CDD1AC493951}" dt="2025-07-03T05:56:18.249" v="610" actId="20577"/>
        <pc:sldMkLst>
          <pc:docMk/>
          <pc:sldMk cId="0" sldId="262"/>
        </pc:sldMkLst>
        <pc:spChg chg="mod">
          <ac:chgData name="Margherita Bussi" userId="fcc41bda-c70b-4d3b-a094-d65d86470ed9" providerId="ADAL" clId="{C11601B6-B954-4C0B-AF7B-CDD1AC493951}" dt="2025-07-03T05:55:47.855" v="608" actId="20577"/>
          <ac:spMkLst>
            <pc:docMk/>
            <pc:sldMk cId="0" sldId="262"/>
            <ac:spMk id="12" creationId="{00000000-0000-0000-0000-000000000000}"/>
          </ac:spMkLst>
        </pc:spChg>
        <pc:spChg chg="mod">
          <ac:chgData name="Margherita Bussi" userId="fcc41bda-c70b-4d3b-a094-d65d86470ed9" providerId="ADAL" clId="{C11601B6-B954-4C0B-AF7B-CDD1AC493951}" dt="2025-07-03T05:56:18.249" v="610" actId="20577"/>
          <ac:spMkLst>
            <pc:docMk/>
            <pc:sldMk cId="0" sldId="262"/>
            <ac:spMk id="13" creationId="{00000000-0000-0000-0000-000000000000}"/>
          </ac:spMkLst>
        </pc:spChg>
      </pc:sldChg>
      <pc:sldChg chg="modSp mod">
        <pc:chgData name="Margherita Bussi" userId="fcc41bda-c70b-4d3b-a094-d65d86470ed9" providerId="ADAL" clId="{C11601B6-B954-4C0B-AF7B-CDD1AC493951}" dt="2025-07-03T07:06:37.374" v="938" actId="20577"/>
        <pc:sldMkLst>
          <pc:docMk/>
          <pc:sldMk cId="0" sldId="278"/>
        </pc:sldMkLst>
        <pc:spChg chg="mod">
          <ac:chgData name="Margherita Bussi" userId="fcc41bda-c70b-4d3b-a094-d65d86470ed9" providerId="ADAL" clId="{C11601B6-B954-4C0B-AF7B-CDD1AC493951}" dt="2025-07-03T06:02:50.095" v="880" actId="20577"/>
          <ac:spMkLst>
            <pc:docMk/>
            <pc:sldMk cId="0" sldId="278"/>
            <ac:spMk id="2" creationId="{00000000-0000-0000-0000-000000000000}"/>
          </ac:spMkLst>
        </pc:spChg>
        <pc:spChg chg="mod">
          <ac:chgData name="Margherita Bussi" userId="fcc41bda-c70b-4d3b-a094-d65d86470ed9" providerId="ADAL" clId="{C11601B6-B954-4C0B-AF7B-CDD1AC493951}" dt="2025-07-03T07:06:37.374" v="938" actId="20577"/>
          <ac:spMkLst>
            <pc:docMk/>
            <pc:sldMk cId="0" sldId="278"/>
            <ac:spMk id="10" creationId="{00000000-0000-0000-0000-000000000000}"/>
          </ac:spMkLst>
        </pc:spChg>
      </pc:sldChg>
      <pc:sldChg chg="addSp modSp modNotesTx">
        <pc:chgData name="Margherita Bussi" userId="fcc41bda-c70b-4d3b-a094-d65d86470ed9" providerId="ADAL" clId="{C11601B6-B954-4C0B-AF7B-CDD1AC493951}" dt="2025-07-03T05:39:54.596" v="269"/>
        <pc:sldMkLst>
          <pc:docMk/>
          <pc:sldMk cId="797755755" sldId="283"/>
        </pc:sldMkLst>
        <pc:spChg chg="add mod">
          <ac:chgData name="Margherita Bussi" userId="fcc41bda-c70b-4d3b-a094-d65d86470ed9" providerId="ADAL" clId="{C11601B6-B954-4C0B-AF7B-CDD1AC493951}" dt="2025-07-03T05:39:54.596" v="269"/>
          <ac:spMkLst>
            <pc:docMk/>
            <pc:sldMk cId="797755755" sldId="283"/>
            <ac:spMk id="2" creationId="{410885F6-E99D-5322-63A0-7D2669A9BE88}"/>
          </ac:spMkLst>
        </pc:spChg>
        <pc:spChg chg="add mod">
          <ac:chgData name="Margherita Bussi" userId="fcc41bda-c70b-4d3b-a094-d65d86470ed9" providerId="ADAL" clId="{C11601B6-B954-4C0B-AF7B-CDD1AC493951}" dt="2025-07-03T05:39:54.596" v="269"/>
          <ac:spMkLst>
            <pc:docMk/>
            <pc:sldMk cId="797755755" sldId="283"/>
            <ac:spMk id="12" creationId="{7EFC9FB3-8D54-A54C-C30E-24B54262D7E3}"/>
          </ac:spMkLst>
        </pc:spChg>
        <pc:spChg chg="add mod">
          <ac:chgData name="Margherita Bussi" userId="fcc41bda-c70b-4d3b-a094-d65d86470ed9" providerId="ADAL" clId="{C11601B6-B954-4C0B-AF7B-CDD1AC493951}" dt="2025-07-03T05:39:54.596" v="269"/>
          <ac:spMkLst>
            <pc:docMk/>
            <pc:sldMk cId="797755755" sldId="283"/>
            <ac:spMk id="16" creationId="{DD4D85E0-364D-74B3-413B-5A7736EA4CD6}"/>
          </ac:spMkLst>
        </pc:spChg>
        <pc:spChg chg="add mod">
          <ac:chgData name="Margherita Bussi" userId="fcc41bda-c70b-4d3b-a094-d65d86470ed9" providerId="ADAL" clId="{C11601B6-B954-4C0B-AF7B-CDD1AC493951}" dt="2025-07-03T05:39:54.596" v="269"/>
          <ac:spMkLst>
            <pc:docMk/>
            <pc:sldMk cId="797755755" sldId="283"/>
            <ac:spMk id="20" creationId="{0642A83A-DBC5-9982-491F-27E6F4293252}"/>
          </ac:spMkLst>
        </pc:spChg>
      </pc:sldChg>
      <pc:sldChg chg="addSp modSp add mod">
        <pc:chgData name="Margherita Bussi" userId="fcc41bda-c70b-4d3b-a094-d65d86470ed9" providerId="ADAL" clId="{C11601B6-B954-4C0B-AF7B-CDD1AC493951}" dt="2025-07-03T05:33:02.271" v="165" actId="207"/>
        <pc:sldMkLst>
          <pc:docMk/>
          <pc:sldMk cId="4200908010" sldId="605"/>
        </pc:sldMkLst>
        <pc:spChg chg="mod">
          <ac:chgData name="Margherita Bussi" userId="fcc41bda-c70b-4d3b-a094-d65d86470ed9" providerId="ADAL" clId="{C11601B6-B954-4C0B-AF7B-CDD1AC493951}" dt="2025-07-03T05:33:02.271" v="165" actId="207"/>
          <ac:spMkLst>
            <pc:docMk/>
            <pc:sldMk cId="4200908010" sldId="605"/>
            <ac:spMk id="2" creationId="{96CE136C-998E-4E1D-BC4E-5F2D2D669669}"/>
          </ac:spMkLst>
        </pc:spChg>
        <pc:spChg chg="mod">
          <ac:chgData name="Margherita Bussi" userId="fcc41bda-c70b-4d3b-a094-d65d86470ed9" providerId="ADAL" clId="{C11601B6-B954-4C0B-AF7B-CDD1AC493951}" dt="2025-07-03T05:32:07.848" v="88" actId="207"/>
          <ac:spMkLst>
            <pc:docMk/>
            <pc:sldMk cId="4200908010" sldId="605"/>
            <ac:spMk id="3" creationId="{44C12041-AB3D-4DF9-99EA-7379E19F3E64}"/>
          </ac:spMkLst>
        </pc:spChg>
        <pc:spChg chg="mod">
          <ac:chgData name="Margherita Bussi" userId="fcc41bda-c70b-4d3b-a094-d65d86470ed9" providerId="ADAL" clId="{C11601B6-B954-4C0B-AF7B-CDD1AC493951}" dt="2025-07-03T05:31:31.991" v="80"/>
          <ac:spMkLst>
            <pc:docMk/>
            <pc:sldMk cId="4200908010" sldId="605"/>
            <ac:spMk id="6" creationId="{BE0B8E9F-869B-79D3-7D8B-F6F1F683E9A6}"/>
          </ac:spMkLst>
        </pc:spChg>
        <pc:spChg chg="mod">
          <ac:chgData name="Margherita Bussi" userId="fcc41bda-c70b-4d3b-a094-d65d86470ed9" providerId="ADAL" clId="{C11601B6-B954-4C0B-AF7B-CDD1AC493951}" dt="2025-07-03T05:31:31.991" v="80"/>
          <ac:spMkLst>
            <pc:docMk/>
            <pc:sldMk cId="4200908010" sldId="605"/>
            <ac:spMk id="7" creationId="{61ED99D8-06BA-2952-5346-B06949706CB1}"/>
          </ac:spMkLst>
        </pc:spChg>
        <pc:spChg chg="mod">
          <ac:chgData name="Margherita Bussi" userId="fcc41bda-c70b-4d3b-a094-d65d86470ed9" providerId="ADAL" clId="{C11601B6-B954-4C0B-AF7B-CDD1AC493951}" dt="2025-07-03T05:31:31.991" v="80"/>
          <ac:spMkLst>
            <pc:docMk/>
            <pc:sldMk cId="4200908010" sldId="605"/>
            <ac:spMk id="8" creationId="{FBFDAFBF-96CE-92F3-9C4E-0CC1646557AE}"/>
          </ac:spMkLst>
        </pc:spChg>
        <pc:spChg chg="mod">
          <ac:chgData name="Margherita Bussi" userId="fcc41bda-c70b-4d3b-a094-d65d86470ed9" providerId="ADAL" clId="{C11601B6-B954-4C0B-AF7B-CDD1AC493951}" dt="2025-07-03T05:31:31.991" v="80"/>
          <ac:spMkLst>
            <pc:docMk/>
            <pc:sldMk cId="4200908010" sldId="605"/>
            <ac:spMk id="9" creationId="{5CAE889E-5D45-315B-B111-96548F1D6AE8}"/>
          </ac:spMkLst>
        </pc:spChg>
        <pc:spChg chg="mod">
          <ac:chgData name="Margherita Bussi" userId="fcc41bda-c70b-4d3b-a094-d65d86470ed9" providerId="ADAL" clId="{C11601B6-B954-4C0B-AF7B-CDD1AC493951}" dt="2025-07-03T05:31:31.991" v="80"/>
          <ac:spMkLst>
            <pc:docMk/>
            <pc:sldMk cId="4200908010" sldId="605"/>
            <ac:spMk id="10" creationId="{C26358E0-5680-EDB5-6B09-40EC8A1A48BE}"/>
          </ac:spMkLst>
        </pc:spChg>
        <pc:spChg chg="mod">
          <ac:chgData name="Margherita Bussi" userId="fcc41bda-c70b-4d3b-a094-d65d86470ed9" providerId="ADAL" clId="{C11601B6-B954-4C0B-AF7B-CDD1AC493951}" dt="2025-07-03T05:31:31.991" v="80"/>
          <ac:spMkLst>
            <pc:docMk/>
            <pc:sldMk cId="4200908010" sldId="605"/>
            <ac:spMk id="11" creationId="{B33892C7-F299-4C40-B431-B76E7BA119EB}"/>
          </ac:spMkLst>
        </pc:spChg>
        <pc:spChg chg="mod">
          <ac:chgData name="Margherita Bussi" userId="fcc41bda-c70b-4d3b-a094-d65d86470ed9" providerId="ADAL" clId="{C11601B6-B954-4C0B-AF7B-CDD1AC493951}" dt="2025-07-03T05:31:31.991" v="80"/>
          <ac:spMkLst>
            <pc:docMk/>
            <pc:sldMk cId="4200908010" sldId="605"/>
            <ac:spMk id="13" creationId="{CA7FC5F1-E9C9-B99E-1434-163DB9E78909}"/>
          </ac:spMkLst>
        </pc:spChg>
        <pc:spChg chg="mod">
          <ac:chgData name="Margherita Bussi" userId="fcc41bda-c70b-4d3b-a094-d65d86470ed9" providerId="ADAL" clId="{C11601B6-B954-4C0B-AF7B-CDD1AC493951}" dt="2025-07-03T05:31:31.991" v="80"/>
          <ac:spMkLst>
            <pc:docMk/>
            <pc:sldMk cId="4200908010" sldId="605"/>
            <ac:spMk id="14" creationId="{A26FABC1-B6D3-6D21-EAF2-56EF362704B6}"/>
          </ac:spMkLst>
        </pc:spChg>
        <pc:grpChg chg="add mod">
          <ac:chgData name="Margherita Bussi" userId="fcc41bda-c70b-4d3b-a094-d65d86470ed9" providerId="ADAL" clId="{C11601B6-B954-4C0B-AF7B-CDD1AC493951}" dt="2025-07-03T05:31:31.991" v="80"/>
          <ac:grpSpMkLst>
            <pc:docMk/>
            <pc:sldMk cId="4200908010" sldId="605"/>
            <ac:grpSpMk id="5" creationId="{FCCA06A2-EA4C-2C1B-4358-49824D435627}"/>
          </ac:grpSpMkLst>
        </pc:grpChg>
        <pc:grpChg chg="mod">
          <ac:chgData name="Margherita Bussi" userId="fcc41bda-c70b-4d3b-a094-d65d86470ed9" providerId="ADAL" clId="{C11601B6-B954-4C0B-AF7B-CDD1AC493951}" dt="2025-07-03T05:31:31.991" v="80"/>
          <ac:grpSpMkLst>
            <pc:docMk/>
            <pc:sldMk cId="4200908010" sldId="605"/>
            <ac:grpSpMk id="12" creationId="{B91282EF-18A5-D306-4BAD-1A87554D8637}"/>
          </ac:grpSpMkLst>
        </pc:grpChg>
      </pc:sldChg>
      <pc:sldChg chg="modSp add del mod">
        <pc:chgData name="Margherita Bussi" userId="fcc41bda-c70b-4d3b-a094-d65d86470ed9" providerId="ADAL" clId="{C11601B6-B954-4C0B-AF7B-CDD1AC493951}" dt="2025-07-03T05:27:04.011" v="9" actId="47"/>
        <pc:sldMkLst>
          <pc:docMk/>
          <pc:sldMk cId="3122061557" sldId="629"/>
        </pc:sldMkLst>
        <pc:spChg chg="mod">
          <ac:chgData name="Margherita Bussi" userId="fcc41bda-c70b-4d3b-a094-d65d86470ed9" providerId="ADAL" clId="{C11601B6-B954-4C0B-AF7B-CDD1AC493951}" dt="2025-07-03T05:25:58.818" v="5" actId="27636"/>
          <ac:spMkLst>
            <pc:docMk/>
            <pc:sldMk cId="3122061557" sldId="629"/>
            <ac:spMk id="3" creationId="{0F1CA2EE-0B1C-4853-A053-DE925F30A6A0}"/>
          </ac:spMkLst>
        </pc:spChg>
        <pc:spChg chg="mod">
          <ac:chgData name="Margherita Bussi" userId="fcc41bda-c70b-4d3b-a094-d65d86470ed9" providerId="ADAL" clId="{C11601B6-B954-4C0B-AF7B-CDD1AC493951}" dt="2025-07-03T05:27:02.109" v="8" actId="27636"/>
          <ac:spMkLst>
            <pc:docMk/>
            <pc:sldMk cId="3122061557" sldId="629"/>
            <ac:spMk id="4" creationId="{E2E31FD0-6B6B-406C-84AB-4782705D0783}"/>
          </ac:spMkLst>
        </pc:spChg>
      </pc:sldChg>
      <pc:sldChg chg="addSp modSp add del mod">
        <pc:chgData name="Margherita Bussi" userId="fcc41bda-c70b-4d3b-a094-d65d86470ed9" providerId="ADAL" clId="{C11601B6-B954-4C0B-AF7B-CDD1AC493951}" dt="2025-07-03T05:58:36.282" v="677" actId="47"/>
        <pc:sldMkLst>
          <pc:docMk/>
          <pc:sldMk cId="1832133918" sldId="631"/>
        </pc:sldMkLst>
        <pc:spChg chg="mod">
          <ac:chgData name="Margherita Bussi" userId="fcc41bda-c70b-4d3b-a094-d65d86470ed9" providerId="ADAL" clId="{C11601B6-B954-4C0B-AF7B-CDD1AC493951}" dt="2025-07-03T05:33:06.356" v="167" actId="20577"/>
          <ac:spMkLst>
            <pc:docMk/>
            <pc:sldMk cId="1832133918" sldId="631"/>
            <ac:spMk id="2" creationId="{13075459-C191-4BEB-B744-357ADB21D4D7}"/>
          </ac:spMkLst>
        </pc:spChg>
        <pc:spChg chg="mod">
          <ac:chgData name="Margherita Bussi" userId="fcc41bda-c70b-4d3b-a094-d65d86470ed9" providerId="ADAL" clId="{C11601B6-B954-4C0B-AF7B-CDD1AC493951}" dt="2025-07-03T05:31:04.100" v="79" actId="207"/>
          <ac:spMkLst>
            <pc:docMk/>
            <pc:sldMk cId="1832133918" sldId="631"/>
            <ac:spMk id="3" creationId="{82BC9C20-1CD9-46B8-85A4-0F1EA0B19713}"/>
          </ac:spMkLst>
        </pc:spChg>
        <pc:spChg chg="mod">
          <ac:chgData name="Margherita Bussi" userId="fcc41bda-c70b-4d3b-a094-d65d86470ed9" providerId="ADAL" clId="{C11601B6-B954-4C0B-AF7B-CDD1AC493951}" dt="2025-07-03T05:30:00.896" v="33"/>
          <ac:spMkLst>
            <pc:docMk/>
            <pc:sldMk cId="1832133918" sldId="631"/>
            <ac:spMk id="6" creationId="{4261A56B-315A-AE0F-5F64-3BCCB2D870A6}"/>
          </ac:spMkLst>
        </pc:spChg>
        <pc:spChg chg="mod">
          <ac:chgData name="Margherita Bussi" userId="fcc41bda-c70b-4d3b-a094-d65d86470ed9" providerId="ADAL" clId="{C11601B6-B954-4C0B-AF7B-CDD1AC493951}" dt="2025-07-03T05:30:00.896" v="33"/>
          <ac:spMkLst>
            <pc:docMk/>
            <pc:sldMk cId="1832133918" sldId="631"/>
            <ac:spMk id="7" creationId="{200845EF-55B5-7D19-F161-99979F868648}"/>
          </ac:spMkLst>
        </pc:spChg>
        <pc:spChg chg="mod">
          <ac:chgData name="Margherita Bussi" userId="fcc41bda-c70b-4d3b-a094-d65d86470ed9" providerId="ADAL" clId="{C11601B6-B954-4C0B-AF7B-CDD1AC493951}" dt="2025-07-03T05:30:00.896" v="33"/>
          <ac:spMkLst>
            <pc:docMk/>
            <pc:sldMk cId="1832133918" sldId="631"/>
            <ac:spMk id="8" creationId="{89A1B842-7D60-5841-4FE3-2137F6B93827}"/>
          </ac:spMkLst>
        </pc:spChg>
        <pc:spChg chg="mod">
          <ac:chgData name="Margherita Bussi" userId="fcc41bda-c70b-4d3b-a094-d65d86470ed9" providerId="ADAL" clId="{C11601B6-B954-4C0B-AF7B-CDD1AC493951}" dt="2025-07-03T05:30:00.896" v="33"/>
          <ac:spMkLst>
            <pc:docMk/>
            <pc:sldMk cId="1832133918" sldId="631"/>
            <ac:spMk id="9" creationId="{49C225F9-DCB0-8D00-BF85-BFFDA3B936DD}"/>
          </ac:spMkLst>
        </pc:spChg>
        <pc:spChg chg="mod">
          <ac:chgData name="Margherita Bussi" userId="fcc41bda-c70b-4d3b-a094-d65d86470ed9" providerId="ADAL" clId="{C11601B6-B954-4C0B-AF7B-CDD1AC493951}" dt="2025-07-03T05:30:00.896" v="33"/>
          <ac:spMkLst>
            <pc:docMk/>
            <pc:sldMk cId="1832133918" sldId="631"/>
            <ac:spMk id="10" creationId="{E3C65CB7-46C1-7479-7699-7A1C26614BB0}"/>
          </ac:spMkLst>
        </pc:spChg>
        <pc:spChg chg="mod">
          <ac:chgData name="Margherita Bussi" userId="fcc41bda-c70b-4d3b-a094-d65d86470ed9" providerId="ADAL" clId="{C11601B6-B954-4C0B-AF7B-CDD1AC493951}" dt="2025-07-03T05:30:00.896" v="33"/>
          <ac:spMkLst>
            <pc:docMk/>
            <pc:sldMk cId="1832133918" sldId="631"/>
            <ac:spMk id="11" creationId="{8792432E-BEC0-C997-CBC7-C1E966359FBB}"/>
          </ac:spMkLst>
        </pc:spChg>
        <pc:spChg chg="mod">
          <ac:chgData name="Margherita Bussi" userId="fcc41bda-c70b-4d3b-a094-d65d86470ed9" providerId="ADAL" clId="{C11601B6-B954-4C0B-AF7B-CDD1AC493951}" dt="2025-07-03T05:30:00.896" v="33"/>
          <ac:spMkLst>
            <pc:docMk/>
            <pc:sldMk cId="1832133918" sldId="631"/>
            <ac:spMk id="13" creationId="{675A30A8-3D2F-A931-5D15-26DAAB3FD53C}"/>
          </ac:spMkLst>
        </pc:spChg>
        <pc:spChg chg="mod">
          <ac:chgData name="Margherita Bussi" userId="fcc41bda-c70b-4d3b-a094-d65d86470ed9" providerId="ADAL" clId="{C11601B6-B954-4C0B-AF7B-CDD1AC493951}" dt="2025-07-03T05:30:00.896" v="33"/>
          <ac:spMkLst>
            <pc:docMk/>
            <pc:sldMk cId="1832133918" sldId="631"/>
            <ac:spMk id="14" creationId="{C5E3915E-BA1E-9061-9107-5D9ABE0948F8}"/>
          </ac:spMkLst>
        </pc:spChg>
        <pc:grpChg chg="add mod">
          <ac:chgData name="Margherita Bussi" userId="fcc41bda-c70b-4d3b-a094-d65d86470ed9" providerId="ADAL" clId="{C11601B6-B954-4C0B-AF7B-CDD1AC493951}" dt="2025-07-03T05:30:09.694" v="35" actId="1076"/>
          <ac:grpSpMkLst>
            <pc:docMk/>
            <pc:sldMk cId="1832133918" sldId="631"/>
            <ac:grpSpMk id="5" creationId="{DF49A52B-6934-8DED-E533-EF9E7A5BBCE3}"/>
          </ac:grpSpMkLst>
        </pc:grpChg>
        <pc:grpChg chg="mod">
          <ac:chgData name="Margherita Bussi" userId="fcc41bda-c70b-4d3b-a094-d65d86470ed9" providerId="ADAL" clId="{C11601B6-B954-4C0B-AF7B-CDD1AC493951}" dt="2025-07-03T05:30:00.896" v="33"/>
          <ac:grpSpMkLst>
            <pc:docMk/>
            <pc:sldMk cId="1832133918" sldId="631"/>
            <ac:grpSpMk id="12" creationId="{AA446EC9-E3F3-A624-060D-0B9A6DFFAA8C}"/>
          </ac:grpSpMkLst>
        </pc:grpChg>
      </pc:sldChg>
      <pc:sldChg chg="addSp modSp add mod">
        <pc:chgData name="Margherita Bussi" userId="fcc41bda-c70b-4d3b-a094-d65d86470ed9" providerId="ADAL" clId="{C11601B6-B954-4C0B-AF7B-CDD1AC493951}" dt="2025-07-03T07:04:19.989" v="921" actId="207"/>
        <pc:sldMkLst>
          <pc:docMk/>
          <pc:sldMk cId="4025106533" sldId="646"/>
        </pc:sldMkLst>
        <pc:spChg chg="mod">
          <ac:chgData name="Margherita Bussi" userId="fcc41bda-c70b-4d3b-a094-d65d86470ed9" providerId="ADAL" clId="{C11601B6-B954-4C0B-AF7B-CDD1AC493951}" dt="2025-07-03T05:35:27.442" v="256" actId="14100"/>
          <ac:spMkLst>
            <pc:docMk/>
            <pc:sldMk cId="4025106533" sldId="646"/>
            <ac:spMk id="2" creationId="{00B8B3D6-E435-4F88-A9E4-A1D35162BD5B}"/>
          </ac:spMkLst>
        </pc:spChg>
        <pc:spChg chg="mod">
          <ac:chgData name="Margherita Bussi" userId="fcc41bda-c70b-4d3b-a094-d65d86470ed9" providerId="ADAL" clId="{C11601B6-B954-4C0B-AF7B-CDD1AC493951}" dt="2025-07-03T05:35:17.530" v="252"/>
          <ac:spMkLst>
            <pc:docMk/>
            <pc:sldMk cId="4025106533" sldId="646"/>
            <ac:spMk id="5" creationId="{F21E3F2C-301D-6540-B73E-8D728E4D9E2E}"/>
          </ac:spMkLst>
        </pc:spChg>
        <pc:spChg chg="mod">
          <ac:chgData name="Margherita Bussi" userId="fcc41bda-c70b-4d3b-a094-d65d86470ed9" providerId="ADAL" clId="{C11601B6-B954-4C0B-AF7B-CDD1AC493951}" dt="2025-07-03T05:35:17.530" v="252"/>
          <ac:spMkLst>
            <pc:docMk/>
            <pc:sldMk cId="4025106533" sldId="646"/>
            <ac:spMk id="6" creationId="{503F55FD-E4D1-B5F8-0FCC-A00563CE6133}"/>
          </ac:spMkLst>
        </pc:spChg>
        <pc:spChg chg="mod">
          <ac:chgData name="Margherita Bussi" userId="fcc41bda-c70b-4d3b-a094-d65d86470ed9" providerId="ADAL" clId="{C11601B6-B954-4C0B-AF7B-CDD1AC493951}" dt="2025-07-03T07:04:19.989" v="921" actId="207"/>
          <ac:spMkLst>
            <pc:docMk/>
            <pc:sldMk cId="4025106533" sldId="646"/>
            <ac:spMk id="7" creationId="{172F5790-3B5F-44B2-83EC-3F750188DE68}"/>
          </ac:spMkLst>
        </pc:spChg>
        <pc:spChg chg="mod">
          <ac:chgData name="Margherita Bussi" userId="fcc41bda-c70b-4d3b-a094-d65d86470ed9" providerId="ADAL" clId="{C11601B6-B954-4C0B-AF7B-CDD1AC493951}" dt="2025-07-03T05:35:17.530" v="252"/>
          <ac:spMkLst>
            <pc:docMk/>
            <pc:sldMk cId="4025106533" sldId="646"/>
            <ac:spMk id="8" creationId="{7BF1F13B-D0E2-7A12-1359-C5A215FDA7E1}"/>
          </ac:spMkLst>
        </pc:spChg>
        <pc:spChg chg="mod">
          <ac:chgData name="Margherita Bussi" userId="fcc41bda-c70b-4d3b-a094-d65d86470ed9" providerId="ADAL" clId="{C11601B6-B954-4C0B-AF7B-CDD1AC493951}" dt="2025-07-03T05:35:17.530" v="252"/>
          <ac:spMkLst>
            <pc:docMk/>
            <pc:sldMk cId="4025106533" sldId="646"/>
            <ac:spMk id="9" creationId="{65C18141-C10B-32E6-77E6-D58793FBD925}"/>
          </ac:spMkLst>
        </pc:spChg>
        <pc:spChg chg="mod">
          <ac:chgData name="Margherita Bussi" userId="fcc41bda-c70b-4d3b-a094-d65d86470ed9" providerId="ADAL" clId="{C11601B6-B954-4C0B-AF7B-CDD1AC493951}" dt="2025-07-03T05:35:17.530" v="252"/>
          <ac:spMkLst>
            <pc:docMk/>
            <pc:sldMk cId="4025106533" sldId="646"/>
            <ac:spMk id="10" creationId="{1F885ED5-1475-C72A-D745-BB8A1E51E6D5}"/>
          </ac:spMkLst>
        </pc:spChg>
        <pc:spChg chg="mod">
          <ac:chgData name="Margherita Bussi" userId="fcc41bda-c70b-4d3b-a094-d65d86470ed9" providerId="ADAL" clId="{C11601B6-B954-4C0B-AF7B-CDD1AC493951}" dt="2025-07-03T05:35:17.530" v="252"/>
          <ac:spMkLst>
            <pc:docMk/>
            <pc:sldMk cId="4025106533" sldId="646"/>
            <ac:spMk id="11" creationId="{8F829A79-95F6-003E-C4A5-494637DBC649}"/>
          </ac:spMkLst>
        </pc:spChg>
        <pc:spChg chg="mod">
          <ac:chgData name="Margherita Bussi" userId="fcc41bda-c70b-4d3b-a094-d65d86470ed9" providerId="ADAL" clId="{C11601B6-B954-4C0B-AF7B-CDD1AC493951}" dt="2025-07-03T05:35:17.530" v="252"/>
          <ac:spMkLst>
            <pc:docMk/>
            <pc:sldMk cId="4025106533" sldId="646"/>
            <ac:spMk id="13" creationId="{CA2A964D-354B-C827-B855-8A1D52C7F713}"/>
          </ac:spMkLst>
        </pc:spChg>
        <pc:spChg chg="mod">
          <ac:chgData name="Margherita Bussi" userId="fcc41bda-c70b-4d3b-a094-d65d86470ed9" providerId="ADAL" clId="{C11601B6-B954-4C0B-AF7B-CDD1AC493951}" dt="2025-07-03T05:35:17.530" v="252"/>
          <ac:spMkLst>
            <pc:docMk/>
            <pc:sldMk cId="4025106533" sldId="646"/>
            <ac:spMk id="14" creationId="{103F7BAE-541D-0A1E-EA06-EC2718F148AC}"/>
          </ac:spMkLst>
        </pc:spChg>
        <pc:grpChg chg="add mod">
          <ac:chgData name="Margherita Bussi" userId="fcc41bda-c70b-4d3b-a094-d65d86470ed9" providerId="ADAL" clId="{C11601B6-B954-4C0B-AF7B-CDD1AC493951}" dt="2025-07-03T05:35:17.530" v="252"/>
          <ac:grpSpMkLst>
            <pc:docMk/>
            <pc:sldMk cId="4025106533" sldId="646"/>
            <ac:grpSpMk id="3" creationId="{D9C2A442-8D98-2FFC-CCC6-52A464607D12}"/>
          </ac:grpSpMkLst>
        </pc:grpChg>
        <pc:grpChg chg="mod">
          <ac:chgData name="Margherita Bussi" userId="fcc41bda-c70b-4d3b-a094-d65d86470ed9" providerId="ADAL" clId="{C11601B6-B954-4C0B-AF7B-CDD1AC493951}" dt="2025-07-03T05:35:17.530" v="252"/>
          <ac:grpSpMkLst>
            <pc:docMk/>
            <pc:sldMk cId="4025106533" sldId="646"/>
            <ac:grpSpMk id="12" creationId="{B4A3D005-025E-CEFE-4D68-E5A432634354}"/>
          </ac:grpSpMkLst>
        </pc:grpChg>
      </pc:sldChg>
      <pc:sldChg chg="del">
        <pc:chgData name="Margherita Bussi" userId="fcc41bda-c70b-4d3b-a094-d65d86470ed9" providerId="ADAL" clId="{C11601B6-B954-4C0B-AF7B-CDD1AC493951}" dt="2025-07-03T05:25:55.873" v="1" actId="47"/>
        <pc:sldMkLst>
          <pc:docMk/>
          <pc:sldMk cId="1706277706" sldId="652"/>
        </pc:sldMkLst>
      </pc:sldChg>
      <pc:sldChg chg="addSp modSp add mod">
        <pc:chgData name="Margherita Bussi" userId="fcc41bda-c70b-4d3b-a094-d65d86470ed9" providerId="ADAL" clId="{C11601B6-B954-4C0B-AF7B-CDD1AC493951}" dt="2025-07-03T05:34:53.676" v="251" actId="113"/>
        <pc:sldMkLst>
          <pc:docMk/>
          <pc:sldMk cId="1684742096" sldId="653"/>
        </pc:sldMkLst>
        <pc:spChg chg="mod">
          <ac:chgData name="Margherita Bussi" userId="fcc41bda-c70b-4d3b-a094-d65d86470ed9" providerId="ADAL" clId="{C11601B6-B954-4C0B-AF7B-CDD1AC493951}" dt="2025-07-03T05:34:07.365" v="240" actId="1076"/>
          <ac:spMkLst>
            <pc:docMk/>
            <pc:sldMk cId="1684742096" sldId="653"/>
            <ac:spMk id="2" creationId="{FBC9363B-D936-4217-A684-54FBF41D8958}"/>
          </ac:spMkLst>
        </pc:spChg>
        <pc:spChg chg="mod">
          <ac:chgData name="Margherita Bussi" userId="fcc41bda-c70b-4d3b-a094-d65d86470ed9" providerId="ADAL" clId="{C11601B6-B954-4C0B-AF7B-CDD1AC493951}" dt="2025-07-03T05:34:53.676" v="251" actId="113"/>
          <ac:spMkLst>
            <pc:docMk/>
            <pc:sldMk cId="1684742096" sldId="653"/>
            <ac:spMk id="3" creationId="{BDAA59B6-5775-4829-B246-4980BD886BC5}"/>
          </ac:spMkLst>
        </pc:spChg>
        <pc:spChg chg="mod">
          <ac:chgData name="Margherita Bussi" userId="fcc41bda-c70b-4d3b-a094-d65d86470ed9" providerId="ADAL" clId="{C11601B6-B954-4C0B-AF7B-CDD1AC493951}" dt="2025-07-03T05:33:22.892" v="169"/>
          <ac:spMkLst>
            <pc:docMk/>
            <pc:sldMk cId="1684742096" sldId="653"/>
            <ac:spMk id="6" creationId="{A86BC056-46FB-8D9C-CBC9-C54A4DD31581}"/>
          </ac:spMkLst>
        </pc:spChg>
        <pc:spChg chg="mod">
          <ac:chgData name="Margherita Bussi" userId="fcc41bda-c70b-4d3b-a094-d65d86470ed9" providerId="ADAL" clId="{C11601B6-B954-4C0B-AF7B-CDD1AC493951}" dt="2025-07-03T05:33:22.892" v="169"/>
          <ac:spMkLst>
            <pc:docMk/>
            <pc:sldMk cId="1684742096" sldId="653"/>
            <ac:spMk id="7" creationId="{E1F8A7AA-401F-BDDB-1040-AFF1999053AF}"/>
          </ac:spMkLst>
        </pc:spChg>
        <pc:spChg chg="mod">
          <ac:chgData name="Margherita Bussi" userId="fcc41bda-c70b-4d3b-a094-d65d86470ed9" providerId="ADAL" clId="{C11601B6-B954-4C0B-AF7B-CDD1AC493951}" dt="2025-07-03T05:33:22.892" v="169"/>
          <ac:spMkLst>
            <pc:docMk/>
            <pc:sldMk cId="1684742096" sldId="653"/>
            <ac:spMk id="8" creationId="{9A9301CB-5F05-9DFE-37B8-35D64F08AC3F}"/>
          </ac:spMkLst>
        </pc:spChg>
        <pc:spChg chg="mod">
          <ac:chgData name="Margherita Bussi" userId="fcc41bda-c70b-4d3b-a094-d65d86470ed9" providerId="ADAL" clId="{C11601B6-B954-4C0B-AF7B-CDD1AC493951}" dt="2025-07-03T05:33:22.892" v="169"/>
          <ac:spMkLst>
            <pc:docMk/>
            <pc:sldMk cId="1684742096" sldId="653"/>
            <ac:spMk id="9" creationId="{65D79F8C-990F-8C6A-BFBD-D58FEF7C3C72}"/>
          </ac:spMkLst>
        </pc:spChg>
        <pc:spChg chg="mod">
          <ac:chgData name="Margherita Bussi" userId="fcc41bda-c70b-4d3b-a094-d65d86470ed9" providerId="ADAL" clId="{C11601B6-B954-4C0B-AF7B-CDD1AC493951}" dt="2025-07-03T05:33:22.892" v="169"/>
          <ac:spMkLst>
            <pc:docMk/>
            <pc:sldMk cId="1684742096" sldId="653"/>
            <ac:spMk id="10" creationId="{1F7DB0D5-307A-8FBA-FD6B-1DAED5491664}"/>
          </ac:spMkLst>
        </pc:spChg>
        <pc:spChg chg="mod">
          <ac:chgData name="Margherita Bussi" userId="fcc41bda-c70b-4d3b-a094-d65d86470ed9" providerId="ADAL" clId="{C11601B6-B954-4C0B-AF7B-CDD1AC493951}" dt="2025-07-03T05:33:22.892" v="169"/>
          <ac:spMkLst>
            <pc:docMk/>
            <pc:sldMk cId="1684742096" sldId="653"/>
            <ac:spMk id="11" creationId="{30CB81AC-9A4D-5836-7059-DF76C8FE3741}"/>
          </ac:spMkLst>
        </pc:spChg>
        <pc:spChg chg="mod">
          <ac:chgData name="Margherita Bussi" userId="fcc41bda-c70b-4d3b-a094-d65d86470ed9" providerId="ADAL" clId="{C11601B6-B954-4C0B-AF7B-CDD1AC493951}" dt="2025-07-03T05:33:22.892" v="169"/>
          <ac:spMkLst>
            <pc:docMk/>
            <pc:sldMk cId="1684742096" sldId="653"/>
            <ac:spMk id="13" creationId="{DAE6EAAA-AD65-5607-35F9-7A72170A21A9}"/>
          </ac:spMkLst>
        </pc:spChg>
        <pc:spChg chg="mod">
          <ac:chgData name="Margherita Bussi" userId="fcc41bda-c70b-4d3b-a094-d65d86470ed9" providerId="ADAL" clId="{C11601B6-B954-4C0B-AF7B-CDD1AC493951}" dt="2025-07-03T05:33:22.892" v="169"/>
          <ac:spMkLst>
            <pc:docMk/>
            <pc:sldMk cId="1684742096" sldId="653"/>
            <ac:spMk id="14" creationId="{1C1807BF-8899-DE3D-A365-F96A7F5A58CD}"/>
          </ac:spMkLst>
        </pc:spChg>
        <pc:grpChg chg="add mod">
          <ac:chgData name="Margherita Bussi" userId="fcc41bda-c70b-4d3b-a094-d65d86470ed9" providerId="ADAL" clId="{C11601B6-B954-4C0B-AF7B-CDD1AC493951}" dt="2025-07-03T05:33:22.892" v="169"/>
          <ac:grpSpMkLst>
            <pc:docMk/>
            <pc:sldMk cId="1684742096" sldId="653"/>
            <ac:grpSpMk id="5" creationId="{7E6B9913-1994-0F01-91A8-F2039D54DE7A}"/>
          </ac:grpSpMkLst>
        </pc:grpChg>
        <pc:grpChg chg="mod">
          <ac:chgData name="Margherita Bussi" userId="fcc41bda-c70b-4d3b-a094-d65d86470ed9" providerId="ADAL" clId="{C11601B6-B954-4C0B-AF7B-CDD1AC493951}" dt="2025-07-03T05:33:22.892" v="169"/>
          <ac:grpSpMkLst>
            <pc:docMk/>
            <pc:sldMk cId="1684742096" sldId="653"/>
            <ac:grpSpMk id="12" creationId="{80F9E670-2EEE-5B84-7AE6-1868836A4FEE}"/>
          </ac:grpSpMkLst>
        </pc:grpChg>
      </pc:sldChg>
      <pc:sldChg chg="modSp mod ord">
        <pc:chgData name="Margherita Bussi" userId="fcc41bda-c70b-4d3b-a094-d65d86470ed9" providerId="ADAL" clId="{C11601B6-B954-4C0B-AF7B-CDD1AC493951}" dt="2025-07-03T07:04:38.541" v="925" actId="20577"/>
        <pc:sldMkLst>
          <pc:docMk/>
          <pc:sldMk cId="285002762" sldId="655"/>
        </pc:sldMkLst>
        <pc:spChg chg="mod">
          <ac:chgData name="Margherita Bussi" userId="fcc41bda-c70b-4d3b-a094-d65d86470ed9" providerId="ADAL" clId="{C11601B6-B954-4C0B-AF7B-CDD1AC493951}" dt="2025-07-03T07:04:38.541" v="925" actId="20577"/>
          <ac:spMkLst>
            <pc:docMk/>
            <pc:sldMk cId="285002762" sldId="655"/>
            <ac:spMk id="8" creationId="{96BA5898-2051-8863-DA0A-B0B01B5C5BBF}"/>
          </ac:spMkLst>
        </pc:spChg>
      </pc:sldChg>
      <pc:sldChg chg="addSp modSp mod">
        <pc:chgData name="Margherita Bussi" userId="fcc41bda-c70b-4d3b-a094-d65d86470ed9" providerId="ADAL" clId="{C11601B6-B954-4C0B-AF7B-CDD1AC493951}" dt="2025-07-03T07:05:34.529" v="926" actId="20577"/>
        <pc:sldMkLst>
          <pc:docMk/>
          <pc:sldMk cId="2527387744" sldId="657"/>
        </pc:sldMkLst>
        <pc:spChg chg="mod">
          <ac:chgData name="Margherita Bussi" userId="fcc41bda-c70b-4d3b-a094-d65d86470ed9" providerId="ADAL" clId="{C11601B6-B954-4C0B-AF7B-CDD1AC493951}" dt="2025-07-03T05:29:55.263" v="32" actId="164"/>
          <ac:spMkLst>
            <pc:docMk/>
            <pc:sldMk cId="2527387744" sldId="657"/>
            <ac:spMk id="2" creationId="{77A738D5-2372-4215-427B-FE9DAD8A660B}"/>
          </ac:spMkLst>
        </pc:spChg>
        <pc:spChg chg="mod">
          <ac:chgData name="Margherita Bussi" userId="fcc41bda-c70b-4d3b-a094-d65d86470ed9" providerId="ADAL" clId="{C11601B6-B954-4C0B-AF7B-CDD1AC493951}" dt="2025-07-03T05:29:55.263" v="32" actId="164"/>
          <ac:spMkLst>
            <pc:docMk/>
            <pc:sldMk cId="2527387744" sldId="657"/>
            <ac:spMk id="3" creationId="{F7B69231-0082-B85C-10A6-3F7DCDF797FD}"/>
          </ac:spMkLst>
        </pc:spChg>
        <pc:spChg chg="mod">
          <ac:chgData name="Margherita Bussi" userId="fcc41bda-c70b-4d3b-a094-d65d86470ed9" providerId="ADAL" clId="{C11601B6-B954-4C0B-AF7B-CDD1AC493951}" dt="2025-07-03T05:29:55.263" v="32" actId="164"/>
          <ac:spMkLst>
            <pc:docMk/>
            <pc:sldMk cId="2527387744" sldId="657"/>
            <ac:spMk id="4" creationId="{59A20CBC-190F-E5E9-3B43-516090589F5F}"/>
          </ac:spMkLst>
        </pc:spChg>
        <pc:spChg chg="mod">
          <ac:chgData name="Margherita Bussi" userId="fcc41bda-c70b-4d3b-a094-d65d86470ed9" providerId="ADAL" clId="{C11601B6-B954-4C0B-AF7B-CDD1AC493951}" dt="2025-07-03T05:29:55.263" v="32" actId="164"/>
          <ac:spMkLst>
            <pc:docMk/>
            <pc:sldMk cId="2527387744" sldId="657"/>
            <ac:spMk id="5" creationId="{D16C968B-D403-103C-76C7-5FDA55CCEDFA}"/>
          </ac:spMkLst>
        </pc:spChg>
        <pc:spChg chg="mod">
          <ac:chgData name="Margherita Bussi" userId="fcc41bda-c70b-4d3b-a094-d65d86470ed9" providerId="ADAL" clId="{C11601B6-B954-4C0B-AF7B-CDD1AC493951}" dt="2025-07-03T05:29:55.263" v="32" actId="164"/>
          <ac:spMkLst>
            <pc:docMk/>
            <pc:sldMk cId="2527387744" sldId="657"/>
            <ac:spMk id="6" creationId="{2867869D-6288-DE9F-2184-63B2C0FEBB1D}"/>
          </ac:spMkLst>
        </pc:spChg>
        <pc:spChg chg="mod">
          <ac:chgData name="Margherita Bussi" userId="fcc41bda-c70b-4d3b-a094-d65d86470ed9" providerId="ADAL" clId="{C11601B6-B954-4C0B-AF7B-CDD1AC493951}" dt="2025-07-03T05:29:55.263" v="32" actId="164"/>
          <ac:spMkLst>
            <pc:docMk/>
            <pc:sldMk cId="2527387744" sldId="657"/>
            <ac:spMk id="7" creationId="{2660F304-4166-2451-2FD1-281FC6C791D7}"/>
          </ac:spMkLst>
        </pc:spChg>
        <pc:spChg chg="mod">
          <ac:chgData name="Margherita Bussi" userId="fcc41bda-c70b-4d3b-a094-d65d86470ed9" providerId="ADAL" clId="{C11601B6-B954-4C0B-AF7B-CDD1AC493951}" dt="2025-07-03T06:00:11.278" v="733" actId="1036"/>
          <ac:spMkLst>
            <pc:docMk/>
            <pc:sldMk cId="2527387744" sldId="657"/>
            <ac:spMk id="12" creationId="{3453E068-FC61-D979-B7D2-68A28D1DEE01}"/>
          </ac:spMkLst>
        </pc:spChg>
        <pc:spChg chg="mod">
          <ac:chgData name="Margherita Bussi" userId="fcc41bda-c70b-4d3b-a094-d65d86470ed9" providerId="ADAL" clId="{C11601B6-B954-4C0B-AF7B-CDD1AC493951}" dt="2025-07-03T05:27:18.871" v="10" actId="1076"/>
          <ac:spMkLst>
            <pc:docMk/>
            <pc:sldMk cId="2527387744" sldId="657"/>
            <ac:spMk id="13" creationId="{1CE0417E-72A9-87B2-C595-B642A035BFA5}"/>
          </ac:spMkLst>
        </pc:spChg>
        <pc:spChg chg="mod">
          <ac:chgData name="Margherita Bussi" userId="fcc41bda-c70b-4d3b-a094-d65d86470ed9" providerId="ADAL" clId="{C11601B6-B954-4C0B-AF7B-CDD1AC493951}" dt="2025-07-03T07:05:34.529" v="926" actId="20577"/>
          <ac:spMkLst>
            <pc:docMk/>
            <pc:sldMk cId="2527387744" sldId="657"/>
            <ac:spMk id="14" creationId="{4A573E60-5841-F156-C69B-E39100948577}"/>
          </ac:spMkLst>
        </pc:spChg>
        <pc:grpChg chg="mod">
          <ac:chgData name="Margherita Bussi" userId="fcc41bda-c70b-4d3b-a094-d65d86470ed9" providerId="ADAL" clId="{C11601B6-B954-4C0B-AF7B-CDD1AC493951}" dt="2025-07-03T05:29:55.263" v="32" actId="164"/>
          <ac:grpSpMkLst>
            <pc:docMk/>
            <pc:sldMk cId="2527387744" sldId="657"/>
            <ac:grpSpMk id="9" creationId="{44CDE418-EF78-60E6-7687-75FD472CC4BF}"/>
          </ac:grpSpMkLst>
        </pc:grpChg>
        <pc:grpChg chg="add mod">
          <ac:chgData name="Margherita Bussi" userId="fcc41bda-c70b-4d3b-a094-d65d86470ed9" providerId="ADAL" clId="{C11601B6-B954-4C0B-AF7B-CDD1AC493951}" dt="2025-07-03T05:29:55.263" v="32" actId="164"/>
          <ac:grpSpMkLst>
            <pc:docMk/>
            <pc:sldMk cId="2527387744" sldId="657"/>
            <ac:grpSpMk id="15" creationId="{D11AC795-7A66-85C0-A770-8482AA33BB2D}"/>
          </ac:grpSpMkLst>
        </pc:grpChg>
      </pc:sldChg>
      <pc:sldChg chg="delSp modSp mod">
        <pc:chgData name="Margherita Bussi" userId="fcc41bda-c70b-4d3b-a094-d65d86470ed9" providerId="ADAL" clId="{C11601B6-B954-4C0B-AF7B-CDD1AC493951}" dt="2025-07-03T06:59:44.056" v="881" actId="113"/>
        <pc:sldMkLst>
          <pc:docMk/>
          <pc:sldMk cId="2577162735" sldId="662"/>
        </pc:sldMkLst>
        <pc:spChg chg="mod">
          <ac:chgData name="Margherita Bussi" userId="fcc41bda-c70b-4d3b-a094-d65d86470ed9" providerId="ADAL" clId="{C11601B6-B954-4C0B-AF7B-CDD1AC493951}" dt="2025-07-03T05:43:29.391" v="460" actId="1035"/>
          <ac:spMkLst>
            <pc:docMk/>
            <pc:sldMk cId="2577162735" sldId="662"/>
            <ac:spMk id="3" creationId="{6B4E2961-53B5-B026-F30B-E0758F0AB3A2}"/>
          </ac:spMkLst>
        </pc:spChg>
        <pc:spChg chg="del">
          <ac:chgData name="Margherita Bussi" userId="fcc41bda-c70b-4d3b-a094-d65d86470ed9" providerId="ADAL" clId="{C11601B6-B954-4C0B-AF7B-CDD1AC493951}" dt="2025-07-03T05:43:18.988" v="348" actId="478"/>
          <ac:spMkLst>
            <pc:docMk/>
            <pc:sldMk cId="2577162735" sldId="662"/>
            <ac:spMk id="9" creationId="{FFF2B174-64D2-1589-9999-9EB2C97E818A}"/>
          </ac:spMkLst>
        </pc:spChg>
        <pc:spChg chg="mod">
          <ac:chgData name="Margherita Bussi" userId="fcc41bda-c70b-4d3b-a094-d65d86470ed9" providerId="ADAL" clId="{C11601B6-B954-4C0B-AF7B-CDD1AC493951}" dt="2025-07-03T06:59:44.056" v="881" actId="113"/>
          <ac:spMkLst>
            <pc:docMk/>
            <pc:sldMk cId="2577162735" sldId="662"/>
            <ac:spMk id="10" creationId="{BACBC923-F60A-AE4A-BD8D-F9832ADD8C04}"/>
          </ac:spMkLst>
        </pc:spChg>
        <pc:spChg chg="del mod">
          <ac:chgData name="Margherita Bussi" userId="fcc41bda-c70b-4d3b-a094-d65d86470ed9" providerId="ADAL" clId="{C11601B6-B954-4C0B-AF7B-CDD1AC493951}" dt="2025-07-03T05:43:18.988" v="348" actId="478"/>
          <ac:spMkLst>
            <pc:docMk/>
            <pc:sldMk cId="2577162735" sldId="662"/>
            <ac:spMk id="13" creationId="{993357F1-4F1B-0ECF-50D7-5F5F4649323C}"/>
          </ac:spMkLst>
        </pc:spChg>
      </pc:sldChg>
      <pc:sldChg chg="delSp del mod">
        <pc:chgData name="Margherita Bussi" userId="fcc41bda-c70b-4d3b-a094-d65d86470ed9" providerId="ADAL" clId="{C11601B6-B954-4C0B-AF7B-CDD1AC493951}" dt="2025-07-03T05:39:58.549" v="270" actId="47"/>
        <pc:sldMkLst>
          <pc:docMk/>
          <pc:sldMk cId="2584061339" sldId="665"/>
        </pc:sldMkLst>
        <pc:spChg chg="del">
          <ac:chgData name="Margherita Bussi" userId="fcc41bda-c70b-4d3b-a094-d65d86470ed9" providerId="ADAL" clId="{C11601B6-B954-4C0B-AF7B-CDD1AC493951}" dt="2025-07-03T05:39:48.255" v="266" actId="21"/>
          <ac:spMkLst>
            <pc:docMk/>
            <pc:sldMk cId="2584061339" sldId="665"/>
            <ac:spMk id="4" creationId="{410885F6-E99D-5322-63A0-7D2669A9BE88}"/>
          </ac:spMkLst>
        </pc:spChg>
        <pc:spChg chg="del">
          <ac:chgData name="Margherita Bussi" userId="fcc41bda-c70b-4d3b-a094-d65d86470ed9" providerId="ADAL" clId="{C11601B6-B954-4C0B-AF7B-CDD1AC493951}" dt="2025-07-03T05:39:48.255" v="266" actId="21"/>
          <ac:spMkLst>
            <pc:docMk/>
            <pc:sldMk cId="2584061339" sldId="665"/>
            <ac:spMk id="10" creationId="{DD4D85E0-364D-74B3-413B-5A7736EA4CD6}"/>
          </ac:spMkLst>
        </pc:spChg>
        <pc:spChg chg="del">
          <ac:chgData name="Margherita Bussi" userId="fcc41bda-c70b-4d3b-a094-d65d86470ed9" providerId="ADAL" clId="{C11601B6-B954-4C0B-AF7B-CDD1AC493951}" dt="2025-07-03T05:39:48.255" v="266" actId="21"/>
          <ac:spMkLst>
            <pc:docMk/>
            <pc:sldMk cId="2584061339" sldId="665"/>
            <ac:spMk id="12" creationId="{7EFC9FB3-8D54-A54C-C30E-24B54262D7E3}"/>
          </ac:spMkLst>
        </pc:spChg>
        <pc:spChg chg="del">
          <ac:chgData name="Margherita Bussi" userId="fcc41bda-c70b-4d3b-a094-d65d86470ed9" providerId="ADAL" clId="{C11601B6-B954-4C0B-AF7B-CDD1AC493951}" dt="2025-07-03T05:39:48.255" v="266" actId="21"/>
          <ac:spMkLst>
            <pc:docMk/>
            <pc:sldMk cId="2584061339" sldId="665"/>
            <ac:spMk id="20" creationId="{0642A83A-DBC5-9982-491F-27E6F4293252}"/>
          </ac:spMkLst>
        </pc:spChg>
      </pc:sldChg>
      <pc:sldChg chg="delSp modSp mod">
        <pc:chgData name="Margherita Bussi" userId="fcc41bda-c70b-4d3b-a094-d65d86470ed9" providerId="ADAL" clId="{C11601B6-B954-4C0B-AF7B-CDD1AC493951}" dt="2025-07-03T05:58:06.582" v="675" actId="1036"/>
        <pc:sldMkLst>
          <pc:docMk/>
          <pc:sldMk cId="2391193000" sldId="669"/>
        </pc:sldMkLst>
        <pc:spChg chg="del mod">
          <ac:chgData name="Margherita Bussi" userId="fcc41bda-c70b-4d3b-a094-d65d86470ed9" providerId="ADAL" clId="{C11601B6-B954-4C0B-AF7B-CDD1AC493951}" dt="2025-07-03T05:57:57.540" v="652" actId="478"/>
          <ac:spMkLst>
            <pc:docMk/>
            <pc:sldMk cId="2391193000" sldId="669"/>
            <ac:spMk id="5" creationId="{94758003-FBB2-9F20-7C17-0E4CC63C8D8C}"/>
          </ac:spMkLst>
        </pc:spChg>
        <pc:spChg chg="mod">
          <ac:chgData name="Margherita Bussi" userId="fcc41bda-c70b-4d3b-a094-d65d86470ed9" providerId="ADAL" clId="{C11601B6-B954-4C0B-AF7B-CDD1AC493951}" dt="2025-07-03T05:58:06.582" v="675" actId="1036"/>
          <ac:spMkLst>
            <pc:docMk/>
            <pc:sldMk cId="2391193000" sldId="669"/>
            <ac:spMk id="13" creationId="{D0426AC5-1449-35AD-1554-522C03F03C10}"/>
          </ac:spMkLst>
        </pc:spChg>
      </pc:sldChg>
      <pc:sldChg chg="modSp mod">
        <pc:chgData name="Margherita Bussi" userId="fcc41bda-c70b-4d3b-a094-d65d86470ed9" providerId="ADAL" clId="{C11601B6-B954-4C0B-AF7B-CDD1AC493951}" dt="2025-07-03T07:06:12.030" v="937" actId="20577"/>
        <pc:sldMkLst>
          <pc:docMk/>
          <pc:sldMk cId="3880199168" sldId="672"/>
        </pc:sldMkLst>
        <pc:spChg chg="mod">
          <ac:chgData name="Margherita Bussi" userId="fcc41bda-c70b-4d3b-a094-d65d86470ed9" providerId="ADAL" clId="{C11601B6-B954-4C0B-AF7B-CDD1AC493951}" dt="2025-07-03T07:06:12.030" v="937" actId="20577"/>
          <ac:spMkLst>
            <pc:docMk/>
            <pc:sldMk cId="3880199168" sldId="672"/>
            <ac:spMk id="3" creationId="{F82E132C-20A2-CB5A-1CC0-4621346EAC12}"/>
          </ac:spMkLst>
        </pc:spChg>
      </pc:sldChg>
      <pc:sldChg chg="modSp mod">
        <pc:chgData name="Margherita Bussi" userId="fcc41bda-c70b-4d3b-a094-d65d86470ed9" providerId="ADAL" clId="{C11601B6-B954-4C0B-AF7B-CDD1AC493951}" dt="2025-07-03T06:01:22.126" v="742" actId="20577"/>
        <pc:sldMkLst>
          <pc:docMk/>
          <pc:sldMk cId="1280521121" sldId="673"/>
        </pc:sldMkLst>
        <pc:spChg chg="mod">
          <ac:chgData name="Margherita Bussi" userId="fcc41bda-c70b-4d3b-a094-d65d86470ed9" providerId="ADAL" clId="{C11601B6-B954-4C0B-AF7B-CDD1AC493951}" dt="2025-07-03T06:01:22.126" v="742" actId="20577"/>
          <ac:spMkLst>
            <pc:docMk/>
            <pc:sldMk cId="1280521121" sldId="673"/>
            <ac:spMk id="3" creationId="{7EC0BC85-41D7-99A3-9D20-C57EF84A409C}"/>
          </ac:spMkLst>
        </pc:spChg>
      </pc:sldChg>
      <pc:sldChg chg="modSp mod">
        <pc:chgData name="Margherita Bussi" userId="fcc41bda-c70b-4d3b-a094-d65d86470ed9" providerId="ADAL" clId="{C11601B6-B954-4C0B-AF7B-CDD1AC493951}" dt="2025-07-03T06:01:43.746" v="746" actId="207"/>
        <pc:sldMkLst>
          <pc:docMk/>
          <pc:sldMk cId="82783226" sldId="675"/>
        </pc:sldMkLst>
        <pc:spChg chg="mod">
          <ac:chgData name="Margherita Bussi" userId="fcc41bda-c70b-4d3b-a094-d65d86470ed9" providerId="ADAL" clId="{C11601B6-B954-4C0B-AF7B-CDD1AC493951}" dt="2025-07-03T06:01:43.746" v="746" actId="207"/>
          <ac:spMkLst>
            <pc:docMk/>
            <pc:sldMk cId="82783226" sldId="675"/>
            <ac:spMk id="3" creationId="{078EAFC6-5665-8E6C-7B47-81FE29536291}"/>
          </ac:spMkLst>
        </pc:spChg>
      </pc:sldChg>
      <pc:sldChg chg="modSp add del mod">
        <pc:chgData name="Margherita Bussi" userId="fcc41bda-c70b-4d3b-a094-d65d86470ed9" providerId="ADAL" clId="{C11601B6-B954-4C0B-AF7B-CDD1AC493951}" dt="2025-07-03T07:01:19.191" v="888" actId="207"/>
        <pc:sldMkLst>
          <pc:docMk/>
          <pc:sldMk cId="1768727868" sldId="676"/>
        </pc:sldMkLst>
        <pc:graphicFrameChg chg="mod modGraphic">
          <ac:chgData name="Margherita Bussi" userId="fcc41bda-c70b-4d3b-a094-d65d86470ed9" providerId="ADAL" clId="{C11601B6-B954-4C0B-AF7B-CDD1AC493951}" dt="2025-07-03T07:01:19.191" v="888" actId="207"/>
          <ac:graphicFrameMkLst>
            <pc:docMk/>
            <pc:sldMk cId="1768727868" sldId="676"/>
            <ac:graphicFrameMk id="15" creationId="{74392119-DDD7-6D84-A72E-B4AD4A1B6438}"/>
          </ac:graphicFrameMkLst>
        </pc:graphicFrameChg>
      </pc:sldChg>
      <pc:sldChg chg="modSp add mod">
        <pc:chgData name="Margherita Bussi" userId="fcc41bda-c70b-4d3b-a094-d65d86470ed9" providerId="ADAL" clId="{C11601B6-B954-4C0B-AF7B-CDD1AC493951}" dt="2025-07-03T07:03:48.536" v="919" actId="207"/>
        <pc:sldMkLst>
          <pc:docMk/>
          <pc:sldMk cId="1672465254" sldId="677"/>
        </pc:sldMkLst>
        <pc:spChg chg="mod">
          <ac:chgData name="Margherita Bussi" userId="fcc41bda-c70b-4d3b-a094-d65d86470ed9" providerId="ADAL" clId="{C11601B6-B954-4C0B-AF7B-CDD1AC493951}" dt="2025-07-03T07:03:16.235" v="915" actId="20577"/>
          <ac:spMkLst>
            <pc:docMk/>
            <pc:sldMk cId="1672465254" sldId="677"/>
            <ac:spMk id="2" creationId="{4A6DEB3F-7CB9-9DE8-3FDC-75D00DBD4F73}"/>
          </ac:spMkLst>
        </pc:spChg>
        <pc:spChg chg="mod">
          <ac:chgData name="Margherita Bussi" userId="fcc41bda-c70b-4d3b-a094-d65d86470ed9" providerId="ADAL" clId="{C11601B6-B954-4C0B-AF7B-CDD1AC493951}" dt="2025-07-03T07:03:48.536" v="919" actId="207"/>
          <ac:spMkLst>
            <pc:docMk/>
            <pc:sldMk cId="1672465254" sldId="677"/>
            <ac:spMk id="3" creationId="{302EEA26-5CED-3638-3953-55963CDA2DD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DA3269-72C6-4EFF-9619-C8BE161032C4}" type="doc">
      <dgm:prSet loTypeId="urn:microsoft.com/office/officeart/2009/3/layout/StepUpProcess" loCatId="process" qsTypeId="urn:microsoft.com/office/officeart/2005/8/quickstyle/simple1" qsCatId="simple" csTypeId="urn:microsoft.com/office/officeart/2005/8/colors/accent1_4" csCatId="accent1" phldr="1"/>
      <dgm:spPr/>
      <dgm:t>
        <a:bodyPr/>
        <a:lstStyle/>
        <a:p>
          <a:endParaRPr lang="fr-BE"/>
        </a:p>
      </dgm:t>
    </dgm:pt>
    <dgm:pt modelId="{BE25F587-9A87-4C05-9778-155603AACDE0}">
      <dgm:prSet phldrT="[Texte]" custT="1"/>
      <dgm:spPr/>
      <dgm:t>
        <a:bodyPr/>
        <a:lstStyle/>
        <a:p>
          <a:r>
            <a:rPr lang="fr-FR" sz="1800" dirty="0">
              <a:solidFill>
                <a:schemeClr val="tx2"/>
              </a:solidFill>
            </a:rPr>
            <a:t>Conseil de Lisbonne</a:t>
          </a:r>
          <a:endParaRPr lang="fr-BE" sz="1800" dirty="0">
            <a:solidFill>
              <a:schemeClr val="tx2"/>
            </a:solidFill>
          </a:endParaRPr>
        </a:p>
        <a:p>
          <a:r>
            <a:rPr lang="fr-FR" sz="1800" dirty="0">
              <a:solidFill>
                <a:schemeClr val="tx2"/>
              </a:solidFill>
            </a:rPr>
            <a:t>Année de la formation tout au long de la vie 1996</a:t>
          </a:r>
          <a:endParaRPr lang="fr-BE" sz="1800" dirty="0">
            <a:solidFill>
              <a:schemeClr val="tx2"/>
            </a:solidFill>
          </a:endParaRPr>
        </a:p>
        <a:p>
          <a:r>
            <a:rPr lang="fr-FR" sz="1800" dirty="0">
              <a:solidFill>
                <a:schemeClr val="tx2"/>
              </a:solidFill>
            </a:rPr>
            <a:t>Livre Blanc : Enseigner et apprendre : vers la société cognitive</a:t>
          </a:r>
          <a:endParaRPr lang="fr-BE" sz="1800" dirty="0">
            <a:solidFill>
              <a:schemeClr val="tx2"/>
            </a:solidFill>
          </a:endParaRPr>
        </a:p>
        <a:p>
          <a:r>
            <a:rPr lang="fr-FR" sz="1800" dirty="0">
              <a:solidFill>
                <a:schemeClr val="tx2"/>
              </a:solidFill>
            </a:rPr>
            <a:t>Stratégie européenne en matière d’emploi (flexicurité</a:t>
          </a:r>
          <a:r>
            <a:rPr lang="fr-FR" sz="1700" dirty="0">
              <a:solidFill>
                <a:schemeClr val="tx2"/>
              </a:solidFill>
            </a:rPr>
            <a:t>)</a:t>
          </a:r>
          <a:endParaRPr lang="fr-BE" sz="1700" dirty="0">
            <a:solidFill>
              <a:schemeClr val="tx2"/>
            </a:solidFill>
          </a:endParaRPr>
        </a:p>
      </dgm:t>
    </dgm:pt>
    <dgm:pt modelId="{23A7F2B1-4CEC-42A9-B65B-F826111796FF}" type="parTrans" cxnId="{7A59C854-9A66-4AEC-ADBD-C235DB1F0B4F}">
      <dgm:prSet/>
      <dgm:spPr/>
      <dgm:t>
        <a:bodyPr/>
        <a:lstStyle/>
        <a:p>
          <a:endParaRPr lang="fr-BE"/>
        </a:p>
      </dgm:t>
    </dgm:pt>
    <dgm:pt modelId="{62053B0D-A40E-4EE6-AABE-F72DC2ADA4D5}" type="sibTrans" cxnId="{7A59C854-9A66-4AEC-ADBD-C235DB1F0B4F}">
      <dgm:prSet/>
      <dgm:spPr/>
      <dgm:t>
        <a:bodyPr/>
        <a:lstStyle/>
        <a:p>
          <a:endParaRPr lang="fr-BE"/>
        </a:p>
      </dgm:t>
    </dgm:pt>
    <dgm:pt modelId="{AA8CB7F8-9A48-4918-AB03-061B38428144}">
      <dgm:prSet phldrT="[Texte]" custT="1"/>
      <dgm:spPr/>
      <dgm:t>
        <a:bodyPr/>
        <a:lstStyle/>
        <a:p>
          <a:r>
            <a:rPr lang="fr-BE" sz="1800" b="0" i="0" dirty="0">
              <a:solidFill>
                <a:schemeClr val="tx2"/>
              </a:solidFill>
            </a:rPr>
            <a:t>Nouvelle stratégie européenne en matière des compétences (2016</a:t>
          </a:r>
          <a:r>
            <a:rPr lang="fr-BE" sz="1800" b="1" i="0" dirty="0">
              <a:solidFill>
                <a:schemeClr val="tx2"/>
              </a:solidFill>
            </a:rPr>
            <a:t>)</a:t>
          </a:r>
        </a:p>
        <a:p>
          <a:r>
            <a:rPr lang="fr-BE" sz="1800" dirty="0">
              <a:solidFill>
                <a:schemeClr val="tx2"/>
              </a:solidFill>
            </a:rPr>
            <a:t>Socle des droits sociaux européens (2017)</a:t>
          </a:r>
          <a:endParaRPr lang="fr-BE" sz="1800" b="1" i="0" dirty="0">
            <a:solidFill>
              <a:schemeClr val="tx2"/>
            </a:solidFill>
          </a:endParaRPr>
        </a:p>
        <a:p>
          <a:r>
            <a:rPr lang="fr-FR" sz="1800" dirty="0" err="1">
              <a:solidFill>
                <a:schemeClr val="tx2"/>
              </a:solidFill>
            </a:rPr>
            <a:t>Upskilling</a:t>
          </a:r>
          <a:r>
            <a:rPr lang="fr-FR" sz="1800" dirty="0">
              <a:solidFill>
                <a:schemeClr val="tx2"/>
              </a:solidFill>
            </a:rPr>
            <a:t> </a:t>
          </a:r>
          <a:r>
            <a:rPr lang="fr-FR" sz="1800" dirty="0" err="1">
              <a:solidFill>
                <a:schemeClr val="tx2"/>
              </a:solidFill>
            </a:rPr>
            <a:t>Pathways</a:t>
          </a:r>
          <a:r>
            <a:rPr lang="fr-FR" sz="1800" dirty="0">
              <a:solidFill>
                <a:schemeClr val="tx2"/>
              </a:solidFill>
            </a:rPr>
            <a:t> (2018)</a:t>
          </a:r>
          <a:endParaRPr lang="fr-BE" sz="1800" dirty="0">
            <a:solidFill>
              <a:schemeClr val="tx2"/>
            </a:solidFill>
          </a:endParaRPr>
        </a:p>
        <a:p>
          <a:r>
            <a:rPr lang="fr-FR" sz="1800" dirty="0">
              <a:solidFill>
                <a:schemeClr val="tx2"/>
              </a:solidFill>
            </a:rPr>
            <a:t> Agenda européen renouvelé dans le domaine de l'éducation et de la </a:t>
          </a:r>
          <a:r>
            <a:rPr lang="fr-BE" sz="1800" dirty="0">
              <a:solidFill>
                <a:schemeClr val="tx2"/>
              </a:solidFill>
            </a:rPr>
            <a:t>formation des adultes</a:t>
          </a:r>
          <a:r>
            <a:rPr lang="fr-FR" sz="1800" dirty="0">
              <a:solidFill>
                <a:schemeClr val="tx2"/>
              </a:solidFill>
            </a:rPr>
            <a:t>(2011)</a:t>
          </a:r>
          <a:endParaRPr lang="fr-BE" sz="1800" dirty="0">
            <a:solidFill>
              <a:schemeClr val="tx2"/>
            </a:solidFill>
          </a:endParaRPr>
        </a:p>
      </dgm:t>
    </dgm:pt>
    <dgm:pt modelId="{FB982AED-A274-4A52-8E23-E6F5F55C89BD}" type="parTrans" cxnId="{FB780D5C-1E99-4A98-B0EA-2A9EDBA0EF49}">
      <dgm:prSet/>
      <dgm:spPr/>
      <dgm:t>
        <a:bodyPr/>
        <a:lstStyle/>
        <a:p>
          <a:endParaRPr lang="fr-BE"/>
        </a:p>
      </dgm:t>
    </dgm:pt>
    <dgm:pt modelId="{DDD3F086-3768-4973-8EB7-C2571D00DF1C}" type="sibTrans" cxnId="{FB780D5C-1E99-4A98-B0EA-2A9EDBA0EF49}">
      <dgm:prSet/>
      <dgm:spPr/>
      <dgm:t>
        <a:bodyPr/>
        <a:lstStyle/>
        <a:p>
          <a:endParaRPr lang="fr-BE"/>
        </a:p>
      </dgm:t>
    </dgm:pt>
    <dgm:pt modelId="{8F4B73C9-B9A1-4E16-B6FF-55B63BEB0B31}">
      <dgm:prSet phldrT="[Texte]" custT="1"/>
      <dgm:spPr/>
      <dgm:t>
        <a:bodyPr/>
        <a:lstStyle/>
        <a:p>
          <a:r>
            <a:rPr lang="fr-BE" sz="2000" b="0" i="0" dirty="0">
              <a:solidFill>
                <a:schemeClr val="tx2"/>
              </a:solidFill>
            </a:rPr>
            <a:t>Nouvelle stratégie européenne en matière des compétences (2021) </a:t>
          </a:r>
          <a:endParaRPr lang="fr-BE" sz="2000" b="0" dirty="0">
            <a:solidFill>
              <a:schemeClr val="tx2"/>
            </a:solidFill>
          </a:endParaRPr>
        </a:p>
        <a:p>
          <a:r>
            <a:rPr lang="fr-FR" sz="2000" dirty="0">
              <a:solidFill>
                <a:schemeClr val="tx2"/>
              </a:solidFill>
            </a:rPr>
            <a:t>Agenda on the Education of the adultes</a:t>
          </a:r>
          <a:endParaRPr lang="fr-BE" sz="2000" dirty="0">
            <a:solidFill>
              <a:schemeClr val="tx2"/>
            </a:solidFill>
          </a:endParaRPr>
        </a:p>
        <a:p>
          <a:r>
            <a:rPr lang="fr-FR" sz="2000" dirty="0">
              <a:solidFill>
                <a:schemeClr val="tx2"/>
              </a:solidFill>
            </a:rPr>
            <a:t>Recommandation sur les </a:t>
          </a:r>
          <a:r>
            <a:rPr lang="fr-FR" sz="2000" dirty="0" err="1">
              <a:solidFill>
                <a:schemeClr val="tx2"/>
              </a:solidFill>
            </a:rPr>
            <a:t>microcertifications</a:t>
          </a:r>
          <a:endParaRPr lang="fr-BE" sz="2000" dirty="0">
            <a:solidFill>
              <a:schemeClr val="tx2"/>
            </a:solidFill>
          </a:endParaRPr>
        </a:p>
        <a:p>
          <a:r>
            <a:rPr lang="fr-FR" sz="2000" dirty="0">
              <a:solidFill>
                <a:schemeClr val="tx2"/>
              </a:solidFill>
            </a:rPr>
            <a:t>Recommandation sur les comptes individuels de formation</a:t>
          </a:r>
          <a:endParaRPr lang="fr-BE" sz="2000" dirty="0">
            <a:solidFill>
              <a:schemeClr val="tx2"/>
            </a:solidFill>
          </a:endParaRPr>
        </a:p>
      </dgm:t>
    </dgm:pt>
    <dgm:pt modelId="{7AB1A5E0-CAC0-4ACD-ACA2-8F67DF92597B}" type="parTrans" cxnId="{ADECD12F-6F82-454A-8445-FCEDC8EE12AC}">
      <dgm:prSet/>
      <dgm:spPr/>
      <dgm:t>
        <a:bodyPr/>
        <a:lstStyle/>
        <a:p>
          <a:endParaRPr lang="fr-BE"/>
        </a:p>
      </dgm:t>
    </dgm:pt>
    <dgm:pt modelId="{38F974D2-7A2F-472F-BE31-B4F1CB4E3ED2}" type="sibTrans" cxnId="{ADECD12F-6F82-454A-8445-FCEDC8EE12AC}">
      <dgm:prSet/>
      <dgm:spPr/>
      <dgm:t>
        <a:bodyPr/>
        <a:lstStyle/>
        <a:p>
          <a:endParaRPr lang="fr-BE"/>
        </a:p>
      </dgm:t>
    </dgm:pt>
    <dgm:pt modelId="{0FDA3A61-9A62-4262-8478-1E80DBC37172}">
      <dgm:prSet custT="1"/>
      <dgm:spPr/>
      <dgm:t>
        <a:bodyPr/>
        <a:lstStyle/>
        <a:p>
          <a:pPr>
            <a:buNone/>
          </a:pPr>
          <a:r>
            <a:rPr lang="fr-FR" sz="2000" b="1" dirty="0">
              <a:solidFill>
                <a:schemeClr val="tx2"/>
              </a:solidFill>
              <a:latin typeface="Montserrat"/>
              <a:ea typeface="+mn-ea"/>
              <a:cs typeface="+mn-cs"/>
            </a:rPr>
            <a:t>Lignes politiques de </a:t>
          </a:r>
          <a:r>
            <a:rPr lang="fr-FR" sz="2000" b="1" dirty="0" err="1">
              <a:solidFill>
                <a:schemeClr val="tx2"/>
              </a:solidFill>
              <a:latin typeface="Montserrat"/>
              <a:ea typeface="+mn-ea"/>
              <a:cs typeface="+mn-cs"/>
            </a:rPr>
            <a:t>UvdL</a:t>
          </a:r>
          <a:endParaRPr lang="fr-BE" sz="2000" dirty="0">
            <a:solidFill>
              <a:schemeClr val="tx2"/>
            </a:solidFill>
          </a:endParaRPr>
        </a:p>
      </dgm:t>
    </dgm:pt>
    <dgm:pt modelId="{E605E65F-1595-4A7A-95AE-29294AA6C9EA}" type="parTrans" cxnId="{79EFCEC9-8CA0-4498-9467-751DA1C7F641}">
      <dgm:prSet/>
      <dgm:spPr/>
      <dgm:t>
        <a:bodyPr/>
        <a:lstStyle/>
        <a:p>
          <a:endParaRPr lang="fr-BE"/>
        </a:p>
      </dgm:t>
    </dgm:pt>
    <dgm:pt modelId="{3B84A477-2800-4006-8E22-0247C9175158}" type="sibTrans" cxnId="{79EFCEC9-8CA0-4498-9467-751DA1C7F641}">
      <dgm:prSet/>
      <dgm:spPr/>
      <dgm:t>
        <a:bodyPr/>
        <a:lstStyle/>
        <a:p>
          <a:endParaRPr lang="fr-BE"/>
        </a:p>
      </dgm:t>
    </dgm:pt>
    <dgm:pt modelId="{C9FFEBC6-2422-41AF-BC9E-628A69D9C887}">
      <dgm:prSet custT="1"/>
      <dgm:spPr/>
      <dgm:t>
        <a:bodyPr/>
        <a:lstStyle/>
        <a:p>
          <a:r>
            <a:rPr lang="fr-FR" sz="2000" b="1">
              <a:solidFill>
                <a:schemeClr val="tx2"/>
              </a:solidFill>
              <a:latin typeface="Montserrat"/>
              <a:ea typeface="+mn-ea"/>
              <a:cs typeface="+mn-cs"/>
            </a:rPr>
            <a:t>Union of Skills</a:t>
          </a:r>
          <a:endParaRPr lang="fr-BE" sz="2000" b="1" dirty="0">
            <a:solidFill>
              <a:schemeClr val="tx2"/>
            </a:solidFill>
            <a:latin typeface="Montserrat"/>
            <a:ea typeface="+mn-ea"/>
            <a:cs typeface="+mn-cs"/>
          </a:endParaRPr>
        </a:p>
      </dgm:t>
    </dgm:pt>
    <dgm:pt modelId="{BC56E756-218E-4DA4-A280-15E6B31EABC2}" type="parTrans" cxnId="{2C153430-09EC-4714-87EB-A4A339D3B113}">
      <dgm:prSet/>
      <dgm:spPr/>
      <dgm:t>
        <a:bodyPr/>
        <a:lstStyle/>
        <a:p>
          <a:endParaRPr lang="fr-BE"/>
        </a:p>
      </dgm:t>
    </dgm:pt>
    <dgm:pt modelId="{792ACDA6-0CFF-4AEF-9390-7A4CF997EF86}" type="sibTrans" cxnId="{2C153430-09EC-4714-87EB-A4A339D3B113}">
      <dgm:prSet/>
      <dgm:spPr/>
      <dgm:t>
        <a:bodyPr/>
        <a:lstStyle/>
        <a:p>
          <a:endParaRPr lang="fr-BE"/>
        </a:p>
      </dgm:t>
    </dgm:pt>
    <dgm:pt modelId="{9022BED4-CC0D-410A-BA6E-493D04D2B3BD}">
      <dgm:prSet custT="1"/>
      <dgm:spPr/>
      <dgm:t>
        <a:bodyPr/>
        <a:lstStyle/>
        <a:p>
          <a:r>
            <a:rPr lang="fr-FR" sz="2000" dirty="0">
              <a:solidFill>
                <a:schemeClr val="tx2"/>
              </a:solidFill>
              <a:latin typeface="+mj-lt"/>
            </a:rPr>
            <a:t>OCDE</a:t>
          </a:r>
          <a:endParaRPr lang="fr-BE" sz="2000" dirty="0">
            <a:solidFill>
              <a:schemeClr val="tx2"/>
            </a:solidFill>
            <a:latin typeface="+mj-lt"/>
          </a:endParaRPr>
        </a:p>
      </dgm:t>
    </dgm:pt>
    <dgm:pt modelId="{70C8406C-91D7-4EED-B928-04BF71E47EF0}" type="parTrans" cxnId="{1A573DFF-DBE1-4451-A588-1F5E26406835}">
      <dgm:prSet/>
      <dgm:spPr/>
      <dgm:t>
        <a:bodyPr/>
        <a:lstStyle/>
        <a:p>
          <a:endParaRPr lang="fr-BE"/>
        </a:p>
      </dgm:t>
    </dgm:pt>
    <dgm:pt modelId="{776E4CBC-D2FB-465E-B9B2-9BAEBCFFC5E1}" type="sibTrans" cxnId="{1A573DFF-DBE1-4451-A588-1F5E26406835}">
      <dgm:prSet/>
      <dgm:spPr/>
      <dgm:t>
        <a:bodyPr/>
        <a:lstStyle/>
        <a:p>
          <a:endParaRPr lang="fr-BE"/>
        </a:p>
      </dgm:t>
    </dgm:pt>
    <dgm:pt modelId="{75AE4508-51DB-4038-BB1A-7793949D3208}" type="pres">
      <dgm:prSet presAssocID="{24DA3269-72C6-4EFF-9619-C8BE161032C4}" presName="rootnode" presStyleCnt="0">
        <dgm:presLayoutVars>
          <dgm:chMax/>
          <dgm:chPref/>
          <dgm:dir/>
          <dgm:animLvl val="lvl"/>
        </dgm:presLayoutVars>
      </dgm:prSet>
      <dgm:spPr/>
    </dgm:pt>
    <dgm:pt modelId="{F83C33F5-748B-4A3A-9B64-8FFF24F8E9F7}" type="pres">
      <dgm:prSet presAssocID="{BE25F587-9A87-4C05-9778-155603AACDE0}" presName="composite" presStyleCnt="0"/>
      <dgm:spPr/>
    </dgm:pt>
    <dgm:pt modelId="{2AFEC17A-5D65-431F-8EA5-DB3584B1B4CD}" type="pres">
      <dgm:prSet presAssocID="{BE25F587-9A87-4C05-9778-155603AACDE0}" presName="LShape" presStyleLbl="alignNode1" presStyleIdx="0" presStyleCnt="7"/>
      <dgm:spPr/>
    </dgm:pt>
    <dgm:pt modelId="{1FF61243-9E1B-4EF6-B4C4-B24B4157A82F}" type="pres">
      <dgm:prSet presAssocID="{BE25F587-9A87-4C05-9778-155603AACDE0}" presName="ParentText" presStyleLbl="revTx" presStyleIdx="0" presStyleCnt="4">
        <dgm:presLayoutVars>
          <dgm:chMax val="0"/>
          <dgm:chPref val="0"/>
          <dgm:bulletEnabled val="1"/>
        </dgm:presLayoutVars>
      </dgm:prSet>
      <dgm:spPr/>
    </dgm:pt>
    <dgm:pt modelId="{F9235B79-52B9-4A34-96F8-BABC36A342BC}" type="pres">
      <dgm:prSet presAssocID="{BE25F587-9A87-4C05-9778-155603AACDE0}" presName="Triangle" presStyleLbl="alignNode1" presStyleIdx="1" presStyleCnt="7"/>
      <dgm:spPr/>
    </dgm:pt>
    <dgm:pt modelId="{6F1FE4BB-6BCA-4C39-B45F-12E9AE8E4221}" type="pres">
      <dgm:prSet presAssocID="{62053B0D-A40E-4EE6-AABE-F72DC2ADA4D5}" presName="sibTrans" presStyleCnt="0"/>
      <dgm:spPr/>
    </dgm:pt>
    <dgm:pt modelId="{82E8EE47-E82E-431B-AE2C-72B8576CF924}" type="pres">
      <dgm:prSet presAssocID="{62053B0D-A40E-4EE6-AABE-F72DC2ADA4D5}" presName="space" presStyleCnt="0"/>
      <dgm:spPr/>
    </dgm:pt>
    <dgm:pt modelId="{34F65E6C-4381-4186-93AA-867F9F70D494}" type="pres">
      <dgm:prSet presAssocID="{AA8CB7F8-9A48-4918-AB03-061B38428144}" presName="composite" presStyleCnt="0"/>
      <dgm:spPr/>
    </dgm:pt>
    <dgm:pt modelId="{DCB9998D-4B05-4C15-9D90-B19F4F47E8A0}" type="pres">
      <dgm:prSet presAssocID="{AA8CB7F8-9A48-4918-AB03-061B38428144}" presName="LShape" presStyleLbl="alignNode1" presStyleIdx="2" presStyleCnt="7"/>
      <dgm:spPr/>
    </dgm:pt>
    <dgm:pt modelId="{363DA593-BE13-470F-A624-ADEC5D76465D}" type="pres">
      <dgm:prSet presAssocID="{AA8CB7F8-9A48-4918-AB03-061B38428144}" presName="ParentText" presStyleLbl="revTx" presStyleIdx="1" presStyleCnt="4">
        <dgm:presLayoutVars>
          <dgm:chMax val="0"/>
          <dgm:chPref val="0"/>
          <dgm:bulletEnabled val="1"/>
        </dgm:presLayoutVars>
      </dgm:prSet>
      <dgm:spPr/>
    </dgm:pt>
    <dgm:pt modelId="{D3C9B8FE-EB5A-475A-B200-0E662FE8DF59}" type="pres">
      <dgm:prSet presAssocID="{AA8CB7F8-9A48-4918-AB03-061B38428144}" presName="Triangle" presStyleLbl="alignNode1" presStyleIdx="3" presStyleCnt="7"/>
      <dgm:spPr/>
    </dgm:pt>
    <dgm:pt modelId="{4D50F6C3-814E-43CF-8931-109685538E38}" type="pres">
      <dgm:prSet presAssocID="{DDD3F086-3768-4973-8EB7-C2571D00DF1C}" presName="sibTrans" presStyleCnt="0"/>
      <dgm:spPr/>
    </dgm:pt>
    <dgm:pt modelId="{90D4295D-B517-4585-BB39-36617782C34B}" type="pres">
      <dgm:prSet presAssocID="{DDD3F086-3768-4973-8EB7-C2571D00DF1C}" presName="space" presStyleCnt="0"/>
      <dgm:spPr/>
    </dgm:pt>
    <dgm:pt modelId="{85B00A69-6AB3-48F2-BD8F-7DD1382C0ABE}" type="pres">
      <dgm:prSet presAssocID="{8F4B73C9-B9A1-4E16-B6FF-55B63BEB0B31}" presName="composite" presStyleCnt="0"/>
      <dgm:spPr/>
    </dgm:pt>
    <dgm:pt modelId="{7E6E9097-F1D3-4F56-9D01-624DEF028F48}" type="pres">
      <dgm:prSet presAssocID="{8F4B73C9-B9A1-4E16-B6FF-55B63BEB0B31}" presName="LShape" presStyleLbl="alignNode1" presStyleIdx="4" presStyleCnt="7"/>
      <dgm:spPr/>
    </dgm:pt>
    <dgm:pt modelId="{DDD4294C-657D-43AE-BDBB-0A5FA8F3F437}" type="pres">
      <dgm:prSet presAssocID="{8F4B73C9-B9A1-4E16-B6FF-55B63BEB0B31}" presName="ParentText" presStyleLbl="revTx" presStyleIdx="2" presStyleCnt="4">
        <dgm:presLayoutVars>
          <dgm:chMax val="0"/>
          <dgm:chPref val="0"/>
          <dgm:bulletEnabled val="1"/>
        </dgm:presLayoutVars>
      </dgm:prSet>
      <dgm:spPr/>
    </dgm:pt>
    <dgm:pt modelId="{A4B2BC46-B94A-472A-824D-E0774A16E583}" type="pres">
      <dgm:prSet presAssocID="{8F4B73C9-B9A1-4E16-B6FF-55B63BEB0B31}" presName="Triangle" presStyleLbl="alignNode1" presStyleIdx="5" presStyleCnt="7"/>
      <dgm:spPr/>
    </dgm:pt>
    <dgm:pt modelId="{AAA64679-EEBD-457E-AC8C-1426F0CEEDAB}" type="pres">
      <dgm:prSet presAssocID="{38F974D2-7A2F-472F-BE31-B4F1CB4E3ED2}" presName="sibTrans" presStyleCnt="0"/>
      <dgm:spPr/>
    </dgm:pt>
    <dgm:pt modelId="{9DB69C2B-9B3D-460C-9035-580C7930C290}" type="pres">
      <dgm:prSet presAssocID="{38F974D2-7A2F-472F-BE31-B4F1CB4E3ED2}" presName="space" presStyleCnt="0"/>
      <dgm:spPr/>
    </dgm:pt>
    <dgm:pt modelId="{629B423A-33BC-4685-83F4-F17031F03732}" type="pres">
      <dgm:prSet presAssocID="{0FDA3A61-9A62-4262-8478-1E80DBC37172}" presName="composite" presStyleCnt="0"/>
      <dgm:spPr/>
    </dgm:pt>
    <dgm:pt modelId="{14C7CD85-67B1-47F7-A833-99CC6EBA3C6D}" type="pres">
      <dgm:prSet presAssocID="{0FDA3A61-9A62-4262-8478-1E80DBC37172}" presName="LShape" presStyleLbl="alignNode1" presStyleIdx="6" presStyleCnt="7"/>
      <dgm:spPr/>
    </dgm:pt>
    <dgm:pt modelId="{5B94CCE0-F06A-4841-B5EC-1DCC9B687354}" type="pres">
      <dgm:prSet presAssocID="{0FDA3A61-9A62-4262-8478-1E80DBC37172}" presName="ParentText" presStyleLbl="revTx" presStyleIdx="3" presStyleCnt="4">
        <dgm:presLayoutVars>
          <dgm:chMax val="0"/>
          <dgm:chPref val="0"/>
          <dgm:bulletEnabled val="1"/>
        </dgm:presLayoutVars>
      </dgm:prSet>
      <dgm:spPr/>
    </dgm:pt>
  </dgm:ptLst>
  <dgm:cxnLst>
    <dgm:cxn modelId="{ADECD12F-6F82-454A-8445-FCEDC8EE12AC}" srcId="{24DA3269-72C6-4EFF-9619-C8BE161032C4}" destId="{8F4B73C9-B9A1-4E16-B6FF-55B63BEB0B31}" srcOrd="2" destOrd="0" parTransId="{7AB1A5E0-CAC0-4ACD-ACA2-8F67DF92597B}" sibTransId="{38F974D2-7A2F-472F-BE31-B4F1CB4E3ED2}"/>
    <dgm:cxn modelId="{2C153430-09EC-4714-87EB-A4A339D3B113}" srcId="{0FDA3A61-9A62-4262-8478-1E80DBC37172}" destId="{C9FFEBC6-2422-41AF-BC9E-628A69D9C887}" srcOrd="0" destOrd="0" parTransId="{BC56E756-218E-4DA4-A280-15E6B31EABC2}" sibTransId="{792ACDA6-0CFF-4AEF-9390-7A4CF997EF86}"/>
    <dgm:cxn modelId="{FB780D5C-1E99-4A98-B0EA-2A9EDBA0EF49}" srcId="{24DA3269-72C6-4EFF-9619-C8BE161032C4}" destId="{AA8CB7F8-9A48-4918-AB03-061B38428144}" srcOrd="1" destOrd="0" parTransId="{FB982AED-A274-4A52-8E23-E6F5F55C89BD}" sibTransId="{DDD3F086-3768-4973-8EB7-C2571D00DF1C}"/>
    <dgm:cxn modelId="{5A4CEC5F-1366-4039-8DCE-A390B4EB8DC9}" type="presOf" srcId="{AA8CB7F8-9A48-4918-AB03-061B38428144}" destId="{363DA593-BE13-470F-A624-ADEC5D76465D}" srcOrd="0" destOrd="0" presId="urn:microsoft.com/office/officeart/2009/3/layout/StepUpProcess"/>
    <dgm:cxn modelId="{48D82241-4670-4AEC-A112-E73BF0BE5303}" type="presOf" srcId="{C9FFEBC6-2422-41AF-BC9E-628A69D9C887}" destId="{5B94CCE0-F06A-4841-B5EC-1DCC9B687354}" srcOrd="0" destOrd="1" presId="urn:microsoft.com/office/officeart/2009/3/layout/StepUpProcess"/>
    <dgm:cxn modelId="{DDD78D47-11EA-4C92-A9EA-8D204850DE4B}" type="presOf" srcId="{8F4B73C9-B9A1-4E16-B6FF-55B63BEB0B31}" destId="{DDD4294C-657D-43AE-BDBB-0A5FA8F3F437}" srcOrd="0" destOrd="0" presId="urn:microsoft.com/office/officeart/2009/3/layout/StepUpProcess"/>
    <dgm:cxn modelId="{D2D4896A-4FE2-4AD5-953E-0A14946D98C1}" type="presOf" srcId="{24DA3269-72C6-4EFF-9619-C8BE161032C4}" destId="{75AE4508-51DB-4038-BB1A-7793949D3208}" srcOrd="0" destOrd="0" presId="urn:microsoft.com/office/officeart/2009/3/layout/StepUpProcess"/>
    <dgm:cxn modelId="{08401851-E605-43FD-803E-2409BE2D5138}" type="presOf" srcId="{9022BED4-CC0D-410A-BA6E-493D04D2B3BD}" destId="{5B94CCE0-F06A-4841-B5EC-1DCC9B687354}" srcOrd="0" destOrd="2" presId="urn:microsoft.com/office/officeart/2009/3/layout/StepUpProcess"/>
    <dgm:cxn modelId="{7A59C854-9A66-4AEC-ADBD-C235DB1F0B4F}" srcId="{24DA3269-72C6-4EFF-9619-C8BE161032C4}" destId="{BE25F587-9A87-4C05-9778-155603AACDE0}" srcOrd="0" destOrd="0" parTransId="{23A7F2B1-4CEC-42A9-B65B-F826111796FF}" sibTransId="{62053B0D-A40E-4EE6-AABE-F72DC2ADA4D5}"/>
    <dgm:cxn modelId="{3EE2C9A2-E1A0-4F1F-B7B9-0D5EAD2A0FA5}" type="presOf" srcId="{BE25F587-9A87-4C05-9778-155603AACDE0}" destId="{1FF61243-9E1B-4EF6-B4C4-B24B4157A82F}" srcOrd="0" destOrd="0" presId="urn:microsoft.com/office/officeart/2009/3/layout/StepUpProcess"/>
    <dgm:cxn modelId="{79EFCEC9-8CA0-4498-9467-751DA1C7F641}" srcId="{24DA3269-72C6-4EFF-9619-C8BE161032C4}" destId="{0FDA3A61-9A62-4262-8478-1E80DBC37172}" srcOrd="3" destOrd="0" parTransId="{E605E65F-1595-4A7A-95AE-29294AA6C9EA}" sibTransId="{3B84A477-2800-4006-8E22-0247C9175158}"/>
    <dgm:cxn modelId="{7ABA49F3-07F0-40A4-8E2E-9FE1B380879D}" type="presOf" srcId="{0FDA3A61-9A62-4262-8478-1E80DBC37172}" destId="{5B94CCE0-F06A-4841-B5EC-1DCC9B687354}" srcOrd="0" destOrd="0" presId="urn:microsoft.com/office/officeart/2009/3/layout/StepUpProcess"/>
    <dgm:cxn modelId="{1A573DFF-DBE1-4451-A588-1F5E26406835}" srcId="{0FDA3A61-9A62-4262-8478-1E80DBC37172}" destId="{9022BED4-CC0D-410A-BA6E-493D04D2B3BD}" srcOrd="1" destOrd="0" parTransId="{70C8406C-91D7-4EED-B928-04BF71E47EF0}" sibTransId="{776E4CBC-D2FB-465E-B9B2-9BAEBCFFC5E1}"/>
    <dgm:cxn modelId="{481C288A-57A0-49B8-AD10-0D3D9E8AF677}" type="presParOf" srcId="{75AE4508-51DB-4038-BB1A-7793949D3208}" destId="{F83C33F5-748B-4A3A-9B64-8FFF24F8E9F7}" srcOrd="0" destOrd="0" presId="urn:microsoft.com/office/officeart/2009/3/layout/StepUpProcess"/>
    <dgm:cxn modelId="{A23FF527-A9DA-4769-9622-C2AF9BA5D8D0}" type="presParOf" srcId="{F83C33F5-748B-4A3A-9B64-8FFF24F8E9F7}" destId="{2AFEC17A-5D65-431F-8EA5-DB3584B1B4CD}" srcOrd="0" destOrd="0" presId="urn:microsoft.com/office/officeart/2009/3/layout/StepUpProcess"/>
    <dgm:cxn modelId="{F568D18B-97CB-4329-AFC1-A902D82B4165}" type="presParOf" srcId="{F83C33F5-748B-4A3A-9B64-8FFF24F8E9F7}" destId="{1FF61243-9E1B-4EF6-B4C4-B24B4157A82F}" srcOrd="1" destOrd="0" presId="urn:microsoft.com/office/officeart/2009/3/layout/StepUpProcess"/>
    <dgm:cxn modelId="{45F454D2-E255-494E-AE64-BA26D6DE9F91}" type="presParOf" srcId="{F83C33F5-748B-4A3A-9B64-8FFF24F8E9F7}" destId="{F9235B79-52B9-4A34-96F8-BABC36A342BC}" srcOrd="2" destOrd="0" presId="urn:microsoft.com/office/officeart/2009/3/layout/StepUpProcess"/>
    <dgm:cxn modelId="{388674AB-56E2-4740-B419-3078E568174F}" type="presParOf" srcId="{75AE4508-51DB-4038-BB1A-7793949D3208}" destId="{6F1FE4BB-6BCA-4C39-B45F-12E9AE8E4221}" srcOrd="1" destOrd="0" presId="urn:microsoft.com/office/officeart/2009/3/layout/StepUpProcess"/>
    <dgm:cxn modelId="{045F17E7-DF9D-4198-9A5F-DF49F91B4CC4}" type="presParOf" srcId="{6F1FE4BB-6BCA-4C39-B45F-12E9AE8E4221}" destId="{82E8EE47-E82E-431B-AE2C-72B8576CF924}" srcOrd="0" destOrd="0" presId="urn:microsoft.com/office/officeart/2009/3/layout/StepUpProcess"/>
    <dgm:cxn modelId="{87B5F03A-D127-47EC-A686-11509346EBF3}" type="presParOf" srcId="{75AE4508-51DB-4038-BB1A-7793949D3208}" destId="{34F65E6C-4381-4186-93AA-867F9F70D494}" srcOrd="2" destOrd="0" presId="urn:microsoft.com/office/officeart/2009/3/layout/StepUpProcess"/>
    <dgm:cxn modelId="{9D0AB712-FD21-4FCC-946D-CFEEADBFD2E5}" type="presParOf" srcId="{34F65E6C-4381-4186-93AA-867F9F70D494}" destId="{DCB9998D-4B05-4C15-9D90-B19F4F47E8A0}" srcOrd="0" destOrd="0" presId="urn:microsoft.com/office/officeart/2009/3/layout/StepUpProcess"/>
    <dgm:cxn modelId="{ED2A8785-4414-4B6E-9819-CDDD475137C5}" type="presParOf" srcId="{34F65E6C-4381-4186-93AA-867F9F70D494}" destId="{363DA593-BE13-470F-A624-ADEC5D76465D}" srcOrd="1" destOrd="0" presId="urn:microsoft.com/office/officeart/2009/3/layout/StepUpProcess"/>
    <dgm:cxn modelId="{824744FA-014A-4CD9-BB1B-407AC178E2BA}" type="presParOf" srcId="{34F65E6C-4381-4186-93AA-867F9F70D494}" destId="{D3C9B8FE-EB5A-475A-B200-0E662FE8DF59}" srcOrd="2" destOrd="0" presId="urn:microsoft.com/office/officeart/2009/3/layout/StepUpProcess"/>
    <dgm:cxn modelId="{4589C500-640F-4535-A765-1BE0AF8C1FB4}" type="presParOf" srcId="{75AE4508-51DB-4038-BB1A-7793949D3208}" destId="{4D50F6C3-814E-43CF-8931-109685538E38}" srcOrd="3" destOrd="0" presId="urn:microsoft.com/office/officeart/2009/3/layout/StepUpProcess"/>
    <dgm:cxn modelId="{9F62E6D7-F994-40F1-A48F-CF9FFCD324BD}" type="presParOf" srcId="{4D50F6C3-814E-43CF-8931-109685538E38}" destId="{90D4295D-B517-4585-BB39-36617782C34B}" srcOrd="0" destOrd="0" presId="urn:microsoft.com/office/officeart/2009/3/layout/StepUpProcess"/>
    <dgm:cxn modelId="{BB681824-7CB4-4863-8CC2-162FD67FE61C}" type="presParOf" srcId="{75AE4508-51DB-4038-BB1A-7793949D3208}" destId="{85B00A69-6AB3-48F2-BD8F-7DD1382C0ABE}" srcOrd="4" destOrd="0" presId="urn:microsoft.com/office/officeart/2009/3/layout/StepUpProcess"/>
    <dgm:cxn modelId="{5143F7F2-7C59-4475-B7C1-66DC3A580AAE}" type="presParOf" srcId="{85B00A69-6AB3-48F2-BD8F-7DD1382C0ABE}" destId="{7E6E9097-F1D3-4F56-9D01-624DEF028F48}" srcOrd="0" destOrd="0" presId="urn:microsoft.com/office/officeart/2009/3/layout/StepUpProcess"/>
    <dgm:cxn modelId="{B621A8C7-1EB7-4416-890E-BC0A79DDF022}" type="presParOf" srcId="{85B00A69-6AB3-48F2-BD8F-7DD1382C0ABE}" destId="{DDD4294C-657D-43AE-BDBB-0A5FA8F3F437}" srcOrd="1" destOrd="0" presId="urn:microsoft.com/office/officeart/2009/3/layout/StepUpProcess"/>
    <dgm:cxn modelId="{27D50B48-1A5E-4528-BD33-20CA07E97023}" type="presParOf" srcId="{85B00A69-6AB3-48F2-BD8F-7DD1382C0ABE}" destId="{A4B2BC46-B94A-472A-824D-E0774A16E583}" srcOrd="2" destOrd="0" presId="urn:microsoft.com/office/officeart/2009/3/layout/StepUpProcess"/>
    <dgm:cxn modelId="{EB9F5CEA-5E66-482E-9F5E-7F552CF795C6}" type="presParOf" srcId="{75AE4508-51DB-4038-BB1A-7793949D3208}" destId="{AAA64679-EEBD-457E-AC8C-1426F0CEEDAB}" srcOrd="5" destOrd="0" presId="urn:microsoft.com/office/officeart/2009/3/layout/StepUpProcess"/>
    <dgm:cxn modelId="{00D25ABE-5070-4B91-A951-7617653115B0}" type="presParOf" srcId="{AAA64679-EEBD-457E-AC8C-1426F0CEEDAB}" destId="{9DB69C2B-9B3D-460C-9035-580C7930C290}" srcOrd="0" destOrd="0" presId="urn:microsoft.com/office/officeart/2009/3/layout/StepUpProcess"/>
    <dgm:cxn modelId="{36A579A8-E2DA-4402-8786-9A1D1BD48296}" type="presParOf" srcId="{75AE4508-51DB-4038-BB1A-7793949D3208}" destId="{629B423A-33BC-4685-83F4-F17031F03732}" srcOrd="6" destOrd="0" presId="urn:microsoft.com/office/officeart/2009/3/layout/StepUpProcess"/>
    <dgm:cxn modelId="{64F61BA3-A2C8-49E1-9062-36F765197807}" type="presParOf" srcId="{629B423A-33BC-4685-83F4-F17031F03732}" destId="{14C7CD85-67B1-47F7-A833-99CC6EBA3C6D}" srcOrd="0" destOrd="0" presId="urn:microsoft.com/office/officeart/2009/3/layout/StepUpProcess"/>
    <dgm:cxn modelId="{FE886A62-A8F6-41DE-8848-2E3CC33E698B}" type="presParOf" srcId="{629B423A-33BC-4685-83F4-F17031F03732}" destId="{5B94CCE0-F06A-4841-B5EC-1DCC9B687354}"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CB9CD8-AA74-4634-A22D-9F8391339B09}" type="doc">
      <dgm:prSet loTypeId="urn:microsoft.com/office/officeart/2005/8/layout/venn1" loCatId="relationship" qsTypeId="urn:microsoft.com/office/officeart/2005/8/quickstyle/simple1" qsCatId="simple" csTypeId="urn:microsoft.com/office/officeart/2005/8/colors/colorful2" csCatId="colorful" phldr="1"/>
      <dgm:spPr/>
      <dgm:t>
        <a:bodyPr/>
        <a:lstStyle/>
        <a:p>
          <a:endParaRPr lang="fr-BE"/>
        </a:p>
      </dgm:t>
    </dgm:pt>
    <dgm:pt modelId="{EDB95E9B-8FD2-4119-AD90-1050E92B03A0}">
      <dgm:prSet phldrT="[Texte]" custT="1"/>
      <dgm:spPr>
        <a:xfrm>
          <a:off x="3822382" y="50284"/>
          <a:ext cx="2413635" cy="2413635"/>
        </a:xfrm>
        <a:prstGeom prst="ellipse">
          <a:avLst/>
        </a:prstGeom>
        <a:solidFill>
          <a:srgbClr val="C830CC">
            <a:alpha val="50000"/>
            <a:hueOff val="0"/>
            <a:satOff val="0"/>
            <a:lumOff val="0"/>
            <a:alphaOff val="0"/>
          </a:srgbClr>
        </a:solidFill>
        <a:ln w="10795" cap="flat" cmpd="sng" algn="ctr">
          <a:solidFill>
            <a:sysClr val="window" lastClr="FFFFFF">
              <a:hueOff val="0"/>
              <a:satOff val="0"/>
              <a:lumOff val="0"/>
              <a:alphaOff val="0"/>
            </a:sysClr>
          </a:solidFill>
          <a:prstDash val="solid"/>
        </a:ln>
        <a:effectLst/>
      </dgm:spPr>
      <dgm:t>
        <a:bodyPr/>
        <a:lstStyle/>
        <a:p>
          <a:pPr>
            <a:buNone/>
          </a:pPr>
          <a:r>
            <a:rPr lang="fr-FR" sz="3600" dirty="0">
              <a:solidFill>
                <a:sysClr val="windowText" lastClr="000000">
                  <a:hueOff val="0"/>
                  <a:satOff val="0"/>
                  <a:lumOff val="0"/>
                  <a:alphaOff val="0"/>
                </a:sysClr>
              </a:solidFill>
              <a:latin typeface="Montserrat" panose="00000500000000000000" pitchFamily="50" charset="0"/>
              <a:ea typeface="+mn-ea"/>
              <a:cs typeface="+mn-cs"/>
            </a:rPr>
            <a:t>Bénéficiaire</a:t>
          </a:r>
          <a:endParaRPr lang="fr-BE" sz="3600" dirty="0">
            <a:solidFill>
              <a:sysClr val="windowText" lastClr="000000">
                <a:hueOff val="0"/>
                <a:satOff val="0"/>
                <a:lumOff val="0"/>
                <a:alphaOff val="0"/>
              </a:sysClr>
            </a:solidFill>
            <a:latin typeface="Montserrat" panose="00000500000000000000" pitchFamily="50" charset="0"/>
            <a:ea typeface="+mn-ea"/>
            <a:cs typeface="+mn-cs"/>
          </a:endParaRPr>
        </a:p>
      </dgm:t>
    </dgm:pt>
    <dgm:pt modelId="{EC152032-BCC0-404E-87A7-F40121C1983B}" type="parTrans" cxnId="{D58965AA-F926-4A69-8701-6EDA94CB22B7}">
      <dgm:prSet/>
      <dgm:spPr/>
      <dgm:t>
        <a:bodyPr/>
        <a:lstStyle/>
        <a:p>
          <a:endParaRPr lang="fr-BE"/>
        </a:p>
      </dgm:t>
    </dgm:pt>
    <dgm:pt modelId="{796AB50B-4FDB-4838-BA4C-8C8E61B7C28F}" type="sibTrans" cxnId="{D58965AA-F926-4A69-8701-6EDA94CB22B7}">
      <dgm:prSet/>
      <dgm:spPr/>
      <dgm:t>
        <a:bodyPr/>
        <a:lstStyle/>
        <a:p>
          <a:endParaRPr lang="fr-BE"/>
        </a:p>
      </dgm:t>
    </dgm:pt>
    <dgm:pt modelId="{13C5185D-D5DA-4452-BE1F-EC1637A87A10}">
      <dgm:prSet phldrT="[Texte]" custT="1"/>
      <dgm:spPr>
        <a:xfrm>
          <a:off x="4693302" y="1558805"/>
          <a:ext cx="2413635" cy="2413635"/>
        </a:xfrm>
        <a:prstGeom prst="ellipse">
          <a:avLst/>
        </a:prstGeom>
        <a:solidFill>
          <a:srgbClr val="C830CC">
            <a:alpha val="50000"/>
            <a:hueOff val="-2869335"/>
            <a:satOff val="2538"/>
            <a:lumOff val="4510"/>
            <a:alphaOff val="0"/>
          </a:srgbClr>
        </a:solidFill>
        <a:ln w="10795" cap="flat" cmpd="sng" algn="ctr">
          <a:solidFill>
            <a:sysClr val="window" lastClr="FFFFFF">
              <a:hueOff val="0"/>
              <a:satOff val="0"/>
              <a:lumOff val="0"/>
              <a:alphaOff val="0"/>
            </a:sysClr>
          </a:solidFill>
          <a:prstDash val="solid"/>
        </a:ln>
        <a:effectLst/>
      </dgm:spPr>
      <dgm:t>
        <a:bodyPr/>
        <a:lstStyle/>
        <a:p>
          <a:pPr>
            <a:buNone/>
          </a:pPr>
          <a:r>
            <a:rPr lang="fr-FR" sz="4000" dirty="0">
              <a:solidFill>
                <a:sysClr val="windowText" lastClr="000000">
                  <a:hueOff val="0"/>
                  <a:satOff val="0"/>
                  <a:lumOff val="0"/>
                  <a:alphaOff val="0"/>
                </a:sysClr>
              </a:solidFill>
              <a:latin typeface="Montserrat" panose="00000500000000000000" pitchFamily="50" charset="0"/>
              <a:ea typeface="+mn-ea"/>
              <a:cs typeface="+mn-cs"/>
            </a:rPr>
            <a:t>Juge</a:t>
          </a:r>
          <a:endParaRPr lang="fr-BE" sz="4000" dirty="0">
            <a:solidFill>
              <a:sysClr val="windowText" lastClr="000000">
                <a:hueOff val="0"/>
                <a:satOff val="0"/>
                <a:lumOff val="0"/>
                <a:alphaOff val="0"/>
              </a:sysClr>
            </a:solidFill>
            <a:latin typeface="Montserrat" panose="00000500000000000000" pitchFamily="50" charset="0"/>
            <a:ea typeface="+mn-ea"/>
            <a:cs typeface="+mn-cs"/>
          </a:endParaRPr>
        </a:p>
      </dgm:t>
    </dgm:pt>
    <dgm:pt modelId="{3B0416FA-C6B6-43AF-BB5B-77FC868B4518}" type="parTrans" cxnId="{3BC50CC3-001F-47D2-A7F4-571993CA1366}">
      <dgm:prSet/>
      <dgm:spPr/>
      <dgm:t>
        <a:bodyPr/>
        <a:lstStyle/>
        <a:p>
          <a:endParaRPr lang="fr-BE"/>
        </a:p>
      </dgm:t>
    </dgm:pt>
    <dgm:pt modelId="{74B62E51-C550-4590-9E43-1A74A37D31FD}" type="sibTrans" cxnId="{3BC50CC3-001F-47D2-A7F4-571993CA1366}">
      <dgm:prSet/>
      <dgm:spPr/>
      <dgm:t>
        <a:bodyPr/>
        <a:lstStyle/>
        <a:p>
          <a:endParaRPr lang="fr-BE"/>
        </a:p>
      </dgm:t>
    </dgm:pt>
    <dgm:pt modelId="{60D6C047-58CF-472D-9971-750BAEF97C2F}">
      <dgm:prSet phldrT="[Texte]" custT="1"/>
      <dgm:spPr>
        <a:xfrm>
          <a:off x="2951462" y="1558805"/>
          <a:ext cx="2413635" cy="2413635"/>
        </a:xfrm>
        <a:prstGeom prst="ellipse">
          <a:avLst/>
        </a:prstGeom>
        <a:solidFill>
          <a:srgbClr val="C830CC">
            <a:alpha val="50000"/>
            <a:hueOff val="-5738671"/>
            <a:satOff val="5077"/>
            <a:lumOff val="9020"/>
            <a:alphaOff val="0"/>
          </a:srgbClr>
        </a:solidFill>
        <a:ln w="10795" cap="flat" cmpd="sng" algn="ctr">
          <a:solidFill>
            <a:sysClr val="window" lastClr="FFFFFF">
              <a:hueOff val="0"/>
              <a:satOff val="0"/>
              <a:lumOff val="0"/>
              <a:alphaOff val="0"/>
            </a:sysClr>
          </a:solidFill>
          <a:prstDash val="solid"/>
        </a:ln>
        <a:effectLst/>
      </dgm:spPr>
      <dgm:t>
        <a:bodyPr/>
        <a:lstStyle/>
        <a:p>
          <a:pPr>
            <a:buNone/>
          </a:pPr>
          <a:r>
            <a:rPr lang="fr-FR" sz="3600" dirty="0">
              <a:solidFill>
                <a:sysClr val="windowText" lastClr="000000">
                  <a:hueOff val="0"/>
                  <a:satOff val="0"/>
                  <a:lumOff val="0"/>
                  <a:alphaOff val="0"/>
                </a:sysClr>
              </a:solidFill>
              <a:latin typeface="Montserrat" panose="00000500000000000000" pitchFamily="50" charset="0"/>
              <a:ea typeface="+mn-ea"/>
              <a:cs typeface="+mn-cs"/>
            </a:rPr>
            <a:t>Acteur</a:t>
          </a:r>
          <a:endParaRPr lang="fr-BE" sz="3600" dirty="0">
            <a:solidFill>
              <a:sysClr val="windowText" lastClr="000000">
                <a:hueOff val="0"/>
                <a:satOff val="0"/>
                <a:lumOff val="0"/>
                <a:alphaOff val="0"/>
              </a:sysClr>
            </a:solidFill>
            <a:latin typeface="Montserrat" panose="00000500000000000000" pitchFamily="50" charset="0"/>
            <a:ea typeface="+mn-ea"/>
            <a:cs typeface="+mn-cs"/>
          </a:endParaRPr>
        </a:p>
      </dgm:t>
    </dgm:pt>
    <dgm:pt modelId="{4D02AC8B-25F6-4B5D-AB71-FDF2F097CDAB}" type="parTrans" cxnId="{D76A7764-4BA7-40EB-8BF2-1FDDAEF12A34}">
      <dgm:prSet/>
      <dgm:spPr/>
      <dgm:t>
        <a:bodyPr/>
        <a:lstStyle/>
        <a:p>
          <a:endParaRPr lang="fr-BE"/>
        </a:p>
      </dgm:t>
    </dgm:pt>
    <dgm:pt modelId="{A4A02A76-7583-43C3-9A2B-671C9F4ADB3B}" type="sibTrans" cxnId="{D76A7764-4BA7-40EB-8BF2-1FDDAEF12A34}">
      <dgm:prSet/>
      <dgm:spPr/>
      <dgm:t>
        <a:bodyPr/>
        <a:lstStyle/>
        <a:p>
          <a:endParaRPr lang="fr-BE"/>
        </a:p>
      </dgm:t>
    </dgm:pt>
    <dgm:pt modelId="{671D1883-47EE-4BA1-8D72-B28C2F99A3BE}" type="pres">
      <dgm:prSet presAssocID="{F7CB9CD8-AA74-4634-A22D-9F8391339B09}" presName="compositeShape" presStyleCnt="0">
        <dgm:presLayoutVars>
          <dgm:chMax val="7"/>
          <dgm:dir/>
          <dgm:resizeHandles val="exact"/>
        </dgm:presLayoutVars>
      </dgm:prSet>
      <dgm:spPr/>
    </dgm:pt>
    <dgm:pt modelId="{9F165A34-45BF-4587-BDA3-1294EEFF0D55}" type="pres">
      <dgm:prSet presAssocID="{EDB95E9B-8FD2-4119-AD90-1050E92B03A0}" presName="circ1" presStyleLbl="vennNode1" presStyleIdx="0" presStyleCnt="3"/>
      <dgm:spPr/>
    </dgm:pt>
    <dgm:pt modelId="{E3A988EC-D557-480D-BAD8-2ED0DF7159F3}" type="pres">
      <dgm:prSet presAssocID="{EDB95E9B-8FD2-4119-AD90-1050E92B03A0}" presName="circ1Tx" presStyleLbl="revTx" presStyleIdx="0" presStyleCnt="0">
        <dgm:presLayoutVars>
          <dgm:chMax val="0"/>
          <dgm:chPref val="0"/>
          <dgm:bulletEnabled val="1"/>
        </dgm:presLayoutVars>
      </dgm:prSet>
      <dgm:spPr/>
    </dgm:pt>
    <dgm:pt modelId="{AB1B8964-CE91-4851-A6F8-15827C7FABF1}" type="pres">
      <dgm:prSet presAssocID="{13C5185D-D5DA-4452-BE1F-EC1637A87A10}" presName="circ2" presStyleLbl="vennNode1" presStyleIdx="1" presStyleCnt="3"/>
      <dgm:spPr/>
    </dgm:pt>
    <dgm:pt modelId="{8FD580F5-FBDF-491A-AD3B-768B93C40F58}" type="pres">
      <dgm:prSet presAssocID="{13C5185D-D5DA-4452-BE1F-EC1637A87A10}" presName="circ2Tx" presStyleLbl="revTx" presStyleIdx="0" presStyleCnt="0">
        <dgm:presLayoutVars>
          <dgm:chMax val="0"/>
          <dgm:chPref val="0"/>
          <dgm:bulletEnabled val="1"/>
        </dgm:presLayoutVars>
      </dgm:prSet>
      <dgm:spPr/>
    </dgm:pt>
    <dgm:pt modelId="{EFB4D182-1A4B-426D-9AEA-D6ECFAE58B39}" type="pres">
      <dgm:prSet presAssocID="{60D6C047-58CF-472D-9971-750BAEF97C2F}" presName="circ3" presStyleLbl="vennNode1" presStyleIdx="2" presStyleCnt="3"/>
      <dgm:spPr/>
    </dgm:pt>
    <dgm:pt modelId="{FF8D9336-4D1B-4613-9C1D-29832AF8B35E}" type="pres">
      <dgm:prSet presAssocID="{60D6C047-58CF-472D-9971-750BAEF97C2F}" presName="circ3Tx" presStyleLbl="revTx" presStyleIdx="0" presStyleCnt="0">
        <dgm:presLayoutVars>
          <dgm:chMax val="0"/>
          <dgm:chPref val="0"/>
          <dgm:bulletEnabled val="1"/>
        </dgm:presLayoutVars>
      </dgm:prSet>
      <dgm:spPr/>
    </dgm:pt>
  </dgm:ptLst>
  <dgm:cxnLst>
    <dgm:cxn modelId="{82ED0E02-3A5F-4712-90D9-C64E7925EF96}" type="presOf" srcId="{EDB95E9B-8FD2-4119-AD90-1050E92B03A0}" destId="{E3A988EC-D557-480D-BAD8-2ED0DF7159F3}" srcOrd="1" destOrd="0" presId="urn:microsoft.com/office/officeart/2005/8/layout/venn1"/>
    <dgm:cxn modelId="{C1C4061F-E2A4-4D19-A7E7-CD45F376305D}" type="presOf" srcId="{60D6C047-58CF-472D-9971-750BAEF97C2F}" destId="{FF8D9336-4D1B-4613-9C1D-29832AF8B35E}" srcOrd="1" destOrd="0" presId="urn:microsoft.com/office/officeart/2005/8/layout/venn1"/>
    <dgm:cxn modelId="{97E6151F-8B8D-4AE4-A7D0-65D8E7867C4C}" type="presOf" srcId="{EDB95E9B-8FD2-4119-AD90-1050E92B03A0}" destId="{9F165A34-45BF-4587-BDA3-1294EEFF0D55}" srcOrd="0" destOrd="0" presId="urn:microsoft.com/office/officeart/2005/8/layout/venn1"/>
    <dgm:cxn modelId="{4FEE913A-5D92-41C6-A127-C1A81621C15C}" type="presOf" srcId="{13C5185D-D5DA-4452-BE1F-EC1637A87A10}" destId="{8FD580F5-FBDF-491A-AD3B-768B93C40F58}" srcOrd="1" destOrd="0" presId="urn:microsoft.com/office/officeart/2005/8/layout/venn1"/>
    <dgm:cxn modelId="{0F2D3364-C74C-4EC7-9E48-05D5EF0D22B9}" type="presOf" srcId="{F7CB9CD8-AA74-4634-A22D-9F8391339B09}" destId="{671D1883-47EE-4BA1-8D72-B28C2F99A3BE}" srcOrd="0" destOrd="0" presId="urn:microsoft.com/office/officeart/2005/8/layout/venn1"/>
    <dgm:cxn modelId="{D76A7764-4BA7-40EB-8BF2-1FDDAEF12A34}" srcId="{F7CB9CD8-AA74-4634-A22D-9F8391339B09}" destId="{60D6C047-58CF-472D-9971-750BAEF97C2F}" srcOrd="2" destOrd="0" parTransId="{4D02AC8B-25F6-4B5D-AB71-FDF2F097CDAB}" sibTransId="{A4A02A76-7583-43C3-9A2B-671C9F4ADB3B}"/>
    <dgm:cxn modelId="{8344E46B-314B-4523-BA91-8112775863C4}" type="presOf" srcId="{60D6C047-58CF-472D-9971-750BAEF97C2F}" destId="{EFB4D182-1A4B-426D-9AEA-D6ECFAE58B39}" srcOrd="0" destOrd="0" presId="urn:microsoft.com/office/officeart/2005/8/layout/venn1"/>
    <dgm:cxn modelId="{4B5F0F97-DE37-435A-A0D0-CB29D1DEF929}" type="presOf" srcId="{13C5185D-D5DA-4452-BE1F-EC1637A87A10}" destId="{AB1B8964-CE91-4851-A6F8-15827C7FABF1}" srcOrd="0" destOrd="0" presId="urn:microsoft.com/office/officeart/2005/8/layout/venn1"/>
    <dgm:cxn modelId="{D58965AA-F926-4A69-8701-6EDA94CB22B7}" srcId="{F7CB9CD8-AA74-4634-A22D-9F8391339B09}" destId="{EDB95E9B-8FD2-4119-AD90-1050E92B03A0}" srcOrd="0" destOrd="0" parTransId="{EC152032-BCC0-404E-87A7-F40121C1983B}" sibTransId="{796AB50B-4FDB-4838-BA4C-8C8E61B7C28F}"/>
    <dgm:cxn modelId="{3BC50CC3-001F-47D2-A7F4-571993CA1366}" srcId="{F7CB9CD8-AA74-4634-A22D-9F8391339B09}" destId="{13C5185D-D5DA-4452-BE1F-EC1637A87A10}" srcOrd="1" destOrd="0" parTransId="{3B0416FA-C6B6-43AF-BB5B-77FC868B4518}" sibTransId="{74B62E51-C550-4590-9E43-1A74A37D31FD}"/>
    <dgm:cxn modelId="{70D90C44-5109-4205-8195-3C1EA540181D}" type="presParOf" srcId="{671D1883-47EE-4BA1-8D72-B28C2F99A3BE}" destId="{9F165A34-45BF-4587-BDA3-1294EEFF0D55}" srcOrd="0" destOrd="0" presId="urn:microsoft.com/office/officeart/2005/8/layout/venn1"/>
    <dgm:cxn modelId="{905960BA-9E4F-4361-838B-F93D2BA48862}" type="presParOf" srcId="{671D1883-47EE-4BA1-8D72-B28C2F99A3BE}" destId="{E3A988EC-D557-480D-BAD8-2ED0DF7159F3}" srcOrd="1" destOrd="0" presId="urn:microsoft.com/office/officeart/2005/8/layout/venn1"/>
    <dgm:cxn modelId="{7FC3EEAE-29D7-47CA-8199-8787346FD99F}" type="presParOf" srcId="{671D1883-47EE-4BA1-8D72-B28C2F99A3BE}" destId="{AB1B8964-CE91-4851-A6F8-15827C7FABF1}" srcOrd="2" destOrd="0" presId="urn:microsoft.com/office/officeart/2005/8/layout/venn1"/>
    <dgm:cxn modelId="{3AB0AF44-5890-45EF-BCB1-8F9AB048E221}" type="presParOf" srcId="{671D1883-47EE-4BA1-8D72-B28C2F99A3BE}" destId="{8FD580F5-FBDF-491A-AD3B-768B93C40F58}" srcOrd="3" destOrd="0" presId="urn:microsoft.com/office/officeart/2005/8/layout/venn1"/>
    <dgm:cxn modelId="{03C68ACC-9FA7-4714-A712-E26B37FA9572}" type="presParOf" srcId="{671D1883-47EE-4BA1-8D72-B28C2F99A3BE}" destId="{EFB4D182-1A4B-426D-9AEA-D6ECFAE58B39}" srcOrd="4" destOrd="0" presId="urn:microsoft.com/office/officeart/2005/8/layout/venn1"/>
    <dgm:cxn modelId="{551AD38C-5E7F-4D70-9D9B-61DB827D1E3C}" type="presParOf" srcId="{671D1883-47EE-4BA1-8D72-B28C2F99A3BE}" destId="{FF8D9336-4D1B-4613-9C1D-29832AF8B35E}" srcOrd="5" destOrd="0" presId="urn:microsoft.com/office/officeart/2005/8/layout/ven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FEC17A-5D65-431F-8EA5-DB3584B1B4CD}">
      <dsp:nvSpPr>
        <dsp:cNvPr id="0" name=""/>
        <dsp:cNvSpPr/>
      </dsp:nvSpPr>
      <dsp:spPr>
        <a:xfrm rot="5400000">
          <a:off x="734365" y="2437227"/>
          <a:ext cx="2205495" cy="3669895"/>
        </a:xfrm>
        <a:prstGeom prst="corner">
          <a:avLst>
            <a:gd name="adj1" fmla="val 16120"/>
            <a:gd name="adj2" fmla="val 16110"/>
          </a:avLst>
        </a:prstGeom>
        <a:solidFill>
          <a:schemeClr val="accent1">
            <a:shade val="50000"/>
            <a:hueOff val="0"/>
            <a:satOff val="0"/>
            <a:lumOff val="0"/>
            <a:alphaOff val="0"/>
          </a:schemeClr>
        </a:solidFill>
        <a:ln w="25400" cap="flat"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F61243-9E1B-4EF6-B4C4-B24B4157A82F}">
      <dsp:nvSpPr>
        <dsp:cNvPr id="0" name=""/>
        <dsp:cNvSpPr/>
      </dsp:nvSpPr>
      <dsp:spPr>
        <a:xfrm>
          <a:off x="366213" y="3533735"/>
          <a:ext cx="3313201" cy="2904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fr-FR" sz="1800" kern="1200" dirty="0">
              <a:solidFill>
                <a:schemeClr val="tx2"/>
              </a:solidFill>
            </a:rPr>
            <a:t>Conseil de Lisbonne</a:t>
          </a:r>
          <a:endParaRPr lang="fr-BE" sz="1800" kern="1200" dirty="0">
            <a:solidFill>
              <a:schemeClr val="tx2"/>
            </a:solidFill>
          </a:endParaRPr>
        </a:p>
        <a:p>
          <a:pPr marL="0" lvl="0" indent="0" algn="l" defTabSz="800100">
            <a:lnSpc>
              <a:spcPct val="90000"/>
            </a:lnSpc>
            <a:spcBef>
              <a:spcPct val="0"/>
            </a:spcBef>
            <a:spcAft>
              <a:spcPct val="35000"/>
            </a:spcAft>
            <a:buNone/>
          </a:pPr>
          <a:r>
            <a:rPr lang="fr-FR" sz="1800" kern="1200" dirty="0">
              <a:solidFill>
                <a:schemeClr val="tx2"/>
              </a:solidFill>
            </a:rPr>
            <a:t>Année de la formation tout au long de la vie 1996</a:t>
          </a:r>
          <a:endParaRPr lang="fr-BE" sz="1800" kern="1200" dirty="0">
            <a:solidFill>
              <a:schemeClr val="tx2"/>
            </a:solidFill>
          </a:endParaRPr>
        </a:p>
        <a:p>
          <a:pPr marL="0" lvl="0" indent="0" algn="l" defTabSz="800100">
            <a:lnSpc>
              <a:spcPct val="90000"/>
            </a:lnSpc>
            <a:spcBef>
              <a:spcPct val="0"/>
            </a:spcBef>
            <a:spcAft>
              <a:spcPct val="35000"/>
            </a:spcAft>
            <a:buNone/>
          </a:pPr>
          <a:r>
            <a:rPr lang="fr-FR" sz="1800" kern="1200" dirty="0">
              <a:solidFill>
                <a:schemeClr val="tx2"/>
              </a:solidFill>
            </a:rPr>
            <a:t>Livre Blanc : Enseigner et apprendre : vers la société cognitive</a:t>
          </a:r>
          <a:endParaRPr lang="fr-BE" sz="1800" kern="1200" dirty="0">
            <a:solidFill>
              <a:schemeClr val="tx2"/>
            </a:solidFill>
          </a:endParaRPr>
        </a:p>
        <a:p>
          <a:pPr marL="0" lvl="0" indent="0" algn="l" defTabSz="800100">
            <a:lnSpc>
              <a:spcPct val="90000"/>
            </a:lnSpc>
            <a:spcBef>
              <a:spcPct val="0"/>
            </a:spcBef>
            <a:spcAft>
              <a:spcPct val="35000"/>
            </a:spcAft>
            <a:buNone/>
          </a:pPr>
          <a:r>
            <a:rPr lang="fr-FR" sz="1800" kern="1200" dirty="0">
              <a:solidFill>
                <a:schemeClr val="tx2"/>
              </a:solidFill>
            </a:rPr>
            <a:t>Stratégie européenne en matière d’emploi (flexicurité</a:t>
          </a:r>
          <a:r>
            <a:rPr lang="fr-FR" sz="1700" kern="1200" dirty="0">
              <a:solidFill>
                <a:schemeClr val="tx2"/>
              </a:solidFill>
            </a:rPr>
            <a:t>)</a:t>
          </a:r>
          <a:endParaRPr lang="fr-BE" sz="1700" kern="1200" dirty="0">
            <a:solidFill>
              <a:schemeClr val="tx2"/>
            </a:solidFill>
          </a:endParaRPr>
        </a:p>
      </dsp:txBody>
      <dsp:txXfrm>
        <a:off x="366213" y="3533735"/>
        <a:ext cx="3313201" cy="2904215"/>
      </dsp:txXfrm>
    </dsp:sp>
    <dsp:sp modelId="{F9235B79-52B9-4A34-96F8-BABC36A342BC}">
      <dsp:nvSpPr>
        <dsp:cNvPr id="0" name=""/>
        <dsp:cNvSpPr/>
      </dsp:nvSpPr>
      <dsp:spPr>
        <a:xfrm>
          <a:off x="3054282" y="2167046"/>
          <a:ext cx="625132" cy="625132"/>
        </a:xfrm>
        <a:prstGeom prst="triangle">
          <a:avLst>
            <a:gd name="adj" fmla="val 100000"/>
          </a:avLst>
        </a:prstGeom>
        <a:solidFill>
          <a:schemeClr val="accent1">
            <a:shade val="50000"/>
            <a:hueOff val="103268"/>
            <a:satOff val="-2160"/>
            <a:lumOff val="12018"/>
            <a:alphaOff val="0"/>
          </a:schemeClr>
        </a:solidFill>
        <a:ln w="25400" cap="flat" cmpd="sng" algn="ctr">
          <a:solidFill>
            <a:schemeClr val="accent1">
              <a:shade val="50000"/>
              <a:hueOff val="103268"/>
              <a:satOff val="-2160"/>
              <a:lumOff val="120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B9998D-4B05-4C15-9D90-B19F4F47E8A0}">
      <dsp:nvSpPr>
        <dsp:cNvPr id="0" name=""/>
        <dsp:cNvSpPr/>
      </dsp:nvSpPr>
      <dsp:spPr>
        <a:xfrm rot="5400000">
          <a:off x="4790371" y="1433565"/>
          <a:ext cx="2205495" cy="3669895"/>
        </a:xfrm>
        <a:prstGeom prst="corner">
          <a:avLst>
            <a:gd name="adj1" fmla="val 16120"/>
            <a:gd name="adj2" fmla="val 16110"/>
          </a:avLst>
        </a:prstGeom>
        <a:solidFill>
          <a:schemeClr val="accent1">
            <a:shade val="50000"/>
            <a:hueOff val="206535"/>
            <a:satOff val="-4320"/>
            <a:lumOff val="24036"/>
            <a:alphaOff val="0"/>
          </a:schemeClr>
        </a:solidFill>
        <a:ln w="25400" cap="flat" cmpd="sng" algn="ctr">
          <a:solidFill>
            <a:schemeClr val="accent1">
              <a:shade val="50000"/>
              <a:hueOff val="206535"/>
              <a:satOff val="-4320"/>
              <a:lumOff val="240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3DA593-BE13-470F-A624-ADEC5D76465D}">
      <dsp:nvSpPr>
        <dsp:cNvPr id="0" name=""/>
        <dsp:cNvSpPr/>
      </dsp:nvSpPr>
      <dsp:spPr>
        <a:xfrm>
          <a:off x="4422219" y="2530073"/>
          <a:ext cx="3313201" cy="2904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fr-BE" sz="1800" b="0" i="0" kern="1200" dirty="0">
              <a:solidFill>
                <a:schemeClr val="tx2"/>
              </a:solidFill>
            </a:rPr>
            <a:t>Nouvelle stratégie européenne en matière des compétences (2016</a:t>
          </a:r>
          <a:r>
            <a:rPr lang="fr-BE" sz="1800" b="1" i="0" kern="1200" dirty="0">
              <a:solidFill>
                <a:schemeClr val="tx2"/>
              </a:solidFill>
            </a:rPr>
            <a:t>)</a:t>
          </a:r>
        </a:p>
        <a:p>
          <a:pPr marL="0" lvl="0" indent="0" algn="l" defTabSz="800100">
            <a:lnSpc>
              <a:spcPct val="90000"/>
            </a:lnSpc>
            <a:spcBef>
              <a:spcPct val="0"/>
            </a:spcBef>
            <a:spcAft>
              <a:spcPct val="35000"/>
            </a:spcAft>
            <a:buNone/>
          </a:pPr>
          <a:r>
            <a:rPr lang="fr-BE" sz="1800" kern="1200" dirty="0">
              <a:solidFill>
                <a:schemeClr val="tx2"/>
              </a:solidFill>
            </a:rPr>
            <a:t>Socle des droits sociaux européens (2017)</a:t>
          </a:r>
          <a:endParaRPr lang="fr-BE" sz="1800" b="1" i="0" kern="1200" dirty="0">
            <a:solidFill>
              <a:schemeClr val="tx2"/>
            </a:solidFill>
          </a:endParaRPr>
        </a:p>
        <a:p>
          <a:pPr marL="0" lvl="0" indent="0" algn="l" defTabSz="800100">
            <a:lnSpc>
              <a:spcPct val="90000"/>
            </a:lnSpc>
            <a:spcBef>
              <a:spcPct val="0"/>
            </a:spcBef>
            <a:spcAft>
              <a:spcPct val="35000"/>
            </a:spcAft>
            <a:buNone/>
          </a:pPr>
          <a:r>
            <a:rPr lang="fr-FR" sz="1800" kern="1200" dirty="0" err="1">
              <a:solidFill>
                <a:schemeClr val="tx2"/>
              </a:solidFill>
            </a:rPr>
            <a:t>Upskilling</a:t>
          </a:r>
          <a:r>
            <a:rPr lang="fr-FR" sz="1800" kern="1200" dirty="0">
              <a:solidFill>
                <a:schemeClr val="tx2"/>
              </a:solidFill>
            </a:rPr>
            <a:t> </a:t>
          </a:r>
          <a:r>
            <a:rPr lang="fr-FR" sz="1800" kern="1200" dirty="0" err="1">
              <a:solidFill>
                <a:schemeClr val="tx2"/>
              </a:solidFill>
            </a:rPr>
            <a:t>Pathways</a:t>
          </a:r>
          <a:r>
            <a:rPr lang="fr-FR" sz="1800" kern="1200" dirty="0">
              <a:solidFill>
                <a:schemeClr val="tx2"/>
              </a:solidFill>
            </a:rPr>
            <a:t> (2018)</a:t>
          </a:r>
          <a:endParaRPr lang="fr-BE" sz="1800" kern="1200" dirty="0">
            <a:solidFill>
              <a:schemeClr val="tx2"/>
            </a:solidFill>
          </a:endParaRPr>
        </a:p>
        <a:p>
          <a:pPr marL="0" lvl="0" indent="0" algn="l" defTabSz="800100">
            <a:lnSpc>
              <a:spcPct val="90000"/>
            </a:lnSpc>
            <a:spcBef>
              <a:spcPct val="0"/>
            </a:spcBef>
            <a:spcAft>
              <a:spcPct val="35000"/>
            </a:spcAft>
            <a:buNone/>
          </a:pPr>
          <a:r>
            <a:rPr lang="fr-FR" sz="1800" kern="1200" dirty="0">
              <a:solidFill>
                <a:schemeClr val="tx2"/>
              </a:solidFill>
            </a:rPr>
            <a:t> Agenda européen renouvelé dans le domaine de l'éducation et de la </a:t>
          </a:r>
          <a:r>
            <a:rPr lang="fr-BE" sz="1800" kern="1200" dirty="0">
              <a:solidFill>
                <a:schemeClr val="tx2"/>
              </a:solidFill>
            </a:rPr>
            <a:t>formation des adultes</a:t>
          </a:r>
          <a:r>
            <a:rPr lang="fr-FR" sz="1800" kern="1200" dirty="0">
              <a:solidFill>
                <a:schemeClr val="tx2"/>
              </a:solidFill>
            </a:rPr>
            <a:t>(2011)</a:t>
          </a:r>
          <a:endParaRPr lang="fr-BE" sz="1800" kern="1200" dirty="0">
            <a:solidFill>
              <a:schemeClr val="tx2"/>
            </a:solidFill>
          </a:endParaRPr>
        </a:p>
      </dsp:txBody>
      <dsp:txXfrm>
        <a:off x="4422219" y="2530073"/>
        <a:ext cx="3313201" cy="2904215"/>
      </dsp:txXfrm>
    </dsp:sp>
    <dsp:sp modelId="{D3C9B8FE-EB5A-475A-B200-0E662FE8DF59}">
      <dsp:nvSpPr>
        <dsp:cNvPr id="0" name=""/>
        <dsp:cNvSpPr/>
      </dsp:nvSpPr>
      <dsp:spPr>
        <a:xfrm>
          <a:off x="7110289" y="1163383"/>
          <a:ext cx="625132" cy="625132"/>
        </a:xfrm>
        <a:prstGeom prst="triangle">
          <a:avLst>
            <a:gd name="adj" fmla="val 100000"/>
          </a:avLst>
        </a:prstGeom>
        <a:solidFill>
          <a:schemeClr val="accent1">
            <a:shade val="50000"/>
            <a:hueOff val="309803"/>
            <a:satOff val="-6480"/>
            <a:lumOff val="36054"/>
            <a:alphaOff val="0"/>
          </a:schemeClr>
        </a:solidFill>
        <a:ln w="25400" cap="flat" cmpd="sng" algn="ctr">
          <a:solidFill>
            <a:schemeClr val="accent1">
              <a:shade val="50000"/>
              <a:hueOff val="309803"/>
              <a:satOff val="-6480"/>
              <a:lumOff val="3605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6E9097-F1D3-4F56-9D01-624DEF028F48}">
      <dsp:nvSpPr>
        <dsp:cNvPr id="0" name=""/>
        <dsp:cNvSpPr/>
      </dsp:nvSpPr>
      <dsp:spPr>
        <a:xfrm rot="5400000">
          <a:off x="8846378" y="429902"/>
          <a:ext cx="2205495" cy="3669895"/>
        </a:xfrm>
        <a:prstGeom prst="corner">
          <a:avLst>
            <a:gd name="adj1" fmla="val 16120"/>
            <a:gd name="adj2" fmla="val 16110"/>
          </a:avLst>
        </a:prstGeom>
        <a:solidFill>
          <a:schemeClr val="accent1">
            <a:shade val="50000"/>
            <a:hueOff val="309803"/>
            <a:satOff val="-6480"/>
            <a:lumOff val="36054"/>
            <a:alphaOff val="0"/>
          </a:schemeClr>
        </a:solidFill>
        <a:ln w="25400" cap="flat" cmpd="sng" algn="ctr">
          <a:solidFill>
            <a:schemeClr val="accent1">
              <a:shade val="50000"/>
              <a:hueOff val="309803"/>
              <a:satOff val="-6480"/>
              <a:lumOff val="3605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D4294C-657D-43AE-BDBB-0A5FA8F3F437}">
      <dsp:nvSpPr>
        <dsp:cNvPr id="0" name=""/>
        <dsp:cNvSpPr/>
      </dsp:nvSpPr>
      <dsp:spPr>
        <a:xfrm>
          <a:off x="8478226" y="1526410"/>
          <a:ext cx="3313201" cy="2904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fr-BE" sz="2000" b="0" i="0" kern="1200" dirty="0">
              <a:solidFill>
                <a:schemeClr val="tx2"/>
              </a:solidFill>
            </a:rPr>
            <a:t>Nouvelle stratégie européenne en matière des compétences (2021) </a:t>
          </a:r>
          <a:endParaRPr lang="fr-BE" sz="2000" b="0" kern="1200" dirty="0">
            <a:solidFill>
              <a:schemeClr val="tx2"/>
            </a:solidFill>
          </a:endParaRPr>
        </a:p>
        <a:p>
          <a:pPr marL="0" lvl="0" indent="0" algn="l" defTabSz="889000">
            <a:lnSpc>
              <a:spcPct val="90000"/>
            </a:lnSpc>
            <a:spcBef>
              <a:spcPct val="0"/>
            </a:spcBef>
            <a:spcAft>
              <a:spcPct val="35000"/>
            </a:spcAft>
            <a:buNone/>
          </a:pPr>
          <a:r>
            <a:rPr lang="fr-FR" sz="2000" kern="1200" dirty="0">
              <a:solidFill>
                <a:schemeClr val="tx2"/>
              </a:solidFill>
            </a:rPr>
            <a:t>Agenda on the Education of the adultes</a:t>
          </a:r>
          <a:endParaRPr lang="fr-BE" sz="2000" kern="1200" dirty="0">
            <a:solidFill>
              <a:schemeClr val="tx2"/>
            </a:solidFill>
          </a:endParaRPr>
        </a:p>
        <a:p>
          <a:pPr marL="0" lvl="0" indent="0" algn="l" defTabSz="889000">
            <a:lnSpc>
              <a:spcPct val="90000"/>
            </a:lnSpc>
            <a:spcBef>
              <a:spcPct val="0"/>
            </a:spcBef>
            <a:spcAft>
              <a:spcPct val="35000"/>
            </a:spcAft>
            <a:buNone/>
          </a:pPr>
          <a:r>
            <a:rPr lang="fr-FR" sz="2000" kern="1200" dirty="0">
              <a:solidFill>
                <a:schemeClr val="tx2"/>
              </a:solidFill>
            </a:rPr>
            <a:t>Recommandation sur les </a:t>
          </a:r>
          <a:r>
            <a:rPr lang="fr-FR" sz="2000" kern="1200" dirty="0" err="1">
              <a:solidFill>
                <a:schemeClr val="tx2"/>
              </a:solidFill>
            </a:rPr>
            <a:t>microcertifications</a:t>
          </a:r>
          <a:endParaRPr lang="fr-BE" sz="2000" kern="1200" dirty="0">
            <a:solidFill>
              <a:schemeClr val="tx2"/>
            </a:solidFill>
          </a:endParaRPr>
        </a:p>
        <a:p>
          <a:pPr marL="0" lvl="0" indent="0" algn="l" defTabSz="889000">
            <a:lnSpc>
              <a:spcPct val="90000"/>
            </a:lnSpc>
            <a:spcBef>
              <a:spcPct val="0"/>
            </a:spcBef>
            <a:spcAft>
              <a:spcPct val="35000"/>
            </a:spcAft>
            <a:buNone/>
          </a:pPr>
          <a:r>
            <a:rPr lang="fr-FR" sz="2000" kern="1200" dirty="0">
              <a:solidFill>
                <a:schemeClr val="tx2"/>
              </a:solidFill>
            </a:rPr>
            <a:t>Recommandation sur les comptes individuels de formation</a:t>
          </a:r>
          <a:endParaRPr lang="fr-BE" sz="2000" kern="1200" dirty="0">
            <a:solidFill>
              <a:schemeClr val="tx2"/>
            </a:solidFill>
          </a:endParaRPr>
        </a:p>
      </dsp:txBody>
      <dsp:txXfrm>
        <a:off x="8478226" y="1526410"/>
        <a:ext cx="3313201" cy="2904215"/>
      </dsp:txXfrm>
    </dsp:sp>
    <dsp:sp modelId="{A4B2BC46-B94A-472A-824D-E0774A16E583}">
      <dsp:nvSpPr>
        <dsp:cNvPr id="0" name=""/>
        <dsp:cNvSpPr/>
      </dsp:nvSpPr>
      <dsp:spPr>
        <a:xfrm>
          <a:off x="11166295" y="159720"/>
          <a:ext cx="625132" cy="625132"/>
        </a:xfrm>
        <a:prstGeom prst="triangle">
          <a:avLst>
            <a:gd name="adj" fmla="val 100000"/>
          </a:avLst>
        </a:prstGeom>
        <a:solidFill>
          <a:schemeClr val="accent1">
            <a:shade val="50000"/>
            <a:hueOff val="206535"/>
            <a:satOff val="-4320"/>
            <a:lumOff val="24036"/>
            <a:alphaOff val="0"/>
          </a:schemeClr>
        </a:solidFill>
        <a:ln w="25400" cap="flat" cmpd="sng" algn="ctr">
          <a:solidFill>
            <a:schemeClr val="accent1">
              <a:shade val="50000"/>
              <a:hueOff val="206535"/>
              <a:satOff val="-4320"/>
              <a:lumOff val="240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C7CD85-67B1-47F7-A833-99CC6EBA3C6D}">
      <dsp:nvSpPr>
        <dsp:cNvPr id="0" name=""/>
        <dsp:cNvSpPr/>
      </dsp:nvSpPr>
      <dsp:spPr>
        <a:xfrm rot="5400000">
          <a:off x="12902384" y="-573760"/>
          <a:ext cx="2205495" cy="3669895"/>
        </a:xfrm>
        <a:prstGeom prst="corner">
          <a:avLst>
            <a:gd name="adj1" fmla="val 16120"/>
            <a:gd name="adj2" fmla="val 16110"/>
          </a:avLst>
        </a:prstGeom>
        <a:solidFill>
          <a:schemeClr val="accent1">
            <a:shade val="50000"/>
            <a:hueOff val="103268"/>
            <a:satOff val="-2160"/>
            <a:lumOff val="12018"/>
            <a:alphaOff val="0"/>
          </a:schemeClr>
        </a:solidFill>
        <a:ln w="25400" cap="flat" cmpd="sng" algn="ctr">
          <a:solidFill>
            <a:schemeClr val="accent1">
              <a:shade val="50000"/>
              <a:hueOff val="103268"/>
              <a:satOff val="-2160"/>
              <a:lumOff val="120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94CCE0-F06A-4841-B5EC-1DCC9B687354}">
      <dsp:nvSpPr>
        <dsp:cNvPr id="0" name=""/>
        <dsp:cNvSpPr/>
      </dsp:nvSpPr>
      <dsp:spPr>
        <a:xfrm>
          <a:off x="12534232" y="522747"/>
          <a:ext cx="3313201" cy="2904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fr-FR" sz="2000" b="1" kern="1200" dirty="0">
              <a:solidFill>
                <a:schemeClr val="tx2"/>
              </a:solidFill>
              <a:latin typeface="Montserrat"/>
              <a:ea typeface="+mn-ea"/>
              <a:cs typeface="+mn-cs"/>
            </a:rPr>
            <a:t>Lignes politiques de </a:t>
          </a:r>
          <a:r>
            <a:rPr lang="fr-FR" sz="2000" b="1" kern="1200" dirty="0" err="1">
              <a:solidFill>
                <a:schemeClr val="tx2"/>
              </a:solidFill>
              <a:latin typeface="Montserrat"/>
              <a:ea typeface="+mn-ea"/>
              <a:cs typeface="+mn-cs"/>
            </a:rPr>
            <a:t>UvdL</a:t>
          </a:r>
          <a:endParaRPr lang="fr-BE" sz="2000" kern="1200" dirty="0">
            <a:solidFill>
              <a:schemeClr val="tx2"/>
            </a:solidFill>
          </a:endParaRPr>
        </a:p>
        <a:p>
          <a:pPr marL="228600" lvl="1" indent="-228600" algn="l" defTabSz="889000">
            <a:lnSpc>
              <a:spcPct val="90000"/>
            </a:lnSpc>
            <a:spcBef>
              <a:spcPct val="0"/>
            </a:spcBef>
            <a:spcAft>
              <a:spcPct val="15000"/>
            </a:spcAft>
            <a:buChar char="•"/>
          </a:pPr>
          <a:r>
            <a:rPr lang="fr-FR" sz="2000" b="1" kern="1200">
              <a:solidFill>
                <a:schemeClr val="tx2"/>
              </a:solidFill>
              <a:latin typeface="Montserrat"/>
              <a:ea typeface="+mn-ea"/>
              <a:cs typeface="+mn-cs"/>
            </a:rPr>
            <a:t>Union of Skills</a:t>
          </a:r>
          <a:endParaRPr lang="fr-BE" sz="2000" b="1" kern="1200" dirty="0">
            <a:solidFill>
              <a:schemeClr val="tx2"/>
            </a:solidFill>
            <a:latin typeface="Montserrat"/>
            <a:ea typeface="+mn-ea"/>
            <a:cs typeface="+mn-cs"/>
          </a:endParaRPr>
        </a:p>
        <a:p>
          <a:pPr marL="228600" lvl="1" indent="-228600" algn="l" defTabSz="889000">
            <a:lnSpc>
              <a:spcPct val="90000"/>
            </a:lnSpc>
            <a:spcBef>
              <a:spcPct val="0"/>
            </a:spcBef>
            <a:spcAft>
              <a:spcPct val="15000"/>
            </a:spcAft>
            <a:buChar char="•"/>
          </a:pPr>
          <a:r>
            <a:rPr lang="fr-FR" sz="2000" kern="1200" dirty="0">
              <a:solidFill>
                <a:schemeClr val="tx2"/>
              </a:solidFill>
              <a:latin typeface="+mj-lt"/>
            </a:rPr>
            <a:t>OCDE</a:t>
          </a:r>
          <a:endParaRPr lang="fr-BE" sz="2000" kern="1200" dirty="0">
            <a:solidFill>
              <a:schemeClr val="tx2"/>
            </a:solidFill>
            <a:latin typeface="+mj-lt"/>
          </a:endParaRPr>
        </a:p>
      </dsp:txBody>
      <dsp:txXfrm>
        <a:off x="12534232" y="522747"/>
        <a:ext cx="3313201" cy="29042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65A34-45BF-4587-BDA3-1294EEFF0D55}">
      <dsp:nvSpPr>
        <dsp:cNvPr id="0" name=""/>
        <dsp:cNvSpPr/>
      </dsp:nvSpPr>
      <dsp:spPr>
        <a:xfrm>
          <a:off x="4036665" y="181669"/>
          <a:ext cx="3758678" cy="3758678"/>
        </a:xfrm>
        <a:prstGeom prst="ellipse">
          <a:avLst/>
        </a:prstGeom>
        <a:solidFill>
          <a:srgbClr val="C830CC">
            <a:alpha val="50000"/>
            <a:hueOff val="0"/>
            <a:satOff val="0"/>
            <a:lumOff val="0"/>
            <a:alphaOff val="0"/>
          </a:srgbClr>
        </a:solidFill>
        <a:ln w="10795"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fr-FR" sz="3600" kern="1200" dirty="0">
              <a:solidFill>
                <a:sysClr val="windowText" lastClr="000000">
                  <a:hueOff val="0"/>
                  <a:satOff val="0"/>
                  <a:lumOff val="0"/>
                  <a:alphaOff val="0"/>
                </a:sysClr>
              </a:solidFill>
              <a:latin typeface="Montserrat" panose="00000500000000000000" pitchFamily="50" charset="0"/>
              <a:ea typeface="+mn-ea"/>
              <a:cs typeface="+mn-cs"/>
            </a:rPr>
            <a:t>Bénéficiaire</a:t>
          </a:r>
          <a:endParaRPr lang="fr-BE" sz="3600" kern="1200" dirty="0">
            <a:solidFill>
              <a:sysClr val="windowText" lastClr="000000">
                <a:hueOff val="0"/>
                <a:satOff val="0"/>
                <a:lumOff val="0"/>
                <a:alphaOff val="0"/>
              </a:sysClr>
            </a:solidFill>
            <a:latin typeface="Montserrat" panose="00000500000000000000" pitchFamily="50" charset="0"/>
            <a:ea typeface="+mn-ea"/>
            <a:cs typeface="+mn-cs"/>
          </a:endParaRPr>
        </a:p>
      </dsp:txBody>
      <dsp:txXfrm>
        <a:off x="4941482" y="1087139"/>
        <a:ext cx="1949044" cy="1196003"/>
      </dsp:txXfrm>
    </dsp:sp>
    <dsp:sp modelId="{AB1B8964-CE91-4851-A6F8-15827C7FABF1}">
      <dsp:nvSpPr>
        <dsp:cNvPr id="0" name=""/>
        <dsp:cNvSpPr/>
      </dsp:nvSpPr>
      <dsp:spPr>
        <a:xfrm>
          <a:off x="5392921" y="2530843"/>
          <a:ext cx="3758678" cy="3758678"/>
        </a:xfrm>
        <a:prstGeom prst="ellipse">
          <a:avLst/>
        </a:prstGeom>
        <a:solidFill>
          <a:srgbClr val="C830CC">
            <a:alpha val="50000"/>
            <a:hueOff val="-2869335"/>
            <a:satOff val="2538"/>
            <a:lumOff val="4510"/>
            <a:alphaOff val="0"/>
          </a:srgbClr>
        </a:solidFill>
        <a:ln w="10795"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778000">
            <a:lnSpc>
              <a:spcPct val="90000"/>
            </a:lnSpc>
            <a:spcBef>
              <a:spcPct val="0"/>
            </a:spcBef>
            <a:spcAft>
              <a:spcPct val="35000"/>
            </a:spcAft>
            <a:buNone/>
          </a:pPr>
          <a:r>
            <a:rPr lang="fr-FR" sz="4000" kern="1200" dirty="0">
              <a:solidFill>
                <a:sysClr val="windowText" lastClr="000000">
                  <a:hueOff val="0"/>
                  <a:satOff val="0"/>
                  <a:lumOff val="0"/>
                  <a:alphaOff val="0"/>
                </a:sysClr>
              </a:solidFill>
              <a:latin typeface="Montserrat" panose="00000500000000000000" pitchFamily="50" charset="0"/>
              <a:ea typeface="+mn-ea"/>
              <a:cs typeface="+mn-cs"/>
            </a:rPr>
            <a:t>Juge</a:t>
          </a:r>
          <a:endParaRPr lang="fr-BE" sz="4000" kern="1200" dirty="0">
            <a:solidFill>
              <a:sysClr val="windowText" lastClr="000000">
                <a:hueOff val="0"/>
                <a:satOff val="0"/>
                <a:lumOff val="0"/>
                <a:alphaOff val="0"/>
              </a:sysClr>
            </a:solidFill>
            <a:latin typeface="Montserrat" panose="00000500000000000000" pitchFamily="50" charset="0"/>
            <a:ea typeface="+mn-ea"/>
            <a:cs typeface="+mn-cs"/>
          </a:endParaRPr>
        </a:p>
      </dsp:txBody>
      <dsp:txXfrm>
        <a:off x="6872717" y="3804580"/>
        <a:ext cx="1594672" cy="1461783"/>
      </dsp:txXfrm>
    </dsp:sp>
    <dsp:sp modelId="{EFB4D182-1A4B-426D-9AEA-D6ECFAE58B39}">
      <dsp:nvSpPr>
        <dsp:cNvPr id="0" name=""/>
        <dsp:cNvSpPr/>
      </dsp:nvSpPr>
      <dsp:spPr>
        <a:xfrm>
          <a:off x="2680409" y="2530843"/>
          <a:ext cx="3758678" cy="3758678"/>
        </a:xfrm>
        <a:prstGeom prst="ellipse">
          <a:avLst/>
        </a:prstGeom>
        <a:solidFill>
          <a:srgbClr val="C830CC">
            <a:alpha val="50000"/>
            <a:hueOff val="-5738671"/>
            <a:satOff val="5077"/>
            <a:lumOff val="9020"/>
            <a:alphaOff val="0"/>
          </a:srgbClr>
        </a:solidFill>
        <a:ln w="10795"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fr-FR" sz="3600" kern="1200" dirty="0">
              <a:solidFill>
                <a:sysClr val="windowText" lastClr="000000">
                  <a:hueOff val="0"/>
                  <a:satOff val="0"/>
                  <a:lumOff val="0"/>
                  <a:alphaOff val="0"/>
                </a:sysClr>
              </a:solidFill>
              <a:latin typeface="Montserrat" panose="00000500000000000000" pitchFamily="50" charset="0"/>
              <a:ea typeface="+mn-ea"/>
              <a:cs typeface="+mn-cs"/>
            </a:rPr>
            <a:t>Acteur</a:t>
          </a:r>
          <a:endParaRPr lang="fr-BE" sz="3600" kern="1200" dirty="0">
            <a:solidFill>
              <a:sysClr val="windowText" lastClr="000000">
                <a:hueOff val="0"/>
                <a:satOff val="0"/>
                <a:lumOff val="0"/>
                <a:alphaOff val="0"/>
              </a:sysClr>
            </a:solidFill>
            <a:latin typeface="Montserrat" panose="00000500000000000000" pitchFamily="50" charset="0"/>
            <a:ea typeface="+mn-ea"/>
            <a:cs typeface="+mn-cs"/>
          </a:endParaRPr>
        </a:p>
      </dsp:txBody>
      <dsp:txXfrm>
        <a:off x="3364618" y="3804580"/>
        <a:ext cx="1594672" cy="1461783"/>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A70764-4C18-4B26-AF61-16A6063242D3}" type="datetimeFigureOut">
              <a:rPr lang="fr-BE" smtClean="0"/>
              <a:t>03-07-25</a:t>
            </a:fld>
            <a:endParaRPr lang="fr-BE"/>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4F6AD2-6374-44A1-8BF5-3C584E1EA1AB}" type="slidenum">
              <a:rPr lang="fr-BE" smtClean="0"/>
              <a:t>‹N°›</a:t>
            </a:fld>
            <a:endParaRPr lang="fr-BE"/>
          </a:p>
        </p:txBody>
      </p:sp>
    </p:spTree>
    <p:extLst>
      <p:ext uri="{BB962C8B-B14F-4D97-AF65-F5344CB8AC3E}">
        <p14:creationId xmlns:p14="http://schemas.microsoft.com/office/powerpoint/2010/main" val="4073633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ducation.ec.europa.eu/"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www.eusocialforum.eu/" TargetMode="External"/><Relationship Id="rId4" Type="http://schemas.openxmlformats.org/officeDocument/2006/relationships/hyperlink" Target="https://research-and-innovation.ec.europa.eu/strategy/strategy-research-and-innovation/our-digital-future/european-research-area_en"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304F6AD2-6374-44A1-8BF5-3C584E1EA1AB}" type="slidenum">
              <a:rPr lang="fr-BE" smtClean="0"/>
              <a:t>3</a:t>
            </a:fld>
            <a:endParaRPr lang="fr-BE"/>
          </a:p>
        </p:txBody>
      </p:sp>
    </p:spTree>
    <p:extLst>
      <p:ext uri="{BB962C8B-B14F-4D97-AF65-F5344CB8AC3E}">
        <p14:creationId xmlns:p14="http://schemas.microsoft.com/office/powerpoint/2010/main" val="3606901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fr-FR" dirty="0"/>
              <a:t>Mettre en avant les compétences manquantes / profil largement minoritaire et assez associé à la pandémie</a:t>
            </a:r>
          </a:p>
          <a:p>
            <a:pPr marL="0" indent="0">
              <a:buNone/>
            </a:pPr>
            <a:endParaRPr lang="fr-FR" dirty="0"/>
          </a:p>
          <a:p>
            <a:pPr marL="0" indent="0">
              <a:buNone/>
            </a:pPr>
            <a:endParaRPr lang="fr-FR" dirty="0"/>
          </a:p>
          <a:p>
            <a:pPr marL="0" indent="0">
              <a:buNone/>
            </a:pPr>
            <a:r>
              <a:rPr lang="fr-FR" dirty="0"/>
              <a:t>Problématisation : La nécessité de répondre aux transformations en lien avec les doubles transitions (verte et numérique), deux défis actuels majeurs. </a:t>
            </a:r>
            <a:r>
              <a:rPr lang="fr-BE" dirty="0"/>
              <a:t>La formation qui intervient dans des moments différents de la carrière professionnelle (</a:t>
            </a:r>
            <a:r>
              <a:rPr lang="fr-BE" dirty="0" err="1"/>
              <a:t>re-orientation</a:t>
            </a:r>
            <a:r>
              <a:rPr lang="fr-BE" dirty="0"/>
              <a:t> / retraite / climax de la trajectoire professionnelle, mobilité) / minoritaire les </a:t>
            </a:r>
            <a:r>
              <a:rPr lang="fr-BE" dirty="0" err="1"/>
              <a:t>skills</a:t>
            </a:r>
            <a:r>
              <a:rPr lang="fr-BE" dirty="0"/>
              <a:t> for life</a:t>
            </a:r>
            <a:endParaRPr lang="fr-FR" dirty="0"/>
          </a:p>
          <a:p>
            <a:pPr marL="0" indent="0">
              <a:buNone/>
            </a:pPr>
            <a:r>
              <a:rPr lang="fr-FR" dirty="0"/>
              <a:t>Les instruments : L’identification de certains dispositifs et initiatives ( Pacte, micro- certifications, parcours de renforcement des compétences, Erasmus, etc.)</a:t>
            </a:r>
          </a:p>
          <a:p>
            <a:pPr marL="0" indent="0">
              <a:buNone/>
            </a:pPr>
            <a:r>
              <a:rPr lang="fr-FR" dirty="0"/>
              <a:t>Acteurs et institutions :  Le </a:t>
            </a:r>
            <a:r>
              <a:rPr lang="fr-FR" b="1" dirty="0">
                <a:solidFill>
                  <a:schemeClr val="accent1"/>
                </a:solidFill>
              </a:rPr>
              <a:t>contexte du travail et de l’entreprise </a:t>
            </a:r>
            <a:r>
              <a:rPr lang="fr-FR" dirty="0"/>
              <a:t>(majoritaire) L’identification de certains acteurs </a:t>
            </a:r>
            <a:r>
              <a:rPr lang="fr-BE" dirty="0"/>
              <a:t>des politiques en matière de formation (fédérations professionnelles, UE, entreprises, secteur</a:t>
            </a:r>
          </a:p>
          <a:p>
            <a:pPr marL="0" indent="0">
              <a:buNone/>
            </a:pPr>
            <a:r>
              <a:rPr lang="fr-BE" dirty="0"/>
              <a:t>(ce qui est tu… après une analyse des textes)</a:t>
            </a:r>
          </a:p>
          <a:p>
            <a:endParaRPr lang="fr-BE" dirty="0"/>
          </a:p>
          <a:p>
            <a:endParaRPr lang="fr-BE" dirty="0"/>
          </a:p>
          <a:p>
            <a:endParaRPr lang="fr-BE" dirty="0"/>
          </a:p>
        </p:txBody>
      </p:sp>
      <p:sp>
        <p:nvSpPr>
          <p:cNvPr id="4" name="Espace réservé du numéro de diapositive 3"/>
          <p:cNvSpPr>
            <a:spLocks noGrp="1"/>
          </p:cNvSpPr>
          <p:nvPr>
            <p:ph type="sldNum" sz="quarter" idx="5"/>
          </p:nvPr>
        </p:nvSpPr>
        <p:spPr/>
        <p:txBody>
          <a:bodyPr/>
          <a:lstStyle/>
          <a:p>
            <a:fld id="{304F6AD2-6374-44A1-8BF5-3C584E1EA1AB}" type="slidenum">
              <a:rPr lang="fr-BE" smtClean="0"/>
              <a:t>14</a:t>
            </a:fld>
            <a:endParaRPr lang="fr-BE"/>
          </a:p>
        </p:txBody>
      </p:sp>
    </p:spTree>
    <p:extLst>
      <p:ext uri="{BB962C8B-B14F-4D97-AF65-F5344CB8AC3E}">
        <p14:creationId xmlns:p14="http://schemas.microsoft.com/office/powerpoint/2010/main" val="3605182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304F6AD2-6374-44A1-8BF5-3C584E1EA1AB}" type="slidenum">
              <a:rPr lang="fr-BE" smtClean="0"/>
              <a:t>15</a:t>
            </a:fld>
            <a:endParaRPr lang="fr-BE"/>
          </a:p>
        </p:txBody>
      </p:sp>
    </p:spTree>
    <p:extLst>
      <p:ext uri="{BB962C8B-B14F-4D97-AF65-F5344CB8AC3E}">
        <p14:creationId xmlns:p14="http://schemas.microsoft.com/office/powerpoint/2010/main" val="3059142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dirty="0">
                <a:solidFill>
                  <a:schemeClr val="tx2"/>
                </a:solidFill>
                <a:latin typeface="+mn-lt"/>
              </a:rPr>
              <a:t>(e.g. sanctionner les entreprises ou les encourager / sanctionner les chômeurs qui ne prennent pas de formation)</a:t>
            </a:r>
          </a:p>
          <a:p>
            <a:endParaRPr lang="fr-FR" sz="1200" dirty="0">
              <a:solidFill>
                <a:schemeClr val="tx2"/>
              </a:solidFill>
              <a:latin typeface="+mn-lt"/>
            </a:endParaRPr>
          </a:p>
          <a:p>
            <a:r>
              <a:rPr lang="fr-FR" sz="1200" spc="-28" dirty="0">
                <a:solidFill>
                  <a:srgbClr val="41527B"/>
                </a:solidFill>
                <a:latin typeface="Montserrat"/>
              </a:rPr>
              <a:t>(distribution des gains et des sanctions, type d’instrument mobilisé)</a:t>
            </a:r>
          </a:p>
          <a:p>
            <a:r>
              <a:rPr lang="fr-FR" dirty="0"/>
              <a:t>elles sont aussi le lieu où une société donnée construit son rapport au monde et donc les représentations qu’elle se donne pour comprendre et agir sur le réel tel qu’il est perçu</a:t>
            </a:r>
            <a:endParaRPr lang="fr-BE" dirty="0"/>
          </a:p>
        </p:txBody>
      </p:sp>
      <p:sp>
        <p:nvSpPr>
          <p:cNvPr id="4" name="Espace réservé du numéro de diapositive 3"/>
          <p:cNvSpPr>
            <a:spLocks noGrp="1"/>
          </p:cNvSpPr>
          <p:nvPr>
            <p:ph type="sldNum" sz="quarter" idx="5"/>
          </p:nvPr>
        </p:nvSpPr>
        <p:spPr/>
        <p:txBody>
          <a:bodyPr/>
          <a:lstStyle/>
          <a:p>
            <a:fld id="{304F6AD2-6374-44A1-8BF5-3C584E1EA1AB}" type="slidenum">
              <a:rPr lang="fr-BE" smtClean="0"/>
              <a:t>4</a:t>
            </a:fld>
            <a:endParaRPr lang="fr-BE"/>
          </a:p>
        </p:txBody>
      </p:sp>
    </p:spTree>
    <p:extLst>
      <p:ext uri="{BB962C8B-B14F-4D97-AF65-F5344CB8AC3E}">
        <p14:creationId xmlns:p14="http://schemas.microsoft.com/office/powerpoint/2010/main" val="114181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304F6AD2-6374-44A1-8BF5-3C584E1EA1AB}" type="slidenum">
              <a:rPr lang="fr-BE" smtClean="0"/>
              <a:t>5</a:t>
            </a:fld>
            <a:endParaRPr lang="fr-BE"/>
          </a:p>
        </p:txBody>
      </p:sp>
    </p:spTree>
    <p:extLst>
      <p:ext uri="{BB962C8B-B14F-4D97-AF65-F5344CB8AC3E}">
        <p14:creationId xmlns:p14="http://schemas.microsoft.com/office/powerpoint/2010/main" val="3351710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CD8A71-E211-CFE1-D3C4-99E45683680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BC95FD4-5D83-42DE-737E-5D04DB391CA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C750759-AFC4-5C5D-27BC-73954B3A93A9}"/>
              </a:ext>
            </a:extLst>
          </p:cNvPr>
          <p:cNvSpPr>
            <a:spLocks noGrp="1"/>
          </p:cNvSpPr>
          <p:nvPr>
            <p:ph type="body" idx="1"/>
          </p:nvPr>
        </p:nvSpPr>
        <p:spPr/>
        <p:txBody>
          <a:bodyPr/>
          <a:lstStyle/>
          <a:p>
            <a:endParaRPr lang="fr-BE" dirty="0"/>
          </a:p>
        </p:txBody>
      </p:sp>
      <p:sp>
        <p:nvSpPr>
          <p:cNvPr id="4" name="Espace réservé du numéro de diapositive 3">
            <a:extLst>
              <a:ext uri="{FF2B5EF4-FFF2-40B4-BE49-F238E27FC236}">
                <a16:creationId xmlns:a16="http://schemas.microsoft.com/office/drawing/2014/main" id="{02E2015E-8453-2C8F-77F5-E8BD3CCD5658}"/>
              </a:ext>
            </a:extLst>
          </p:cNvPr>
          <p:cNvSpPr>
            <a:spLocks noGrp="1"/>
          </p:cNvSpPr>
          <p:nvPr>
            <p:ph type="sldNum" sz="quarter" idx="5"/>
          </p:nvPr>
        </p:nvSpPr>
        <p:spPr/>
        <p:txBody>
          <a:bodyPr/>
          <a:lstStyle/>
          <a:p>
            <a:fld id="{304F6AD2-6374-44A1-8BF5-3C584E1EA1AB}" type="slidenum">
              <a:rPr lang="fr-BE" smtClean="0"/>
              <a:t>6</a:t>
            </a:fld>
            <a:endParaRPr lang="fr-BE"/>
          </a:p>
        </p:txBody>
      </p:sp>
    </p:spTree>
    <p:extLst>
      <p:ext uri="{BB962C8B-B14F-4D97-AF65-F5344CB8AC3E}">
        <p14:creationId xmlns:p14="http://schemas.microsoft.com/office/powerpoint/2010/main" val="3073452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217148-9BA7-76AF-3E96-7E306F62867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EB57D12-B76F-B67C-AD93-DB4B3DE6D02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8DEB01D-00E4-A674-7005-19A70570589E}"/>
              </a:ext>
            </a:extLst>
          </p:cNvPr>
          <p:cNvSpPr>
            <a:spLocks noGrp="1"/>
          </p:cNvSpPr>
          <p:nvPr>
            <p:ph type="body" idx="1"/>
          </p:nvPr>
        </p:nvSpPr>
        <p:spPr/>
        <p:txBody>
          <a:bodyPr/>
          <a:lstStyle/>
          <a:p>
            <a:pPr>
              <a:buNone/>
            </a:pPr>
            <a:r>
              <a:rPr lang="en-US" dirty="0"/>
              <a:t>In the political guidelines, President of the Commission Ursula von der Leyen stressed the importance of education and skills for EU competitiveness. In March 2025, the Commission proposed the union of skills, an overarching strategy that will mutually reinforce the competitiveness compass, the Clean Industrial Deal, and the preparedness union strategy. Inspired by the Draghi and Letta reports, it builds on the </a:t>
            </a:r>
            <a:r>
              <a:rPr lang="en-US" dirty="0">
                <a:hlinkClick r:id="rId3"/>
              </a:rPr>
              <a:t>European Education Area</a:t>
            </a:r>
            <a:r>
              <a:rPr lang="en-US" dirty="0"/>
              <a:t> and the </a:t>
            </a:r>
            <a:r>
              <a:rPr lang="en-US" dirty="0">
                <a:hlinkClick r:id="rId4"/>
              </a:rPr>
              <a:t>European Research Area</a:t>
            </a:r>
            <a:r>
              <a:rPr lang="en-US" dirty="0"/>
              <a:t>.</a:t>
            </a:r>
          </a:p>
          <a:p>
            <a:r>
              <a:rPr lang="en-US" dirty="0"/>
              <a:t>The Commission will continue its dialogue with social partners and all other stakeholders on the future of work in Europe starting at the </a:t>
            </a:r>
            <a:r>
              <a:rPr lang="en-US" dirty="0">
                <a:hlinkClick r:id="rId5"/>
              </a:rPr>
              <a:t>European Employment &amp; Social Rights Forum 2025</a:t>
            </a:r>
            <a:r>
              <a:rPr lang="en-US" dirty="0"/>
              <a:t>, the EU’s flagship event for discussing key challenges facing Europe’s workforce. </a:t>
            </a:r>
          </a:p>
          <a:p>
            <a:endParaRPr lang="fr-BE" dirty="0"/>
          </a:p>
        </p:txBody>
      </p:sp>
      <p:sp>
        <p:nvSpPr>
          <p:cNvPr id="4" name="Espace réservé du numéro de diapositive 3">
            <a:extLst>
              <a:ext uri="{FF2B5EF4-FFF2-40B4-BE49-F238E27FC236}">
                <a16:creationId xmlns:a16="http://schemas.microsoft.com/office/drawing/2014/main" id="{A8BB4E8C-CA54-77E1-41FD-90EE66D8A938}"/>
              </a:ext>
            </a:extLst>
          </p:cNvPr>
          <p:cNvSpPr>
            <a:spLocks noGrp="1"/>
          </p:cNvSpPr>
          <p:nvPr>
            <p:ph type="sldNum" sz="quarter" idx="5"/>
          </p:nvPr>
        </p:nvSpPr>
        <p:spPr/>
        <p:txBody>
          <a:bodyPr/>
          <a:lstStyle/>
          <a:p>
            <a:fld id="{304F6AD2-6374-44A1-8BF5-3C584E1EA1AB}" type="slidenum">
              <a:rPr lang="fr-BE" smtClean="0"/>
              <a:t>7</a:t>
            </a:fld>
            <a:endParaRPr lang="fr-BE"/>
          </a:p>
        </p:txBody>
      </p:sp>
    </p:spTree>
    <p:extLst>
      <p:ext uri="{BB962C8B-B14F-4D97-AF65-F5344CB8AC3E}">
        <p14:creationId xmlns:p14="http://schemas.microsoft.com/office/powerpoint/2010/main" val="1766707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a:latin typeface="Montserrat" panose="00000500000000000000" pitchFamily="50" charset="0"/>
              </a:rPr>
              <a:t>rendre l’adulte apprenant capable de poser des choix pertinents en recevant des informations, des orientations et des conseils sur l’éducation et la formation et leurs débouchés, </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a:latin typeface="Montserrat" panose="00000500000000000000" pitchFamily="50" charset="0"/>
              </a:rPr>
              <a:t>Ceci afin que l’employabilité du travailleur soit plus visible et adaptée aux attentes de la demande.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a:latin typeface="Montserrat" panose="00000500000000000000" pitchFamily="50" charset="0"/>
            </a:endParaRPr>
          </a:p>
          <a:p>
            <a:endParaRPr lang="fr-BE" dirty="0"/>
          </a:p>
        </p:txBody>
      </p:sp>
      <p:sp>
        <p:nvSpPr>
          <p:cNvPr id="4" name="Espace réservé du numéro de diapositive 3"/>
          <p:cNvSpPr>
            <a:spLocks noGrp="1"/>
          </p:cNvSpPr>
          <p:nvPr>
            <p:ph type="sldNum" sz="quarter" idx="5"/>
          </p:nvPr>
        </p:nvSpPr>
        <p:spPr/>
        <p:txBody>
          <a:bodyPr/>
          <a:lstStyle/>
          <a:p>
            <a:fld id="{A5FDFE26-2C55-461A-9D50-EB62B51E694F}" type="slidenum">
              <a:rPr lang="fr-BE" smtClean="0"/>
              <a:t>10</a:t>
            </a:fld>
            <a:endParaRPr lang="fr-BE"/>
          </a:p>
        </p:txBody>
      </p:sp>
    </p:spTree>
    <p:extLst>
      <p:ext uri="{BB962C8B-B14F-4D97-AF65-F5344CB8AC3E}">
        <p14:creationId xmlns:p14="http://schemas.microsoft.com/office/powerpoint/2010/main" val="1332178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A5FDFE26-2C55-461A-9D50-EB62B51E694F}" type="slidenum">
              <a:rPr lang="fr-BE" smtClean="0"/>
              <a:t>11</a:t>
            </a:fld>
            <a:endParaRPr lang="fr-BE"/>
          </a:p>
        </p:txBody>
      </p:sp>
    </p:spTree>
    <p:extLst>
      <p:ext uri="{BB962C8B-B14F-4D97-AF65-F5344CB8AC3E}">
        <p14:creationId xmlns:p14="http://schemas.microsoft.com/office/powerpoint/2010/main" val="3512318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Pourtant on sait que les compétences sont aussi en lien (lien d’association et pas de causalité) avec l’</a:t>
            </a:r>
            <a:r>
              <a:rPr lang="fr-FR" dirty="0" err="1"/>
              <a:t>engagemetn</a:t>
            </a:r>
            <a:r>
              <a:rPr lang="fr-FR" dirty="0"/>
              <a:t> civique </a:t>
            </a:r>
          </a:p>
          <a:p>
            <a:r>
              <a:rPr lang="fr-FR" dirty="0"/>
              <a:t>On sait aussi que la motivation est aussi socialement construite </a:t>
            </a:r>
            <a:endParaRPr lang="fr-BE" dirty="0"/>
          </a:p>
          <a:p>
            <a:endParaRPr lang="fr-BE" dirty="0"/>
          </a:p>
          <a:p>
            <a:r>
              <a:rPr lang="fr-FR" dirty="0"/>
              <a:t>Pourtant on sait que les compétences sont aussi en lien (lien d’association et pas de causalité) avec l’</a:t>
            </a:r>
            <a:r>
              <a:rPr lang="fr-FR" dirty="0" err="1"/>
              <a:t>engagemetn</a:t>
            </a:r>
            <a:r>
              <a:rPr lang="fr-FR" dirty="0"/>
              <a:t> civique </a:t>
            </a:r>
          </a:p>
          <a:p>
            <a:r>
              <a:rPr lang="fr-FR" dirty="0"/>
              <a:t>On sait aussi que la motivation est aussi socialement construite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MT"/>
              </a:rPr>
              <a:t>While employability and wages are essential contributors to individual well-being, non-economic factors contribute significantly not just to individual well-being but to social cohesion and civic engagement. Results from the first cycle of the Survey of Adults Skills showed that information-processing skills are positively associated with important aspects of well-being such as health, political efficacy, trust and volunteering, even after accounting for a range of socio-demographic variables (OECD, 2019[27]; 2016[28]; 2013[29]). However, the strength of these associations varies across countries. Generally, adults with low skills and education are least likely to report positive social outcomes, while those with high skills and education are most likely to report positive outcomes.</a:t>
            </a:r>
            <a:r>
              <a:rPr lang="en-US" dirty="0"/>
              <a:t> </a:t>
            </a:r>
            <a:endParaRPr lang="fr-BE" dirty="0"/>
          </a:p>
          <a:p>
            <a:endParaRPr lang="fr-BE" dirty="0"/>
          </a:p>
          <a:p>
            <a:endParaRPr lang="fr-BE" dirty="0"/>
          </a:p>
        </p:txBody>
      </p:sp>
      <p:sp>
        <p:nvSpPr>
          <p:cNvPr id="4" name="Espace réservé du numéro de diapositive 3"/>
          <p:cNvSpPr>
            <a:spLocks noGrp="1"/>
          </p:cNvSpPr>
          <p:nvPr>
            <p:ph type="sldNum" sz="quarter" idx="5"/>
          </p:nvPr>
        </p:nvSpPr>
        <p:spPr/>
        <p:txBody>
          <a:bodyPr/>
          <a:lstStyle/>
          <a:p>
            <a:fld id="{304F6AD2-6374-44A1-8BF5-3C584E1EA1AB}" type="slidenum">
              <a:rPr lang="fr-BE" smtClean="0"/>
              <a:t>12</a:t>
            </a:fld>
            <a:endParaRPr lang="fr-BE"/>
          </a:p>
        </p:txBody>
      </p:sp>
    </p:spTree>
    <p:extLst>
      <p:ext uri="{BB962C8B-B14F-4D97-AF65-F5344CB8AC3E}">
        <p14:creationId xmlns:p14="http://schemas.microsoft.com/office/powerpoint/2010/main" val="3887457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Permettez moi de commencer par vous présenter deux adultes </a:t>
            </a:r>
          </a:p>
          <a:p>
            <a:r>
              <a:rPr lang="fr-FR" dirty="0"/>
              <a:t>Ces profils ont été tiré de …</a:t>
            </a:r>
          </a:p>
          <a:p>
            <a:r>
              <a:rPr lang="fr-FR" dirty="0"/>
              <a:t>Juste après la crise – une façon d’illustrer le propos  - dans une document où les illustrations similaire à celle d’Ivana sont plus nombreuse</a:t>
            </a:r>
          </a:p>
          <a:p>
            <a:r>
              <a:rPr lang="fr-FR" dirty="0" err="1"/>
              <a:t>Reskilling</a:t>
            </a:r>
            <a:endParaRPr lang="fr-FR" dirty="0"/>
          </a:p>
          <a:p>
            <a:endParaRPr lang="fr-FR" dirty="0"/>
          </a:p>
          <a:p>
            <a:r>
              <a:rPr lang="fr-FR" dirty="0"/>
              <a:t>Un entrée </a:t>
            </a:r>
            <a:r>
              <a:rPr lang="fr-FR" dirty="0" err="1"/>
              <a:t>anedoctique</a:t>
            </a:r>
            <a:r>
              <a:rPr lang="fr-FR" dirty="0"/>
              <a:t> qui me permet de souligner que même ces </a:t>
            </a:r>
            <a:r>
              <a:rPr lang="fr-FR" dirty="0" err="1"/>
              <a:t>petitsportraits</a:t>
            </a:r>
            <a:r>
              <a:rPr lang="fr-FR" dirty="0"/>
              <a:t> peuvent nous aider à cerner l’action publique </a:t>
            </a:r>
          </a:p>
          <a:p>
            <a:r>
              <a:rPr lang="fr-FR" dirty="0"/>
              <a:t>Par ailleurs, parmi le profil</a:t>
            </a:r>
          </a:p>
          <a:p>
            <a:endParaRPr lang="fr-FR" dirty="0"/>
          </a:p>
          <a:p>
            <a:r>
              <a:rPr lang="fr-FR" dirty="0"/>
              <a:t>Contexte de travail </a:t>
            </a:r>
          </a:p>
          <a:p>
            <a:r>
              <a:rPr lang="fr-FR" dirty="0"/>
              <a:t>Compétences spécifiques liés à un besoin ponctuel </a:t>
            </a:r>
          </a:p>
          <a:p>
            <a:r>
              <a:rPr lang="fr-FR" dirty="0"/>
              <a:t>Dispositif </a:t>
            </a:r>
            <a:r>
              <a:rPr lang="fr-FR" dirty="0" err="1"/>
              <a:t>microcertification</a:t>
            </a:r>
            <a:r>
              <a:rPr lang="fr-FR" dirty="0"/>
              <a:t> </a:t>
            </a:r>
          </a:p>
          <a:p>
            <a:r>
              <a:rPr lang="fr-FR" dirty="0"/>
              <a:t>Ambition d’avoir des compétences exploitables par la suite dans un contexte professionnel</a:t>
            </a:r>
          </a:p>
          <a:p>
            <a:r>
              <a:rPr lang="fr-FR" dirty="0"/>
              <a:t>Des acteurs de la formation professionnelle continue (fédération professionnelle)</a:t>
            </a:r>
          </a:p>
          <a:p>
            <a:endParaRPr lang="fr-BE" dirty="0"/>
          </a:p>
        </p:txBody>
      </p:sp>
      <p:sp>
        <p:nvSpPr>
          <p:cNvPr id="4" name="Espace réservé du numéro de diapositive 3"/>
          <p:cNvSpPr>
            <a:spLocks noGrp="1"/>
          </p:cNvSpPr>
          <p:nvPr>
            <p:ph type="sldNum" sz="quarter" idx="5"/>
          </p:nvPr>
        </p:nvSpPr>
        <p:spPr/>
        <p:txBody>
          <a:bodyPr/>
          <a:lstStyle/>
          <a:p>
            <a:fld id="{304F6AD2-6374-44A1-8BF5-3C584E1EA1AB}" type="slidenum">
              <a:rPr lang="fr-BE" smtClean="0"/>
              <a:t>13</a:t>
            </a:fld>
            <a:endParaRPr lang="fr-BE"/>
          </a:p>
        </p:txBody>
      </p:sp>
    </p:spTree>
    <p:extLst>
      <p:ext uri="{BB962C8B-B14F-4D97-AF65-F5344CB8AC3E}">
        <p14:creationId xmlns:p14="http://schemas.microsoft.com/office/powerpoint/2010/main" val="4257703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png"/><Relationship Id="rId3" Type="http://schemas.openxmlformats.org/officeDocument/2006/relationships/image" Target="../media/image2.sv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svg"/><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svg"/></Relationships>
</file>

<file path=ppt/slides/_rels/slide10.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18.png"/><Relationship Id="rId4" Type="http://schemas.openxmlformats.org/officeDocument/2006/relationships/image" Target="../media/image29.pn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18.png"/><Relationship Id="rId4" Type="http://schemas.openxmlformats.org/officeDocument/2006/relationships/image" Target="../media/image29.png"/><Relationship Id="rId9"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18.png"/><Relationship Id="rId4" Type="http://schemas.openxmlformats.org/officeDocument/2006/relationships/image" Target="../media/image29.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sv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32.pn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sv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18.png"/><Relationship Id="rId4" Type="http://schemas.openxmlformats.org/officeDocument/2006/relationships/image" Target="../media/image29.png"/><Relationship Id="rId9" Type="http://schemas.openxmlformats.org/officeDocument/2006/relationships/image" Target="../media/image21.png"/></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9.png"/><Relationship Id="rId7" Type="http://schemas.openxmlformats.org/officeDocument/2006/relationships/image" Target="../media/image4.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31.sv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9.png"/><Relationship Id="rId7" Type="http://schemas.openxmlformats.org/officeDocument/2006/relationships/image" Target="../media/image4.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31.svg"/><Relationship Id="rId4" Type="http://schemas.openxmlformats.org/officeDocument/2006/relationships/image" Target="../media/image30.png"/><Relationship Id="rId9" Type="http://schemas.openxmlformats.org/officeDocument/2006/relationships/image" Target="../media/image18.png"/></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13" Type="http://schemas.microsoft.com/office/2007/relationships/diagramDrawing" Target="../diagrams/drawing2.xml"/><Relationship Id="rId3" Type="http://schemas.openxmlformats.org/officeDocument/2006/relationships/image" Target="../media/image29.png"/><Relationship Id="rId7" Type="http://schemas.openxmlformats.org/officeDocument/2006/relationships/image" Target="../media/image4.svg"/><Relationship Id="rId12" Type="http://schemas.openxmlformats.org/officeDocument/2006/relationships/diagramColors" Target="../diagrams/colors2.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diagramQuickStyle" Target="../diagrams/quickStyle2.xml"/><Relationship Id="rId5" Type="http://schemas.openxmlformats.org/officeDocument/2006/relationships/image" Target="../media/image31.svg"/><Relationship Id="rId10" Type="http://schemas.openxmlformats.org/officeDocument/2006/relationships/diagramLayout" Target="../diagrams/layout2.xml"/><Relationship Id="rId4" Type="http://schemas.openxmlformats.org/officeDocument/2006/relationships/image" Target="../media/image30.png"/><Relationship Id="rId9"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9.png"/><Relationship Id="rId7" Type="http://schemas.openxmlformats.org/officeDocument/2006/relationships/image" Target="../media/image4.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31.svg"/><Relationship Id="rId4" Type="http://schemas.openxmlformats.org/officeDocument/2006/relationships/image" Target="../media/image30.png"/><Relationship Id="rId9" Type="http://schemas.openxmlformats.org/officeDocument/2006/relationships/image" Target="../media/image18.png"/></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9.png"/><Relationship Id="rId7" Type="http://schemas.openxmlformats.org/officeDocument/2006/relationships/image" Target="../media/image4.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31.svg"/><Relationship Id="rId4" Type="http://schemas.openxmlformats.org/officeDocument/2006/relationships/image" Target="../media/image30.png"/><Relationship Id="rId9"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39.svg"/></Relationships>
</file>

<file path=ppt/slides/_rels/slide23.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hyperlink" Target="https://doi.org/10.1111/j.1741-5446.2008.00295.x"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4.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1.png"/><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3.svg"/></Relationships>
</file>

<file path=ppt/slides/_rels/slide5.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18.png"/><Relationship Id="rId7"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8.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9.png"/><Relationship Id="rId7" Type="http://schemas.openxmlformats.org/officeDocument/2006/relationships/image" Target="../media/image4.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31.svg"/><Relationship Id="rId4" Type="http://schemas.openxmlformats.org/officeDocument/2006/relationships/image" Target="../media/image30.png"/><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9.png"/><Relationship Id="rId7" Type="http://schemas.openxmlformats.org/officeDocument/2006/relationships/image" Target="../media/image4.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31.svg"/><Relationship Id="rId4" Type="http://schemas.openxmlformats.org/officeDocument/2006/relationships/image" Target="../media/image30.pn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578617" y="6199258"/>
            <a:ext cx="1755158" cy="238662"/>
            <a:chOff x="0" y="0"/>
            <a:chExt cx="462264" cy="62858"/>
          </a:xfrm>
        </p:grpSpPr>
        <p:sp>
          <p:nvSpPr>
            <p:cNvPr id="3" name="Freeform 3"/>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dirty="0"/>
            </a:p>
          </p:txBody>
        </p:sp>
        <p:sp>
          <p:nvSpPr>
            <p:cNvPr id="4" name="TextBox 4"/>
            <p:cNvSpPr txBox="1"/>
            <p:nvPr/>
          </p:nvSpPr>
          <p:spPr>
            <a:xfrm>
              <a:off x="0" y="-38100"/>
              <a:ext cx="462264" cy="100958"/>
            </a:xfrm>
            <a:prstGeom prst="rect">
              <a:avLst/>
            </a:prstGeom>
          </p:spPr>
          <p:txBody>
            <a:bodyPr lIns="50800" tIns="50800" rIns="50800" bIns="50800" rtlCol="0" anchor="ctr"/>
            <a:lstStyle/>
            <a:p>
              <a:pPr algn="ctr">
                <a:lnSpc>
                  <a:spcPts val="2763"/>
                </a:lnSpc>
              </a:pPr>
              <a:endParaRPr dirty="0"/>
            </a:p>
          </p:txBody>
        </p:sp>
      </p:grpSp>
      <p:sp>
        <p:nvSpPr>
          <p:cNvPr id="5" name="Freeform 5"/>
          <p:cNvSpPr/>
          <p:nvPr/>
        </p:nvSpPr>
        <p:spPr>
          <a:xfrm>
            <a:off x="3780894" y="3720808"/>
            <a:ext cx="2725212" cy="2745843"/>
          </a:xfrm>
          <a:custGeom>
            <a:avLst/>
            <a:gdLst/>
            <a:ahLst/>
            <a:cxnLst/>
            <a:rect l="l" t="t" r="r" b="b"/>
            <a:pathLst>
              <a:path w="2725212" h="2745843">
                <a:moveTo>
                  <a:pt x="0" y="0"/>
                </a:moveTo>
                <a:lnTo>
                  <a:pt x="2725212" y="0"/>
                </a:lnTo>
                <a:lnTo>
                  <a:pt x="2725212" y="2745843"/>
                </a:lnTo>
                <a:lnTo>
                  <a:pt x="0" y="2745843"/>
                </a:lnTo>
                <a:lnTo>
                  <a:pt x="0" y="0"/>
                </a:lnTo>
                <a:close/>
              </a:path>
            </a:pathLst>
          </a:custGeom>
          <a:blipFill>
            <a:blip r:embed="rId2">
              <a:extLst>
                <a:ext uri="{96DAC541-7B7A-43D3-8B79-37D633B846F1}">
                  <asvg:svgBlip xmlns:asvg="http://schemas.microsoft.com/office/drawing/2016/SVG/main" r:embed="rId3"/>
                </a:ext>
              </a:extLst>
            </a:blip>
            <a:stretch>
              <a:fillRect l="-201980" b="-199711"/>
            </a:stretch>
          </a:blipFill>
        </p:spPr>
        <p:txBody>
          <a:bodyPr/>
          <a:lstStyle/>
          <a:p>
            <a:endParaRPr lang="fr-BE" dirty="0"/>
          </a:p>
        </p:txBody>
      </p:sp>
      <p:sp>
        <p:nvSpPr>
          <p:cNvPr id="6" name="Freeform 6"/>
          <p:cNvSpPr/>
          <p:nvPr/>
        </p:nvSpPr>
        <p:spPr>
          <a:xfrm>
            <a:off x="3780894" y="6504177"/>
            <a:ext cx="2754123" cy="2754123"/>
          </a:xfrm>
          <a:custGeom>
            <a:avLst/>
            <a:gdLst/>
            <a:ahLst/>
            <a:cxnLst/>
            <a:rect l="l" t="t" r="r" b="b"/>
            <a:pathLst>
              <a:path w="2754123" h="2754123">
                <a:moveTo>
                  <a:pt x="0" y="0"/>
                </a:moveTo>
                <a:lnTo>
                  <a:pt x="2754123" y="0"/>
                </a:lnTo>
                <a:lnTo>
                  <a:pt x="2754123" y="2754123"/>
                </a:lnTo>
                <a:lnTo>
                  <a:pt x="0" y="275412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fr-BE" dirty="0"/>
          </a:p>
        </p:txBody>
      </p:sp>
      <p:sp>
        <p:nvSpPr>
          <p:cNvPr id="7" name="Freeform 7"/>
          <p:cNvSpPr/>
          <p:nvPr/>
        </p:nvSpPr>
        <p:spPr>
          <a:xfrm rot="5400000">
            <a:off x="1085105" y="3770862"/>
            <a:ext cx="2696072" cy="2695506"/>
          </a:xfrm>
          <a:custGeom>
            <a:avLst/>
            <a:gdLst/>
            <a:ahLst/>
            <a:cxnLst/>
            <a:rect l="l" t="t" r="r" b="b"/>
            <a:pathLst>
              <a:path w="2696072" h="2695506">
                <a:moveTo>
                  <a:pt x="0" y="0"/>
                </a:moveTo>
                <a:lnTo>
                  <a:pt x="2696072" y="0"/>
                </a:lnTo>
                <a:lnTo>
                  <a:pt x="2696072" y="2695506"/>
                </a:lnTo>
                <a:lnTo>
                  <a:pt x="0" y="2695506"/>
                </a:lnTo>
                <a:lnTo>
                  <a:pt x="0" y="0"/>
                </a:lnTo>
                <a:close/>
              </a:path>
            </a:pathLst>
          </a:custGeom>
          <a:blipFill>
            <a:blip r:embed="rId6"/>
            <a:stretch>
              <a:fillRect r="-202130" b="-202194"/>
            </a:stretch>
          </a:blipFill>
        </p:spPr>
        <p:txBody>
          <a:bodyPr/>
          <a:lstStyle/>
          <a:p>
            <a:endParaRPr lang="fr-BE" dirty="0"/>
          </a:p>
        </p:txBody>
      </p:sp>
      <p:sp>
        <p:nvSpPr>
          <p:cNvPr id="8" name="Freeform 8"/>
          <p:cNvSpPr/>
          <p:nvPr/>
        </p:nvSpPr>
        <p:spPr>
          <a:xfrm rot="5400000" flipH="1">
            <a:off x="6505817" y="3779174"/>
            <a:ext cx="2752772" cy="2752194"/>
          </a:xfrm>
          <a:custGeom>
            <a:avLst/>
            <a:gdLst/>
            <a:ahLst/>
            <a:cxnLst/>
            <a:rect l="l" t="t" r="r" b="b"/>
            <a:pathLst>
              <a:path w="2752772" h="2752194">
                <a:moveTo>
                  <a:pt x="2752772" y="0"/>
                </a:moveTo>
                <a:lnTo>
                  <a:pt x="0" y="0"/>
                </a:lnTo>
                <a:lnTo>
                  <a:pt x="0" y="2752194"/>
                </a:lnTo>
                <a:lnTo>
                  <a:pt x="2752772" y="2752194"/>
                </a:lnTo>
                <a:lnTo>
                  <a:pt x="2752772" y="0"/>
                </a:lnTo>
                <a:close/>
              </a:path>
            </a:pathLst>
          </a:custGeom>
          <a:blipFill>
            <a:blip r:embed="rId6"/>
            <a:stretch>
              <a:fillRect r="-202130" b="-202194"/>
            </a:stretch>
          </a:blipFill>
        </p:spPr>
        <p:txBody>
          <a:bodyPr/>
          <a:lstStyle/>
          <a:p>
            <a:endParaRPr lang="fr-BE" dirty="0"/>
          </a:p>
        </p:txBody>
      </p:sp>
      <p:sp>
        <p:nvSpPr>
          <p:cNvPr id="9" name="Freeform 9"/>
          <p:cNvSpPr/>
          <p:nvPr/>
        </p:nvSpPr>
        <p:spPr>
          <a:xfrm rot="-10800000">
            <a:off x="6506106" y="1028700"/>
            <a:ext cx="2752194" cy="2751193"/>
          </a:xfrm>
          <a:custGeom>
            <a:avLst/>
            <a:gdLst/>
            <a:ahLst/>
            <a:cxnLst/>
            <a:rect l="l" t="t" r="r" b="b"/>
            <a:pathLst>
              <a:path w="2752194" h="2751193">
                <a:moveTo>
                  <a:pt x="0" y="0"/>
                </a:moveTo>
                <a:lnTo>
                  <a:pt x="2752194" y="0"/>
                </a:lnTo>
                <a:lnTo>
                  <a:pt x="2752194" y="2751193"/>
                </a:lnTo>
                <a:lnTo>
                  <a:pt x="0" y="2751193"/>
                </a:lnTo>
                <a:lnTo>
                  <a:pt x="0" y="0"/>
                </a:lnTo>
                <a:close/>
              </a:path>
            </a:pathLst>
          </a:custGeom>
          <a:blipFill>
            <a:blip r:embed="rId7">
              <a:extLst>
                <a:ext uri="{96DAC541-7B7A-43D3-8B79-37D633B846F1}">
                  <asvg:svgBlip xmlns:asvg="http://schemas.microsoft.com/office/drawing/2016/SVG/main" r:embed="rId8"/>
                </a:ext>
              </a:extLst>
            </a:blip>
            <a:stretch>
              <a:fillRect r="-200441" b="-200550"/>
            </a:stretch>
          </a:blipFill>
        </p:spPr>
        <p:txBody>
          <a:bodyPr/>
          <a:lstStyle/>
          <a:p>
            <a:endParaRPr lang="fr-BE" dirty="0"/>
          </a:p>
        </p:txBody>
      </p:sp>
      <p:sp>
        <p:nvSpPr>
          <p:cNvPr id="10" name="Freeform 10"/>
          <p:cNvSpPr/>
          <p:nvPr/>
        </p:nvSpPr>
        <p:spPr>
          <a:xfrm>
            <a:off x="3708238" y="1062391"/>
            <a:ext cx="2797868" cy="1373499"/>
          </a:xfrm>
          <a:custGeom>
            <a:avLst/>
            <a:gdLst/>
            <a:ahLst/>
            <a:cxnLst/>
            <a:rect l="l" t="t" r="r" b="b"/>
            <a:pathLst>
              <a:path w="2797868" h="1373499">
                <a:moveTo>
                  <a:pt x="0" y="0"/>
                </a:moveTo>
                <a:lnTo>
                  <a:pt x="2797868" y="0"/>
                </a:lnTo>
                <a:lnTo>
                  <a:pt x="2797868" y="1373499"/>
                </a:lnTo>
                <a:lnTo>
                  <a:pt x="0" y="137349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fr-BE" dirty="0"/>
          </a:p>
        </p:txBody>
      </p:sp>
      <p:sp>
        <p:nvSpPr>
          <p:cNvPr id="11" name="Freeform 11"/>
          <p:cNvSpPr/>
          <p:nvPr/>
        </p:nvSpPr>
        <p:spPr>
          <a:xfrm>
            <a:off x="1028700" y="1062391"/>
            <a:ext cx="2688892" cy="2717501"/>
          </a:xfrm>
          <a:custGeom>
            <a:avLst/>
            <a:gdLst/>
            <a:ahLst/>
            <a:cxnLst/>
            <a:rect l="l" t="t" r="r" b="b"/>
            <a:pathLst>
              <a:path w="2688892" h="2717501">
                <a:moveTo>
                  <a:pt x="0" y="0"/>
                </a:moveTo>
                <a:lnTo>
                  <a:pt x="2688892" y="0"/>
                </a:lnTo>
                <a:lnTo>
                  <a:pt x="2688892" y="2717502"/>
                </a:lnTo>
                <a:lnTo>
                  <a:pt x="0" y="2717502"/>
                </a:lnTo>
                <a:lnTo>
                  <a:pt x="0" y="0"/>
                </a:lnTo>
                <a:close/>
              </a:path>
            </a:pathLst>
          </a:custGeom>
          <a:blipFill>
            <a:blip r:embed="rId11">
              <a:extLst>
                <a:ext uri="{96DAC541-7B7A-43D3-8B79-37D633B846F1}">
                  <asvg:svgBlip xmlns:asvg="http://schemas.microsoft.com/office/drawing/2016/SVG/main" r:embed="rId12"/>
                </a:ext>
              </a:extLst>
            </a:blip>
            <a:stretch>
              <a:fillRect l="-205669" t="-103678" r="-4515" b="-103240"/>
            </a:stretch>
          </a:blipFill>
        </p:spPr>
        <p:txBody>
          <a:bodyPr/>
          <a:lstStyle/>
          <a:p>
            <a:endParaRPr lang="fr-BE" dirty="0"/>
          </a:p>
        </p:txBody>
      </p:sp>
      <p:sp>
        <p:nvSpPr>
          <p:cNvPr id="12" name="Freeform 12"/>
          <p:cNvSpPr/>
          <p:nvPr/>
        </p:nvSpPr>
        <p:spPr>
          <a:xfrm flipH="1" flipV="1">
            <a:off x="1085388" y="6466651"/>
            <a:ext cx="2695506" cy="2724185"/>
          </a:xfrm>
          <a:custGeom>
            <a:avLst/>
            <a:gdLst/>
            <a:ahLst/>
            <a:cxnLst/>
            <a:rect l="l" t="t" r="r" b="b"/>
            <a:pathLst>
              <a:path w="2695506" h="2724185">
                <a:moveTo>
                  <a:pt x="2695506" y="2724185"/>
                </a:moveTo>
                <a:lnTo>
                  <a:pt x="0" y="2724185"/>
                </a:lnTo>
                <a:lnTo>
                  <a:pt x="0" y="0"/>
                </a:lnTo>
                <a:lnTo>
                  <a:pt x="2695506" y="0"/>
                </a:lnTo>
                <a:lnTo>
                  <a:pt x="2695506" y="2724185"/>
                </a:lnTo>
                <a:close/>
              </a:path>
            </a:pathLst>
          </a:custGeom>
          <a:blipFill>
            <a:blip r:embed="rId13">
              <a:extLst>
                <a:ext uri="{96DAC541-7B7A-43D3-8B79-37D633B846F1}">
                  <asvg:svgBlip xmlns:asvg="http://schemas.microsoft.com/office/drawing/2016/SVG/main" r:embed="rId14"/>
                </a:ext>
              </a:extLst>
            </a:blip>
            <a:stretch>
              <a:fillRect l="-205669" t="-103678" r="-4515" b="-103240"/>
            </a:stretch>
          </a:blipFill>
        </p:spPr>
        <p:txBody>
          <a:bodyPr/>
          <a:lstStyle/>
          <a:p>
            <a:endParaRPr lang="fr-BE" dirty="0"/>
          </a:p>
        </p:txBody>
      </p:sp>
      <p:sp>
        <p:nvSpPr>
          <p:cNvPr id="13" name="Freeform 13"/>
          <p:cNvSpPr/>
          <p:nvPr/>
        </p:nvSpPr>
        <p:spPr>
          <a:xfrm>
            <a:off x="11752985" y="6531657"/>
            <a:ext cx="5354142" cy="2264669"/>
          </a:xfrm>
          <a:custGeom>
            <a:avLst/>
            <a:gdLst/>
            <a:ahLst/>
            <a:cxnLst/>
            <a:rect l="l" t="t" r="r" b="b"/>
            <a:pathLst>
              <a:path w="7475064" h="3221955">
                <a:moveTo>
                  <a:pt x="0" y="0"/>
                </a:moveTo>
                <a:lnTo>
                  <a:pt x="7475065" y="0"/>
                </a:lnTo>
                <a:lnTo>
                  <a:pt x="7475065" y="3221955"/>
                </a:lnTo>
                <a:lnTo>
                  <a:pt x="0" y="3221955"/>
                </a:lnTo>
                <a:lnTo>
                  <a:pt x="0" y="0"/>
                </a:lnTo>
                <a:close/>
              </a:path>
            </a:pathLst>
          </a:custGeom>
          <a:blipFill>
            <a:blip r:embed="rId15"/>
            <a:stretch>
              <a:fillRect t="-13007" r="-2501" b="-20758"/>
            </a:stretch>
          </a:blipFill>
        </p:spPr>
        <p:txBody>
          <a:bodyPr/>
          <a:lstStyle/>
          <a:p>
            <a:endParaRPr lang="fr-BE" dirty="0"/>
          </a:p>
        </p:txBody>
      </p:sp>
      <p:sp>
        <p:nvSpPr>
          <p:cNvPr id="14" name="Freeform 14"/>
          <p:cNvSpPr/>
          <p:nvPr/>
        </p:nvSpPr>
        <p:spPr>
          <a:xfrm>
            <a:off x="13701283" y="8401816"/>
            <a:ext cx="3405844" cy="789021"/>
          </a:xfrm>
          <a:custGeom>
            <a:avLst/>
            <a:gdLst/>
            <a:ahLst/>
            <a:cxnLst/>
            <a:rect l="l" t="t" r="r" b="b"/>
            <a:pathLst>
              <a:path w="3405844" h="789021">
                <a:moveTo>
                  <a:pt x="0" y="0"/>
                </a:moveTo>
                <a:lnTo>
                  <a:pt x="3405845" y="0"/>
                </a:lnTo>
                <a:lnTo>
                  <a:pt x="3405845" y="789020"/>
                </a:lnTo>
                <a:lnTo>
                  <a:pt x="0" y="789020"/>
                </a:lnTo>
                <a:lnTo>
                  <a:pt x="0" y="0"/>
                </a:lnTo>
                <a:close/>
              </a:path>
            </a:pathLst>
          </a:custGeom>
          <a:blipFill>
            <a:blip r:embed="rId16"/>
            <a:stretch>
              <a:fillRect/>
            </a:stretch>
          </a:blipFill>
        </p:spPr>
        <p:txBody>
          <a:bodyPr/>
          <a:lstStyle/>
          <a:p>
            <a:endParaRPr lang="fr-BE" dirty="0"/>
          </a:p>
        </p:txBody>
      </p:sp>
      <p:sp>
        <p:nvSpPr>
          <p:cNvPr id="15" name="TextBox 15"/>
          <p:cNvSpPr txBox="1"/>
          <p:nvPr/>
        </p:nvSpPr>
        <p:spPr>
          <a:xfrm>
            <a:off x="10365180" y="649631"/>
            <a:ext cx="7313219" cy="3303597"/>
          </a:xfrm>
          <a:prstGeom prst="rect">
            <a:avLst/>
          </a:prstGeom>
        </p:spPr>
        <p:txBody>
          <a:bodyPr wrap="square" lIns="0" tIns="0" rIns="0" bIns="0" rtlCol="0" anchor="t">
            <a:spAutoFit/>
          </a:bodyPr>
          <a:lstStyle/>
          <a:p>
            <a:pPr marL="0" lvl="0" indent="0" algn="l">
              <a:lnSpc>
                <a:spcPts val="6360"/>
              </a:lnSpc>
            </a:pPr>
            <a:r>
              <a:rPr lang="fr-FR" sz="7200" b="1" dirty="0">
                <a:solidFill>
                  <a:schemeClr val="tx2"/>
                </a:solidFill>
              </a:rPr>
              <a:t>L’adulte apprenant face aux politiques publiques</a:t>
            </a:r>
            <a:endParaRPr lang="en-US" sz="4400" b="1" spc="221" dirty="0">
              <a:solidFill>
                <a:schemeClr val="tx2"/>
              </a:solidFill>
              <a:latin typeface="Montserrat Bold"/>
              <a:ea typeface="Montserrat Bold"/>
              <a:cs typeface="Montserrat Bold"/>
              <a:sym typeface="Montserrat Bold"/>
            </a:endParaRPr>
          </a:p>
        </p:txBody>
      </p:sp>
      <p:sp>
        <p:nvSpPr>
          <p:cNvPr id="16" name="TextBox 16"/>
          <p:cNvSpPr txBox="1"/>
          <p:nvPr/>
        </p:nvSpPr>
        <p:spPr>
          <a:xfrm>
            <a:off x="10578617" y="4285767"/>
            <a:ext cx="7598547" cy="1604029"/>
          </a:xfrm>
          <a:prstGeom prst="rect">
            <a:avLst/>
          </a:prstGeom>
        </p:spPr>
        <p:txBody>
          <a:bodyPr wrap="square" lIns="0" tIns="0" rIns="0" bIns="0" rtlCol="0" anchor="t">
            <a:spAutoFit/>
          </a:bodyPr>
          <a:lstStyle/>
          <a:p>
            <a:pPr algn="l">
              <a:spcBef>
                <a:spcPct val="0"/>
              </a:spcBef>
            </a:pPr>
            <a:r>
              <a:rPr lang="en-US" sz="2606" b="1" spc="96" dirty="0">
                <a:solidFill>
                  <a:srgbClr val="41527B"/>
                </a:solidFill>
                <a:latin typeface="Montserrat"/>
                <a:ea typeface="Montserrat"/>
                <a:cs typeface="Montserrat"/>
                <a:sym typeface="Montserrat"/>
              </a:rPr>
              <a:t>Margherita Bussi</a:t>
            </a:r>
          </a:p>
          <a:p>
            <a:pPr algn="l">
              <a:spcBef>
                <a:spcPct val="0"/>
              </a:spcBef>
            </a:pPr>
            <a:r>
              <a:rPr lang="en-US" sz="2606" spc="96" dirty="0" err="1">
                <a:solidFill>
                  <a:srgbClr val="41527B"/>
                </a:solidFill>
                <a:latin typeface="Montserrat"/>
                <a:ea typeface="Montserrat"/>
                <a:cs typeface="Montserrat"/>
                <a:sym typeface="Montserrat"/>
              </a:rPr>
              <a:t>Journée</a:t>
            </a:r>
            <a:r>
              <a:rPr lang="en-US" sz="2606" spc="96" dirty="0">
                <a:solidFill>
                  <a:srgbClr val="41527B"/>
                </a:solidFill>
                <a:latin typeface="Montserrat"/>
                <a:ea typeface="Montserrat"/>
                <a:cs typeface="Montserrat"/>
                <a:sym typeface="Montserrat"/>
              </a:rPr>
              <a:t> de la recherche francophone </a:t>
            </a:r>
            <a:r>
              <a:rPr lang="en-US" sz="2606" spc="96" dirty="0" err="1">
                <a:solidFill>
                  <a:srgbClr val="41527B"/>
                </a:solidFill>
                <a:latin typeface="Montserrat"/>
                <a:ea typeface="Montserrat"/>
                <a:cs typeface="Montserrat"/>
                <a:sym typeface="Montserrat"/>
              </a:rPr>
              <a:t>en</a:t>
            </a:r>
            <a:r>
              <a:rPr lang="en-US" sz="2606" spc="96" dirty="0">
                <a:solidFill>
                  <a:srgbClr val="41527B"/>
                </a:solidFill>
                <a:latin typeface="Montserrat"/>
                <a:ea typeface="Montserrat"/>
                <a:cs typeface="Montserrat"/>
                <a:sym typeface="Montserrat"/>
              </a:rPr>
              <a:t> formation des </a:t>
            </a:r>
            <a:r>
              <a:rPr lang="en-US" sz="2606" spc="96" dirty="0" err="1">
                <a:solidFill>
                  <a:srgbClr val="41527B"/>
                </a:solidFill>
                <a:latin typeface="Montserrat"/>
                <a:ea typeface="Montserrat"/>
                <a:cs typeface="Montserrat"/>
                <a:sym typeface="Montserrat"/>
              </a:rPr>
              <a:t>adultes</a:t>
            </a:r>
            <a:endParaRPr lang="en-US" sz="2606" spc="96" dirty="0">
              <a:solidFill>
                <a:srgbClr val="41527B"/>
              </a:solidFill>
              <a:latin typeface="Montserrat"/>
              <a:ea typeface="Montserrat"/>
              <a:cs typeface="Montserrat"/>
              <a:sym typeface="Montserrat"/>
            </a:endParaRPr>
          </a:p>
          <a:p>
            <a:pPr algn="l">
              <a:spcBef>
                <a:spcPct val="0"/>
              </a:spcBef>
            </a:pPr>
            <a:r>
              <a:rPr lang="en-US" sz="2606" spc="96" dirty="0">
                <a:solidFill>
                  <a:srgbClr val="41527B"/>
                </a:solidFill>
                <a:latin typeface="Montserrat"/>
                <a:ea typeface="Montserrat"/>
                <a:cs typeface="Montserrat"/>
                <a:sym typeface="Montserrat"/>
              </a:rPr>
              <a:t>3 Juillet, Paris - Nanterre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C9363B-D936-4217-A684-54FBF41D8958}"/>
              </a:ext>
            </a:extLst>
          </p:cNvPr>
          <p:cNvSpPr>
            <a:spLocks noGrp="1"/>
          </p:cNvSpPr>
          <p:nvPr>
            <p:ph type="title"/>
          </p:nvPr>
        </p:nvSpPr>
        <p:spPr>
          <a:xfrm>
            <a:off x="3901026" y="1078893"/>
            <a:ext cx="12954000" cy="1143000"/>
          </a:xfrm>
        </p:spPr>
        <p:txBody>
          <a:bodyPr>
            <a:noAutofit/>
          </a:bodyPr>
          <a:lstStyle/>
          <a:p>
            <a:r>
              <a:rPr lang="fr-FR" sz="6000" b="1" dirty="0">
                <a:solidFill>
                  <a:schemeClr val="tx2"/>
                </a:solidFill>
                <a:latin typeface="Montserrat" panose="00000500000000000000" pitchFamily="50" charset="0"/>
              </a:rPr>
              <a:t>Les instruments de politique publique</a:t>
            </a:r>
            <a:endParaRPr lang="fr-BE" sz="6000" dirty="0">
              <a:solidFill>
                <a:schemeClr val="tx2"/>
              </a:solidFill>
            </a:endParaRPr>
          </a:p>
        </p:txBody>
      </p:sp>
      <p:sp>
        <p:nvSpPr>
          <p:cNvPr id="3" name="Espace réservé du contenu 2">
            <a:extLst>
              <a:ext uri="{FF2B5EF4-FFF2-40B4-BE49-F238E27FC236}">
                <a16:creationId xmlns:a16="http://schemas.microsoft.com/office/drawing/2014/main" id="{BDAA59B6-5775-4829-B246-4980BD886BC5}"/>
              </a:ext>
            </a:extLst>
          </p:cNvPr>
          <p:cNvSpPr>
            <a:spLocks noGrp="1"/>
          </p:cNvSpPr>
          <p:nvPr>
            <p:ph idx="1"/>
          </p:nvPr>
        </p:nvSpPr>
        <p:spPr>
          <a:xfrm>
            <a:off x="2438400" y="3107461"/>
            <a:ext cx="14380325" cy="5976362"/>
          </a:xfrm>
        </p:spPr>
        <p:txBody>
          <a:bodyPr>
            <a:normAutofit fontScale="92500" lnSpcReduction="20000"/>
          </a:bodyPr>
          <a:lstStyle/>
          <a:p>
            <a:pPr>
              <a:buFont typeface="Wingdings" panose="05000000000000000000" pitchFamily="2" charset="2"/>
              <a:buChar char="Ø"/>
            </a:pPr>
            <a:r>
              <a:rPr lang="fr-FR" sz="3300" dirty="0">
                <a:latin typeface="Montserrat" panose="00000500000000000000" pitchFamily="50" charset="0"/>
              </a:rPr>
              <a:t>Instruments mobilisés: </a:t>
            </a:r>
          </a:p>
          <a:p>
            <a:pPr lvl="1">
              <a:buFont typeface="Wingdings" panose="05000000000000000000" pitchFamily="2" charset="2"/>
              <a:buChar char="Ø"/>
            </a:pPr>
            <a:r>
              <a:rPr lang="fr-BE" sz="3300" dirty="0">
                <a:latin typeface="Montserrat" panose="00000500000000000000" pitchFamily="50" charset="0"/>
              </a:rPr>
              <a:t> Informer et orienter</a:t>
            </a:r>
          </a:p>
          <a:p>
            <a:pPr lvl="1">
              <a:buFont typeface="Wingdings" panose="05000000000000000000" pitchFamily="2" charset="2"/>
              <a:buChar char="Ø"/>
            </a:pPr>
            <a:r>
              <a:rPr lang="fr-BE" sz="3300" dirty="0">
                <a:latin typeface="Montserrat" panose="00000500000000000000" pitchFamily="50" charset="0"/>
              </a:rPr>
              <a:t> Améliorer l’accès aux opportunités de formation </a:t>
            </a:r>
          </a:p>
          <a:p>
            <a:pPr lvl="1">
              <a:buFont typeface="Wingdings" panose="05000000000000000000" pitchFamily="2" charset="2"/>
              <a:buChar char="Ø"/>
            </a:pPr>
            <a:r>
              <a:rPr lang="fr-BE" sz="3300" dirty="0">
                <a:latin typeface="Montserrat" panose="00000500000000000000" pitchFamily="50" charset="0"/>
              </a:rPr>
              <a:t> Favoriser la mobilité individuelle, l’adéquation des compétences</a:t>
            </a:r>
          </a:p>
          <a:p>
            <a:pPr lvl="1">
              <a:buFont typeface="Wingdings" panose="05000000000000000000" pitchFamily="2" charset="2"/>
              <a:buChar char="Ø"/>
            </a:pPr>
            <a:r>
              <a:rPr lang="fr-BE" sz="3300" dirty="0">
                <a:latin typeface="Montserrat" panose="00000500000000000000" pitchFamily="50" charset="0"/>
              </a:rPr>
              <a:t> Encourager la reconnaissance des compétences informelles</a:t>
            </a:r>
          </a:p>
          <a:p>
            <a:pPr lvl="1">
              <a:buFont typeface="Wingdings" panose="05000000000000000000" pitchFamily="2" charset="2"/>
              <a:buChar char="Ø"/>
            </a:pPr>
            <a:r>
              <a:rPr lang="fr-FR" sz="3300" dirty="0">
                <a:latin typeface="Montserrat" panose="00000500000000000000" pitchFamily="50" charset="0"/>
              </a:rPr>
              <a:t> Encourager la réflexion sur</a:t>
            </a:r>
            <a:r>
              <a:rPr lang="fr-BE" sz="3300" dirty="0">
                <a:latin typeface="Montserrat" panose="00000500000000000000" pitchFamily="50" charset="0"/>
              </a:rPr>
              <a:t> son propre parcours de formation</a:t>
            </a:r>
          </a:p>
          <a:p>
            <a:pPr lvl="1">
              <a:buFont typeface="Wingdings" panose="05000000000000000000" pitchFamily="2" charset="2"/>
              <a:buChar char="Ø"/>
            </a:pPr>
            <a:r>
              <a:rPr lang="fr-FR" sz="3300" dirty="0">
                <a:latin typeface="Montserrat" panose="00000500000000000000" pitchFamily="50" charset="0"/>
              </a:rPr>
              <a:t> Reconnaître un droit individuel à la formation (compte individuel de formation)</a:t>
            </a:r>
            <a:endParaRPr lang="fr-BE" sz="3300" dirty="0">
              <a:latin typeface="Montserrat" panose="00000500000000000000" pitchFamily="50" charset="0"/>
            </a:endParaRPr>
          </a:p>
          <a:p>
            <a:pPr lvl="1">
              <a:buFont typeface="Wingdings" panose="05000000000000000000" pitchFamily="2" charset="2"/>
              <a:buChar char="Ø"/>
            </a:pPr>
            <a:endParaRPr lang="fr-BE" sz="3300" dirty="0">
              <a:latin typeface="Montserrat" panose="00000500000000000000" pitchFamily="50" charset="0"/>
            </a:endParaRPr>
          </a:p>
          <a:p>
            <a:pPr marL="301752" lvl="1" indent="0">
              <a:buNone/>
            </a:pPr>
            <a:r>
              <a:rPr lang="fr-BE" sz="3300" dirty="0">
                <a:latin typeface="Montserrat" panose="00000500000000000000" pitchFamily="50" charset="0"/>
                <a:sym typeface="Wingdings" panose="05000000000000000000" pitchFamily="2" charset="2"/>
              </a:rPr>
              <a:t>Un</a:t>
            </a:r>
            <a:r>
              <a:rPr lang="fr-BE" sz="3300" dirty="0">
                <a:latin typeface="Montserrat" panose="00000500000000000000" pitchFamily="50" charset="0"/>
              </a:rPr>
              <a:t> </a:t>
            </a:r>
            <a:r>
              <a:rPr lang="fr-BE" sz="3300" b="1" dirty="0">
                <a:solidFill>
                  <a:schemeClr val="tx2"/>
                </a:solidFill>
                <a:latin typeface="Montserrat" panose="00000500000000000000" pitchFamily="50" charset="0"/>
              </a:rPr>
              <a:t>marché de la formation </a:t>
            </a:r>
            <a:r>
              <a:rPr lang="fr-BE" sz="3300" dirty="0">
                <a:latin typeface="Montserrat" panose="00000500000000000000" pitchFamily="50" charset="0"/>
              </a:rPr>
              <a:t>où les adultes apprenants sont transformés en </a:t>
            </a:r>
            <a:r>
              <a:rPr lang="fr-BE" sz="3300" b="1" dirty="0">
                <a:solidFill>
                  <a:schemeClr val="tx2"/>
                </a:solidFill>
                <a:latin typeface="Montserrat" panose="00000500000000000000" pitchFamily="50" charset="0"/>
              </a:rPr>
              <a:t>consommateurs</a:t>
            </a:r>
            <a:r>
              <a:rPr lang="fr-BE" sz="3300" b="1" dirty="0">
                <a:solidFill>
                  <a:schemeClr val="accent2"/>
                </a:solidFill>
                <a:latin typeface="Montserrat" panose="00000500000000000000" pitchFamily="50" charset="0"/>
              </a:rPr>
              <a:t> </a:t>
            </a:r>
            <a:r>
              <a:rPr lang="fr-BE" sz="3300" dirty="0">
                <a:latin typeface="Montserrat" panose="00000500000000000000" pitchFamily="50" charset="0"/>
              </a:rPr>
              <a:t>et en personnes capables de </a:t>
            </a:r>
            <a:r>
              <a:rPr lang="fr-BE" sz="3300" b="1" dirty="0">
                <a:solidFill>
                  <a:schemeClr val="tx2"/>
                </a:solidFill>
                <a:latin typeface="Montserrat" panose="00000500000000000000" pitchFamily="50" charset="0"/>
              </a:rPr>
              <a:t>poser des choix rationnels</a:t>
            </a:r>
            <a:r>
              <a:rPr lang="fr-BE" sz="3300" b="1" dirty="0">
                <a:solidFill>
                  <a:schemeClr val="accent2"/>
                </a:solidFill>
                <a:latin typeface="Montserrat" panose="00000500000000000000" pitchFamily="50" charset="0"/>
              </a:rPr>
              <a:t> </a:t>
            </a:r>
            <a:r>
              <a:rPr lang="fr-BE" sz="3300" dirty="0">
                <a:latin typeface="Montserrat" panose="00000500000000000000" pitchFamily="50" charset="0"/>
              </a:rPr>
              <a:t>grâce à un accès aux informations et aux ressources.</a:t>
            </a:r>
          </a:p>
          <a:p>
            <a:pPr>
              <a:buFont typeface="Wingdings" panose="05000000000000000000" pitchFamily="2" charset="2"/>
              <a:buChar char="Ø"/>
            </a:pPr>
            <a:endParaRPr lang="fr-BE" dirty="0"/>
          </a:p>
        </p:txBody>
      </p:sp>
      <p:sp>
        <p:nvSpPr>
          <p:cNvPr id="4" name="Espace réservé du numéro de diapositive 3">
            <a:extLst>
              <a:ext uri="{FF2B5EF4-FFF2-40B4-BE49-F238E27FC236}">
                <a16:creationId xmlns:a16="http://schemas.microsoft.com/office/drawing/2014/main" id="{898C33D9-0681-4822-AF2B-BB59B013F2DF}"/>
              </a:ext>
            </a:extLst>
          </p:cNvPr>
          <p:cNvSpPr>
            <a:spLocks noGrp="1"/>
          </p:cNvSpPr>
          <p:nvPr>
            <p:ph type="sldNum" sz="quarter" idx="12"/>
          </p:nvPr>
        </p:nvSpPr>
        <p:spPr/>
        <p:txBody>
          <a:bodyPr/>
          <a:lstStyle/>
          <a:p>
            <a:pPr>
              <a:defRPr/>
            </a:pPr>
            <a:fld id="{6494E504-7382-49DF-8D30-3D96EAE6F912}" type="slidenum">
              <a:rPr lang="fr-FR" altLang="fr-FR" smtClean="0"/>
              <a:pPr>
                <a:defRPr/>
              </a:pPr>
              <a:t>10</a:t>
            </a:fld>
            <a:endParaRPr lang="fr-FR" altLang="fr-FR"/>
          </a:p>
        </p:txBody>
      </p:sp>
      <p:grpSp>
        <p:nvGrpSpPr>
          <p:cNvPr id="5" name="Groupe 4">
            <a:extLst>
              <a:ext uri="{FF2B5EF4-FFF2-40B4-BE49-F238E27FC236}">
                <a16:creationId xmlns:a16="http://schemas.microsoft.com/office/drawing/2014/main" id="{7E6B9913-1994-0F01-91A8-F2039D54DE7A}"/>
              </a:ext>
            </a:extLst>
          </p:cNvPr>
          <p:cNvGrpSpPr/>
          <p:nvPr/>
        </p:nvGrpSpPr>
        <p:grpSpPr>
          <a:xfrm>
            <a:off x="624425" y="1081325"/>
            <a:ext cx="16230601" cy="8754780"/>
            <a:chOff x="1028699" y="1028700"/>
            <a:chExt cx="16230601" cy="8754780"/>
          </a:xfrm>
        </p:grpSpPr>
        <p:sp>
          <p:nvSpPr>
            <p:cNvPr id="6" name="Freeform 2">
              <a:extLst>
                <a:ext uri="{FF2B5EF4-FFF2-40B4-BE49-F238E27FC236}">
                  <a16:creationId xmlns:a16="http://schemas.microsoft.com/office/drawing/2014/main" id="{A86BC056-46FB-8D9C-CBC9-C54A4DD31581}"/>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3"/>
              <a:stretch>
                <a:fillRect r="-202130" b="-202194"/>
              </a:stretch>
            </a:blipFill>
          </p:spPr>
          <p:txBody>
            <a:bodyPr/>
            <a:lstStyle/>
            <a:p>
              <a:endParaRPr lang="fr-BE"/>
            </a:p>
          </p:txBody>
        </p:sp>
        <p:sp>
          <p:nvSpPr>
            <p:cNvPr id="7" name="Freeform 3">
              <a:extLst>
                <a:ext uri="{FF2B5EF4-FFF2-40B4-BE49-F238E27FC236}">
                  <a16:creationId xmlns:a16="http://schemas.microsoft.com/office/drawing/2014/main" id="{E1F8A7AA-401F-BDDB-1040-AFF1999053AF}"/>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4"/>
              <a:stretch>
                <a:fillRect l="-101342" r="-101717" b="-202194"/>
              </a:stretch>
            </a:blipFill>
          </p:spPr>
          <p:txBody>
            <a:bodyPr/>
            <a:lstStyle/>
            <a:p>
              <a:endParaRPr lang="fr-BE"/>
            </a:p>
          </p:txBody>
        </p:sp>
        <p:sp>
          <p:nvSpPr>
            <p:cNvPr id="8" name="Freeform 4">
              <a:extLst>
                <a:ext uri="{FF2B5EF4-FFF2-40B4-BE49-F238E27FC236}">
                  <a16:creationId xmlns:a16="http://schemas.microsoft.com/office/drawing/2014/main" id="{9A9301CB-5F05-9DFE-37B8-35D64F08AC3F}"/>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5">
                <a:extLst>
                  <a:ext uri="{96DAC541-7B7A-43D3-8B79-37D633B846F1}">
                    <asvg:svgBlip xmlns:asvg="http://schemas.microsoft.com/office/drawing/2016/SVG/main" r:embed="rId6"/>
                  </a:ext>
                </a:extLst>
              </a:blip>
              <a:stretch>
                <a:fillRect l="-201980" b="-199711"/>
              </a:stretch>
            </a:blipFill>
          </p:spPr>
          <p:txBody>
            <a:bodyPr/>
            <a:lstStyle/>
            <a:p>
              <a:endParaRPr lang="fr-BE"/>
            </a:p>
          </p:txBody>
        </p:sp>
        <p:sp>
          <p:nvSpPr>
            <p:cNvPr id="9" name="Freeform 5">
              <a:extLst>
                <a:ext uri="{FF2B5EF4-FFF2-40B4-BE49-F238E27FC236}">
                  <a16:creationId xmlns:a16="http://schemas.microsoft.com/office/drawing/2014/main" id="{65D79F8C-990F-8C6A-BFBD-D58FEF7C3C72}"/>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fr-BE"/>
            </a:p>
          </p:txBody>
        </p:sp>
        <p:sp>
          <p:nvSpPr>
            <p:cNvPr id="10" name="Freeform 6">
              <a:extLst>
                <a:ext uri="{FF2B5EF4-FFF2-40B4-BE49-F238E27FC236}">
                  <a16:creationId xmlns:a16="http://schemas.microsoft.com/office/drawing/2014/main" id="{1F7DB0D5-307A-8FBA-FD6B-1DAED5491664}"/>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9"/>
              <a:stretch>
                <a:fillRect l="-101342" r="-101717" b="-202194"/>
              </a:stretch>
            </a:blipFill>
          </p:spPr>
          <p:txBody>
            <a:bodyPr/>
            <a:lstStyle/>
            <a:p>
              <a:endParaRPr lang="fr-BE"/>
            </a:p>
          </p:txBody>
        </p:sp>
        <p:sp>
          <p:nvSpPr>
            <p:cNvPr id="11" name="Freeform 7">
              <a:extLst>
                <a:ext uri="{FF2B5EF4-FFF2-40B4-BE49-F238E27FC236}">
                  <a16:creationId xmlns:a16="http://schemas.microsoft.com/office/drawing/2014/main" id="{30CB81AC-9A4D-5836-7059-DF76C8FE3741}"/>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10"/>
              <a:stretch>
                <a:fillRect l="-17307" t="-46909" r="-31948" b="-251961"/>
              </a:stretch>
            </a:blipFill>
          </p:spPr>
          <p:txBody>
            <a:bodyPr/>
            <a:lstStyle/>
            <a:p>
              <a:endParaRPr lang="fr-BE"/>
            </a:p>
          </p:txBody>
        </p:sp>
        <p:grpSp>
          <p:nvGrpSpPr>
            <p:cNvPr id="12" name="Group 9">
              <a:extLst>
                <a:ext uri="{FF2B5EF4-FFF2-40B4-BE49-F238E27FC236}">
                  <a16:creationId xmlns:a16="http://schemas.microsoft.com/office/drawing/2014/main" id="{80F9E670-2EEE-5B84-7AE6-1868836A4FEE}"/>
                </a:ext>
              </a:extLst>
            </p:cNvPr>
            <p:cNvGrpSpPr/>
            <p:nvPr/>
          </p:nvGrpSpPr>
          <p:grpSpPr>
            <a:xfrm>
              <a:off x="15473662" y="2565051"/>
              <a:ext cx="1755158" cy="238662"/>
              <a:chOff x="0" y="0"/>
              <a:chExt cx="462264" cy="62858"/>
            </a:xfrm>
          </p:grpSpPr>
          <p:sp>
            <p:nvSpPr>
              <p:cNvPr id="13" name="Freeform 10">
                <a:extLst>
                  <a:ext uri="{FF2B5EF4-FFF2-40B4-BE49-F238E27FC236}">
                    <a16:creationId xmlns:a16="http://schemas.microsoft.com/office/drawing/2014/main" id="{DAE6EAAA-AD65-5607-35F9-7A72170A21A9}"/>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4" name="TextBox 11">
                <a:extLst>
                  <a:ext uri="{FF2B5EF4-FFF2-40B4-BE49-F238E27FC236}">
                    <a16:creationId xmlns:a16="http://schemas.microsoft.com/office/drawing/2014/main" id="{1C1807BF-8899-DE3D-A365-F96A7F5A58CD}"/>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grpSp>
    </p:spTree>
    <p:extLst>
      <p:ext uri="{BB962C8B-B14F-4D97-AF65-F5344CB8AC3E}">
        <p14:creationId xmlns:p14="http://schemas.microsoft.com/office/powerpoint/2010/main" val="1684742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B8B3D6-E435-4F88-A9E4-A1D35162BD5B}"/>
              </a:ext>
            </a:extLst>
          </p:cNvPr>
          <p:cNvSpPr>
            <a:spLocks noGrp="1"/>
          </p:cNvSpPr>
          <p:nvPr>
            <p:ph type="title"/>
          </p:nvPr>
        </p:nvSpPr>
        <p:spPr>
          <a:xfrm>
            <a:off x="2133600" y="1485457"/>
            <a:ext cx="14690946" cy="864416"/>
          </a:xfrm>
        </p:spPr>
        <p:txBody>
          <a:bodyPr>
            <a:normAutofit fontScale="90000"/>
          </a:bodyPr>
          <a:lstStyle/>
          <a:p>
            <a:r>
              <a:rPr lang="fr-FR" sz="6600" b="1" dirty="0">
                <a:solidFill>
                  <a:schemeClr val="tx2"/>
                </a:solidFill>
                <a:latin typeface="Montserrat" panose="00000500000000000000" pitchFamily="50" charset="0"/>
              </a:rPr>
              <a:t>L’image de l’adulte en formation</a:t>
            </a:r>
            <a:endParaRPr lang="fr-BE" sz="6600" dirty="0">
              <a:solidFill>
                <a:schemeClr val="tx2"/>
              </a:solidFill>
            </a:endParaRPr>
          </a:p>
        </p:txBody>
      </p:sp>
      <p:sp>
        <p:nvSpPr>
          <p:cNvPr id="4" name="Espace réservé du numéro de diapositive 3">
            <a:extLst>
              <a:ext uri="{FF2B5EF4-FFF2-40B4-BE49-F238E27FC236}">
                <a16:creationId xmlns:a16="http://schemas.microsoft.com/office/drawing/2014/main" id="{250FCF06-BD74-4783-A84A-F833B0B68EE2}"/>
              </a:ext>
            </a:extLst>
          </p:cNvPr>
          <p:cNvSpPr>
            <a:spLocks noGrp="1"/>
          </p:cNvSpPr>
          <p:nvPr>
            <p:ph type="sldNum" sz="quarter" idx="12"/>
          </p:nvPr>
        </p:nvSpPr>
        <p:spPr/>
        <p:txBody>
          <a:bodyPr/>
          <a:lstStyle/>
          <a:p>
            <a:pPr>
              <a:defRPr/>
            </a:pPr>
            <a:fld id="{6494E504-7382-49DF-8D30-3D96EAE6F912}" type="slidenum">
              <a:rPr lang="fr-FR" altLang="fr-FR" smtClean="0"/>
              <a:pPr>
                <a:defRPr/>
              </a:pPr>
              <a:t>11</a:t>
            </a:fld>
            <a:endParaRPr lang="fr-FR" altLang="fr-FR"/>
          </a:p>
        </p:txBody>
      </p:sp>
      <p:sp>
        <p:nvSpPr>
          <p:cNvPr id="7" name="Rectangle 6">
            <a:extLst>
              <a:ext uri="{FF2B5EF4-FFF2-40B4-BE49-F238E27FC236}">
                <a16:creationId xmlns:a16="http://schemas.microsoft.com/office/drawing/2014/main" id="{172F5790-3B5F-44B2-83EC-3F750188DE68}"/>
              </a:ext>
            </a:extLst>
          </p:cNvPr>
          <p:cNvSpPr/>
          <p:nvPr/>
        </p:nvSpPr>
        <p:spPr>
          <a:xfrm>
            <a:off x="2667000" y="3124616"/>
            <a:ext cx="15291486" cy="6186309"/>
          </a:xfrm>
          <a:prstGeom prst="rect">
            <a:avLst/>
          </a:prstGeom>
        </p:spPr>
        <p:txBody>
          <a:bodyPr wrap="square">
            <a:spAutoFit/>
          </a:bodyPr>
          <a:lstStyle/>
          <a:p>
            <a:pPr marL="571500" indent="-571500">
              <a:buFont typeface="Arial" panose="020B0604020202020204" pitchFamily="34" charset="0"/>
              <a:buChar char="•"/>
            </a:pPr>
            <a:r>
              <a:rPr lang="fr-BE" sz="3600" dirty="0">
                <a:latin typeface="Montserrat" panose="00000500000000000000" pitchFamily="50" charset="0"/>
              </a:rPr>
              <a:t>L’adulte apprenant n’est pas conçu indépendamment de sa contribution économique à la société </a:t>
            </a:r>
          </a:p>
          <a:p>
            <a:pPr>
              <a:buFont typeface="Wingdings" panose="05000000000000000000" pitchFamily="2" charset="2"/>
              <a:buChar char="Ø"/>
            </a:pPr>
            <a:endParaRPr lang="fr-BE" sz="3600" dirty="0">
              <a:latin typeface="Montserrat" panose="00000500000000000000" pitchFamily="50" charset="0"/>
            </a:endParaRPr>
          </a:p>
          <a:p>
            <a:pPr marL="571500" indent="-571500">
              <a:buFont typeface="Arial" panose="020B0604020202020204" pitchFamily="34" charset="0"/>
              <a:buChar char="•"/>
            </a:pPr>
            <a:r>
              <a:rPr lang="fr-BE" sz="3600" dirty="0">
                <a:latin typeface="Montserrat" panose="00000500000000000000" pitchFamily="50" charset="0"/>
              </a:rPr>
              <a:t>Son image devient synonyme de</a:t>
            </a:r>
            <a:r>
              <a:rPr lang="fr-BE" sz="3600" i="1" dirty="0">
                <a:latin typeface="Montserrat" panose="00000500000000000000" pitchFamily="50" charset="0"/>
              </a:rPr>
              <a:t> </a:t>
            </a:r>
            <a:r>
              <a:rPr lang="fr-BE" sz="3600" b="1" i="1" dirty="0">
                <a:solidFill>
                  <a:schemeClr val="tx2"/>
                </a:solidFill>
                <a:latin typeface="Montserrat" panose="00000500000000000000" pitchFamily="50" charset="0"/>
              </a:rPr>
              <a:t>« </a:t>
            </a:r>
            <a:r>
              <a:rPr lang="fr-BE" sz="3600" b="1" dirty="0">
                <a:solidFill>
                  <a:schemeClr val="tx2"/>
                </a:solidFill>
                <a:latin typeface="Montserrat" panose="00000500000000000000" pitchFamily="50" charset="0"/>
              </a:rPr>
              <a:t>travailleur apprenant » </a:t>
            </a:r>
          </a:p>
          <a:p>
            <a:pPr marL="571500" indent="-571500">
              <a:buFont typeface="Arial" panose="020B0604020202020204" pitchFamily="34" charset="0"/>
              <a:buChar char="•"/>
            </a:pPr>
            <a:endParaRPr lang="fr-BE" sz="3600" dirty="0">
              <a:latin typeface="Montserrat" panose="00000500000000000000" pitchFamily="50" charset="0"/>
            </a:endParaRPr>
          </a:p>
          <a:p>
            <a:pPr marL="571500" indent="-571500">
              <a:buFont typeface="Arial" panose="020B0604020202020204" pitchFamily="34" charset="0"/>
              <a:buChar char="•"/>
            </a:pPr>
            <a:r>
              <a:rPr lang="fr-BE" sz="3600" dirty="0">
                <a:latin typeface="Montserrat" panose="00000500000000000000" pitchFamily="50" charset="0"/>
              </a:rPr>
              <a:t>Son intégration sociale se superpose presque parfaitement à son intégration sur le marché du travail</a:t>
            </a:r>
          </a:p>
          <a:p>
            <a:pPr>
              <a:buFont typeface="Wingdings" panose="05000000000000000000" pitchFamily="2" charset="2"/>
              <a:buChar char="Ø"/>
            </a:pPr>
            <a:endParaRPr lang="fr-BE" sz="3600" dirty="0">
              <a:latin typeface="Montserrat" panose="00000500000000000000" pitchFamily="50" charset="0"/>
            </a:endParaRPr>
          </a:p>
          <a:p>
            <a:pPr marL="571500" indent="-571500">
              <a:buFont typeface="Arial" panose="020B0604020202020204" pitchFamily="34" charset="0"/>
              <a:buChar char="•"/>
            </a:pPr>
            <a:r>
              <a:rPr lang="fr-FR" sz="3600" dirty="0">
                <a:latin typeface="Montserrat" panose="00000500000000000000" pitchFamily="50" charset="0"/>
                <a:ea typeface="Calibri" panose="020F0502020204030204" pitchFamily="34" charset="0"/>
                <a:cs typeface="Times New Roman" panose="02020603050405020304" pitchFamily="18" charset="0"/>
              </a:rPr>
              <a:t>A une responsabilité majeure : retrouver, même via des détours, le droit chemin vers l’emploi</a:t>
            </a:r>
          </a:p>
          <a:p>
            <a:pPr>
              <a:buFont typeface="Wingdings" panose="05000000000000000000" pitchFamily="2" charset="2"/>
              <a:buChar char="Ø"/>
            </a:pPr>
            <a:endParaRPr lang="fr-BE" sz="3600" b="1" dirty="0"/>
          </a:p>
        </p:txBody>
      </p:sp>
      <p:grpSp>
        <p:nvGrpSpPr>
          <p:cNvPr id="3" name="Groupe 2">
            <a:extLst>
              <a:ext uri="{FF2B5EF4-FFF2-40B4-BE49-F238E27FC236}">
                <a16:creationId xmlns:a16="http://schemas.microsoft.com/office/drawing/2014/main" id="{D9C2A442-8D98-2FFC-CCC6-52A464607D12}"/>
              </a:ext>
            </a:extLst>
          </p:cNvPr>
          <p:cNvGrpSpPr/>
          <p:nvPr/>
        </p:nvGrpSpPr>
        <p:grpSpPr>
          <a:xfrm>
            <a:off x="624425" y="1081325"/>
            <a:ext cx="16230601" cy="8754780"/>
            <a:chOff x="1028699" y="1028700"/>
            <a:chExt cx="16230601" cy="8754780"/>
          </a:xfrm>
        </p:grpSpPr>
        <p:sp>
          <p:nvSpPr>
            <p:cNvPr id="5" name="Freeform 2">
              <a:extLst>
                <a:ext uri="{FF2B5EF4-FFF2-40B4-BE49-F238E27FC236}">
                  <a16:creationId xmlns:a16="http://schemas.microsoft.com/office/drawing/2014/main" id="{F21E3F2C-301D-6540-B73E-8D728E4D9E2E}"/>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3"/>
              <a:stretch>
                <a:fillRect r="-202130" b="-202194"/>
              </a:stretch>
            </a:blipFill>
          </p:spPr>
          <p:txBody>
            <a:bodyPr/>
            <a:lstStyle/>
            <a:p>
              <a:endParaRPr lang="fr-BE"/>
            </a:p>
          </p:txBody>
        </p:sp>
        <p:sp>
          <p:nvSpPr>
            <p:cNvPr id="6" name="Freeform 3">
              <a:extLst>
                <a:ext uri="{FF2B5EF4-FFF2-40B4-BE49-F238E27FC236}">
                  <a16:creationId xmlns:a16="http://schemas.microsoft.com/office/drawing/2014/main" id="{503F55FD-E4D1-B5F8-0FCC-A00563CE6133}"/>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4"/>
              <a:stretch>
                <a:fillRect l="-101342" r="-101717" b="-202194"/>
              </a:stretch>
            </a:blipFill>
          </p:spPr>
          <p:txBody>
            <a:bodyPr/>
            <a:lstStyle/>
            <a:p>
              <a:endParaRPr lang="fr-BE"/>
            </a:p>
          </p:txBody>
        </p:sp>
        <p:sp>
          <p:nvSpPr>
            <p:cNvPr id="8" name="Freeform 4">
              <a:extLst>
                <a:ext uri="{FF2B5EF4-FFF2-40B4-BE49-F238E27FC236}">
                  <a16:creationId xmlns:a16="http://schemas.microsoft.com/office/drawing/2014/main" id="{7BF1F13B-D0E2-7A12-1359-C5A215FDA7E1}"/>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5">
                <a:extLst>
                  <a:ext uri="{96DAC541-7B7A-43D3-8B79-37D633B846F1}">
                    <asvg:svgBlip xmlns:asvg="http://schemas.microsoft.com/office/drawing/2016/SVG/main" r:embed="rId6"/>
                  </a:ext>
                </a:extLst>
              </a:blip>
              <a:stretch>
                <a:fillRect l="-201980" b="-199711"/>
              </a:stretch>
            </a:blipFill>
          </p:spPr>
          <p:txBody>
            <a:bodyPr/>
            <a:lstStyle/>
            <a:p>
              <a:endParaRPr lang="fr-BE"/>
            </a:p>
          </p:txBody>
        </p:sp>
        <p:sp>
          <p:nvSpPr>
            <p:cNvPr id="9" name="Freeform 5">
              <a:extLst>
                <a:ext uri="{FF2B5EF4-FFF2-40B4-BE49-F238E27FC236}">
                  <a16:creationId xmlns:a16="http://schemas.microsoft.com/office/drawing/2014/main" id="{65C18141-C10B-32E6-77E6-D58793FBD925}"/>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fr-BE"/>
            </a:p>
          </p:txBody>
        </p:sp>
        <p:sp>
          <p:nvSpPr>
            <p:cNvPr id="10" name="Freeform 6">
              <a:extLst>
                <a:ext uri="{FF2B5EF4-FFF2-40B4-BE49-F238E27FC236}">
                  <a16:creationId xmlns:a16="http://schemas.microsoft.com/office/drawing/2014/main" id="{1F885ED5-1475-C72A-D745-BB8A1E51E6D5}"/>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9"/>
              <a:stretch>
                <a:fillRect l="-101342" r="-101717" b="-202194"/>
              </a:stretch>
            </a:blipFill>
          </p:spPr>
          <p:txBody>
            <a:bodyPr/>
            <a:lstStyle/>
            <a:p>
              <a:endParaRPr lang="fr-BE"/>
            </a:p>
          </p:txBody>
        </p:sp>
        <p:sp>
          <p:nvSpPr>
            <p:cNvPr id="11" name="Freeform 7">
              <a:extLst>
                <a:ext uri="{FF2B5EF4-FFF2-40B4-BE49-F238E27FC236}">
                  <a16:creationId xmlns:a16="http://schemas.microsoft.com/office/drawing/2014/main" id="{8F829A79-95F6-003E-C4A5-494637DBC649}"/>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10"/>
              <a:stretch>
                <a:fillRect l="-17307" t="-46909" r="-31948" b="-251961"/>
              </a:stretch>
            </a:blipFill>
          </p:spPr>
          <p:txBody>
            <a:bodyPr/>
            <a:lstStyle/>
            <a:p>
              <a:endParaRPr lang="fr-BE"/>
            </a:p>
          </p:txBody>
        </p:sp>
        <p:grpSp>
          <p:nvGrpSpPr>
            <p:cNvPr id="12" name="Group 9">
              <a:extLst>
                <a:ext uri="{FF2B5EF4-FFF2-40B4-BE49-F238E27FC236}">
                  <a16:creationId xmlns:a16="http://schemas.microsoft.com/office/drawing/2014/main" id="{B4A3D005-025E-CEFE-4D68-E5A432634354}"/>
                </a:ext>
              </a:extLst>
            </p:cNvPr>
            <p:cNvGrpSpPr/>
            <p:nvPr/>
          </p:nvGrpSpPr>
          <p:grpSpPr>
            <a:xfrm>
              <a:off x="15473662" y="2565051"/>
              <a:ext cx="1755158" cy="238662"/>
              <a:chOff x="0" y="0"/>
              <a:chExt cx="462264" cy="62858"/>
            </a:xfrm>
          </p:grpSpPr>
          <p:sp>
            <p:nvSpPr>
              <p:cNvPr id="13" name="Freeform 10">
                <a:extLst>
                  <a:ext uri="{FF2B5EF4-FFF2-40B4-BE49-F238E27FC236}">
                    <a16:creationId xmlns:a16="http://schemas.microsoft.com/office/drawing/2014/main" id="{CA2A964D-354B-C827-B855-8A1D52C7F713}"/>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4" name="TextBox 11">
                <a:extLst>
                  <a:ext uri="{FF2B5EF4-FFF2-40B4-BE49-F238E27FC236}">
                    <a16:creationId xmlns:a16="http://schemas.microsoft.com/office/drawing/2014/main" id="{103F7BAE-541D-0A1E-EA06-EC2718F148AC}"/>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grpSp>
    </p:spTree>
    <p:extLst>
      <p:ext uri="{BB962C8B-B14F-4D97-AF65-F5344CB8AC3E}">
        <p14:creationId xmlns:p14="http://schemas.microsoft.com/office/powerpoint/2010/main" val="4025106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462D51-4DB8-B194-90B7-737C07C7422D}"/>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A0B6A638-4D9F-668E-BC84-0513333D15F7}"/>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3"/>
            <a:stretch>
              <a:fillRect r="-202130" b="-202194"/>
            </a:stretch>
          </a:blipFill>
        </p:spPr>
        <p:txBody>
          <a:bodyPr/>
          <a:lstStyle/>
          <a:p>
            <a:endParaRPr lang="fr-BE"/>
          </a:p>
        </p:txBody>
      </p:sp>
      <p:sp>
        <p:nvSpPr>
          <p:cNvPr id="3" name="Freeform 3">
            <a:extLst>
              <a:ext uri="{FF2B5EF4-FFF2-40B4-BE49-F238E27FC236}">
                <a16:creationId xmlns:a16="http://schemas.microsoft.com/office/drawing/2014/main" id="{4A907684-AACE-7E9F-CC62-F0D27A523847}"/>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4"/>
            <a:stretch>
              <a:fillRect l="-101342" r="-101717" b="-202194"/>
            </a:stretch>
          </a:blipFill>
        </p:spPr>
        <p:txBody>
          <a:bodyPr/>
          <a:lstStyle/>
          <a:p>
            <a:endParaRPr lang="fr-BE"/>
          </a:p>
        </p:txBody>
      </p:sp>
      <p:sp>
        <p:nvSpPr>
          <p:cNvPr id="4" name="Freeform 4">
            <a:extLst>
              <a:ext uri="{FF2B5EF4-FFF2-40B4-BE49-F238E27FC236}">
                <a16:creationId xmlns:a16="http://schemas.microsoft.com/office/drawing/2014/main" id="{517E1E29-389D-B5E7-0793-07C423D1D87D}"/>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5">
              <a:extLst>
                <a:ext uri="{96DAC541-7B7A-43D3-8B79-37D633B846F1}">
                  <asvg:svgBlip xmlns:asvg="http://schemas.microsoft.com/office/drawing/2016/SVG/main" r:embed="rId6"/>
                </a:ext>
              </a:extLst>
            </a:blip>
            <a:stretch>
              <a:fillRect l="-201980" b="-199711"/>
            </a:stretch>
          </a:blipFill>
        </p:spPr>
        <p:txBody>
          <a:bodyPr/>
          <a:lstStyle/>
          <a:p>
            <a:endParaRPr lang="fr-BE"/>
          </a:p>
        </p:txBody>
      </p:sp>
      <p:sp>
        <p:nvSpPr>
          <p:cNvPr id="5" name="Freeform 5">
            <a:extLst>
              <a:ext uri="{FF2B5EF4-FFF2-40B4-BE49-F238E27FC236}">
                <a16:creationId xmlns:a16="http://schemas.microsoft.com/office/drawing/2014/main" id="{2C87A8F2-4136-1234-1E29-DEA1F0F1B11F}"/>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fr-BE"/>
          </a:p>
        </p:txBody>
      </p:sp>
      <p:sp>
        <p:nvSpPr>
          <p:cNvPr id="6" name="Freeform 6">
            <a:extLst>
              <a:ext uri="{FF2B5EF4-FFF2-40B4-BE49-F238E27FC236}">
                <a16:creationId xmlns:a16="http://schemas.microsoft.com/office/drawing/2014/main" id="{7126D174-EACA-A98E-4101-221268C94FA9}"/>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9"/>
            <a:stretch>
              <a:fillRect l="-101342" r="-101717" b="-202194"/>
            </a:stretch>
          </a:blipFill>
        </p:spPr>
        <p:txBody>
          <a:bodyPr/>
          <a:lstStyle/>
          <a:p>
            <a:endParaRPr lang="fr-BE"/>
          </a:p>
        </p:txBody>
      </p:sp>
      <p:sp>
        <p:nvSpPr>
          <p:cNvPr id="7" name="Freeform 7">
            <a:extLst>
              <a:ext uri="{FF2B5EF4-FFF2-40B4-BE49-F238E27FC236}">
                <a16:creationId xmlns:a16="http://schemas.microsoft.com/office/drawing/2014/main" id="{5BDEF4D5-3A0B-A9B2-FEA5-876812C75E5E}"/>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10"/>
            <a:stretch>
              <a:fillRect l="-17307" t="-46909" r="-31948" b="-251961"/>
            </a:stretch>
          </a:blipFill>
        </p:spPr>
        <p:txBody>
          <a:bodyPr/>
          <a:lstStyle/>
          <a:p>
            <a:endParaRPr lang="fr-BE"/>
          </a:p>
        </p:txBody>
      </p:sp>
      <p:sp>
        <p:nvSpPr>
          <p:cNvPr id="8" name="TextBox 8">
            <a:extLst>
              <a:ext uri="{FF2B5EF4-FFF2-40B4-BE49-F238E27FC236}">
                <a16:creationId xmlns:a16="http://schemas.microsoft.com/office/drawing/2014/main" id="{96BA5898-2051-8863-DA0A-B0B01B5C5BBF}"/>
              </a:ext>
            </a:extLst>
          </p:cNvPr>
          <p:cNvSpPr txBox="1"/>
          <p:nvPr/>
        </p:nvSpPr>
        <p:spPr>
          <a:xfrm>
            <a:off x="3352800" y="3280705"/>
            <a:ext cx="13303533" cy="8164094"/>
          </a:xfrm>
          <a:prstGeom prst="rect">
            <a:avLst/>
          </a:prstGeom>
        </p:spPr>
        <p:txBody>
          <a:bodyPr wrap="square" lIns="0" tIns="0" rIns="0" bIns="0" rtlCol="0" anchor="t">
            <a:spAutoFit/>
          </a:bodyPr>
          <a:lstStyle/>
          <a:p>
            <a:r>
              <a:rPr lang="fr-FR" sz="3600" dirty="0">
                <a:solidFill>
                  <a:schemeClr val="tx2"/>
                </a:solidFill>
              </a:rPr>
              <a:t>Les non-dits dans la conception de l’adulte apprenant hypothétique imaginé par les politiques publiques</a:t>
            </a:r>
          </a:p>
          <a:p>
            <a:endParaRPr lang="fr-FR" sz="3600" dirty="0">
              <a:solidFill>
                <a:schemeClr val="tx2"/>
              </a:solidFill>
            </a:endParaRPr>
          </a:p>
          <a:p>
            <a:pPr marL="571500" indent="-571500">
              <a:buFont typeface="Arial" panose="020B0604020202020204" pitchFamily="34" charset="0"/>
              <a:buChar char="•"/>
            </a:pPr>
            <a:r>
              <a:rPr lang="fr-FR" sz="3600" dirty="0">
                <a:solidFill>
                  <a:schemeClr val="tx2"/>
                </a:solidFill>
              </a:rPr>
              <a:t>La </a:t>
            </a:r>
            <a:r>
              <a:rPr lang="fr-FR" sz="3600" b="1" dirty="0">
                <a:solidFill>
                  <a:schemeClr val="tx2"/>
                </a:solidFill>
              </a:rPr>
              <a:t>motivation à apprendre </a:t>
            </a:r>
            <a:endParaRPr lang="fr-FR" sz="3600" dirty="0">
              <a:solidFill>
                <a:schemeClr val="tx2"/>
              </a:solidFill>
            </a:endParaRPr>
          </a:p>
          <a:p>
            <a:pPr marL="571500" indent="-571500">
              <a:buFont typeface="Arial" panose="020B0604020202020204" pitchFamily="34" charset="0"/>
              <a:buChar char="•"/>
            </a:pPr>
            <a:r>
              <a:rPr lang="fr-FR" sz="3600" dirty="0">
                <a:solidFill>
                  <a:schemeClr val="tx2"/>
                </a:solidFill>
              </a:rPr>
              <a:t>La </a:t>
            </a:r>
            <a:r>
              <a:rPr lang="fr-FR" sz="3600" b="1" dirty="0">
                <a:solidFill>
                  <a:schemeClr val="tx2"/>
                </a:solidFill>
              </a:rPr>
              <a:t>dimension biographique </a:t>
            </a:r>
            <a:r>
              <a:rPr lang="fr-FR" sz="3600" dirty="0">
                <a:solidFill>
                  <a:schemeClr val="tx2"/>
                </a:solidFill>
              </a:rPr>
              <a:t>(âge, expérience, groupe social)</a:t>
            </a:r>
          </a:p>
          <a:p>
            <a:pPr marL="571500" indent="-571500">
              <a:buFont typeface="Arial" panose="020B0604020202020204" pitchFamily="34" charset="0"/>
              <a:buChar char="•"/>
            </a:pPr>
            <a:r>
              <a:rPr lang="fr-FR" sz="3600" dirty="0">
                <a:solidFill>
                  <a:schemeClr val="tx2"/>
                </a:solidFill>
              </a:rPr>
              <a:t>L’</a:t>
            </a:r>
            <a:r>
              <a:rPr lang="fr-FR" sz="3600" b="1" dirty="0">
                <a:solidFill>
                  <a:schemeClr val="tx2"/>
                </a:solidFill>
              </a:rPr>
              <a:t>adulte avec une agentivité limitée </a:t>
            </a:r>
            <a:r>
              <a:rPr lang="fr-FR" sz="3600" dirty="0">
                <a:solidFill>
                  <a:schemeClr val="tx2"/>
                </a:solidFill>
              </a:rPr>
              <a:t>(Evans et al 2013) / (Desjardins et </a:t>
            </a:r>
            <a:r>
              <a:rPr lang="fr-FR" sz="3600" dirty="0" err="1">
                <a:solidFill>
                  <a:schemeClr val="tx2"/>
                </a:solidFill>
              </a:rPr>
              <a:t>Rubenson</a:t>
            </a:r>
            <a:r>
              <a:rPr lang="fr-FR" sz="3600" dirty="0">
                <a:solidFill>
                  <a:schemeClr val="tx2"/>
                </a:solidFill>
              </a:rPr>
              <a:t>, 2006) </a:t>
            </a:r>
          </a:p>
          <a:p>
            <a:endParaRPr lang="fr-FR" sz="3600" dirty="0">
              <a:solidFill>
                <a:schemeClr val="tx2"/>
              </a:solidFill>
            </a:endParaRPr>
          </a:p>
          <a:p>
            <a:pPr marL="571500" indent="-571500">
              <a:buFont typeface="Arial" panose="020B0604020202020204" pitchFamily="34" charset="0"/>
              <a:buChar char="•"/>
            </a:pPr>
            <a:r>
              <a:rPr lang="fr-FR" sz="3600" dirty="0">
                <a:solidFill>
                  <a:schemeClr val="tx2"/>
                </a:solidFill>
              </a:rPr>
              <a:t>Les </a:t>
            </a:r>
            <a:r>
              <a:rPr lang="fr-FR" sz="3600" b="1" dirty="0">
                <a:solidFill>
                  <a:schemeClr val="tx2"/>
                </a:solidFill>
              </a:rPr>
              <a:t>bénéfices sociaux et civiques </a:t>
            </a:r>
            <a:r>
              <a:rPr lang="fr-FR" sz="3600" dirty="0">
                <a:solidFill>
                  <a:schemeClr val="tx2"/>
                </a:solidFill>
              </a:rPr>
              <a:t>de la formation (OCDE, 2024)</a:t>
            </a:r>
          </a:p>
          <a:p>
            <a:pPr>
              <a:lnSpc>
                <a:spcPct val="107000"/>
              </a:lnSpc>
            </a:pPr>
            <a:endParaRPr lang="fr-FR" sz="3600" dirty="0">
              <a:latin typeface="Montserrat" panose="00000500000000000000" pitchFamily="50" charset="0"/>
              <a:ea typeface="Calibri" panose="020F0502020204030204" pitchFamily="34" charset="0"/>
              <a:cs typeface="Times New Roman" panose="02020603050405020304" pitchFamily="18" charset="0"/>
            </a:endParaRPr>
          </a:p>
          <a:p>
            <a:pPr marL="571500" indent="-571500">
              <a:buFont typeface="Arial" panose="020B0604020202020204" pitchFamily="34" charset="0"/>
              <a:buChar char="•"/>
            </a:pPr>
            <a:endParaRPr lang="fr-FR" sz="3600" dirty="0">
              <a:solidFill>
                <a:schemeClr val="tx2"/>
              </a:solidFill>
            </a:endParaRPr>
          </a:p>
          <a:p>
            <a:endParaRPr lang="fr-FR" sz="3600" dirty="0">
              <a:solidFill>
                <a:schemeClr val="tx2"/>
              </a:solidFill>
            </a:endParaRPr>
          </a:p>
          <a:p>
            <a:r>
              <a:rPr lang="fr-FR" sz="2400" dirty="0">
                <a:solidFill>
                  <a:schemeClr val="tx2"/>
                </a:solidFill>
                <a:latin typeface="+mj-lt"/>
              </a:rPr>
              <a:t> </a:t>
            </a:r>
          </a:p>
        </p:txBody>
      </p:sp>
      <p:grpSp>
        <p:nvGrpSpPr>
          <p:cNvPr id="9" name="Group 9">
            <a:extLst>
              <a:ext uri="{FF2B5EF4-FFF2-40B4-BE49-F238E27FC236}">
                <a16:creationId xmlns:a16="http://schemas.microsoft.com/office/drawing/2014/main" id="{AF2DA51C-2B0B-A1EA-C9D7-C0F1F9BB5BDF}"/>
              </a:ext>
            </a:extLst>
          </p:cNvPr>
          <p:cNvGrpSpPr/>
          <p:nvPr/>
        </p:nvGrpSpPr>
        <p:grpSpPr>
          <a:xfrm>
            <a:off x="14173481" y="2086003"/>
            <a:ext cx="1755158" cy="238662"/>
            <a:chOff x="0" y="0"/>
            <a:chExt cx="462264" cy="62858"/>
          </a:xfrm>
        </p:grpSpPr>
        <p:sp>
          <p:nvSpPr>
            <p:cNvPr id="10" name="Freeform 10">
              <a:extLst>
                <a:ext uri="{FF2B5EF4-FFF2-40B4-BE49-F238E27FC236}">
                  <a16:creationId xmlns:a16="http://schemas.microsoft.com/office/drawing/2014/main" id="{9A0A5976-DEDA-A2D1-37C6-2BD485D78EEF}"/>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1" name="TextBox 11">
              <a:extLst>
                <a:ext uri="{FF2B5EF4-FFF2-40B4-BE49-F238E27FC236}">
                  <a16:creationId xmlns:a16="http://schemas.microsoft.com/office/drawing/2014/main" id="{CBEFB63F-E47F-23DD-7B7E-7139F7E3A991}"/>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2" name="TextBox 12">
            <a:extLst>
              <a:ext uri="{FF2B5EF4-FFF2-40B4-BE49-F238E27FC236}">
                <a16:creationId xmlns:a16="http://schemas.microsoft.com/office/drawing/2014/main" id="{581536C6-4D03-9E24-D94E-05B022B5998E}"/>
              </a:ext>
            </a:extLst>
          </p:cNvPr>
          <p:cNvSpPr txBox="1"/>
          <p:nvPr/>
        </p:nvSpPr>
        <p:spPr>
          <a:xfrm>
            <a:off x="3352800" y="563859"/>
            <a:ext cx="13906500" cy="820738"/>
          </a:xfrm>
          <a:prstGeom prst="rect">
            <a:avLst/>
          </a:prstGeom>
        </p:spPr>
        <p:txBody>
          <a:bodyPr wrap="square" lIns="0" tIns="0" rIns="0" bIns="0" rtlCol="0" anchor="t">
            <a:spAutoFit/>
          </a:bodyPr>
          <a:lstStyle/>
          <a:p>
            <a:pPr marL="0" lvl="0" indent="0" algn="r">
              <a:lnSpc>
                <a:spcPts val="6360"/>
              </a:lnSpc>
            </a:pPr>
            <a:r>
              <a:rPr lang="fr-FR" sz="6000" b="1" spc="221" dirty="0">
                <a:solidFill>
                  <a:srgbClr val="41527B"/>
                </a:solidFill>
                <a:latin typeface="Montserrat Bold"/>
              </a:rPr>
              <a:t>Ce qui est tu</a:t>
            </a:r>
            <a:endParaRPr lang="en-US" sz="6000" b="1" spc="221" dirty="0">
              <a:solidFill>
                <a:srgbClr val="41527B"/>
              </a:solidFill>
              <a:latin typeface="Montserrat Bold"/>
              <a:sym typeface="Montserrat Bold"/>
            </a:endParaRPr>
          </a:p>
        </p:txBody>
      </p:sp>
    </p:spTree>
    <p:extLst>
      <p:ext uri="{BB962C8B-B14F-4D97-AF65-F5344CB8AC3E}">
        <p14:creationId xmlns:p14="http://schemas.microsoft.com/office/powerpoint/2010/main" val="285002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1150208" y="2060719"/>
            <a:ext cx="1755158" cy="238662"/>
            <a:chOff x="0" y="0"/>
            <a:chExt cx="462264" cy="62858"/>
          </a:xfrm>
        </p:grpSpPr>
        <p:sp>
          <p:nvSpPr>
            <p:cNvPr id="4" name="Freeform 4"/>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5" name="TextBox 5"/>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6" name="Freeform 6"/>
          <p:cNvSpPr/>
          <p:nvPr/>
        </p:nvSpPr>
        <p:spPr>
          <a:xfrm>
            <a:off x="6976994" y="2384057"/>
            <a:ext cx="10282306" cy="6644940"/>
          </a:xfrm>
          <a:custGeom>
            <a:avLst/>
            <a:gdLst/>
            <a:ahLst/>
            <a:cxnLst/>
            <a:rect l="l" t="t" r="r" b="b"/>
            <a:pathLst>
              <a:path w="10282306" h="6644940">
                <a:moveTo>
                  <a:pt x="0" y="0"/>
                </a:moveTo>
                <a:lnTo>
                  <a:pt x="10282306" y="0"/>
                </a:lnTo>
                <a:lnTo>
                  <a:pt x="10282306" y="6644940"/>
                </a:lnTo>
                <a:lnTo>
                  <a:pt x="0" y="6644940"/>
                </a:lnTo>
                <a:lnTo>
                  <a:pt x="0" y="0"/>
                </a:lnTo>
                <a:close/>
              </a:path>
            </a:pathLst>
          </a:custGeom>
          <a:blipFill>
            <a:blip r:embed="rId3"/>
            <a:stretch>
              <a:fillRect/>
            </a:stretch>
          </a:blipFill>
        </p:spPr>
        <p:txBody>
          <a:bodyPr/>
          <a:lstStyle/>
          <a:p>
            <a:endParaRPr lang="fr-BE"/>
          </a:p>
        </p:txBody>
      </p:sp>
      <p:sp>
        <p:nvSpPr>
          <p:cNvPr id="7" name="Freeform 7"/>
          <p:cNvSpPr/>
          <p:nvPr/>
        </p:nvSpPr>
        <p:spPr>
          <a:xfrm rot="281122">
            <a:off x="12264460" y="4656186"/>
            <a:ext cx="3330596" cy="181669"/>
          </a:xfrm>
          <a:custGeom>
            <a:avLst/>
            <a:gdLst/>
            <a:ahLst/>
            <a:cxnLst/>
            <a:rect l="l" t="t" r="r" b="b"/>
            <a:pathLst>
              <a:path w="3330596" h="181669">
                <a:moveTo>
                  <a:pt x="0" y="0"/>
                </a:moveTo>
                <a:lnTo>
                  <a:pt x="3330596" y="0"/>
                </a:lnTo>
                <a:lnTo>
                  <a:pt x="3330596" y="181669"/>
                </a:lnTo>
                <a:lnTo>
                  <a:pt x="0" y="181669"/>
                </a:lnTo>
                <a:lnTo>
                  <a:pt x="0" y="0"/>
                </a:lnTo>
                <a:close/>
              </a:path>
            </a:pathLst>
          </a:custGeom>
          <a:blipFill>
            <a:blip r:embed="rId4">
              <a:alphaModFix amt="60000"/>
              <a:extLst>
                <a:ext uri="{96DAC541-7B7A-43D3-8B79-37D633B846F1}">
                  <asvg:svgBlip xmlns:asvg="http://schemas.microsoft.com/office/drawing/2016/SVG/main" r:embed="rId5"/>
                </a:ext>
              </a:extLst>
            </a:blip>
            <a:stretch>
              <a:fillRect/>
            </a:stretch>
          </a:blipFill>
        </p:spPr>
        <p:txBody>
          <a:bodyPr/>
          <a:lstStyle/>
          <a:p>
            <a:endParaRPr lang="fr-BE"/>
          </a:p>
        </p:txBody>
      </p:sp>
      <p:sp>
        <p:nvSpPr>
          <p:cNvPr id="8" name="TextBox 8"/>
          <p:cNvSpPr txBox="1"/>
          <p:nvPr/>
        </p:nvSpPr>
        <p:spPr>
          <a:xfrm rot="224069">
            <a:off x="9622421" y="4011371"/>
            <a:ext cx="5767627" cy="530594"/>
          </a:xfrm>
          <a:prstGeom prst="rect">
            <a:avLst/>
          </a:prstGeom>
        </p:spPr>
        <p:txBody>
          <a:bodyPr lIns="0" tIns="0" rIns="0" bIns="0" rtlCol="0" anchor="t">
            <a:spAutoFit/>
          </a:bodyPr>
          <a:lstStyle/>
          <a:p>
            <a:pPr algn="r">
              <a:lnSpc>
                <a:spcPts val="4019"/>
              </a:lnSpc>
              <a:spcBef>
                <a:spcPct val="0"/>
              </a:spcBef>
            </a:pPr>
            <a:r>
              <a:rPr lang="en-US" sz="3792" spc="140" dirty="0">
                <a:solidFill>
                  <a:srgbClr val="41527B">
                    <a:alpha val="80000"/>
                  </a:srgbClr>
                </a:solidFill>
                <a:latin typeface="Sweet Apricot"/>
                <a:ea typeface="Sweet Apricot"/>
                <a:cs typeface="Sweet Apricot"/>
                <a:sym typeface="Sweet Apricot"/>
              </a:rPr>
              <a:t>Ivana et le reskilling </a:t>
            </a:r>
          </a:p>
        </p:txBody>
      </p:sp>
      <p:sp>
        <p:nvSpPr>
          <p:cNvPr id="10" name="TextBox 10"/>
          <p:cNvSpPr txBox="1"/>
          <p:nvPr/>
        </p:nvSpPr>
        <p:spPr>
          <a:xfrm>
            <a:off x="1028700" y="1114425"/>
            <a:ext cx="11544300" cy="820738"/>
          </a:xfrm>
          <a:prstGeom prst="rect">
            <a:avLst/>
          </a:prstGeom>
        </p:spPr>
        <p:txBody>
          <a:bodyPr wrap="square" lIns="0" tIns="0" rIns="0" bIns="0" rtlCol="0" anchor="t">
            <a:spAutoFit/>
          </a:bodyPr>
          <a:lstStyle/>
          <a:p>
            <a:pPr marL="0" lvl="0" indent="0" algn="l">
              <a:lnSpc>
                <a:spcPts val="6360"/>
              </a:lnSpc>
            </a:pPr>
            <a:r>
              <a:rPr lang="en-US" sz="6000" b="1" spc="221" dirty="0">
                <a:solidFill>
                  <a:srgbClr val="41527B"/>
                </a:solidFill>
                <a:latin typeface="Montserrat Bold"/>
                <a:ea typeface="Montserrat Bold"/>
                <a:cs typeface="Montserrat Bold"/>
                <a:sym typeface="Montserrat Bold"/>
              </a:rPr>
              <a:t>Qui </a:t>
            </a:r>
            <a:r>
              <a:rPr lang="en-US" sz="6000" b="1" spc="221" dirty="0" err="1">
                <a:solidFill>
                  <a:srgbClr val="41527B"/>
                </a:solidFill>
                <a:latin typeface="Montserrat Bold"/>
                <a:ea typeface="Montserrat Bold"/>
                <a:cs typeface="Montserrat Bold"/>
                <a:sym typeface="Montserrat Bold"/>
              </a:rPr>
              <a:t>sont</a:t>
            </a:r>
            <a:r>
              <a:rPr lang="en-US" sz="6000" b="1" spc="221" dirty="0">
                <a:solidFill>
                  <a:srgbClr val="41527B"/>
                </a:solidFill>
                <a:latin typeface="Montserrat Bold"/>
                <a:ea typeface="Montserrat Bold"/>
                <a:cs typeface="Montserrat Bold"/>
                <a:sym typeface="Montserrat Bold"/>
              </a:rPr>
              <a:t> </a:t>
            </a:r>
            <a:r>
              <a:rPr lang="en-US" sz="6000" b="1" spc="221" dirty="0" err="1">
                <a:solidFill>
                  <a:srgbClr val="41527B"/>
                </a:solidFill>
                <a:latin typeface="Montserrat Bold"/>
                <a:ea typeface="Montserrat Bold"/>
                <a:cs typeface="Montserrat Bold"/>
                <a:sym typeface="Montserrat Bold"/>
              </a:rPr>
              <a:t>ces</a:t>
            </a:r>
            <a:r>
              <a:rPr lang="en-US" sz="6000" b="1" spc="221" dirty="0">
                <a:solidFill>
                  <a:srgbClr val="41527B"/>
                </a:solidFill>
                <a:latin typeface="Montserrat Bold"/>
                <a:ea typeface="Montserrat Bold"/>
                <a:cs typeface="Montserrat Bold"/>
                <a:sym typeface="Montserrat Bold"/>
              </a:rPr>
              <a:t> </a:t>
            </a:r>
            <a:r>
              <a:rPr lang="en-US" sz="6000" b="1" spc="221" dirty="0" err="1">
                <a:solidFill>
                  <a:srgbClr val="41527B"/>
                </a:solidFill>
                <a:latin typeface="Montserrat Bold"/>
                <a:ea typeface="Montserrat Bold"/>
                <a:cs typeface="Montserrat Bold"/>
                <a:sym typeface="Montserrat Bold"/>
              </a:rPr>
              <a:t>apprenants</a:t>
            </a:r>
            <a:r>
              <a:rPr lang="en-US" sz="6000" b="1" spc="221" dirty="0">
                <a:solidFill>
                  <a:srgbClr val="41527B"/>
                </a:solidFill>
                <a:latin typeface="Montserrat Bold"/>
                <a:ea typeface="Montserrat Bold"/>
                <a:cs typeface="Montserrat Bold"/>
                <a:sym typeface="Montserrat Bold"/>
              </a:rPr>
              <a:t> ?</a:t>
            </a:r>
          </a:p>
        </p:txBody>
      </p:sp>
      <p:sp>
        <p:nvSpPr>
          <p:cNvPr id="11" name="Freeform 11"/>
          <p:cNvSpPr/>
          <p:nvPr/>
        </p:nvSpPr>
        <p:spPr>
          <a:xfrm flipH="1">
            <a:off x="15401204" y="997294"/>
            <a:ext cx="1858096" cy="1876372"/>
          </a:xfrm>
          <a:custGeom>
            <a:avLst/>
            <a:gdLst/>
            <a:ahLst/>
            <a:cxnLst/>
            <a:rect l="l" t="t" r="r" b="b"/>
            <a:pathLst>
              <a:path w="1858096" h="1876372">
                <a:moveTo>
                  <a:pt x="1858096" y="0"/>
                </a:moveTo>
                <a:lnTo>
                  <a:pt x="0" y="0"/>
                </a:lnTo>
                <a:lnTo>
                  <a:pt x="0" y="1876372"/>
                </a:lnTo>
                <a:lnTo>
                  <a:pt x="1858096" y="1876372"/>
                </a:lnTo>
                <a:lnTo>
                  <a:pt x="1858096" y="0"/>
                </a:lnTo>
                <a:close/>
              </a:path>
            </a:pathLst>
          </a:custGeom>
          <a:blipFill>
            <a:blip r:embed="rId6"/>
            <a:stretch>
              <a:fillRect/>
            </a:stretch>
          </a:blipFill>
        </p:spPr>
        <p:txBody>
          <a:bodyPr/>
          <a:lstStyle/>
          <a:p>
            <a:endParaRPr lang="fr-BE"/>
          </a:p>
        </p:txBody>
      </p:sp>
      <p:sp>
        <p:nvSpPr>
          <p:cNvPr id="13" name="ZoneTexte 12">
            <a:extLst>
              <a:ext uri="{FF2B5EF4-FFF2-40B4-BE49-F238E27FC236}">
                <a16:creationId xmlns:a16="http://schemas.microsoft.com/office/drawing/2014/main" id="{711BFB41-8AF4-24AA-2800-9597C9181BFB}"/>
              </a:ext>
            </a:extLst>
          </p:cNvPr>
          <p:cNvSpPr txBox="1"/>
          <p:nvPr/>
        </p:nvSpPr>
        <p:spPr>
          <a:xfrm>
            <a:off x="944094" y="2873666"/>
            <a:ext cx="6553200" cy="6832640"/>
          </a:xfrm>
          <a:prstGeom prst="rect">
            <a:avLst/>
          </a:prstGeom>
          <a:noFill/>
        </p:spPr>
        <p:txBody>
          <a:bodyPr wrap="square" rtlCol="0">
            <a:spAutoFit/>
          </a:bodyPr>
          <a:lstStyle/>
          <a:p>
            <a:r>
              <a:rPr lang="fr-FR" sz="2800" b="1" dirty="0">
                <a:solidFill>
                  <a:schemeClr val="tx2"/>
                </a:solidFill>
                <a:effectLst/>
                <a:latin typeface="+mj-lt"/>
                <a:ea typeface="Aptos" panose="020B0004020202020204" pitchFamily="34" charset="0"/>
                <a:cs typeface="Aptos" panose="020B0004020202020204" pitchFamily="34" charset="0"/>
              </a:rPr>
              <a:t>Ivana </a:t>
            </a:r>
            <a:r>
              <a:rPr lang="fr-FR" sz="2800" dirty="0">
                <a:solidFill>
                  <a:schemeClr val="tx2"/>
                </a:solidFill>
                <a:effectLst/>
                <a:latin typeface="+mj-lt"/>
                <a:ea typeface="Aptos" panose="020B0004020202020204" pitchFamily="34" charset="0"/>
                <a:cs typeface="Aptos" panose="020B0004020202020204" pitchFamily="34" charset="0"/>
              </a:rPr>
              <a:t>est une gestionnaire de stock expérimentée dans un supermarché. Un nouveau logiciel ouvre la voie à une réduction des déchets – si elle et son personnel parviennent à en maîtriser l'utilisation. </a:t>
            </a:r>
            <a:r>
              <a:rPr lang="fr-FR" sz="2800" b="1" dirty="0">
                <a:solidFill>
                  <a:schemeClr val="tx2"/>
                </a:solidFill>
                <a:effectLst/>
                <a:latin typeface="+mj-lt"/>
                <a:ea typeface="Aptos" panose="020B0004020202020204" pitchFamily="34" charset="0"/>
                <a:cs typeface="Aptos" panose="020B0004020202020204" pitchFamily="34" charset="0"/>
              </a:rPr>
              <a:t>En suivant un module de formation court et ciblé proposé par sa fédération professionnelle</a:t>
            </a:r>
            <a:r>
              <a:rPr lang="fr-FR" sz="2800" dirty="0">
                <a:solidFill>
                  <a:schemeClr val="tx2"/>
                </a:solidFill>
                <a:effectLst/>
                <a:latin typeface="+mj-lt"/>
                <a:ea typeface="Aptos" panose="020B0004020202020204" pitchFamily="34" charset="0"/>
                <a:cs typeface="Aptos" panose="020B0004020202020204" pitchFamily="34" charset="0"/>
              </a:rPr>
              <a:t>,</a:t>
            </a:r>
          </a:p>
          <a:p>
            <a:r>
              <a:rPr lang="fr-FR" sz="2800" dirty="0">
                <a:solidFill>
                  <a:schemeClr val="tx2"/>
                </a:solidFill>
                <a:effectLst/>
                <a:latin typeface="+mj-lt"/>
                <a:ea typeface="Aptos" panose="020B0004020202020204" pitchFamily="34" charset="0"/>
                <a:cs typeface="Aptos" panose="020B0004020202020204" pitchFamily="34" charset="0"/>
              </a:rPr>
              <a:t>elle recevra </a:t>
            </a:r>
            <a:r>
              <a:rPr lang="fr-FR" sz="2800" b="1" dirty="0">
                <a:solidFill>
                  <a:schemeClr val="tx2"/>
                </a:solidFill>
                <a:effectLst/>
                <a:latin typeface="+mj-lt"/>
                <a:ea typeface="Aptos" panose="020B0004020202020204" pitchFamily="34" charset="0"/>
                <a:cs typeface="Aptos" panose="020B0004020202020204" pitchFamily="34" charset="0"/>
              </a:rPr>
              <a:t>une </a:t>
            </a:r>
            <a:r>
              <a:rPr lang="fr-FR" sz="2800" b="1" dirty="0" err="1">
                <a:solidFill>
                  <a:schemeClr val="tx2"/>
                </a:solidFill>
                <a:effectLst/>
                <a:latin typeface="+mj-lt"/>
                <a:ea typeface="Aptos" panose="020B0004020202020204" pitchFamily="34" charset="0"/>
                <a:cs typeface="Aptos" panose="020B0004020202020204" pitchFamily="34" charset="0"/>
              </a:rPr>
              <a:t>microcertification</a:t>
            </a:r>
            <a:r>
              <a:rPr lang="fr-FR" sz="2800" b="1" dirty="0">
                <a:solidFill>
                  <a:schemeClr val="tx2"/>
                </a:solidFill>
                <a:effectLst/>
                <a:latin typeface="+mj-lt"/>
                <a:ea typeface="Aptos" panose="020B0004020202020204" pitchFamily="34" charset="0"/>
                <a:cs typeface="Aptos" panose="020B0004020202020204" pitchFamily="34" charset="0"/>
              </a:rPr>
              <a:t> </a:t>
            </a:r>
            <a:r>
              <a:rPr lang="fr-FR" sz="2800" dirty="0">
                <a:solidFill>
                  <a:schemeClr val="tx2"/>
                </a:solidFill>
                <a:effectLst/>
                <a:latin typeface="+mj-lt"/>
                <a:ea typeface="Aptos" panose="020B0004020202020204" pitchFamily="34" charset="0"/>
                <a:cs typeface="Aptos" panose="020B0004020202020204" pitchFamily="34" charset="0"/>
              </a:rPr>
              <a:t>attestant de ses </a:t>
            </a:r>
            <a:r>
              <a:rPr lang="fr-FR" sz="2800" b="1" dirty="0">
                <a:solidFill>
                  <a:schemeClr val="tx2"/>
                </a:solidFill>
                <a:effectLst/>
                <a:latin typeface="+mj-lt"/>
                <a:ea typeface="Aptos" panose="020B0004020202020204" pitchFamily="34" charset="0"/>
                <a:cs typeface="Aptos" panose="020B0004020202020204" pitchFamily="34" charset="0"/>
              </a:rPr>
              <a:t>nouvelles compétences</a:t>
            </a:r>
            <a:r>
              <a:rPr lang="fr-FR" sz="2800" dirty="0">
                <a:solidFill>
                  <a:schemeClr val="tx2"/>
                </a:solidFill>
                <a:effectLst/>
                <a:latin typeface="+mj-lt"/>
                <a:ea typeface="Aptos" panose="020B0004020202020204" pitchFamily="34" charset="0"/>
                <a:cs typeface="Aptos" panose="020B0004020202020204" pitchFamily="34" charset="0"/>
              </a:rPr>
              <a:t>, qu'elle pourra mettre à profit </a:t>
            </a:r>
            <a:r>
              <a:rPr lang="fr-FR" sz="2800" b="1" dirty="0">
                <a:solidFill>
                  <a:schemeClr val="tx2"/>
                </a:solidFill>
                <a:effectLst/>
                <a:latin typeface="+mj-lt"/>
                <a:ea typeface="Aptos" panose="020B0004020202020204" pitchFamily="34" charset="0"/>
                <a:cs typeface="Aptos" panose="020B0004020202020204" pitchFamily="34" charset="0"/>
              </a:rPr>
              <a:t>auprès de son employeur actuel ou futur</a:t>
            </a:r>
            <a:r>
              <a:rPr lang="fr-FR" sz="2800" dirty="0">
                <a:solidFill>
                  <a:schemeClr val="tx2"/>
                </a:solidFill>
                <a:effectLst/>
                <a:latin typeface="+mj-lt"/>
                <a:ea typeface="Aptos" panose="020B0004020202020204" pitchFamily="34" charset="0"/>
                <a:cs typeface="Aptos" panose="020B0004020202020204" pitchFamily="34" charset="0"/>
              </a:rPr>
              <a:t>. </a:t>
            </a:r>
            <a:endParaRPr lang="fr-BE" sz="2800" dirty="0">
              <a:solidFill>
                <a:schemeClr val="tx2"/>
              </a:solidFill>
              <a:effectLst/>
              <a:latin typeface="+mj-lt"/>
              <a:ea typeface="Aptos" panose="020B0004020202020204" pitchFamily="34" charset="0"/>
              <a:cs typeface="Aptos" panose="020B0004020202020204" pitchFamily="34" charset="0"/>
            </a:endParaRPr>
          </a:p>
          <a:p>
            <a:endParaRPr lang="fr-BE" dirty="0"/>
          </a:p>
        </p:txBody>
      </p:sp>
      <p:pic>
        <p:nvPicPr>
          <p:cNvPr id="12" name="Image 11">
            <a:extLst>
              <a:ext uri="{FF2B5EF4-FFF2-40B4-BE49-F238E27FC236}">
                <a16:creationId xmlns:a16="http://schemas.microsoft.com/office/drawing/2014/main" id="{39645509-9CF1-99BB-435B-54AA0A82FBDB}"/>
              </a:ext>
            </a:extLst>
          </p:cNvPr>
          <p:cNvPicPr>
            <a:picLocks noChangeAspect="1"/>
          </p:cNvPicPr>
          <p:nvPr/>
        </p:nvPicPr>
        <p:blipFill>
          <a:blip r:embed="rId7"/>
          <a:stretch>
            <a:fillRect/>
          </a:stretch>
        </p:blipFill>
        <p:spPr>
          <a:xfrm rot="258540">
            <a:off x="10175852" y="4699350"/>
            <a:ext cx="3852945" cy="3056345"/>
          </a:xfrm>
          <a:prstGeom prst="rect">
            <a:avLst/>
          </a:prstGeom>
        </p:spPr>
      </p:pic>
      <p:sp>
        <p:nvSpPr>
          <p:cNvPr id="9" name="ZoneTexte 8">
            <a:extLst>
              <a:ext uri="{FF2B5EF4-FFF2-40B4-BE49-F238E27FC236}">
                <a16:creationId xmlns:a16="http://schemas.microsoft.com/office/drawing/2014/main" id="{D4A07C71-58D6-6EFB-F826-A90709BEB0FA}"/>
              </a:ext>
            </a:extLst>
          </p:cNvPr>
          <p:cNvSpPr txBox="1"/>
          <p:nvPr/>
        </p:nvSpPr>
        <p:spPr>
          <a:xfrm>
            <a:off x="10287000" y="9563100"/>
            <a:ext cx="3555782" cy="369332"/>
          </a:xfrm>
          <a:prstGeom prst="rect">
            <a:avLst/>
          </a:prstGeom>
          <a:noFill/>
        </p:spPr>
        <p:txBody>
          <a:bodyPr wrap="none" rtlCol="0">
            <a:spAutoFit/>
          </a:bodyPr>
          <a:lstStyle/>
          <a:p>
            <a:r>
              <a:rPr lang="fr-FR" dirty="0"/>
              <a:t>Image générée par Chat GPT</a:t>
            </a:r>
            <a:endParaRPr lang="fr-BE" dirty="0"/>
          </a:p>
        </p:txBody>
      </p:sp>
      <p:sp>
        <p:nvSpPr>
          <p:cNvPr id="14" name="Freeform 7">
            <a:extLst>
              <a:ext uri="{FF2B5EF4-FFF2-40B4-BE49-F238E27FC236}">
                <a16:creationId xmlns:a16="http://schemas.microsoft.com/office/drawing/2014/main" id="{0C2EE102-167C-C3A8-F25D-3FF1AFD944C3}"/>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8"/>
            <a:stretch>
              <a:fillRect l="-17307" t="-46909" r="-31948" b="-251961"/>
            </a:stretch>
          </a:blipFill>
        </p:spPr>
        <p:txBody>
          <a:bodyPr/>
          <a:lstStyle/>
          <a:p>
            <a:endParaRPr lang="fr-BE"/>
          </a:p>
        </p:txBody>
      </p:sp>
    </p:spTree>
    <p:extLst>
      <p:ext uri="{BB962C8B-B14F-4D97-AF65-F5344CB8AC3E}">
        <p14:creationId xmlns:p14="http://schemas.microsoft.com/office/powerpoint/2010/main" val="2238755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CB2CE-7836-DAE4-AAB8-F0616A086F1D}"/>
            </a:ext>
          </a:extLst>
        </p:cNvPr>
        <p:cNvGrpSpPr/>
        <p:nvPr/>
      </p:nvGrpSpPr>
      <p:grpSpPr>
        <a:xfrm>
          <a:off x="0" y="0"/>
          <a:ext cx="0" cy="0"/>
          <a:chOff x="0" y="0"/>
          <a:chExt cx="0" cy="0"/>
        </a:xfrm>
      </p:grpSpPr>
      <p:grpSp>
        <p:nvGrpSpPr>
          <p:cNvPr id="3" name="Group 3">
            <a:extLst>
              <a:ext uri="{FF2B5EF4-FFF2-40B4-BE49-F238E27FC236}">
                <a16:creationId xmlns:a16="http://schemas.microsoft.com/office/drawing/2014/main" id="{33E8498B-DBCD-B0F5-B71D-AADB0E18299C}"/>
              </a:ext>
            </a:extLst>
          </p:cNvPr>
          <p:cNvGrpSpPr/>
          <p:nvPr/>
        </p:nvGrpSpPr>
        <p:grpSpPr>
          <a:xfrm>
            <a:off x="1150208" y="2060719"/>
            <a:ext cx="1755158" cy="238662"/>
            <a:chOff x="0" y="0"/>
            <a:chExt cx="462264" cy="62858"/>
          </a:xfrm>
        </p:grpSpPr>
        <p:sp>
          <p:nvSpPr>
            <p:cNvPr id="4" name="Freeform 4">
              <a:extLst>
                <a:ext uri="{FF2B5EF4-FFF2-40B4-BE49-F238E27FC236}">
                  <a16:creationId xmlns:a16="http://schemas.microsoft.com/office/drawing/2014/main" id="{8C7E3005-DA8B-7FC5-37E4-70BB13B7618B}"/>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5" name="TextBox 5">
              <a:extLst>
                <a:ext uri="{FF2B5EF4-FFF2-40B4-BE49-F238E27FC236}">
                  <a16:creationId xmlns:a16="http://schemas.microsoft.com/office/drawing/2014/main" id="{58375D77-B90F-8C9A-437D-F595701A33AF}"/>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6" name="Freeform 6">
            <a:extLst>
              <a:ext uri="{FF2B5EF4-FFF2-40B4-BE49-F238E27FC236}">
                <a16:creationId xmlns:a16="http://schemas.microsoft.com/office/drawing/2014/main" id="{02DF4D4C-82AF-533F-F7FC-8010A9B16F7F}"/>
              </a:ext>
            </a:extLst>
          </p:cNvPr>
          <p:cNvSpPr/>
          <p:nvPr/>
        </p:nvSpPr>
        <p:spPr>
          <a:xfrm>
            <a:off x="6976994" y="2384057"/>
            <a:ext cx="10282306" cy="6644940"/>
          </a:xfrm>
          <a:custGeom>
            <a:avLst/>
            <a:gdLst/>
            <a:ahLst/>
            <a:cxnLst/>
            <a:rect l="l" t="t" r="r" b="b"/>
            <a:pathLst>
              <a:path w="10282306" h="6644940">
                <a:moveTo>
                  <a:pt x="0" y="0"/>
                </a:moveTo>
                <a:lnTo>
                  <a:pt x="10282306" y="0"/>
                </a:lnTo>
                <a:lnTo>
                  <a:pt x="10282306" y="6644940"/>
                </a:lnTo>
                <a:lnTo>
                  <a:pt x="0" y="6644940"/>
                </a:lnTo>
                <a:lnTo>
                  <a:pt x="0" y="0"/>
                </a:lnTo>
                <a:close/>
              </a:path>
            </a:pathLst>
          </a:custGeom>
          <a:blipFill>
            <a:blip r:embed="rId3"/>
            <a:stretch>
              <a:fillRect/>
            </a:stretch>
          </a:blipFill>
        </p:spPr>
        <p:txBody>
          <a:bodyPr/>
          <a:lstStyle/>
          <a:p>
            <a:endParaRPr lang="fr-BE"/>
          </a:p>
        </p:txBody>
      </p:sp>
      <p:sp>
        <p:nvSpPr>
          <p:cNvPr id="7" name="Freeform 7">
            <a:extLst>
              <a:ext uri="{FF2B5EF4-FFF2-40B4-BE49-F238E27FC236}">
                <a16:creationId xmlns:a16="http://schemas.microsoft.com/office/drawing/2014/main" id="{E1F9EF29-811E-BACA-C9F7-E58CBB610E6A}"/>
              </a:ext>
            </a:extLst>
          </p:cNvPr>
          <p:cNvSpPr/>
          <p:nvPr/>
        </p:nvSpPr>
        <p:spPr>
          <a:xfrm rot="281122">
            <a:off x="12264460" y="4656186"/>
            <a:ext cx="3330596" cy="181669"/>
          </a:xfrm>
          <a:custGeom>
            <a:avLst/>
            <a:gdLst/>
            <a:ahLst/>
            <a:cxnLst/>
            <a:rect l="l" t="t" r="r" b="b"/>
            <a:pathLst>
              <a:path w="3330596" h="181669">
                <a:moveTo>
                  <a:pt x="0" y="0"/>
                </a:moveTo>
                <a:lnTo>
                  <a:pt x="3330596" y="0"/>
                </a:lnTo>
                <a:lnTo>
                  <a:pt x="3330596" y="181669"/>
                </a:lnTo>
                <a:lnTo>
                  <a:pt x="0" y="181669"/>
                </a:lnTo>
                <a:lnTo>
                  <a:pt x="0" y="0"/>
                </a:lnTo>
                <a:close/>
              </a:path>
            </a:pathLst>
          </a:custGeom>
          <a:blipFill>
            <a:blip r:embed="rId4">
              <a:alphaModFix amt="60000"/>
              <a:extLst>
                <a:ext uri="{96DAC541-7B7A-43D3-8B79-37D633B846F1}">
                  <asvg:svgBlip xmlns:asvg="http://schemas.microsoft.com/office/drawing/2016/SVG/main" r:embed="rId5"/>
                </a:ext>
              </a:extLst>
            </a:blip>
            <a:stretch>
              <a:fillRect/>
            </a:stretch>
          </a:blipFill>
        </p:spPr>
        <p:txBody>
          <a:bodyPr/>
          <a:lstStyle/>
          <a:p>
            <a:endParaRPr lang="fr-BE"/>
          </a:p>
        </p:txBody>
      </p:sp>
      <p:sp>
        <p:nvSpPr>
          <p:cNvPr id="8" name="TextBox 8">
            <a:extLst>
              <a:ext uri="{FF2B5EF4-FFF2-40B4-BE49-F238E27FC236}">
                <a16:creationId xmlns:a16="http://schemas.microsoft.com/office/drawing/2014/main" id="{2C084479-3E45-B21D-0949-DAAECA9DAC12}"/>
              </a:ext>
            </a:extLst>
          </p:cNvPr>
          <p:cNvSpPr txBox="1"/>
          <p:nvPr/>
        </p:nvSpPr>
        <p:spPr>
          <a:xfrm rot="224069">
            <a:off x="9622421" y="4011371"/>
            <a:ext cx="5767627" cy="530594"/>
          </a:xfrm>
          <a:prstGeom prst="rect">
            <a:avLst/>
          </a:prstGeom>
        </p:spPr>
        <p:txBody>
          <a:bodyPr lIns="0" tIns="0" rIns="0" bIns="0" rtlCol="0" anchor="t">
            <a:spAutoFit/>
          </a:bodyPr>
          <a:lstStyle/>
          <a:p>
            <a:pPr algn="r">
              <a:lnSpc>
                <a:spcPts val="4019"/>
              </a:lnSpc>
              <a:spcBef>
                <a:spcPct val="0"/>
              </a:spcBef>
            </a:pPr>
            <a:r>
              <a:rPr lang="en-US" sz="3792" spc="140" dirty="0">
                <a:solidFill>
                  <a:srgbClr val="41527B">
                    <a:alpha val="80000"/>
                  </a:srgbClr>
                </a:solidFill>
                <a:latin typeface="Sweet Apricot"/>
                <a:ea typeface="Sweet Apricot"/>
                <a:cs typeface="Sweet Apricot"/>
                <a:sym typeface="Sweet Apricot"/>
              </a:rPr>
              <a:t>Krzysztof et les Skills for Life </a:t>
            </a:r>
          </a:p>
        </p:txBody>
      </p:sp>
      <p:sp>
        <p:nvSpPr>
          <p:cNvPr id="10" name="TextBox 10">
            <a:extLst>
              <a:ext uri="{FF2B5EF4-FFF2-40B4-BE49-F238E27FC236}">
                <a16:creationId xmlns:a16="http://schemas.microsoft.com/office/drawing/2014/main" id="{CC3F2C37-BE05-6FE7-5FEB-ECC11E035A5B}"/>
              </a:ext>
            </a:extLst>
          </p:cNvPr>
          <p:cNvSpPr txBox="1"/>
          <p:nvPr/>
        </p:nvSpPr>
        <p:spPr>
          <a:xfrm>
            <a:off x="1028700" y="1114425"/>
            <a:ext cx="11544300" cy="820738"/>
          </a:xfrm>
          <a:prstGeom prst="rect">
            <a:avLst/>
          </a:prstGeom>
        </p:spPr>
        <p:txBody>
          <a:bodyPr wrap="square" lIns="0" tIns="0" rIns="0" bIns="0" rtlCol="0" anchor="t">
            <a:spAutoFit/>
          </a:bodyPr>
          <a:lstStyle/>
          <a:p>
            <a:pPr marL="0" lvl="0" indent="0" algn="l">
              <a:lnSpc>
                <a:spcPts val="6360"/>
              </a:lnSpc>
            </a:pPr>
            <a:r>
              <a:rPr lang="en-US" sz="6000" b="1" spc="221" dirty="0">
                <a:solidFill>
                  <a:srgbClr val="41527B"/>
                </a:solidFill>
                <a:latin typeface="Montserrat Bold"/>
                <a:ea typeface="Montserrat Bold"/>
                <a:cs typeface="Montserrat Bold"/>
                <a:sym typeface="Montserrat Bold"/>
              </a:rPr>
              <a:t>Qui </a:t>
            </a:r>
            <a:r>
              <a:rPr lang="en-US" sz="6000" b="1" spc="221" dirty="0" err="1">
                <a:solidFill>
                  <a:srgbClr val="41527B"/>
                </a:solidFill>
                <a:latin typeface="Montserrat Bold"/>
                <a:ea typeface="Montserrat Bold"/>
                <a:cs typeface="Montserrat Bold"/>
                <a:sym typeface="Montserrat Bold"/>
              </a:rPr>
              <a:t>sont</a:t>
            </a:r>
            <a:r>
              <a:rPr lang="en-US" sz="6000" b="1" spc="221" dirty="0">
                <a:solidFill>
                  <a:srgbClr val="41527B"/>
                </a:solidFill>
                <a:latin typeface="Montserrat Bold"/>
                <a:ea typeface="Montserrat Bold"/>
                <a:cs typeface="Montserrat Bold"/>
                <a:sym typeface="Montserrat Bold"/>
              </a:rPr>
              <a:t> </a:t>
            </a:r>
            <a:r>
              <a:rPr lang="en-US" sz="6000" b="1" spc="221" dirty="0" err="1">
                <a:solidFill>
                  <a:srgbClr val="41527B"/>
                </a:solidFill>
                <a:latin typeface="Montserrat Bold"/>
                <a:ea typeface="Montserrat Bold"/>
                <a:cs typeface="Montserrat Bold"/>
                <a:sym typeface="Montserrat Bold"/>
              </a:rPr>
              <a:t>ces</a:t>
            </a:r>
            <a:r>
              <a:rPr lang="en-US" sz="6000" b="1" spc="221" dirty="0">
                <a:solidFill>
                  <a:srgbClr val="41527B"/>
                </a:solidFill>
                <a:latin typeface="Montserrat Bold"/>
                <a:ea typeface="Montserrat Bold"/>
                <a:cs typeface="Montserrat Bold"/>
                <a:sym typeface="Montserrat Bold"/>
              </a:rPr>
              <a:t> </a:t>
            </a:r>
            <a:r>
              <a:rPr lang="en-US" sz="6000" b="1" spc="221" dirty="0" err="1">
                <a:solidFill>
                  <a:srgbClr val="41527B"/>
                </a:solidFill>
                <a:latin typeface="Montserrat Bold"/>
                <a:ea typeface="Montserrat Bold"/>
                <a:cs typeface="Montserrat Bold"/>
                <a:sym typeface="Montserrat Bold"/>
              </a:rPr>
              <a:t>apprenants</a:t>
            </a:r>
            <a:r>
              <a:rPr lang="en-US" sz="6000" b="1" spc="221" dirty="0">
                <a:solidFill>
                  <a:srgbClr val="41527B"/>
                </a:solidFill>
                <a:latin typeface="Montserrat Bold"/>
                <a:ea typeface="Montserrat Bold"/>
                <a:cs typeface="Montserrat Bold"/>
                <a:sym typeface="Montserrat Bold"/>
              </a:rPr>
              <a:t> ?</a:t>
            </a:r>
          </a:p>
        </p:txBody>
      </p:sp>
      <p:sp>
        <p:nvSpPr>
          <p:cNvPr id="11" name="Freeform 11">
            <a:extLst>
              <a:ext uri="{FF2B5EF4-FFF2-40B4-BE49-F238E27FC236}">
                <a16:creationId xmlns:a16="http://schemas.microsoft.com/office/drawing/2014/main" id="{1AA3746A-BA9E-D7EA-ABDE-33D7245DDAD3}"/>
              </a:ext>
            </a:extLst>
          </p:cNvPr>
          <p:cNvSpPr/>
          <p:nvPr/>
        </p:nvSpPr>
        <p:spPr>
          <a:xfrm flipH="1">
            <a:off x="15401204" y="997294"/>
            <a:ext cx="1858096" cy="1876372"/>
          </a:xfrm>
          <a:custGeom>
            <a:avLst/>
            <a:gdLst/>
            <a:ahLst/>
            <a:cxnLst/>
            <a:rect l="l" t="t" r="r" b="b"/>
            <a:pathLst>
              <a:path w="1858096" h="1876372">
                <a:moveTo>
                  <a:pt x="1858096" y="0"/>
                </a:moveTo>
                <a:lnTo>
                  <a:pt x="0" y="0"/>
                </a:lnTo>
                <a:lnTo>
                  <a:pt x="0" y="1876372"/>
                </a:lnTo>
                <a:lnTo>
                  <a:pt x="1858096" y="1876372"/>
                </a:lnTo>
                <a:lnTo>
                  <a:pt x="1858096" y="0"/>
                </a:lnTo>
                <a:close/>
              </a:path>
            </a:pathLst>
          </a:custGeom>
          <a:blipFill>
            <a:blip r:embed="rId6"/>
            <a:stretch>
              <a:fillRect/>
            </a:stretch>
          </a:blipFill>
        </p:spPr>
        <p:txBody>
          <a:bodyPr/>
          <a:lstStyle/>
          <a:p>
            <a:endParaRPr lang="fr-BE"/>
          </a:p>
        </p:txBody>
      </p:sp>
      <p:sp>
        <p:nvSpPr>
          <p:cNvPr id="13" name="ZoneTexte 12">
            <a:extLst>
              <a:ext uri="{FF2B5EF4-FFF2-40B4-BE49-F238E27FC236}">
                <a16:creationId xmlns:a16="http://schemas.microsoft.com/office/drawing/2014/main" id="{540FDBAA-08A7-2F66-FEE3-5AC21404465F}"/>
              </a:ext>
            </a:extLst>
          </p:cNvPr>
          <p:cNvSpPr txBox="1"/>
          <p:nvPr/>
        </p:nvSpPr>
        <p:spPr>
          <a:xfrm>
            <a:off x="944094" y="2873666"/>
            <a:ext cx="6553200" cy="6418167"/>
          </a:xfrm>
          <a:prstGeom prst="rect">
            <a:avLst/>
          </a:prstGeom>
          <a:noFill/>
        </p:spPr>
        <p:txBody>
          <a:bodyPr wrap="square" rtlCol="0">
            <a:spAutoFit/>
          </a:bodyPr>
          <a:lstStyle/>
          <a:p>
            <a:pPr>
              <a:lnSpc>
                <a:spcPct val="115000"/>
              </a:lnSpc>
              <a:spcAft>
                <a:spcPts val="800"/>
              </a:spcAft>
            </a:pPr>
            <a:r>
              <a:rPr lang="fr-FR" sz="2800" b="1" dirty="0">
                <a:solidFill>
                  <a:schemeClr val="tx2"/>
                </a:solidFill>
                <a:latin typeface="+mj-lt"/>
              </a:rPr>
              <a:t>Krzysztof</a:t>
            </a:r>
            <a:r>
              <a:rPr lang="fr-FR" sz="2800" dirty="0">
                <a:solidFill>
                  <a:schemeClr val="tx2"/>
                </a:solidFill>
                <a:latin typeface="+mj-lt"/>
              </a:rPr>
              <a:t>, âgé de 74 ans, s'est inscrit à un cours de </a:t>
            </a:r>
            <a:r>
              <a:rPr lang="fr-FR" sz="2800" b="1" dirty="0">
                <a:solidFill>
                  <a:schemeClr val="tx2"/>
                </a:solidFill>
                <a:latin typeface="+mj-lt"/>
              </a:rPr>
              <a:t>compétences numériques</a:t>
            </a:r>
            <a:r>
              <a:rPr lang="fr-FR" sz="2800" dirty="0">
                <a:solidFill>
                  <a:schemeClr val="tx2"/>
                </a:solidFill>
                <a:latin typeface="+mj-lt"/>
              </a:rPr>
              <a:t> dans sa </a:t>
            </a:r>
            <a:r>
              <a:rPr lang="fr-FR" sz="2800" b="1" dirty="0">
                <a:solidFill>
                  <a:schemeClr val="tx2"/>
                </a:solidFill>
                <a:latin typeface="+mj-lt"/>
              </a:rPr>
              <a:t>bibliothèque locale</a:t>
            </a:r>
            <a:r>
              <a:rPr lang="fr-FR" sz="2800" dirty="0">
                <a:solidFill>
                  <a:schemeClr val="tx2"/>
                </a:solidFill>
                <a:latin typeface="+mj-lt"/>
              </a:rPr>
              <a:t>. Il a ainsi appris à prendre un rendez-vous médical et à acheter un billet de train en ligne</a:t>
            </a:r>
            <a:r>
              <a:rPr lang="fr-FR" sz="2800" b="1" dirty="0">
                <a:solidFill>
                  <a:schemeClr val="tx2"/>
                </a:solidFill>
                <a:latin typeface="+mj-lt"/>
              </a:rPr>
              <a:t>. Sa nouvelle passion est le groupe de discussion sur les relations avec les communautés locales</a:t>
            </a:r>
            <a:r>
              <a:rPr lang="fr-FR" sz="2800" dirty="0">
                <a:solidFill>
                  <a:schemeClr val="tx2"/>
                </a:solidFill>
                <a:latin typeface="+mj-lt"/>
              </a:rPr>
              <a:t>, au sein duquel </a:t>
            </a:r>
            <a:r>
              <a:rPr lang="fr-FR" sz="2800" b="1" dirty="0">
                <a:solidFill>
                  <a:schemeClr val="tx2"/>
                </a:solidFill>
                <a:latin typeface="+mj-lt"/>
              </a:rPr>
              <a:t>il organise actuellement une campagne </a:t>
            </a:r>
            <a:r>
              <a:rPr lang="fr-FR" sz="2800" dirty="0">
                <a:solidFill>
                  <a:schemeClr val="tx2"/>
                </a:solidFill>
                <a:latin typeface="+mj-lt"/>
              </a:rPr>
              <a:t>sur l'augmentation des espaces verts.</a:t>
            </a:r>
            <a:endParaRPr lang="fr-BE" sz="2800" dirty="0">
              <a:solidFill>
                <a:schemeClr val="tx2"/>
              </a:solidFill>
              <a:latin typeface="+mj-lt"/>
            </a:endParaRPr>
          </a:p>
          <a:p>
            <a:endParaRPr lang="fr-BE" dirty="0"/>
          </a:p>
        </p:txBody>
      </p:sp>
      <p:pic>
        <p:nvPicPr>
          <p:cNvPr id="14" name="Image 13">
            <a:extLst>
              <a:ext uri="{FF2B5EF4-FFF2-40B4-BE49-F238E27FC236}">
                <a16:creationId xmlns:a16="http://schemas.microsoft.com/office/drawing/2014/main" id="{82F2665F-00E6-E2EE-33AC-4B7459783781}"/>
              </a:ext>
            </a:extLst>
          </p:cNvPr>
          <p:cNvPicPr>
            <a:picLocks noChangeAspect="1"/>
          </p:cNvPicPr>
          <p:nvPr/>
        </p:nvPicPr>
        <p:blipFill>
          <a:blip r:embed="rId7"/>
          <a:stretch>
            <a:fillRect/>
          </a:stretch>
        </p:blipFill>
        <p:spPr>
          <a:xfrm rot="264836">
            <a:off x="10677653" y="4757884"/>
            <a:ext cx="3593086" cy="3010423"/>
          </a:xfrm>
          <a:prstGeom prst="rect">
            <a:avLst/>
          </a:prstGeom>
        </p:spPr>
      </p:pic>
      <p:sp>
        <p:nvSpPr>
          <p:cNvPr id="15" name="ZoneTexte 14">
            <a:extLst>
              <a:ext uri="{FF2B5EF4-FFF2-40B4-BE49-F238E27FC236}">
                <a16:creationId xmlns:a16="http://schemas.microsoft.com/office/drawing/2014/main" id="{C14C4920-12CC-FE00-A91D-0F9DFD1F6CAE}"/>
              </a:ext>
            </a:extLst>
          </p:cNvPr>
          <p:cNvSpPr txBox="1"/>
          <p:nvPr/>
        </p:nvSpPr>
        <p:spPr>
          <a:xfrm>
            <a:off x="10287000" y="9563100"/>
            <a:ext cx="3555782" cy="369332"/>
          </a:xfrm>
          <a:prstGeom prst="rect">
            <a:avLst/>
          </a:prstGeom>
          <a:noFill/>
        </p:spPr>
        <p:txBody>
          <a:bodyPr wrap="none" rtlCol="0">
            <a:spAutoFit/>
          </a:bodyPr>
          <a:lstStyle/>
          <a:p>
            <a:r>
              <a:rPr lang="fr-FR" dirty="0"/>
              <a:t>Image générée par Chat GPT</a:t>
            </a:r>
            <a:endParaRPr lang="fr-BE" dirty="0"/>
          </a:p>
        </p:txBody>
      </p:sp>
      <p:sp>
        <p:nvSpPr>
          <p:cNvPr id="9" name="Freeform 7">
            <a:extLst>
              <a:ext uri="{FF2B5EF4-FFF2-40B4-BE49-F238E27FC236}">
                <a16:creationId xmlns:a16="http://schemas.microsoft.com/office/drawing/2014/main" id="{42B74771-141A-FDC1-C0C2-A4FB20DB8AA8}"/>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8"/>
            <a:stretch>
              <a:fillRect l="-17307" t="-46909" r="-31948" b="-251961"/>
            </a:stretch>
          </a:blipFill>
        </p:spPr>
        <p:txBody>
          <a:bodyPr/>
          <a:lstStyle/>
          <a:p>
            <a:endParaRPr lang="fr-BE"/>
          </a:p>
        </p:txBody>
      </p:sp>
    </p:spTree>
    <p:extLst>
      <p:ext uri="{BB962C8B-B14F-4D97-AF65-F5344CB8AC3E}">
        <p14:creationId xmlns:p14="http://schemas.microsoft.com/office/powerpoint/2010/main" val="797755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6E06E9-DBCF-D989-A77A-0D01731C6F28}"/>
            </a:ext>
          </a:extLst>
        </p:cNvPr>
        <p:cNvGrpSpPr/>
        <p:nvPr/>
      </p:nvGrpSpPr>
      <p:grpSpPr>
        <a:xfrm>
          <a:off x="0" y="0"/>
          <a:ext cx="0" cy="0"/>
          <a:chOff x="0" y="0"/>
          <a:chExt cx="0" cy="0"/>
        </a:xfrm>
      </p:grpSpPr>
      <p:sp>
        <p:nvSpPr>
          <p:cNvPr id="8" name="TextBox 8">
            <a:extLst>
              <a:ext uri="{FF2B5EF4-FFF2-40B4-BE49-F238E27FC236}">
                <a16:creationId xmlns:a16="http://schemas.microsoft.com/office/drawing/2014/main" id="{14A7F145-A0F6-90F8-6AF3-784DA5F2B115}"/>
              </a:ext>
            </a:extLst>
          </p:cNvPr>
          <p:cNvSpPr txBox="1"/>
          <p:nvPr/>
        </p:nvSpPr>
        <p:spPr>
          <a:xfrm>
            <a:off x="3162299" y="3086100"/>
            <a:ext cx="13303533" cy="332399"/>
          </a:xfrm>
          <a:prstGeom prst="rect">
            <a:avLst/>
          </a:prstGeom>
        </p:spPr>
        <p:txBody>
          <a:bodyPr wrap="square" lIns="0" tIns="0" rIns="0" bIns="0" rtlCol="0" anchor="t">
            <a:spAutoFit/>
          </a:bodyPr>
          <a:lstStyle/>
          <a:p>
            <a:pPr>
              <a:lnSpc>
                <a:spcPct val="90000"/>
              </a:lnSpc>
              <a:spcBef>
                <a:spcPts val="500"/>
              </a:spcBef>
              <a:defRPr/>
            </a:pPr>
            <a:r>
              <a:rPr lang="fr-FR" sz="2400" dirty="0">
                <a:solidFill>
                  <a:schemeClr val="tx2"/>
                </a:solidFill>
                <a:latin typeface="+mj-lt"/>
              </a:rPr>
              <a:t> </a:t>
            </a:r>
          </a:p>
        </p:txBody>
      </p:sp>
      <p:grpSp>
        <p:nvGrpSpPr>
          <p:cNvPr id="15" name="Groupe 14">
            <a:extLst>
              <a:ext uri="{FF2B5EF4-FFF2-40B4-BE49-F238E27FC236}">
                <a16:creationId xmlns:a16="http://schemas.microsoft.com/office/drawing/2014/main" id="{D11AC795-7A66-85C0-A770-8482AA33BB2D}"/>
              </a:ext>
            </a:extLst>
          </p:cNvPr>
          <p:cNvGrpSpPr/>
          <p:nvPr/>
        </p:nvGrpSpPr>
        <p:grpSpPr>
          <a:xfrm>
            <a:off x="1028699" y="1028700"/>
            <a:ext cx="16230601" cy="8754780"/>
            <a:chOff x="1028699" y="1028700"/>
            <a:chExt cx="16230601" cy="8754780"/>
          </a:xfrm>
        </p:grpSpPr>
        <p:sp>
          <p:nvSpPr>
            <p:cNvPr id="2" name="Freeform 2">
              <a:extLst>
                <a:ext uri="{FF2B5EF4-FFF2-40B4-BE49-F238E27FC236}">
                  <a16:creationId xmlns:a16="http://schemas.microsoft.com/office/drawing/2014/main" id="{77A738D5-2372-4215-427B-FE9DAD8A660B}"/>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3"/>
              <a:stretch>
                <a:fillRect r="-202130" b="-202194"/>
              </a:stretch>
            </a:blipFill>
          </p:spPr>
          <p:txBody>
            <a:bodyPr/>
            <a:lstStyle/>
            <a:p>
              <a:endParaRPr lang="fr-BE"/>
            </a:p>
          </p:txBody>
        </p:sp>
        <p:sp>
          <p:nvSpPr>
            <p:cNvPr id="3" name="Freeform 3">
              <a:extLst>
                <a:ext uri="{FF2B5EF4-FFF2-40B4-BE49-F238E27FC236}">
                  <a16:creationId xmlns:a16="http://schemas.microsoft.com/office/drawing/2014/main" id="{F7B69231-0082-B85C-10A6-3F7DCDF797FD}"/>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4"/>
              <a:stretch>
                <a:fillRect l="-101342" r="-101717" b="-202194"/>
              </a:stretch>
            </a:blipFill>
          </p:spPr>
          <p:txBody>
            <a:bodyPr/>
            <a:lstStyle/>
            <a:p>
              <a:endParaRPr lang="fr-BE"/>
            </a:p>
          </p:txBody>
        </p:sp>
        <p:sp>
          <p:nvSpPr>
            <p:cNvPr id="4" name="Freeform 4">
              <a:extLst>
                <a:ext uri="{FF2B5EF4-FFF2-40B4-BE49-F238E27FC236}">
                  <a16:creationId xmlns:a16="http://schemas.microsoft.com/office/drawing/2014/main" id="{59A20CBC-190F-E5E9-3B43-516090589F5F}"/>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5">
                <a:extLst>
                  <a:ext uri="{96DAC541-7B7A-43D3-8B79-37D633B846F1}">
                    <asvg:svgBlip xmlns:asvg="http://schemas.microsoft.com/office/drawing/2016/SVG/main" r:embed="rId6"/>
                  </a:ext>
                </a:extLst>
              </a:blip>
              <a:stretch>
                <a:fillRect l="-201980" b="-199711"/>
              </a:stretch>
            </a:blipFill>
          </p:spPr>
          <p:txBody>
            <a:bodyPr/>
            <a:lstStyle/>
            <a:p>
              <a:endParaRPr lang="fr-BE"/>
            </a:p>
          </p:txBody>
        </p:sp>
        <p:sp>
          <p:nvSpPr>
            <p:cNvPr id="5" name="Freeform 5">
              <a:extLst>
                <a:ext uri="{FF2B5EF4-FFF2-40B4-BE49-F238E27FC236}">
                  <a16:creationId xmlns:a16="http://schemas.microsoft.com/office/drawing/2014/main" id="{D16C968B-D403-103C-76C7-5FDA55CCEDFA}"/>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fr-BE"/>
            </a:p>
          </p:txBody>
        </p:sp>
        <p:sp>
          <p:nvSpPr>
            <p:cNvPr id="6" name="Freeform 6">
              <a:extLst>
                <a:ext uri="{FF2B5EF4-FFF2-40B4-BE49-F238E27FC236}">
                  <a16:creationId xmlns:a16="http://schemas.microsoft.com/office/drawing/2014/main" id="{2867869D-6288-DE9F-2184-63B2C0FEBB1D}"/>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9"/>
              <a:stretch>
                <a:fillRect l="-101342" r="-101717" b="-202194"/>
              </a:stretch>
            </a:blipFill>
          </p:spPr>
          <p:txBody>
            <a:bodyPr/>
            <a:lstStyle/>
            <a:p>
              <a:endParaRPr lang="fr-BE"/>
            </a:p>
          </p:txBody>
        </p:sp>
        <p:sp>
          <p:nvSpPr>
            <p:cNvPr id="7" name="Freeform 7">
              <a:extLst>
                <a:ext uri="{FF2B5EF4-FFF2-40B4-BE49-F238E27FC236}">
                  <a16:creationId xmlns:a16="http://schemas.microsoft.com/office/drawing/2014/main" id="{2660F304-4166-2451-2FD1-281FC6C791D7}"/>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10"/>
              <a:stretch>
                <a:fillRect l="-17307" t="-46909" r="-31948" b="-251961"/>
              </a:stretch>
            </a:blipFill>
          </p:spPr>
          <p:txBody>
            <a:bodyPr/>
            <a:lstStyle/>
            <a:p>
              <a:endParaRPr lang="fr-BE"/>
            </a:p>
          </p:txBody>
        </p:sp>
        <p:grpSp>
          <p:nvGrpSpPr>
            <p:cNvPr id="9" name="Group 9">
              <a:extLst>
                <a:ext uri="{FF2B5EF4-FFF2-40B4-BE49-F238E27FC236}">
                  <a16:creationId xmlns:a16="http://schemas.microsoft.com/office/drawing/2014/main" id="{44CDE418-EF78-60E6-7687-75FD472CC4BF}"/>
                </a:ext>
              </a:extLst>
            </p:cNvPr>
            <p:cNvGrpSpPr/>
            <p:nvPr/>
          </p:nvGrpSpPr>
          <p:grpSpPr>
            <a:xfrm>
              <a:off x="15473662" y="2565051"/>
              <a:ext cx="1755158" cy="238662"/>
              <a:chOff x="0" y="0"/>
              <a:chExt cx="462264" cy="62858"/>
            </a:xfrm>
          </p:grpSpPr>
          <p:sp>
            <p:nvSpPr>
              <p:cNvPr id="10" name="Freeform 10">
                <a:extLst>
                  <a:ext uri="{FF2B5EF4-FFF2-40B4-BE49-F238E27FC236}">
                    <a16:creationId xmlns:a16="http://schemas.microsoft.com/office/drawing/2014/main" id="{36AAE381-A105-3DC8-336B-FB248E122667}"/>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1" name="TextBox 11">
                <a:extLst>
                  <a:ext uri="{FF2B5EF4-FFF2-40B4-BE49-F238E27FC236}">
                    <a16:creationId xmlns:a16="http://schemas.microsoft.com/office/drawing/2014/main" id="{8FC7942A-6211-03B0-F8DD-9EDF090DD118}"/>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grpSp>
      <p:sp>
        <p:nvSpPr>
          <p:cNvPr id="12" name="TextBox 12">
            <a:extLst>
              <a:ext uri="{FF2B5EF4-FFF2-40B4-BE49-F238E27FC236}">
                <a16:creationId xmlns:a16="http://schemas.microsoft.com/office/drawing/2014/main" id="{3453E068-FC61-D979-B7D2-68A28D1DEE01}"/>
              </a:ext>
            </a:extLst>
          </p:cNvPr>
          <p:cNvSpPr txBox="1"/>
          <p:nvPr/>
        </p:nvSpPr>
        <p:spPr>
          <a:xfrm>
            <a:off x="3352800" y="893762"/>
            <a:ext cx="13906500" cy="820738"/>
          </a:xfrm>
          <a:prstGeom prst="rect">
            <a:avLst/>
          </a:prstGeom>
        </p:spPr>
        <p:txBody>
          <a:bodyPr wrap="square" lIns="0" tIns="0" rIns="0" bIns="0" rtlCol="0" anchor="t">
            <a:spAutoFit/>
          </a:bodyPr>
          <a:lstStyle/>
          <a:p>
            <a:pPr marL="0" lvl="0" indent="0" algn="r">
              <a:lnSpc>
                <a:spcPts val="6360"/>
              </a:lnSpc>
            </a:pPr>
            <a:r>
              <a:rPr lang="fr-FR" sz="6000" b="1" spc="221" dirty="0">
                <a:solidFill>
                  <a:srgbClr val="41527B"/>
                </a:solidFill>
                <a:latin typeface="Montserrat Bold"/>
                <a:sym typeface="Montserrat Bold"/>
              </a:rPr>
              <a:t>Depuis 2025…</a:t>
            </a:r>
            <a:endParaRPr lang="en-US" sz="6000" b="1" spc="221" dirty="0">
              <a:solidFill>
                <a:srgbClr val="41527B"/>
              </a:solidFill>
              <a:latin typeface="Montserrat Bold"/>
              <a:sym typeface="Montserrat Bold"/>
            </a:endParaRPr>
          </a:p>
        </p:txBody>
      </p:sp>
      <p:sp>
        <p:nvSpPr>
          <p:cNvPr id="14" name="ZoneTexte 13">
            <a:extLst>
              <a:ext uri="{FF2B5EF4-FFF2-40B4-BE49-F238E27FC236}">
                <a16:creationId xmlns:a16="http://schemas.microsoft.com/office/drawing/2014/main" id="{4A573E60-5841-F156-C69B-E39100948577}"/>
              </a:ext>
            </a:extLst>
          </p:cNvPr>
          <p:cNvSpPr txBox="1"/>
          <p:nvPr/>
        </p:nvSpPr>
        <p:spPr>
          <a:xfrm>
            <a:off x="3144370" y="3039037"/>
            <a:ext cx="14269384" cy="6186309"/>
          </a:xfrm>
          <a:prstGeom prst="rect">
            <a:avLst/>
          </a:prstGeom>
          <a:noFill/>
        </p:spPr>
        <p:txBody>
          <a:bodyPr wrap="square">
            <a:spAutoFit/>
          </a:bodyPr>
          <a:lstStyle/>
          <a:p>
            <a:pPr algn="just">
              <a:spcAft>
                <a:spcPts val="800"/>
              </a:spcAft>
              <a:tabLst>
                <a:tab pos="228600" algn="l"/>
              </a:tabLst>
            </a:pPr>
            <a:r>
              <a:rPr lang="fr-FR" sz="2800" b="1" kern="100" dirty="0">
                <a:solidFill>
                  <a:schemeClr val="tx2"/>
                </a:solidFill>
                <a:latin typeface="Montserrat" panose="00000500000000000000" pitchFamily="50" charset="0"/>
                <a:cs typeface="Times New Roman" panose="02020603050405020304" pitchFamily="18" charset="0"/>
              </a:rPr>
              <a:t>Problématisation</a:t>
            </a:r>
          </a:p>
          <a:p>
            <a:pPr marL="342900" indent="-342900" algn="just">
              <a:spcAft>
                <a:spcPts val="800"/>
              </a:spcAft>
              <a:buFont typeface="Arial" panose="020B0604020202020204" pitchFamily="34" charset="0"/>
              <a:buChar char="•"/>
              <a:tabLst>
                <a:tab pos="228600" algn="l"/>
              </a:tabLst>
            </a:pPr>
            <a:r>
              <a:rPr lang="fr-FR" sz="2800" kern="100" dirty="0">
                <a:solidFill>
                  <a:schemeClr val="tx2"/>
                </a:solidFill>
                <a:latin typeface="Montserrat" panose="00000500000000000000" pitchFamily="50" charset="0"/>
                <a:cs typeface="Times New Roman" panose="02020603050405020304" pitchFamily="18" charset="0"/>
              </a:rPr>
              <a:t>Marché de l’emploi tendu, avec plusieurs secteurs en pénurie</a:t>
            </a:r>
          </a:p>
          <a:p>
            <a:pPr marL="342900" indent="-342900" algn="just">
              <a:spcAft>
                <a:spcPts val="800"/>
              </a:spcAft>
              <a:buFont typeface="Arial" panose="020B0604020202020204" pitchFamily="34" charset="0"/>
              <a:buChar char="•"/>
              <a:tabLst>
                <a:tab pos="228600" algn="l"/>
              </a:tabLst>
            </a:pPr>
            <a:r>
              <a:rPr lang="fr-FR" sz="2800" kern="100" dirty="0" err="1">
                <a:solidFill>
                  <a:schemeClr val="tx2"/>
                </a:solidFill>
                <a:latin typeface="Montserrat" panose="00000500000000000000" pitchFamily="50" charset="0"/>
                <a:cs typeface="Times New Roman" panose="02020603050405020304" pitchFamily="18" charset="0"/>
              </a:rPr>
              <a:t>Mismatch</a:t>
            </a:r>
            <a:r>
              <a:rPr lang="fr-FR" sz="2800" kern="100" dirty="0">
                <a:solidFill>
                  <a:schemeClr val="tx2"/>
                </a:solidFill>
                <a:latin typeface="Montserrat" panose="00000500000000000000" pitchFamily="50" charset="0"/>
                <a:cs typeface="Times New Roman" panose="02020603050405020304" pitchFamily="18" charset="0"/>
              </a:rPr>
              <a:t> des compétences (vertical / horizontal)</a:t>
            </a:r>
          </a:p>
          <a:p>
            <a:pPr marL="342900" indent="-342900" algn="just">
              <a:spcAft>
                <a:spcPts val="800"/>
              </a:spcAft>
              <a:buFont typeface="Arial" panose="020B0604020202020204" pitchFamily="34" charset="0"/>
              <a:buChar char="•"/>
              <a:tabLst>
                <a:tab pos="228600" algn="l"/>
              </a:tabLst>
            </a:pPr>
            <a:r>
              <a:rPr lang="fr-FR" sz="2800" kern="100" dirty="0">
                <a:solidFill>
                  <a:schemeClr val="tx2"/>
                </a:solidFill>
                <a:latin typeface="Montserrat" panose="00000500000000000000" pitchFamily="50" charset="0"/>
                <a:cs typeface="Times New Roman" panose="02020603050405020304" pitchFamily="18" charset="0"/>
              </a:rPr>
              <a:t>Pas assez de valorisation des compétences transversales et des profils flexibles  </a:t>
            </a:r>
          </a:p>
          <a:p>
            <a:pPr algn="just">
              <a:spcAft>
                <a:spcPts val="800"/>
              </a:spcAft>
              <a:tabLst>
                <a:tab pos="228600" algn="l"/>
              </a:tabLst>
            </a:pPr>
            <a:r>
              <a:rPr lang="fr-FR" sz="2800" b="1" kern="100" dirty="0">
                <a:solidFill>
                  <a:schemeClr val="tx2"/>
                </a:solidFill>
                <a:latin typeface="Montserrat" panose="00000500000000000000" pitchFamily="50" charset="0"/>
                <a:cs typeface="Times New Roman" panose="02020603050405020304" pitchFamily="18" charset="0"/>
              </a:rPr>
              <a:t>Images</a:t>
            </a:r>
          </a:p>
          <a:p>
            <a:pPr marL="342900" indent="-342900" algn="just">
              <a:spcAft>
                <a:spcPts val="800"/>
              </a:spcAft>
              <a:buFont typeface="Arial" panose="020B0604020202020204" pitchFamily="34" charset="0"/>
              <a:buChar char="•"/>
              <a:tabLst>
                <a:tab pos="228600" algn="l"/>
              </a:tabLst>
            </a:pPr>
            <a:r>
              <a:rPr lang="fr-FR" sz="2800" kern="100" dirty="0">
                <a:solidFill>
                  <a:schemeClr val="tx2"/>
                </a:solidFill>
                <a:latin typeface="Montserrat" panose="00000500000000000000" pitchFamily="50" charset="0"/>
                <a:cs typeface="Times New Roman" panose="02020603050405020304" pitchFamily="18" charset="0"/>
              </a:rPr>
              <a:t>Des adultes avec des compétences pertinentes, pas nécessairement des diplômes</a:t>
            </a:r>
          </a:p>
          <a:p>
            <a:pPr marL="342900" indent="-342900" algn="just">
              <a:spcAft>
                <a:spcPts val="800"/>
              </a:spcAft>
              <a:buFont typeface="Arial" panose="020B0604020202020204" pitchFamily="34" charset="0"/>
              <a:buChar char="•"/>
              <a:tabLst>
                <a:tab pos="228600" algn="l"/>
              </a:tabLst>
            </a:pPr>
            <a:r>
              <a:rPr lang="fr-BE" sz="2800" kern="100" dirty="0">
                <a:solidFill>
                  <a:schemeClr val="tx2"/>
                </a:solidFill>
                <a:latin typeface="Montserrat" panose="00000500000000000000" pitchFamily="50" charset="0"/>
                <a:cs typeface="Times New Roman" panose="02020603050405020304" pitchFamily="18" charset="0"/>
              </a:rPr>
              <a:t>Une société ouverte à de « nouveau signaux » de compétences </a:t>
            </a:r>
          </a:p>
          <a:p>
            <a:pPr algn="just">
              <a:spcAft>
                <a:spcPts val="800"/>
              </a:spcAft>
              <a:tabLst>
                <a:tab pos="228600" algn="l"/>
              </a:tabLst>
            </a:pPr>
            <a:r>
              <a:rPr lang="fr-BE" sz="2800" b="1" kern="100" dirty="0">
                <a:solidFill>
                  <a:schemeClr val="tx2"/>
                </a:solidFill>
                <a:latin typeface="Montserrat" panose="00000500000000000000" pitchFamily="50" charset="0"/>
                <a:cs typeface="Times New Roman" panose="02020603050405020304" pitchFamily="18" charset="0"/>
              </a:rPr>
              <a:t>Instruments</a:t>
            </a:r>
          </a:p>
          <a:p>
            <a:pPr marL="342900" indent="-342900" algn="just">
              <a:spcAft>
                <a:spcPts val="800"/>
              </a:spcAft>
              <a:buFont typeface="Arial" panose="020B0604020202020204" pitchFamily="34" charset="0"/>
              <a:buChar char="•"/>
              <a:tabLst>
                <a:tab pos="228600" algn="l"/>
              </a:tabLst>
            </a:pPr>
            <a:r>
              <a:rPr lang="fr-BE" sz="2800" kern="100" dirty="0">
                <a:solidFill>
                  <a:schemeClr val="tx2"/>
                </a:solidFill>
                <a:latin typeface="Montserrat" panose="00000500000000000000" pitchFamily="50" charset="0"/>
                <a:cs typeface="Times New Roman" panose="02020603050405020304" pitchFamily="18" charset="0"/>
              </a:rPr>
              <a:t>Des </a:t>
            </a:r>
            <a:r>
              <a:rPr lang="fr-BE" sz="2800" kern="100" dirty="0" err="1">
                <a:solidFill>
                  <a:schemeClr val="tx2"/>
                </a:solidFill>
                <a:latin typeface="Montserrat" panose="00000500000000000000" pitchFamily="50" charset="0"/>
                <a:cs typeface="Times New Roman" panose="02020603050405020304" pitchFamily="18" charset="0"/>
              </a:rPr>
              <a:t>microcertifications</a:t>
            </a:r>
            <a:r>
              <a:rPr lang="fr-BE" sz="2800" kern="100" dirty="0">
                <a:solidFill>
                  <a:schemeClr val="tx2"/>
                </a:solidFill>
                <a:latin typeface="Montserrat" panose="00000500000000000000" pitchFamily="50" charset="0"/>
                <a:cs typeface="Times New Roman" panose="02020603050405020304" pitchFamily="18" charset="0"/>
              </a:rPr>
              <a:t>  / des comptes individuels de formation </a:t>
            </a:r>
          </a:p>
          <a:p>
            <a:pPr marL="342900" indent="-342900" algn="just">
              <a:spcAft>
                <a:spcPts val="800"/>
              </a:spcAft>
              <a:buFont typeface="Arial" panose="020B0604020202020204" pitchFamily="34" charset="0"/>
              <a:buChar char="•"/>
              <a:tabLst>
                <a:tab pos="228600" algn="l"/>
              </a:tabLst>
            </a:pPr>
            <a:r>
              <a:rPr lang="fr-BE" sz="2800" kern="100" dirty="0">
                <a:solidFill>
                  <a:schemeClr val="tx2"/>
                </a:solidFill>
                <a:latin typeface="Montserrat" panose="00000500000000000000" pitchFamily="50" charset="0"/>
                <a:cs typeface="Times New Roman" panose="02020603050405020304" pitchFamily="18" charset="0"/>
              </a:rPr>
              <a:t>Des parcours de formation flexibles (des partenariats étendus)</a:t>
            </a:r>
          </a:p>
        </p:txBody>
      </p:sp>
      <p:sp>
        <p:nvSpPr>
          <p:cNvPr id="13" name="ZoneTexte 12">
            <a:extLst>
              <a:ext uri="{FF2B5EF4-FFF2-40B4-BE49-F238E27FC236}">
                <a16:creationId xmlns:a16="http://schemas.microsoft.com/office/drawing/2014/main" id="{1CE0417E-72A9-87B2-C595-B642A035BFA5}"/>
              </a:ext>
            </a:extLst>
          </p:cNvPr>
          <p:cNvSpPr txBox="1"/>
          <p:nvPr/>
        </p:nvSpPr>
        <p:spPr>
          <a:xfrm>
            <a:off x="3180416" y="2200398"/>
            <a:ext cx="5399235" cy="584775"/>
          </a:xfrm>
          <a:prstGeom prst="rect">
            <a:avLst/>
          </a:prstGeom>
          <a:noFill/>
        </p:spPr>
        <p:txBody>
          <a:bodyPr wrap="none" rtlCol="0">
            <a:spAutoFit/>
          </a:bodyPr>
          <a:lstStyle/>
          <a:p>
            <a:r>
              <a:rPr lang="fr-FR" sz="3200" b="1" dirty="0" err="1">
                <a:solidFill>
                  <a:schemeClr val="tx2"/>
                </a:solidFill>
              </a:rPr>
              <a:t>Skills</a:t>
            </a:r>
            <a:r>
              <a:rPr lang="fr-FR" sz="3200" b="1" dirty="0">
                <a:solidFill>
                  <a:schemeClr val="tx2"/>
                </a:solidFill>
              </a:rPr>
              <a:t> first – depuis 2025 </a:t>
            </a:r>
            <a:endParaRPr lang="fr-BE" sz="3200" b="1" dirty="0">
              <a:solidFill>
                <a:schemeClr val="tx2"/>
              </a:solidFill>
            </a:endParaRPr>
          </a:p>
        </p:txBody>
      </p:sp>
    </p:spTree>
    <p:extLst>
      <p:ext uri="{BB962C8B-B14F-4D97-AF65-F5344CB8AC3E}">
        <p14:creationId xmlns:p14="http://schemas.microsoft.com/office/powerpoint/2010/main" val="2527387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8E35FB86-7894-F349-E8E2-D84280D60CDD}"/>
              </a:ext>
            </a:extLst>
          </p:cNvPr>
          <p:cNvSpPr txBox="1"/>
          <p:nvPr/>
        </p:nvSpPr>
        <p:spPr>
          <a:xfrm>
            <a:off x="3981450" y="4000500"/>
            <a:ext cx="12649200" cy="5509200"/>
          </a:xfrm>
          <a:prstGeom prst="rect">
            <a:avLst/>
          </a:prstGeom>
          <a:noFill/>
        </p:spPr>
        <p:txBody>
          <a:bodyPr wrap="square">
            <a:spAutoFit/>
          </a:bodyPr>
          <a:lstStyle/>
          <a:p>
            <a:r>
              <a:rPr lang="fr-FR" sz="4400" b="1" dirty="0">
                <a:solidFill>
                  <a:schemeClr val="tx2"/>
                </a:solidFill>
              </a:rPr>
              <a:t>Une conception hypothétique de l’adulte apprenant, </a:t>
            </a:r>
            <a:r>
              <a:rPr lang="fr-FR" sz="4400" b="1" i="1" dirty="0" err="1">
                <a:solidFill>
                  <a:schemeClr val="tx2"/>
                </a:solidFill>
              </a:rPr>
              <a:t>thin</a:t>
            </a:r>
            <a:r>
              <a:rPr lang="fr-FR" sz="4400" b="1" i="1" dirty="0">
                <a:solidFill>
                  <a:schemeClr val="tx2"/>
                </a:solidFill>
              </a:rPr>
              <a:t> / sans profondeur et désancrée</a:t>
            </a:r>
          </a:p>
          <a:p>
            <a:endParaRPr lang="fr-FR" sz="4400" b="1" i="1" dirty="0">
              <a:solidFill>
                <a:schemeClr val="tx2"/>
              </a:solidFill>
            </a:endParaRPr>
          </a:p>
          <a:p>
            <a:r>
              <a:rPr lang="fr-FR" sz="4400" b="1" i="1" dirty="0">
                <a:solidFill>
                  <a:schemeClr val="tx2"/>
                </a:solidFill>
              </a:rPr>
              <a:t>Quelle conception alternative proposer afin d’évaluer (et concevoir) les politiques publiques en matière de formation ?</a:t>
            </a:r>
          </a:p>
          <a:p>
            <a:endParaRPr lang="fr-FR" sz="4400" b="1" i="1" dirty="0">
              <a:solidFill>
                <a:schemeClr val="tx2"/>
              </a:solidFill>
            </a:endParaRPr>
          </a:p>
        </p:txBody>
      </p:sp>
      <p:sp>
        <p:nvSpPr>
          <p:cNvPr id="4" name="Freeform 2">
            <a:extLst>
              <a:ext uri="{FF2B5EF4-FFF2-40B4-BE49-F238E27FC236}">
                <a16:creationId xmlns:a16="http://schemas.microsoft.com/office/drawing/2014/main" id="{8B071202-50A6-8B8D-DBF7-0A86C8917024}"/>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2"/>
            <a:stretch>
              <a:fillRect r="-202130" b="-202194"/>
            </a:stretch>
          </a:blipFill>
        </p:spPr>
        <p:txBody>
          <a:bodyPr/>
          <a:lstStyle/>
          <a:p>
            <a:endParaRPr lang="fr-BE"/>
          </a:p>
        </p:txBody>
      </p:sp>
      <p:sp>
        <p:nvSpPr>
          <p:cNvPr id="5" name="Freeform 3">
            <a:extLst>
              <a:ext uri="{FF2B5EF4-FFF2-40B4-BE49-F238E27FC236}">
                <a16:creationId xmlns:a16="http://schemas.microsoft.com/office/drawing/2014/main" id="{8601ECDE-BC02-B223-ADCC-1DB215205C5F}"/>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3"/>
            <a:stretch>
              <a:fillRect l="-101342" r="-101717" b="-202194"/>
            </a:stretch>
          </a:blipFill>
        </p:spPr>
        <p:txBody>
          <a:bodyPr/>
          <a:lstStyle/>
          <a:p>
            <a:endParaRPr lang="fr-BE"/>
          </a:p>
        </p:txBody>
      </p:sp>
      <p:sp>
        <p:nvSpPr>
          <p:cNvPr id="6" name="Freeform 4">
            <a:extLst>
              <a:ext uri="{FF2B5EF4-FFF2-40B4-BE49-F238E27FC236}">
                <a16:creationId xmlns:a16="http://schemas.microsoft.com/office/drawing/2014/main" id="{D49C1BBA-19B6-4209-5EDE-EFC0E97970AB}"/>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4">
              <a:extLst>
                <a:ext uri="{96DAC541-7B7A-43D3-8B79-37D633B846F1}">
                  <asvg:svgBlip xmlns:asvg="http://schemas.microsoft.com/office/drawing/2016/SVG/main" r:embed="rId5"/>
                </a:ext>
              </a:extLst>
            </a:blip>
            <a:stretch>
              <a:fillRect l="-201980" b="-199711"/>
            </a:stretch>
          </a:blipFill>
        </p:spPr>
        <p:txBody>
          <a:bodyPr/>
          <a:lstStyle/>
          <a:p>
            <a:endParaRPr lang="fr-BE"/>
          </a:p>
        </p:txBody>
      </p:sp>
      <p:sp>
        <p:nvSpPr>
          <p:cNvPr id="7" name="Freeform 5">
            <a:extLst>
              <a:ext uri="{FF2B5EF4-FFF2-40B4-BE49-F238E27FC236}">
                <a16:creationId xmlns:a16="http://schemas.microsoft.com/office/drawing/2014/main" id="{6E82D119-512F-EE8A-741C-811900E60AE0}"/>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BE"/>
          </a:p>
        </p:txBody>
      </p:sp>
      <p:sp>
        <p:nvSpPr>
          <p:cNvPr id="8" name="Freeform 6">
            <a:extLst>
              <a:ext uri="{FF2B5EF4-FFF2-40B4-BE49-F238E27FC236}">
                <a16:creationId xmlns:a16="http://schemas.microsoft.com/office/drawing/2014/main" id="{509EB05F-63DC-9736-C84A-AD73F830633F}"/>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8"/>
            <a:stretch>
              <a:fillRect l="-101342" r="-101717" b="-202194"/>
            </a:stretch>
          </a:blipFill>
        </p:spPr>
        <p:txBody>
          <a:bodyPr/>
          <a:lstStyle/>
          <a:p>
            <a:endParaRPr lang="fr-BE"/>
          </a:p>
        </p:txBody>
      </p:sp>
      <p:grpSp>
        <p:nvGrpSpPr>
          <p:cNvPr id="9" name="Group 9">
            <a:extLst>
              <a:ext uri="{FF2B5EF4-FFF2-40B4-BE49-F238E27FC236}">
                <a16:creationId xmlns:a16="http://schemas.microsoft.com/office/drawing/2014/main" id="{4B01A0C8-6F67-3406-4A79-576063505315}"/>
              </a:ext>
            </a:extLst>
          </p:cNvPr>
          <p:cNvGrpSpPr/>
          <p:nvPr/>
        </p:nvGrpSpPr>
        <p:grpSpPr>
          <a:xfrm>
            <a:off x="14173481" y="2086003"/>
            <a:ext cx="1755158" cy="238662"/>
            <a:chOff x="0" y="0"/>
            <a:chExt cx="462264" cy="62858"/>
          </a:xfrm>
        </p:grpSpPr>
        <p:sp>
          <p:nvSpPr>
            <p:cNvPr id="10" name="Freeform 10">
              <a:extLst>
                <a:ext uri="{FF2B5EF4-FFF2-40B4-BE49-F238E27FC236}">
                  <a16:creationId xmlns:a16="http://schemas.microsoft.com/office/drawing/2014/main" id="{FA96283D-2B07-3A8E-67FA-6DADE74ECFDF}"/>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1" name="TextBox 11">
              <a:extLst>
                <a:ext uri="{FF2B5EF4-FFF2-40B4-BE49-F238E27FC236}">
                  <a16:creationId xmlns:a16="http://schemas.microsoft.com/office/drawing/2014/main" id="{90548180-858B-4925-6C0E-1D6B8079F3BB}"/>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2" name="TextBox 12">
            <a:extLst>
              <a:ext uri="{FF2B5EF4-FFF2-40B4-BE49-F238E27FC236}">
                <a16:creationId xmlns:a16="http://schemas.microsoft.com/office/drawing/2014/main" id="{8A61AFE9-0B59-A602-F9D2-2521D694F645}"/>
              </a:ext>
            </a:extLst>
          </p:cNvPr>
          <p:cNvSpPr txBox="1"/>
          <p:nvPr/>
        </p:nvSpPr>
        <p:spPr>
          <a:xfrm>
            <a:off x="3352800" y="563859"/>
            <a:ext cx="13906500" cy="820738"/>
          </a:xfrm>
          <a:prstGeom prst="rect">
            <a:avLst/>
          </a:prstGeom>
        </p:spPr>
        <p:txBody>
          <a:bodyPr wrap="square" lIns="0" tIns="0" rIns="0" bIns="0" rtlCol="0" anchor="t">
            <a:spAutoFit/>
          </a:bodyPr>
          <a:lstStyle/>
          <a:p>
            <a:pPr marL="0" lvl="0" indent="0" algn="r">
              <a:lnSpc>
                <a:spcPts val="6360"/>
              </a:lnSpc>
            </a:pPr>
            <a:r>
              <a:rPr lang="fr-FR" sz="6000" b="1" spc="221" dirty="0">
                <a:solidFill>
                  <a:srgbClr val="41527B"/>
                </a:solidFill>
                <a:latin typeface="Montserrat Bold"/>
              </a:rPr>
              <a:t>Ce qui est tu</a:t>
            </a:r>
            <a:endParaRPr lang="en-US" sz="6000" b="1" spc="221" dirty="0">
              <a:solidFill>
                <a:srgbClr val="41527B"/>
              </a:solidFill>
              <a:latin typeface="Montserrat Bold"/>
              <a:sym typeface="Montserrat Bold"/>
            </a:endParaRPr>
          </a:p>
        </p:txBody>
      </p:sp>
    </p:spTree>
    <p:extLst>
      <p:ext uri="{BB962C8B-B14F-4D97-AF65-F5344CB8AC3E}">
        <p14:creationId xmlns:p14="http://schemas.microsoft.com/office/powerpoint/2010/main" val="4260002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41527B"/>
        </a:solidFill>
        <a:effectLst/>
      </p:bgPr>
    </p:bg>
    <p:spTree>
      <p:nvGrpSpPr>
        <p:cNvPr id="1" name=""/>
        <p:cNvGrpSpPr/>
        <p:nvPr/>
      </p:nvGrpSpPr>
      <p:grpSpPr>
        <a:xfrm>
          <a:off x="0" y="0"/>
          <a:ext cx="0" cy="0"/>
          <a:chOff x="0" y="0"/>
          <a:chExt cx="0" cy="0"/>
        </a:xfrm>
      </p:grpSpPr>
      <p:sp>
        <p:nvSpPr>
          <p:cNvPr id="2" name="Freeform 2"/>
          <p:cNvSpPr/>
          <p:nvPr/>
        </p:nvSpPr>
        <p:spPr>
          <a:xfrm>
            <a:off x="15284328" y="8665610"/>
            <a:ext cx="2116752" cy="1185381"/>
          </a:xfrm>
          <a:custGeom>
            <a:avLst/>
            <a:gdLst/>
            <a:ahLst/>
            <a:cxnLst/>
            <a:rect l="l" t="t" r="r" b="b"/>
            <a:pathLst>
              <a:path w="2116752" h="1185381">
                <a:moveTo>
                  <a:pt x="0" y="0"/>
                </a:moveTo>
                <a:lnTo>
                  <a:pt x="2116751" y="0"/>
                </a:lnTo>
                <a:lnTo>
                  <a:pt x="2116751" y="1185380"/>
                </a:lnTo>
                <a:lnTo>
                  <a:pt x="0" y="1185380"/>
                </a:lnTo>
                <a:lnTo>
                  <a:pt x="0" y="0"/>
                </a:lnTo>
                <a:close/>
              </a:path>
            </a:pathLst>
          </a:custGeom>
          <a:blipFill>
            <a:blip r:embed="rId2"/>
            <a:stretch>
              <a:fillRect/>
            </a:stretch>
          </a:blipFill>
        </p:spPr>
        <p:txBody>
          <a:bodyPr/>
          <a:lstStyle/>
          <a:p>
            <a:endParaRPr lang="fr-BE"/>
          </a:p>
        </p:txBody>
      </p:sp>
      <p:sp>
        <p:nvSpPr>
          <p:cNvPr id="3" name="TextBox 3"/>
          <p:cNvSpPr txBox="1"/>
          <p:nvPr/>
        </p:nvSpPr>
        <p:spPr>
          <a:xfrm>
            <a:off x="2457069" y="2975202"/>
            <a:ext cx="13011531" cy="9025099"/>
          </a:xfrm>
          <a:prstGeom prst="rect">
            <a:avLst/>
          </a:prstGeom>
        </p:spPr>
        <p:txBody>
          <a:bodyPr wrap="square" lIns="0" tIns="0" rIns="0" bIns="0" rtlCol="0" anchor="t">
            <a:spAutoFit/>
          </a:bodyPr>
          <a:lstStyle/>
          <a:p>
            <a:pPr algn="ctr">
              <a:lnSpc>
                <a:spcPct val="150000"/>
              </a:lnSpc>
            </a:pPr>
            <a:r>
              <a:rPr lang="fr-FR" sz="8000" b="1" dirty="0">
                <a:solidFill>
                  <a:schemeClr val="bg1"/>
                </a:solidFill>
                <a:latin typeface="Montserrat" panose="00000500000000000000" pitchFamily="50" charset="0"/>
              </a:rPr>
              <a:t>2. Comment évaluer les politiques de formation différemment ? </a:t>
            </a:r>
          </a:p>
          <a:p>
            <a:pPr algn="ctr">
              <a:lnSpc>
                <a:spcPct val="150000"/>
              </a:lnSpc>
            </a:pPr>
            <a:endParaRPr lang="fr-FR" sz="8000" b="1" dirty="0">
              <a:solidFill>
                <a:schemeClr val="bg1"/>
              </a:solidFill>
              <a:latin typeface="Montserrat" panose="00000500000000000000" pitchFamily="50" charset="0"/>
            </a:endParaRPr>
          </a:p>
          <a:p>
            <a:pPr algn="ctr">
              <a:lnSpc>
                <a:spcPct val="150000"/>
              </a:lnSpc>
            </a:pPr>
            <a:endParaRPr lang="en-US" sz="8000" b="1" spc="148" dirty="0">
              <a:solidFill>
                <a:schemeClr val="bg1"/>
              </a:solidFill>
              <a:latin typeface="Montserrat Bold"/>
              <a:ea typeface="Montserrat Bold"/>
              <a:cs typeface="Montserrat Bold"/>
              <a:sym typeface="Montserrat Bold"/>
            </a:endParaRPr>
          </a:p>
        </p:txBody>
      </p:sp>
      <p:grpSp>
        <p:nvGrpSpPr>
          <p:cNvPr id="4" name="Group 4"/>
          <p:cNvGrpSpPr/>
          <p:nvPr/>
        </p:nvGrpSpPr>
        <p:grpSpPr>
          <a:xfrm>
            <a:off x="0" y="0"/>
            <a:ext cx="3824687" cy="1275431"/>
            <a:chOff x="0" y="0"/>
            <a:chExt cx="5099583" cy="1700575"/>
          </a:xfrm>
        </p:grpSpPr>
        <p:sp>
          <p:nvSpPr>
            <p:cNvPr id="5" name="Freeform 5"/>
            <p:cNvSpPr/>
            <p:nvPr/>
          </p:nvSpPr>
          <p:spPr>
            <a:xfrm rot="5400000">
              <a:off x="3399543" y="536"/>
              <a:ext cx="1700218" cy="1699861"/>
            </a:xfrm>
            <a:custGeom>
              <a:avLst/>
              <a:gdLst/>
              <a:ahLst/>
              <a:cxnLst/>
              <a:rect l="l" t="t" r="r" b="b"/>
              <a:pathLst>
                <a:path w="1700218" h="1699861">
                  <a:moveTo>
                    <a:pt x="0" y="0"/>
                  </a:moveTo>
                  <a:lnTo>
                    <a:pt x="1700218" y="0"/>
                  </a:lnTo>
                  <a:lnTo>
                    <a:pt x="1700218" y="1699861"/>
                  </a:lnTo>
                  <a:lnTo>
                    <a:pt x="0" y="1699861"/>
                  </a:lnTo>
                  <a:lnTo>
                    <a:pt x="0" y="0"/>
                  </a:lnTo>
                  <a:close/>
                </a:path>
              </a:pathLst>
            </a:custGeom>
            <a:blipFill>
              <a:blip r:embed="rId3"/>
              <a:stretch>
                <a:fillRect r="-202130" b="-202194"/>
              </a:stretch>
            </a:blipFill>
          </p:spPr>
          <p:txBody>
            <a:bodyPr/>
            <a:lstStyle/>
            <a:p>
              <a:endParaRPr lang="fr-BE"/>
            </a:p>
          </p:txBody>
        </p:sp>
        <p:sp>
          <p:nvSpPr>
            <p:cNvPr id="6" name="Freeform 6"/>
            <p:cNvSpPr/>
            <p:nvPr/>
          </p:nvSpPr>
          <p:spPr>
            <a:xfrm rot="5400000" flipH="1">
              <a:off x="-179" y="179"/>
              <a:ext cx="1700218" cy="1699861"/>
            </a:xfrm>
            <a:custGeom>
              <a:avLst/>
              <a:gdLst/>
              <a:ahLst/>
              <a:cxnLst/>
              <a:rect l="l" t="t" r="r" b="b"/>
              <a:pathLst>
                <a:path w="1700218" h="1699861">
                  <a:moveTo>
                    <a:pt x="1700218" y="0"/>
                  </a:moveTo>
                  <a:lnTo>
                    <a:pt x="0" y="0"/>
                  </a:lnTo>
                  <a:lnTo>
                    <a:pt x="0" y="1699860"/>
                  </a:lnTo>
                  <a:lnTo>
                    <a:pt x="1700218" y="1699860"/>
                  </a:lnTo>
                  <a:lnTo>
                    <a:pt x="1700218" y="0"/>
                  </a:lnTo>
                  <a:close/>
                </a:path>
              </a:pathLst>
            </a:custGeom>
            <a:blipFill>
              <a:blip r:embed="rId4"/>
              <a:stretch>
                <a:fillRect r="-202130" b="-202194"/>
              </a:stretch>
            </a:blipFill>
          </p:spPr>
          <p:txBody>
            <a:bodyPr/>
            <a:lstStyle/>
            <a:p>
              <a:endParaRPr lang="fr-BE"/>
            </a:p>
          </p:txBody>
        </p:sp>
        <p:sp>
          <p:nvSpPr>
            <p:cNvPr id="7" name="Freeform 7"/>
            <p:cNvSpPr/>
            <p:nvPr/>
          </p:nvSpPr>
          <p:spPr>
            <a:xfrm>
              <a:off x="1699861" y="357"/>
              <a:ext cx="1699861" cy="1699861"/>
            </a:xfrm>
            <a:custGeom>
              <a:avLst/>
              <a:gdLst/>
              <a:ahLst/>
              <a:cxnLst/>
              <a:rect l="l" t="t" r="r" b="b"/>
              <a:pathLst>
                <a:path w="1699861" h="1699861">
                  <a:moveTo>
                    <a:pt x="0" y="0"/>
                  </a:moveTo>
                  <a:lnTo>
                    <a:pt x="1699861" y="0"/>
                  </a:lnTo>
                  <a:lnTo>
                    <a:pt x="1699861" y="1699861"/>
                  </a:lnTo>
                  <a:lnTo>
                    <a:pt x="0" y="169986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BE"/>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CF581-A77F-CDB5-28EF-3DF19D46DA4F}"/>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F82E132C-20A2-CB5A-1CC0-4621346EAC12}"/>
              </a:ext>
            </a:extLst>
          </p:cNvPr>
          <p:cNvSpPr txBox="1"/>
          <p:nvPr/>
        </p:nvSpPr>
        <p:spPr>
          <a:xfrm>
            <a:off x="3657600" y="3086100"/>
            <a:ext cx="13335000" cy="4524315"/>
          </a:xfrm>
          <a:prstGeom prst="rect">
            <a:avLst/>
          </a:prstGeom>
          <a:noFill/>
        </p:spPr>
        <p:txBody>
          <a:bodyPr wrap="square">
            <a:spAutoFit/>
          </a:bodyPr>
          <a:lstStyle/>
          <a:p>
            <a:pPr marL="0" indent="0">
              <a:buNone/>
            </a:pPr>
            <a:r>
              <a:rPr lang="fr-FR" sz="3200" dirty="0">
                <a:solidFill>
                  <a:schemeClr val="tx1"/>
                </a:solidFill>
                <a:latin typeface="+mj-lt"/>
              </a:rPr>
              <a:t>L’</a:t>
            </a:r>
            <a:r>
              <a:rPr lang="fr-FR" sz="3200" b="1" dirty="0">
                <a:solidFill>
                  <a:schemeClr val="tx2"/>
                </a:solidFill>
                <a:latin typeface="+mj-lt"/>
              </a:rPr>
              <a:t>Approche par les capabilités </a:t>
            </a:r>
            <a:r>
              <a:rPr lang="fr-FR" sz="3200" dirty="0">
                <a:solidFill>
                  <a:schemeClr val="tx1"/>
                </a:solidFill>
                <a:latin typeface="+mj-lt"/>
              </a:rPr>
              <a:t>cadre évaluatif </a:t>
            </a:r>
            <a:r>
              <a:rPr lang="fr-FR" sz="3200" dirty="0">
                <a:solidFill>
                  <a:schemeClr val="tx2"/>
                </a:solidFill>
                <a:latin typeface="+mj-lt"/>
              </a:rPr>
              <a:t>de justice sociale des interventions publiques</a:t>
            </a:r>
            <a:endParaRPr lang="fr-BE" sz="3200" dirty="0">
              <a:solidFill>
                <a:schemeClr val="tx2"/>
              </a:solidFill>
              <a:latin typeface="+mj-lt"/>
            </a:endParaRPr>
          </a:p>
          <a:p>
            <a:r>
              <a:rPr lang="fr-FR" sz="3200" dirty="0">
                <a:solidFill>
                  <a:schemeClr val="tx1"/>
                </a:solidFill>
                <a:latin typeface="+mj-lt"/>
              </a:rPr>
              <a:t>Focale de l’évaluation placée </a:t>
            </a:r>
            <a:r>
              <a:rPr lang="fr-FR" sz="3200" b="1" dirty="0">
                <a:solidFill>
                  <a:schemeClr val="tx2"/>
                </a:solidFill>
                <a:latin typeface="+mj-lt"/>
              </a:rPr>
              <a:t>sur l’espace de liberté réelle (et non simplement formelle) de l’individu</a:t>
            </a:r>
          </a:p>
          <a:p>
            <a:pPr marL="457200" indent="-457200">
              <a:buFont typeface="Arial" panose="020B0604020202020204" pitchFamily="34" charset="0"/>
              <a:buChar char="•"/>
            </a:pPr>
            <a:r>
              <a:rPr lang="fr-FR" sz="3200" dirty="0">
                <a:latin typeface="+mj-lt"/>
              </a:rPr>
              <a:t>Les</a:t>
            </a:r>
            <a:r>
              <a:rPr lang="fr-FR" sz="3200" dirty="0">
                <a:solidFill>
                  <a:schemeClr val="tx1"/>
                </a:solidFill>
                <a:latin typeface="+mj-lt"/>
              </a:rPr>
              <a:t> </a:t>
            </a:r>
            <a:r>
              <a:rPr lang="fr-FR" sz="3200" b="1" dirty="0">
                <a:solidFill>
                  <a:schemeClr val="tx2"/>
                </a:solidFill>
                <a:latin typeface="+mj-lt"/>
              </a:rPr>
              <a:t>rôles des ressources </a:t>
            </a:r>
            <a:r>
              <a:rPr lang="fr-FR" sz="3200" dirty="0">
                <a:latin typeface="+mj-lt"/>
              </a:rPr>
              <a:t>(matérielles et immatérielles)</a:t>
            </a:r>
          </a:p>
          <a:p>
            <a:pPr marL="457200" indent="-457200">
              <a:buFont typeface="Arial" panose="020B0604020202020204" pitchFamily="34" charset="0"/>
              <a:buChar char="•"/>
            </a:pPr>
            <a:r>
              <a:rPr lang="fr-FR" sz="3200" dirty="0">
                <a:latin typeface="+mj-lt"/>
              </a:rPr>
              <a:t> La place des </a:t>
            </a:r>
            <a:r>
              <a:rPr lang="fr-FR" sz="3200" b="1" dirty="0">
                <a:solidFill>
                  <a:schemeClr val="tx2"/>
                </a:solidFill>
                <a:latin typeface="+mj-lt"/>
              </a:rPr>
              <a:t>facteurs de conversion </a:t>
            </a:r>
          </a:p>
          <a:p>
            <a:pPr marL="457200" indent="-457200">
              <a:buFont typeface="Arial" panose="020B0604020202020204" pitchFamily="34" charset="0"/>
              <a:buChar char="•"/>
            </a:pPr>
            <a:r>
              <a:rPr lang="fr-FR" sz="3200" dirty="0">
                <a:latin typeface="+mj-lt"/>
              </a:rPr>
              <a:t>Reconnaissance</a:t>
            </a:r>
            <a:r>
              <a:rPr lang="fr-FR" sz="3200" dirty="0">
                <a:solidFill>
                  <a:schemeClr val="accent1"/>
                </a:solidFill>
                <a:latin typeface="+mj-lt"/>
              </a:rPr>
              <a:t> </a:t>
            </a:r>
            <a:r>
              <a:rPr lang="fr-FR" sz="3200" b="1" dirty="0">
                <a:solidFill>
                  <a:schemeClr val="tx2"/>
                </a:solidFill>
                <a:latin typeface="+mj-lt"/>
              </a:rPr>
              <a:t>d’un agent situé dans un contexte</a:t>
            </a:r>
          </a:p>
          <a:p>
            <a:pPr marL="457200" indent="-457200">
              <a:buFont typeface="Arial" panose="020B0604020202020204" pitchFamily="34" charset="0"/>
              <a:buChar char="•"/>
            </a:pPr>
            <a:r>
              <a:rPr lang="fr-FR" sz="3200" b="1" dirty="0">
                <a:solidFill>
                  <a:schemeClr val="accent1"/>
                </a:solidFill>
                <a:latin typeface="+mj-lt"/>
              </a:rPr>
              <a:t> </a:t>
            </a:r>
            <a:r>
              <a:rPr lang="fr-FR" sz="3200" b="1" dirty="0">
                <a:solidFill>
                  <a:schemeClr val="tx2"/>
                </a:solidFill>
                <a:latin typeface="+mj-lt"/>
              </a:rPr>
              <a:t>Conception anthropologique en trois dimensions comme mètre d’évaluation des politiques publiques</a:t>
            </a:r>
            <a:endParaRPr lang="fr-BE" sz="3200" dirty="0">
              <a:solidFill>
                <a:schemeClr val="tx2"/>
              </a:solidFill>
              <a:latin typeface="+mj-lt"/>
            </a:endParaRPr>
          </a:p>
        </p:txBody>
      </p:sp>
      <p:sp>
        <p:nvSpPr>
          <p:cNvPr id="4" name="Freeform 2">
            <a:extLst>
              <a:ext uri="{FF2B5EF4-FFF2-40B4-BE49-F238E27FC236}">
                <a16:creationId xmlns:a16="http://schemas.microsoft.com/office/drawing/2014/main" id="{89E81D27-F9BA-3229-6A37-E87B8FE890BB}"/>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2"/>
            <a:stretch>
              <a:fillRect r="-202130" b="-202194"/>
            </a:stretch>
          </a:blipFill>
        </p:spPr>
        <p:txBody>
          <a:bodyPr/>
          <a:lstStyle/>
          <a:p>
            <a:endParaRPr lang="fr-BE"/>
          </a:p>
        </p:txBody>
      </p:sp>
      <p:sp>
        <p:nvSpPr>
          <p:cNvPr id="5" name="Freeform 3">
            <a:extLst>
              <a:ext uri="{FF2B5EF4-FFF2-40B4-BE49-F238E27FC236}">
                <a16:creationId xmlns:a16="http://schemas.microsoft.com/office/drawing/2014/main" id="{93C8FAF3-47CC-0289-22A3-E7E02BDE33E3}"/>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3"/>
            <a:stretch>
              <a:fillRect l="-101342" r="-101717" b="-202194"/>
            </a:stretch>
          </a:blipFill>
        </p:spPr>
        <p:txBody>
          <a:bodyPr/>
          <a:lstStyle/>
          <a:p>
            <a:endParaRPr lang="fr-BE"/>
          </a:p>
        </p:txBody>
      </p:sp>
      <p:sp>
        <p:nvSpPr>
          <p:cNvPr id="6" name="Freeform 4">
            <a:extLst>
              <a:ext uri="{FF2B5EF4-FFF2-40B4-BE49-F238E27FC236}">
                <a16:creationId xmlns:a16="http://schemas.microsoft.com/office/drawing/2014/main" id="{39D495EE-46FF-02B5-D871-4EC512324F11}"/>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4">
              <a:extLst>
                <a:ext uri="{96DAC541-7B7A-43D3-8B79-37D633B846F1}">
                  <asvg:svgBlip xmlns:asvg="http://schemas.microsoft.com/office/drawing/2016/SVG/main" r:embed="rId5"/>
                </a:ext>
              </a:extLst>
            </a:blip>
            <a:stretch>
              <a:fillRect l="-201980" b="-199711"/>
            </a:stretch>
          </a:blipFill>
        </p:spPr>
        <p:txBody>
          <a:bodyPr/>
          <a:lstStyle/>
          <a:p>
            <a:endParaRPr lang="fr-BE"/>
          </a:p>
        </p:txBody>
      </p:sp>
      <p:sp>
        <p:nvSpPr>
          <p:cNvPr id="7" name="Freeform 5">
            <a:extLst>
              <a:ext uri="{FF2B5EF4-FFF2-40B4-BE49-F238E27FC236}">
                <a16:creationId xmlns:a16="http://schemas.microsoft.com/office/drawing/2014/main" id="{B860577C-53DE-5706-37DA-8E9C489FA863}"/>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BE"/>
          </a:p>
        </p:txBody>
      </p:sp>
      <p:sp>
        <p:nvSpPr>
          <p:cNvPr id="8" name="Freeform 6">
            <a:extLst>
              <a:ext uri="{FF2B5EF4-FFF2-40B4-BE49-F238E27FC236}">
                <a16:creationId xmlns:a16="http://schemas.microsoft.com/office/drawing/2014/main" id="{C569FDC9-6371-2956-81D9-3C9826F3F7B5}"/>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8"/>
            <a:stretch>
              <a:fillRect l="-101342" r="-101717" b="-202194"/>
            </a:stretch>
          </a:blipFill>
        </p:spPr>
        <p:txBody>
          <a:bodyPr/>
          <a:lstStyle/>
          <a:p>
            <a:endParaRPr lang="fr-BE"/>
          </a:p>
        </p:txBody>
      </p:sp>
      <p:grpSp>
        <p:nvGrpSpPr>
          <p:cNvPr id="9" name="Group 9">
            <a:extLst>
              <a:ext uri="{FF2B5EF4-FFF2-40B4-BE49-F238E27FC236}">
                <a16:creationId xmlns:a16="http://schemas.microsoft.com/office/drawing/2014/main" id="{2ECA062D-ACA7-0B3C-78B0-A1B29826F9AF}"/>
              </a:ext>
            </a:extLst>
          </p:cNvPr>
          <p:cNvGrpSpPr/>
          <p:nvPr/>
        </p:nvGrpSpPr>
        <p:grpSpPr>
          <a:xfrm>
            <a:off x="14173481" y="2086003"/>
            <a:ext cx="1755158" cy="238662"/>
            <a:chOff x="0" y="0"/>
            <a:chExt cx="462264" cy="62858"/>
          </a:xfrm>
        </p:grpSpPr>
        <p:sp>
          <p:nvSpPr>
            <p:cNvPr id="10" name="Freeform 10">
              <a:extLst>
                <a:ext uri="{FF2B5EF4-FFF2-40B4-BE49-F238E27FC236}">
                  <a16:creationId xmlns:a16="http://schemas.microsoft.com/office/drawing/2014/main" id="{3967E816-90B9-C708-D409-952F9A611482}"/>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1" name="TextBox 11">
              <a:extLst>
                <a:ext uri="{FF2B5EF4-FFF2-40B4-BE49-F238E27FC236}">
                  <a16:creationId xmlns:a16="http://schemas.microsoft.com/office/drawing/2014/main" id="{08864645-76C1-3FF3-DF77-6E8A61511D7A}"/>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2" name="TextBox 12">
            <a:extLst>
              <a:ext uri="{FF2B5EF4-FFF2-40B4-BE49-F238E27FC236}">
                <a16:creationId xmlns:a16="http://schemas.microsoft.com/office/drawing/2014/main" id="{F40C8C94-6E99-9255-5C2B-BBBFF5A8E18B}"/>
              </a:ext>
            </a:extLst>
          </p:cNvPr>
          <p:cNvSpPr txBox="1"/>
          <p:nvPr/>
        </p:nvSpPr>
        <p:spPr>
          <a:xfrm>
            <a:off x="3352800" y="563859"/>
            <a:ext cx="13906500" cy="820738"/>
          </a:xfrm>
          <a:prstGeom prst="rect">
            <a:avLst/>
          </a:prstGeom>
        </p:spPr>
        <p:txBody>
          <a:bodyPr wrap="square" lIns="0" tIns="0" rIns="0" bIns="0" rtlCol="0" anchor="t">
            <a:spAutoFit/>
          </a:bodyPr>
          <a:lstStyle/>
          <a:p>
            <a:pPr marL="0" lvl="0" indent="0" algn="r">
              <a:lnSpc>
                <a:spcPts val="6360"/>
              </a:lnSpc>
            </a:pPr>
            <a:r>
              <a:rPr lang="fr-FR" sz="6000" b="1" spc="221" dirty="0">
                <a:solidFill>
                  <a:srgbClr val="41527B"/>
                </a:solidFill>
                <a:latin typeface="Montserrat Bold"/>
                <a:sym typeface="Montserrat Bold"/>
              </a:rPr>
              <a:t>L’approche par les capabilités</a:t>
            </a:r>
            <a:endParaRPr lang="en-US" sz="6000" b="1" spc="221" dirty="0">
              <a:solidFill>
                <a:srgbClr val="41527B"/>
              </a:solidFill>
              <a:latin typeface="Montserrat Bold"/>
              <a:sym typeface="Montserrat Bold"/>
            </a:endParaRPr>
          </a:p>
        </p:txBody>
      </p:sp>
      <p:sp>
        <p:nvSpPr>
          <p:cNvPr id="2" name="Freeform 7">
            <a:extLst>
              <a:ext uri="{FF2B5EF4-FFF2-40B4-BE49-F238E27FC236}">
                <a16:creationId xmlns:a16="http://schemas.microsoft.com/office/drawing/2014/main" id="{0BB07C15-1ECA-5A9F-BFE8-962A17645ABC}"/>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9"/>
            <a:stretch>
              <a:fillRect l="-17307" t="-46909" r="-31948" b="-251961"/>
            </a:stretch>
          </a:blipFill>
        </p:spPr>
        <p:txBody>
          <a:bodyPr/>
          <a:lstStyle/>
          <a:p>
            <a:endParaRPr lang="fr-BE"/>
          </a:p>
        </p:txBody>
      </p:sp>
    </p:spTree>
    <p:extLst>
      <p:ext uri="{BB962C8B-B14F-4D97-AF65-F5344CB8AC3E}">
        <p14:creationId xmlns:p14="http://schemas.microsoft.com/office/powerpoint/2010/main" val="38801991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5AAACB-F668-7F31-A896-99A848FF5E6E}"/>
            </a:ext>
          </a:extLst>
        </p:cNvPr>
        <p:cNvGrpSpPr/>
        <p:nvPr/>
      </p:nvGrpSpPr>
      <p:grpSpPr>
        <a:xfrm>
          <a:off x="0" y="0"/>
          <a:ext cx="0" cy="0"/>
          <a:chOff x="0" y="0"/>
          <a:chExt cx="0" cy="0"/>
        </a:xfrm>
      </p:grpSpPr>
      <p:sp>
        <p:nvSpPr>
          <p:cNvPr id="4" name="Freeform 2">
            <a:extLst>
              <a:ext uri="{FF2B5EF4-FFF2-40B4-BE49-F238E27FC236}">
                <a16:creationId xmlns:a16="http://schemas.microsoft.com/office/drawing/2014/main" id="{FE93374B-C082-1926-4896-07BC4FF652A6}"/>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2"/>
            <a:stretch>
              <a:fillRect r="-202130" b="-202194"/>
            </a:stretch>
          </a:blipFill>
        </p:spPr>
        <p:txBody>
          <a:bodyPr/>
          <a:lstStyle/>
          <a:p>
            <a:endParaRPr lang="fr-BE"/>
          </a:p>
        </p:txBody>
      </p:sp>
      <p:sp>
        <p:nvSpPr>
          <p:cNvPr id="5" name="Freeform 3">
            <a:extLst>
              <a:ext uri="{FF2B5EF4-FFF2-40B4-BE49-F238E27FC236}">
                <a16:creationId xmlns:a16="http://schemas.microsoft.com/office/drawing/2014/main" id="{1779CB13-724C-F32E-85D2-D78940E477C6}"/>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3"/>
            <a:stretch>
              <a:fillRect l="-101342" r="-101717" b="-202194"/>
            </a:stretch>
          </a:blipFill>
        </p:spPr>
        <p:txBody>
          <a:bodyPr/>
          <a:lstStyle/>
          <a:p>
            <a:endParaRPr lang="fr-BE"/>
          </a:p>
        </p:txBody>
      </p:sp>
      <p:sp>
        <p:nvSpPr>
          <p:cNvPr id="6" name="Freeform 4">
            <a:extLst>
              <a:ext uri="{FF2B5EF4-FFF2-40B4-BE49-F238E27FC236}">
                <a16:creationId xmlns:a16="http://schemas.microsoft.com/office/drawing/2014/main" id="{A25429E3-D7E2-F172-5AB5-8B5706B8DB42}"/>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4">
              <a:extLst>
                <a:ext uri="{96DAC541-7B7A-43D3-8B79-37D633B846F1}">
                  <asvg:svgBlip xmlns:asvg="http://schemas.microsoft.com/office/drawing/2016/SVG/main" r:embed="rId5"/>
                </a:ext>
              </a:extLst>
            </a:blip>
            <a:stretch>
              <a:fillRect l="-201980" b="-199711"/>
            </a:stretch>
          </a:blipFill>
        </p:spPr>
        <p:txBody>
          <a:bodyPr/>
          <a:lstStyle/>
          <a:p>
            <a:endParaRPr lang="fr-BE"/>
          </a:p>
        </p:txBody>
      </p:sp>
      <p:sp>
        <p:nvSpPr>
          <p:cNvPr id="7" name="Freeform 5">
            <a:extLst>
              <a:ext uri="{FF2B5EF4-FFF2-40B4-BE49-F238E27FC236}">
                <a16:creationId xmlns:a16="http://schemas.microsoft.com/office/drawing/2014/main" id="{CD1C0AFE-9E45-FA17-F3A0-CFDDA7831702}"/>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BE"/>
          </a:p>
        </p:txBody>
      </p:sp>
      <p:sp>
        <p:nvSpPr>
          <p:cNvPr id="8" name="Freeform 6">
            <a:extLst>
              <a:ext uri="{FF2B5EF4-FFF2-40B4-BE49-F238E27FC236}">
                <a16:creationId xmlns:a16="http://schemas.microsoft.com/office/drawing/2014/main" id="{F5832B84-89DC-B785-3C90-9EFA33124235}"/>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8"/>
            <a:stretch>
              <a:fillRect l="-101342" r="-101717" b="-202194"/>
            </a:stretch>
          </a:blipFill>
        </p:spPr>
        <p:txBody>
          <a:bodyPr/>
          <a:lstStyle/>
          <a:p>
            <a:endParaRPr lang="fr-BE"/>
          </a:p>
        </p:txBody>
      </p:sp>
      <p:grpSp>
        <p:nvGrpSpPr>
          <p:cNvPr id="9" name="Group 9">
            <a:extLst>
              <a:ext uri="{FF2B5EF4-FFF2-40B4-BE49-F238E27FC236}">
                <a16:creationId xmlns:a16="http://schemas.microsoft.com/office/drawing/2014/main" id="{C2F4B578-714A-C4B0-A96F-8CF9AEDAA4B0}"/>
              </a:ext>
            </a:extLst>
          </p:cNvPr>
          <p:cNvGrpSpPr/>
          <p:nvPr/>
        </p:nvGrpSpPr>
        <p:grpSpPr>
          <a:xfrm>
            <a:off x="14173481" y="2086003"/>
            <a:ext cx="1755158" cy="238662"/>
            <a:chOff x="0" y="0"/>
            <a:chExt cx="462264" cy="62858"/>
          </a:xfrm>
        </p:grpSpPr>
        <p:sp>
          <p:nvSpPr>
            <p:cNvPr id="10" name="Freeform 10">
              <a:extLst>
                <a:ext uri="{FF2B5EF4-FFF2-40B4-BE49-F238E27FC236}">
                  <a16:creationId xmlns:a16="http://schemas.microsoft.com/office/drawing/2014/main" id="{B95290E6-455B-5BB3-37AE-CA9B8B35A21D}"/>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1" name="TextBox 11">
              <a:extLst>
                <a:ext uri="{FF2B5EF4-FFF2-40B4-BE49-F238E27FC236}">
                  <a16:creationId xmlns:a16="http://schemas.microsoft.com/office/drawing/2014/main" id="{82815719-E4DD-C362-3990-D7982CD9B64C}"/>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2" name="TextBox 12">
            <a:extLst>
              <a:ext uri="{FF2B5EF4-FFF2-40B4-BE49-F238E27FC236}">
                <a16:creationId xmlns:a16="http://schemas.microsoft.com/office/drawing/2014/main" id="{95B8950F-68A5-8A9C-1116-788329D2CD44}"/>
              </a:ext>
            </a:extLst>
          </p:cNvPr>
          <p:cNvSpPr txBox="1"/>
          <p:nvPr/>
        </p:nvSpPr>
        <p:spPr>
          <a:xfrm>
            <a:off x="3352800" y="563859"/>
            <a:ext cx="13906500" cy="820738"/>
          </a:xfrm>
          <a:prstGeom prst="rect">
            <a:avLst/>
          </a:prstGeom>
        </p:spPr>
        <p:txBody>
          <a:bodyPr wrap="square" lIns="0" tIns="0" rIns="0" bIns="0" rtlCol="0" anchor="t">
            <a:spAutoFit/>
          </a:bodyPr>
          <a:lstStyle/>
          <a:p>
            <a:pPr marL="0" lvl="0" indent="0" algn="r">
              <a:lnSpc>
                <a:spcPts val="6360"/>
              </a:lnSpc>
            </a:pPr>
            <a:r>
              <a:rPr lang="fr-FR" sz="6000" b="1" spc="221" dirty="0">
                <a:solidFill>
                  <a:srgbClr val="41527B"/>
                </a:solidFill>
                <a:latin typeface="Montserrat Bold"/>
              </a:rPr>
              <a:t>Une conception alternative</a:t>
            </a:r>
            <a:endParaRPr lang="en-US" sz="6000" b="1" spc="221" dirty="0">
              <a:solidFill>
                <a:srgbClr val="41527B"/>
              </a:solidFill>
              <a:latin typeface="Montserrat Bold"/>
              <a:sym typeface="Montserrat Bold"/>
            </a:endParaRPr>
          </a:p>
        </p:txBody>
      </p:sp>
      <p:graphicFrame>
        <p:nvGraphicFramePr>
          <p:cNvPr id="19" name="Espace réservé du contenu 10">
            <a:extLst>
              <a:ext uri="{FF2B5EF4-FFF2-40B4-BE49-F238E27FC236}">
                <a16:creationId xmlns:a16="http://schemas.microsoft.com/office/drawing/2014/main" id="{31B50AEC-7203-120B-6D5A-1E221109E298}"/>
              </a:ext>
            </a:extLst>
          </p:cNvPr>
          <p:cNvGraphicFramePr>
            <a:graphicFrameLocks/>
          </p:cNvGraphicFramePr>
          <p:nvPr>
            <p:extLst>
              <p:ext uri="{D42A27DB-BD31-4B8C-83A1-F6EECF244321}">
                <p14:modId xmlns:p14="http://schemas.microsoft.com/office/powerpoint/2010/main" val="852621140"/>
              </p:ext>
            </p:extLst>
          </p:nvPr>
        </p:nvGraphicFramePr>
        <p:xfrm>
          <a:off x="1850625" y="2667859"/>
          <a:ext cx="11832009" cy="647119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0" name="ZoneTexte 19">
            <a:extLst>
              <a:ext uri="{FF2B5EF4-FFF2-40B4-BE49-F238E27FC236}">
                <a16:creationId xmlns:a16="http://schemas.microsoft.com/office/drawing/2014/main" id="{90E53D1C-12BD-4FBF-4714-9870F0263ABA}"/>
              </a:ext>
            </a:extLst>
          </p:cNvPr>
          <p:cNvSpPr txBox="1"/>
          <p:nvPr/>
        </p:nvSpPr>
        <p:spPr>
          <a:xfrm>
            <a:off x="13700752" y="2919511"/>
            <a:ext cx="3473053" cy="3970318"/>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fr-FR" sz="2800" b="0" i="0" u="none" strike="noStrike" kern="0" cap="none" spc="0" normalizeH="0" baseline="0" noProof="0" dirty="0">
                <a:ln>
                  <a:noFill/>
                </a:ln>
                <a:solidFill>
                  <a:prstClr val="black"/>
                </a:solidFill>
                <a:effectLst/>
                <a:uLnTx/>
                <a:uFillTx/>
              </a:rPr>
              <a:t>Être vulnérable ayant besoins de ressources matérielles (p.ex. allocations) </a:t>
            </a:r>
          </a:p>
          <a:p>
            <a:pPr marL="0" marR="0" lvl="0" indent="0" defTabSz="457200" eaLnBrk="1" fontAlgn="auto" latinLnBrk="0" hangingPunct="1">
              <a:lnSpc>
                <a:spcPct val="100000"/>
              </a:lnSpc>
              <a:spcBef>
                <a:spcPts val="0"/>
              </a:spcBef>
              <a:spcAft>
                <a:spcPts val="0"/>
              </a:spcAft>
              <a:buClrTx/>
              <a:buSzTx/>
              <a:buFontTx/>
              <a:buNone/>
              <a:tabLst/>
              <a:defRPr/>
            </a:pPr>
            <a:r>
              <a:rPr kumimoji="0" lang="fr-FR" sz="2800" b="0" i="0" u="none" strike="noStrike" kern="0" cap="none" spc="0" normalizeH="0" baseline="0" noProof="0" dirty="0">
                <a:ln>
                  <a:noFill/>
                </a:ln>
                <a:solidFill>
                  <a:prstClr val="black"/>
                </a:solidFill>
                <a:effectLst/>
                <a:uLnTx/>
                <a:uFillTx/>
              </a:rPr>
              <a:t>et immatérielles (p.ex. droits) afin de répondre à ses vulnérabilités </a:t>
            </a:r>
            <a:endParaRPr kumimoji="0" lang="fr-BE" sz="2800" b="0" i="0" u="none" strike="noStrike" kern="0" cap="none" spc="0" normalizeH="0" baseline="0" noProof="0" dirty="0">
              <a:ln>
                <a:noFill/>
              </a:ln>
              <a:solidFill>
                <a:prstClr val="black"/>
              </a:solidFill>
              <a:effectLst/>
              <a:uLnTx/>
              <a:uFillTx/>
            </a:endParaRPr>
          </a:p>
        </p:txBody>
      </p:sp>
      <p:cxnSp>
        <p:nvCxnSpPr>
          <p:cNvPr id="21" name="Connecteur droit avec flèche 20">
            <a:extLst>
              <a:ext uri="{FF2B5EF4-FFF2-40B4-BE49-F238E27FC236}">
                <a16:creationId xmlns:a16="http://schemas.microsoft.com/office/drawing/2014/main" id="{10FB64BB-9392-5C0C-F9EE-D1D19DF968D0}"/>
              </a:ext>
            </a:extLst>
          </p:cNvPr>
          <p:cNvCxnSpPr>
            <a:cxnSpLocks/>
          </p:cNvCxnSpPr>
          <p:nvPr/>
        </p:nvCxnSpPr>
        <p:spPr>
          <a:xfrm flipV="1">
            <a:off x="5263070" y="4097762"/>
            <a:ext cx="0" cy="1316394"/>
          </a:xfrm>
          <a:prstGeom prst="straightConnector1">
            <a:avLst/>
          </a:prstGeom>
          <a:noFill/>
          <a:ln w="28575" cap="flat" cmpd="sng" algn="ctr">
            <a:solidFill>
              <a:srgbClr val="E32D91"/>
            </a:solidFill>
            <a:prstDash val="solid"/>
            <a:tailEnd type="triangle"/>
          </a:ln>
          <a:effectLst/>
        </p:spPr>
      </p:cxnSp>
      <p:sp>
        <p:nvSpPr>
          <p:cNvPr id="22" name="Rectangle 21">
            <a:extLst>
              <a:ext uri="{FF2B5EF4-FFF2-40B4-BE49-F238E27FC236}">
                <a16:creationId xmlns:a16="http://schemas.microsoft.com/office/drawing/2014/main" id="{C2A02902-302C-7307-B76A-5B9D29AA7B9E}"/>
              </a:ext>
            </a:extLst>
          </p:cNvPr>
          <p:cNvSpPr/>
          <p:nvPr/>
        </p:nvSpPr>
        <p:spPr>
          <a:xfrm>
            <a:off x="3970215" y="1420106"/>
            <a:ext cx="2585710" cy="2677656"/>
          </a:xfrm>
          <a:prstGeom prst="rect">
            <a:avLst/>
          </a:prstGeom>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fr-FR" sz="2800" b="0" i="0" u="none" strike="noStrike" kern="0" cap="none" spc="0" normalizeH="0" baseline="0" noProof="0" dirty="0">
                <a:ln>
                  <a:noFill/>
                </a:ln>
                <a:solidFill>
                  <a:prstClr val="black"/>
                </a:solidFill>
                <a:effectLst/>
                <a:uLnTx/>
                <a:uFillTx/>
              </a:rPr>
              <a:t>capable d’agir dans sa propre trajectoire et dans la société</a:t>
            </a:r>
            <a:endParaRPr kumimoji="0" lang="fr-BE" sz="2800" b="0" i="0" u="none" strike="noStrike" kern="0" cap="none" spc="0" normalizeH="0" baseline="0" noProof="0" dirty="0">
              <a:ln>
                <a:noFill/>
              </a:ln>
              <a:solidFill>
                <a:prstClr val="black"/>
              </a:solidFill>
              <a:effectLst/>
              <a:uLnTx/>
              <a:uFillTx/>
            </a:endParaRPr>
          </a:p>
        </p:txBody>
      </p:sp>
      <p:cxnSp>
        <p:nvCxnSpPr>
          <p:cNvPr id="23" name="Connecteur droit avec flèche 22">
            <a:extLst>
              <a:ext uri="{FF2B5EF4-FFF2-40B4-BE49-F238E27FC236}">
                <a16:creationId xmlns:a16="http://schemas.microsoft.com/office/drawing/2014/main" id="{C65743EF-D794-6476-0238-80CAB42B715C}"/>
              </a:ext>
            </a:extLst>
          </p:cNvPr>
          <p:cNvCxnSpPr>
            <a:cxnSpLocks/>
          </p:cNvCxnSpPr>
          <p:nvPr/>
        </p:nvCxnSpPr>
        <p:spPr>
          <a:xfrm>
            <a:off x="10054724" y="7810500"/>
            <a:ext cx="1756276" cy="533400"/>
          </a:xfrm>
          <a:prstGeom prst="straightConnector1">
            <a:avLst/>
          </a:prstGeom>
          <a:noFill/>
          <a:ln w="38100" cap="flat" cmpd="sng" algn="ctr">
            <a:solidFill>
              <a:srgbClr val="E32D91"/>
            </a:solidFill>
            <a:prstDash val="solid"/>
            <a:tailEnd type="triangle"/>
          </a:ln>
          <a:effectLst/>
        </p:spPr>
      </p:cxnSp>
      <p:sp>
        <p:nvSpPr>
          <p:cNvPr id="24" name="Rectangle 23">
            <a:extLst>
              <a:ext uri="{FF2B5EF4-FFF2-40B4-BE49-F238E27FC236}">
                <a16:creationId xmlns:a16="http://schemas.microsoft.com/office/drawing/2014/main" id="{61AE1676-6100-37A8-AF6B-6339CE23AC44}"/>
              </a:ext>
            </a:extLst>
          </p:cNvPr>
          <p:cNvSpPr/>
          <p:nvPr/>
        </p:nvSpPr>
        <p:spPr>
          <a:xfrm>
            <a:off x="11930971" y="7709407"/>
            <a:ext cx="5328329" cy="2246769"/>
          </a:xfrm>
          <a:prstGeom prst="rect">
            <a:avLst/>
          </a:prstGeom>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fr-FR" sz="2800" b="0" i="0" u="none" strike="noStrike" kern="0" cap="none" spc="0" normalizeH="0" baseline="0" noProof="0" dirty="0">
                <a:ln>
                  <a:noFill/>
                </a:ln>
                <a:solidFill>
                  <a:prstClr val="black"/>
                </a:solidFill>
                <a:effectLst/>
                <a:uLnTx/>
                <a:uFillTx/>
              </a:rPr>
              <a:t>Acteur politique avec des aspirations, des désirs, des préoccupations à partager et défendre dans l’espace public </a:t>
            </a:r>
            <a:endParaRPr kumimoji="0" lang="fr-BE" sz="2800" b="0" i="0" u="none" strike="noStrike" kern="0" cap="none" spc="0" normalizeH="0" baseline="0" noProof="0" dirty="0">
              <a:ln>
                <a:noFill/>
              </a:ln>
              <a:solidFill>
                <a:prstClr val="black"/>
              </a:solidFill>
              <a:effectLst/>
              <a:uLnTx/>
              <a:uFillTx/>
            </a:endParaRPr>
          </a:p>
        </p:txBody>
      </p:sp>
      <p:cxnSp>
        <p:nvCxnSpPr>
          <p:cNvPr id="25" name="Connecteur droit avec flèche 24">
            <a:extLst>
              <a:ext uri="{FF2B5EF4-FFF2-40B4-BE49-F238E27FC236}">
                <a16:creationId xmlns:a16="http://schemas.microsoft.com/office/drawing/2014/main" id="{27C9D694-942D-0E13-7149-CCB261C7E6E3}"/>
              </a:ext>
            </a:extLst>
          </p:cNvPr>
          <p:cNvCxnSpPr>
            <a:cxnSpLocks/>
          </p:cNvCxnSpPr>
          <p:nvPr/>
        </p:nvCxnSpPr>
        <p:spPr>
          <a:xfrm flipV="1">
            <a:off x="9052167" y="3924300"/>
            <a:ext cx="4344875" cy="980370"/>
          </a:xfrm>
          <a:prstGeom prst="straightConnector1">
            <a:avLst/>
          </a:prstGeom>
          <a:noFill/>
          <a:ln w="28575" cap="flat" cmpd="sng" algn="ctr">
            <a:solidFill>
              <a:srgbClr val="E32D91"/>
            </a:solidFill>
            <a:prstDash val="solid"/>
            <a:tailEnd type="triangle"/>
          </a:ln>
          <a:effectLst/>
        </p:spPr>
      </p:cxnSp>
    </p:spTree>
    <p:extLst>
      <p:ext uri="{BB962C8B-B14F-4D97-AF65-F5344CB8AC3E}">
        <p14:creationId xmlns:p14="http://schemas.microsoft.com/office/powerpoint/2010/main" val="16644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8"/>
          <p:cNvGrpSpPr/>
          <p:nvPr/>
        </p:nvGrpSpPr>
        <p:grpSpPr>
          <a:xfrm>
            <a:off x="746760" y="3188908"/>
            <a:ext cx="4047319" cy="383322"/>
            <a:chOff x="-603697" y="-38100"/>
            <a:chExt cx="1065961" cy="100958"/>
          </a:xfrm>
        </p:grpSpPr>
        <p:sp>
          <p:nvSpPr>
            <p:cNvPr id="9" name="Freeform 9"/>
            <p:cNvSpPr/>
            <p:nvPr/>
          </p:nvSpPr>
          <p:spPr>
            <a:xfrm>
              <a:off x="-603697" y="-14527"/>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dirty="0"/>
            </a:p>
          </p:txBody>
        </p:sp>
        <p:sp>
          <p:nvSpPr>
            <p:cNvPr id="10" name="TextBox 10"/>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29" name="Freeform 11"/>
          <p:cNvSpPr/>
          <p:nvPr/>
        </p:nvSpPr>
        <p:spPr>
          <a:xfrm rot="-10800000" flipH="1">
            <a:off x="13025796" y="791560"/>
            <a:ext cx="4233504" cy="4233504"/>
          </a:xfrm>
          <a:custGeom>
            <a:avLst/>
            <a:gdLst/>
            <a:ahLst/>
            <a:cxnLst/>
            <a:rect l="l" t="t" r="r" b="b"/>
            <a:pathLst>
              <a:path w="4233504" h="4233504">
                <a:moveTo>
                  <a:pt x="4233504" y="0"/>
                </a:moveTo>
                <a:lnTo>
                  <a:pt x="0" y="0"/>
                </a:lnTo>
                <a:lnTo>
                  <a:pt x="0" y="4233504"/>
                </a:lnTo>
                <a:lnTo>
                  <a:pt x="4233504" y="4233504"/>
                </a:lnTo>
                <a:lnTo>
                  <a:pt x="423350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BE"/>
          </a:p>
        </p:txBody>
      </p:sp>
      <p:sp>
        <p:nvSpPr>
          <p:cNvPr id="30" name="ZoneTexte 29">
            <a:extLst>
              <a:ext uri="{FF2B5EF4-FFF2-40B4-BE49-F238E27FC236}">
                <a16:creationId xmlns:a16="http://schemas.microsoft.com/office/drawing/2014/main" id="{7C0D02A7-5928-D9A3-0D6D-EA2B1A6CC5A3}"/>
              </a:ext>
            </a:extLst>
          </p:cNvPr>
          <p:cNvSpPr txBox="1"/>
          <p:nvPr/>
        </p:nvSpPr>
        <p:spPr>
          <a:xfrm>
            <a:off x="525176" y="2087999"/>
            <a:ext cx="14723903" cy="1200329"/>
          </a:xfrm>
          <a:prstGeom prst="rect">
            <a:avLst/>
          </a:prstGeom>
          <a:noFill/>
        </p:spPr>
        <p:txBody>
          <a:bodyPr wrap="none" rtlCol="0">
            <a:spAutoFit/>
          </a:bodyPr>
          <a:lstStyle/>
          <a:p>
            <a:r>
              <a:rPr lang="fr-FR" sz="7200" b="1" dirty="0">
                <a:solidFill>
                  <a:schemeClr val="tx2"/>
                </a:solidFill>
              </a:rPr>
              <a:t>Deux questions, une ambition</a:t>
            </a:r>
            <a:endParaRPr lang="fr-BE" sz="7200" b="1" dirty="0">
              <a:solidFill>
                <a:schemeClr val="tx2"/>
              </a:solidFill>
            </a:endParaRPr>
          </a:p>
        </p:txBody>
      </p:sp>
      <p:sp>
        <p:nvSpPr>
          <p:cNvPr id="31" name="ZoneTexte 30">
            <a:extLst>
              <a:ext uri="{FF2B5EF4-FFF2-40B4-BE49-F238E27FC236}">
                <a16:creationId xmlns:a16="http://schemas.microsoft.com/office/drawing/2014/main" id="{7D932855-8FFB-05A5-BF30-466CF2F294AC}"/>
              </a:ext>
            </a:extLst>
          </p:cNvPr>
          <p:cNvSpPr txBox="1"/>
          <p:nvPr/>
        </p:nvSpPr>
        <p:spPr>
          <a:xfrm>
            <a:off x="746760" y="4989480"/>
            <a:ext cx="14020800" cy="4308872"/>
          </a:xfrm>
          <a:prstGeom prst="rect">
            <a:avLst/>
          </a:prstGeom>
          <a:noFill/>
        </p:spPr>
        <p:txBody>
          <a:bodyPr wrap="square" rtlCol="0">
            <a:spAutoFit/>
          </a:bodyPr>
          <a:lstStyle/>
          <a:p>
            <a:pPr marL="0" lvl="0" indent="0">
              <a:buNone/>
            </a:pPr>
            <a:r>
              <a:rPr lang="fr-FR" sz="3200" b="1" dirty="0">
                <a:solidFill>
                  <a:schemeClr val="tx2"/>
                </a:solidFill>
                <a:latin typeface="Montserrat" panose="00000500000000000000" pitchFamily="50" charset="0"/>
              </a:rPr>
              <a:t>1. Comment les politiques de formation voient-elles l’adulte apprenant ?</a:t>
            </a:r>
          </a:p>
          <a:p>
            <a:pPr lvl="2"/>
            <a:endParaRPr lang="fr-BE" sz="3200" dirty="0">
              <a:solidFill>
                <a:schemeClr val="tx2"/>
              </a:solidFill>
              <a:latin typeface="Montserrat" panose="00000500000000000000" pitchFamily="50" charset="0"/>
            </a:endParaRPr>
          </a:p>
          <a:p>
            <a:pPr lvl="2"/>
            <a:endParaRPr lang="fr-BE" sz="3200" dirty="0">
              <a:solidFill>
                <a:schemeClr val="tx2"/>
              </a:solidFill>
              <a:latin typeface="Montserrat" panose="00000500000000000000" pitchFamily="50" charset="0"/>
            </a:endParaRPr>
          </a:p>
          <a:p>
            <a:pPr marL="0" lvl="0" indent="0">
              <a:buNone/>
            </a:pPr>
            <a:r>
              <a:rPr lang="fr-FR" sz="3200" b="1" dirty="0">
                <a:solidFill>
                  <a:schemeClr val="tx2"/>
                </a:solidFill>
                <a:latin typeface="Montserrat" panose="00000500000000000000" pitchFamily="50" charset="0"/>
              </a:rPr>
              <a:t>2. Comment évaluer les politiques de formation différemment ?</a:t>
            </a:r>
          </a:p>
          <a:p>
            <a:pPr marL="0" lvl="0" indent="0">
              <a:buNone/>
            </a:pPr>
            <a:endParaRPr lang="fr-FR" sz="3200" b="1" dirty="0">
              <a:solidFill>
                <a:schemeClr val="tx2"/>
              </a:solidFill>
              <a:latin typeface="Montserrat" panose="00000500000000000000" pitchFamily="50" charset="0"/>
            </a:endParaRPr>
          </a:p>
          <a:p>
            <a:pPr marL="0" lvl="0" indent="0" algn="ctr">
              <a:buNone/>
            </a:pPr>
            <a:r>
              <a:rPr lang="fr-FR" sz="3200" b="1" dirty="0">
                <a:solidFill>
                  <a:schemeClr val="tx2"/>
                </a:solidFill>
                <a:latin typeface="Montserrat" panose="00000500000000000000" pitchFamily="50" charset="0"/>
              </a:rPr>
              <a:t>Faire dialoguer les regards macro et micro</a:t>
            </a:r>
          </a:p>
          <a:p>
            <a:pPr lvl="0"/>
            <a:endParaRPr lang="fr-FR" sz="3200" i="1" dirty="0">
              <a:solidFill>
                <a:schemeClr val="tx2"/>
              </a:solidFill>
              <a:latin typeface="Montserrat" panose="00000500000000000000" pitchFamily="50" charset="0"/>
            </a:endParaRPr>
          </a:p>
          <a:p>
            <a:endParaRPr lang="fr-BE" dirty="0"/>
          </a:p>
        </p:txBody>
      </p:sp>
      <p:sp>
        <p:nvSpPr>
          <p:cNvPr id="2" name="Freeform 7">
            <a:extLst>
              <a:ext uri="{FF2B5EF4-FFF2-40B4-BE49-F238E27FC236}">
                <a16:creationId xmlns:a16="http://schemas.microsoft.com/office/drawing/2014/main" id="{D9874231-93CA-5190-7B33-DFB983BC54FD}"/>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4"/>
            <a:stretch>
              <a:fillRect l="-17307" t="-46909" r="-31948" b="-251961"/>
            </a:stretch>
          </a:blipFill>
        </p:spPr>
        <p:txBody>
          <a:bodyPr/>
          <a:lstStyle/>
          <a:p>
            <a:endParaRPr lang="fr-BE"/>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06A16-5E78-3AC1-4157-07331B078100}"/>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7EC0BC85-41D7-99A3-9D20-C57EF84A409C}"/>
              </a:ext>
            </a:extLst>
          </p:cNvPr>
          <p:cNvSpPr txBox="1"/>
          <p:nvPr/>
        </p:nvSpPr>
        <p:spPr>
          <a:xfrm>
            <a:off x="3657600" y="3086100"/>
            <a:ext cx="13030200" cy="6186309"/>
          </a:xfrm>
          <a:prstGeom prst="rect">
            <a:avLst/>
          </a:prstGeom>
          <a:noFill/>
        </p:spPr>
        <p:txBody>
          <a:bodyPr wrap="square">
            <a:spAutoFit/>
          </a:bodyPr>
          <a:lstStyle/>
          <a:p>
            <a:r>
              <a:rPr lang="fr-FR" sz="3600" dirty="0">
                <a:latin typeface="Montserrat" panose="00000500000000000000" pitchFamily="50" charset="0"/>
              </a:rPr>
              <a:t>Acteur et Bénéficiaire – dimensions déjà centrales dans la conception politique et des actions locales</a:t>
            </a:r>
          </a:p>
          <a:p>
            <a:endParaRPr lang="fr-FR" sz="3600" dirty="0">
              <a:latin typeface="Montserrat" panose="00000500000000000000" pitchFamily="50" charset="0"/>
            </a:endParaRPr>
          </a:p>
          <a:p>
            <a:r>
              <a:rPr lang="fr-FR" sz="3600" b="1" u="sng" dirty="0">
                <a:solidFill>
                  <a:schemeClr val="tx2"/>
                </a:solidFill>
                <a:latin typeface="Montserrat" panose="00000500000000000000" pitchFamily="50" charset="0"/>
              </a:rPr>
              <a:t>Dimension de Juge</a:t>
            </a:r>
            <a:r>
              <a:rPr lang="fr-FR" sz="3600" b="1" dirty="0">
                <a:solidFill>
                  <a:schemeClr val="tx2"/>
                </a:solidFill>
                <a:latin typeface="Montserrat" panose="00000500000000000000" pitchFamily="50" charset="0"/>
              </a:rPr>
              <a:t> moins présente dans les politiques sociales, </a:t>
            </a:r>
            <a:r>
              <a:rPr lang="fr-FR" sz="3600" dirty="0">
                <a:solidFill>
                  <a:schemeClr val="tx2"/>
                </a:solidFill>
                <a:latin typeface="Montserrat" panose="00000500000000000000" pitchFamily="50" charset="0"/>
              </a:rPr>
              <a:t>mais possible au niveau des dispositifs</a:t>
            </a:r>
          </a:p>
          <a:p>
            <a:endParaRPr lang="fr-FR" sz="3600" dirty="0">
              <a:solidFill>
                <a:schemeClr val="tx2"/>
              </a:solidFill>
              <a:latin typeface="Montserrat" panose="00000500000000000000" pitchFamily="50" charset="0"/>
            </a:endParaRPr>
          </a:p>
          <a:p>
            <a:r>
              <a:rPr lang="fr-FR" sz="3600" dirty="0">
                <a:latin typeface="Montserrat" panose="00000500000000000000" pitchFamily="50" charset="0"/>
              </a:rPr>
              <a:t>Deux </a:t>
            </a:r>
            <a:r>
              <a:rPr lang="fr-FR" sz="3600" b="1" dirty="0">
                <a:solidFill>
                  <a:schemeClr val="tx2"/>
                </a:solidFill>
                <a:latin typeface="Montserrat" panose="00000500000000000000" pitchFamily="50" charset="0"/>
              </a:rPr>
              <a:t>capabilités centrales</a:t>
            </a:r>
          </a:p>
          <a:p>
            <a:pPr marL="457200" indent="-457200">
              <a:buFont typeface="Arial" panose="020B0604020202020204" pitchFamily="34" charset="0"/>
              <a:buChar char="•"/>
            </a:pPr>
            <a:r>
              <a:rPr lang="fr-FR" sz="3600" b="1" dirty="0">
                <a:solidFill>
                  <a:schemeClr val="accent1"/>
                </a:solidFill>
                <a:latin typeface="Montserrat" panose="00000500000000000000" pitchFamily="50" charset="0"/>
              </a:rPr>
              <a:t> </a:t>
            </a:r>
            <a:r>
              <a:rPr lang="fr-FR" sz="3600" b="1" dirty="0">
                <a:solidFill>
                  <a:schemeClr val="tx2"/>
                </a:solidFill>
                <a:latin typeface="Montserrat" panose="00000500000000000000" pitchFamily="50" charset="0"/>
              </a:rPr>
              <a:t>«</a:t>
            </a:r>
            <a:r>
              <a:rPr lang="fr-FR" sz="3600" b="1" dirty="0" err="1">
                <a:solidFill>
                  <a:schemeClr val="tx2"/>
                </a:solidFill>
                <a:latin typeface="Montserrat" panose="00000500000000000000" pitchFamily="50" charset="0"/>
              </a:rPr>
              <a:t>Capability</a:t>
            </a:r>
            <a:r>
              <a:rPr lang="fr-FR" sz="3600" b="1" dirty="0">
                <a:solidFill>
                  <a:schemeClr val="tx2"/>
                </a:solidFill>
                <a:latin typeface="Montserrat" panose="00000500000000000000" pitchFamily="50" charset="0"/>
              </a:rPr>
              <a:t> for </a:t>
            </a:r>
            <a:r>
              <a:rPr lang="fr-FR" sz="3600" b="1" dirty="0" err="1">
                <a:solidFill>
                  <a:schemeClr val="tx2"/>
                </a:solidFill>
                <a:latin typeface="Montserrat" panose="00000500000000000000" pitchFamily="50" charset="0"/>
              </a:rPr>
              <a:t>voice</a:t>
            </a:r>
            <a:r>
              <a:rPr lang="fr-FR" sz="3600" b="1" dirty="0">
                <a:solidFill>
                  <a:schemeClr val="tx2"/>
                </a:solidFill>
                <a:latin typeface="Montserrat" panose="00000500000000000000" pitchFamily="50" charset="0"/>
              </a:rPr>
              <a:t> »</a:t>
            </a:r>
            <a:endParaRPr lang="fr-FR" sz="3600" dirty="0">
              <a:solidFill>
                <a:schemeClr val="tx2"/>
              </a:solidFill>
              <a:latin typeface="Montserrat" panose="00000500000000000000" pitchFamily="50" charset="0"/>
            </a:endParaRPr>
          </a:p>
          <a:p>
            <a:pPr marL="457200" indent="-457200">
              <a:buFont typeface="Arial" panose="020B0604020202020204" pitchFamily="34" charset="0"/>
              <a:buChar char="•"/>
            </a:pPr>
            <a:r>
              <a:rPr lang="fr-FR" sz="3600" b="1" dirty="0">
                <a:solidFill>
                  <a:schemeClr val="tx2"/>
                </a:solidFill>
                <a:latin typeface="Montserrat" panose="00000500000000000000" pitchFamily="50" charset="0"/>
              </a:rPr>
              <a:t> «</a:t>
            </a:r>
            <a:r>
              <a:rPr lang="fr-FR" sz="3600" b="1" dirty="0" err="1">
                <a:solidFill>
                  <a:schemeClr val="tx2"/>
                </a:solidFill>
                <a:latin typeface="Montserrat" panose="00000500000000000000" pitchFamily="50" charset="0"/>
              </a:rPr>
              <a:t>Capability</a:t>
            </a:r>
            <a:r>
              <a:rPr lang="fr-FR" sz="3600" b="1" dirty="0">
                <a:solidFill>
                  <a:schemeClr val="tx2"/>
                </a:solidFill>
                <a:latin typeface="Montserrat" panose="00000500000000000000" pitchFamily="50" charset="0"/>
              </a:rPr>
              <a:t> to aspire » </a:t>
            </a:r>
            <a:r>
              <a:rPr lang="fr-FR" sz="3600" dirty="0">
                <a:solidFill>
                  <a:schemeClr val="tx2"/>
                </a:solidFill>
                <a:latin typeface="Montserrat" panose="00000500000000000000" pitchFamily="50" charset="0"/>
              </a:rPr>
              <a:t>vs. les préférences adaptatives</a:t>
            </a:r>
          </a:p>
        </p:txBody>
      </p:sp>
      <p:sp>
        <p:nvSpPr>
          <p:cNvPr id="4" name="Freeform 2">
            <a:extLst>
              <a:ext uri="{FF2B5EF4-FFF2-40B4-BE49-F238E27FC236}">
                <a16:creationId xmlns:a16="http://schemas.microsoft.com/office/drawing/2014/main" id="{6A46AC2F-1CC3-4D91-6816-A28FF47F4CC6}"/>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2"/>
            <a:stretch>
              <a:fillRect r="-202130" b="-202194"/>
            </a:stretch>
          </a:blipFill>
        </p:spPr>
        <p:txBody>
          <a:bodyPr/>
          <a:lstStyle/>
          <a:p>
            <a:endParaRPr lang="fr-BE"/>
          </a:p>
        </p:txBody>
      </p:sp>
      <p:sp>
        <p:nvSpPr>
          <p:cNvPr id="5" name="Freeform 3">
            <a:extLst>
              <a:ext uri="{FF2B5EF4-FFF2-40B4-BE49-F238E27FC236}">
                <a16:creationId xmlns:a16="http://schemas.microsoft.com/office/drawing/2014/main" id="{53634872-E90E-5EA2-253D-2D58B3D14385}"/>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3"/>
            <a:stretch>
              <a:fillRect l="-101342" r="-101717" b="-202194"/>
            </a:stretch>
          </a:blipFill>
        </p:spPr>
        <p:txBody>
          <a:bodyPr/>
          <a:lstStyle/>
          <a:p>
            <a:endParaRPr lang="fr-BE"/>
          </a:p>
        </p:txBody>
      </p:sp>
      <p:sp>
        <p:nvSpPr>
          <p:cNvPr id="6" name="Freeform 4">
            <a:extLst>
              <a:ext uri="{FF2B5EF4-FFF2-40B4-BE49-F238E27FC236}">
                <a16:creationId xmlns:a16="http://schemas.microsoft.com/office/drawing/2014/main" id="{646A1D26-418A-62CD-39FD-2EDF5C8130D5}"/>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4">
              <a:extLst>
                <a:ext uri="{96DAC541-7B7A-43D3-8B79-37D633B846F1}">
                  <asvg:svgBlip xmlns:asvg="http://schemas.microsoft.com/office/drawing/2016/SVG/main" r:embed="rId5"/>
                </a:ext>
              </a:extLst>
            </a:blip>
            <a:stretch>
              <a:fillRect l="-201980" b="-199711"/>
            </a:stretch>
          </a:blipFill>
        </p:spPr>
        <p:txBody>
          <a:bodyPr/>
          <a:lstStyle/>
          <a:p>
            <a:endParaRPr lang="fr-BE"/>
          </a:p>
        </p:txBody>
      </p:sp>
      <p:sp>
        <p:nvSpPr>
          <p:cNvPr id="7" name="Freeform 5">
            <a:extLst>
              <a:ext uri="{FF2B5EF4-FFF2-40B4-BE49-F238E27FC236}">
                <a16:creationId xmlns:a16="http://schemas.microsoft.com/office/drawing/2014/main" id="{AC06DF8D-12CD-E5D0-7563-519D9AB0524F}"/>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BE"/>
          </a:p>
        </p:txBody>
      </p:sp>
      <p:sp>
        <p:nvSpPr>
          <p:cNvPr id="8" name="Freeform 6">
            <a:extLst>
              <a:ext uri="{FF2B5EF4-FFF2-40B4-BE49-F238E27FC236}">
                <a16:creationId xmlns:a16="http://schemas.microsoft.com/office/drawing/2014/main" id="{2B340405-063E-AC15-2F8F-3EDD3E617307}"/>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8"/>
            <a:stretch>
              <a:fillRect l="-101342" r="-101717" b="-202194"/>
            </a:stretch>
          </a:blipFill>
        </p:spPr>
        <p:txBody>
          <a:bodyPr/>
          <a:lstStyle/>
          <a:p>
            <a:endParaRPr lang="fr-BE"/>
          </a:p>
        </p:txBody>
      </p:sp>
      <p:grpSp>
        <p:nvGrpSpPr>
          <p:cNvPr id="9" name="Group 9">
            <a:extLst>
              <a:ext uri="{FF2B5EF4-FFF2-40B4-BE49-F238E27FC236}">
                <a16:creationId xmlns:a16="http://schemas.microsoft.com/office/drawing/2014/main" id="{F2A518EC-DE1C-330B-F571-1CB5766B4867}"/>
              </a:ext>
            </a:extLst>
          </p:cNvPr>
          <p:cNvGrpSpPr/>
          <p:nvPr/>
        </p:nvGrpSpPr>
        <p:grpSpPr>
          <a:xfrm>
            <a:off x="14173481" y="2086003"/>
            <a:ext cx="1755158" cy="238662"/>
            <a:chOff x="0" y="0"/>
            <a:chExt cx="462264" cy="62858"/>
          </a:xfrm>
        </p:grpSpPr>
        <p:sp>
          <p:nvSpPr>
            <p:cNvPr id="10" name="Freeform 10">
              <a:extLst>
                <a:ext uri="{FF2B5EF4-FFF2-40B4-BE49-F238E27FC236}">
                  <a16:creationId xmlns:a16="http://schemas.microsoft.com/office/drawing/2014/main" id="{C2F5630A-DECA-929A-A4C4-2BDE231A0F64}"/>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1" name="TextBox 11">
              <a:extLst>
                <a:ext uri="{FF2B5EF4-FFF2-40B4-BE49-F238E27FC236}">
                  <a16:creationId xmlns:a16="http://schemas.microsoft.com/office/drawing/2014/main" id="{675AF568-9C04-9CFE-90A4-5A53755D8616}"/>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2" name="TextBox 12">
            <a:extLst>
              <a:ext uri="{FF2B5EF4-FFF2-40B4-BE49-F238E27FC236}">
                <a16:creationId xmlns:a16="http://schemas.microsoft.com/office/drawing/2014/main" id="{FCD3C314-C5B9-D206-308E-7CF9C8924DBC}"/>
              </a:ext>
            </a:extLst>
          </p:cNvPr>
          <p:cNvSpPr txBox="1"/>
          <p:nvPr/>
        </p:nvSpPr>
        <p:spPr>
          <a:xfrm>
            <a:off x="3352800" y="563859"/>
            <a:ext cx="13906500" cy="820738"/>
          </a:xfrm>
          <a:prstGeom prst="rect">
            <a:avLst/>
          </a:prstGeom>
        </p:spPr>
        <p:txBody>
          <a:bodyPr wrap="square" lIns="0" tIns="0" rIns="0" bIns="0" rtlCol="0" anchor="t">
            <a:spAutoFit/>
          </a:bodyPr>
          <a:lstStyle/>
          <a:p>
            <a:pPr marL="0" lvl="0" indent="0" algn="r">
              <a:lnSpc>
                <a:spcPts val="6360"/>
              </a:lnSpc>
            </a:pPr>
            <a:r>
              <a:rPr lang="fr-FR" sz="6000" b="1" spc="221" dirty="0">
                <a:solidFill>
                  <a:srgbClr val="41527B"/>
                </a:solidFill>
                <a:latin typeface="Montserrat Bold"/>
              </a:rPr>
              <a:t>Une conception alternative</a:t>
            </a:r>
            <a:endParaRPr lang="en-US" sz="6000" b="1" spc="221" dirty="0">
              <a:solidFill>
                <a:srgbClr val="41527B"/>
              </a:solidFill>
              <a:latin typeface="Montserrat Bold"/>
              <a:sym typeface="Montserrat Bold"/>
            </a:endParaRPr>
          </a:p>
        </p:txBody>
      </p:sp>
      <p:sp>
        <p:nvSpPr>
          <p:cNvPr id="2" name="ZoneTexte 1">
            <a:extLst>
              <a:ext uri="{FF2B5EF4-FFF2-40B4-BE49-F238E27FC236}">
                <a16:creationId xmlns:a16="http://schemas.microsoft.com/office/drawing/2014/main" id="{E3C1F531-6914-EA7C-E6C1-2E9BA209383B}"/>
              </a:ext>
            </a:extLst>
          </p:cNvPr>
          <p:cNvSpPr txBox="1"/>
          <p:nvPr/>
        </p:nvSpPr>
        <p:spPr>
          <a:xfrm>
            <a:off x="457200" y="9553864"/>
            <a:ext cx="5698996" cy="338554"/>
          </a:xfrm>
          <a:prstGeom prst="rect">
            <a:avLst/>
          </a:prstGeom>
          <a:noFill/>
        </p:spPr>
        <p:txBody>
          <a:bodyPr wrap="none" rtlCol="0">
            <a:spAutoFit/>
          </a:bodyPr>
          <a:lstStyle/>
          <a:p>
            <a:r>
              <a:rPr lang="fr-FR" sz="1600" dirty="0">
                <a:latin typeface="Montserrat" panose="00000500000000000000" pitchFamily="50" charset="0"/>
              </a:rPr>
              <a:t>(Bonvin et </a:t>
            </a:r>
            <a:r>
              <a:rPr lang="fr-FR" sz="1600" dirty="0" err="1">
                <a:latin typeface="Montserrat" panose="00000500000000000000" pitchFamily="50" charset="0"/>
              </a:rPr>
              <a:t>Laruffa</a:t>
            </a:r>
            <a:r>
              <a:rPr lang="fr-FR" sz="1600" dirty="0">
                <a:latin typeface="Montserrat" panose="00000500000000000000" pitchFamily="50" charset="0"/>
              </a:rPr>
              <a:t>, 2018, 2024; Vanderavero et al, 2025)</a:t>
            </a:r>
            <a:endParaRPr lang="fr-BE" sz="1600" dirty="0">
              <a:latin typeface="Montserrat" panose="00000500000000000000" pitchFamily="50" charset="0"/>
            </a:endParaRPr>
          </a:p>
        </p:txBody>
      </p:sp>
      <p:sp>
        <p:nvSpPr>
          <p:cNvPr id="13" name="Freeform 7">
            <a:extLst>
              <a:ext uri="{FF2B5EF4-FFF2-40B4-BE49-F238E27FC236}">
                <a16:creationId xmlns:a16="http://schemas.microsoft.com/office/drawing/2014/main" id="{5B110C5C-BB08-3D69-6543-A8881D126392}"/>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9"/>
            <a:stretch>
              <a:fillRect l="-17307" t="-46909" r="-31948" b="-251961"/>
            </a:stretch>
          </a:blipFill>
        </p:spPr>
        <p:txBody>
          <a:bodyPr/>
          <a:lstStyle/>
          <a:p>
            <a:endParaRPr lang="fr-BE"/>
          </a:p>
        </p:txBody>
      </p:sp>
    </p:spTree>
    <p:extLst>
      <p:ext uri="{BB962C8B-B14F-4D97-AF65-F5344CB8AC3E}">
        <p14:creationId xmlns:p14="http://schemas.microsoft.com/office/powerpoint/2010/main" val="1280521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AD136-127A-953B-EF15-B0940DD6D32B}"/>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078EAFC6-5665-8E6C-7B47-81FE29536291}"/>
              </a:ext>
            </a:extLst>
          </p:cNvPr>
          <p:cNvSpPr txBox="1"/>
          <p:nvPr/>
        </p:nvSpPr>
        <p:spPr>
          <a:xfrm>
            <a:off x="3124200" y="2672898"/>
            <a:ext cx="13716000" cy="6001643"/>
          </a:xfrm>
          <a:prstGeom prst="rect">
            <a:avLst/>
          </a:prstGeom>
          <a:noFill/>
        </p:spPr>
        <p:txBody>
          <a:bodyPr wrap="square">
            <a:spAutoFit/>
          </a:bodyPr>
          <a:lstStyle/>
          <a:p>
            <a:pPr marL="0" indent="0">
              <a:buNone/>
            </a:pPr>
            <a:r>
              <a:rPr lang="fr-FR" sz="3200" dirty="0">
                <a:latin typeface="Montserrat" panose="00000500000000000000" pitchFamily="50" charset="0"/>
              </a:rPr>
              <a:t>Qu’est-ce cela implique </a:t>
            </a:r>
            <a:r>
              <a:rPr lang="fr-FR" sz="3200" b="1" dirty="0">
                <a:solidFill>
                  <a:schemeClr val="tx2"/>
                </a:solidFill>
                <a:latin typeface="Montserrat" panose="00000500000000000000" pitchFamily="50" charset="0"/>
              </a:rPr>
              <a:t>l’évaluation des politiques publiques </a:t>
            </a:r>
            <a:r>
              <a:rPr lang="fr-FR" sz="3200" dirty="0">
                <a:solidFill>
                  <a:schemeClr val="tx2"/>
                </a:solidFill>
                <a:latin typeface="Montserrat" panose="00000500000000000000" pitchFamily="50" charset="0"/>
              </a:rPr>
              <a:t>? </a:t>
            </a:r>
            <a:br>
              <a:rPr lang="fr-FR" sz="3200" dirty="0">
                <a:solidFill>
                  <a:schemeClr val="tx2"/>
                </a:solidFill>
                <a:latin typeface="Montserrat" panose="00000500000000000000" pitchFamily="50" charset="0"/>
              </a:rPr>
            </a:br>
            <a:endParaRPr lang="fr-FR" sz="3200" dirty="0">
              <a:solidFill>
                <a:schemeClr val="tx2"/>
              </a:solidFill>
              <a:latin typeface="Montserrat" panose="00000500000000000000" pitchFamily="50" charset="0"/>
            </a:endParaRPr>
          </a:p>
          <a:p>
            <a:pPr marL="457200" indent="-457200">
              <a:buFont typeface="Arial" panose="020B0604020202020204" pitchFamily="34" charset="0"/>
              <a:buChar char="•"/>
            </a:pPr>
            <a:r>
              <a:rPr lang="fr-FR" sz="3200" dirty="0"/>
              <a:t>Concevoir une conception de l’apprenant adultes qui prend en compte son </a:t>
            </a:r>
            <a:r>
              <a:rPr lang="fr-FR" sz="3200" b="1" dirty="0">
                <a:solidFill>
                  <a:schemeClr val="tx2"/>
                </a:solidFill>
              </a:rPr>
              <a:t>hétérogénéité</a:t>
            </a:r>
          </a:p>
          <a:p>
            <a:pPr marL="457200" indent="-457200">
              <a:buFont typeface="Arial" panose="020B0604020202020204" pitchFamily="34" charset="0"/>
              <a:buChar char="•"/>
            </a:pPr>
            <a:r>
              <a:rPr lang="fr-FR" sz="3200" dirty="0"/>
              <a:t>Une évaluation qui est </a:t>
            </a:r>
            <a:r>
              <a:rPr lang="fr-FR" sz="3200" dirty="0">
                <a:solidFill>
                  <a:schemeClr val="tx2"/>
                </a:solidFill>
              </a:rPr>
              <a:t>ancrée</a:t>
            </a:r>
            <a:r>
              <a:rPr lang="fr-FR" sz="3200" dirty="0"/>
              <a:t> </a:t>
            </a:r>
            <a:r>
              <a:rPr lang="fr-FR" sz="3200" b="1" dirty="0">
                <a:solidFill>
                  <a:schemeClr val="tx2"/>
                </a:solidFill>
              </a:rPr>
              <a:t>dans la réalité du terrain et qui prend en compte les ressources et les facteurs de conversion </a:t>
            </a:r>
            <a:r>
              <a:rPr lang="fr-FR" sz="3200" dirty="0"/>
              <a:t>réellement disponibles</a:t>
            </a:r>
          </a:p>
          <a:p>
            <a:pPr marL="457200" indent="-457200">
              <a:buFont typeface="Arial" panose="020B0604020202020204" pitchFamily="34" charset="0"/>
              <a:buChar char="•"/>
            </a:pPr>
            <a:r>
              <a:rPr lang="fr-FR" sz="3200" dirty="0"/>
              <a:t>Une évaluation qui </a:t>
            </a:r>
            <a:r>
              <a:rPr lang="fr-FR" sz="3200" b="1" dirty="0">
                <a:solidFill>
                  <a:schemeClr val="tx2"/>
                </a:solidFill>
              </a:rPr>
              <a:t>considère les opportunités d’expression des préoccupations</a:t>
            </a:r>
            <a:r>
              <a:rPr lang="fr-FR" sz="3200" dirty="0"/>
              <a:t>, de prises de parole de l’adulte apprenant</a:t>
            </a:r>
          </a:p>
          <a:p>
            <a:pPr marL="457200" indent="-457200">
              <a:buFont typeface="Arial" panose="020B0604020202020204" pitchFamily="34" charset="0"/>
              <a:buChar char="•"/>
            </a:pPr>
            <a:r>
              <a:rPr lang="fr-FR" sz="3200" dirty="0"/>
              <a:t>Evaluer des politiques à l’aune d’une </a:t>
            </a:r>
            <a:r>
              <a:rPr lang="fr-FR" sz="3200" b="1" dirty="0">
                <a:solidFill>
                  <a:schemeClr val="tx2"/>
                </a:solidFill>
              </a:rPr>
              <a:t>approche de justice sociale</a:t>
            </a:r>
            <a:r>
              <a:rPr lang="fr-FR" sz="3200" dirty="0"/>
              <a:t>, transposable dans différents contextes nationaux ou locaux</a:t>
            </a:r>
            <a:endParaRPr lang="fr-BE" sz="3200" dirty="0"/>
          </a:p>
        </p:txBody>
      </p:sp>
      <p:sp>
        <p:nvSpPr>
          <p:cNvPr id="4" name="Freeform 2">
            <a:extLst>
              <a:ext uri="{FF2B5EF4-FFF2-40B4-BE49-F238E27FC236}">
                <a16:creationId xmlns:a16="http://schemas.microsoft.com/office/drawing/2014/main" id="{1EEB820F-D49F-F791-7866-A55A5D9C947D}"/>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2"/>
            <a:stretch>
              <a:fillRect r="-202130" b="-202194"/>
            </a:stretch>
          </a:blipFill>
        </p:spPr>
        <p:txBody>
          <a:bodyPr/>
          <a:lstStyle/>
          <a:p>
            <a:endParaRPr lang="fr-BE"/>
          </a:p>
        </p:txBody>
      </p:sp>
      <p:sp>
        <p:nvSpPr>
          <p:cNvPr id="5" name="Freeform 3">
            <a:extLst>
              <a:ext uri="{FF2B5EF4-FFF2-40B4-BE49-F238E27FC236}">
                <a16:creationId xmlns:a16="http://schemas.microsoft.com/office/drawing/2014/main" id="{63A0DEFB-3BFC-7D07-6A8E-F3FF659C8F79}"/>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3"/>
            <a:stretch>
              <a:fillRect l="-101342" r="-101717" b="-202194"/>
            </a:stretch>
          </a:blipFill>
        </p:spPr>
        <p:txBody>
          <a:bodyPr/>
          <a:lstStyle/>
          <a:p>
            <a:endParaRPr lang="fr-BE"/>
          </a:p>
        </p:txBody>
      </p:sp>
      <p:sp>
        <p:nvSpPr>
          <p:cNvPr id="6" name="Freeform 4">
            <a:extLst>
              <a:ext uri="{FF2B5EF4-FFF2-40B4-BE49-F238E27FC236}">
                <a16:creationId xmlns:a16="http://schemas.microsoft.com/office/drawing/2014/main" id="{B47208D9-0A4B-0B57-9BE9-DD40E8813A75}"/>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4">
              <a:extLst>
                <a:ext uri="{96DAC541-7B7A-43D3-8B79-37D633B846F1}">
                  <asvg:svgBlip xmlns:asvg="http://schemas.microsoft.com/office/drawing/2016/SVG/main" r:embed="rId5"/>
                </a:ext>
              </a:extLst>
            </a:blip>
            <a:stretch>
              <a:fillRect l="-201980" b="-199711"/>
            </a:stretch>
          </a:blipFill>
        </p:spPr>
        <p:txBody>
          <a:bodyPr/>
          <a:lstStyle/>
          <a:p>
            <a:endParaRPr lang="fr-BE"/>
          </a:p>
        </p:txBody>
      </p:sp>
      <p:sp>
        <p:nvSpPr>
          <p:cNvPr id="7" name="Freeform 5">
            <a:extLst>
              <a:ext uri="{FF2B5EF4-FFF2-40B4-BE49-F238E27FC236}">
                <a16:creationId xmlns:a16="http://schemas.microsoft.com/office/drawing/2014/main" id="{FFBDE005-E185-1326-CEC7-D84AB20D1E84}"/>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BE"/>
          </a:p>
        </p:txBody>
      </p:sp>
      <p:sp>
        <p:nvSpPr>
          <p:cNvPr id="8" name="Freeform 6">
            <a:extLst>
              <a:ext uri="{FF2B5EF4-FFF2-40B4-BE49-F238E27FC236}">
                <a16:creationId xmlns:a16="http://schemas.microsoft.com/office/drawing/2014/main" id="{8D7AF894-0DCD-8595-A982-1E212B048B62}"/>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8"/>
            <a:stretch>
              <a:fillRect l="-101342" r="-101717" b="-202194"/>
            </a:stretch>
          </a:blipFill>
        </p:spPr>
        <p:txBody>
          <a:bodyPr/>
          <a:lstStyle/>
          <a:p>
            <a:endParaRPr lang="fr-BE"/>
          </a:p>
        </p:txBody>
      </p:sp>
      <p:grpSp>
        <p:nvGrpSpPr>
          <p:cNvPr id="9" name="Group 9">
            <a:extLst>
              <a:ext uri="{FF2B5EF4-FFF2-40B4-BE49-F238E27FC236}">
                <a16:creationId xmlns:a16="http://schemas.microsoft.com/office/drawing/2014/main" id="{694F86F0-4A61-5B39-E547-EB0C5C33AF9D}"/>
              </a:ext>
            </a:extLst>
          </p:cNvPr>
          <p:cNvGrpSpPr/>
          <p:nvPr/>
        </p:nvGrpSpPr>
        <p:grpSpPr>
          <a:xfrm>
            <a:off x="14173481" y="2086003"/>
            <a:ext cx="1755158" cy="238662"/>
            <a:chOff x="0" y="0"/>
            <a:chExt cx="462264" cy="62858"/>
          </a:xfrm>
        </p:grpSpPr>
        <p:sp>
          <p:nvSpPr>
            <p:cNvPr id="10" name="Freeform 10">
              <a:extLst>
                <a:ext uri="{FF2B5EF4-FFF2-40B4-BE49-F238E27FC236}">
                  <a16:creationId xmlns:a16="http://schemas.microsoft.com/office/drawing/2014/main" id="{3AF0831F-CA54-1ED4-EB15-1EDE6A77CDFD}"/>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1" name="TextBox 11">
              <a:extLst>
                <a:ext uri="{FF2B5EF4-FFF2-40B4-BE49-F238E27FC236}">
                  <a16:creationId xmlns:a16="http://schemas.microsoft.com/office/drawing/2014/main" id="{CE82BAF2-F99C-0CE0-6F14-A2B0D1807360}"/>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2" name="TextBox 12">
            <a:extLst>
              <a:ext uri="{FF2B5EF4-FFF2-40B4-BE49-F238E27FC236}">
                <a16:creationId xmlns:a16="http://schemas.microsoft.com/office/drawing/2014/main" id="{87604236-A48D-093B-2BF6-FFCB724FA161}"/>
              </a:ext>
            </a:extLst>
          </p:cNvPr>
          <p:cNvSpPr txBox="1"/>
          <p:nvPr/>
        </p:nvSpPr>
        <p:spPr>
          <a:xfrm>
            <a:off x="3352800" y="563859"/>
            <a:ext cx="13906500" cy="820738"/>
          </a:xfrm>
          <a:prstGeom prst="rect">
            <a:avLst/>
          </a:prstGeom>
        </p:spPr>
        <p:txBody>
          <a:bodyPr wrap="square" lIns="0" tIns="0" rIns="0" bIns="0" rtlCol="0" anchor="t">
            <a:spAutoFit/>
          </a:bodyPr>
          <a:lstStyle/>
          <a:p>
            <a:pPr marL="0" lvl="0" indent="0" algn="r">
              <a:lnSpc>
                <a:spcPts val="6360"/>
              </a:lnSpc>
            </a:pPr>
            <a:r>
              <a:rPr lang="fr-FR" sz="6000" b="1" spc="221" dirty="0">
                <a:solidFill>
                  <a:srgbClr val="41527B"/>
                </a:solidFill>
                <a:latin typeface="Montserrat Bold"/>
              </a:rPr>
              <a:t>Un cadre évaluatif alternatif</a:t>
            </a:r>
            <a:endParaRPr lang="en-US" sz="6000" b="1" spc="221" dirty="0">
              <a:solidFill>
                <a:srgbClr val="41527B"/>
              </a:solidFill>
              <a:latin typeface="Montserrat Bold"/>
              <a:sym typeface="Montserrat Bold"/>
            </a:endParaRPr>
          </a:p>
        </p:txBody>
      </p:sp>
      <p:sp>
        <p:nvSpPr>
          <p:cNvPr id="2" name="ZoneTexte 1">
            <a:extLst>
              <a:ext uri="{FF2B5EF4-FFF2-40B4-BE49-F238E27FC236}">
                <a16:creationId xmlns:a16="http://schemas.microsoft.com/office/drawing/2014/main" id="{ABAC2196-2EF5-8D6B-2E68-EE4CE1CC721B}"/>
              </a:ext>
            </a:extLst>
          </p:cNvPr>
          <p:cNvSpPr txBox="1"/>
          <p:nvPr/>
        </p:nvSpPr>
        <p:spPr>
          <a:xfrm>
            <a:off x="457200" y="9553864"/>
            <a:ext cx="5242141" cy="338554"/>
          </a:xfrm>
          <a:prstGeom prst="rect">
            <a:avLst/>
          </a:prstGeom>
          <a:noFill/>
        </p:spPr>
        <p:txBody>
          <a:bodyPr wrap="none" rtlCol="0">
            <a:spAutoFit/>
          </a:bodyPr>
          <a:lstStyle/>
          <a:p>
            <a:r>
              <a:rPr lang="fr-FR" sz="1600" dirty="0">
                <a:latin typeface="Montserrat" panose="00000500000000000000" pitchFamily="50" charset="0"/>
              </a:rPr>
              <a:t>(Bonvin et </a:t>
            </a:r>
            <a:r>
              <a:rPr lang="fr-FR" sz="1600" dirty="0" err="1">
                <a:latin typeface="Montserrat" panose="00000500000000000000" pitchFamily="50" charset="0"/>
              </a:rPr>
              <a:t>Laruffa</a:t>
            </a:r>
            <a:r>
              <a:rPr lang="fr-FR" sz="1600" dirty="0">
                <a:latin typeface="Montserrat" panose="00000500000000000000" pitchFamily="50" charset="0"/>
              </a:rPr>
              <a:t>, 2018, 2024; Vanderavero, 2024)</a:t>
            </a:r>
            <a:endParaRPr lang="fr-BE" sz="1600" dirty="0">
              <a:latin typeface="Montserrat" panose="00000500000000000000" pitchFamily="50" charset="0"/>
            </a:endParaRPr>
          </a:p>
        </p:txBody>
      </p:sp>
      <p:sp>
        <p:nvSpPr>
          <p:cNvPr id="13" name="Freeform 7">
            <a:extLst>
              <a:ext uri="{FF2B5EF4-FFF2-40B4-BE49-F238E27FC236}">
                <a16:creationId xmlns:a16="http://schemas.microsoft.com/office/drawing/2014/main" id="{E3BC785D-F5F4-672D-D4C6-4CF6B67C7C93}"/>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9"/>
            <a:stretch>
              <a:fillRect l="-17307" t="-46909" r="-31948" b="-251961"/>
            </a:stretch>
          </a:blipFill>
        </p:spPr>
        <p:txBody>
          <a:bodyPr/>
          <a:lstStyle/>
          <a:p>
            <a:endParaRPr lang="fr-BE"/>
          </a:p>
        </p:txBody>
      </p:sp>
    </p:spTree>
    <p:extLst>
      <p:ext uri="{BB962C8B-B14F-4D97-AF65-F5344CB8AC3E}">
        <p14:creationId xmlns:p14="http://schemas.microsoft.com/office/powerpoint/2010/main" val="827832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89453" y="3009901"/>
            <a:ext cx="14506711" cy="6982937"/>
          </a:xfrm>
          <a:prstGeom prst="rect">
            <a:avLst/>
          </a:prstGeom>
        </p:spPr>
        <p:txBody>
          <a:bodyPr wrap="square" lIns="0" tIns="0" rIns="0" bIns="0" rtlCol="0" anchor="t">
            <a:spAutoFit/>
          </a:bodyPr>
          <a:lstStyle/>
          <a:p>
            <a:pPr marL="457200" algn="just">
              <a:lnSpc>
                <a:spcPts val="2763"/>
              </a:lnSpc>
              <a:spcBef>
                <a:spcPts val="600"/>
              </a:spcBef>
              <a:spcAft>
                <a:spcPts val="600"/>
              </a:spcAft>
              <a:buFont typeface="Arial" panose="020B0604020202020204" pitchFamily="34" charset="0"/>
              <a:buChar char="•"/>
            </a:pPr>
            <a:r>
              <a:rPr lang="en-US" sz="3200" spc="65" dirty="0">
                <a:solidFill>
                  <a:srgbClr val="41527B"/>
                </a:solidFill>
                <a:latin typeface="Montserrat"/>
                <a:ea typeface="Montserrat"/>
                <a:cs typeface="Montserrat"/>
                <a:sym typeface="Montserrat"/>
              </a:rPr>
              <a:t> Tendance à </a:t>
            </a:r>
            <a:r>
              <a:rPr lang="en-US" sz="3200" spc="65" dirty="0" err="1">
                <a:solidFill>
                  <a:srgbClr val="41527B"/>
                </a:solidFill>
                <a:latin typeface="Montserrat"/>
                <a:ea typeface="Montserrat"/>
                <a:cs typeface="Montserrat"/>
                <a:sym typeface="Montserrat"/>
              </a:rPr>
              <a:t>problématiser</a:t>
            </a:r>
            <a:r>
              <a:rPr lang="en-US" sz="3200" spc="65" dirty="0">
                <a:solidFill>
                  <a:srgbClr val="41527B"/>
                </a:solidFill>
                <a:latin typeface="Montserrat"/>
                <a:ea typeface="Montserrat"/>
                <a:cs typeface="Montserrat"/>
                <a:sym typeface="Montserrat"/>
              </a:rPr>
              <a:t> les </a:t>
            </a:r>
            <a:r>
              <a:rPr lang="en-US" sz="3200" spc="65" dirty="0" err="1">
                <a:solidFill>
                  <a:srgbClr val="41527B"/>
                </a:solidFill>
                <a:latin typeface="Montserrat"/>
                <a:ea typeface="Montserrat"/>
                <a:cs typeface="Montserrat"/>
                <a:sym typeface="Montserrat"/>
              </a:rPr>
              <a:t>enjeux</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sociaux</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comme</a:t>
            </a:r>
            <a:r>
              <a:rPr lang="en-US" sz="3200" spc="65" dirty="0">
                <a:solidFill>
                  <a:srgbClr val="41527B"/>
                </a:solidFill>
                <a:latin typeface="Montserrat"/>
                <a:ea typeface="Montserrat"/>
                <a:cs typeface="Montserrat"/>
                <a:sym typeface="Montserrat"/>
              </a:rPr>
              <a:t> des problems (publics) que </a:t>
            </a:r>
            <a:r>
              <a:rPr lang="en-US" sz="3200" spc="65" dirty="0" err="1">
                <a:solidFill>
                  <a:srgbClr val="41527B"/>
                </a:solidFill>
                <a:latin typeface="Montserrat"/>
                <a:ea typeface="Montserrat"/>
                <a:cs typeface="Montserrat"/>
                <a:sym typeface="Montserrat"/>
              </a:rPr>
              <a:t>l’education</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peut</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résoudre</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éducationalisation</a:t>
            </a:r>
            <a:r>
              <a:rPr lang="en-US" sz="3200" spc="65" dirty="0">
                <a:solidFill>
                  <a:srgbClr val="41527B"/>
                </a:solidFill>
                <a:latin typeface="Montserrat"/>
                <a:ea typeface="Montserrat"/>
                <a:cs typeface="Montserrat"/>
                <a:sym typeface="Montserrat"/>
              </a:rPr>
              <a:t>)</a:t>
            </a:r>
          </a:p>
          <a:p>
            <a:pPr marL="457200" algn="just">
              <a:lnSpc>
                <a:spcPts val="2763"/>
              </a:lnSpc>
              <a:spcBef>
                <a:spcPts val="600"/>
              </a:spcBef>
              <a:spcAft>
                <a:spcPts val="600"/>
              </a:spcAft>
              <a:buFont typeface="Arial" panose="020B0604020202020204" pitchFamily="34" charset="0"/>
              <a:buChar char="•"/>
            </a:pPr>
            <a:endParaRPr lang="en-US" sz="3200" spc="65" dirty="0">
              <a:solidFill>
                <a:srgbClr val="41527B"/>
              </a:solidFill>
              <a:latin typeface="Montserrat"/>
              <a:ea typeface="Montserrat"/>
              <a:cs typeface="Montserrat"/>
              <a:sym typeface="Montserrat"/>
            </a:endParaRPr>
          </a:p>
          <a:p>
            <a:pPr marL="457200" algn="just">
              <a:lnSpc>
                <a:spcPts val="2763"/>
              </a:lnSpc>
              <a:spcBef>
                <a:spcPts val="600"/>
              </a:spcBef>
              <a:spcAft>
                <a:spcPts val="600"/>
              </a:spcAft>
              <a:buFont typeface="Arial" panose="020B0604020202020204" pitchFamily="34" charset="0"/>
              <a:buChar char="•"/>
            </a:pPr>
            <a:r>
              <a:rPr lang="en-US" sz="3200" spc="65" dirty="0">
                <a:solidFill>
                  <a:srgbClr val="41527B"/>
                </a:solidFill>
                <a:ea typeface="Montserrat"/>
                <a:cs typeface="Montserrat"/>
                <a:sym typeface="Montserrat"/>
              </a:rPr>
              <a:t>Au </a:t>
            </a:r>
            <a:r>
              <a:rPr lang="en-US" sz="3200" spc="65" dirty="0" err="1">
                <a:solidFill>
                  <a:srgbClr val="41527B"/>
                </a:solidFill>
                <a:ea typeface="Montserrat"/>
                <a:cs typeface="Montserrat"/>
                <a:sym typeface="Montserrat"/>
              </a:rPr>
              <a:t>niveau</a:t>
            </a:r>
            <a:r>
              <a:rPr lang="en-US" sz="3200" spc="65" dirty="0">
                <a:solidFill>
                  <a:srgbClr val="41527B"/>
                </a:solidFill>
                <a:ea typeface="Montserrat"/>
                <a:cs typeface="Montserrat"/>
                <a:sym typeface="Montserrat"/>
              </a:rPr>
              <a:t> </a:t>
            </a:r>
            <a:r>
              <a:rPr lang="en-US" sz="3200" spc="65" dirty="0" err="1">
                <a:solidFill>
                  <a:srgbClr val="41527B"/>
                </a:solidFill>
                <a:ea typeface="Montserrat"/>
                <a:cs typeface="Montserrat"/>
                <a:sym typeface="Montserrat"/>
              </a:rPr>
              <a:t>européen</a:t>
            </a:r>
            <a:r>
              <a:rPr lang="en-US" sz="3200" spc="65" dirty="0">
                <a:solidFill>
                  <a:srgbClr val="41527B"/>
                </a:solidFill>
                <a:ea typeface="Montserrat"/>
                <a:cs typeface="Montserrat"/>
                <a:sym typeface="Montserrat"/>
              </a:rPr>
              <a:t> adoption </a:t>
            </a:r>
            <a:r>
              <a:rPr lang="en-US" sz="3200" spc="65" dirty="0" err="1">
                <a:solidFill>
                  <a:srgbClr val="41527B"/>
                </a:solidFill>
                <a:ea typeface="Montserrat"/>
                <a:cs typeface="Montserrat"/>
                <a:sym typeface="Montserrat"/>
              </a:rPr>
              <a:t>d’une</a:t>
            </a:r>
            <a:r>
              <a:rPr lang="en-US" sz="3200" spc="65" dirty="0">
                <a:solidFill>
                  <a:srgbClr val="41527B"/>
                </a:solidFill>
                <a:ea typeface="Montserrat"/>
                <a:cs typeface="Montserrat"/>
                <a:sym typeface="Montserrat"/>
              </a:rPr>
              <a:t> conception de </a:t>
            </a:r>
            <a:r>
              <a:rPr lang="en-US" sz="3200" spc="65" dirty="0" err="1">
                <a:solidFill>
                  <a:srgbClr val="41527B"/>
                </a:solidFill>
                <a:ea typeface="Montserrat"/>
                <a:cs typeface="Montserrat"/>
                <a:sym typeface="Montserrat"/>
              </a:rPr>
              <a:t>l’apprenant</a:t>
            </a:r>
            <a:r>
              <a:rPr lang="en-US" sz="3200" spc="65" dirty="0">
                <a:solidFill>
                  <a:srgbClr val="41527B"/>
                </a:solidFill>
                <a:ea typeface="Montserrat"/>
                <a:cs typeface="Montserrat"/>
                <a:sym typeface="Montserrat"/>
              </a:rPr>
              <a:t> </a:t>
            </a:r>
            <a:r>
              <a:rPr lang="en-US" sz="3200" spc="65" dirty="0" err="1">
                <a:solidFill>
                  <a:srgbClr val="41527B"/>
                </a:solidFill>
                <a:ea typeface="Montserrat"/>
                <a:cs typeface="Montserrat"/>
                <a:sym typeface="Montserrat"/>
              </a:rPr>
              <a:t>hypothétique</a:t>
            </a:r>
            <a:r>
              <a:rPr lang="en-US" sz="3200" spc="65" dirty="0">
                <a:solidFill>
                  <a:srgbClr val="41527B"/>
                </a:solidFill>
                <a:ea typeface="Montserrat"/>
                <a:cs typeface="Montserrat"/>
                <a:sym typeface="Montserrat"/>
              </a:rPr>
              <a:t> et sans </a:t>
            </a:r>
            <a:r>
              <a:rPr lang="en-US" sz="3200" spc="65" dirty="0" err="1">
                <a:solidFill>
                  <a:srgbClr val="41527B"/>
                </a:solidFill>
                <a:ea typeface="Montserrat"/>
                <a:cs typeface="Montserrat"/>
                <a:sym typeface="Montserrat"/>
              </a:rPr>
              <a:t>profondeur</a:t>
            </a:r>
            <a:r>
              <a:rPr lang="en-US" sz="3200" spc="65">
                <a:solidFill>
                  <a:srgbClr val="41527B"/>
                </a:solidFill>
                <a:ea typeface="Montserrat"/>
                <a:cs typeface="Montserrat"/>
                <a:sym typeface="Montserrat"/>
              </a:rPr>
              <a:t> </a:t>
            </a:r>
            <a:endParaRPr lang="en-US" sz="3200" spc="65" dirty="0">
              <a:solidFill>
                <a:srgbClr val="41527B"/>
              </a:solidFill>
              <a:ea typeface="Montserrat"/>
              <a:cs typeface="Montserrat"/>
              <a:sym typeface="Montserrat"/>
            </a:endParaRPr>
          </a:p>
          <a:p>
            <a:pPr marL="457200" algn="just">
              <a:lnSpc>
                <a:spcPts val="2763"/>
              </a:lnSpc>
              <a:spcBef>
                <a:spcPts val="600"/>
              </a:spcBef>
              <a:spcAft>
                <a:spcPts val="600"/>
              </a:spcAft>
            </a:pPr>
            <a:endParaRPr lang="en-US" sz="3200" spc="65" dirty="0">
              <a:solidFill>
                <a:srgbClr val="41527B"/>
              </a:solidFill>
              <a:ea typeface="Montserrat"/>
              <a:cs typeface="Montserrat"/>
              <a:sym typeface="Montserrat"/>
            </a:endParaRPr>
          </a:p>
          <a:p>
            <a:pPr marL="457200" algn="just">
              <a:lnSpc>
                <a:spcPts val="2763"/>
              </a:lnSpc>
              <a:spcBef>
                <a:spcPts val="600"/>
              </a:spcBef>
              <a:spcAft>
                <a:spcPts val="600"/>
              </a:spcAft>
              <a:buFont typeface="Arial" panose="020B0604020202020204" pitchFamily="34" charset="0"/>
              <a:buChar char="•"/>
            </a:pPr>
            <a:r>
              <a:rPr lang="en-US" sz="3200" spc="65" dirty="0" err="1">
                <a:solidFill>
                  <a:srgbClr val="41527B"/>
                </a:solidFill>
                <a:latin typeface="Montserrat"/>
                <a:ea typeface="Montserrat"/>
                <a:cs typeface="Montserrat"/>
                <a:sym typeface="Montserrat"/>
              </a:rPr>
              <a:t>Interroger</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l’image</a:t>
            </a:r>
            <a:r>
              <a:rPr lang="en-US" sz="3200" spc="65" dirty="0">
                <a:solidFill>
                  <a:srgbClr val="41527B"/>
                </a:solidFill>
                <a:latin typeface="Montserrat"/>
                <a:ea typeface="Montserrat"/>
                <a:cs typeface="Montserrat"/>
                <a:sym typeface="Montserrat"/>
              </a:rPr>
              <a:t> de </a:t>
            </a:r>
            <a:r>
              <a:rPr lang="en-US" sz="3200" spc="65" dirty="0" err="1">
                <a:solidFill>
                  <a:srgbClr val="41527B"/>
                </a:solidFill>
                <a:latin typeface="Montserrat"/>
                <a:ea typeface="Montserrat"/>
                <a:cs typeface="Montserrat"/>
                <a:sym typeface="Montserrat"/>
              </a:rPr>
              <a:t>l’apprenant</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afin</a:t>
            </a:r>
            <a:r>
              <a:rPr lang="en-US" sz="3200" spc="65" dirty="0">
                <a:solidFill>
                  <a:srgbClr val="41527B"/>
                </a:solidFill>
                <a:latin typeface="Montserrat"/>
                <a:ea typeface="Montserrat"/>
                <a:cs typeface="Montserrat"/>
                <a:sym typeface="Montserrat"/>
              </a:rPr>
              <a:t> de decomposer les politiques </a:t>
            </a:r>
            <a:r>
              <a:rPr lang="en-US" sz="3200" spc="65" dirty="0" err="1">
                <a:solidFill>
                  <a:srgbClr val="41527B"/>
                </a:solidFill>
                <a:latin typeface="Montserrat"/>
                <a:ea typeface="Montserrat"/>
                <a:cs typeface="Montserrat"/>
                <a:sym typeface="Montserrat"/>
              </a:rPr>
              <a:t>publiques</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valeurs</a:t>
            </a:r>
            <a:r>
              <a:rPr lang="en-US" sz="3200" spc="65" dirty="0">
                <a:solidFill>
                  <a:srgbClr val="41527B"/>
                </a:solidFill>
                <a:latin typeface="Montserrat"/>
                <a:ea typeface="Montserrat"/>
                <a:cs typeface="Montserrat"/>
                <a:sym typeface="Montserrat"/>
              </a:rPr>
              <a:t>, instruments, </a:t>
            </a:r>
            <a:r>
              <a:rPr lang="en-US" sz="3200" spc="65" dirty="0" err="1">
                <a:solidFill>
                  <a:srgbClr val="41527B"/>
                </a:solidFill>
                <a:latin typeface="Montserrat"/>
                <a:ea typeface="Montserrat"/>
                <a:cs typeface="Montserrat"/>
                <a:sym typeface="Montserrat"/>
              </a:rPr>
              <a:t>normes</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logiques</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d’action</a:t>
            </a:r>
            <a:r>
              <a:rPr lang="en-US" sz="3200" spc="65" dirty="0">
                <a:solidFill>
                  <a:srgbClr val="41527B"/>
                </a:solidFill>
                <a:ea typeface="Montserrat"/>
                <a:cs typeface="Montserrat"/>
                <a:sym typeface="Montserrat"/>
              </a:rPr>
              <a:t>)</a:t>
            </a:r>
            <a:endParaRPr lang="en-US" sz="3200" spc="65" dirty="0">
              <a:solidFill>
                <a:srgbClr val="41527B"/>
              </a:solidFill>
              <a:latin typeface="Montserrat"/>
              <a:ea typeface="Montserrat"/>
              <a:cs typeface="Montserrat"/>
              <a:sym typeface="Montserrat"/>
            </a:endParaRPr>
          </a:p>
          <a:p>
            <a:pPr marL="457200" algn="just">
              <a:lnSpc>
                <a:spcPts val="2763"/>
              </a:lnSpc>
              <a:spcBef>
                <a:spcPts val="600"/>
              </a:spcBef>
              <a:spcAft>
                <a:spcPts val="600"/>
              </a:spcAft>
            </a:pPr>
            <a:endParaRPr lang="en-US" sz="3200" spc="65" dirty="0">
              <a:solidFill>
                <a:srgbClr val="41527B"/>
              </a:solidFill>
              <a:latin typeface="Montserrat"/>
              <a:ea typeface="Montserrat"/>
              <a:cs typeface="Montserrat"/>
              <a:sym typeface="Montserrat"/>
            </a:endParaRPr>
          </a:p>
          <a:p>
            <a:pPr marL="457200" algn="just">
              <a:lnSpc>
                <a:spcPts val="2763"/>
              </a:lnSpc>
              <a:spcBef>
                <a:spcPts val="600"/>
              </a:spcBef>
              <a:spcAft>
                <a:spcPts val="600"/>
              </a:spcAft>
              <a:buFont typeface="Arial" panose="020B0604020202020204" pitchFamily="34" charset="0"/>
              <a:buChar char="•"/>
            </a:pPr>
            <a:r>
              <a:rPr lang="en-US" sz="3200" spc="65" dirty="0">
                <a:solidFill>
                  <a:srgbClr val="41527B"/>
                </a:solidFill>
                <a:latin typeface="Montserrat"/>
                <a:ea typeface="Montserrat"/>
                <a:cs typeface="Montserrat"/>
                <a:sym typeface="Montserrat"/>
              </a:rPr>
              <a:t>Adopter des cadres </a:t>
            </a:r>
            <a:r>
              <a:rPr lang="en-US" sz="3200" spc="65" dirty="0" err="1">
                <a:solidFill>
                  <a:srgbClr val="41527B"/>
                </a:solidFill>
                <a:latin typeface="Montserrat"/>
                <a:ea typeface="Montserrat"/>
                <a:cs typeface="Montserrat"/>
                <a:sym typeface="Montserrat"/>
              </a:rPr>
              <a:t>alternatifs</a:t>
            </a:r>
            <a:r>
              <a:rPr lang="en-US" sz="3200" spc="65" dirty="0">
                <a:solidFill>
                  <a:srgbClr val="41527B"/>
                </a:solidFill>
                <a:latin typeface="Montserrat"/>
                <a:ea typeface="Montserrat"/>
                <a:cs typeface="Montserrat"/>
                <a:sym typeface="Montserrat"/>
              </a:rPr>
              <a:t> </a:t>
            </a:r>
            <a:r>
              <a:rPr lang="en-US" sz="3200" spc="65" dirty="0" err="1">
                <a:solidFill>
                  <a:srgbClr val="41527B"/>
                </a:solidFill>
                <a:latin typeface="Montserrat"/>
                <a:ea typeface="Montserrat"/>
                <a:cs typeface="Montserrat"/>
                <a:sym typeface="Montserrat"/>
              </a:rPr>
              <a:t>d’évalution</a:t>
            </a:r>
            <a:r>
              <a:rPr lang="en-US" sz="3200" spc="65" dirty="0">
                <a:solidFill>
                  <a:srgbClr val="41527B"/>
                </a:solidFill>
                <a:latin typeface="Montserrat"/>
                <a:ea typeface="Montserrat"/>
                <a:cs typeface="Montserrat"/>
                <a:sym typeface="Montserrat"/>
              </a:rPr>
              <a:t> (et de conception) des politiques </a:t>
            </a:r>
            <a:r>
              <a:rPr lang="en-US" sz="3200" spc="65" dirty="0" err="1">
                <a:solidFill>
                  <a:srgbClr val="41527B"/>
                </a:solidFill>
                <a:latin typeface="Montserrat"/>
                <a:ea typeface="Montserrat"/>
                <a:cs typeface="Montserrat"/>
                <a:sym typeface="Montserrat"/>
              </a:rPr>
              <a:t>publiques</a:t>
            </a:r>
            <a:endParaRPr lang="en-US" sz="3200" spc="65" dirty="0">
              <a:solidFill>
                <a:srgbClr val="41527B"/>
              </a:solidFill>
              <a:latin typeface="Montserrat"/>
              <a:ea typeface="Montserrat"/>
              <a:cs typeface="Montserrat"/>
              <a:sym typeface="Montserrat"/>
            </a:endParaRPr>
          </a:p>
          <a:p>
            <a:pPr marL="457200" algn="just">
              <a:lnSpc>
                <a:spcPts val="2763"/>
              </a:lnSpc>
              <a:spcBef>
                <a:spcPts val="600"/>
              </a:spcBef>
              <a:spcAft>
                <a:spcPts val="600"/>
              </a:spcAft>
              <a:buFont typeface="Arial" panose="020B0604020202020204" pitchFamily="34" charset="0"/>
              <a:buChar char="•"/>
            </a:pPr>
            <a:endParaRPr lang="en-US" sz="3200" spc="65" dirty="0">
              <a:solidFill>
                <a:srgbClr val="41527B"/>
              </a:solidFill>
              <a:latin typeface="Montserrat"/>
              <a:ea typeface="Montserrat"/>
              <a:cs typeface="Montserrat"/>
              <a:sym typeface="Montserrat"/>
            </a:endParaRPr>
          </a:p>
          <a:p>
            <a:pPr marL="457200" algn="just">
              <a:lnSpc>
                <a:spcPts val="2763"/>
              </a:lnSpc>
              <a:spcBef>
                <a:spcPts val="600"/>
              </a:spcBef>
              <a:spcAft>
                <a:spcPts val="600"/>
              </a:spcAft>
              <a:buFont typeface="Arial" panose="020B0604020202020204" pitchFamily="34" charset="0"/>
              <a:buChar char="•"/>
            </a:pPr>
            <a:r>
              <a:rPr lang="en-US" sz="3200" spc="65" dirty="0" err="1">
                <a:solidFill>
                  <a:srgbClr val="41527B"/>
                </a:solidFill>
                <a:latin typeface="Montserrat"/>
                <a:ea typeface="Montserrat"/>
                <a:cs typeface="Montserrat"/>
                <a:sym typeface="Montserrat"/>
              </a:rPr>
              <a:t>Soutenir</a:t>
            </a:r>
            <a:r>
              <a:rPr lang="en-US" sz="3200" spc="65" dirty="0">
                <a:solidFill>
                  <a:srgbClr val="41527B"/>
                </a:solidFill>
                <a:latin typeface="Montserrat"/>
                <a:ea typeface="Montserrat"/>
                <a:cs typeface="Montserrat"/>
                <a:sym typeface="Montserrat"/>
              </a:rPr>
              <a:t> (se </a:t>
            </a:r>
            <a:r>
              <a:rPr lang="en-US" sz="3200" spc="65" dirty="0" err="1">
                <a:solidFill>
                  <a:srgbClr val="41527B"/>
                </a:solidFill>
                <a:latin typeface="Montserrat"/>
                <a:ea typeface="Montserrat"/>
                <a:cs typeface="Montserrat"/>
                <a:sym typeface="Montserrat"/>
              </a:rPr>
              <a:t>réapproprier</a:t>
            </a:r>
            <a:r>
              <a:rPr lang="en-US" sz="3200" spc="65" dirty="0">
                <a:solidFill>
                  <a:srgbClr val="41527B"/>
                </a:solidFill>
                <a:latin typeface="Montserrat"/>
                <a:ea typeface="Montserrat"/>
                <a:cs typeface="Montserrat"/>
                <a:sym typeface="Montserrat"/>
              </a:rPr>
              <a:t> d’) </a:t>
            </a:r>
            <a:r>
              <a:rPr lang="en-US" sz="3200" spc="65" dirty="0" err="1">
                <a:solidFill>
                  <a:srgbClr val="41527B"/>
                </a:solidFill>
                <a:latin typeface="Montserrat"/>
                <a:ea typeface="Montserrat"/>
                <a:cs typeface="Montserrat"/>
                <a:sym typeface="Montserrat"/>
              </a:rPr>
              <a:t>une</a:t>
            </a:r>
            <a:r>
              <a:rPr lang="en-US" sz="3200" spc="65" dirty="0">
                <a:solidFill>
                  <a:srgbClr val="41527B"/>
                </a:solidFill>
                <a:latin typeface="Montserrat"/>
                <a:ea typeface="Montserrat"/>
                <a:cs typeface="Montserrat"/>
                <a:sym typeface="Montserrat"/>
              </a:rPr>
              <a:t> vision plus large des </a:t>
            </a:r>
            <a:r>
              <a:rPr lang="en-US" sz="3200" spc="65" dirty="0" err="1">
                <a:solidFill>
                  <a:srgbClr val="41527B"/>
                </a:solidFill>
                <a:latin typeface="Montserrat"/>
                <a:ea typeface="Montserrat"/>
                <a:cs typeface="Montserrat"/>
                <a:sym typeface="Montserrat"/>
              </a:rPr>
              <a:t>bénéfices</a:t>
            </a:r>
            <a:r>
              <a:rPr lang="en-US" sz="3200" spc="65" dirty="0">
                <a:solidFill>
                  <a:srgbClr val="41527B"/>
                </a:solidFill>
                <a:latin typeface="Montserrat"/>
                <a:ea typeface="Montserrat"/>
                <a:cs typeface="Montserrat"/>
                <a:sym typeface="Montserrat"/>
              </a:rPr>
              <a:t> de la formation</a:t>
            </a:r>
          </a:p>
        </p:txBody>
      </p:sp>
      <p:sp>
        <p:nvSpPr>
          <p:cNvPr id="5" name="Freeform 5"/>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2"/>
            <a:stretch>
              <a:fillRect l="-17307" t="-46909" r="-31948" b="-251961"/>
            </a:stretch>
          </a:blipFill>
        </p:spPr>
        <p:txBody>
          <a:bodyPr/>
          <a:lstStyle/>
          <a:p>
            <a:endParaRPr lang="fr-BE"/>
          </a:p>
        </p:txBody>
      </p:sp>
      <p:sp>
        <p:nvSpPr>
          <p:cNvPr id="6" name="Freeform 6"/>
          <p:cNvSpPr/>
          <p:nvPr/>
        </p:nvSpPr>
        <p:spPr>
          <a:xfrm flipV="1">
            <a:off x="15745775" y="-27746"/>
            <a:ext cx="2542226" cy="2408056"/>
          </a:xfrm>
          <a:custGeom>
            <a:avLst/>
            <a:gdLst/>
            <a:ahLst/>
            <a:cxnLst/>
            <a:rect l="l" t="t" r="r" b="b"/>
            <a:pathLst>
              <a:path w="3851125" h="2565812">
                <a:moveTo>
                  <a:pt x="0" y="2565812"/>
                </a:moveTo>
                <a:lnTo>
                  <a:pt x="3851124" y="2565812"/>
                </a:lnTo>
                <a:lnTo>
                  <a:pt x="3851124" y="0"/>
                </a:lnTo>
                <a:lnTo>
                  <a:pt x="0" y="0"/>
                </a:lnTo>
                <a:lnTo>
                  <a:pt x="0" y="2565812"/>
                </a:lnTo>
                <a:close/>
              </a:path>
            </a:pathLst>
          </a:custGeom>
          <a:blipFill>
            <a:blip r:embed="rId3">
              <a:extLst>
                <a:ext uri="{96DAC541-7B7A-43D3-8B79-37D633B846F1}">
                  <asvg:svgBlip xmlns:asvg="http://schemas.microsoft.com/office/drawing/2016/SVG/main" r:embed="rId4"/>
                </a:ext>
              </a:extLst>
            </a:blip>
            <a:stretch>
              <a:fillRect t="-6552" r="-51486"/>
            </a:stretch>
          </a:blipFill>
        </p:spPr>
        <p:txBody>
          <a:bodyPr/>
          <a:lstStyle/>
          <a:p>
            <a:endParaRPr lang="fr-BE"/>
          </a:p>
        </p:txBody>
      </p:sp>
      <p:grpSp>
        <p:nvGrpSpPr>
          <p:cNvPr id="7" name="Group 7"/>
          <p:cNvGrpSpPr/>
          <p:nvPr/>
        </p:nvGrpSpPr>
        <p:grpSpPr>
          <a:xfrm>
            <a:off x="1150208" y="2060719"/>
            <a:ext cx="1755158" cy="238662"/>
            <a:chOff x="0" y="0"/>
            <a:chExt cx="462264" cy="62858"/>
          </a:xfrm>
        </p:grpSpPr>
        <p:sp>
          <p:nvSpPr>
            <p:cNvPr id="8" name="Freeform 8"/>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9" name="TextBox 9"/>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0" name="TextBox 10"/>
          <p:cNvSpPr txBox="1"/>
          <p:nvPr/>
        </p:nvSpPr>
        <p:spPr>
          <a:xfrm>
            <a:off x="1134968" y="831552"/>
            <a:ext cx="11635946" cy="820738"/>
          </a:xfrm>
          <a:prstGeom prst="rect">
            <a:avLst/>
          </a:prstGeom>
        </p:spPr>
        <p:txBody>
          <a:bodyPr wrap="square" lIns="0" tIns="0" rIns="0" bIns="0" rtlCol="0" anchor="t">
            <a:spAutoFit/>
          </a:bodyPr>
          <a:lstStyle/>
          <a:p>
            <a:pPr marL="0" lvl="0" indent="0" algn="l">
              <a:lnSpc>
                <a:spcPts val="6360"/>
              </a:lnSpc>
            </a:pPr>
            <a:r>
              <a:rPr lang="en-US" sz="6000" b="1" spc="221">
                <a:solidFill>
                  <a:srgbClr val="41527B"/>
                </a:solidFill>
                <a:latin typeface="Montserrat Bold"/>
                <a:ea typeface="Montserrat Bold"/>
                <a:cs typeface="Montserrat Bold"/>
                <a:sym typeface="Montserrat Bold"/>
              </a:rPr>
              <a:t>Conclusions</a:t>
            </a:r>
            <a:endParaRPr lang="en-US" sz="6000" b="1" spc="221" dirty="0">
              <a:solidFill>
                <a:srgbClr val="41527B"/>
              </a:solidFill>
              <a:latin typeface="Montserrat Bold"/>
              <a:ea typeface="Montserrat Bold"/>
              <a:cs typeface="Montserrat Bold"/>
              <a:sym typeface="Montserrat Bold"/>
            </a:endParaRPr>
          </a:p>
        </p:txBody>
      </p:sp>
      <p:sp>
        <p:nvSpPr>
          <p:cNvPr id="3" name="Freeform 6">
            <a:extLst>
              <a:ext uri="{FF2B5EF4-FFF2-40B4-BE49-F238E27FC236}">
                <a16:creationId xmlns:a16="http://schemas.microsoft.com/office/drawing/2014/main" id="{2A8C59ED-227E-9157-D5A4-8A91A81090BF}"/>
              </a:ext>
            </a:extLst>
          </p:cNvPr>
          <p:cNvSpPr/>
          <p:nvPr/>
        </p:nvSpPr>
        <p:spPr>
          <a:xfrm flipV="1">
            <a:off x="15745774" y="-108675"/>
            <a:ext cx="2542226" cy="2408056"/>
          </a:xfrm>
          <a:custGeom>
            <a:avLst/>
            <a:gdLst/>
            <a:ahLst/>
            <a:cxnLst/>
            <a:rect l="l" t="t" r="r" b="b"/>
            <a:pathLst>
              <a:path w="3851125" h="2565812">
                <a:moveTo>
                  <a:pt x="0" y="2565812"/>
                </a:moveTo>
                <a:lnTo>
                  <a:pt x="3851124" y="2565812"/>
                </a:lnTo>
                <a:lnTo>
                  <a:pt x="3851124" y="0"/>
                </a:lnTo>
                <a:lnTo>
                  <a:pt x="0" y="0"/>
                </a:lnTo>
                <a:lnTo>
                  <a:pt x="0" y="2565812"/>
                </a:lnTo>
                <a:close/>
              </a:path>
            </a:pathLst>
          </a:custGeom>
          <a:blipFill>
            <a:blip r:embed="rId3">
              <a:extLst>
                <a:ext uri="{96DAC541-7B7A-43D3-8B79-37D633B846F1}">
                  <asvg:svgBlip xmlns:asvg="http://schemas.microsoft.com/office/drawing/2016/SVG/main" r:embed="rId4"/>
                </a:ext>
              </a:extLst>
            </a:blip>
            <a:stretch>
              <a:fillRect t="-6552" r="-51486"/>
            </a:stretch>
          </a:blipFill>
        </p:spPr>
        <p:txBody>
          <a:bodyPr/>
          <a:lstStyle/>
          <a:p>
            <a:endParaRPr lang="fr-BE"/>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81EABA-9465-460E-75ED-FAEA5783F3FD}"/>
            </a:ext>
          </a:extLst>
        </p:cNvPr>
        <p:cNvGrpSpPr/>
        <p:nvPr/>
      </p:nvGrpSpPr>
      <p:grpSpPr>
        <a:xfrm>
          <a:off x="0" y="0"/>
          <a:ext cx="0" cy="0"/>
          <a:chOff x="0" y="0"/>
          <a:chExt cx="0" cy="0"/>
        </a:xfrm>
      </p:grpSpPr>
      <p:sp>
        <p:nvSpPr>
          <p:cNvPr id="6" name="Freeform 6">
            <a:extLst>
              <a:ext uri="{FF2B5EF4-FFF2-40B4-BE49-F238E27FC236}">
                <a16:creationId xmlns:a16="http://schemas.microsoft.com/office/drawing/2014/main" id="{31A1AC24-2E89-2C89-4215-24E1C957002E}"/>
              </a:ext>
            </a:extLst>
          </p:cNvPr>
          <p:cNvSpPr/>
          <p:nvPr/>
        </p:nvSpPr>
        <p:spPr>
          <a:xfrm flipV="1">
            <a:off x="15745775" y="-27746"/>
            <a:ext cx="2542226" cy="2408056"/>
          </a:xfrm>
          <a:custGeom>
            <a:avLst/>
            <a:gdLst/>
            <a:ahLst/>
            <a:cxnLst/>
            <a:rect l="l" t="t" r="r" b="b"/>
            <a:pathLst>
              <a:path w="3851125" h="2565812">
                <a:moveTo>
                  <a:pt x="0" y="2565812"/>
                </a:moveTo>
                <a:lnTo>
                  <a:pt x="3851124" y="2565812"/>
                </a:lnTo>
                <a:lnTo>
                  <a:pt x="3851124" y="0"/>
                </a:lnTo>
                <a:lnTo>
                  <a:pt x="0" y="0"/>
                </a:lnTo>
                <a:lnTo>
                  <a:pt x="0" y="2565812"/>
                </a:lnTo>
                <a:close/>
              </a:path>
            </a:pathLst>
          </a:custGeom>
          <a:blipFill>
            <a:blip r:embed="rId2">
              <a:extLst>
                <a:ext uri="{96DAC541-7B7A-43D3-8B79-37D633B846F1}">
                  <asvg:svgBlip xmlns:asvg="http://schemas.microsoft.com/office/drawing/2016/SVG/main" r:embed="rId3"/>
                </a:ext>
              </a:extLst>
            </a:blip>
            <a:stretch>
              <a:fillRect t="-6552" r="-51486"/>
            </a:stretch>
          </a:blipFill>
        </p:spPr>
        <p:txBody>
          <a:bodyPr/>
          <a:lstStyle/>
          <a:p>
            <a:endParaRPr lang="fr-BE"/>
          </a:p>
        </p:txBody>
      </p:sp>
      <p:grpSp>
        <p:nvGrpSpPr>
          <p:cNvPr id="7" name="Group 7">
            <a:extLst>
              <a:ext uri="{FF2B5EF4-FFF2-40B4-BE49-F238E27FC236}">
                <a16:creationId xmlns:a16="http://schemas.microsoft.com/office/drawing/2014/main" id="{BDE84423-44A7-5D3F-ED10-2B4539460213}"/>
              </a:ext>
            </a:extLst>
          </p:cNvPr>
          <p:cNvGrpSpPr/>
          <p:nvPr/>
        </p:nvGrpSpPr>
        <p:grpSpPr>
          <a:xfrm>
            <a:off x="1150208" y="2060719"/>
            <a:ext cx="1755158" cy="238662"/>
            <a:chOff x="0" y="0"/>
            <a:chExt cx="462264" cy="62858"/>
          </a:xfrm>
        </p:grpSpPr>
        <p:sp>
          <p:nvSpPr>
            <p:cNvPr id="8" name="Freeform 8">
              <a:extLst>
                <a:ext uri="{FF2B5EF4-FFF2-40B4-BE49-F238E27FC236}">
                  <a16:creationId xmlns:a16="http://schemas.microsoft.com/office/drawing/2014/main" id="{F1967C94-714A-4923-E21B-39D2F70BD6C2}"/>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9" name="TextBox 9">
              <a:extLst>
                <a:ext uri="{FF2B5EF4-FFF2-40B4-BE49-F238E27FC236}">
                  <a16:creationId xmlns:a16="http://schemas.microsoft.com/office/drawing/2014/main" id="{718E32CB-FC0C-D4CD-4BDF-1911B4AC673F}"/>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0" name="TextBox 10">
            <a:extLst>
              <a:ext uri="{FF2B5EF4-FFF2-40B4-BE49-F238E27FC236}">
                <a16:creationId xmlns:a16="http://schemas.microsoft.com/office/drawing/2014/main" id="{EA6090B6-5FDC-CD42-C738-428EF76ABFD7}"/>
              </a:ext>
            </a:extLst>
          </p:cNvPr>
          <p:cNvSpPr txBox="1"/>
          <p:nvPr/>
        </p:nvSpPr>
        <p:spPr>
          <a:xfrm>
            <a:off x="1134968" y="831552"/>
            <a:ext cx="11635946" cy="820738"/>
          </a:xfrm>
          <a:prstGeom prst="rect">
            <a:avLst/>
          </a:prstGeom>
        </p:spPr>
        <p:txBody>
          <a:bodyPr wrap="square" lIns="0" tIns="0" rIns="0" bIns="0" rtlCol="0" anchor="t">
            <a:spAutoFit/>
          </a:bodyPr>
          <a:lstStyle/>
          <a:p>
            <a:pPr marL="0" lvl="0" indent="0" algn="l">
              <a:lnSpc>
                <a:spcPts val="6360"/>
              </a:lnSpc>
            </a:pPr>
            <a:r>
              <a:rPr lang="en-US" sz="6000" b="1" spc="221" dirty="0" err="1">
                <a:solidFill>
                  <a:srgbClr val="41527B"/>
                </a:solidFill>
                <a:latin typeface="Montserrat Bold"/>
                <a:ea typeface="Montserrat Bold"/>
                <a:cs typeface="Montserrat Bold"/>
                <a:sym typeface="Montserrat Bold"/>
              </a:rPr>
              <a:t>Références</a:t>
            </a:r>
            <a:endParaRPr lang="en-US" sz="6000" b="1" spc="221" dirty="0">
              <a:solidFill>
                <a:srgbClr val="41527B"/>
              </a:solidFill>
              <a:latin typeface="Montserrat Bold"/>
              <a:ea typeface="Montserrat Bold"/>
              <a:cs typeface="Montserrat Bold"/>
              <a:sym typeface="Montserrat Bold"/>
            </a:endParaRPr>
          </a:p>
        </p:txBody>
      </p:sp>
      <p:sp>
        <p:nvSpPr>
          <p:cNvPr id="13" name="ZoneTexte 12">
            <a:extLst>
              <a:ext uri="{FF2B5EF4-FFF2-40B4-BE49-F238E27FC236}">
                <a16:creationId xmlns:a16="http://schemas.microsoft.com/office/drawing/2014/main" id="{D0426AC5-1449-35AD-1554-522C03F03C10}"/>
              </a:ext>
            </a:extLst>
          </p:cNvPr>
          <p:cNvSpPr txBox="1"/>
          <p:nvPr/>
        </p:nvSpPr>
        <p:spPr>
          <a:xfrm>
            <a:off x="990600" y="2513731"/>
            <a:ext cx="16772033" cy="7811369"/>
          </a:xfrm>
          <a:prstGeom prst="rect">
            <a:avLst/>
          </a:prstGeom>
          <a:noFill/>
        </p:spPr>
        <p:txBody>
          <a:bodyPr wrap="square">
            <a:spAutoFit/>
          </a:bodyPr>
          <a:lstStyle/>
          <a:p>
            <a:pPr marL="182880" indent="-182880">
              <a:lnSpc>
                <a:spcPct val="90000"/>
              </a:lnSpc>
              <a:spcBef>
                <a:spcPts val="1200"/>
              </a:spcBef>
              <a:buClr>
                <a:srgbClr val="E32D91"/>
              </a:buClr>
              <a:buFont typeface="Wingdings 2" pitchFamily="18" charset="2"/>
              <a:buChar char=""/>
              <a:defRPr/>
            </a:pPr>
            <a:r>
              <a:rPr lang="en-US" sz="1600" dirty="0"/>
              <a:t>Antunes, F. (2025). Made in the EU: Dual Europeanisation and the rhetorical construction of adult education (2000-2022). </a:t>
            </a:r>
            <a:r>
              <a:rPr lang="en-US" sz="1600" i="1" dirty="0"/>
              <a:t>European Journal for Research on the Education and Learning of Adults</a:t>
            </a:r>
            <a:r>
              <a:rPr lang="en-US" sz="1600" dirty="0"/>
              <a:t>, </a:t>
            </a:r>
            <a:r>
              <a:rPr lang="en-US" sz="1600" i="1" dirty="0"/>
              <a:t>16</a:t>
            </a:r>
            <a:r>
              <a:rPr lang="en-US" sz="1600" dirty="0"/>
              <a:t>(1), 115-134.</a:t>
            </a:r>
          </a:p>
          <a:p>
            <a:pPr marL="182880" indent="-182880">
              <a:lnSpc>
                <a:spcPct val="90000"/>
              </a:lnSpc>
              <a:spcBef>
                <a:spcPts val="1200"/>
              </a:spcBef>
              <a:buClr>
                <a:srgbClr val="E32D91"/>
              </a:buClr>
              <a:buFont typeface="Wingdings 2" pitchFamily="18" charset="2"/>
              <a:buChar char=""/>
              <a:defRPr/>
            </a:pPr>
            <a:r>
              <a:rPr lang="en-US" sz="1600" dirty="0"/>
              <a:t>Bacchi, C. (2009). </a:t>
            </a:r>
            <a:r>
              <a:rPr lang="en-US" sz="1600" i="1" dirty="0" err="1"/>
              <a:t>Analysing</a:t>
            </a:r>
            <a:r>
              <a:rPr lang="en-US" sz="1600" i="1" dirty="0"/>
              <a:t> policy</a:t>
            </a:r>
            <a:r>
              <a:rPr lang="en-US" sz="1600" dirty="0"/>
              <a:t>. Pearson Higher Education AU.</a:t>
            </a:r>
          </a:p>
          <a:p>
            <a:pPr marL="182880" indent="-182880">
              <a:lnSpc>
                <a:spcPct val="90000"/>
              </a:lnSpc>
              <a:spcBef>
                <a:spcPts val="1200"/>
              </a:spcBef>
              <a:buClr>
                <a:srgbClr val="E32D91"/>
              </a:buClr>
              <a:buFont typeface="Wingdings 2" pitchFamily="18" charset="2"/>
              <a:buChar char=""/>
              <a:defRPr/>
            </a:pPr>
            <a:r>
              <a:rPr lang="fr-FR" sz="1600" dirty="0"/>
              <a:t>Bussi, M. (2022). L’adulte apprenant dans les politiques européennes: Une approche critique. </a:t>
            </a:r>
            <a:r>
              <a:rPr lang="fr-FR" sz="1600" i="1" dirty="0"/>
              <a:t>O. Collard-Bovy, A. </a:t>
            </a:r>
            <a:r>
              <a:rPr lang="fr-FR" sz="1600" i="1" dirty="0" err="1"/>
              <a:t>Jézégou</a:t>
            </a:r>
            <a:r>
              <a:rPr lang="fr-FR" sz="1600" i="1" dirty="0"/>
              <a:t>, &amp; F. de </a:t>
            </a:r>
            <a:r>
              <a:rPr lang="fr-FR" sz="1600" i="1" dirty="0" err="1"/>
              <a:t>Viron</a:t>
            </a:r>
            <a:r>
              <a:rPr lang="fr-FR" sz="1600" i="1" dirty="0"/>
              <a:t>, Adultes et Formation</a:t>
            </a:r>
            <a:r>
              <a:rPr lang="fr-FR" sz="1600" dirty="0"/>
              <a:t>, 37-57.</a:t>
            </a:r>
            <a:endParaRPr lang="en-US" sz="1600" dirty="0">
              <a:latin typeface="Montserrat"/>
            </a:endParaRPr>
          </a:p>
          <a:p>
            <a:pPr marL="182880" indent="-182880">
              <a:lnSpc>
                <a:spcPct val="90000"/>
              </a:lnSpc>
              <a:spcBef>
                <a:spcPts val="1200"/>
              </a:spcBef>
              <a:buClr>
                <a:srgbClr val="E32D91"/>
              </a:buClr>
              <a:buFont typeface="Wingdings 2" pitchFamily="18" charset="2"/>
              <a:buChar char=""/>
              <a:defRPr/>
            </a:pPr>
            <a:r>
              <a:rPr lang="en-US" sz="1600" dirty="0"/>
              <a:t>Bussi, M., &amp; Milana, M. (2024). The ideational policy trajectory of EU adult learning and skills policies up to COVID-19. In </a:t>
            </a:r>
            <a:r>
              <a:rPr lang="en-US" sz="1600" i="1" dirty="0"/>
              <a:t>Research Handbook on Adult Education Policy</a:t>
            </a:r>
            <a:r>
              <a:rPr lang="en-US" sz="1600" dirty="0"/>
              <a:t> (pp. 147-163). Edward Elgar Publishing.</a:t>
            </a:r>
          </a:p>
          <a:p>
            <a:pPr marL="182880" indent="-182880">
              <a:lnSpc>
                <a:spcPct val="90000"/>
              </a:lnSpc>
              <a:spcBef>
                <a:spcPts val="1200"/>
              </a:spcBef>
              <a:buClr>
                <a:srgbClr val="E32D91"/>
              </a:buClr>
              <a:buFont typeface="Wingdings 2" pitchFamily="18" charset="2"/>
              <a:buChar char=""/>
              <a:defRPr/>
            </a:pPr>
            <a:r>
              <a:rPr lang="fr-FR" sz="1600" dirty="0"/>
              <a:t>Bussi, M., &amp; Vanderavero, P. (2024). Une lecture critique de l’image de l’adulte apprenant. e: Entre échos du terrain et construction institutionnelle.</a:t>
            </a:r>
            <a:endParaRPr kumimoji="0" lang="en-US" sz="1600" b="0" i="0" u="none" strike="noStrike" kern="1200" cap="none" spc="0" normalizeH="0" baseline="0" noProof="0" dirty="0">
              <a:ln>
                <a:noFill/>
              </a:ln>
              <a:effectLst/>
              <a:uLnTx/>
              <a:uFillTx/>
              <a:latin typeface="Montserrat"/>
              <a:ea typeface="+mn-ea"/>
              <a:cs typeface="+mn-cs"/>
            </a:endParaRPr>
          </a:p>
          <a:p>
            <a:pPr marL="182880" marR="0" lvl="0" indent="-182880" algn="l" defTabSz="914400" rtl="0" eaLnBrk="1" fontAlgn="auto" latinLnBrk="0" hangingPunct="1">
              <a:lnSpc>
                <a:spcPct val="90000"/>
              </a:lnSpc>
              <a:spcBef>
                <a:spcPts val="1200"/>
              </a:spcBef>
              <a:spcAft>
                <a:spcPts val="0"/>
              </a:spcAft>
              <a:buClr>
                <a:srgbClr val="E32D91"/>
              </a:buClr>
              <a:buSzTx/>
              <a:buFont typeface="Wingdings 2" pitchFamily="18" charset="2"/>
              <a:buChar char=""/>
              <a:tabLst/>
              <a:defRPr/>
            </a:pPr>
            <a:r>
              <a:rPr kumimoji="0" lang="en-US" sz="1600" b="0" i="0" u="none" strike="noStrike" kern="1200" cap="none" spc="0" normalizeH="0" baseline="0" noProof="0" dirty="0" err="1">
                <a:ln>
                  <a:noFill/>
                </a:ln>
                <a:effectLst/>
                <a:uLnTx/>
                <a:uFillTx/>
                <a:latin typeface="Montserrat"/>
                <a:ea typeface="+mn-ea"/>
                <a:cs typeface="+mn-cs"/>
              </a:rPr>
              <a:t>Bonvin</a:t>
            </a:r>
            <a:r>
              <a:rPr kumimoji="0" lang="en-US" sz="1600" b="0" i="0" u="none" strike="noStrike" kern="1200" cap="none" spc="0" normalizeH="0" baseline="0" noProof="0" dirty="0">
                <a:ln>
                  <a:noFill/>
                </a:ln>
                <a:effectLst/>
                <a:uLnTx/>
                <a:uFillTx/>
                <a:latin typeface="Montserrat"/>
                <a:ea typeface="+mn-ea"/>
                <a:cs typeface="+mn-cs"/>
              </a:rPr>
              <a:t>, J. M., &amp; Laruffa, F. (2024). Transforming Social Policies and Institutions in a Capability Perspective: Agency, Voice and the Capability to Aspire. </a:t>
            </a:r>
            <a:r>
              <a:rPr kumimoji="0" lang="en-US" sz="1600" b="0" i="1" u="none" strike="noStrike" kern="1200" cap="none" spc="0" normalizeH="0" baseline="0" noProof="0" dirty="0">
                <a:ln>
                  <a:noFill/>
                </a:ln>
                <a:effectLst/>
                <a:uLnTx/>
                <a:uFillTx/>
                <a:latin typeface="Montserrat"/>
                <a:ea typeface="+mn-ea"/>
                <a:cs typeface="+mn-cs"/>
              </a:rPr>
              <a:t>Journal of Human Development and Capabilities</a:t>
            </a:r>
            <a:r>
              <a:rPr kumimoji="0" lang="en-US" sz="1600" b="0" i="0" u="none" strike="noStrike" kern="1200" cap="none" spc="0" normalizeH="0" baseline="0" noProof="0" dirty="0">
                <a:ln>
                  <a:noFill/>
                </a:ln>
                <a:effectLst/>
                <a:uLnTx/>
                <a:uFillTx/>
                <a:latin typeface="Montserrat"/>
                <a:ea typeface="+mn-ea"/>
                <a:cs typeface="+mn-cs"/>
              </a:rPr>
              <a:t>, 1–20. https://doi.org/10.1080/19452829.2024.2405096</a:t>
            </a:r>
          </a:p>
          <a:p>
            <a:pPr marL="182880" marR="0" lvl="0" indent="-182880" algn="l" defTabSz="914400" rtl="0" eaLnBrk="1" fontAlgn="auto" latinLnBrk="0" hangingPunct="1">
              <a:lnSpc>
                <a:spcPct val="90000"/>
              </a:lnSpc>
              <a:spcBef>
                <a:spcPts val="1200"/>
              </a:spcBef>
              <a:spcAft>
                <a:spcPts val="0"/>
              </a:spcAft>
              <a:buClr>
                <a:srgbClr val="E32D91"/>
              </a:buClr>
              <a:buSzTx/>
              <a:buFont typeface="Wingdings 2" pitchFamily="18" charset="2"/>
              <a:buChar char=""/>
              <a:tabLst/>
              <a:defRPr/>
            </a:pPr>
            <a:r>
              <a:rPr kumimoji="0" lang="en-US" sz="1600" b="0" i="0" u="none" strike="noStrike" kern="1200" cap="none" spc="0" normalizeH="0" baseline="0" noProof="0" dirty="0" err="1">
                <a:ln>
                  <a:noFill/>
                </a:ln>
                <a:effectLst/>
                <a:uLnTx/>
                <a:uFillTx/>
                <a:latin typeface="Montserrat"/>
                <a:ea typeface="+mn-ea"/>
                <a:cs typeface="+mn-cs"/>
              </a:rPr>
              <a:t>Bonvin</a:t>
            </a:r>
            <a:r>
              <a:rPr kumimoji="0" lang="en-US" sz="1600" b="0" i="0" u="none" strike="noStrike" kern="1200" cap="none" spc="0" normalizeH="0" baseline="0" noProof="0" dirty="0">
                <a:ln>
                  <a:noFill/>
                </a:ln>
                <a:effectLst/>
                <a:uLnTx/>
                <a:uFillTx/>
                <a:latin typeface="Montserrat"/>
                <a:ea typeface="+mn-ea"/>
                <a:cs typeface="+mn-cs"/>
              </a:rPr>
              <a:t>, J. M., &amp; Laruffa, F. (2018). Human beings as receivers, doers and judges. The anthropological foundations of sustainable public action in the capability approach. </a:t>
            </a:r>
            <a:r>
              <a:rPr kumimoji="0" lang="en-US" sz="1600" b="0" i="1" u="none" strike="noStrike" kern="1200" cap="none" spc="0" normalizeH="0" baseline="0" noProof="0" dirty="0">
                <a:ln>
                  <a:noFill/>
                </a:ln>
                <a:effectLst/>
                <a:uLnTx/>
                <a:uFillTx/>
                <a:latin typeface="Montserrat"/>
                <a:ea typeface="+mn-ea"/>
                <a:cs typeface="+mn-cs"/>
              </a:rPr>
              <a:t>Community, Work &amp; Family</a:t>
            </a:r>
            <a:r>
              <a:rPr kumimoji="0" lang="en-US" sz="1600" b="0" i="0" u="none" strike="noStrike" kern="1200" cap="none" spc="0" normalizeH="0" baseline="0" noProof="0" dirty="0">
                <a:ln>
                  <a:noFill/>
                </a:ln>
                <a:effectLst/>
                <a:uLnTx/>
                <a:uFillTx/>
                <a:latin typeface="Montserrat"/>
                <a:ea typeface="+mn-ea"/>
                <a:cs typeface="+mn-cs"/>
              </a:rPr>
              <a:t>, </a:t>
            </a:r>
            <a:r>
              <a:rPr kumimoji="0" lang="en-US" sz="1600" b="0" i="1" u="none" strike="noStrike" kern="1200" cap="none" spc="0" normalizeH="0" baseline="0" noProof="0" dirty="0">
                <a:ln>
                  <a:noFill/>
                </a:ln>
                <a:effectLst/>
                <a:uLnTx/>
                <a:uFillTx/>
                <a:latin typeface="Montserrat"/>
                <a:ea typeface="+mn-ea"/>
                <a:cs typeface="+mn-cs"/>
              </a:rPr>
              <a:t>21</a:t>
            </a:r>
            <a:r>
              <a:rPr kumimoji="0" lang="en-US" sz="1600" b="0" i="0" u="none" strike="noStrike" kern="1200" cap="none" spc="0" normalizeH="0" baseline="0" noProof="0" dirty="0">
                <a:ln>
                  <a:noFill/>
                </a:ln>
                <a:effectLst/>
                <a:uLnTx/>
                <a:uFillTx/>
                <a:latin typeface="Montserrat"/>
                <a:ea typeface="+mn-ea"/>
                <a:cs typeface="+mn-cs"/>
              </a:rPr>
              <a:t>(5), 502–518. https://doi.org/10.1080/13668803.2018.1526777</a:t>
            </a:r>
          </a:p>
          <a:p>
            <a:pPr marL="182880" marR="0" lvl="0" indent="-182880" algn="l" defTabSz="914400" rtl="0" eaLnBrk="1" fontAlgn="auto" latinLnBrk="0" hangingPunct="1">
              <a:lnSpc>
                <a:spcPct val="90000"/>
              </a:lnSpc>
              <a:spcBef>
                <a:spcPts val="1200"/>
              </a:spcBef>
              <a:spcAft>
                <a:spcPts val="0"/>
              </a:spcAft>
              <a:buClr>
                <a:srgbClr val="E32D91"/>
              </a:buClr>
              <a:buSzTx/>
              <a:buFont typeface="Wingdings 2" pitchFamily="18" charset="2"/>
              <a:buChar char=""/>
              <a:tabLst/>
              <a:defRPr/>
            </a:pPr>
            <a:r>
              <a:rPr kumimoji="0" lang="fr-FR" sz="1600" b="0" i="0" u="none" strike="noStrike" kern="1200" cap="none" spc="0" normalizeH="0" baseline="0" noProof="0" dirty="0">
                <a:ln>
                  <a:noFill/>
                </a:ln>
                <a:effectLst/>
                <a:uLnTx/>
                <a:uFillTx/>
                <a:latin typeface="Montserrat"/>
                <a:ea typeface="+mn-ea"/>
                <a:cs typeface="+mn-cs"/>
              </a:rPr>
              <a:t>De </a:t>
            </a:r>
            <a:r>
              <a:rPr kumimoji="0" lang="fr-FR" sz="1600" b="0" i="0" u="none" strike="noStrike" kern="1200" cap="none" spc="0" normalizeH="0" baseline="0" noProof="0" dirty="0" err="1">
                <a:ln>
                  <a:noFill/>
                </a:ln>
                <a:effectLst/>
                <a:uLnTx/>
                <a:uFillTx/>
                <a:latin typeface="Montserrat"/>
                <a:ea typeface="+mn-ea"/>
                <a:cs typeface="+mn-cs"/>
              </a:rPr>
              <a:t>Viron</a:t>
            </a:r>
            <a:r>
              <a:rPr kumimoji="0" lang="fr-FR" sz="1600" b="0" i="0" u="none" strike="noStrike" kern="1200" cap="none" spc="0" normalizeH="0" baseline="0" noProof="0" dirty="0">
                <a:ln>
                  <a:noFill/>
                </a:ln>
                <a:effectLst/>
                <a:uLnTx/>
                <a:uFillTx/>
                <a:latin typeface="Montserrat"/>
                <a:ea typeface="+mn-ea"/>
                <a:cs typeface="+mn-cs"/>
              </a:rPr>
              <a:t>, F. </a:t>
            </a:r>
            <a:r>
              <a:rPr kumimoji="0" lang="fr-FR" sz="1600" b="0" i="0" u="none" strike="noStrike" kern="1200" cap="none" spc="0" normalizeH="0" baseline="0" noProof="0" dirty="0" err="1">
                <a:ln>
                  <a:noFill/>
                </a:ln>
                <a:effectLst/>
                <a:uLnTx/>
                <a:uFillTx/>
                <a:latin typeface="Montserrat"/>
                <a:ea typeface="+mn-ea"/>
                <a:cs typeface="+mn-cs"/>
              </a:rPr>
              <a:t>Jézégou</a:t>
            </a:r>
            <a:r>
              <a:rPr kumimoji="0" lang="fr-FR" sz="1600" b="0" i="0" u="none" strike="noStrike" kern="1200" cap="none" spc="0" normalizeH="0" baseline="0" noProof="0" dirty="0">
                <a:ln>
                  <a:noFill/>
                </a:ln>
                <a:effectLst/>
                <a:uLnTx/>
                <a:uFillTx/>
                <a:latin typeface="Montserrat"/>
                <a:ea typeface="+mn-ea"/>
                <a:cs typeface="+mn-cs"/>
              </a:rPr>
              <a:t>, A., BUSSI M. (2023). L’adulte sommé d’apprendre? Sociétés en changement, n.16, Juillet.</a:t>
            </a:r>
          </a:p>
          <a:p>
            <a:pPr marL="182880" indent="-182880">
              <a:lnSpc>
                <a:spcPct val="90000"/>
              </a:lnSpc>
              <a:spcBef>
                <a:spcPts val="1200"/>
              </a:spcBef>
              <a:buClr>
                <a:srgbClr val="E32D91"/>
              </a:buClr>
              <a:buFont typeface="Wingdings 2" pitchFamily="18" charset="2"/>
              <a:buChar char=""/>
              <a:defRPr/>
            </a:pPr>
            <a:r>
              <a:rPr lang="en-GB" sz="1600" dirty="0">
                <a:latin typeface="Montserrat"/>
              </a:rPr>
              <a:t>Depaepe, M. and </a:t>
            </a:r>
            <a:r>
              <a:rPr lang="en-GB" sz="1600" dirty="0" err="1">
                <a:latin typeface="Montserrat"/>
              </a:rPr>
              <a:t>Smeyers</a:t>
            </a:r>
            <a:r>
              <a:rPr lang="en-GB" sz="1600" dirty="0">
                <a:latin typeface="Montserrat"/>
              </a:rPr>
              <a:t>, P. (2008), </a:t>
            </a:r>
            <a:r>
              <a:rPr lang="en-GB" sz="1600" dirty="0" err="1">
                <a:latin typeface="Montserrat"/>
              </a:rPr>
              <a:t>Educationalisation</a:t>
            </a:r>
            <a:r>
              <a:rPr lang="en-GB" sz="1600" dirty="0">
                <a:latin typeface="Montserrat"/>
              </a:rPr>
              <a:t> as an </a:t>
            </a:r>
            <a:r>
              <a:rPr lang="en-GB" sz="1600" dirty="0" err="1">
                <a:latin typeface="Montserrat"/>
              </a:rPr>
              <a:t>ogoing</a:t>
            </a:r>
            <a:r>
              <a:rPr lang="en-GB" sz="1600" dirty="0">
                <a:latin typeface="Montserrat"/>
              </a:rPr>
              <a:t> modernisation process. Educational Theory, 58: 379-389. </a:t>
            </a:r>
            <a:r>
              <a:rPr lang="en-GB" sz="1600" dirty="0">
                <a:latin typeface="Montserrat"/>
                <a:hlinkClick r:id="rId4">
                  <a:extLst>
                    <a:ext uri="{A12FA001-AC4F-418D-AE19-62706E023703}">
                      <ahyp:hlinkClr xmlns:ahyp="http://schemas.microsoft.com/office/drawing/2018/hyperlinkcolor" val="tx"/>
                    </a:ext>
                  </a:extLst>
                </a:hlinkClick>
              </a:rPr>
              <a:t>https://doi.org/10.1111/j.1741-5446.2008.00295.x</a:t>
            </a:r>
            <a:endParaRPr lang="en-GB" sz="1600" dirty="0">
              <a:latin typeface="Montserrat"/>
            </a:endParaRPr>
          </a:p>
          <a:p>
            <a:pPr marL="182880" indent="-182880">
              <a:lnSpc>
                <a:spcPct val="90000"/>
              </a:lnSpc>
              <a:spcBef>
                <a:spcPts val="1200"/>
              </a:spcBef>
              <a:buClr>
                <a:srgbClr val="E32D91"/>
              </a:buClr>
              <a:buFont typeface="Wingdings 2" pitchFamily="18" charset="2"/>
              <a:buChar char=""/>
              <a:defRPr/>
            </a:pPr>
            <a:r>
              <a:rPr lang="en-GB" sz="1600" dirty="0">
                <a:latin typeface="Montserrat"/>
              </a:rPr>
              <a:t>Desjardins, R. and Kalenda, J. (eds) (2025, à </a:t>
            </a:r>
            <a:r>
              <a:rPr lang="en-GB" sz="1600" dirty="0" err="1">
                <a:latin typeface="Montserrat"/>
              </a:rPr>
              <a:t>paraître</a:t>
            </a:r>
            <a:r>
              <a:rPr lang="en-GB" sz="1600" dirty="0">
                <a:latin typeface="Montserrat"/>
              </a:rPr>
              <a:t>), </a:t>
            </a:r>
            <a:r>
              <a:rPr lang="en-US" sz="1600" i="1" dirty="0">
                <a:latin typeface="Montserrat"/>
              </a:rPr>
              <a:t>A Modern Guide to Adult Learning Systems</a:t>
            </a:r>
            <a:r>
              <a:rPr lang="en-US" sz="1600" dirty="0">
                <a:latin typeface="Montserrat"/>
              </a:rPr>
              <a:t>, Edward Elgar.</a:t>
            </a:r>
          </a:p>
          <a:p>
            <a:pPr marL="182880" indent="-182880">
              <a:lnSpc>
                <a:spcPct val="90000"/>
              </a:lnSpc>
              <a:spcBef>
                <a:spcPts val="1200"/>
              </a:spcBef>
              <a:buClr>
                <a:srgbClr val="E32D91"/>
              </a:buClr>
              <a:buFont typeface="Wingdings 2" pitchFamily="18" charset="2"/>
              <a:buChar char=""/>
              <a:defRPr/>
            </a:pPr>
            <a:r>
              <a:rPr lang="fr-FR" sz="1600" dirty="0" err="1"/>
              <a:t>Lascoumes</a:t>
            </a:r>
            <a:r>
              <a:rPr lang="fr-FR" sz="1600" dirty="0"/>
              <a:t>, P., &amp; Le </a:t>
            </a:r>
            <a:r>
              <a:rPr lang="fr-FR" sz="1600" dirty="0" err="1"/>
              <a:t>Galès</a:t>
            </a:r>
            <a:r>
              <a:rPr lang="fr-FR" sz="1600" dirty="0"/>
              <a:t>, P. (2005). Introduction: L'action publique saisie par ses instruments. In </a:t>
            </a:r>
            <a:r>
              <a:rPr lang="fr-FR" sz="1600" i="1" dirty="0"/>
              <a:t>Gouverner par les instruments</a:t>
            </a:r>
            <a:r>
              <a:rPr lang="fr-FR" sz="1600" dirty="0"/>
              <a:t> (pp. 11-44). Presses de Sciences Po.</a:t>
            </a:r>
            <a:endParaRPr lang="en-US" sz="1600" dirty="0">
              <a:latin typeface="Montserrat"/>
            </a:endParaRPr>
          </a:p>
          <a:p>
            <a:pPr marL="182880" indent="-182880">
              <a:lnSpc>
                <a:spcPct val="90000"/>
              </a:lnSpc>
              <a:spcBef>
                <a:spcPts val="1200"/>
              </a:spcBef>
              <a:buClr>
                <a:srgbClr val="E32D91"/>
              </a:buClr>
              <a:buFont typeface="Wingdings 2" pitchFamily="18" charset="2"/>
              <a:buChar char=""/>
              <a:defRPr/>
            </a:pPr>
            <a:r>
              <a:rPr lang="en-US" sz="1600" dirty="0"/>
              <a:t>Rubenson, K., &amp; Desjardins, R. (2009). The impact of welfare state regimes on barriers to participation in adult education: A bounded agency model. </a:t>
            </a:r>
            <a:r>
              <a:rPr lang="en-US" sz="1600" i="1" dirty="0"/>
              <a:t>Adult education quarterly</a:t>
            </a:r>
            <a:r>
              <a:rPr lang="en-US" sz="1600" dirty="0"/>
              <a:t>, </a:t>
            </a:r>
            <a:r>
              <a:rPr lang="en-US" sz="1600" i="1" dirty="0"/>
              <a:t>59</a:t>
            </a:r>
            <a:r>
              <a:rPr lang="en-US" sz="1600" dirty="0"/>
              <a:t>(3), 187-207.</a:t>
            </a:r>
            <a:endParaRPr lang="en-US" sz="1600" dirty="0">
              <a:latin typeface="Montserrat"/>
            </a:endParaRPr>
          </a:p>
          <a:p>
            <a:pPr marL="182880" indent="-182880">
              <a:lnSpc>
                <a:spcPct val="90000"/>
              </a:lnSpc>
              <a:spcBef>
                <a:spcPts val="1200"/>
              </a:spcBef>
              <a:buClr>
                <a:srgbClr val="E32D91"/>
              </a:buClr>
              <a:buFont typeface="Wingdings 2" pitchFamily="18" charset="2"/>
              <a:buChar char=""/>
              <a:defRPr/>
            </a:pPr>
            <a:r>
              <a:rPr lang="en-US" sz="1600" dirty="0"/>
              <a:t>Elfert, M. (2015). UNESCO, the Faure report, the Delors report, and the political utopia of lifelong learning. </a:t>
            </a:r>
            <a:r>
              <a:rPr lang="en-US" sz="1600" i="1" dirty="0"/>
              <a:t>European Journal of Education</a:t>
            </a:r>
            <a:r>
              <a:rPr lang="en-US" sz="1600" dirty="0"/>
              <a:t>, </a:t>
            </a:r>
            <a:r>
              <a:rPr lang="en-US" sz="1600" i="1" dirty="0"/>
              <a:t>50</a:t>
            </a:r>
            <a:r>
              <a:rPr lang="en-US" sz="1600" dirty="0"/>
              <a:t>(1), 88-100.</a:t>
            </a:r>
          </a:p>
          <a:p>
            <a:pPr marL="182880" indent="-182880">
              <a:lnSpc>
                <a:spcPct val="90000"/>
              </a:lnSpc>
              <a:spcBef>
                <a:spcPts val="1200"/>
              </a:spcBef>
              <a:buClr>
                <a:srgbClr val="E32D91"/>
              </a:buClr>
              <a:buFont typeface="Wingdings 2" pitchFamily="18" charset="2"/>
              <a:buChar char=""/>
              <a:defRPr/>
            </a:pPr>
            <a:r>
              <a:rPr lang="en-US" sz="1600" dirty="0"/>
              <a:t>Evans, K. (2007). Concepts of bounded agency in education, work, and the personal lives of young adults. </a:t>
            </a:r>
            <a:r>
              <a:rPr lang="en-US" sz="1600" i="1" dirty="0"/>
              <a:t>International journal of psychology</a:t>
            </a:r>
            <a:r>
              <a:rPr lang="en-US" sz="1600" dirty="0"/>
              <a:t>, </a:t>
            </a:r>
            <a:r>
              <a:rPr lang="en-US" sz="1600" i="1" dirty="0"/>
              <a:t>42</a:t>
            </a:r>
            <a:r>
              <a:rPr lang="en-US" sz="1600" dirty="0"/>
              <a:t>(2), 85-93.</a:t>
            </a:r>
          </a:p>
          <a:p>
            <a:pPr marL="182880" marR="0" lvl="0" indent="-182880" algn="l" defTabSz="914400" rtl="0" eaLnBrk="1" fontAlgn="auto" latinLnBrk="0" hangingPunct="1">
              <a:lnSpc>
                <a:spcPct val="90000"/>
              </a:lnSpc>
              <a:spcBef>
                <a:spcPts val="1200"/>
              </a:spcBef>
              <a:spcAft>
                <a:spcPts val="0"/>
              </a:spcAft>
              <a:buClr>
                <a:srgbClr val="E32D91"/>
              </a:buClr>
              <a:buSzTx/>
              <a:buFont typeface="Wingdings 2" pitchFamily="18" charset="2"/>
              <a:buChar char=""/>
              <a:tabLst/>
              <a:defRPr/>
            </a:pPr>
            <a:r>
              <a:rPr kumimoji="0" lang="fr-FR" sz="1600" b="0" i="0" u="none" strike="noStrike" kern="1200" cap="none" spc="0" normalizeH="0" baseline="0" noProof="0" dirty="0">
                <a:ln>
                  <a:noFill/>
                </a:ln>
                <a:effectLst/>
                <a:uLnTx/>
                <a:uFillTx/>
                <a:latin typeface="Montserrat"/>
                <a:ea typeface="+mn-ea"/>
                <a:cs typeface="+mn-cs"/>
              </a:rPr>
              <a:t>Vanderavero, P. (2024). Quelle structure d’opportunités pour les étudiants adultes?: Une analyse de l’Enseignement de promotion sociale en Belgique francophone. Les Cahiers de Recherche du </a:t>
            </a:r>
            <a:r>
              <a:rPr kumimoji="0" lang="fr-FR" sz="1600" b="0" i="0" u="none" strike="noStrike" kern="1200" cap="none" spc="0" normalizeH="0" baseline="0" noProof="0" dirty="0" err="1">
                <a:ln>
                  <a:noFill/>
                </a:ln>
                <a:effectLst/>
                <a:uLnTx/>
                <a:uFillTx/>
                <a:latin typeface="Montserrat"/>
                <a:ea typeface="+mn-ea"/>
                <a:cs typeface="+mn-cs"/>
              </a:rPr>
              <a:t>Girsef</a:t>
            </a:r>
            <a:r>
              <a:rPr kumimoji="0" lang="fr-FR" sz="1600" b="0" i="0" u="none" strike="noStrike" kern="1200" cap="none" spc="0" normalizeH="0" baseline="0" noProof="0" dirty="0">
                <a:ln>
                  <a:noFill/>
                </a:ln>
                <a:effectLst/>
                <a:uLnTx/>
                <a:uFillTx/>
                <a:latin typeface="Montserrat"/>
                <a:ea typeface="+mn-ea"/>
                <a:cs typeface="+mn-cs"/>
              </a:rPr>
              <a:t>, (133)</a:t>
            </a:r>
            <a:endParaRPr kumimoji="0" lang="fr-BE" sz="1600" b="0" i="0" u="none" strike="noStrike" kern="1200" cap="none" spc="0" normalizeH="0" baseline="0" noProof="0" dirty="0">
              <a:ln>
                <a:noFill/>
              </a:ln>
              <a:effectLst/>
              <a:uLnTx/>
              <a:uFillTx/>
              <a:latin typeface="Montserrat"/>
              <a:ea typeface="+mn-ea"/>
              <a:cs typeface="+mn-cs"/>
            </a:endParaRPr>
          </a:p>
          <a:p>
            <a:endParaRPr lang="fr-BE" sz="1600" dirty="0"/>
          </a:p>
        </p:txBody>
      </p:sp>
    </p:spTree>
    <p:extLst>
      <p:ext uri="{BB962C8B-B14F-4D97-AF65-F5344CB8AC3E}">
        <p14:creationId xmlns:p14="http://schemas.microsoft.com/office/powerpoint/2010/main" val="23911930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e 14">
            <a:extLst>
              <a:ext uri="{FF2B5EF4-FFF2-40B4-BE49-F238E27FC236}">
                <a16:creationId xmlns:a16="http://schemas.microsoft.com/office/drawing/2014/main" id="{86070F75-DAD2-813B-8621-F30038BB035E}"/>
              </a:ext>
            </a:extLst>
          </p:cNvPr>
          <p:cNvGrpSpPr/>
          <p:nvPr/>
        </p:nvGrpSpPr>
        <p:grpSpPr>
          <a:xfrm>
            <a:off x="1524000" y="3162300"/>
            <a:ext cx="14560869" cy="3204536"/>
            <a:chOff x="1447800" y="5448300"/>
            <a:chExt cx="14560869" cy="3204536"/>
          </a:xfrm>
        </p:grpSpPr>
        <p:sp>
          <p:nvSpPr>
            <p:cNvPr id="7" name="TextBox 2">
              <a:extLst>
                <a:ext uri="{FF2B5EF4-FFF2-40B4-BE49-F238E27FC236}">
                  <a16:creationId xmlns:a16="http://schemas.microsoft.com/office/drawing/2014/main" id="{398BB693-D939-FC77-E0D7-A21E644D8598}"/>
                </a:ext>
              </a:extLst>
            </p:cNvPr>
            <p:cNvSpPr txBox="1"/>
            <p:nvPr/>
          </p:nvSpPr>
          <p:spPr>
            <a:xfrm>
              <a:off x="1447800" y="5448300"/>
              <a:ext cx="14560869" cy="3204536"/>
            </a:xfrm>
            <a:prstGeom prst="rect">
              <a:avLst/>
            </a:prstGeom>
          </p:spPr>
          <p:txBody>
            <a:bodyPr lIns="0" tIns="0" rIns="0" bIns="0" rtlCol="0" anchor="t">
              <a:spAutoFit/>
            </a:bodyPr>
            <a:lstStyle/>
            <a:p>
              <a:pPr algn="ctr">
                <a:lnSpc>
                  <a:spcPts val="26240"/>
                </a:lnSpc>
              </a:pPr>
              <a:r>
                <a:rPr lang="en-US" sz="18743" b="1" dirty="0">
                  <a:solidFill>
                    <a:srgbClr val="41527B"/>
                  </a:solidFill>
                  <a:latin typeface="Montserrat Bold"/>
                  <a:ea typeface="Montserrat Bold"/>
                  <a:cs typeface="Montserrat Bold"/>
                  <a:sym typeface="Montserrat Bold"/>
                </a:rPr>
                <a:t>Merci</a:t>
              </a:r>
            </a:p>
          </p:txBody>
        </p:sp>
        <p:grpSp>
          <p:nvGrpSpPr>
            <p:cNvPr id="8" name="Group 4">
              <a:extLst>
                <a:ext uri="{FF2B5EF4-FFF2-40B4-BE49-F238E27FC236}">
                  <a16:creationId xmlns:a16="http://schemas.microsoft.com/office/drawing/2014/main" id="{95344319-605E-468F-2F84-32AE3F9813BE}"/>
                </a:ext>
              </a:extLst>
            </p:cNvPr>
            <p:cNvGrpSpPr/>
            <p:nvPr/>
          </p:nvGrpSpPr>
          <p:grpSpPr>
            <a:xfrm>
              <a:off x="11547336" y="6007761"/>
              <a:ext cx="534819" cy="534819"/>
              <a:chOff x="0" y="0"/>
              <a:chExt cx="812800" cy="812800"/>
            </a:xfrm>
          </p:grpSpPr>
          <p:sp>
            <p:nvSpPr>
              <p:cNvPr id="9" name="Freeform 5">
                <a:extLst>
                  <a:ext uri="{FF2B5EF4-FFF2-40B4-BE49-F238E27FC236}">
                    <a16:creationId xmlns:a16="http://schemas.microsoft.com/office/drawing/2014/main" id="{BB01E890-330C-EDC1-91C3-B038595BAA3B}"/>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24B04"/>
              </a:solidFill>
            </p:spPr>
            <p:txBody>
              <a:bodyPr/>
              <a:lstStyle/>
              <a:p>
                <a:endParaRPr lang="fr-BE"/>
              </a:p>
            </p:txBody>
          </p:sp>
          <p:sp>
            <p:nvSpPr>
              <p:cNvPr id="10" name="TextBox 6">
                <a:extLst>
                  <a:ext uri="{FF2B5EF4-FFF2-40B4-BE49-F238E27FC236}">
                    <a16:creationId xmlns:a16="http://schemas.microsoft.com/office/drawing/2014/main" id="{F212F5AB-CDCC-BCBC-DFDB-386C1481C9F2}"/>
                  </a:ext>
                </a:extLst>
              </p:cNvPr>
              <p:cNvSpPr txBox="1"/>
              <p:nvPr/>
            </p:nvSpPr>
            <p:spPr>
              <a:xfrm>
                <a:off x="76200" y="19050"/>
                <a:ext cx="660400" cy="717550"/>
              </a:xfrm>
              <a:prstGeom prst="rect">
                <a:avLst/>
              </a:prstGeom>
            </p:spPr>
            <p:txBody>
              <a:bodyPr lIns="70773" tIns="70773" rIns="70773" bIns="70773" rtlCol="0" anchor="ctr"/>
              <a:lstStyle/>
              <a:p>
                <a:pPr algn="ctr">
                  <a:lnSpc>
                    <a:spcPts val="3323"/>
                  </a:lnSpc>
                </a:pPr>
                <a:endParaRPr/>
              </a:p>
            </p:txBody>
          </p:sp>
        </p:grpSp>
      </p:grpSp>
      <p:sp>
        <p:nvSpPr>
          <p:cNvPr id="16" name="Freeform 6">
            <a:extLst>
              <a:ext uri="{FF2B5EF4-FFF2-40B4-BE49-F238E27FC236}">
                <a16:creationId xmlns:a16="http://schemas.microsoft.com/office/drawing/2014/main" id="{3583E8E5-2A6F-A0B8-A10E-851BAB3589D0}"/>
              </a:ext>
            </a:extLst>
          </p:cNvPr>
          <p:cNvSpPr/>
          <p:nvPr/>
        </p:nvSpPr>
        <p:spPr>
          <a:xfrm flipV="1">
            <a:off x="15745774" y="-108675"/>
            <a:ext cx="2542226" cy="2408056"/>
          </a:xfrm>
          <a:custGeom>
            <a:avLst/>
            <a:gdLst/>
            <a:ahLst/>
            <a:cxnLst/>
            <a:rect l="l" t="t" r="r" b="b"/>
            <a:pathLst>
              <a:path w="3851125" h="2565812">
                <a:moveTo>
                  <a:pt x="0" y="2565812"/>
                </a:moveTo>
                <a:lnTo>
                  <a:pt x="3851124" y="2565812"/>
                </a:lnTo>
                <a:lnTo>
                  <a:pt x="3851124" y="0"/>
                </a:lnTo>
                <a:lnTo>
                  <a:pt x="0" y="0"/>
                </a:lnTo>
                <a:lnTo>
                  <a:pt x="0" y="2565812"/>
                </a:lnTo>
                <a:close/>
              </a:path>
            </a:pathLst>
          </a:custGeom>
          <a:blipFill>
            <a:blip r:embed="rId2">
              <a:extLst>
                <a:ext uri="{96DAC541-7B7A-43D3-8B79-37D633B846F1}">
                  <asvg:svgBlip xmlns:asvg="http://schemas.microsoft.com/office/drawing/2016/SVG/main" r:embed="rId3"/>
                </a:ext>
              </a:extLst>
            </a:blip>
            <a:stretch>
              <a:fillRect t="-6552" r="-51486"/>
            </a:stretch>
          </a:blipFill>
        </p:spPr>
        <p:txBody>
          <a:bodyPr/>
          <a:lstStyle/>
          <a:p>
            <a:endParaRPr lang="fr-BE"/>
          </a:p>
        </p:txBody>
      </p:sp>
      <p:sp>
        <p:nvSpPr>
          <p:cNvPr id="17" name="Freeform 7">
            <a:extLst>
              <a:ext uri="{FF2B5EF4-FFF2-40B4-BE49-F238E27FC236}">
                <a16:creationId xmlns:a16="http://schemas.microsoft.com/office/drawing/2014/main" id="{758139A7-5912-5DC2-7125-ECCF4F51E302}"/>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4"/>
            <a:stretch>
              <a:fillRect l="-17307" t="-46909" r="-31948" b="-251961"/>
            </a:stretch>
          </a:blipFill>
        </p:spPr>
        <p:txBody>
          <a:bodyPr/>
          <a:lstStyle/>
          <a:p>
            <a:endParaRPr lang="fr-B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1527B"/>
        </a:solidFill>
        <a:effectLst/>
      </p:bgPr>
    </p:bg>
    <p:spTree>
      <p:nvGrpSpPr>
        <p:cNvPr id="1" name="">
          <a:extLst>
            <a:ext uri="{FF2B5EF4-FFF2-40B4-BE49-F238E27FC236}">
              <a16:creationId xmlns:a16="http://schemas.microsoft.com/office/drawing/2014/main" id="{7221D69D-9DDE-AB50-4792-23F97165B176}"/>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0AA5B6F3-52C6-8ADB-8073-25023F177528}"/>
              </a:ext>
            </a:extLst>
          </p:cNvPr>
          <p:cNvSpPr/>
          <p:nvPr/>
        </p:nvSpPr>
        <p:spPr>
          <a:xfrm>
            <a:off x="15284328" y="8665610"/>
            <a:ext cx="2116752" cy="1185381"/>
          </a:xfrm>
          <a:custGeom>
            <a:avLst/>
            <a:gdLst/>
            <a:ahLst/>
            <a:cxnLst/>
            <a:rect l="l" t="t" r="r" b="b"/>
            <a:pathLst>
              <a:path w="2116752" h="1185381">
                <a:moveTo>
                  <a:pt x="0" y="0"/>
                </a:moveTo>
                <a:lnTo>
                  <a:pt x="2116751" y="0"/>
                </a:lnTo>
                <a:lnTo>
                  <a:pt x="2116751" y="1185380"/>
                </a:lnTo>
                <a:lnTo>
                  <a:pt x="0" y="1185380"/>
                </a:lnTo>
                <a:lnTo>
                  <a:pt x="0" y="0"/>
                </a:lnTo>
                <a:close/>
              </a:path>
            </a:pathLst>
          </a:custGeom>
          <a:blipFill>
            <a:blip r:embed="rId3"/>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BE" sz="1800" b="0" i="0" u="none" strike="noStrike" kern="1200" cap="none" spc="0" normalizeH="0" baseline="0" noProof="0">
              <a:ln>
                <a:noFill/>
              </a:ln>
              <a:solidFill>
                <a:prstClr val="black"/>
              </a:solidFill>
              <a:effectLst/>
              <a:uLnTx/>
              <a:uFillTx/>
              <a:latin typeface="Montserrat"/>
              <a:ea typeface="+mn-ea"/>
              <a:cs typeface="+mn-cs"/>
            </a:endParaRPr>
          </a:p>
        </p:txBody>
      </p:sp>
      <p:sp>
        <p:nvSpPr>
          <p:cNvPr id="3" name="TextBox 3">
            <a:extLst>
              <a:ext uri="{FF2B5EF4-FFF2-40B4-BE49-F238E27FC236}">
                <a16:creationId xmlns:a16="http://schemas.microsoft.com/office/drawing/2014/main" id="{A1E60CD7-6C86-212C-E26D-4FD90D91E452}"/>
              </a:ext>
            </a:extLst>
          </p:cNvPr>
          <p:cNvSpPr txBox="1"/>
          <p:nvPr/>
        </p:nvSpPr>
        <p:spPr>
          <a:xfrm>
            <a:off x="2457069" y="2975202"/>
            <a:ext cx="13011531" cy="4924425"/>
          </a:xfrm>
          <a:prstGeom prst="rect">
            <a:avLst/>
          </a:prstGeom>
        </p:spPr>
        <p:txBody>
          <a:bodyPr wrap="square" lIns="0" tIns="0" rIns="0" bIns="0" rtlCol="0" anchor="t">
            <a:spAutoFit/>
          </a:bodyPr>
          <a:lstStyle/>
          <a:p>
            <a:pPr marL="0" lvl="0" indent="0">
              <a:buNone/>
            </a:pPr>
            <a:r>
              <a:rPr lang="fr-FR" sz="8000" b="1" dirty="0">
                <a:solidFill>
                  <a:schemeClr val="bg1"/>
                </a:solidFill>
                <a:latin typeface="Montserrat" panose="00000500000000000000" pitchFamily="50" charset="0"/>
              </a:rPr>
              <a:t>1. Comment les politiques de formation voient-elles l’adulte apprenant ?</a:t>
            </a:r>
          </a:p>
        </p:txBody>
      </p:sp>
      <p:grpSp>
        <p:nvGrpSpPr>
          <p:cNvPr id="4" name="Group 4">
            <a:extLst>
              <a:ext uri="{FF2B5EF4-FFF2-40B4-BE49-F238E27FC236}">
                <a16:creationId xmlns:a16="http://schemas.microsoft.com/office/drawing/2014/main" id="{08D51986-8B04-40D9-C294-63FC5E23466D}"/>
              </a:ext>
            </a:extLst>
          </p:cNvPr>
          <p:cNvGrpSpPr/>
          <p:nvPr/>
        </p:nvGrpSpPr>
        <p:grpSpPr>
          <a:xfrm>
            <a:off x="0" y="0"/>
            <a:ext cx="3824687" cy="1275431"/>
            <a:chOff x="0" y="0"/>
            <a:chExt cx="5099583" cy="1700575"/>
          </a:xfrm>
        </p:grpSpPr>
        <p:sp>
          <p:nvSpPr>
            <p:cNvPr id="5" name="Freeform 5">
              <a:extLst>
                <a:ext uri="{FF2B5EF4-FFF2-40B4-BE49-F238E27FC236}">
                  <a16:creationId xmlns:a16="http://schemas.microsoft.com/office/drawing/2014/main" id="{5A1C0B36-5BEA-4035-34A8-2F928B2403A1}"/>
                </a:ext>
              </a:extLst>
            </p:cNvPr>
            <p:cNvSpPr/>
            <p:nvPr/>
          </p:nvSpPr>
          <p:spPr>
            <a:xfrm rot="5400000">
              <a:off x="3399543" y="536"/>
              <a:ext cx="1700218" cy="1699861"/>
            </a:xfrm>
            <a:custGeom>
              <a:avLst/>
              <a:gdLst/>
              <a:ahLst/>
              <a:cxnLst/>
              <a:rect l="l" t="t" r="r" b="b"/>
              <a:pathLst>
                <a:path w="1700218" h="1699861">
                  <a:moveTo>
                    <a:pt x="0" y="0"/>
                  </a:moveTo>
                  <a:lnTo>
                    <a:pt x="1700218" y="0"/>
                  </a:lnTo>
                  <a:lnTo>
                    <a:pt x="1700218" y="1699861"/>
                  </a:lnTo>
                  <a:lnTo>
                    <a:pt x="0" y="1699861"/>
                  </a:lnTo>
                  <a:lnTo>
                    <a:pt x="0" y="0"/>
                  </a:lnTo>
                  <a:close/>
                </a:path>
              </a:pathLst>
            </a:custGeom>
            <a:blipFill>
              <a:blip r:embed="rId4"/>
              <a:stretch>
                <a:fillRect r="-202130" b="-202194"/>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BE" sz="1800" b="0" i="0" u="none" strike="noStrike" kern="1200" cap="none" spc="0" normalizeH="0" baseline="0" noProof="0">
                <a:ln>
                  <a:noFill/>
                </a:ln>
                <a:solidFill>
                  <a:prstClr val="black"/>
                </a:solidFill>
                <a:effectLst/>
                <a:uLnTx/>
                <a:uFillTx/>
                <a:latin typeface="Montserrat"/>
                <a:ea typeface="+mn-ea"/>
                <a:cs typeface="+mn-cs"/>
              </a:endParaRPr>
            </a:p>
          </p:txBody>
        </p:sp>
        <p:sp>
          <p:nvSpPr>
            <p:cNvPr id="6" name="Freeform 6">
              <a:extLst>
                <a:ext uri="{FF2B5EF4-FFF2-40B4-BE49-F238E27FC236}">
                  <a16:creationId xmlns:a16="http://schemas.microsoft.com/office/drawing/2014/main" id="{884C9332-A8B8-51B9-AC1D-6DBB7B9CEB5B}"/>
                </a:ext>
              </a:extLst>
            </p:cNvPr>
            <p:cNvSpPr/>
            <p:nvPr/>
          </p:nvSpPr>
          <p:spPr>
            <a:xfrm rot="5400000" flipH="1">
              <a:off x="-179" y="179"/>
              <a:ext cx="1700218" cy="1699861"/>
            </a:xfrm>
            <a:custGeom>
              <a:avLst/>
              <a:gdLst/>
              <a:ahLst/>
              <a:cxnLst/>
              <a:rect l="l" t="t" r="r" b="b"/>
              <a:pathLst>
                <a:path w="1700218" h="1699861">
                  <a:moveTo>
                    <a:pt x="1700218" y="0"/>
                  </a:moveTo>
                  <a:lnTo>
                    <a:pt x="0" y="0"/>
                  </a:lnTo>
                  <a:lnTo>
                    <a:pt x="0" y="1699860"/>
                  </a:lnTo>
                  <a:lnTo>
                    <a:pt x="1700218" y="1699860"/>
                  </a:lnTo>
                  <a:lnTo>
                    <a:pt x="1700218" y="0"/>
                  </a:lnTo>
                  <a:close/>
                </a:path>
              </a:pathLst>
            </a:custGeom>
            <a:blipFill>
              <a:blip r:embed="rId5"/>
              <a:stretch>
                <a:fillRect r="-202130" b="-202194"/>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BE" sz="1800" b="0" i="0" u="none" strike="noStrike" kern="1200" cap="none" spc="0" normalizeH="0" baseline="0" noProof="0">
                <a:ln>
                  <a:noFill/>
                </a:ln>
                <a:solidFill>
                  <a:prstClr val="black"/>
                </a:solidFill>
                <a:effectLst/>
                <a:uLnTx/>
                <a:uFillTx/>
                <a:latin typeface="Montserrat"/>
                <a:ea typeface="+mn-ea"/>
                <a:cs typeface="+mn-cs"/>
              </a:endParaRPr>
            </a:p>
          </p:txBody>
        </p:sp>
        <p:sp>
          <p:nvSpPr>
            <p:cNvPr id="7" name="Freeform 7">
              <a:extLst>
                <a:ext uri="{FF2B5EF4-FFF2-40B4-BE49-F238E27FC236}">
                  <a16:creationId xmlns:a16="http://schemas.microsoft.com/office/drawing/2014/main" id="{E0E883E8-4572-4F2C-B136-8BF49DE52DCB}"/>
                </a:ext>
              </a:extLst>
            </p:cNvPr>
            <p:cNvSpPr/>
            <p:nvPr/>
          </p:nvSpPr>
          <p:spPr>
            <a:xfrm>
              <a:off x="1699861" y="357"/>
              <a:ext cx="1699861" cy="1699861"/>
            </a:xfrm>
            <a:custGeom>
              <a:avLst/>
              <a:gdLst/>
              <a:ahLst/>
              <a:cxnLst/>
              <a:rect l="l" t="t" r="r" b="b"/>
              <a:pathLst>
                <a:path w="1699861" h="1699861">
                  <a:moveTo>
                    <a:pt x="0" y="0"/>
                  </a:moveTo>
                  <a:lnTo>
                    <a:pt x="1699861" y="0"/>
                  </a:lnTo>
                  <a:lnTo>
                    <a:pt x="1699861" y="1699861"/>
                  </a:lnTo>
                  <a:lnTo>
                    <a:pt x="0" y="1699861"/>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BE" sz="1800" b="0" i="0" u="none" strike="noStrike" kern="1200" cap="none" spc="0" normalizeH="0" baseline="0" noProof="0">
                <a:ln>
                  <a:noFill/>
                </a:ln>
                <a:solidFill>
                  <a:prstClr val="black"/>
                </a:solidFill>
                <a:effectLst/>
                <a:uLnTx/>
                <a:uFillTx/>
                <a:latin typeface="Montserrat"/>
                <a:ea typeface="+mn-ea"/>
                <a:cs typeface="+mn-cs"/>
              </a:endParaRPr>
            </a:p>
          </p:txBody>
        </p:sp>
      </p:grpSp>
    </p:spTree>
    <p:extLst>
      <p:ext uri="{BB962C8B-B14F-4D97-AF65-F5344CB8AC3E}">
        <p14:creationId xmlns:p14="http://schemas.microsoft.com/office/powerpoint/2010/main" val="1217854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971800" y="3162300"/>
            <a:ext cx="14287500" cy="6894195"/>
          </a:xfrm>
          <a:prstGeom prst="rect">
            <a:avLst/>
          </a:prstGeom>
        </p:spPr>
        <p:txBody>
          <a:bodyPr wrap="square" lIns="0" tIns="0" rIns="0" bIns="0" rtlCol="0" anchor="t">
            <a:spAutoFit/>
          </a:bodyPr>
          <a:lstStyle/>
          <a:p>
            <a:pPr algn="just">
              <a:lnSpc>
                <a:spcPts val="2763"/>
              </a:lnSpc>
              <a:spcBef>
                <a:spcPct val="0"/>
              </a:spcBef>
            </a:pPr>
            <a:r>
              <a:rPr lang="en-US" sz="3200" b="1" spc="96" dirty="0">
                <a:solidFill>
                  <a:srgbClr val="F24B04"/>
                </a:solidFill>
                <a:latin typeface="Montserrat Bold"/>
                <a:ea typeface="Montserrat Bold"/>
                <a:cs typeface="Montserrat Bold"/>
                <a:sym typeface="Montserrat Bold"/>
              </a:rPr>
              <a:t>Images </a:t>
            </a:r>
            <a:r>
              <a:rPr lang="en-US" sz="3200" b="1" spc="96" dirty="0" err="1">
                <a:solidFill>
                  <a:srgbClr val="F24B04"/>
                </a:solidFill>
                <a:latin typeface="Montserrat Bold"/>
                <a:ea typeface="Montserrat Bold"/>
                <a:cs typeface="Montserrat Bold"/>
                <a:sym typeface="Montserrat Bold"/>
              </a:rPr>
              <a:t>comme</a:t>
            </a:r>
            <a:r>
              <a:rPr lang="en-US" sz="3200" b="1" spc="96" dirty="0">
                <a:solidFill>
                  <a:srgbClr val="F24B04"/>
                </a:solidFill>
                <a:latin typeface="Montserrat Bold"/>
                <a:ea typeface="Montserrat Bold"/>
                <a:cs typeface="Montserrat Bold"/>
                <a:sym typeface="Montserrat Bold"/>
              </a:rPr>
              <a:t> dimension du </a:t>
            </a:r>
            <a:r>
              <a:rPr lang="en-US" sz="3200" b="1" i="1" spc="96" dirty="0" err="1">
                <a:solidFill>
                  <a:srgbClr val="F24B04"/>
                </a:solidFill>
                <a:latin typeface="Montserrat Bold"/>
                <a:ea typeface="Montserrat Bold"/>
                <a:cs typeface="Montserrat Bold"/>
                <a:sym typeface="Montserrat Bold"/>
              </a:rPr>
              <a:t>Référentiel</a:t>
            </a:r>
            <a:r>
              <a:rPr lang="en-US" sz="3200" b="1" i="1" spc="96" dirty="0">
                <a:solidFill>
                  <a:srgbClr val="F24B04"/>
                </a:solidFill>
                <a:latin typeface="Montserrat Bold"/>
                <a:ea typeface="Montserrat Bold"/>
                <a:cs typeface="Montserrat Bold"/>
                <a:sym typeface="Montserrat Bold"/>
              </a:rPr>
              <a:t> </a:t>
            </a:r>
            <a:r>
              <a:rPr lang="en-US" sz="3200" b="1" spc="96" dirty="0">
                <a:solidFill>
                  <a:srgbClr val="F24B04"/>
                </a:solidFill>
                <a:latin typeface="Montserrat Bold"/>
                <a:ea typeface="Montserrat Bold"/>
                <a:cs typeface="Montserrat Bold"/>
                <a:sym typeface="Montserrat Bold"/>
              </a:rPr>
              <a:t>(Muller, 2019)</a:t>
            </a:r>
          </a:p>
          <a:p>
            <a:pPr algn="just">
              <a:lnSpc>
                <a:spcPts val="2763"/>
              </a:lnSpc>
              <a:spcBef>
                <a:spcPct val="0"/>
              </a:spcBef>
            </a:pPr>
            <a:endParaRPr lang="en-US" sz="3200" b="1" spc="96" dirty="0">
              <a:solidFill>
                <a:srgbClr val="41527B"/>
              </a:solidFill>
              <a:latin typeface="Montserrat Bold"/>
              <a:ea typeface="Montserrat Bold"/>
              <a:cs typeface="Montserrat Bold"/>
              <a:sym typeface="Montserrat Bold"/>
            </a:endParaRPr>
          </a:p>
          <a:p>
            <a:pPr marL="457200" indent="-457200">
              <a:buFontTx/>
              <a:buChar char="-"/>
              <a:defRPr/>
            </a:pPr>
            <a:r>
              <a:rPr lang="fr-FR" sz="2800" spc="-28" dirty="0">
                <a:solidFill>
                  <a:srgbClr val="41527B"/>
                </a:solidFill>
              </a:rPr>
              <a:t>Vecteurs implicites </a:t>
            </a:r>
            <a:r>
              <a:rPr lang="fr-FR" sz="2800" b="1" i="1" spc="-28" dirty="0">
                <a:solidFill>
                  <a:srgbClr val="41527B"/>
                </a:solidFill>
              </a:rPr>
              <a:t>de valeurs, de normes ou même de logiques d’action (‘algorithmes’)</a:t>
            </a:r>
            <a:r>
              <a:rPr lang="fr-FR" sz="2800" spc="-28" dirty="0">
                <a:solidFill>
                  <a:srgbClr val="41527B"/>
                </a:solidFill>
              </a:rPr>
              <a:t>. </a:t>
            </a:r>
          </a:p>
          <a:p>
            <a:pPr marL="457200" lvl="0" indent="-457200">
              <a:buFontTx/>
              <a:buChar char="-"/>
              <a:defRPr/>
            </a:pPr>
            <a:r>
              <a:rPr lang="fr-FR" sz="2800" spc="-28" dirty="0">
                <a:solidFill>
                  <a:srgbClr val="41527B"/>
                </a:solidFill>
              </a:rPr>
              <a:t>Font sens immédiatement sans passer par un long détour discursif. </a:t>
            </a:r>
          </a:p>
          <a:p>
            <a:pPr marL="457200" lvl="0" indent="-457200">
              <a:buFontTx/>
              <a:buChar char="-"/>
              <a:defRPr/>
            </a:pPr>
            <a:r>
              <a:rPr lang="fr-FR" sz="2800" spc="-28" dirty="0">
                <a:solidFill>
                  <a:srgbClr val="41527B"/>
                </a:solidFill>
              </a:rPr>
              <a:t>Constituent un élément central du </a:t>
            </a:r>
            <a:r>
              <a:rPr lang="fr-FR" sz="2800" b="1" i="1" spc="-28" dirty="0">
                <a:solidFill>
                  <a:srgbClr val="41527B"/>
                </a:solidFill>
              </a:rPr>
              <a:t>référentiel</a:t>
            </a:r>
          </a:p>
          <a:p>
            <a:pPr marL="457200" marR="0" lvl="0" indent="-457200" algn="l" defTabSz="914400" rtl="0" eaLnBrk="1" fontAlgn="auto" latinLnBrk="0" hangingPunct="1">
              <a:spcAft>
                <a:spcPts val="0"/>
              </a:spcAft>
              <a:buClrTx/>
              <a:buSzTx/>
              <a:buFontTx/>
              <a:buChar char="-"/>
              <a:tabLst/>
              <a:defRPr/>
            </a:pPr>
            <a:r>
              <a:rPr lang="fr-FR" sz="2800" spc="-28" dirty="0">
                <a:solidFill>
                  <a:srgbClr val="41527B"/>
                </a:solidFill>
                <a:latin typeface="Montserrat"/>
              </a:rPr>
              <a:t>Approche </a:t>
            </a:r>
            <a:r>
              <a:rPr lang="fr-FR" sz="2800" b="1" i="1" spc="-28" dirty="0">
                <a:solidFill>
                  <a:srgbClr val="41527B"/>
                </a:solidFill>
                <a:latin typeface="Montserrat"/>
              </a:rPr>
              <a:t>cognitive d’analyse des politiques publiques</a:t>
            </a:r>
            <a:r>
              <a:rPr lang="fr-FR" sz="2800" spc="-28" dirty="0">
                <a:solidFill>
                  <a:srgbClr val="41527B"/>
                </a:solidFill>
                <a:latin typeface="Montserrat"/>
              </a:rPr>
              <a:t> (France)</a:t>
            </a:r>
          </a:p>
          <a:p>
            <a:pPr marL="457200" marR="0" lvl="0" indent="-457200" algn="l" defTabSz="914400" rtl="0" eaLnBrk="1" fontAlgn="auto" latinLnBrk="0" hangingPunct="1">
              <a:spcAft>
                <a:spcPts val="0"/>
              </a:spcAft>
              <a:buClrTx/>
              <a:buSzTx/>
              <a:buFontTx/>
              <a:buChar char="-"/>
              <a:tabLst/>
              <a:defRPr/>
            </a:pPr>
            <a:endParaRPr kumimoji="0" lang="fr-FR" sz="3200" b="0" i="0" u="none" strike="noStrike" kern="1200" cap="none" spc="0" normalizeH="0" baseline="0" noProof="0" dirty="0">
              <a:ln>
                <a:noFill/>
              </a:ln>
              <a:solidFill>
                <a:schemeClr val="tx2"/>
              </a:solidFill>
              <a:effectLst/>
              <a:uLnTx/>
              <a:uFillTx/>
              <a:latin typeface="Aptos" panose="02110004020202020204"/>
              <a:ea typeface="+mn-ea"/>
              <a:cs typeface="+mn-cs"/>
            </a:endParaRPr>
          </a:p>
          <a:p>
            <a:pPr algn="just">
              <a:lnSpc>
                <a:spcPts val="2763"/>
              </a:lnSpc>
              <a:spcBef>
                <a:spcPct val="0"/>
              </a:spcBef>
            </a:pPr>
            <a:endParaRPr lang="en-US" sz="3200" spc="-28" dirty="0">
              <a:solidFill>
                <a:srgbClr val="41527B"/>
              </a:solidFill>
              <a:latin typeface="Montserrat"/>
              <a:ea typeface="Montserrat"/>
              <a:cs typeface="Montserrat"/>
              <a:sym typeface="Montserrat"/>
            </a:endParaRPr>
          </a:p>
          <a:p>
            <a:pPr algn="just">
              <a:lnSpc>
                <a:spcPts val="2763"/>
              </a:lnSpc>
              <a:spcBef>
                <a:spcPct val="0"/>
              </a:spcBef>
            </a:pPr>
            <a:r>
              <a:rPr lang="en-US" sz="3200" b="1" spc="96" dirty="0">
                <a:solidFill>
                  <a:srgbClr val="F24B04"/>
                </a:solidFill>
                <a:latin typeface="Montserrat Bold"/>
                <a:ea typeface="Montserrat Bold"/>
                <a:cs typeface="Montserrat Bold"/>
                <a:sym typeface="Montserrat Bold"/>
              </a:rPr>
              <a:t>Construction </a:t>
            </a:r>
            <a:r>
              <a:rPr lang="en-US" sz="3200" b="1" spc="96" dirty="0" err="1">
                <a:solidFill>
                  <a:srgbClr val="F24B04"/>
                </a:solidFill>
                <a:latin typeface="Montserrat Bold"/>
                <a:ea typeface="Montserrat Bold"/>
                <a:cs typeface="Montserrat Bold"/>
                <a:sym typeface="Montserrat Bold"/>
              </a:rPr>
              <a:t>sociale</a:t>
            </a:r>
            <a:r>
              <a:rPr lang="en-US" sz="3200" b="1" spc="96" dirty="0">
                <a:solidFill>
                  <a:srgbClr val="F24B04"/>
                </a:solidFill>
                <a:latin typeface="Montserrat Bold"/>
                <a:ea typeface="Montserrat Bold"/>
                <a:cs typeface="Montserrat Bold"/>
                <a:sym typeface="Montserrat Bold"/>
              </a:rPr>
              <a:t> du public </a:t>
            </a:r>
            <a:r>
              <a:rPr lang="en-US" sz="3200" b="1" spc="96" dirty="0" err="1">
                <a:solidFill>
                  <a:srgbClr val="F24B04"/>
                </a:solidFill>
                <a:latin typeface="Montserrat Bold"/>
                <a:sym typeface="Montserrat Bold"/>
              </a:rPr>
              <a:t>cible</a:t>
            </a:r>
            <a:r>
              <a:rPr lang="en-US" sz="3200" b="1" spc="96" dirty="0">
                <a:solidFill>
                  <a:srgbClr val="F24B04"/>
                </a:solidFill>
                <a:latin typeface="Montserrat Bold"/>
                <a:sym typeface="Montserrat Bold"/>
              </a:rPr>
              <a:t> </a:t>
            </a:r>
            <a:r>
              <a:rPr lang="fr-FR" sz="3200" b="1" spc="96" dirty="0">
                <a:solidFill>
                  <a:srgbClr val="F24B04"/>
                </a:solidFill>
                <a:latin typeface="Montserrat Bold"/>
              </a:rPr>
              <a:t>(Schneider and Ingram, 1993)</a:t>
            </a:r>
            <a:endParaRPr lang="en-US" sz="3200" b="1" spc="96" dirty="0">
              <a:solidFill>
                <a:srgbClr val="F24B04"/>
              </a:solidFill>
              <a:latin typeface="Montserrat Bold"/>
              <a:sym typeface="Montserrat Bold"/>
            </a:endParaRPr>
          </a:p>
          <a:p>
            <a:pPr algn="just">
              <a:lnSpc>
                <a:spcPts val="2763"/>
              </a:lnSpc>
              <a:spcBef>
                <a:spcPct val="0"/>
              </a:spcBef>
            </a:pPr>
            <a:endParaRPr lang="en-US" sz="3200" b="1" spc="96" dirty="0">
              <a:solidFill>
                <a:schemeClr val="tx2"/>
              </a:solidFill>
              <a:latin typeface="Montserrat Bold"/>
              <a:ea typeface="Montserrat Bold"/>
              <a:cs typeface="Montserrat Bold"/>
              <a:sym typeface="Montserrat Bold"/>
            </a:endParaRPr>
          </a:p>
          <a:p>
            <a:pPr marL="457200" indent="-457200">
              <a:buFontTx/>
              <a:buChar char="-"/>
              <a:defRPr/>
            </a:pPr>
            <a:r>
              <a:rPr lang="fr-FR" sz="2800" spc="-28" dirty="0">
                <a:solidFill>
                  <a:srgbClr val="41527B"/>
                </a:solidFill>
              </a:rPr>
              <a:t>Croiser </a:t>
            </a:r>
            <a:r>
              <a:rPr lang="fr-FR" sz="2800" b="1" i="1" spc="-28" dirty="0">
                <a:solidFill>
                  <a:srgbClr val="41527B"/>
                </a:solidFill>
              </a:rPr>
              <a:t>l’image socialement construite </a:t>
            </a:r>
            <a:r>
              <a:rPr lang="fr-FR" sz="2800" spc="-28" dirty="0">
                <a:solidFill>
                  <a:srgbClr val="41527B"/>
                </a:solidFill>
              </a:rPr>
              <a:t>avec le pouvoir politique de ces groupes afin de comprendre les raisons sous-jacentes du design de la politique</a:t>
            </a:r>
            <a:endParaRPr lang="fr-BE" sz="2800" spc="-28" dirty="0">
              <a:solidFill>
                <a:srgbClr val="41527B"/>
              </a:solidFill>
            </a:endParaRPr>
          </a:p>
          <a:p>
            <a:pPr marL="457200" indent="-457200">
              <a:buFontTx/>
              <a:buChar char="-"/>
              <a:defRPr/>
            </a:pPr>
            <a:r>
              <a:rPr lang="fr-FR" sz="2800" spc="-28" dirty="0">
                <a:solidFill>
                  <a:srgbClr val="41527B"/>
                </a:solidFill>
                <a:latin typeface="Montserrat"/>
              </a:rPr>
              <a:t>Identifier comment la </a:t>
            </a:r>
            <a:r>
              <a:rPr lang="fr-FR" sz="2800" b="1" i="1" spc="-28" dirty="0">
                <a:solidFill>
                  <a:srgbClr val="41527B"/>
                </a:solidFill>
                <a:latin typeface="Montserrat"/>
              </a:rPr>
              <a:t>population cible est construite </a:t>
            </a:r>
          </a:p>
          <a:p>
            <a:pPr marL="457200" indent="-457200">
              <a:buFontTx/>
              <a:buChar char="-"/>
              <a:defRPr/>
            </a:pPr>
            <a:r>
              <a:rPr lang="fr-FR" sz="2800" spc="-28" dirty="0">
                <a:solidFill>
                  <a:srgbClr val="41527B"/>
                </a:solidFill>
              </a:rPr>
              <a:t>Approche centrée sur l’explication </a:t>
            </a:r>
            <a:r>
              <a:rPr lang="fr-FR" sz="2800" b="1" i="1" spc="-28" dirty="0">
                <a:solidFill>
                  <a:srgbClr val="41527B"/>
                </a:solidFill>
              </a:rPr>
              <a:t>du design de la politique </a:t>
            </a:r>
            <a:r>
              <a:rPr lang="fr-FR" sz="2800" spc="-28" dirty="0">
                <a:solidFill>
                  <a:srgbClr val="41527B"/>
                </a:solidFill>
              </a:rPr>
              <a:t>(UK,US)</a:t>
            </a:r>
          </a:p>
          <a:p>
            <a:pPr marL="457200" indent="-457200">
              <a:buFontTx/>
              <a:buChar char="-"/>
              <a:defRPr/>
            </a:pPr>
            <a:endParaRPr lang="fr-FR" sz="2400" b="1" i="1" spc="-28" dirty="0">
              <a:solidFill>
                <a:srgbClr val="41527B"/>
              </a:solidFill>
              <a:latin typeface="Montserrat"/>
            </a:endParaRPr>
          </a:p>
        </p:txBody>
      </p:sp>
      <p:sp>
        <p:nvSpPr>
          <p:cNvPr id="3" name="Freeform 3"/>
          <p:cNvSpPr/>
          <p:nvPr/>
        </p:nvSpPr>
        <p:spPr>
          <a:xfrm>
            <a:off x="1150208" y="3423086"/>
            <a:ext cx="1391517" cy="1391517"/>
          </a:xfrm>
          <a:custGeom>
            <a:avLst/>
            <a:gdLst/>
            <a:ahLst/>
            <a:cxnLst/>
            <a:rect l="l" t="t" r="r" b="b"/>
            <a:pathLst>
              <a:path w="1391517" h="1391517">
                <a:moveTo>
                  <a:pt x="0" y="0"/>
                </a:moveTo>
                <a:lnTo>
                  <a:pt x="1391517" y="0"/>
                </a:lnTo>
                <a:lnTo>
                  <a:pt x="1391517" y="1391517"/>
                </a:lnTo>
                <a:lnTo>
                  <a:pt x="0" y="139151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fr-BE"/>
          </a:p>
        </p:txBody>
      </p:sp>
      <p:sp>
        <p:nvSpPr>
          <p:cNvPr id="4" name="Freeform 4"/>
          <p:cNvSpPr/>
          <p:nvPr/>
        </p:nvSpPr>
        <p:spPr>
          <a:xfrm flipH="1">
            <a:off x="1150208" y="6438900"/>
            <a:ext cx="1391517" cy="1391517"/>
          </a:xfrm>
          <a:custGeom>
            <a:avLst/>
            <a:gdLst/>
            <a:ahLst/>
            <a:cxnLst/>
            <a:rect l="l" t="t" r="r" b="b"/>
            <a:pathLst>
              <a:path w="1391517" h="1391517">
                <a:moveTo>
                  <a:pt x="1391517" y="0"/>
                </a:moveTo>
                <a:lnTo>
                  <a:pt x="0" y="0"/>
                </a:lnTo>
                <a:lnTo>
                  <a:pt x="0" y="1391516"/>
                </a:lnTo>
                <a:lnTo>
                  <a:pt x="1391517" y="1391516"/>
                </a:lnTo>
                <a:lnTo>
                  <a:pt x="1391517"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BE"/>
          </a:p>
        </p:txBody>
      </p:sp>
      <p:grpSp>
        <p:nvGrpSpPr>
          <p:cNvPr id="6" name="Group 6"/>
          <p:cNvGrpSpPr/>
          <p:nvPr/>
        </p:nvGrpSpPr>
        <p:grpSpPr>
          <a:xfrm>
            <a:off x="786567" y="2633044"/>
            <a:ext cx="1755158" cy="238662"/>
            <a:chOff x="0" y="0"/>
            <a:chExt cx="462264" cy="62858"/>
          </a:xfrm>
        </p:grpSpPr>
        <p:sp>
          <p:nvSpPr>
            <p:cNvPr id="7" name="Freeform 7"/>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8" name="TextBox 8"/>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9" name="TextBox 9"/>
          <p:cNvSpPr txBox="1"/>
          <p:nvPr/>
        </p:nvSpPr>
        <p:spPr>
          <a:xfrm>
            <a:off x="723900" y="503520"/>
            <a:ext cx="16840200" cy="1641475"/>
          </a:xfrm>
          <a:prstGeom prst="rect">
            <a:avLst/>
          </a:prstGeom>
        </p:spPr>
        <p:txBody>
          <a:bodyPr wrap="square" lIns="0" tIns="0" rIns="0" bIns="0" rtlCol="0" anchor="t">
            <a:spAutoFit/>
          </a:bodyPr>
          <a:lstStyle/>
          <a:p>
            <a:pPr marL="0" lvl="0" indent="0" algn="l">
              <a:lnSpc>
                <a:spcPts val="6360"/>
              </a:lnSpc>
            </a:pPr>
            <a:r>
              <a:rPr lang="fr-FR" sz="6000" b="1" spc="221" dirty="0">
                <a:solidFill>
                  <a:srgbClr val="41527B"/>
                </a:solidFill>
                <a:latin typeface="Montserrat Bold"/>
              </a:rPr>
              <a:t>Pourquoi le focus sur la conception de l’apprenant</a:t>
            </a:r>
            <a:endParaRPr lang="en-US" sz="6000" b="1" spc="221" dirty="0">
              <a:solidFill>
                <a:srgbClr val="41527B"/>
              </a:solidFill>
              <a:latin typeface="Montserrat Bold"/>
              <a:sym typeface="Montserrat Bold"/>
            </a:endParaRPr>
          </a:p>
        </p:txBody>
      </p:sp>
      <p:sp>
        <p:nvSpPr>
          <p:cNvPr id="10" name="Freeform 7">
            <a:extLst>
              <a:ext uri="{FF2B5EF4-FFF2-40B4-BE49-F238E27FC236}">
                <a16:creationId xmlns:a16="http://schemas.microsoft.com/office/drawing/2014/main" id="{2EBED30E-5F2F-445F-9602-B6396795CC50}"/>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7"/>
            <a:stretch>
              <a:fillRect l="-17307" t="-46909" r="-31948" b="-251961"/>
            </a:stretch>
          </a:blipFill>
        </p:spPr>
        <p:txBody>
          <a:bodyPr/>
          <a:lstStyle/>
          <a:p>
            <a:endParaRPr lang="fr-BE"/>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1832555" y="884039"/>
            <a:ext cx="9190354" cy="1042129"/>
            <a:chOff x="0" y="-192881"/>
            <a:chExt cx="12253805" cy="1389505"/>
          </a:xfrm>
        </p:grpSpPr>
        <p:sp>
          <p:nvSpPr>
            <p:cNvPr id="5" name="TextBox 5"/>
            <p:cNvSpPr txBox="1"/>
            <p:nvPr/>
          </p:nvSpPr>
          <p:spPr>
            <a:xfrm>
              <a:off x="0" y="-192881"/>
              <a:ext cx="12253805" cy="1389505"/>
            </a:xfrm>
            <a:prstGeom prst="rect">
              <a:avLst/>
            </a:prstGeom>
          </p:spPr>
          <p:txBody>
            <a:bodyPr lIns="50800" tIns="50800" rIns="50800" bIns="50800" rtlCol="0" anchor="ctr"/>
            <a:lstStyle/>
            <a:p>
              <a:pPr algn="ctr">
                <a:lnSpc>
                  <a:spcPts val="2763"/>
                </a:lnSpc>
              </a:pPr>
              <a:endParaRPr/>
            </a:p>
          </p:txBody>
        </p:sp>
        <p:sp>
          <p:nvSpPr>
            <p:cNvPr id="6" name="TextBox 6"/>
            <p:cNvSpPr txBox="1"/>
            <p:nvPr/>
          </p:nvSpPr>
          <p:spPr>
            <a:xfrm>
              <a:off x="529777" y="376911"/>
              <a:ext cx="7451090" cy="480903"/>
            </a:xfrm>
            <a:prstGeom prst="rect">
              <a:avLst/>
            </a:prstGeom>
          </p:spPr>
          <p:txBody>
            <a:bodyPr lIns="0" tIns="0" rIns="0" bIns="0" rtlCol="0" anchor="t">
              <a:spAutoFit/>
            </a:bodyPr>
            <a:lstStyle/>
            <a:p>
              <a:pPr algn="r">
                <a:lnSpc>
                  <a:spcPts val="2763"/>
                </a:lnSpc>
                <a:spcBef>
                  <a:spcPct val="0"/>
                </a:spcBef>
              </a:pPr>
              <a:r>
                <a:rPr lang="en-US" sz="2606" b="1" spc="96" dirty="0">
                  <a:solidFill>
                    <a:srgbClr val="FFFFFF"/>
                  </a:solidFill>
                  <a:latin typeface="Montserrat Bold"/>
                  <a:ea typeface="Montserrat Bold"/>
                  <a:cs typeface="Montserrat Bold"/>
                  <a:sym typeface="Montserrat Bold"/>
                </a:rPr>
                <a:t>SOUS TITRE</a:t>
              </a:r>
            </a:p>
          </p:txBody>
        </p:sp>
      </p:grpSp>
      <p:sp>
        <p:nvSpPr>
          <p:cNvPr id="7" name="Freeform 7"/>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3"/>
            <a:stretch>
              <a:fillRect l="-17307" t="-46909" r="-31948" b="-251961"/>
            </a:stretch>
          </a:blipFill>
        </p:spPr>
        <p:txBody>
          <a:bodyPr/>
          <a:lstStyle/>
          <a:p>
            <a:endParaRPr lang="fr-BE"/>
          </a:p>
        </p:txBody>
      </p:sp>
      <p:sp>
        <p:nvSpPr>
          <p:cNvPr id="8" name="Freeform 8"/>
          <p:cNvSpPr/>
          <p:nvPr/>
        </p:nvSpPr>
        <p:spPr>
          <a:xfrm rot="5400000">
            <a:off x="1601783" y="4140961"/>
            <a:ext cx="1105638" cy="1108805"/>
          </a:xfrm>
          <a:custGeom>
            <a:avLst/>
            <a:gdLst/>
            <a:ahLst/>
            <a:cxnLst/>
            <a:rect l="l" t="t" r="r" b="b"/>
            <a:pathLst>
              <a:path w="1105638" h="1108805">
                <a:moveTo>
                  <a:pt x="0" y="0"/>
                </a:moveTo>
                <a:lnTo>
                  <a:pt x="1105639" y="0"/>
                </a:lnTo>
                <a:lnTo>
                  <a:pt x="1105639" y="1108805"/>
                </a:lnTo>
                <a:lnTo>
                  <a:pt x="0" y="1108805"/>
                </a:lnTo>
                <a:lnTo>
                  <a:pt x="0" y="0"/>
                </a:lnTo>
                <a:close/>
              </a:path>
            </a:pathLst>
          </a:custGeom>
          <a:blipFill>
            <a:blip r:embed="rId4"/>
            <a:stretch>
              <a:fillRect l="-101342" r="-101717" b="-202194"/>
            </a:stretch>
          </a:blipFill>
        </p:spPr>
        <p:txBody>
          <a:bodyPr/>
          <a:lstStyle/>
          <a:p>
            <a:endParaRPr lang="fr-BE"/>
          </a:p>
        </p:txBody>
      </p:sp>
      <p:sp>
        <p:nvSpPr>
          <p:cNvPr id="9" name="Freeform 9"/>
          <p:cNvSpPr/>
          <p:nvPr/>
        </p:nvSpPr>
        <p:spPr>
          <a:xfrm flipH="1" flipV="1">
            <a:off x="1453551" y="7138964"/>
            <a:ext cx="1090671" cy="1098928"/>
          </a:xfrm>
          <a:custGeom>
            <a:avLst/>
            <a:gdLst/>
            <a:ahLst/>
            <a:cxnLst/>
            <a:rect l="l" t="t" r="r" b="b"/>
            <a:pathLst>
              <a:path w="1090671" h="1098928">
                <a:moveTo>
                  <a:pt x="1090671" y="1098927"/>
                </a:moveTo>
                <a:lnTo>
                  <a:pt x="0" y="1098927"/>
                </a:lnTo>
                <a:lnTo>
                  <a:pt x="0" y="0"/>
                </a:lnTo>
                <a:lnTo>
                  <a:pt x="1090671" y="0"/>
                </a:lnTo>
                <a:lnTo>
                  <a:pt x="1090671" y="1098927"/>
                </a:lnTo>
                <a:close/>
              </a:path>
            </a:pathLst>
          </a:custGeom>
          <a:blipFill>
            <a:blip r:embed="rId5">
              <a:extLst>
                <a:ext uri="{96DAC541-7B7A-43D3-8B79-37D633B846F1}">
                  <asvg:svgBlip xmlns:asvg="http://schemas.microsoft.com/office/drawing/2016/SVG/main" r:embed="rId6"/>
                </a:ext>
              </a:extLst>
            </a:blip>
            <a:stretch>
              <a:fillRect l="-201980" b="-199711"/>
            </a:stretch>
          </a:blipFill>
        </p:spPr>
        <p:txBody>
          <a:bodyPr/>
          <a:lstStyle/>
          <a:p>
            <a:endParaRPr lang="fr-BE"/>
          </a:p>
        </p:txBody>
      </p:sp>
      <p:sp>
        <p:nvSpPr>
          <p:cNvPr id="11" name="Freeform 11"/>
          <p:cNvSpPr/>
          <p:nvPr/>
        </p:nvSpPr>
        <p:spPr>
          <a:xfrm flipH="1">
            <a:off x="9568851" y="5764457"/>
            <a:ext cx="1111205" cy="1119617"/>
          </a:xfrm>
          <a:custGeom>
            <a:avLst/>
            <a:gdLst/>
            <a:ahLst/>
            <a:cxnLst/>
            <a:rect l="l" t="t" r="r" b="b"/>
            <a:pathLst>
              <a:path w="1111205" h="1119617">
                <a:moveTo>
                  <a:pt x="1111205" y="0"/>
                </a:moveTo>
                <a:lnTo>
                  <a:pt x="0" y="0"/>
                </a:lnTo>
                <a:lnTo>
                  <a:pt x="0" y="1119617"/>
                </a:lnTo>
                <a:lnTo>
                  <a:pt x="1111205" y="1119617"/>
                </a:lnTo>
                <a:lnTo>
                  <a:pt x="1111205" y="0"/>
                </a:lnTo>
                <a:close/>
              </a:path>
            </a:pathLst>
          </a:custGeom>
          <a:blipFill>
            <a:blip r:embed="rId7">
              <a:extLst>
                <a:ext uri="{96DAC541-7B7A-43D3-8B79-37D633B846F1}">
                  <asvg:svgBlip xmlns:asvg="http://schemas.microsoft.com/office/drawing/2016/SVG/main" r:embed="rId8"/>
                </a:ext>
              </a:extLst>
            </a:blip>
            <a:stretch>
              <a:fillRect l="-201980" b="-199711"/>
            </a:stretch>
          </a:blipFill>
        </p:spPr>
        <p:txBody>
          <a:bodyPr/>
          <a:lstStyle/>
          <a:p>
            <a:endParaRPr lang="fr-BE"/>
          </a:p>
        </p:txBody>
      </p:sp>
      <p:sp>
        <p:nvSpPr>
          <p:cNvPr id="12" name="TextBox 12"/>
          <p:cNvSpPr txBox="1"/>
          <p:nvPr/>
        </p:nvSpPr>
        <p:spPr>
          <a:xfrm>
            <a:off x="3193022" y="4142544"/>
            <a:ext cx="5449823" cy="2165593"/>
          </a:xfrm>
          <a:prstGeom prst="rect">
            <a:avLst/>
          </a:prstGeom>
        </p:spPr>
        <p:txBody>
          <a:bodyPr lIns="0" tIns="0" rIns="0" bIns="0" rtlCol="0" anchor="t">
            <a:spAutoFit/>
          </a:bodyPr>
          <a:lstStyle/>
          <a:p>
            <a:pPr marR="0" lvl="0" algn="l" defTabSz="914400" rtl="0" eaLnBrk="1" fontAlgn="auto" latinLnBrk="0" hangingPunct="1">
              <a:lnSpc>
                <a:spcPct val="90000"/>
              </a:lnSpc>
              <a:spcBef>
                <a:spcPts val="1000"/>
              </a:spcBef>
              <a:spcAft>
                <a:spcPts val="0"/>
              </a:spcAft>
              <a:buClrTx/>
              <a:buSzTx/>
              <a:tabLst/>
              <a:defRPr/>
            </a:pPr>
            <a:r>
              <a:rPr lang="fr-FR" sz="2606" b="1" spc="-28" dirty="0">
                <a:solidFill>
                  <a:srgbClr val="41527B"/>
                </a:solidFill>
                <a:latin typeface="Montserrat"/>
              </a:rPr>
              <a:t>Détecter la problématisation </a:t>
            </a:r>
            <a:r>
              <a:rPr lang="fr-FR" sz="2606" spc="-28" dirty="0">
                <a:solidFill>
                  <a:srgbClr val="41527B"/>
                </a:solidFill>
                <a:latin typeface="Montserrat"/>
              </a:rPr>
              <a:t>sous-jacente et i</a:t>
            </a:r>
            <a:r>
              <a:rPr lang="fr-BE" sz="2400" spc="-28" dirty="0" err="1">
                <a:solidFill>
                  <a:srgbClr val="41527B"/>
                </a:solidFill>
                <a:latin typeface="Montserrat"/>
              </a:rPr>
              <a:t>dentifier</a:t>
            </a:r>
            <a:r>
              <a:rPr lang="fr-BE" sz="2606" b="1" spc="-28" dirty="0">
                <a:solidFill>
                  <a:srgbClr val="41527B"/>
                </a:solidFill>
                <a:latin typeface="Montserrat"/>
              </a:rPr>
              <a:t> les « angles morts » ou « ce qui est tu » </a:t>
            </a:r>
            <a:r>
              <a:rPr lang="fr-BE" sz="2606" spc="-28" dirty="0">
                <a:solidFill>
                  <a:srgbClr val="41527B"/>
                </a:solidFill>
                <a:latin typeface="Montserrat"/>
              </a:rPr>
              <a:t>(</a:t>
            </a:r>
            <a:r>
              <a:rPr lang="fr-BE" sz="2606" spc="-28" dirty="0" err="1">
                <a:solidFill>
                  <a:srgbClr val="41527B"/>
                </a:solidFill>
                <a:latin typeface="Montserrat"/>
              </a:rPr>
              <a:t>Bacchi</a:t>
            </a:r>
            <a:r>
              <a:rPr lang="fr-BE" sz="2606" spc="-28" dirty="0">
                <a:solidFill>
                  <a:srgbClr val="41527B"/>
                </a:solidFill>
                <a:latin typeface="Montserrat"/>
              </a:rPr>
              <a:t>, 2009) dans la problématisation au cœur de l’action publique</a:t>
            </a:r>
            <a:endParaRPr lang="fr-FR" sz="2606" spc="-28" dirty="0">
              <a:solidFill>
                <a:srgbClr val="41527B"/>
              </a:solidFill>
              <a:latin typeface="Montserrat"/>
            </a:endParaRPr>
          </a:p>
        </p:txBody>
      </p:sp>
      <p:sp>
        <p:nvSpPr>
          <p:cNvPr id="13" name="TextBox 13"/>
          <p:cNvSpPr txBox="1"/>
          <p:nvPr/>
        </p:nvSpPr>
        <p:spPr>
          <a:xfrm>
            <a:off x="3247569" y="7177064"/>
            <a:ext cx="5449823" cy="2406043"/>
          </a:xfrm>
          <a:prstGeom prst="rect">
            <a:avLst/>
          </a:prstGeom>
        </p:spPr>
        <p:txBody>
          <a:bodyPr lIns="0" tIns="0" rIns="0" bIns="0" rtlCol="0" anchor="t">
            <a:spAutoFit/>
          </a:bodyPr>
          <a:lstStyle/>
          <a:p>
            <a:r>
              <a:rPr lang="fr-FR" sz="2606" spc="-28" dirty="0">
                <a:solidFill>
                  <a:srgbClr val="41527B"/>
                </a:solidFill>
                <a:latin typeface="Montserrat"/>
              </a:rPr>
              <a:t>Comprendre </a:t>
            </a:r>
            <a:r>
              <a:rPr lang="fr-FR" sz="2606" b="1" spc="-28" dirty="0">
                <a:solidFill>
                  <a:srgbClr val="41527B"/>
                </a:solidFill>
                <a:latin typeface="Montserrat"/>
              </a:rPr>
              <a:t>les instruments </a:t>
            </a:r>
            <a:r>
              <a:rPr lang="fr-FR" sz="2606" spc="-28" dirty="0">
                <a:solidFill>
                  <a:srgbClr val="41527B"/>
                </a:solidFill>
                <a:latin typeface="Montserrat"/>
              </a:rPr>
              <a:t>(pas neutres, mais véhicules de valeurs et déterminants de relations entre gouvernants et gouvernés, </a:t>
            </a:r>
            <a:r>
              <a:rPr lang="fr-FR" sz="2606" spc="-28" dirty="0" err="1">
                <a:solidFill>
                  <a:srgbClr val="41527B"/>
                </a:solidFill>
                <a:latin typeface="Montserrat"/>
              </a:rPr>
              <a:t>Lascoumes</a:t>
            </a:r>
            <a:r>
              <a:rPr lang="fr-FR" sz="2606" spc="-28" dirty="0">
                <a:solidFill>
                  <a:srgbClr val="41527B"/>
                </a:solidFill>
                <a:latin typeface="Montserrat"/>
              </a:rPr>
              <a:t> et Le </a:t>
            </a:r>
            <a:r>
              <a:rPr lang="fr-FR" sz="2606" spc="-28" dirty="0" err="1">
                <a:solidFill>
                  <a:srgbClr val="41527B"/>
                </a:solidFill>
                <a:latin typeface="Montserrat"/>
              </a:rPr>
              <a:t>Galès</a:t>
            </a:r>
            <a:r>
              <a:rPr lang="fr-FR" sz="2606" spc="-28" dirty="0">
                <a:solidFill>
                  <a:srgbClr val="41527B"/>
                </a:solidFill>
                <a:latin typeface="Montserrat"/>
              </a:rPr>
              <a:t>, 2005)</a:t>
            </a:r>
          </a:p>
        </p:txBody>
      </p:sp>
      <p:sp>
        <p:nvSpPr>
          <p:cNvPr id="15" name="TextBox 15"/>
          <p:cNvSpPr txBox="1"/>
          <p:nvPr/>
        </p:nvSpPr>
        <p:spPr>
          <a:xfrm>
            <a:off x="11402759" y="5673071"/>
            <a:ext cx="5449823" cy="1604029"/>
          </a:xfrm>
          <a:prstGeom prst="rect">
            <a:avLst/>
          </a:prstGeom>
        </p:spPr>
        <p:txBody>
          <a:bodyPr lIns="0" tIns="0" rIns="0" bIns="0" rtlCol="0" anchor="t">
            <a:spAutoFit/>
          </a:bodyPr>
          <a:lstStyle/>
          <a:p>
            <a:r>
              <a:rPr lang="fr-FR" sz="2606" b="1" spc="-28" dirty="0">
                <a:solidFill>
                  <a:srgbClr val="41527B"/>
                </a:solidFill>
                <a:latin typeface="Montserrat"/>
              </a:rPr>
              <a:t>Identifier l’espace institutionnel du possible </a:t>
            </a:r>
            <a:r>
              <a:rPr lang="fr-BE" sz="2606" spc="-28" dirty="0">
                <a:solidFill>
                  <a:srgbClr val="41527B"/>
                </a:solidFill>
                <a:latin typeface="Montserrat"/>
              </a:rPr>
              <a:t>de l’action publique et les acteurs impliqués et leur force relative</a:t>
            </a:r>
          </a:p>
        </p:txBody>
      </p:sp>
      <p:grpSp>
        <p:nvGrpSpPr>
          <p:cNvPr id="16" name="Group 16"/>
          <p:cNvGrpSpPr/>
          <p:nvPr/>
        </p:nvGrpSpPr>
        <p:grpSpPr>
          <a:xfrm>
            <a:off x="762000" y="2760519"/>
            <a:ext cx="1755158" cy="238662"/>
            <a:chOff x="0" y="0"/>
            <a:chExt cx="462264" cy="62858"/>
          </a:xfrm>
        </p:grpSpPr>
        <p:sp>
          <p:nvSpPr>
            <p:cNvPr id="17" name="Freeform 17"/>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8" name="TextBox 18"/>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9" name="TextBox 19"/>
          <p:cNvSpPr txBox="1"/>
          <p:nvPr/>
        </p:nvSpPr>
        <p:spPr>
          <a:xfrm>
            <a:off x="762000" y="606425"/>
            <a:ext cx="16916400" cy="1641475"/>
          </a:xfrm>
          <a:prstGeom prst="rect">
            <a:avLst/>
          </a:prstGeom>
        </p:spPr>
        <p:txBody>
          <a:bodyPr wrap="square" lIns="0" tIns="0" rIns="0" bIns="0" rtlCol="0" anchor="t">
            <a:spAutoFit/>
          </a:bodyPr>
          <a:lstStyle/>
          <a:p>
            <a:pPr marL="0" lvl="0" indent="0" algn="l">
              <a:lnSpc>
                <a:spcPts val="6360"/>
              </a:lnSpc>
            </a:pPr>
            <a:r>
              <a:rPr lang="fr-FR" sz="6000" b="1" spc="221" dirty="0">
                <a:solidFill>
                  <a:srgbClr val="41527B"/>
                </a:solidFill>
                <a:latin typeface="Montserrat Bold"/>
              </a:rPr>
              <a:t>Pourquoi le focus sur la conception de l’apprenant</a:t>
            </a:r>
            <a:endParaRPr lang="en-US" sz="6000" b="1" spc="221" dirty="0">
              <a:solidFill>
                <a:srgbClr val="41527B"/>
              </a:solidFill>
              <a:latin typeface="Montserrat Bold"/>
              <a:sym typeface="Montserrat Bo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843ECB-EFD9-CB67-1246-48A8CBDCE82B}"/>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EBB03B7A-94B1-6FD3-31B2-D5C4E3A4E679}"/>
              </a:ext>
            </a:extLst>
          </p:cNvPr>
          <p:cNvGrpSpPr/>
          <p:nvPr/>
        </p:nvGrpSpPr>
        <p:grpSpPr>
          <a:xfrm>
            <a:off x="11832555" y="884039"/>
            <a:ext cx="9190354" cy="1042129"/>
            <a:chOff x="0" y="-192881"/>
            <a:chExt cx="12253805" cy="1389505"/>
          </a:xfrm>
        </p:grpSpPr>
        <p:sp>
          <p:nvSpPr>
            <p:cNvPr id="5" name="TextBox 5">
              <a:extLst>
                <a:ext uri="{FF2B5EF4-FFF2-40B4-BE49-F238E27FC236}">
                  <a16:creationId xmlns:a16="http://schemas.microsoft.com/office/drawing/2014/main" id="{2802F653-1B8B-D8E8-DAFC-93575DE78927}"/>
                </a:ext>
              </a:extLst>
            </p:cNvPr>
            <p:cNvSpPr txBox="1"/>
            <p:nvPr/>
          </p:nvSpPr>
          <p:spPr>
            <a:xfrm>
              <a:off x="0" y="-192881"/>
              <a:ext cx="12253805" cy="1389505"/>
            </a:xfrm>
            <a:prstGeom prst="rect">
              <a:avLst/>
            </a:prstGeom>
          </p:spPr>
          <p:txBody>
            <a:bodyPr lIns="50800" tIns="50800" rIns="50800" bIns="50800" rtlCol="0" anchor="ctr"/>
            <a:lstStyle/>
            <a:p>
              <a:pPr algn="ctr">
                <a:lnSpc>
                  <a:spcPts val="2763"/>
                </a:lnSpc>
              </a:pPr>
              <a:endParaRPr/>
            </a:p>
          </p:txBody>
        </p:sp>
        <p:sp>
          <p:nvSpPr>
            <p:cNvPr id="6" name="TextBox 6">
              <a:extLst>
                <a:ext uri="{FF2B5EF4-FFF2-40B4-BE49-F238E27FC236}">
                  <a16:creationId xmlns:a16="http://schemas.microsoft.com/office/drawing/2014/main" id="{F4CE7E3A-6FD2-DD28-C51E-84AAA34C01ED}"/>
                </a:ext>
              </a:extLst>
            </p:cNvPr>
            <p:cNvSpPr txBox="1"/>
            <p:nvPr/>
          </p:nvSpPr>
          <p:spPr>
            <a:xfrm>
              <a:off x="529777" y="376911"/>
              <a:ext cx="7451090" cy="480903"/>
            </a:xfrm>
            <a:prstGeom prst="rect">
              <a:avLst/>
            </a:prstGeom>
          </p:spPr>
          <p:txBody>
            <a:bodyPr lIns="0" tIns="0" rIns="0" bIns="0" rtlCol="0" anchor="t">
              <a:spAutoFit/>
            </a:bodyPr>
            <a:lstStyle/>
            <a:p>
              <a:pPr algn="r">
                <a:lnSpc>
                  <a:spcPts val="2763"/>
                </a:lnSpc>
                <a:spcBef>
                  <a:spcPct val="0"/>
                </a:spcBef>
              </a:pPr>
              <a:r>
                <a:rPr lang="en-US" sz="2606" b="1" spc="96" dirty="0">
                  <a:solidFill>
                    <a:srgbClr val="FFFFFF"/>
                  </a:solidFill>
                  <a:latin typeface="Montserrat Bold"/>
                  <a:ea typeface="Montserrat Bold"/>
                  <a:cs typeface="Montserrat Bold"/>
                  <a:sym typeface="Montserrat Bold"/>
                </a:rPr>
                <a:t>SOUS TITRE</a:t>
              </a:r>
            </a:p>
          </p:txBody>
        </p:sp>
      </p:grpSp>
      <p:sp>
        <p:nvSpPr>
          <p:cNvPr id="7" name="Freeform 7">
            <a:extLst>
              <a:ext uri="{FF2B5EF4-FFF2-40B4-BE49-F238E27FC236}">
                <a16:creationId xmlns:a16="http://schemas.microsoft.com/office/drawing/2014/main" id="{A5EEA5D7-A146-5313-BFF9-209A93C98999}"/>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3"/>
            <a:stretch>
              <a:fillRect l="-17307" t="-46909" r="-31948" b="-251961"/>
            </a:stretch>
          </a:blipFill>
        </p:spPr>
        <p:txBody>
          <a:bodyPr/>
          <a:lstStyle/>
          <a:p>
            <a:endParaRPr lang="fr-BE"/>
          </a:p>
        </p:txBody>
      </p:sp>
      <p:sp>
        <p:nvSpPr>
          <p:cNvPr id="8" name="Freeform 8">
            <a:extLst>
              <a:ext uri="{FF2B5EF4-FFF2-40B4-BE49-F238E27FC236}">
                <a16:creationId xmlns:a16="http://schemas.microsoft.com/office/drawing/2014/main" id="{1E3905CB-59C4-CA74-E558-7ECA67B2E896}"/>
              </a:ext>
            </a:extLst>
          </p:cNvPr>
          <p:cNvSpPr/>
          <p:nvPr/>
        </p:nvSpPr>
        <p:spPr>
          <a:xfrm rot="5400000">
            <a:off x="1601783" y="4140961"/>
            <a:ext cx="1105638" cy="1108805"/>
          </a:xfrm>
          <a:custGeom>
            <a:avLst/>
            <a:gdLst/>
            <a:ahLst/>
            <a:cxnLst/>
            <a:rect l="l" t="t" r="r" b="b"/>
            <a:pathLst>
              <a:path w="1105638" h="1108805">
                <a:moveTo>
                  <a:pt x="0" y="0"/>
                </a:moveTo>
                <a:lnTo>
                  <a:pt x="1105639" y="0"/>
                </a:lnTo>
                <a:lnTo>
                  <a:pt x="1105639" y="1108805"/>
                </a:lnTo>
                <a:lnTo>
                  <a:pt x="0" y="1108805"/>
                </a:lnTo>
                <a:lnTo>
                  <a:pt x="0" y="0"/>
                </a:lnTo>
                <a:close/>
              </a:path>
            </a:pathLst>
          </a:custGeom>
          <a:blipFill>
            <a:blip r:embed="rId4"/>
            <a:stretch>
              <a:fillRect l="-101342" r="-101717" b="-202194"/>
            </a:stretch>
          </a:blipFill>
        </p:spPr>
        <p:txBody>
          <a:bodyPr/>
          <a:lstStyle/>
          <a:p>
            <a:endParaRPr lang="fr-BE"/>
          </a:p>
        </p:txBody>
      </p:sp>
      <p:sp>
        <p:nvSpPr>
          <p:cNvPr id="11" name="Freeform 11">
            <a:extLst>
              <a:ext uri="{FF2B5EF4-FFF2-40B4-BE49-F238E27FC236}">
                <a16:creationId xmlns:a16="http://schemas.microsoft.com/office/drawing/2014/main" id="{0D9559A4-6947-DF6B-90E6-A9142E6C3832}"/>
              </a:ext>
            </a:extLst>
          </p:cNvPr>
          <p:cNvSpPr/>
          <p:nvPr/>
        </p:nvSpPr>
        <p:spPr>
          <a:xfrm flipH="1">
            <a:off x="9568851" y="4168086"/>
            <a:ext cx="1111205" cy="1119617"/>
          </a:xfrm>
          <a:custGeom>
            <a:avLst/>
            <a:gdLst/>
            <a:ahLst/>
            <a:cxnLst/>
            <a:rect l="l" t="t" r="r" b="b"/>
            <a:pathLst>
              <a:path w="1111205" h="1119617">
                <a:moveTo>
                  <a:pt x="1111205" y="0"/>
                </a:moveTo>
                <a:lnTo>
                  <a:pt x="0" y="0"/>
                </a:lnTo>
                <a:lnTo>
                  <a:pt x="0" y="1119617"/>
                </a:lnTo>
                <a:lnTo>
                  <a:pt x="1111205" y="1119617"/>
                </a:lnTo>
                <a:lnTo>
                  <a:pt x="1111205" y="0"/>
                </a:lnTo>
                <a:close/>
              </a:path>
            </a:pathLst>
          </a:custGeom>
          <a:blipFill>
            <a:blip r:embed="rId5">
              <a:extLst>
                <a:ext uri="{96DAC541-7B7A-43D3-8B79-37D633B846F1}">
                  <asvg:svgBlip xmlns:asvg="http://schemas.microsoft.com/office/drawing/2016/SVG/main" r:embed="rId6"/>
                </a:ext>
              </a:extLst>
            </a:blip>
            <a:stretch>
              <a:fillRect l="-201980" b="-199711"/>
            </a:stretch>
          </a:blipFill>
        </p:spPr>
        <p:txBody>
          <a:bodyPr/>
          <a:lstStyle/>
          <a:p>
            <a:endParaRPr lang="fr-BE"/>
          </a:p>
        </p:txBody>
      </p:sp>
      <p:sp>
        <p:nvSpPr>
          <p:cNvPr id="12" name="TextBox 12">
            <a:extLst>
              <a:ext uri="{FF2B5EF4-FFF2-40B4-BE49-F238E27FC236}">
                <a16:creationId xmlns:a16="http://schemas.microsoft.com/office/drawing/2014/main" id="{9B26C9BD-A1F6-A5E6-D1FB-C0BEADB2BAE0}"/>
              </a:ext>
            </a:extLst>
          </p:cNvPr>
          <p:cNvSpPr txBox="1"/>
          <p:nvPr/>
        </p:nvSpPr>
        <p:spPr>
          <a:xfrm>
            <a:off x="3193022" y="4142544"/>
            <a:ext cx="5449823" cy="1082797"/>
          </a:xfrm>
          <a:prstGeom prst="rect">
            <a:avLst/>
          </a:prstGeom>
        </p:spPr>
        <p:txBody>
          <a:bodyPr lIns="0" tIns="0" rIns="0" bIns="0" rtlCol="0" anchor="t">
            <a:spAutoFit/>
          </a:bodyPr>
          <a:lstStyle/>
          <a:p>
            <a:pPr marR="0" lvl="0" algn="l" defTabSz="914400" rtl="0" eaLnBrk="1" fontAlgn="auto" latinLnBrk="0" hangingPunct="1">
              <a:lnSpc>
                <a:spcPct val="90000"/>
              </a:lnSpc>
              <a:spcBef>
                <a:spcPts val="1000"/>
              </a:spcBef>
              <a:spcAft>
                <a:spcPts val="0"/>
              </a:spcAft>
              <a:buClrTx/>
              <a:buSzTx/>
              <a:tabLst/>
              <a:defRPr/>
            </a:pPr>
            <a:r>
              <a:rPr lang="fr-FR" sz="2606" b="1" spc="-28" dirty="0">
                <a:solidFill>
                  <a:srgbClr val="41527B"/>
                </a:solidFill>
                <a:latin typeface="Montserrat"/>
              </a:rPr>
              <a:t>Intérêt politique croissant vis-à-vis de l’apprentissage tout au long de la vie</a:t>
            </a:r>
            <a:endParaRPr lang="fr-FR" sz="2606" spc="-28" dirty="0">
              <a:solidFill>
                <a:srgbClr val="41527B"/>
              </a:solidFill>
              <a:latin typeface="Montserrat"/>
            </a:endParaRPr>
          </a:p>
        </p:txBody>
      </p:sp>
      <p:sp>
        <p:nvSpPr>
          <p:cNvPr id="15" name="TextBox 15">
            <a:extLst>
              <a:ext uri="{FF2B5EF4-FFF2-40B4-BE49-F238E27FC236}">
                <a16:creationId xmlns:a16="http://schemas.microsoft.com/office/drawing/2014/main" id="{CDF87314-12D5-3A16-3E63-630076B7E67C}"/>
              </a:ext>
            </a:extLst>
          </p:cNvPr>
          <p:cNvSpPr txBox="1"/>
          <p:nvPr/>
        </p:nvSpPr>
        <p:spPr>
          <a:xfrm>
            <a:off x="11402759" y="4076700"/>
            <a:ext cx="5449823" cy="2807050"/>
          </a:xfrm>
          <a:prstGeom prst="rect">
            <a:avLst/>
          </a:prstGeom>
        </p:spPr>
        <p:txBody>
          <a:bodyPr lIns="0" tIns="0" rIns="0" bIns="0" rtlCol="0" anchor="t">
            <a:spAutoFit/>
          </a:bodyPr>
          <a:lstStyle/>
          <a:p>
            <a:r>
              <a:rPr lang="fr-FR" sz="2606" spc="-28" dirty="0">
                <a:solidFill>
                  <a:srgbClr val="41527B"/>
                </a:solidFill>
                <a:latin typeface="Montserrat"/>
              </a:rPr>
              <a:t>Un </a:t>
            </a:r>
            <a:r>
              <a:rPr lang="fr-FR" sz="2606" b="1" spc="-28" dirty="0">
                <a:solidFill>
                  <a:srgbClr val="41527B"/>
                </a:solidFill>
                <a:latin typeface="Montserrat"/>
              </a:rPr>
              <a:t>domaine de politique éclaté </a:t>
            </a:r>
            <a:r>
              <a:rPr lang="fr-FR" sz="2606" spc="-28" dirty="0">
                <a:solidFill>
                  <a:srgbClr val="41527B"/>
                </a:solidFill>
                <a:latin typeface="Montserrat"/>
              </a:rPr>
              <a:t>transversal à plusieurs domaines de politique publique. Nécessité de l’ancrer et de le cerner afin de d’en saisir les contours (Desjardins et Kalenda, à paraître)</a:t>
            </a:r>
            <a:endParaRPr lang="fr-BE" sz="2606" spc="-28" dirty="0">
              <a:solidFill>
                <a:srgbClr val="41527B"/>
              </a:solidFill>
              <a:latin typeface="Montserrat"/>
            </a:endParaRPr>
          </a:p>
        </p:txBody>
      </p:sp>
      <p:grpSp>
        <p:nvGrpSpPr>
          <p:cNvPr id="16" name="Group 16">
            <a:extLst>
              <a:ext uri="{FF2B5EF4-FFF2-40B4-BE49-F238E27FC236}">
                <a16:creationId xmlns:a16="http://schemas.microsoft.com/office/drawing/2014/main" id="{FA82836D-3B4C-DAF0-D0DE-A891B1D4192B}"/>
              </a:ext>
            </a:extLst>
          </p:cNvPr>
          <p:cNvGrpSpPr/>
          <p:nvPr/>
        </p:nvGrpSpPr>
        <p:grpSpPr>
          <a:xfrm>
            <a:off x="789064" y="2251763"/>
            <a:ext cx="1755158" cy="238662"/>
            <a:chOff x="0" y="0"/>
            <a:chExt cx="462264" cy="62858"/>
          </a:xfrm>
        </p:grpSpPr>
        <p:sp>
          <p:nvSpPr>
            <p:cNvPr id="17" name="Freeform 17">
              <a:extLst>
                <a:ext uri="{FF2B5EF4-FFF2-40B4-BE49-F238E27FC236}">
                  <a16:creationId xmlns:a16="http://schemas.microsoft.com/office/drawing/2014/main" id="{37F1D845-928A-49D7-1AC6-5404781B3AB5}"/>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8" name="TextBox 18">
              <a:extLst>
                <a:ext uri="{FF2B5EF4-FFF2-40B4-BE49-F238E27FC236}">
                  <a16:creationId xmlns:a16="http://schemas.microsoft.com/office/drawing/2014/main" id="{D448A790-7711-70DB-A6D1-B0618B9F6E97}"/>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19" name="TextBox 19">
            <a:extLst>
              <a:ext uri="{FF2B5EF4-FFF2-40B4-BE49-F238E27FC236}">
                <a16:creationId xmlns:a16="http://schemas.microsoft.com/office/drawing/2014/main" id="{97172211-6A37-F48F-9F76-75DC25D5E2D2}"/>
              </a:ext>
            </a:extLst>
          </p:cNvPr>
          <p:cNvSpPr txBox="1"/>
          <p:nvPr/>
        </p:nvSpPr>
        <p:spPr>
          <a:xfrm>
            <a:off x="871326" y="884039"/>
            <a:ext cx="16916400" cy="820738"/>
          </a:xfrm>
          <a:prstGeom prst="rect">
            <a:avLst/>
          </a:prstGeom>
        </p:spPr>
        <p:txBody>
          <a:bodyPr wrap="square" lIns="0" tIns="0" rIns="0" bIns="0" rtlCol="0" anchor="t">
            <a:spAutoFit/>
          </a:bodyPr>
          <a:lstStyle/>
          <a:p>
            <a:pPr marL="0" lvl="0" indent="0" algn="l">
              <a:lnSpc>
                <a:spcPts val="6360"/>
              </a:lnSpc>
            </a:pPr>
            <a:r>
              <a:rPr lang="fr-FR" sz="6000" b="1" spc="221" dirty="0">
                <a:solidFill>
                  <a:srgbClr val="41527B"/>
                </a:solidFill>
                <a:latin typeface="Montserrat Bold"/>
              </a:rPr>
              <a:t>Pourquoi le niveau européen</a:t>
            </a:r>
            <a:endParaRPr lang="en-US" sz="6000" b="1" spc="221" dirty="0">
              <a:solidFill>
                <a:srgbClr val="41527B"/>
              </a:solidFill>
              <a:latin typeface="Montserrat Bold"/>
              <a:sym typeface="Montserrat Bold"/>
            </a:endParaRPr>
          </a:p>
        </p:txBody>
      </p:sp>
      <p:sp>
        <p:nvSpPr>
          <p:cNvPr id="3" name="Freeform 3">
            <a:extLst>
              <a:ext uri="{FF2B5EF4-FFF2-40B4-BE49-F238E27FC236}">
                <a16:creationId xmlns:a16="http://schemas.microsoft.com/office/drawing/2014/main" id="{6B4E2961-53B5-B026-F30B-E0758F0AB3A2}"/>
              </a:ext>
            </a:extLst>
          </p:cNvPr>
          <p:cNvSpPr/>
          <p:nvPr/>
        </p:nvSpPr>
        <p:spPr>
          <a:xfrm rot="5400000">
            <a:off x="1752252" y="6757678"/>
            <a:ext cx="1109502" cy="1108805"/>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7"/>
            <a:stretch>
              <a:fillRect l="-101342" r="-101717" b="-202194"/>
            </a:stretch>
          </a:blipFill>
        </p:spPr>
        <p:txBody>
          <a:bodyPr/>
          <a:lstStyle/>
          <a:p>
            <a:endParaRPr lang="fr-BE"/>
          </a:p>
        </p:txBody>
      </p:sp>
      <p:sp>
        <p:nvSpPr>
          <p:cNvPr id="10" name="TextBox 15">
            <a:extLst>
              <a:ext uri="{FF2B5EF4-FFF2-40B4-BE49-F238E27FC236}">
                <a16:creationId xmlns:a16="http://schemas.microsoft.com/office/drawing/2014/main" id="{BACBC923-F60A-AE4A-BD8D-F9832ADD8C04}"/>
              </a:ext>
            </a:extLst>
          </p:cNvPr>
          <p:cNvSpPr txBox="1"/>
          <p:nvPr/>
        </p:nvSpPr>
        <p:spPr>
          <a:xfrm>
            <a:off x="3268124" y="6743700"/>
            <a:ext cx="5449823" cy="1604029"/>
          </a:xfrm>
          <a:prstGeom prst="rect">
            <a:avLst/>
          </a:prstGeom>
        </p:spPr>
        <p:txBody>
          <a:bodyPr lIns="0" tIns="0" rIns="0" bIns="0" rtlCol="0" anchor="t">
            <a:spAutoFit/>
          </a:bodyPr>
          <a:lstStyle/>
          <a:p>
            <a:r>
              <a:rPr lang="fr-FR" sz="2606" b="1" spc="-28" dirty="0">
                <a:solidFill>
                  <a:srgbClr val="41527B"/>
                </a:solidFill>
                <a:latin typeface="Montserrat"/>
              </a:rPr>
              <a:t>Un niveau de gouvernance moins analysé </a:t>
            </a:r>
            <a:r>
              <a:rPr lang="fr-FR" sz="2606" spc="-28" dirty="0">
                <a:solidFill>
                  <a:srgbClr val="41527B"/>
                </a:solidFill>
                <a:latin typeface="Montserrat"/>
              </a:rPr>
              <a:t>car non contraignant, mais influence avérée (p.ex. Antunes 2025)</a:t>
            </a:r>
            <a:endParaRPr lang="fr-BE" sz="2606" spc="-28" dirty="0">
              <a:solidFill>
                <a:srgbClr val="41527B"/>
              </a:solidFill>
              <a:latin typeface="Montserrat"/>
            </a:endParaRPr>
          </a:p>
        </p:txBody>
      </p:sp>
    </p:spTree>
    <p:extLst>
      <p:ext uri="{BB962C8B-B14F-4D97-AF65-F5344CB8AC3E}">
        <p14:creationId xmlns:p14="http://schemas.microsoft.com/office/powerpoint/2010/main" val="2577162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418F-55CF-734C-27FC-FD11C8E74EE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D6B05C0-BFB5-2920-433C-5B2E043B5011}"/>
              </a:ext>
            </a:extLst>
          </p:cNvPr>
          <p:cNvSpPr>
            <a:spLocks noGrp="1"/>
          </p:cNvSpPr>
          <p:nvPr>
            <p:ph type="title"/>
          </p:nvPr>
        </p:nvSpPr>
        <p:spPr>
          <a:xfrm>
            <a:off x="-457200" y="712036"/>
            <a:ext cx="13600353" cy="1716568"/>
          </a:xfrm>
        </p:spPr>
        <p:txBody>
          <a:bodyPr>
            <a:normAutofit/>
          </a:bodyPr>
          <a:lstStyle/>
          <a:p>
            <a:r>
              <a:rPr lang="fr-FR" sz="5400" b="1" spc="221" dirty="0">
                <a:solidFill>
                  <a:srgbClr val="41527B"/>
                </a:solidFill>
                <a:latin typeface="Montserrat Bold"/>
                <a:sym typeface="Montserrat Bold"/>
              </a:rPr>
              <a:t>Quelques repères temporels</a:t>
            </a:r>
            <a:br>
              <a:rPr lang="en-US" sz="4400" b="1" spc="221" dirty="0">
                <a:solidFill>
                  <a:srgbClr val="41527B"/>
                </a:solidFill>
                <a:latin typeface="Montserrat Bold"/>
                <a:sym typeface="Montserrat Bold"/>
              </a:rPr>
            </a:br>
            <a:endParaRPr lang="fr-BE" dirty="0"/>
          </a:p>
        </p:txBody>
      </p:sp>
      <p:grpSp>
        <p:nvGrpSpPr>
          <p:cNvPr id="6" name="Group 16">
            <a:extLst>
              <a:ext uri="{FF2B5EF4-FFF2-40B4-BE49-F238E27FC236}">
                <a16:creationId xmlns:a16="http://schemas.microsoft.com/office/drawing/2014/main" id="{843A329B-7585-D3CE-0D88-06DD73253DC0}"/>
              </a:ext>
            </a:extLst>
          </p:cNvPr>
          <p:cNvGrpSpPr/>
          <p:nvPr/>
        </p:nvGrpSpPr>
        <p:grpSpPr>
          <a:xfrm>
            <a:off x="953847" y="2224952"/>
            <a:ext cx="1755158" cy="238662"/>
            <a:chOff x="0" y="0"/>
            <a:chExt cx="462264" cy="62858"/>
          </a:xfrm>
        </p:grpSpPr>
        <p:sp>
          <p:nvSpPr>
            <p:cNvPr id="8" name="Freeform 17">
              <a:extLst>
                <a:ext uri="{FF2B5EF4-FFF2-40B4-BE49-F238E27FC236}">
                  <a16:creationId xmlns:a16="http://schemas.microsoft.com/office/drawing/2014/main" id="{947CEE6F-8648-F9FA-E56C-340388041972}"/>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9" name="TextBox 18">
              <a:extLst>
                <a:ext uri="{FF2B5EF4-FFF2-40B4-BE49-F238E27FC236}">
                  <a16:creationId xmlns:a16="http://schemas.microsoft.com/office/drawing/2014/main" id="{3B9DC4A3-87F9-7BBF-16AE-FFAE4F95B926}"/>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sp>
        <p:nvSpPr>
          <p:cNvPr id="3" name="Freeform 7">
            <a:extLst>
              <a:ext uri="{FF2B5EF4-FFF2-40B4-BE49-F238E27FC236}">
                <a16:creationId xmlns:a16="http://schemas.microsoft.com/office/drawing/2014/main" id="{AA4C459E-6ED4-2E08-7784-9F3B32DC02AA}"/>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3"/>
            <a:stretch>
              <a:fillRect l="-17307" t="-46909" r="-31948" b="-251961"/>
            </a:stretch>
          </a:blipFill>
        </p:spPr>
        <p:txBody>
          <a:bodyPr/>
          <a:lstStyle/>
          <a:p>
            <a:endParaRPr lang="fr-BE"/>
          </a:p>
        </p:txBody>
      </p:sp>
      <p:sp>
        <p:nvSpPr>
          <p:cNvPr id="7" name="ZoneTexte 6">
            <a:extLst>
              <a:ext uri="{FF2B5EF4-FFF2-40B4-BE49-F238E27FC236}">
                <a16:creationId xmlns:a16="http://schemas.microsoft.com/office/drawing/2014/main" id="{4D717FB5-CCA8-3F1E-F177-95B0D564A1EE}"/>
              </a:ext>
            </a:extLst>
          </p:cNvPr>
          <p:cNvSpPr txBox="1"/>
          <p:nvPr/>
        </p:nvSpPr>
        <p:spPr>
          <a:xfrm>
            <a:off x="1629050" y="4696480"/>
            <a:ext cx="2159910" cy="523220"/>
          </a:xfrm>
          <a:prstGeom prst="rect">
            <a:avLst/>
          </a:prstGeom>
          <a:noFill/>
        </p:spPr>
        <p:txBody>
          <a:bodyPr wrap="square" rtlCol="0">
            <a:spAutoFit/>
          </a:bodyPr>
          <a:lstStyle/>
          <a:p>
            <a:r>
              <a:rPr lang="fr-FR" sz="2800" b="1" dirty="0">
                <a:solidFill>
                  <a:schemeClr val="tx2"/>
                </a:solidFill>
              </a:rPr>
              <a:t>1990-2010</a:t>
            </a:r>
            <a:endParaRPr lang="fr-BE" sz="2800" b="1" dirty="0">
              <a:solidFill>
                <a:schemeClr val="tx2"/>
              </a:solidFill>
            </a:endParaRPr>
          </a:p>
        </p:txBody>
      </p:sp>
      <p:sp>
        <p:nvSpPr>
          <p:cNvPr id="10" name="ZoneTexte 9">
            <a:extLst>
              <a:ext uri="{FF2B5EF4-FFF2-40B4-BE49-F238E27FC236}">
                <a16:creationId xmlns:a16="http://schemas.microsoft.com/office/drawing/2014/main" id="{5145310D-4704-AAAD-1889-EF02F9C12668}"/>
              </a:ext>
            </a:extLst>
          </p:cNvPr>
          <p:cNvSpPr txBox="1"/>
          <p:nvPr/>
        </p:nvSpPr>
        <p:spPr>
          <a:xfrm>
            <a:off x="5867400" y="3685401"/>
            <a:ext cx="2159910" cy="523220"/>
          </a:xfrm>
          <a:prstGeom prst="rect">
            <a:avLst/>
          </a:prstGeom>
          <a:noFill/>
        </p:spPr>
        <p:txBody>
          <a:bodyPr wrap="square" rtlCol="0">
            <a:spAutoFit/>
          </a:bodyPr>
          <a:lstStyle/>
          <a:p>
            <a:r>
              <a:rPr lang="fr-FR" sz="2800" b="1" dirty="0">
                <a:solidFill>
                  <a:schemeClr val="tx2"/>
                </a:solidFill>
              </a:rPr>
              <a:t>2010-2020</a:t>
            </a:r>
            <a:endParaRPr lang="fr-BE" sz="2800" b="1" dirty="0">
              <a:solidFill>
                <a:schemeClr val="tx2"/>
              </a:solidFill>
            </a:endParaRPr>
          </a:p>
        </p:txBody>
      </p:sp>
      <p:sp>
        <p:nvSpPr>
          <p:cNvPr id="11" name="ZoneTexte 10">
            <a:extLst>
              <a:ext uri="{FF2B5EF4-FFF2-40B4-BE49-F238E27FC236}">
                <a16:creationId xmlns:a16="http://schemas.microsoft.com/office/drawing/2014/main" id="{9ED7BAB5-55BD-3F78-29EA-E37FE3C84A07}"/>
              </a:ext>
            </a:extLst>
          </p:cNvPr>
          <p:cNvSpPr txBox="1"/>
          <p:nvPr/>
        </p:nvSpPr>
        <p:spPr>
          <a:xfrm>
            <a:off x="10105750" y="3052833"/>
            <a:ext cx="2159910" cy="523220"/>
          </a:xfrm>
          <a:prstGeom prst="rect">
            <a:avLst/>
          </a:prstGeom>
          <a:noFill/>
        </p:spPr>
        <p:txBody>
          <a:bodyPr wrap="square" rtlCol="0">
            <a:spAutoFit/>
          </a:bodyPr>
          <a:lstStyle/>
          <a:p>
            <a:r>
              <a:rPr lang="fr-FR" sz="2800" b="1" dirty="0">
                <a:solidFill>
                  <a:schemeClr val="tx2"/>
                </a:solidFill>
              </a:rPr>
              <a:t>2020-2025</a:t>
            </a:r>
            <a:endParaRPr lang="fr-BE" sz="2800" b="1" dirty="0">
              <a:solidFill>
                <a:schemeClr val="tx2"/>
              </a:solidFill>
            </a:endParaRPr>
          </a:p>
        </p:txBody>
      </p:sp>
      <p:sp>
        <p:nvSpPr>
          <p:cNvPr id="12" name="ZoneTexte 11">
            <a:extLst>
              <a:ext uri="{FF2B5EF4-FFF2-40B4-BE49-F238E27FC236}">
                <a16:creationId xmlns:a16="http://schemas.microsoft.com/office/drawing/2014/main" id="{0B65E4F8-588F-E1CB-D89F-5431F0D1529C}"/>
              </a:ext>
            </a:extLst>
          </p:cNvPr>
          <p:cNvSpPr txBox="1"/>
          <p:nvPr/>
        </p:nvSpPr>
        <p:spPr>
          <a:xfrm>
            <a:off x="13792200" y="2107412"/>
            <a:ext cx="2159910" cy="523220"/>
          </a:xfrm>
          <a:prstGeom prst="rect">
            <a:avLst/>
          </a:prstGeom>
          <a:noFill/>
        </p:spPr>
        <p:txBody>
          <a:bodyPr wrap="square" rtlCol="0">
            <a:spAutoFit/>
          </a:bodyPr>
          <a:lstStyle/>
          <a:p>
            <a:r>
              <a:rPr lang="fr-FR" sz="2800" b="1" dirty="0">
                <a:solidFill>
                  <a:schemeClr val="tx2"/>
                </a:solidFill>
              </a:rPr>
              <a:t>2025-</a:t>
            </a:r>
            <a:endParaRPr lang="fr-BE" sz="2800" b="1" dirty="0">
              <a:solidFill>
                <a:schemeClr val="tx2"/>
              </a:solidFill>
            </a:endParaRPr>
          </a:p>
        </p:txBody>
      </p:sp>
      <p:graphicFrame>
        <p:nvGraphicFramePr>
          <p:cNvPr id="15" name="Espace réservé du contenu 14">
            <a:extLst>
              <a:ext uri="{FF2B5EF4-FFF2-40B4-BE49-F238E27FC236}">
                <a16:creationId xmlns:a16="http://schemas.microsoft.com/office/drawing/2014/main" id="{74392119-DDD7-6D84-A72E-B4AD4A1B6438}"/>
              </a:ext>
            </a:extLst>
          </p:cNvPr>
          <p:cNvGraphicFramePr>
            <a:graphicFrameLocks noGrp="1"/>
          </p:cNvGraphicFramePr>
          <p:nvPr>
            <p:ph idx="1"/>
            <p:extLst>
              <p:ext uri="{D42A27DB-BD31-4B8C-83A1-F6EECF244321}">
                <p14:modId xmlns:p14="http://schemas.microsoft.com/office/powerpoint/2010/main" val="525587107"/>
              </p:ext>
            </p:extLst>
          </p:nvPr>
        </p:nvGraphicFramePr>
        <p:xfrm>
          <a:off x="1662917" y="2762592"/>
          <a:ext cx="15849600" cy="65963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68727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3FF3C7-EEC4-FC72-83EC-EBDD3103720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A6DEB3F-7CB9-9DE8-3FDC-75D00DBD4F73}"/>
              </a:ext>
            </a:extLst>
          </p:cNvPr>
          <p:cNvSpPr>
            <a:spLocks noGrp="1"/>
          </p:cNvSpPr>
          <p:nvPr>
            <p:ph type="title"/>
          </p:nvPr>
        </p:nvSpPr>
        <p:spPr>
          <a:xfrm>
            <a:off x="7696200" y="1079084"/>
            <a:ext cx="8915400" cy="1143000"/>
          </a:xfrm>
        </p:spPr>
        <p:txBody>
          <a:bodyPr>
            <a:normAutofit fontScale="90000"/>
          </a:bodyPr>
          <a:lstStyle/>
          <a:p>
            <a:r>
              <a:rPr lang="fr-FR" sz="6600" b="1" dirty="0">
                <a:solidFill>
                  <a:schemeClr val="tx2"/>
                </a:solidFill>
              </a:rPr>
              <a:t>Les années 1990-2010</a:t>
            </a:r>
            <a:endParaRPr lang="fr-BE" sz="6600" b="1" dirty="0">
              <a:solidFill>
                <a:schemeClr val="tx2"/>
              </a:solidFill>
            </a:endParaRPr>
          </a:p>
        </p:txBody>
      </p:sp>
      <p:sp>
        <p:nvSpPr>
          <p:cNvPr id="3" name="Espace réservé du contenu 2">
            <a:extLst>
              <a:ext uri="{FF2B5EF4-FFF2-40B4-BE49-F238E27FC236}">
                <a16:creationId xmlns:a16="http://schemas.microsoft.com/office/drawing/2014/main" id="{302EEA26-5CED-3638-3953-55963CDA2DD7}"/>
              </a:ext>
            </a:extLst>
          </p:cNvPr>
          <p:cNvSpPr>
            <a:spLocks noGrp="1"/>
          </p:cNvSpPr>
          <p:nvPr>
            <p:ph idx="1"/>
          </p:nvPr>
        </p:nvSpPr>
        <p:spPr>
          <a:xfrm>
            <a:off x="2667000" y="3107270"/>
            <a:ext cx="14392320" cy="6012017"/>
          </a:xfrm>
        </p:spPr>
        <p:txBody>
          <a:bodyPr>
            <a:normAutofit lnSpcReduction="10000"/>
          </a:bodyPr>
          <a:lstStyle/>
          <a:p>
            <a:pPr marR="0" lvl="0" algn="just" defTabSz="914400" rtl="0" eaLnBrk="1" fontAlgn="auto" latinLnBrk="0" hangingPunct="1">
              <a:lnSpc>
                <a:spcPct val="90000"/>
              </a:lnSpc>
              <a:spcBef>
                <a:spcPts val="1200"/>
              </a:spcBef>
              <a:spcAft>
                <a:spcPts val="200"/>
              </a:spcAft>
              <a:buClr>
                <a:srgbClr val="1CADE4"/>
              </a:buClr>
              <a:buSzPct val="100000"/>
              <a:tabLst/>
              <a:defRPr/>
            </a:pPr>
            <a:r>
              <a:rPr kumimoji="0" lang="fr-FR" sz="2200"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 </a:t>
            </a:r>
            <a:r>
              <a:rPr kumimoji="0" lang="fr-FR"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Les développements des compétences des adultes </a:t>
            </a:r>
            <a:r>
              <a:rPr kumimoji="0" lang="fr-FR" b="1" i="0" u="none" strike="noStrike" kern="1200" cap="none" spc="0" normalizeH="0" baseline="0" noProof="0" dirty="0">
                <a:ln>
                  <a:noFill/>
                </a:ln>
                <a:solidFill>
                  <a:schemeClr val="tx2"/>
                </a:solidFill>
                <a:effectLst/>
                <a:uLnTx/>
                <a:uFillTx/>
                <a:latin typeface="Montserrat" panose="00000500000000000000" pitchFamily="50" charset="0"/>
                <a:ea typeface="+mn-ea"/>
                <a:cs typeface="+mn-cs"/>
              </a:rPr>
              <a:t>au cœur de la politique de l'emploi de l'UE </a:t>
            </a:r>
            <a:r>
              <a:rPr kumimoji="0" lang="fr-FR"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depuis le début du projet européen</a:t>
            </a:r>
          </a:p>
          <a:p>
            <a:pPr marR="0" lvl="0" algn="just" defTabSz="914400" rtl="0" eaLnBrk="1" fontAlgn="auto" latinLnBrk="0" hangingPunct="1">
              <a:lnSpc>
                <a:spcPct val="90000"/>
              </a:lnSpc>
              <a:spcBef>
                <a:spcPts val="1200"/>
              </a:spcBef>
              <a:spcAft>
                <a:spcPts val="200"/>
              </a:spcAft>
              <a:buClr>
                <a:srgbClr val="1CADE4"/>
              </a:buClr>
              <a:buSzPct val="100000"/>
              <a:tabLst/>
              <a:defRPr/>
            </a:pPr>
            <a:r>
              <a:rPr kumimoji="0" lang="fr-BE" b="0" i="0" u="none" strike="noStrike" kern="1200" cap="none" spc="0" normalizeH="0" baseline="0" noProof="0" dirty="0">
                <a:ln>
                  <a:noFill/>
                </a:ln>
                <a:solidFill>
                  <a:prstClr val="black">
                    <a:lumMod val="75000"/>
                    <a:lumOff val="25000"/>
                  </a:prstClr>
                </a:solidFill>
                <a:effectLst/>
                <a:uLnTx/>
                <a:uFillTx/>
                <a:latin typeface="Montserrat" panose="00000500000000000000" pitchFamily="50" charset="0"/>
                <a:ea typeface="+mn-ea"/>
                <a:cs typeface="+mn-cs"/>
              </a:rPr>
              <a:t> Entre fin 1980 et 1990, début de l’expansion de </a:t>
            </a:r>
            <a:r>
              <a:rPr kumimoji="0" lang="fr-BE" b="1" i="0" u="none" strike="noStrike" kern="1200" cap="none" spc="0" normalizeH="0" baseline="0" noProof="0" dirty="0">
                <a:ln>
                  <a:noFill/>
                </a:ln>
                <a:solidFill>
                  <a:schemeClr val="tx2"/>
                </a:solidFill>
                <a:effectLst/>
                <a:uLnTx/>
                <a:uFillTx/>
                <a:latin typeface="Montserrat" panose="00000500000000000000" pitchFamily="50" charset="0"/>
                <a:ea typeface="+mn-ea"/>
                <a:cs typeface="+mn-cs"/>
              </a:rPr>
              <a:t>l’apprentissage tout au long de la vie</a:t>
            </a:r>
            <a:r>
              <a:rPr kumimoji="0" lang="fr-BE" b="0" i="0" u="none" strike="noStrike" kern="1200" cap="none" spc="0" normalizeH="0" baseline="0" noProof="0" dirty="0">
                <a:ln>
                  <a:noFill/>
                </a:ln>
                <a:solidFill>
                  <a:prstClr val="black">
                    <a:lumMod val="75000"/>
                    <a:lumOff val="25000"/>
                  </a:prstClr>
                </a:solidFill>
                <a:effectLst/>
                <a:uLnTx/>
                <a:uFillTx/>
                <a:latin typeface="Montserrat" panose="00000500000000000000" pitchFamily="50" charset="0"/>
                <a:ea typeface="+mn-ea"/>
                <a:cs typeface="+mn-cs"/>
              </a:rPr>
              <a:t>, pour répondre à l’évolution rapide de l’emploi et du contexte économique (</a:t>
            </a:r>
            <a:r>
              <a:rPr kumimoji="0" lang="fr-BE" b="0" i="0" u="none" strike="noStrike" kern="1200" cap="none" spc="0" normalizeH="0" baseline="0" noProof="0" dirty="0" err="1">
                <a:ln>
                  <a:noFill/>
                </a:ln>
                <a:solidFill>
                  <a:prstClr val="black">
                    <a:lumMod val="75000"/>
                    <a:lumOff val="25000"/>
                  </a:prstClr>
                </a:solidFill>
                <a:effectLst/>
                <a:uLnTx/>
                <a:uFillTx/>
                <a:latin typeface="Montserrat" panose="00000500000000000000" pitchFamily="50" charset="0"/>
                <a:ea typeface="+mn-ea"/>
                <a:cs typeface="+mn-cs"/>
              </a:rPr>
              <a:t>Elfert</a:t>
            </a:r>
            <a:r>
              <a:rPr kumimoji="0" lang="fr-BE" b="0" i="0" u="none" strike="noStrike" kern="1200" cap="none" spc="0" normalizeH="0" baseline="0" noProof="0" dirty="0">
                <a:ln>
                  <a:noFill/>
                </a:ln>
                <a:solidFill>
                  <a:prstClr val="black">
                    <a:lumMod val="75000"/>
                    <a:lumOff val="25000"/>
                  </a:prstClr>
                </a:solidFill>
                <a:effectLst/>
                <a:uLnTx/>
                <a:uFillTx/>
                <a:latin typeface="Montserrat" panose="00000500000000000000" pitchFamily="50" charset="0"/>
                <a:ea typeface="+mn-ea"/>
                <a:cs typeface="+mn-cs"/>
              </a:rPr>
              <a:t>, 2015) </a:t>
            </a:r>
          </a:p>
          <a:p>
            <a:pPr marR="0" lvl="0" algn="just" defTabSz="914400" rtl="0" eaLnBrk="1" fontAlgn="auto" latinLnBrk="0" hangingPunct="1">
              <a:lnSpc>
                <a:spcPct val="90000"/>
              </a:lnSpc>
              <a:spcBef>
                <a:spcPts val="1200"/>
              </a:spcBef>
              <a:spcAft>
                <a:spcPts val="200"/>
              </a:spcAft>
              <a:buClr>
                <a:srgbClr val="1CADE4"/>
              </a:buClr>
              <a:buSzPct val="100000"/>
              <a:tabLst/>
              <a:defRPr/>
            </a:pPr>
            <a:r>
              <a:rPr kumimoji="0" lang="fr-BE"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 </a:t>
            </a:r>
            <a:r>
              <a:rPr kumimoji="0" lang="fr-FR"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La formation comme </a:t>
            </a:r>
            <a:r>
              <a:rPr kumimoji="0" lang="fr-FR" b="1" i="0" u="none" strike="noStrike" kern="1200" cap="none" spc="0" normalizeH="0" baseline="0" noProof="0" dirty="0">
                <a:ln>
                  <a:noFill/>
                </a:ln>
                <a:solidFill>
                  <a:schemeClr val="tx2"/>
                </a:solidFill>
                <a:effectLst/>
                <a:uLnTx/>
                <a:uFillTx/>
                <a:latin typeface="Montserrat" panose="00000500000000000000" pitchFamily="50" charset="0"/>
                <a:ea typeface="+mn-ea"/>
                <a:cs typeface="+mn-cs"/>
              </a:rPr>
              <a:t>instrument s’adressant aux publics vulnérables </a:t>
            </a:r>
            <a:r>
              <a:rPr kumimoji="0" lang="fr-FR"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(femmes, jeunes, migrants, </a:t>
            </a:r>
            <a:r>
              <a:rPr kumimoji="0" lang="fr-FR" b="0" i="0" u="none" strike="noStrike" kern="1200" cap="none" spc="0" normalizeH="0" baseline="0" noProof="0" dirty="0" err="1">
                <a:ln>
                  <a:noFill/>
                </a:ln>
                <a:solidFill>
                  <a:prstClr val="black"/>
                </a:solidFill>
                <a:effectLst/>
                <a:uLnTx/>
                <a:uFillTx/>
                <a:latin typeface="Montserrat" panose="00000500000000000000" pitchFamily="50" charset="0"/>
                <a:ea typeface="+mn-ea"/>
                <a:cs typeface="+mn-cs"/>
              </a:rPr>
              <a:t>infraqualifiés</a:t>
            </a:r>
            <a:r>
              <a:rPr kumimoji="0" lang="fr-FR"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a:t>
            </a:r>
          </a:p>
          <a:p>
            <a:pPr marR="0" lvl="0" algn="just" defTabSz="914400" rtl="0" eaLnBrk="1" fontAlgn="auto" latinLnBrk="0" hangingPunct="1">
              <a:lnSpc>
                <a:spcPct val="90000"/>
              </a:lnSpc>
              <a:spcBef>
                <a:spcPts val="1200"/>
              </a:spcBef>
              <a:spcAft>
                <a:spcPts val="200"/>
              </a:spcAft>
              <a:buClr>
                <a:srgbClr val="1CADE4"/>
              </a:buClr>
              <a:buSzPct val="100000"/>
              <a:tabLst/>
              <a:defRPr/>
            </a:pPr>
            <a:r>
              <a:rPr kumimoji="0" lang="fr-BE" b="0" i="0" u="none" strike="noStrike" kern="1200" cap="none" spc="0" normalizeH="0" baseline="0" noProof="0" dirty="0">
                <a:ln>
                  <a:noFill/>
                </a:ln>
                <a:solidFill>
                  <a:prstClr val="black"/>
                </a:solidFill>
                <a:effectLst/>
                <a:uLnTx/>
                <a:uFillTx/>
                <a:latin typeface="Montserrat" panose="00000500000000000000" pitchFamily="50" charset="0"/>
                <a:ea typeface="+mn-ea"/>
                <a:cs typeface="+mn-cs"/>
              </a:rPr>
              <a:t>La formation doit contribuer à résoudre le manque des compétences, la faible capacité de concurrence et l’exclusion sociale croissante.</a:t>
            </a:r>
          </a:p>
          <a:p>
            <a:pPr marR="0" lvl="0" algn="just" defTabSz="914400" rtl="0" eaLnBrk="1" fontAlgn="auto" latinLnBrk="0" hangingPunct="1">
              <a:lnSpc>
                <a:spcPct val="90000"/>
              </a:lnSpc>
              <a:spcBef>
                <a:spcPts val="1200"/>
              </a:spcBef>
              <a:spcAft>
                <a:spcPts val="200"/>
              </a:spcAft>
              <a:buClr>
                <a:srgbClr val="1CADE4"/>
              </a:buClr>
              <a:buSzPct val="100000"/>
              <a:tabLst/>
              <a:defRPr/>
            </a:pPr>
            <a:r>
              <a:rPr kumimoji="0" lang="fr-FR" b="0" i="0" u="none" strike="noStrike" kern="1200" cap="none" spc="0" normalizeH="0" baseline="0" noProof="0" dirty="0">
                <a:ln>
                  <a:noFill/>
                </a:ln>
                <a:solidFill>
                  <a:prstClr val="black">
                    <a:lumMod val="75000"/>
                    <a:lumOff val="25000"/>
                  </a:prstClr>
                </a:solidFill>
                <a:effectLst/>
                <a:uLnTx/>
                <a:uFillTx/>
                <a:latin typeface="Montserrat" panose="00000500000000000000" pitchFamily="50" charset="0"/>
                <a:ea typeface="+mn-ea"/>
                <a:cs typeface="+mn-cs"/>
              </a:rPr>
              <a:t>La </a:t>
            </a:r>
            <a:r>
              <a:rPr kumimoji="0" lang="fr-FR" b="1" i="0" u="none" strike="noStrike" kern="1200" cap="none" spc="0" normalizeH="0" baseline="0" noProof="0" dirty="0">
                <a:ln>
                  <a:noFill/>
                </a:ln>
                <a:solidFill>
                  <a:schemeClr val="tx2"/>
                </a:solidFill>
                <a:effectLst/>
                <a:uLnTx/>
                <a:uFillTx/>
                <a:latin typeface="Montserrat" panose="00000500000000000000" pitchFamily="50" charset="0"/>
                <a:ea typeface="+mn-ea"/>
                <a:cs typeface="+mn-cs"/>
              </a:rPr>
              <a:t>formation comme bouée de sauvetage </a:t>
            </a:r>
            <a:r>
              <a:rPr kumimoji="0" lang="fr-FR" b="0" i="0" u="none" strike="noStrike" kern="1200" cap="none" spc="0" normalizeH="0" baseline="0" noProof="0" dirty="0">
                <a:ln>
                  <a:noFill/>
                </a:ln>
                <a:solidFill>
                  <a:prstClr val="black">
                    <a:lumMod val="75000"/>
                    <a:lumOff val="25000"/>
                  </a:prstClr>
                </a:solidFill>
                <a:effectLst/>
                <a:uLnTx/>
                <a:uFillTx/>
                <a:latin typeface="Montserrat" panose="00000500000000000000" pitchFamily="50" charset="0"/>
                <a:ea typeface="+mn-ea"/>
                <a:cs typeface="+mn-cs"/>
              </a:rPr>
              <a:t>pendant des périodes critiques de transition</a:t>
            </a:r>
          </a:p>
        </p:txBody>
      </p:sp>
      <p:sp>
        <p:nvSpPr>
          <p:cNvPr id="4" name="Espace réservé du numéro de diapositive 3">
            <a:extLst>
              <a:ext uri="{FF2B5EF4-FFF2-40B4-BE49-F238E27FC236}">
                <a16:creationId xmlns:a16="http://schemas.microsoft.com/office/drawing/2014/main" id="{D83783D1-D082-B86A-FF47-D5C665FCD1E2}"/>
              </a:ext>
            </a:extLst>
          </p:cNvPr>
          <p:cNvSpPr>
            <a:spLocks noGrp="1"/>
          </p:cNvSpPr>
          <p:nvPr>
            <p:ph type="sldNum" sz="quarter" idx="12"/>
          </p:nvPr>
        </p:nvSpPr>
        <p:spPr/>
        <p:txBody>
          <a:bodyPr/>
          <a:lstStyle/>
          <a:p>
            <a:pPr defTabSz="685800">
              <a:defRPr/>
            </a:pPr>
            <a:fld id="{6494E504-7382-49DF-8D30-3D96EAE6F912}" type="slidenum">
              <a:rPr lang="fr-FR" altLang="fr-FR" sz="1575">
                <a:solidFill>
                  <a:srgbClr val="FFFFFF"/>
                </a:solidFill>
                <a:latin typeface="Calibri" panose="020F0502020204030204"/>
              </a:rPr>
              <a:pPr defTabSz="685800">
                <a:defRPr/>
              </a:pPr>
              <a:t>8</a:t>
            </a:fld>
            <a:endParaRPr lang="fr-FR" altLang="fr-FR" sz="1575">
              <a:solidFill>
                <a:srgbClr val="FFFFFF"/>
              </a:solidFill>
              <a:latin typeface="Calibri" panose="020F0502020204030204"/>
            </a:endParaRPr>
          </a:p>
        </p:txBody>
      </p:sp>
      <p:grpSp>
        <p:nvGrpSpPr>
          <p:cNvPr id="5" name="Groupe 4">
            <a:extLst>
              <a:ext uri="{FF2B5EF4-FFF2-40B4-BE49-F238E27FC236}">
                <a16:creationId xmlns:a16="http://schemas.microsoft.com/office/drawing/2014/main" id="{F067B58B-99C9-908F-780C-9C5BB75E1C4D}"/>
              </a:ext>
            </a:extLst>
          </p:cNvPr>
          <p:cNvGrpSpPr/>
          <p:nvPr/>
        </p:nvGrpSpPr>
        <p:grpSpPr>
          <a:xfrm>
            <a:off x="624425" y="1081325"/>
            <a:ext cx="16230601" cy="8754780"/>
            <a:chOff x="1028699" y="1028700"/>
            <a:chExt cx="16230601" cy="8754780"/>
          </a:xfrm>
        </p:grpSpPr>
        <p:sp>
          <p:nvSpPr>
            <p:cNvPr id="6" name="Freeform 2">
              <a:extLst>
                <a:ext uri="{FF2B5EF4-FFF2-40B4-BE49-F238E27FC236}">
                  <a16:creationId xmlns:a16="http://schemas.microsoft.com/office/drawing/2014/main" id="{FAEFE77E-26CF-E75D-9AC9-BE5D535C7167}"/>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2"/>
              <a:stretch>
                <a:fillRect r="-202130" b="-202194"/>
              </a:stretch>
            </a:blipFill>
          </p:spPr>
          <p:txBody>
            <a:bodyPr/>
            <a:lstStyle/>
            <a:p>
              <a:endParaRPr lang="fr-BE"/>
            </a:p>
          </p:txBody>
        </p:sp>
        <p:sp>
          <p:nvSpPr>
            <p:cNvPr id="7" name="Freeform 3">
              <a:extLst>
                <a:ext uri="{FF2B5EF4-FFF2-40B4-BE49-F238E27FC236}">
                  <a16:creationId xmlns:a16="http://schemas.microsoft.com/office/drawing/2014/main" id="{8FC0DBE1-AACF-0C5E-33C7-8F873A5AB19E}"/>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3"/>
              <a:stretch>
                <a:fillRect l="-101342" r="-101717" b="-202194"/>
              </a:stretch>
            </a:blipFill>
          </p:spPr>
          <p:txBody>
            <a:bodyPr/>
            <a:lstStyle/>
            <a:p>
              <a:endParaRPr lang="fr-BE"/>
            </a:p>
          </p:txBody>
        </p:sp>
        <p:sp>
          <p:nvSpPr>
            <p:cNvPr id="8" name="Freeform 4">
              <a:extLst>
                <a:ext uri="{FF2B5EF4-FFF2-40B4-BE49-F238E27FC236}">
                  <a16:creationId xmlns:a16="http://schemas.microsoft.com/office/drawing/2014/main" id="{96147AD7-954C-2C8E-9FDD-BD8B325FD038}"/>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4">
                <a:extLst>
                  <a:ext uri="{96DAC541-7B7A-43D3-8B79-37D633B846F1}">
                    <asvg:svgBlip xmlns:asvg="http://schemas.microsoft.com/office/drawing/2016/SVG/main" r:embed="rId5"/>
                  </a:ext>
                </a:extLst>
              </a:blip>
              <a:stretch>
                <a:fillRect l="-201980" b="-199711"/>
              </a:stretch>
            </a:blipFill>
          </p:spPr>
          <p:txBody>
            <a:bodyPr/>
            <a:lstStyle/>
            <a:p>
              <a:endParaRPr lang="fr-BE"/>
            </a:p>
          </p:txBody>
        </p:sp>
        <p:sp>
          <p:nvSpPr>
            <p:cNvPr id="9" name="Freeform 5">
              <a:extLst>
                <a:ext uri="{FF2B5EF4-FFF2-40B4-BE49-F238E27FC236}">
                  <a16:creationId xmlns:a16="http://schemas.microsoft.com/office/drawing/2014/main" id="{039F49BB-23D4-6D67-1358-9D026E55F3E1}"/>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BE"/>
            </a:p>
          </p:txBody>
        </p:sp>
        <p:sp>
          <p:nvSpPr>
            <p:cNvPr id="10" name="Freeform 6">
              <a:extLst>
                <a:ext uri="{FF2B5EF4-FFF2-40B4-BE49-F238E27FC236}">
                  <a16:creationId xmlns:a16="http://schemas.microsoft.com/office/drawing/2014/main" id="{CBA12DF7-2F30-9AE2-E185-3A01E5F36708}"/>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8"/>
              <a:stretch>
                <a:fillRect l="-101342" r="-101717" b="-202194"/>
              </a:stretch>
            </a:blipFill>
          </p:spPr>
          <p:txBody>
            <a:bodyPr/>
            <a:lstStyle/>
            <a:p>
              <a:endParaRPr lang="fr-BE"/>
            </a:p>
          </p:txBody>
        </p:sp>
        <p:sp>
          <p:nvSpPr>
            <p:cNvPr id="11" name="Freeform 7">
              <a:extLst>
                <a:ext uri="{FF2B5EF4-FFF2-40B4-BE49-F238E27FC236}">
                  <a16:creationId xmlns:a16="http://schemas.microsoft.com/office/drawing/2014/main" id="{3233DE78-9339-D092-7B5A-44E899D7A1EC}"/>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9"/>
              <a:stretch>
                <a:fillRect l="-17307" t="-46909" r="-31948" b="-251961"/>
              </a:stretch>
            </a:blipFill>
          </p:spPr>
          <p:txBody>
            <a:bodyPr/>
            <a:lstStyle/>
            <a:p>
              <a:endParaRPr lang="fr-BE"/>
            </a:p>
          </p:txBody>
        </p:sp>
        <p:grpSp>
          <p:nvGrpSpPr>
            <p:cNvPr id="12" name="Group 9">
              <a:extLst>
                <a:ext uri="{FF2B5EF4-FFF2-40B4-BE49-F238E27FC236}">
                  <a16:creationId xmlns:a16="http://schemas.microsoft.com/office/drawing/2014/main" id="{65C89EA1-95EF-AA38-5BA1-B64E104999A0}"/>
                </a:ext>
              </a:extLst>
            </p:cNvPr>
            <p:cNvGrpSpPr/>
            <p:nvPr/>
          </p:nvGrpSpPr>
          <p:grpSpPr>
            <a:xfrm>
              <a:off x="15473662" y="2565051"/>
              <a:ext cx="1755158" cy="238662"/>
              <a:chOff x="0" y="0"/>
              <a:chExt cx="462264" cy="62858"/>
            </a:xfrm>
          </p:grpSpPr>
          <p:sp>
            <p:nvSpPr>
              <p:cNvPr id="13" name="Freeform 10">
                <a:extLst>
                  <a:ext uri="{FF2B5EF4-FFF2-40B4-BE49-F238E27FC236}">
                    <a16:creationId xmlns:a16="http://schemas.microsoft.com/office/drawing/2014/main" id="{96351C27-A5CF-D8E6-826F-65B34AF26153}"/>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4" name="TextBox 11">
                <a:extLst>
                  <a:ext uri="{FF2B5EF4-FFF2-40B4-BE49-F238E27FC236}">
                    <a16:creationId xmlns:a16="http://schemas.microsoft.com/office/drawing/2014/main" id="{D423F76D-E3EA-10BB-DC67-59A9D0C383AC}"/>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grpSp>
    </p:spTree>
    <p:extLst>
      <p:ext uri="{BB962C8B-B14F-4D97-AF65-F5344CB8AC3E}">
        <p14:creationId xmlns:p14="http://schemas.microsoft.com/office/powerpoint/2010/main" val="1672465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CE136C-998E-4E1D-BC4E-5F2D2D669669}"/>
              </a:ext>
            </a:extLst>
          </p:cNvPr>
          <p:cNvSpPr>
            <a:spLocks noGrp="1"/>
          </p:cNvSpPr>
          <p:nvPr>
            <p:ph type="title"/>
          </p:nvPr>
        </p:nvSpPr>
        <p:spPr>
          <a:xfrm>
            <a:off x="7696200" y="1079084"/>
            <a:ext cx="8915400" cy="1143000"/>
          </a:xfrm>
        </p:spPr>
        <p:txBody>
          <a:bodyPr>
            <a:normAutofit fontScale="90000"/>
          </a:bodyPr>
          <a:lstStyle/>
          <a:p>
            <a:r>
              <a:rPr lang="fr-FR" sz="6600" b="1" dirty="0">
                <a:solidFill>
                  <a:schemeClr val="tx2"/>
                </a:solidFill>
              </a:rPr>
              <a:t>Les années 2010-2020</a:t>
            </a:r>
            <a:endParaRPr lang="fr-BE" sz="6600" b="1" dirty="0">
              <a:solidFill>
                <a:schemeClr val="tx2"/>
              </a:solidFill>
            </a:endParaRPr>
          </a:p>
        </p:txBody>
      </p:sp>
      <p:sp>
        <p:nvSpPr>
          <p:cNvPr id="3" name="Espace réservé du contenu 2">
            <a:extLst>
              <a:ext uri="{FF2B5EF4-FFF2-40B4-BE49-F238E27FC236}">
                <a16:creationId xmlns:a16="http://schemas.microsoft.com/office/drawing/2014/main" id="{44C12041-AB3D-4DF9-99EA-7379E19F3E64}"/>
              </a:ext>
            </a:extLst>
          </p:cNvPr>
          <p:cNvSpPr>
            <a:spLocks noGrp="1"/>
          </p:cNvSpPr>
          <p:nvPr>
            <p:ph idx="1"/>
          </p:nvPr>
        </p:nvSpPr>
        <p:spPr>
          <a:xfrm>
            <a:off x="2667000" y="3107270"/>
            <a:ext cx="14392320" cy="6012017"/>
          </a:xfrm>
        </p:spPr>
        <p:txBody>
          <a:bodyPr>
            <a:normAutofit/>
          </a:bodyPr>
          <a:lstStyle/>
          <a:p>
            <a:r>
              <a:rPr lang="fr-FR" dirty="0">
                <a:latin typeface="Montserrat" panose="00000500000000000000" pitchFamily="50" charset="0"/>
              </a:rPr>
              <a:t>L’état providence doit s’adapter aux nouveaux risques</a:t>
            </a:r>
          </a:p>
          <a:p>
            <a:r>
              <a:rPr lang="fr-FR" dirty="0">
                <a:latin typeface="Montserrat" panose="00000500000000000000" pitchFamily="50" charset="0"/>
              </a:rPr>
              <a:t>Approche globale à la sécurité sociale – </a:t>
            </a:r>
            <a:r>
              <a:rPr lang="fr-FR" b="1" dirty="0">
                <a:solidFill>
                  <a:schemeClr val="tx2"/>
                </a:solidFill>
                <a:latin typeface="Montserrat" panose="00000500000000000000" pitchFamily="50" charset="0"/>
              </a:rPr>
              <a:t>idée de l’Investissement Social </a:t>
            </a:r>
            <a:r>
              <a:rPr lang="fr-FR" b="1" dirty="0">
                <a:solidFill>
                  <a:schemeClr val="tx2"/>
                </a:solidFill>
                <a:latin typeface="Montserrat" panose="00000500000000000000" pitchFamily="50" charset="0"/>
                <a:sym typeface="Wingdings" panose="05000000000000000000" pitchFamily="2" charset="2"/>
              </a:rPr>
              <a:t></a:t>
            </a:r>
            <a:r>
              <a:rPr lang="fr-FR" b="1" dirty="0">
                <a:solidFill>
                  <a:schemeClr val="tx2"/>
                </a:solidFill>
                <a:latin typeface="Montserrat" panose="00000500000000000000" pitchFamily="50" charset="0"/>
              </a:rPr>
              <a:t> changement de paradigme </a:t>
            </a:r>
          </a:p>
          <a:p>
            <a:r>
              <a:rPr lang="fr-FR" dirty="0">
                <a:latin typeface="Montserrat" panose="00000500000000000000" pitchFamily="50" charset="0"/>
              </a:rPr>
              <a:t>Investir dans le social n’est pas de l’argent perdu mais un investissement sur le long terme dans le capital humain (ressources intellectuelles) qui paie sur le long terme = formation et éducation pivot central</a:t>
            </a:r>
          </a:p>
          <a:p>
            <a:pPr lvl="1">
              <a:buFont typeface="Arial" panose="020B0604020202020204" pitchFamily="34" charset="0"/>
              <a:buChar char="•"/>
            </a:pPr>
            <a:r>
              <a:rPr lang="fr-FR" sz="3200" dirty="0">
                <a:latin typeface="Montserrat" panose="00000500000000000000" pitchFamily="50" charset="0"/>
              </a:rPr>
              <a:t>Retour sur l’investissement au niveau individuel (salaire, santé, etc…)</a:t>
            </a:r>
          </a:p>
          <a:p>
            <a:pPr lvl="1">
              <a:buFont typeface="Arial" panose="020B0604020202020204" pitchFamily="34" charset="0"/>
              <a:buChar char="•"/>
            </a:pPr>
            <a:r>
              <a:rPr lang="fr-FR" sz="3200" dirty="0">
                <a:latin typeface="Montserrat" panose="00000500000000000000" pitchFamily="50" charset="0"/>
              </a:rPr>
              <a:t>Retour sur l’investissement au niveau sociétale (emploi, moins de coûts, plus compétitif)</a:t>
            </a:r>
          </a:p>
        </p:txBody>
      </p:sp>
      <p:sp>
        <p:nvSpPr>
          <p:cNvPr id="4" name="Espace réservé du numéro de diapositive 3">
            <a:extLst>
              <a:ext uri="{FF2B5EF4-FFF2-40B4-BE49-F238E27FC236}">
                <a16:creationId xmlns:a16="http://schemas.microsoft.com/office/drawing/2014/main" id="{404D25BB-845C-4AEA-AF26-85BF76B9DF04}"/>
              </a:ext>
            </a:extLst>
          </p:cNvPr>
          <p:cNvSpPr>
            <a:spLocks noGrp="1"/>
          </p:cNvSpPr>
          <p:nvPr>
            <p:ph type="sldNum" sz="quarter" idx="12"/>
          </p:nvPr>
        </p:nvSpPr>
        <p:spPr/>
        <p:txBody>
          <a:bodyPr/>
          <a:lstStyle/>
          <a:p>
            <a:pPr defTabSz="685800">
              <a:defRPr/>
            </a:pPr>
            <a:fld id="{6494E504-7382-49DF-8D30-3D96EAE6F912}" type="slidenum">
              <a:rPr lang="fr-FR" altLang="fr-FR" sz="1575">
                <a:solidFill>
                  <a:srgbClr val="FFFFFF"/>
                </a:solidFill>
                <a:latin typeface="Calibri" panose="020F0502020204030204"/>
              </a:rPr>
              <a:pPr defTabSz="685800">
                <a:defRPr/>
              </a:pPr>
              <a:t>9</a:t>
            </a:fld>
            <a:endParaRPr lang="fr-FR" altLang="fr-FR" sz="1575">
              <a:solidFill>
                <a:srgbClr val="FFFFFF"/>
              </a:solidFill>
              <a:latin typeface="Calibri" panose="020F0502020204030204"/>
            </a:endParaRPr>
          </a:p>
        </p:txBody>
      </p:sp>
      <p:grpSp>
        <p:nvGrpSpPr>
          <p:cNvPr id="5" name="Groupe 4">
            <a:extLst>
              <a:ext uri="{FF2B5EF4-FFF2-40B4-BE49-F238E27FC236}">
                <a16:creationId xmlns:a16="http://schemas.microsoft.com/office/drawing/2014/main" id="{FCCA06A2-EA4C-2C1B-4358-49824D435627}"/>
              </a:ext>
            </a:extLst>
          </p:cNvPr>
          <p:cNvGrpSpPr/>
          <p:nvPr/>
        </p:nvGrpSpPr>
        <p:grpSpPr>
          <a:xfrm>
            <a:off x="624425" y="1081325"/>
            <a:ext cx="16230601" cy="8754780"/>
            <a:chOff x="1028699" y="1028700"/>
            <a:chExt cx="16230601" cy="8754780"/>
          </a:xfrm>
        </p:grpSpPr>
        <p:sp>
          <p:nvSpPr>
            <p:cNvPr id="6" name="Freeform 2">
              <a:extLst>
                <a:ext uri="{FF2B5EF4-FFF2-40B4-BE49-F238E27FC236}">
                  <a16:creationId xmlns:a16="http://schemas.microsoft.com/office/drawing/2014/main" id="{BE0B8E9F-869B-79D3-7D8B-F6F1F683E9A6}"/>
                </a:ext>
              </a:extLst>
            </p:cNvPr>
            <p:cNvSpPr/>
            <p:nvPr/>
          </p:nvSpPr>
          <p:spPr>
            <a:xfrm rot="5400000">
              <a:off x="1028527" y="1028873"/>
              <a:ext cx="1644199" cy="1643853"/>
            </a:xfrm>
            <a:custGeom>
              <a:avLst/>
              <a:gdLst/>
              <a:ahLst/>
              <a:cxnLst/>
              <a:rect l="l" t="t" r="r" b="b"/>
              <a:pathLst>
                <a:path w="1644199" h="1643853">
                  <a:moveTo>
                    <a:pt x="0" y="0"/>
                  </a:moveTo>
                  <a:lnTo>
                    <a:pt x="1644199" y="0"/>
                  </a:lnTo>
                  <a:lnTo>
                    <a:pt x="1644199" y="1643853"/>
                  </a:lnTo>
                  <a:lnTo>
                    <a:pt x="0" y="1643853"/>
                  </a:lnTo>
                  <a:lnTo>
                    <a:pt x="0" y="0"/>
                  </a:lnTo>
                  <a:close/>
                </a:path>
              </a:pathLst>
            </a:custGeom>
            <a:blipFill>
              <a:blip r:embed="rId2"/>
              <a:stretch>
                <a:fillRect r="-202130" b="-202194"/>
              </a:stretch>
            </a:blipFill>
          </p:spPr>
          <p:txBody>
            <a:bodyPr/>
            <a:lstStyle/>
            <a:p>
              <a:endParaRPr lang="fr-BE"/>
            </a:p>
          </p:txBody>
        </p:sp>
        <p:sp>
          <p:nvSpPr>
            <p:cNvPr id="7" name="Freeform 3">
              <a:extLst>
                <a:ext uri="{FF2B5EF4-FFF2-40B4-BE49-F238E27FC236}">
                  <a16:creationId xmlns:a16="http://schemas.microsoft.com/office/drawing/2014/main" id="{61ED99D8-06BA-2952-5346-B06949706CB1}"/>
                </a:ext>
              </a:extLst>
            </p:cNvPr>
            <p:cNvSpPr/>
            <p:nvPr/>
          </p:nvSpPr>
          <p:spPr>
            <a:xfrm rot="5400000">
              <a:off x="1031047" y="2670551"/>
              <a:ext cx="1639158" cy="1643853"/>
            </a:xfrm>
            <a:custGeom>
              <a:avLst/>
              <a:gdLst/>
              <a:ahLst/>
              <a:cxnLst/>
              <a:rect l="l" t="t" r="r" b="b"/>
              <a:pathLst>
                <a:path w="1639158" h="1643853">
                  <a:moveTo>
                    <a:pt x="0" y="0"/>
                  </a:moveTo>
                  <a:lnTo>
                    <a:pt x="1639159" y="0"/>
                  </a:lnTo>
                  <a:lnTo>
                    <a:pt x="1639159" y="1643854"/>
                  </a:lnTo>
                  <a:lnTo>
                    <a:pt x="0" y="1643854"/>
                  </a:lnTo>
                  <a:lnTo>
                    <a:pt x="0" y="0"/>
                  </a:lnTo>
                  <a:close/>
                </a:path>
              </a:pathLst>
            </a:custGeom>
            <a:blipFill>
              <a:blip r:embed="rId3"/>
              <a:stretch>
                <a:fillRect l="-101342" r="-101717" b="-202194"/>
              </a:stretch>
            </a:blipFill>
          </p:spPr>
          <p:txBody>
            <a:bodyPr/>
            <a:lstStyle/>
            <a:p>
              <a:endParaRPr lang="fr-BE"/>
            </a:p>
          </p:txBody>
        </p:sp>
        <p:sp>
          <p:nvSpPr>
            <p:cNvPr id="8" name="Freeform 4">
              <a:extLst>
                <a:ext uri="{FF2B5EF4-FFF2-40B4-BE49-F238E27FC236}">
                  <a16:creationId xmlns:a16="http://schemas.microsoft.com/office/drawing/2014/main" id="{FBFDAFBF-96CE-92F3-9C4E-0CC1646557AE}"/>
                </a:ext>
              </a:extLst>
            </p:cNvPr>
            <p:cNvSpPr/>
            <p:nvPr/>
          </p:nvSpPr>
          <p:spPr>
            <a:xfrm flipH="1" flipV="1">
              <a:off x="1028700" y="4312057"/>
              <a:ext cx="1661970" cy="1674551"/>
            </a:xfrm>
            <a:custGeom>
              <a:avLst/>
              <a:gdLst/>
              <a:ahLst/>
              <a:cxnLst/>
              <a:rect l="l" t="t" r="r" b="b"/>
              <a:pathLst>
                <a:path w="1661970" h="1674551">
                  <a:moveTo>
                    <a:pt x="1661970" y="1674551"/>
                  </a:moveTo>
                  <a:lnTo>
                    <a:pt x="0" y="1674551"/>
                  </a:lnTo>
                  <a:lnTo>
                    <a:pt x="0" y="0"/>
                  </a:lnTo>
                  <a:lnTo>
                    <a:pt x="1661970" y="0"/>
                  </a:lnTo>
                  <a:lnTo>
                    <a:pt x="1661970" y="1674551"/>
                  </a:lnTo>
                  <a:close/>
                </a:path>
              </a:pathLst>
            </a:custGeom>
            <a:blipFill>
              <a:blip r:embed="rId4">
                <a:extLst>
                  <a:ext uri="{96DAC541-7B7A-43D3-8B79-37D633B846F1}">
                    <asvg:svgBlip xmlns:asvg="http://schemas.microsoft.com/office/drawing/2016/SVG/main" r:embed="rId5"/>
                  </a:ext>
                </a:extLst>
              </a:blip>
              <a:stretch>
                <a:fillRect l="-201980" b="-199711"/>
              </a:stretch>
            </a:blipFill>
          </p:spPr>
          <p:txBody>
            <a:bodyPr/>
            <a:lstStyle/>
            <a:p>
              <a:endParaRPr lang="fr-BE"/>
            </a:p>
          </p:txBody>
        </p:sp>
        <p:sp>
          <p:nvSpPr>
            <p:cNvPr id="9" name="Freeform 5">
              <a:extLst>
                <a:ext uri="{FF2B5EF4-FFF2-40B4-BE49-F238E27FC236}">
                  <a16:creationId xmlns:a16="http://schemas.microsoft.com/office/drawing/2014/main" id="{5CAE889E-5D45-315B-B111-96548F1D6AE8}"/>
                </a:ext>
              </a:extLst>
            </p:cNvPr>
            <p:cNvSpPr/>
            <p:nvPr/>
          </p:nvSpPr>
          <p:spPr>
            <a:xfrm flipH="1">
              <a:off x="1028700" y="5975288"/>
              <a:ext cx="1643853" cy="1643853"/>
            </a:xfrm>
            <a:custGeom>
              <a:avLst/>
              <a:gdLst/>
              <a:ahLst/>
              <a:cxnLst/>
              <a:rect l="l" t="t" r="r" b="b"/>
              <a:pathLst>
                <a:path w="1643853" h="1643853">
                  <a:moveTo>
                    <a:pt x="1643853" y="0"/>
                  </a:moveTo>
                  <a:lnTo>
                    <a:pt x="0" y="0"/>
                  </a:lnTo>
                  <a:lnTo>
                    <a:pt x="0" y="1643854"/>
                  </a:lnTo>
                  <a:lnTo>
                    <a:pt x="1643853" y="1643854"/>
                  </a:lnTo>
                  <a:lnTo>
                    <a:pt x="1643853"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BE"/>
            </a:p>
          </p:txBody>
        </p:sp>
        <p:sp>
          <p:nvSpPr>
            <p:cNvPr id="10" name="Freeform 6">
              <a:extLst>
                <a:ext uri="{FF2B5EF4-FFF2-40B4-BE49-F238E27FC236}">
                  <a16:creationId xmlns:a16="http://schemas.microsoft.com/office/drawing/2014/main" id="{C26358E0-5680-EDB5-6B09-40EC8A1A48BE}"/>
                </a:ext>
              </a:extLst>
            </p:cNvPr>
            <p:cNvSpPr/>
            <p:nvPr/>
          </p:nvSpPr>
          <p:spPr>
            <a:xfrm rot="5400000" flipV="1">
              <a:off x="1031047" y="7616794"/>
              <a:ext cx="1639158" cy="1643853"/>
            </a:xfrm>
            <a:custGeom>
              <a:avLst/>
              <a:gdLst/>
              <a:ahLst/>
              <a:cxnLst/>
              <a:rect l="l" t="t" r="r" b="b"/>
              <a:pathLst>
                <a:path w="1639158" h="1643853">
                  <a:moveTo>
                    <a:pt x="0" y="1643853"/>
                  </a:moveTo>
                  <a:lnTo>
                    <a:pt x="1639159" y="1643853"/>
                  </a:lnTo>
                  <a:lnTo>
                    <a:pt x="1639159" y="0"/>
                  </a:lnTo>
                  <a:lnTo>
                    <a:pt x="0" y="0"/>
                  </a:lnTo>
                  <a:lnTo>
                    <a:pt x="0" y="1643853"/>
                  </a:lnTo>
                  <a:close/>
                </a:path>
              </a:pathLst>
            </a:custGeom>
            <a:blipFill>
              <a:blip r:embed="rId8"/>
              <a:stretch>
                <a:fillRect l="-101342" r="-101717" b="-202194"/>
              </a:stretch>
            </a:blipFill>
          </p:spPr>
          <p:txBody>
            <a:bodyPr/>
            <a:lstStyle/>
            <a:p>
              <a:endParaRPr lang="fr-BE"/>
            </a:p>
          </p:txBody>
        </p:sp>
        <p:sp>
          <p:nvSpPr>
            <p:cNvPr id="11" name="Freeform 7">
              <a:extLst>
                <a:ext uri="{FF2B5EF4-FFF2-40B4-BE49-F238E27FC236}">
                  <a16:creationId xmlns:a16="http://schemas.microsoft.com/office/drawing/2014/main" id="{B33892C7-F299-4C40-B431-B76E7BA119EB}"/>
                </a:ext>
              </a:extLst>
            </p:cNvPr>
            <p:cNvSpPr/>
            <p:nvPr/>
          </p:nvSpPr>
          <p:spPr>
            <a:xfrm>
              <a:off x="15596165" y="8733120"/>
              <a:ext cx="1663135" cy="1050360"/>
            </a:xfrm>
            <a:custGeom>
              <a:avLst/>
              <a:gdLst/>
              <a:ahLst/>
              <a:cxnLst/>
              <a:rect l="l" t="t" r="r" b="b"/>
              <a:pathLst>
                <a:path w="1663135" h="1050360">
                  <a:moveTo>
                    <a:pt x="0" y="0"/>
                  </a:moveTo>
                  <a:lnTo>
                    <a:pt x="1663135" y="0"/>
                  </a:lnTo>
                  <a:lnTo>
                    <a:pt x="1663135" y="1050360"/>
                  </a:lnTo>
                  <a:lnTo>
                    <a:pt x="0" y="1050360"/>
                  </a:lnTo>
                  <a:lnTo>
                    <a:pt x="0" y="0"/>
                  </a:lnTo>
                  <a:close/>
                </a:path>
              </a:pathLst>
            </a:custGeom>
            <a:blipFill>
              <a:blip r:embed="rId9"/>
              <a:stretch>
                <a:fillRect l="-17307" t="-46909" r="-31948" b="-251961"/>
              </a:stretch>
            </a:blipFill>
          </p:spPr>
          <p:txBody>
            <a:bodyPr/>
            <a:lstStyle/>
            <a:p>
              <a:endParaRPr lang="fr-BE"/>
            </a:p>
          </p:txBody>
        </p:sp>
        <p:grpSp>
          <p:nvGrpSpPr>
            <p:cNvPr id="12" name="Group 9">
              <a:extLst>
                <a:ext uri="{FF2B5EF4-FFF2-40B4-BE49-F238E27FC236}">
                  <a16:creationId xmlns:a16="http://schemas.microsoft.com/office/drawing/2014/main" id="{B91282EF-18A5-D306-4BAD-1A87554D8637}"/>
                </a:ext>
              </a:extLst>
            </p:cNvPr>
            <p:cNvGrpSpPr/>
            <p:nvPr/>
          </p:nvGrpSpPr>
          <p:grpSpPr>
            <a:xfrm>
              <a:off x="15473662" y="2565051"/>
              <a:ext cx="1755158" cy="238662"/>
              <a:chOff x="0" y="0"/>
              <a:chExt cx="462264" cy="62858"/>
            </a:xfrm>
          </p:grpSpPr>
          <p:sp>
            <p:nvSpPr>
              <p:cNvPr id="13" name="Freeform 10">
                <a:extLst>
                  <a:ext uri="{FF2B5EF4-FFF2-40B4-BE49-F238E27FC236}">
                    <a16:creationId xmlns:a16="http://schemas.microsoft.com/office/drawing/2014/main" id="{CA7FC5F1-E9C9-B99E-1434-163DB9E78909}"/>
                  </a:ext>
                </a:extLst>
              </p:cNvPr>
              <p:cNvSpPr/>
              <p:nvPr/>
            </p:nvSpPr>
            <p:spPr>
              <a:xfrm>
                <a:off x="0" y="0"/>
                <a:ext cx="462264" cy="62858"/>
              </a:xfrm>
              <a:custGeom>
                <a:avLst/>
                <a:gdLst/>
                <a:ahLst/>
                <a:cxnLst/>
                <a:rect l="l" t="t" r="r" b="b"/>
                <a:pathLst>
                  <a:path w="462264" h="62858">
                    <a:moveTo>
                      <a:pt x="0" y="0"/>
                    </a:moveTo>
                    <a:lnTo>
                      <a:pt x="462264" y="0"/>
                    </a:lnTo>
                    <a:lnTo>
                      <a:pt x="462264" y="62858"/>
                    </a:lnTo>
                    <a:lnTo>
                      <a:pt x="0" y="62858"/>
                    </a:lnTo>
                    <a:close/>
                  </a:path>
                </a:pathLst>
              </a:custGeom>
              <a:solidFill>
                <a:srgbClr val="F24B04"/>
              </a:solidFill>
            </p:spPr>
            <p:txBody>
              <a:bodyPr/>
              <a:lstStyle/>
              <a:p>
                <a:endParaRPr lang="fr-BE"/>
              </a:p>
            </p:txBody>
          </p:sp>
          <p:sp>
            <p:nvSpPr>
              <p:cNvPr id="14" name="TextBox 11">
                <a:extLst>
                  <a:ext uri="{FF2B5EF4-FFF2-40B4-BE49-F238E27FC236}">
                    <a16:creationId xmlns:a16="http://schemas.microsoft.com/office/drawing/2014/main" id="{A26FABC1-B6D3-6D21-EAF2-56EF362704B6}"/>
                  </a:ext>
                </a:extLst>
              </p:cNvPr>
              <p:cNvSpPr txBox="1"/>
              <p:nvPr/>
            </p:nvSpPr>
            <p:spPr>
              <a:xfrm>
                <a:off x="0" y="-38100"/>
                <a:ext cx="462264" cy="100958"/>
              </a:xfrm>
              <a:prstGeom prst="rect">
                <a:avLst/>
              </a:prstGeom>
            </p:spPr>
            <p:txBody>
              <a:bodyPr lIns="50800" tIns="50800" rIns="50800" bIns="50800" rtlCol="0" anchor="ctr"/>
              <a:lstStyle/>
              <a:p>
                <a:pPr algn="ctr">
                  <a:lnSpc>
                    <a:spcPts val="2763"/>
                  </a:lnSpc>
                </a:pPr>
                <a:endParaRPr/>
              </a:p>
            </p:txBody>
          </p:sp>
        </p:grpSp>
      </p:grpSp>
    </p:spTree>
    <p:extLst>
      <p:ext uri="{BB962C8B-B14F-4D97-AF65-F5344CB8AC3E}">
        <p14:creationId xmlns:p14="http://schemas.microsoft.com/office/powerpoint/2010/main" val="42009080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Louvain">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4898</TotalTime>
  <Words>2770</Words>
  <Application>Microsoft Office PowerPoint</Application>
  <PresentationFormat>Personnalisé</PresentationFormat>
  <Paragraphs>233</Paragraphs>
  <Slides>24</Slides>
  <Notes>11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24</vt:i4>
      </vt:variant>
    </vt:vector>
  </HeadingPairs>
  <TitlesOfParts>
    <vt:vector size="34" baseType="lpstr">
      <vt:lpstr>Montserrat</vt:lpstr>
      <vt:lpstr>Wingdings</vt:lpstr>
      <vt:lpstr>Wingdings 2</vt:lpstr>
      <vt:lpstr>Arial</vt:lpstr>
      <vt:lpstr>Calibri</vt:lpstr>
      <vt:lpstr>Montserrat Bold</vt:lpstr>
      <vt:lpstr>ArialMT</vt:lpstr>
      <vt:lpstr>Aptos</vt:lpstr>
      <vt:lpstr>Sweet Apricot</vt:lpstr>
      <vt:lpstr>Office Theme</vt:lpstr>
      <vt:lpstr>Présentation PowerPoint</vt:lpstr>
      <vt:lpstr>Présentation PowerPoint</vt:lpstr>
      <vt:lpstr>Présentation PowerPoint</vt:lpstr>
      <vt:lpstr>Présentation PowerPoint</vt:lpstr>
      <vt:lpstr>Présentation PowerPoint</vt:lpstr>
      <vt:lpstr>Présentation PowerPoint</vt:lpstr>
      <vt:lpstr>Quelques repères temporels </vt:lpstr>
      <vt:lpstr>Les années 1990-2010</vt:lpstr>
      <vt:lpstr>Les années 2010-2020</vt:lpstr>
      <vt:lpstr>Les instruments de politique publique</vt:lpstr>
      <vt:lpstr>L’image de l’adulte en formation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Templates</dc:title>
  <dc:creator>Margherita Bussi</dc:creator>
  <cp:lastModifiedBy>Margherita Bussi</cp:lastModifiedBy>
  <cp:revision>5</cp:revision>
  <dcterms:created xsi:type="dcterms:W3CDTF">2006-08-16T00:00:00Z</dcterms:created>
  <dcterms:modified xsi:type="dcterms:W3CDTF">2025-07-03T07:06:41Z</dcterms:modified>
  <dc:identifier>DAGT6YwvHeI</dc:identifier>
</cp:coreProperties>
</file>