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79" r:id="rId3"/>
    <p:sldId id="287" r:id="rId4"/>
    <p:sldId id="280" r:id="rId5"/>
    <p:sldId id="281" r:id="rId6"/>
    <p:sldId id="282" r:id="rId7"/>
    <p:sldId id="285" r:id="rId8"/>
    <p:sldId id="290" r:id="rId9"/>
    <p:sldId id="283" r:id="rId10"/>
    <p:sldId id="291" r:id="rId11"/>
    <p:sldId id="284" r:id="rId12"/>
    <p:sldId id="286" r:id="rId13"/>
    <p:sldId id="292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BF7E5E"/>
    <a:srgbClr val="E0BEAA"/>
    <a:srgbClr val="00B0F0"/>
    <a:srgbClr val="00FFFF"/>
    <a:srgbClr val="7AFF7A"/>
    <a:srgbClr val="FF00FF"/>
    <a:srgbClr val="FFFF99"/>
    <a:srgbClr val="99CCCC"/>
    <a:srgbClr val="0414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主题样式 2 - 强调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主题样式 2 - 强调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4660"/>
  </p:normalViewPr>
  <p:slideViewPr>
    <p:cSldViewPr snapToGrid="0">
      <p:cViewPr>
        <p:scale>
          <a:sx n="100" d="100"/>
          <a:sy n="100" d="100"/>
        </p:scale>
        <p:origin x="348" y="2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A7DC02-9293-40FB-BBDE-5A408FA91F1C}" type="datetimeFigureOut">
              <a:rPr lang="zh-CN" altLang="en-US" smtClean="0"/>
              <a:t>2024/5/21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0858EE-ADA9-44DE-A373-BD0265B4C5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3859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The downsizing of the geometrical dimensions, which enhance the performance and speed of transistors, Low Frequency Noise  has become a major concern for nanoscale transistors as its impact on both device and circuit level is more important than ever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0858EE-ADA9-44DE-A373-BD0265B4C5B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5763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0858EE-ADA9-44DE-A373-BD0265B4C5B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3201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Extracted mobility μ = 53 cm·V</a:t>
            </a:r>
            <a:r>
              <a:rPr lang="en-US" altLang="zh-CN" sz="1200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en-US" altLang="zh-CN" sz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zh-CN" sz="1200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    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SGT SS = 0.8 V/dec  TFT SS = 1.1 V/dec</a:t>
            </a:r>
            <a:endParaRPr lang="zh-CN" altLang="en-US" sz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b="0" i="0" dirty="0">
                <a:solidFill>
                  <a:srgbClr val="333333"/>
                </a:solidFill>
                <a:effectLst/>
                <a:latin typeface="-apple-system"/>
              </a:rPr>
              <a:t>The </a:t>
            </a:r>
            <a:r>
              <a:rPr lang="en-US" altLang="zh-CN" b="0" i="0" dirty="0" err="1">
                <a:solidFill>
                  <a:srgbClr val="333333"/>
                </a:solidFill>
                <a:effectLst/>
                <a:latin typeface="-apple-system"/>
              </a:rPr>
              <a:t>bahvaior</a:t>
            </a:r>
            <a:r>
              <a:rPr lang="en-US" altLang="zh-CN" b="0" i="0" dirty="0">
                <a:solidFill>
                  <a:srgbClr val="333333"/>
                </a:solidFill>
                <a:effectLst/>
                <a:latin typeface="-apple-system"/>
              </a:rPr>
              <a:t> off-state and subthreshold region is dominated by the channel like in the FET. The negative bias stress normally yields a negative threshold voltage shift of the thin film transistors due to the additional positive charges trapped in the gate dielectrics or at channel/gate insulator interface. 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0858EE-ADA9-44DE-A373-BD0265B4C5B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66599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100" i="1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zh-CN" sz="11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altLang="zh-CN" sz="1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</a:t>
            </a:r>
            <a:r>
              <a:rPr lang="en-US" altLang="zh-CN" sz="1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2.46 × 10</a:t>
            </a:r>
            <a:r>
              <a:rPr lang="en-US" altLang="zh-CN" sz="12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en-US" altLang="zh-CN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eV/cm</a:t>
            </a:r>
            <a:r>
              <a:rPr lang="en-US" altLang="zh-CN" sz="12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zh-CN" altLang="en-US" sz="1200" b="1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0858EE-ADA9-44DE-A373-BD0265B4C5B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8813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86CFB9-761D-0E6C-4CE4-CCFAA111FC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9096836-543D-EDB2-4ACE-C95C3F02BB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F62C7B0-2ECB-E477-571D-CEBBFF258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F6CD0-5905-45F6-AFA4-A35E7675FBA9}" type="datetimeFigureOut">
              <a:rPr lang="zh-CN" altLang="en-US" smtClean="0"/>
              <a:t>2024/5/21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EC25D94-6F52-2BE6-A784-AEF75EE42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3DAC1EC-64E9-7504-859B-DE466EA9B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00EE7-51DE-429D-A296-741A491A87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6653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0C2517C-B724-3898-721E-D5EE3EC52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C450A59-331D-6028-D6E0-518CF3C015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AEA4548-0ABC-6CE5-C126-ED250012D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F6CD0-5905-45F6-AFA4-A35E7675FBA9}" type="datetimeFigureOut">
              <a:rPr lang="zh-CN" altLang="en-US" smtClean="0"/>
              <a:t>2024/5/21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6D6BAC5-7ED3-4406-BE23-C7F98F6C5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4FE91E4-A77A-F3ED-709F-568AEB92F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00EE7-51DE-429D-A296-741A491A87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3429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2478239-BF85-07C4-891A-7FD6285A69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FE9C79B-60A6-D871-D721-8571C72C95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9EDB15E-A0FD-6CB6-41A7-5A11EA642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F6CD0-5905-45F6-AFA4-A35E7675FBA9}" type="datetimeFigureOut">
              <a:rPr lang="zh-CN" altLang="en-US" smtClean="0"/>
              <a:t>2024/5/21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42D64F6-C466-F9A4-F85C-4AEF9FB18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15248D8-E175-D47A-A887-F3493D238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00EE7-51DE-429D-A296-741A491A87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1277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350BCE-4D09-B14D-100A-0545A85AF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EC02525-D736-6E47-9799-9DE7EF6A1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6941608-D347-9628-AC1C-D2EF6405F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F6CD0-5905-45F6-AFA4-A35E7675FBA9}" type="datetimeFigureOut">
              <a:rPr lang="zh-CN" altLang="en-US" smtClean="0"/>
              <a:t>2024/5/21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DB32E90-881E-5C26-1191-221F535D4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5EE055D-3F79-299B-AE6A-781E7441C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00EE7-51DE-429D-A296-741A491A87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6440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F2BF29-0089-2E7C-2B3C-87EDAA7DE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1E54F6A-6669-9C01-C4C7-CD746858B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5A4535-8A73-4F61-CA36-6C9A33860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F6CD0-5905-45F6-AFA4-A35E7675FBA9}" type="datetimeFigureOut">
              <a:rPr lang="zh-CN" altLang="en-US" smtClean="0"/>
              <a:t>2024/5/21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060D7B3-FDF1-374B-616E-57E6A1E1B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8FA4157-88E4-DAB4-C501-3CAF95878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00EE7-51DE-429D-A296-741A491A87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9221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D035BF-217A-ACC5-D008-DFC7A6EAB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AA79AB4-B9EA-0CA7-2D2F-0D30860560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442D92D-1F90-4C86-8C60-F89A639DEE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850D140-AD70-910B-D71E-C93F68E7B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F6CD0-5905-45F6-AFA4-A35E7675FBA9}" type="datetimeFigureOut">
              <a:rPr lang="zh-CN" altLang="en-US" smtClean="0"/>
              <a:t>2024/5/21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FCC8340-C75F-9B51-92AE-16F9BCA8A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291646F-61ED-D0EF-43E1-139C9A817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00EE7-51DE-429D-A296-741A491A87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4305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76308A-14B2-41D5-6DF9-C80AA4269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F96FF72-A83A-AF0F-555F-D6844121AD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D150A7D-E155-C2B2-D33D-1726B098BD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DAB66B1E-503D-EE51-AAD9-012595552A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E16D568-E0A3-C87F-DE3E-DE143E0FDA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603E7A3-999E-6F63-52D5-50EC45176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F6CD0-5905-45F6-AFA4-A35E7675FBA9}" type="datetimeFigureOut">
              <a:rPr lang="zh-CN" altLang="en-US" smtClean="0"/>
              <a:t>2024/5/21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BA5288D-084B-97BC-D50D-CAE99272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041420D-47CE-0B0C-EB16-95D447A60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00EE7-51DE-429D-A296-741A491A87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3492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A9A9B8-15D9-8112-E854-F43C23CE7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C1EA396-764E-7C4A-ABB7-B8F4DF6F3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F6CD0-5905-45F6-AFA4-A35E7675FBA9}" type="datetimeFigureOut">
              <a:rPr lang="zh-CN" altLang="en-US" smtClean="0"/>
              <a:t>2024/5/21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79D12A6-9E73-A6BD-B74F-5C1CE3AC6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903045E-1A77-D295-02DA-55A7AB19C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00EE7-51DE-429D-A296-741A491A87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4181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C373DBC-AA2D-F072-4257-FE2E388C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F6CD0-5905-45F6-AFA4-A35E7675FBA9}" type="datetimeFigureOut">
              <a:rPr lang="zh-CN" altLang="en-US" smtClean="0"/>
              <a:t>2024/5/21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BDD412A-ACE2-B59B-1220-43C432274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AAEB21C-E6FF-3686-1F22-81F72C68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00EE7-51DE-429D-A296-741A491A87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5088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5853E6-302D-FE0B-51BF-F22BC6042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9BF3FF3-C5EC-32B6-A1CB-044DEC1EE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6F68B05-5DF5-8D00-F27A-5CAC9EA9A2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7FF6478-F09B-EA01-50A1-386D05508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F6CD0-5905-45F6-AFA4-A35E7675FBA9}" type="datetimeFigureOut">
              <a:rPr lang="zh-CN" altLang="en-US" smtClean="0"/>
              <a:t>2024/5/21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B9CB066-11D7-92CB-9CA6-D34ADABC7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CD19629-C08E-6DD5-BEF9-355DAC64E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00EE7-51DE-429D-A296-741A491A87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319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7E2DDD-7384-2ADD-14C5-EC5170726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EC498AC-0FEC-E166-9279-E955FD7DB6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E3BD84B-8A32-83C5-8DE5-8EC4163F1C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FEC605E-A546-4E4C-7C7A-F6E3DC80D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F6CD0-5905-45F6-AFA4-A35E7675FBA9}" type="datetimeFigureOut">
              <a:rPr lang="zh-CN" altLang="en-US" smtClean="0"/>
              <a:t>2024/5/21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C4087A1-D0DA-FAF1-B4C9-CA1AA59F6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45C6045-4A3E-D7D6-6D50-6F2EFE0E0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00EE7-51DE-429D-A296-741A491A87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6156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F9DBF53-FA49-50B5-27E5-D73E33F20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93F06CD-D36D-8A91-0DBA-7BECFC7FAB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0682A59-B50E-E035-9340-EE244F8987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F6CD0-5905-45F6-AFA4-A35E7675FBA9}" type="datetimeFigureOut">
              <a:rPr lang="zh-CN" altLang="en-US" smtClean="0"/>
              <a:t>2024/5/21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35FC44-D6E4-CA64-EC37-6B7781A6B1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E64B252-56DF-DF32-C817-6035048297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00EE7-51DE-429D-A296-741A491A87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1570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1.jpeg"/><Relationship Id="rId7" Type="http://schemas.openxmlformats.org/officeDocument/2006/relationships/image" Target="../media/image1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7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1.jpeg"/><Relationship Id="rId10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1.jpe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14.png"/><Relationship Id="rId5" Type="http://schemas.openxmlformats.org/officeDocument/2006/relationships/image" Target="../media/image6.png"/><Relationship Id="rId10" Type="http://schemas.openxmlformats.org/officeDocument/2006/relationships/image" Target="../media/image13.png"/><Relationship Id="rId4" Type="http://schemas.openxmlformats.org/officeDocument/2006/relationships/image" Target="../media/image1.jpe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4.png"/><Relationship Id="rId21" Type="http://schemas.openxmlformats.org/officeDocument/2006/relationships/image" Target="../media/image39.png"/><Relationship Id="rId7" Type="http://schemas.openxmlformats.org/officeDocument/2006/relationships/image" Target="../media/image2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23.png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29.png"/><Relationship Id="rId5" Type="http://schemas.openxmlformats.org/officeDocument/2006/relationships/image" Target="../media/image1.jpeg"/><Relationship Id="rId15" Type="http://schemas.openxmlformats.org/officeDocument/2006/relationships/image" Target="../media/image33.png"/><Relationship Id="rId23" Type="http://schemas.openxmlformats.org/officeDocument/2006/relationships/image" Target="../media/image41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25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Relationship Id="rId22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5B06537E-52F3-733E-2CFF-47A3395FD667}"/>
              </a:ext>
            </a:extLst>
          </p:cNvPr>
          <p:cNvGrpSpPr>
            <a:grpSpLocks noChangeAspect="1"/>
          </p:cNvGrpSpPr>
          <p:nvPr/>
        </p:nvGrpSpPr>
        <p:grpSpPr>
          <a:xfrm>
            <a:off x="965439" y="5379593"/>
            <a:ext cx="10116000" cy="1077411"/>
            <a:chOff x="856061" y="20837"/>
            <a:chExt cx="9811939" cy="1045028"/>
          </a:xfrm>
        </p:grpSpPr>
        <p:pic>
          <p:nvPicPr>
            <p:cNvPr id="5" name="Picture 19">
              <a:extLst>
                <a:ext uri="{FF2B5EF4-FFF2-40B4-BE49-F238E27FC236}">
                  <a16:creationId xmlns:a16="http://schemas.microsoft.com/office/drawing/2014/main" id="{1707403D-3608-BF05-4932-A35B618039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3" t="25989" r="5769" b="7286"/>
            <a:stretch/>
          </p:blipFill>
          <p:spPr>
            <a:xfrm>
              <a:off x="856061" y="279123"/>
              <a:ext cx="3057896" cy="528459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4B7EA781-A903-43D8-1B2D-901D91DA36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9525" t="28614" r="12751" b="29188"/>
            <a:stretch/>
          </p:blipFill>
          <p:spPr>
            <a:xfrm>
              <a:off x="8926285" y="20837"/>
              <a:ext cx="1741715" cy="1045028"/>
            </a:xfrm>
            <a:prstGeom prst="rect">
              <a:avLst/>
            </a:prstGeom>
          </p:spPr>
        </p:pic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5C334DC1-9516-452E-673E-64A966143B9F}"/>
              </a:ext>
            </a:extLst>
          </p:cNvPr>
          <p:cNvSpPr txBox="1"/>
          <p:nvPr/>
        </p:nvSpPr>
        <p:spPr>
          <a:xfrm>
            <a:off x="1319563" y="2351260"/>
            <a:ext cx="936229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dirty="0">
                <a:latin typeface="Arial" panose="020B0604020202020204" pitchFamily="34" charset="0"/>
                <a:cs typeface="Arial" panose="020B0604020202020204" pitchFamily="34" charset="0"/>
              </a:rPr>
              <a:t>Qi Chen</a:t>
            </a:r>
            <a:r>
              <a:rPr lang="en-US" altLang="zh-CN" sz="22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zh-CN" sz="2200" dirty="0">
                <a:latin typeface="Arial" panose="020B0604020202020204" pitchFamily="34" charset="0"/>
                <a:cs typeface="Arial" panose="020B0604020202020204" pitchFamily="34" charset="0"/>
              </a:rPr>
              <a:t>, Valeriya Kilchytska</a:t>
            </a:r>
            <a:r>
              <a:rPr lang="en-US" altLang="zh-CN" sz="22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zh-CN" sz="2200" dirty="0">
                <a:latin typeface="Arial" panose="020B0604020202020204" pitchFamily="34" charset="0"/>
                <a:cs typeface="Arial" panose="020B0604020202020204" pitchFamily="34" charset="0"/>
              </a:rPr>
              <a:t>, Léopold Van Brandt</a:t>
            </a:r>
            <a:r>
              <a:rPr lang="en-US" altLang="zh-CN" sz="22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zh-CN" sz="2200" dirty="0">
                <a:latin typeface="Arial" panose="020B0604020202020204" pitchFamily="34" charset="0"/>
                <a:cs typeface="Arial" panose="020B0604020202020204" pitchFamily="34" charset="0"/>
              </a:rPr>
              <a:t>, Eva Bestelink</a:t>
            </a:r>
            <a:r>
              <a:rPr lang="en-US" altLang="zh-CN" sz="2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zh-CN" sz="2200" dirty="0">
                <a:latin typeface="Arial" panose="020B0604020202020204" pitchFamily="34" charset="0"/>
                <a:cs typeface="Arial" panose="020B0604020202020204" pitchFamily="34" charset="0"/>
              </a:rPr>
              <a:t>, Radu A. Sporea</a:t>
            </a:r>
            <a:r>
              <a:rPr lang="en-US" altLang="zh-CN" sz="2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zh-CN" sz="2200" dirty="0">
                <a:latin typeface="Arial" panose="020B0604020202020204" pitchFamily="34" charset="0"/>
                <a:cs typeface="Arial" panose="020B0604020202020204" pitchFamily="34" charset="0"/>
              </a:rPr>
              <a:t>, Denis Flandre</a:t>
            </a:r>
            <a:r>
              <a:rPr lang="en-US" altLang="zh-CN" sz="22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 algn="ctr"/>
            <a:r>
              <a:rPr lang="en-US" altLang="zh-CN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altLang="zh-CN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i="1" dirty="0">
                <a:latin typeface="Arial" panose="020B0604020202020204" pitchFamily="34" charset="0"/>
                <a:cs typeface="Arial" panose="020B0604020202020204" pitchFamily="34" charset="0"/>
              </a:rPr>
              <a:t>ICTEAM, UCLouvain, Louvain-la-Neuve 1348, Belgium </a:t>
            </a:r>
          </a:p>
          <a:p>
            <a:pPr algn="ctr"/>
            <a:r>
              <a:rPr lang="en-US" altLang="zh-CN" sz="2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zh-CN" sz="2000" i="1" dirty="0">
                <a:latin typeface="Arial" panose="020B0604020202020204" pitchFamily="34" charset="0"/>
                <a:cs typeface="Arial" panose="020B0604020202020204" pitchFamily="34" charset="0"/>
              </a:rPr>
              <a:t>ATI, University of Surrey, Guildford, United Kingdom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183EADE-4472-37C3-CEB0-57A7307BFD8A}"/>
              </a:ext>
            </a:extLst>
          </p:cNvPr>
          <p:cNvSpPr txBox="1"/>
          <p:nvPr/>
        </p:nvSpPr>
        <p:spPr>
          <a:xfrm>
            <a:off x="546265" y="6499706"/>
            <a:ext cx="112904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solidFill>
                  <a:srgbClr val="0409C2"/>
                </a:solidFill>
              </a:rPr>
              <a:t>10th Joint EuroSOI Workshop and International Conference on Ultimate Integration on Silicon 2024</a:t>
            </a:r>
            <a:endParaRPr lang="zh-CN" altLang="en-US" b="1" dirty="0">
              <a:solidFill>
                <a:srgbClr val="0409C2"/>
              </a:solidFill>
            </a:endParaRP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D4848EB1-055F-0B0A-44A8-E5885685F977}"/>
              </a:ext>
            </a:extLst>
          </p:cNvPr>
          <p:cNvCxnSpPr>
            <a:cxnSpLocks/>
          </p:cNvCxnSpPr>
          <p:nvPr/>
        </p:nvCxnSpPr>
        <p:spPr>
          <a:xfrm>
            <a:off x="336000" y="6531434"/>
            <a:ext cx="11520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81A254C5-95F9-3F57-C9DE-CBF3604DB686}"/>
              </a:ext>
            </a:extLst>
          </p:cNvPr>
          <p:cNvSpPr txBox="1"/>
          <p:nvPr/>
        </p:nvSpPr>
        <p:spPr>
          <a:xfrm>
            <a:off x="-82451" y="727990"/>
            <a:ext cx="122837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32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Low-frequency Noise in Polysilicon Source-Gated Transistors</a:t>
            </a:r>
            <a:endParaRPr lang="zh-CN" altLang="en-US" sz="3200" b="1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3912939-9616-6E90-DE31-2C8413A3F550}"/>
              </a:ext>
            </a:extLst>
          </p:cNvPr>
          <p:cNvSpPr txBox="1"/>
          <p:nvPr/>
        </p:nvSpPr>
        <p:spPr>
          <a:xfrm>
            <a:off x="4638399" y="4101399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Athens, May 17, 2024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001D79A6-5644-D53F-2123-CC5418E855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039" y="5379593"/>
            <a:ext cx="2743200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746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>
            <a:extLst>
              <a:ext uri="{FF2B5EF4-FFF2-40B4-BE49-F238E27FC236}">
                <a16:creationId xmlns:a16="http://schemas.microsoft.com/office/drawing/2014/main" id="{F7C78CD4-FC01-5A58-763D-5D197BD0B2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" t="4784" r="7032"/>
          <a:stretch/>
        </p:blipFill>
        <p:spPr>
          <a:xfrm>
            <a:off x="530155" y="1430388"/>
            <a:ext cx="5985712" cy="3290054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B271F457-8225-DA8A-5B61-FD49C9F59D38}"/>
              </a:ext>
            </a:extLst>
          </p:cNvPr>
          <p:cNvSpPr txBox="1"/>
          <p:nvPr/>
        </p:nvSpPr>
        <p:spPr>
          <a:xfrm>
            <a:off x="5526899" y="6479165"/>
            <a:ext cx="56310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cs typeface="Arial" panose="020B0604020202020204" pitchFamily="34" charset="0"/>
              </a:rPr>
              <a:t>Low-frequency Noise in Polysilicon Source-Gated Thin-Film Transistor</a:t>
            </a:r>
            <a:endParaRPr lang="zh-CN" altLang="en-US" sz="1200" b="1" dirty="0">
              <a:cs typeface="Arial" panose="020B0604020202020204" pitchFamily="34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0E5068F7-223B-BBB1-F282-C5F0CEDD51F4}"/>
              </a:ext>
            </a:extLst>
          </p:cNvPr>
          <p:cNvGrpSpPr>
            <a:grpSpLocks noChangeAspect="1"/>
          </p:cNvGrpSpPr>
          <p:nvPr/>
        </p:nvGrpSpPr>
        <p:grpSpPr>
          <a:xfrm>
            <a:off x="292333" y="6372743"/>
            <a:ext cx="3600000" cy="383421"/>
            <a:chOff x="856061" y="20837"/>
            <a:chExt cx="9811939" cy="1045028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78D838C9-7A44-4D46-6B30-88CB27E62AB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56061" y="122206"/>
              <a:ext cx="6312379" cy="842289"/>
              <a:chOff x="1557397" y="12730"/>
              <a:chExt cx="6312379" cy="842289"/>
            </a:xfrm>
          </p:grpSpPr>
          <p:pic>
            <p:nvPicPr>
              <p:cNvPr id="8" name="Picture 19">
                <a:extLst>
                  <a:ext uri="{FF2B5EF4-FFF2-40B4-BE49-F238E27FC236}">
                    <a16:creationId xmlns:a16="http://schemas.microsoft.com/office/drawing/2014/main" id="{7FCAC5C9-275A-3E9A-10B7-578DCB546E8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3" t="25989" r="5769" b="7286"/>
              <a:stretch/>
            </p:blipFill>
            <p:spPr>
              <a:xfrm>
                <a:off x="1557397" y="169647"/>
                <a:ext cx="3057896" cy="528459"/>
              </a:xfrm>
              <a:prstGeom prst="rect">
                <a:avLst/>
              </a:prstGeom>
            </p:spPr>
          </p:pic>
          <p:pic>
            <p:nvPicPr>
              <p:cNvPr id="9" name="图片 8" descr="图片包含 游戏机&#10;&#10;描述已自动生成">
                <a:extLst>
                  <a:ext uri="{FF2B5EF4-FFF2-40B4-BE49-F238E27FC236}">
                    <a16:creationId xmlns:a16="http://schemas.microsoft.com/office/drawing/2014/main" id="{E8B2A9B1-5CC2-60E7-75A2-7015178A50C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7328" b="22519"/>
              <a:stretch/>
            </p:blipFill>
            <p:spPr>
              <a:xfrm>
                <a:off x="6018622" y="12730"/>
                <a:ext cx="1851154" cy="842289"/>
              </a:xfrm>
              <a:prstGeom prst="rect">
                <a:avLst/>
              </a:prstGeom>
            </p:spPr>
          </p:pic>
        </p:grp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03DD62F-5B25-076E-711D-671136F7D7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9525" t="28614" r="12751" b="29188"/>
            <a:stretch/>
          </p:blipFill>
          <p:spPr>
            <a:xfrm>
              <a:off x="8926285" y="20837"/>
              <a:ext cx="1741715" cy="1045028"/>
            </a:xfrm>
            <a:prstGeom prst="rect">
              <a:avLst/>
            </a:prstGeom>
          </p:spPr>
        </p:pic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id="{BECEFDBA-8485-CC85-EEE3-793F20F5C7E2}"/>
              </a:ext>
            </a:extLst>
          </p:cNvPr>
          <p:cNvSpPr txBox="1"/>
          <p:nvPr/>
        </p:nvSpPr>
        <p:spPr>
          <a:xfrm>
            <a:off x="236520" y="25400"/>
            <a:ext cx="80199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2.2. Analysis of LFN in Ohmic configuration</a:t>
            </a:r>
            <a:endParaRPr lang="zh-CN" altLang="en-US" sz="3200" baseline="300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4927C39-C1DE-8DE7-6DE1-F6E542A1844B}"/>
              </a:ext>
            </a:extLst>
          </p:cNvPr>
          <p:cNvSpPr txBox="1"/>
          <p:nvPr/>
        </p:nvSpPr>
        <p:spPr>
          <a:xfrm>
            <a:off x="491907" y="4845630"/>
            <a:ext cx="10291600" cy="872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PSD varies as the reciprocal of I</a:t>
            </a:r>
            <a:r>
              <a:rPr lang="en-US" altLang="zh-CN" baseline="-25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indicating that the noise in subthreshold region originates from</a:t>
            </a:r>
          </a:p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carrier mobility fluctuation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, as in previous reported polysilicon transistor.</a:t>
            </a:r>
          </a:p>
        </p:txBody>
      </p: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D7A08701-1D5A-2577-9B64-DA5E67D94F87}"/>
              </a:ext>
            </a:extLst>
          </p:cNvPr>
          <p:cNvCxnSpPr>
            <a:cxnSpLocks noChangeAspect="1"/>
          </p:cNvCxnSpPr>
          <p:nvPr/>
        </p:nvCxnSpPr>
        <p:spPr>
          <a:xfrm>
            <a:off x="1857286" y="2639536"/>
            <a:ext cx="2544362" cy="1410218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文本框 30">
            <a:extLst>
              <a:ext uri="{FF2B5EF4-FFF2-40B4-BE49-F238E27FC236}">
                <a16:creationId xmlns:a16="http://schemas.microsoft.com/office/drawing/2014/main" id="{42086F76-211C-D896-C2D9-750BC9CD15E1}"/>
              </a:ext>
            </a:extLst>
          </p:cNvPr>
          <p:cNvSpPr txBox="1"/>
          <p:nvPr/>
        </p:nvSpPr>
        <p:spPr>
          <a:xfrm>
            <a:off x="2914321" y="3624625"/>
            <a:ext cx="567999" cy="3956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/>
              <a:t>I</a:t>
            </a:r>
            <a:r>
              <a:rPr lang="en-US" altLang="zh-CN" sz="1600" b="1" baseline="-25000" dirty="0"/>
              <a:t>D</a:t>
            </a:r>
            <a:r>
              <a:rPr lang="en-US" altLang="zh-CN" sz="1600" b="1" baseline="30000" dirty="0"/>
              <a:t>-1</a:t>
            </a:r>
            <a:endParaRPr lang="zh-CN" altLang="en-US" sz="1600" b="1" baseline="30000" dirty="0"/>
          </a:p>
        </p:txBody>
      </p: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09089835-CE61-75FE-11CD-FABD384BCBB1}"/>
              </a:ext>
            </a:extLst>
          </p:cNvPr>
          <p:cNvCxnSpPr>
            <a:cxnSpLocks noChangeAspect="1"/>
          </p:cNvCxnSpPr>
          <p:nvPr/>
        </p:nvCxnSpPr>
        <p:spPr>
          <a:xfrm>
            <a:off x="2326612" y="1576353"/>
            <a:ext cx="3269160" cy="1811939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文本框 32">
            <a:extLst>
              <a:ext uri="{FF2B5EF4-FFF2-40B4-BE49-F238E27FC236}">
                <a16:creationId xmlns:a16="http://schemas.microsoft.com/office/drawing/2014/main" id="{69F88F2C-2FB8-CC7B-67D0-1533B1FFB2C3}"/>
              </a:ext>
            </a:extLst>
          </p:cNvPr>
          <p:cNvSpPr txBox="1"/>
          <p:nvPr/>
        </p:nvSpPr>
        <p:spPr>
          <a:xfrm>
            <a:off x="4194125" y="2322727"/>
            <a:ext cx="567999" cy="3956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/>
              <a:t>I</a:t>
            </a:r>
            <a:r>
              <a:rPr lang="en-US" altLang="zh-CN" sz="1600" b="1" baseline="-25000" dirty="0"/>
              <a:t>D</a:t>
            </a:r>
            <a:r>
              <a:rPr lang="en-US" altLang="zh-CN" sz="1600" b="1" baseline="30000" dirty="0"/>
              <a:t>-1</a:t>
            </a:r>
            <a:endParaRPr lang="zh-CN" altLang="en-US" sz="1600" b="1" baseline="30000" dirty="0"/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6112840B-199D-0F96-5E9E-8941BBA8BC2B}"/>
              </a:ext>
            </a:extLst>
          </p:cNvPr>
          <p:cNvSpPr txBox="1"/>
          <p:nvPr/>
        </p:nvSpPr>
        <p:spPr>
          <a:xfrm>
            <a:off x="11799094" y="6519446"/>
            <a:ext cx="4122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5AC9C1A6-C301-E8B2-3FA7-525CB6C30818}"/>
              </a:ext>
            </a:extLst>
          </p:cNvPr>
          <p:cNvGrpSpPr/>
          <p:nvPr/>
        </p:nvGrpSpPr>
        <p:grpSpPr>
          <a:xfrm>
            <a:off x="401853" y="821098"/>
            <a:ext cx="8938089" cy="369332"/>
            <a:chOff x="6904254" y="758268"/>
            <a:chExt cx="8297646" cy="369332"/>
          </a:xfrm>
        </p:grpSpPr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3313DA8D-A9C2-DD54-619E-035A2C7896B2}"/>
                </a:ext>
              </a:extLst>
            </p:cNvPr>
            <p:cNvSpPr txBox="1"/>
            <p:nvPr/>
          </p:nvSpPr>
          <p:spPr>
            <a:xfrm>
              <a:off x="7004050" y="758268"/>
              <a:ext cx="819785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Normalized S</a:t>
              </a:r>
              <a:r>
                <a:rPr lang="en-US" altLang="zh-CN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id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 versus I</a:t>
              </a:r>
              <a:r>
                <a:rPr lang="en-US" altLang="zh-CN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 of </a:t>
              </a:r>
              <a:r>
                <a:rPr lang="en-US" altLang="zh-CN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Ohmic configuration</a:t>
              </a:r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0AF68D99-B749-1147-0702-774DBBE9A8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04254" y="891973"/>
              <a:ext cx="108000" cy="108000"/>
            </a:xfrm>
            <a:prstGeom prst="rect">
              <a:avLst/>
            </a:prstGeom>
            <a:noFill/>
            <a:ln w="50800"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0A6361F9-6EC6-3460-6A10-CC3643D2DE64}"/>
              </a:ext>
            </a:extLst>
          </p:cNvPr>
          <p:cNvGrpSpPr/>
          <p:nvPr/>
        </p:nvGrpSpPr>
        <p:grpSpPr>
          <a:xfrm>
            <a:off x="7229044" y="833744"/>
            <a:ext cx="4759096" cy="369332"/>
            <a:chOff x="6904254" y="758268"/>
            <a:chExt cx="4759096" cy="369332"/>
          </a:xfrm>
        </p:grpSpPr>
        <p:sp>
          <p:nvSpPr>
            <p:cNvPr id="56" name="文本框 55">
              <a:extLst>
                <a:ext uri="{FF2B5EF4-FFF2-40B4-BE49-F238E27FC236}">
                  <a16:creationId xmlns:a16="http://schemas.microsoft.com/office/drawing/2014/main" id="{147633D6-44CD-6880-920E-691126DEB34F}"/>
                </a:ext>
              </a:extLst>
            </p:cNvPr>
            <p:cNvSpPr txBox="1"/>
            <p:nvPr/>
          </p:nvSpPr>
          <p:spPr>
            <a:xfrm>
              <a:off x="7004050" y="758268"/>
              <a:ext cx="46593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Carrier Mobility Fluctuation (CMF) model</a:t>
              </a:r>
              <a:endParaRPr lang="zh-CN" alt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969B6B85-E996-4891-5965-1211665E9F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04254" y="891973"/>
              <a:ext cx="108000" cy="108000"/>
            </a:xfrm>
            <a:prstGeom prst="rect">
              <a:avLst/>
            </a:prstGeom>
            <a:noFill/>
            <a:ln w="50800"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0" name="文本框 59">
            <a:extLst>
              <a:ext uri="{FF2B5EF4-FFF2-40B4-BE49-F238E27FC236}">
                <a16:creationId xmlns:a16="http://schemas.microsoft.com/office/drawing/2014/main" id="{9C8EF4B6-F209-0943-2F19-2E22F0760746}"/>
              </a:ext>
            </a:extLst>
          </p:cNvPr>
          <p:cNvSpPr txBox="1"/>
          <p:nvPr/>
        </p:nvSpPr>
        <p:spPr>
          <a:xfrm>
            <a:off x="7798583" y="2944989"/>
            <a:ext cx="35147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G. Ghibaudo </a:t>
            </a:r>
            <a:r>
              <a:rPr lang="en-US" altLang="zh-CN" sz="12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., Microelectron. Reliab., 2002 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E4D874F7-E19D-3AE2-81CB-3AA1E04252CE}"/>
              </a:ext>
            </a:extLst>
          </p:cNvPr>
          <p:cNvCxnSpPr>
            <a:cxnSpLocks/>
          </p:cNvCxnSpPr>
          <p:nvPr/>
        </p:nvCxnSpPr>
        <p:spPr>
          <a:xfrm>
            <a:off x="336000" y="611552"/>
            <a:ext cx="11520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4318E860-1E9C-0FE8-2635-A63512530FEF}"/>
              </a:ext>
            </a:extLst>
          </p:cNvPr>
          <p:cNvGrpSpPr>
            <a:grpSpLocks noChangeAspect="1"/>
          </p:cNvGrpSpPr>
          <p:nvPr/>
        </p:nvGrpSpPr>
        <p:grpSpPr>
          <a:xfrm>
            <a:off x="8350046" y="2031162"/>
            <a:ext cx="1980000" cy="724787"/>
            <a:chOff x="6623249" y="5034105"/>
            <a:chExt cx="1921047" cy="703207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D7681AD9-FA63-847C-1444-D335935E16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r="90690" b="46190"/>
            <a:stretch/>
          </p:blipFill>
          <p:spPr>
            <a:xfrm>
              <a:off x="6623249" y="5034105"/>
              <a:ext cx="418943" cy="703207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B3FA56EF-474A-FAA6-78EE-E2BD0EC13C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r="64640"/>
            <a:stretch/>
          </p:blipFill>
          <p:spPr>
            <a:xfrm>
              <a:off x="7042192" y="5094604"/>
              <a:ext cx="1502104" cy="642708"/>
            </a:xfrm>
            <a:prstGeom prst="rect">
              <a:avLst/>
            </a:prstGeom>
          </p:spPr>
        </p:pic>
      </p:grpSp>
      <p:sp>
        <p:nvSpPr>
          <p:cNvPr id="44" name="文本框 43">
            <a:extLst>
              <a:ext uri="{FF2B5EF4-FFF2-40B4-BE49-F238E27FC236}">
                <a16:creationId xmlns:a16="http://schemas.microsoft.com/office/drawing/2014/main" id="{870F569E-179E-57A4-BAD7-4570D0530183}"/>
              </a:ext>
            </a:extLst>
          </p:cNvPr>
          <p:cNvSpPr txBox="1"/>
          <p:nvPr/>
        </p:nvSpPr>
        <p:spPr>
          <a:xfrm>
            <a:off x="7142929" y="5964426"/>
            <a:ext cx="408519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A. Mercha, et al., Journal of Applied Physics, 2001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0B8E432-11A2-BFE6-1A2A-16A28AA883C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4394" r="1612" b="7076"/>
          <a:stretch/>
        </p:blipFill>
        <p:spPr>
          <a:xfrm>
            <a:off x="4762124" y="1685003"/>
            <a:ext cx="1440000" cy="522638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2B77F2A6-C321-0495-E4B0-010575429592}"/>
              </a:ext>
            </a:extLst>
          </p:cNvPr>
          <p:cNvSpPr txBox="1"/>
          <p:nvPr/>
        </p:nvSpPr>
        <p:spPr>
          <a:xfrm>
            <a:off x="8483873" y="3646391"/>
            <a:ext cx="15215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zh-CN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altLang="zh-CN" sz="1600" b="1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altLang="zh-C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~ 2.5 ×10 </a:t>
            </a:r>
            <a:r>
              <a:rPr lang="en-US" altLang="zh-CN" sz="16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endParaRPr lang="zh-CN" altLang="en-US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510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1" grpId="0"/>
      <p:bldP spid="33" grpId="0"/>
      <p:bldP spid="60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45">
            <a:extLst>
              <a:ext uri="{FF2B5EF4-FFF2-40B4-BE49-F238E27FC236}">
                <a16:creationId xmlns:a16="http://schemas.microsoft.com/office/drawing/2014/main" id="{928A95E5-04F7-79FC-6EBC-C034BD6253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18" t="4222" r="22467"/>
          <a:stretch/>
        </p:blipFill>
        <p:spPr>
          <a:xfrm>
            <a:off x="4686178" y="1064026"/>
            <a:ext cx="4140000" cy="3939627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77D10D89-D71E-2B75-C8F4-248F1EBE0C1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48" t="6864" r="22272"/>
          <a:stretch/>
        </p:blipFill>
        <p:spPr>
          <a:xfrm>
            <a:off x="300459" y="1187430"/>
            <a:ext cx="4140000" cy="3797282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C2966428-2A6F-95BD-E4DE-D62B5F4F71B2}"/>
              </a:ext>
            </a:extLst>
          </p:cNvPr>
          <p:cNvSpPr txBox="1"/>
          <p:nvPr/>
        </p:nvSpPr>
        <p:spPr>
          <a:xfrm>
            <a:off x="5526899" y="6479165"/>
            <a:ext cx="56310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cs typeface="Arial" panose="020B0604020202020204" pitchFamily="34" charset="0"/>
              </a:rPr>
              <a:t>Low-frequency Noise in Polysilicon Source-Gated Thin-Film Transistor</a:t>
            </a:r>
            <a:endParaRPr lang="zh-CN" altLang="en-US" sz="1200" b="1" dirty="0">
              <a:cs typeface="Arial" panose="020B0604020202020204" pitchFamily="34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FA22CF3D-3377-E13A-F4C8-D4A4D9A94478}"/>
              </a:ext>
            </a:extLst>
          </p:cNvPr>
          <p:cNvGrpSpPr>
            <a:grpSpLocks noChangeAspect="1"/>
          </p:cNvGrpSpPr>
          <p:nvPr/>
        </p:nvGrpSpPr>
        <p:grpSpPr>
          <a:xfrm>
            <a:off x="292333" y="6372743"/>
            <a:ext cx="3600000" cy="383421"/>
            <a:chOff x="856061" y="20837"/>
            <a:chExt cx="9811939" cy="1045028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A9AF7FC9-3381-5B6E-4982-7689D2E86AC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56061" y="122206"/>
              <a:ext cx="6312379" cy="842289"/>
              <a:chOff x="1557397" y="12730"/>
              <a:chExt cx="6312379" cy="842289"/>
            </a:xfrm>
          </p:grpSpPr>
          <p:pic>
            <p:nvPicPr>
              <p:cNvPr id="6" name="Picture 19">
                <a:extLst>
                  <a:ext uri="{FF2B5EF4-FFF2-40B4-BE49-F238E27FC236}">
                    <a16:creationId xmlns:a16="http://schemas.microsoft.com/office/drawing/2014/main" id="{FDEBD25A-79D4-85AF-F1C5-375434157F9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3" t="25989" r="5769" b="7286"/>
              <a:stretch/>
            </p:blipFill>
            <p:spPr>
              <a:xfrm>
                <a:off x="1557397" y="169647"/>
                <a:ext cx="3057896" cy="528459"/>
              </a:xfrm>
              <a:prstGeom prst="rect">
                <a:avLst/>
              </a:prstGeom>
            </p:spPr>
          </p:pic>
          <p:pic>
            <p:nvPicPr>
              <p:cNvPr id="7" name="图片 6" descr="图片包含 游戏机&#10;&#10;描述已自动生成">
                <a:extLst>
                  <a:ext uri="{FF2B5EF4-FFF2-40B4-BE49-F238E27FC236}">
                    <a16:creationId xmlns:a16="http://schemas.microsoft.com/office/drawing/2014/main" id="{25374FD3-2C78-BA7A-53FA-AC8478578D7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7328" b="22519"/>
              <a:stretch/>
            </p:blipFill>
            <p:spPr>
              <a:xfrm>
                <a:off x="6018622" y="12730"/>
                <a:ext cx="1851154" cy="842289"/>
              </a:xfrm>
              <a:prstGeom prst="rect">
                <a:avLst/>
              </a:prstGeom>
            </p:spPr>
          </p:pic>
        </p:grpSp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95326962-C13D-5AD2-8E5B-A46EEEBAB4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9525" t="28614" r="12751" b="29188"/>
            <a:stretch/>
          </p:blipFill>
          <p:spPr>
            <a:xfrm>
              <a:off x="8926285" y="20837"/>
              <a:ext cx="1741715" cy="1045028"/>
            </a:xfrm>
            <a:prstGeom prst="rect">
              <a:avLst/>
            </a:prstGeom>
          </p:spPr>
        </p:pic>
      </p:grpSp>
      <p:sp>
        <p:nvSpPr>
          <p:cNvPr id="10" name="文本框 9">
            <a:extLst>
              <a:ext uri="{FF2B5EF4-FFF2-40B4-BE49-F238E27FC236}">
                <a16:creationId xmlns:a16="http://schemas.microsoft.com/office/drawing/2014/main" id="{09B70314-5930-26F9-B919-40865BA38476}"/>
              </a:ext>
            </a:extLst>
          </p:cNvPr>
          <p:cNvSpPr txBox="1"/>
          <p:nvPr/>
        </p:nvSpPr>
        <p:spPr>
          <a:xfrm>
            <a:off x="236520" y="25400"/>
            <a:ext cx="84078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2.3. Analysis of LFN in Schottky configuration</a:t>
            </a:r>
            <a:endParaRPr lang="zh-CN" altLang="en-US" sz="3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A4ACCA9-A520-78FF-9DDF-2C06BFACCAAF}"/>
              </a:ext>
            </a:extLst>
          </p:cNvPr>
          <p:cNvSpPr txBox="1"/>
          <p:nvPr/>
        </p:nvSpPr>
        <p:spPr>
          <a:xfrm>
            <a:off x="464069" y="4880248"/>
            <a:ext cx="11001730" cy="1287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The normalized PSD at high I</a:t>
            </a:r>
            <a:r>
              <a:rPr lang="en-US" altLang="zh-CN" baseline="-25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en-US" altLang="zh-C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proportional to </a:t>
            </a:r>
            <a:r>
              <a:rPr lang="en-US" altLang="zh-CN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(g</a:t>
            </a:r>
            <a:r>
              <a:rPr lang="en-US" altLang="zh-CN" sz="1800" b="1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zh-CN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/I</a:t>
            </a:r>
            <a:r>
              <a:rPr lang="en-US" altLang="zh-CN" sz="1800" b="1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zh-CN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zh-CN" sz="18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zh-CN" sz="1800" dirty="0">
                <a:latin typeface="Arial" panose="020B0604020202020204" pitchFamily="34" charset="0"/>
                <a:cs typeface="Arial" panose="020B0604020202020204" pitchFamily="34" charset="0"/>
              </a:rPr>
              <a:t>, indicating the domination of </a:t>
            </a:r>
            <a:r>
              <a:rPr lang="en-US" altLang="zh-CN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CNF model</a:t>
            </a:r>
            <a:r>
              <a:rPr lang="en-US" altLang="zh-C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The normalized PSD at low I</a:t>
            </a:r>
            <a:r>
              <a:rPr lang="en-US" altLang="zh-CN" baseline="-25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en-US" altLang="zh-C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proportional to </a:t>
            </a:r>
            <a:r>
              <a:rPr lang="en-US" altLang="zh-CN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altLang="zh-CN" sz="1800" b="1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zh-CN" sz="18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en-US" altLang="zh-CN" sz="1800" dirty="0">
                <a:latin typeface="Arial" panose="020B0604020202020204" pitchFamily="34" charset="0"/>
                <a:cs typeface="Arial" panose="020B0604020202020204" pitchFamily="34" charset="0"/>
              </a:rPr>
              <a:t>, indicating the domination of </a:t>
            </a:r>
            <a:r>
              <a:rPr lang="en-US" altLang="zh-CN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CMF model</a:t>
            </a:r>
            <a:r>
              <a:rPr lang="en-US" altLang="zh-C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The plateau can be explained by </a:t>
            </a:r>
            <a:r>
              <a:rPr lang="en-US" altLang="zh-C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variation of buried channel position in subthreshold region</a:t>
            </a:r>
            <a:endParaRPr lang="zh-CN" alt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7FECD1DA-D1D1-06B5-8C6E-F39C2A59EDD1}"/>
              </a:ext>
            </a:extLst>
          </p:cNvPr>
          <p:cNvSpPr txBox="1"/>
          <p:nvPr/>
        </p:nvSpPr>
        <p:spPr>
          <a:xfrm>
            <a:off x="1264158" y="3173260"/>
            <a:ext cx="10134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altLang="zh-CN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= 0.5 V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D9525BD2-E07F-7DDE-00FB-03EB498B63C7}"/>
              </a:ext>
            </a:extLst>
          </p:cNvPr>
          <p:cNvSpPr txBox="1"/>
          <p:nvPr/>
        </p:nvSpPr>
        <p:spPr>
          <a:xfrm>
            <a:off x="5516917" y="3327148"/>
            <a:ext cx="8643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altLang="zh-CN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= 5 V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7DE175EF-75F0-E908-9A2B-C464B79469D9}"/>
              </a:ext>
            </a:extLst>
          </p:cNvPr>
          <p:cNvSpPr txBox="1"/>
          <p:nvPr/>
        </p:nvSpPr>
        <p:spPr>
          <a:xfrm>
            <a:off x="11806724" y="6519446"/>
            <a:ext cx="3970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8F4CC112-12E8-F6F6-BA40-E9C47A706959}"/>
              </a:ext>
            </a:extLst>
          </p:cNvPr>
          <p:cNvGrpSpPr/>
          <p:nvPr/>
        </p:nvGrpSpPr>
        <p:grpSpPr>
          <a:xfrm>
            <a:off x="446304" y="770298"/>
            <a:ext cx="10335996" cy="369332"/>
            <a:chOff x="6904254" y="758268"/>
            <a:chExt cx="10335996" cy="369332"/>
          </a:xfrm>
        </p:grpSpPr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0AB0D158-9E8C-CA87-A627-0CBDBC5DBD01}"/>
                </a:ext>
              </a:extLst>
            </p:cNvPr>
            <p:cNvSpPr txBox="1"/>
            <p:nvPr/>
          </p:nvSpPr>
          <p:spPr>
            <a:xfrm>
              <a:off x="7004050" y="758268"/>
              <a:ext cx="102362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Normalized S</a:t>
              </a:r>
              <a:r>
                <a:rPr lang="en-US" altLang="zh-CN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id 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and (g</a:t>
              </a:r>
              <a:r>
                <a:rPr lang="en-US" altLang="zh-CN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/I</a:t>
              </a:r>
              <a:r>
                <a:rPr lang="en-US" altLang="zh-CN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r>
                <a:rPr lang="en-US" altLang="zh-CN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 versus I</a:t>
              </a:r>
              <a:r>
                <a:rPr lang="en-US" altLang="zh-CN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800" dirty="0">
                  <a:latin typeface="Arial" panose="020B0604020202020204" pitchFamily="34" charset="0"/>
                  <a:cs typeface="Arial" panose="020B0604020202020204" pitchFamily="34" charset="0"/>
                </a:rPr>
                <a:t>of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Schottky configuration</a:t>
              </a:r>
              <a:endParaRPr lang="zh-CN" alt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38E5FBD4-E1D1-8D69-7D4D-61C0A77835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04254" y="891973"/>
              <a:ext cx="108000" cy="108000"/>
            </a:xfrm>
            <a:prstGeom prst="rect">
              <a:avLst/>
            </a:prstGeom>
            <a:noFill/>
            <a:ln w="50800"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FEB75550-5942-2854-9583-726C8F79A4C4}"/>
              </a:ext>
            </a:extLst>
          </p:cNvPr>
          <p:cNvCxnSpPr>
            <a:cxnSpLocks noChangeAspect="1"/>
          </p:cNvCxnSpPr>
          <p:nvPr/>
        </p:nvCxnSpPr>
        <p:spPr>
          <a:xfrm>
            <a:off x="1649599" y="1223892"/>
            <a:ext cx="972000" cy="972000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文本框 35">
            <a:extLst>
              <a:ext uri="{FF2B5EF4-FFF2-40B4-BE49-F238E27FC236}">
                <a16:creationId xmlns:a16="http://schemas.microsoft.com/office/drawing/2014/main" id="{AB37364B-3244-4D78-72D0-9BD25BE6A058}"/>
              </a:ext>
            </a:extLst>
          </p:cNvPr>
          <p:cNvSpPr txBox="1"/>
          <p:nvPr/>
        </p:nvSpPr>
        <p:spPr>
          <a:xfrm>
            <a:off x="2090420" y="1322078"/>
            <a:ext cx="4619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altLang="zh-CN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zh-CN" sz="1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zh-CN" altLang="en-US" sz="16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9093FCD4-4783-91DC-5A58-2BF3DEA12C78}"/>
              </a:ext>
            </a:extLst>
          </p:cNvPr>
          <p:cNvCxnSpPr>
            <a:cxnSpLocks/>
          </p:cNvCxnSpPr>
          <p:nvPr/>
        </p:nvCxnSpPr>
        <p:spPr>
          <a:xfrm>
            <a:off x="336000" y="611552"/>
            <a:ext cx="1166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30B493CA-0ECC-FF88-A685-9DABD088BC69}"/>
              </a:ext>
            </a:extLst>
          </p:cNvPr>
          <p:cNvGrpSpPr/>
          <p:nvPr/>
        </p:nvGrpSpPr>
        <p:grpSpPr>
          <a:xfrm>
            <a:off x="8899268" y="770298"/>
            <a:ext cx="3286266" cy="646331"/>
            <a:chOff x="6904254" y="758268"/>
            <a:chExt cx="3286266" cy="646331"/>
          </a:xfrm>
        </p:grpSpPr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514ED611-215A-E7F4-9DFF-C9AABB3C9E0F}"/>
                </a:ext>
              </a:extLst>
            </p:cNvPr>
            <p:cNvSpPr txBox="1"/>
            <p:nvPr/>
          </p:nvSpPr>
          <p:spPr>
            <a:xfrm>
              <a:off x="7004050" y="758268"/>
              <a:ext cx="318647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Carrier Number Fluctuation (CNF) model</a:t>
              </a:r>
              <a:endParaRPr lang="zh-CN" alt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C0065FBD-71AA-6693-DE0F-806B38926D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04254" y="891973"/>
              <a:ext cx="108000" cy="108000"/>
            </a:xfrm>
            <a:prstGeom prst="rect">
              <a:avLst/>
            </a:prstGeom>
            <a:noFill/>
            <a:ln w="50800"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CFF85A16-3BDE-44EC-EF61-E7DD1EE4F333}"/>
              </a:ext>
            </a:extLst>
          </p:cNvPr>
          <p:cNvGrpSpPr/>
          <p:nvPr/>
        </p:nvGrpSpPr>
        <p:grpSpPr>
          <a:xfrm>
            <a:off x="9275056" y="1415050"/>
            <a:ext cx="2634486" cy="747742"/>
            <a:chOff x="5874280" y="2377433"/>
            <a:chExt cx="2719230" cy="774778"/>
          </a:xfrm>
        </p:grpSpPr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C2BD2DE8-080A-7C93-199E-9631B5FC695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874280" y="2377433"/>
              <a:ext cx="2160000" cy="774778"/>
              <a:chOff x="1057500" y="3889290"/>
              <a:chExt cx="3293247" cy="1181265"/>
            </a:xfrm>
          </p:grpSpPr>
          <p:pic>
            <p:nvPicPr>
              <p:cNvPr id="20" name="图片 19">
                <a:extLst>
                  <a:ext uri="{FF2B5EF4-FFF2-40B4-BE49-F238E27FC236}">
                    <a16:creationId xmlns:a16="http://schemas.microsoft.com/office/drawing/2014/main" id="{0FA7AEC8-5D2F-F736-7932-6AFA2D5692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57500" y="4126446"/>
                <a:ext cx="1514686" cy="657317"/>
              </a:xfrm>
              <a:prstGeom prst="rect">
                <a:avLst/>
              </a:prstGeom>
            </p:spPr>
          </p:pic>
          <p:pic>
            <p:nvPicPr>
              <p:cNvPr id="21" name="图片 20">
                <a:extLst>
                  <a:ext uri="{FF2B5EF4-FFF2-40B4-BE49-F238E27FC236}">
                    <a16:creationId xmlns:a16="http://schemas.microsoft.com/office/drawing/2014/main" id="{311B7AC5-330C-86A9-2020-6541A18B0C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483586" y="3889290"/>
                <a:ext cx="1867161" cy="1181265"/>
              </a:xfrm>
              <a:prstGeom prst="rect">
                <a:avLst/>
              </a:prstGeom>
            </p:spPr>
          </p:pic>
        </p:grp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8F235026-0D60-8F6E-3C24-5C921AB38E5A}"/>
                </a:ext>
              </a:extLst>
            </p:cNvPr>
            <p:cNvSpPr txBox="1"/>
            <p:nvPr/>
          </p:nvSpPr>
          <p:spPr>
            <a:xfrm>
              <a:off x="7995269" y="2580156"/>
              <a:ext cx="5982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with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BDDC3B5D-699D-7B9C-85F5-8D389AE270A2}"/>
              </a:ext>
            </a:extLst>
          </p:cNvPr>
          <p:cNvCxnSpPr>
            <a:cxnSpLocks noChangeAspect="1"/>
          </p:cNvCxnSpPr>
          <p:nvPr/>
        </p:nvCxnSpPr>
        <p:spPr>
          <a:xfrm>
            <a:off x="5986300" y="1223892"/>
            <a:ext cx="972000" cy="972000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文本框 33">
            <a:extLst>
              <a:ext uri="{FF2B5EF4-FFF2-40B4-BE49-F238E27FC236}">
                <a16:creationId xmlns:a16="http://schemas.microsoft.com/office/drawing/2014/main" id="{AAED6F3D-9B7C-678A-3D82-28C3796246E9}"/>
              </a:ext>
            </a:extLst>
          </p:cNvPr>
          <p:cNvSpPr txBox="1"/>
          <p:nvPr/>
        </p:nvSpPr>
        <p:spPr>
          <a:xfrm>
            <a:off x="6421183" y="1322078"/>
            <a:ext cx="4619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altLang="zh-CN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zh-CN" sz="1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zh-CN" altLang="en-US" sz="16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AC8A057A-D5ED-1D1C-ED76-3A5F7A5BE68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40436" b="10069"/>
          <a:stretch/>
        </p:blipFill>
        <p:spPr>
          <a:xfrm>
            <a:off x="9459897" y="3449487"/>
            <a:ext cx="385976" cy="338554"/>
          </a:xfrm>
          <a:prstGeom prst="rect">
            <a:avLst/>
          </a:prstGeom>
        </p:spPr>
      </p:pic>
      <p:sp>
        <p:nvSpPr>
          <p:cNvPr id="14" name="箭头: 右 13">
            <a:extLst>
              <a:ext uri="{FF2B5EF4-FFF2-40B4-BE49-F238E27FC236}">
                <a16:creationId xmlns:a16="http://schemas.microsoft.com/office/drawing/2014/main" id="{5685105C-51F5-6FE6-DCAB-39D6F8733453}"/>
              </a:ext>
            </a:extLst>
          </p:cNvPr>
          <p:cNvSpPr/>
          <p:nvPr/>
        </p:nvSpPr>
        <p:spPr>
          <a:xfrm>
            <a:off x="8628592" y="3578219"/>
            <a:ext cx="646463" cy="137902"/>
          </a:xfrm>
          <a:prstGeom prst="rightArrow">
            <a:avLst>
              <a:gd name="adj1" fmla="val 43980"/>
              <a:gd name="adj2" fmla="val 11945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33DF5B0E-0A4D-8DBB-B34A-F7BAC1F420EC}"/>
              </a:ext>
            </a:extLst>
          </p:cNvPr>
          <p:cNvSpPr txBox="1"/>
          <p:nvPr/>
        </p:nvSpPr>
        <p:spPr>
          <a:xfrm>
            <a:off x="9780030" y="3478643"/>
            <a:ext cx="1752403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 7 × 10</a:t>
            </a:r>
            <a:r>
              <a:rPr lang="en-US" altLang="zh-CN" sz="17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-8</a:t>
            </a:r>
            <a:r>
              <a:rPr lang="en-US" altLang="zh-CN" sz="1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en-US" altLang="zh-CN" sz="17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zh-CN" sz="1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/Hz</a:t>
            </a:r>
            <a:endParaRPr lang="zh-CN" altLang="en-US" sz="1700" b="1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99914AF0-D0DD-37C9-0897-8B8E404CAB9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92637" y="2134662"/>
            <a:ext cx="1656000" cy="79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49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2E14FCBA-DAD4-24FA-6A7B-91B3E2341D48}"/>
              </a:ext>
            </a:extLst>
          </p:cNvPr>
          <p:cNvSpPr txBox="1"/>
          <p:nvPr/>
        </p:nvSpPr>
        <p:spPr>
          <a:xfrm>
            <a:off x="5526899" y="6479165"/>
            <a:ext cx="56310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cs typeface="Arial" panose="020B0604020202020204" pitchFamily="34" charset="0"/>
              </a:rPr>
              <a:t>Low-frequency Noise in Polysilicon Source-Gated Thin-Film Transistor</a:t>
            </a:r>
            <a:endParaRPr lang="zh-CN" altLang="en-US" sz="1200" b="1" dirty="0">
              <a:cs typeface="Arial" panose="020B0604020202020204" pitchFamily="34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CA024132-ECDD-CBD4-4ED6-413EA2D3A0E5}"/>
              </a:ext>
            </a:extLst>
          </p:cNvPr>
          <p:cNvGrpSpPr>
            <a:grpSpLocks noChangeAspect="1"/>
          </p:cNvGrpSpPr>
          <p:nvPr/>
        </p:nvGrpSpPr>
        <p:grpSpPr>
          <a:xfrm>
            <a:off x="292333" y="6372743"/>
            <a:ext cx="3600000" cy="383421"/>
            <a:chOff x="856061" y="20837"/>
            <a:chExt cx="9811939" cy="1045028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261EF648-7D9F-2C3A-A6DE-C6977562E0E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56061" y="122206"/>
              <a:ext cx="6312379" cy="842289"/>
              <a:chOff x="1557397" y="12730"/>
              <a:chExt cx="6312379" cy="842289"/>
            </a:xfrm>
          </p:grpSpPr>
          <p:pic>
            <p:nvPicPr>
              <p:cNvPr id="6" name="Picture 19">
                <a:extLst>
                  <a:ext uri="{FF2B5EF4-FFF2-40B4-BE49-F238E27FC236}">
                    <a16:creationId xmlns:a16="http://schemas.microsoft.com/office/drawing/2014/main" id="{0AAD96DF-0552-B76D-EB68-1C8BCAF5034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3" t="25989" r="5769" b="7286"/>
              <a:stretch/>
            </p:blipFill>
            <p:spPr>
              <a:xfrm>
                <a:off x="1557397" y="169647"/>
                <a:ext cx="3057896" cy="528459"/>
              </a:xfrm>
              <a:prstGeom prst="rect">
                <a:avLst/>
              </a:prstGeom>
            </p:spPr>
          </p:pic>
          <p:pic>
            <p:nvPicPr>
              <p:cNvPr id="7" name="图片 6" descr="图片包含 游戏机&#10;&#10;描述已自动生成">
                <a:extLst>
                  <a:ext uri="{FF2B5EF4-FFF2-40B4-BE49-F238E27FC236}">
                    <a16:creationId xmlns:a16="http://schemas.microsoft.com/office/drawing/2014/main" id="{95E6A1A1-3E7E-1A51-BD33-E948693EE1F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7328" b="22519"/>
              <a:stretch/>
            </p:blipFill>
            <p:spPr>
              <a:xfrm>
                <a:off x="6018622" y="12730"/>
                <a:ext cx="1851154" cy="842289"/>
              </a:xfrm>
              <a:prstGeom prst="rect">
                <a:avLst/>
              </a:prstGeom>
            </p:spPr>
          </p:pic>
        </p:grpSp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FCE12F08-5B97-1D01-8B7E-2B543D357E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9525" t="28614" r="12751" b="29188"/>
            <a:stretch/>
          </p:blipFill>
          <p:spPr>
            <a:xfrm>
              <a:off x="8926285" y="20837"/>
              <a:ext cx="1741715" cy="1045028"/>
            </a:xfrm>
            <a:prstGeom prst="rect">
              <a:avLst/>
            </a:prstGeom>
          </p:spPr>
        </p:pic>
      </p:grpSp>
      <p:sp>
        <p:nvSpPr>
          <p:cNvPr id="8" name="文本框 7">
            <a:extLst>
              <a:ext uri="{FF2B5EF4-FFF2-40B4-BE49-F238E27FC236}">
                <a16:creationId xmlns:a16="http://schemas.microsoft.com/office/drawing/2014/main" id="{AD96597B-FE99-2605-F9C4-5E5535508424}"/>
              </a:ext>
            </a:extLst>
          </p:cNvPr>
          <p:cNvSpPr txBox="1"/>
          <p:nvPr/>
        </p:nvSpPr>
        <p:spPr>
          <a:xfrm>
            <a:off x="236520" y="0"/>
            <a:ext cx="53543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Conclusion and prospects</a:t>
            </a:r>
            <a:endParaRPr lang="zh-CN" altLang="en-US" sz="3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0A0AFEA-997E-EBB8-A5D2-B9CB24082A44}"/>
              </a:ext>
            </a:extLst>
          </p:cNvPr>
          <p:cNvSpPr txBox="1"/>
          <p:nvPr/>
        </p:nvSpPr>
        <p:spPr>
          <a:xfrm>
            <a:off x="306152" y="1059729"/>
            <a:ext cx="11260090" cy="872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The variation of buried channel position with gate voltages in high doping case causes a second plateau in the (g</a:t>
            </a:r>
            <a:r>
              <a:rPr lang="en-US" altLang="zh-CN" baseline="-25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/I</a:t>
            </a:r>
            <a:r>
              <a:rPr lang="en-US" altLang="zh-CN" baseline="-25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zh-CN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01E9CD6B-5985-5C22-DC66-20162645803F}"/>
              </a:ext>
            </a:extLst>
          </p:cNvPr>
          <p:cNvSpPr txBox="1"/>
          <p:nvPr/>
        </p:nvSpPr>
        <p:spPr>
          <a:xfrm>
            <a:off x="405653" y="4046585"/>
            <a:ext cx="10752277" cy="1703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Is CNF due to the barrier current control in SGT in high I</a:t>
            </a:r>
            <a:r>
              <a:rPr lang="en-US" altLang="zh-CN" baseline="-25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/V</a:t>
            </a:r>
            <a:r>
              <a:rPr lang="en-US" altLang="zh-CN" baseline="-250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regime? To be probed further by studying the impact of 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Source length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Schottky barrier height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657F84E-4BFE-D858-9B0D-AFAE283BF1C0}"/>
              </a:ext>
            </a:extLst>
          </p:cNvPr>
          <p:cNvSpPr txBox="1"/>
          <p:nvPr/>
        </p:nvSpPr>
        <p:spPr>
          <a:xfrm>
            <a:off x="11799094" y="6519446"/>
            <a:ext cx="4122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id="{B275BA8D-8C01-2997-5B87-47BBC8F8A2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832068"/>
              </p:ext>
            </p:extLst>
          </p:nvPr>
        </p:nvGraphicFramePr>
        <p:xfrm>
          <a:off x="2263840" y="2347936"/>
          <a:ext cx="7344714" cy="147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2257">
                  <a:extLst>
                    <a:ext uri="{9D8B030D-6E8A-4147-A177-3AD203B41FA5}">
                      <a16:colId xmlns:a16="http://schemas.microsoft.com/office/drawing/2014/main" val="1339139089"/>
                    </a:ext>
                  </a:extLst>
                </a:gridCol>
                <a:gridCol w="3882457">
                  <a:extLst>
                    <a:ext uri="{9D8B030D-6E8A-4147-A177-3AD203B41FA5}">
                      <a16:colId xmlns:a16="http://schemas.microsoft.com/office/drawing/2014/main" val="15931132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Configuration</a:t>
                      </a:r>
                      <a:endParaRPr lang="zh-CN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LFN Model</a:t>
                      </a:r>
                      <a:endParaRPr lang="zh-CN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4374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Ohmic</a:t>
                      </a:r>
                      <a:endParaRPr lang="zh-CN" alt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CMF</a:t>
                      </a:r>
                      <a:endParaRPr lang="zh-CN" alt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7797086"/>
                  </a:ext>
                </a:extLst>
              </a:tr>
              <a:tr h="320040"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CN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Schottky</a:t>
                      </a:r>
                      <a:endParaRPr lang="zh-CN" alt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CMF at low I</a:t>
                      </a:r>
                      <a:r>
                        <a:rPr lang="en-US" altLang="zh-CN" b="1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altLang="zh-CN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46348708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CNF at high I</a:t>
                      </a:r>
                      <a:r>
                        <a:rPr lang="en-US" altLang="zh-CN" b="1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zh-CN" altLang="en-US" b="1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8775234"/>
                  </a:ext>
                </a:extLst>
              </a:tr>
            </a:tbl>
          </a:graphicData>
        </a:graphic>
      </p:graphicFrame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7DB53F64-275C-EE8C-4354-FBF046740198}"/>
              </a:ext>
            </a:extLst>
          </p:cNvPr>
          <p:cNvCxnSpPr>
            <a:cxnSpLocks/>
          </p:cNvCxnSpPr>
          <p:nvPr/>
        </p:nvCxnSpPr>
        <p:spPr>
          <a:xfrm>
            <a:off x="336000" y="611552"/>
            <a:ext cx="11520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9159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97D39491-A57B-63D4-7A1D-AD647BEE131A}"/>
              </a:ext>
            </a:extLst>
          </p:cNvPr>
          <p:cNvSpPr txBox="1"/>
          <p:nvPr/>
        </p:nvSpPr>
        <p:spPr>
          <a:xfrm>
            <a:off x="3981601" y="1775361"/>
            <a:ext cx="36455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!</a:t>
            </a:r>
            <a:endParaRPr lang="zh-CN" altLang="en-US" sz="48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DB05C11-1584-B3F6-1E47-9D9018D4EF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525" t="28614" r="12751" b="29188"/>
          <a:stretch/>
        </p:blipFill>
        <p:spPr>
          <a:xfrm>
            <a:off x="10146711" y="5426171"/>
            <a:ext cx="1795689" cy="1077411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1E5AD1CE-5576-C707-EC64-E9E33D9AB863}"/>
              </a:ext>
            </a:extLst>
          </p:cNvPr>
          <p:cNvSpPr txBox="1"/>
          <p:nvPr/>
        </p:nvSpPr>
        <p:spPr>
          <a:xfrm>
            <a:off x="546265" y="6499706"/>
            <a:ext cx="112904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solidFill>
                  <a:srgbClr val="0409C2"/>
                </a:solidFill>
              </a:rPr>
              <a:t>10th Joint EuroSOI Workshop and International Conference on Ultimate Integration on Silicon 2024</a:t>
            </a:r>
            <a:endParaRPr lang="zh-CN" altLang="en-US" b="1" dirty="0">
              <a:solidFill>
                <a:srgbClr val="0409C2"/>
              </a:solidFill>
            </a:endParaRP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13C23928-2131-BD29-EA89-73762E157DD2}"/>
              </a:ext>
            </a:extLst>
          </p:cNvPr>
          <p:cNvCxnSpPr>
            <a:cxnSpLocks/>
          </p:cNvCxnSpPr>
          <p:nvPr/>
        </p:nvCxnSpPr>
        <p:spPr>
          <a:xfrm>
            <a:off x="336000" y="6531434"/>
            <a:ext cx="11520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3" name="图片 12">
            <a:extLst>
              <a:ext uri="{FF2B5EF4-FFF2-40B4-BE49-F238E27FC236}">
                <a16:creationId xmlns:a16="http://schemas.microsoft.com/office/drawing/2014/main" id="{B972205F-1FF6-9283-BFFD-CC02B3B18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8598" y="5380779"/>
            <a:ext cx="1080000" cy="1118927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4D4F7BDF-9A17-1B87-9315-ABAB622F8F74}"/>
              </a:ext>
            </a:extLst>
          </p:cNvPr>
          <p:cNvSpPr txBox="1"/>
          <p:nvPr/>
        </p:nvSpPr>
        <p:spPr>
          <a:xfrm>
            <a:off x="11799094" y="6519446"/>
            <a:ext cx="4122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456AFEC-D21B-0D4C-40A5-9DD17D023F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0763" y="5516003"/>
            <a:ext cx="2743200" cy="895350"/>
          </a:xfrm>
          <a:prstGeom prst="rect">
            <a:avLst/>
          </a:prstGeom>
        </p:spPr>
      </p:pic>
      <p:pic>
        <p:nvPicPr>
          <p:cNvPr id="12" name="Picture 19">
            <a:extLst>
              <a:ext uri="{FF2B5EF4-FFF2-40B4-BE49-F238E27FC236}">
                <a16:creationId xmlns:a16="http://schemas.microsoft.com/office/drawing/2014/main" id="{78BF6D3E-D8C0-8CBC-6497-3F7A56296F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3" t="25989" r="5769" b="7286"/>
          <a:stretch/>
        </p:blipFill>
        <p:spPr>
          <a:xfrm>
            <a:off x="425111" y="5724976"/>
            <a:ext cx="3152657" cy="54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809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DD4F802A-7445-1572-5C57-095AEDC22AA7}"/>
              </a:ext>
            </a:extLst>
          </p:cNvPr>
          <p:cNvGrpSpPr/>
          <p:nvPr/>
        </p:nvGrpSpPr>
        <p:grpSpPr>
          <a:xfrm>
            <a:off x="590175" y="2885906"/>
            <a:ext cx="2880000" cy="3109943"/>
            <a:chOff x="1611453" y="3171826"/>
            <a:chExt cx="2880000" cy="3109943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B21E7A9F-4017-7ABB-A619-273284823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11453" y="3259706"/>
              <a:ext cx="2880000" cy="3022063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C4EACAA7-E962-20D9-38DA-C815861D6A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11453" y="3171826"/>
              <a:ext cx="204824" cy="257174"/>
            </a:xfrm>
            <a:prstGeom prst="rect">
              <a:avLst/>
            </a:prstGeom>
          </p:spPr>
        </p:pic>
      </p:grpSp>
      <p:sp>
        <p:nvSpPr>
          <p:cNvPr id="4" name="文本框 3">
            <a:extLst>
              <a:ext uri="{FF2B5EF4-FFF2-40B4-BE49-F238E27FC236}">
                <a16:creationId xmlns:a16="http://schemas.microsoft.com/office/drawing/2014/main" id="{46D164B8-58E0-F67E-B38C-07BC73E33E64}"/>
              </a:ext>
            </a:extLst>
          </p:cNvPr>
          <p:cNvSpPr txBox="1"/>
          <p:nvPr/>
        </p:nvSpPr>
        <p:spPr>
          <a:xfrm>
            <a:off x="5526899" y="6479165"/>
            <a:ext cx="56310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Low-frequency Noise in Polysilicon Source-Gated Thin-Film Transistor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B2AEC73-D592-F53C-0D9F-D06F17AFF101}"/>
              </a:ext>
            </a:extLst>
          </p:cNvPr>
          <p:cNvSpPr txBox="1"/>
          <p:nvPr/>
        </p:nvSpPr>
        <p:spPr>
          <a:xfrm>
            <a:off x="11856000" y="6519446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B1CD325D-6E8A-B395-DA74-E030DEA5C585}"/>
              </a:ext>
            </a:extLst>
          </p:cNvPr>
          <p:cNvSpPr txBox="1"/>
          <p:nvPr/>
        </p:nvSpPr>
        <p:spPr>
          <a:xfrm>
            <a:off x="642380" y="2625904"/>
            <a:ext cx="408847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J. M. Shannon </a:t>
            </a:r>
            <a:r>
              <a:rPr lang="fr-FR" altLang="zh-CN" sz="11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fr-FR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., IEEE Electron Device Lett., 2003. 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ADB8EA98-12D0-CA7E-699E-DAB6A6AB6371}"/>
              </a:ext>
            </a:extLst>
          </p:cNvPr>
          <p:cNvSpPr txBox="1"/>
          <p:nvPr/>
        </p:nvSpPr>
        <p:spPr>
          <a:xfrm>
            <a:off x="5841836" y="820486"/>
            <a:ext cx="3716976" cy="1841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Advantages</a:t>
            </a:r>
            <a:endParaRPr lang="en-US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Low saturation voltage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sz="18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High intrinsic gain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Reduced short-channel effects</a:t>
            </a:r>
            <a:endParaRPr lang="en-US" altLang="zh-CN" sz="18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15A2C561-D5DD-24C7-1F7A-6884D6C8E10C}"/>
              </a:ext>
            </a:extLst>
          </p:cNvPr>
          <p:cNvSpPr txBox="1"/>
          <p:nvPr/>
        </p:nvSpPr>
        <p:spPr>
          <a:xfrm>
            <a:off x="292333" y="26527"/>
            <a:ext cx="80423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Polysilicon Source-gated Transistors (SGT)</a:t>
            </a:r>
            <a:endParaRPr lang="zh-CN" altLang="en-US" sz="3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5F86E368-0DE5-F93B-FD03-17038C3D3DD4}"/>
              </a:ext>
            </a:extLst>
          </p:cNvPr>
          <p:cNvCxnSpPr>
            <a:cxnSpLocks/>
          </p:cNvCxnSpPr>
          <p:nvPr/>
        </p:nvCxnSpPr>
        <p:spPr>
          <a:xfrm>
            <a:off x="336000" y="611552"/>
            <a:ext cx="11520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组合 1">
            <a:extLst>
              <a:ext uri="{FF2B5EF4-FFF2-40B4-BE49-F238E27FC236}">
                <a16:creationId xmlns:a16="http://schemas.microsoft.com/office/drawing/2014/main" id="{A78BF39A-F5DD-07E8-75A8-6ADF8B8A0EA3}"/>
              </a:ext>
            </a:extLst>
          </p:cNvPr>
          <p:cNvGrpSpPr>
            <a:grpSpLocks noChangeAspect="1"/>
          </p:cNvGrpSpPr>
          <p:nvPr/>
        </p:nvGrpSpPr>
        <p:grpSpPr>
          <a:xfrm>
            <a:off x="292333" y="6372743"/>
            <a:ext cx="3600000" cy="383421"/>
            <a:chOff x="856061" y="20837"/>
            <a:chExt cx="9811939" cy="1045028"/>
          </a:xfrm>
        </p:grpSpPr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F9F99012-9A6A-551D-08A3-5A072D09B2A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56061" y="122206"/>
              <a:ext cx="6312379" cy="842289"/>
              <a:chOff x="1557397" y="12730"/>
              <a:chExt cx="6312379" cy="842289"/>
            </a:xfrm>
          </p:grpSpPr>
          <p:pic>
            <p:nvPicPr>
              <p:cNvPr id="10" name="Picture 19">
                <a:extLst>
                  <a:ext uri="{FF2B5EF4-FFF2-40B4-BE49-F238E27FC236}">
                    <a16:creationId xmlns:a16="http://schemas.microsoft.com/office/drawing/2014/main" id="{8E4B2739-D309-B9CA-BD5D-B9CBD843B77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3" t="25989" r="5769" b="7286"/>
              <a:stretch/>
            </p:blipFill>
            <p:spPr>
              <a:xfrm>
                <a:off x="1557397" y="169647"/>
                <a:ext cx="3057896" cy="528459"/>
              </a:xfrm>
              <a:prstGeom prst="rect">
                <a:avLst/>
              </a:prstGeom>
            </p:spPr>
          </p:pic>
          <p:pic>
            <p:nvPicPr>
              <p:cNvPr id="11" name="图片 10" descr="图片包含 游戏机&#10;&#10;描述已自动生成">
                <a:extLst>
                  <a:ext uri="{FF2B5EF4-FFF2-40B4-BE49-F238E27FC236}">
                    <a16:creationId xmlns:a16="http://schemas.microsoft.com/office/drawing/2014/main" id="{5200EF1C-D886-76AE-A811-47220EA6447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7328" b="22519"/>
              <a:stretch/>
            </p:blipFill>
            <p:spPr>
              <a:xfrm>
                <a:off x="6018622" y="12730"/>
                <a:ext cx="1851154" cy="842289"/>
              </a:xfrm>
              <a:prstGeom prst="rect">
                <a:avLst/>
              </a:prstGeom>
            </p:spPr>
          </p:pic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C6DF102A-3425-D2CB-4EE3-A78342A92D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9525" t="28614" r="12751" b="29188"/>
            <a:stretch/>
          </p:blipFill>
          <p:spPr>
            <a:xfrm>
              <a:off x="8926285" y="20837"/>
              <a:ext cx="1741715" cy="1045028"/>
            </a:xfrm>
            <a:prstGeom prst="rect">
              <a:avLst/>
            </a:prstGeom>
          </p:spPr>
        </p:pic>
      </p:grpSp>
      <p:sp>
        <p:nvSpPr>
          <p:cNvPr id="16" name="文本框 15">
            <a:extLst>
              <a:ext uri="{FF2B5EF4-FFF2-40B4-BE49-F238E27FC236}">
                <a16:creationId xmlns:a16="http://schemas.microsoft.com/office/drawing/2014/main" id="{DE4A6647-82E6-F2E2-1157-4D19194CDF09}"/>
              </a:ext>
            </a:extLst>
          </p:cNvPr>
          <p:cNvSpPr txBox="1"/>
          <p:nvPr/>
        </p:nvSpPr>
        <p:spPr>
          <a:xfrm>
            <a:off x="9282229" y="820486"/>
            <a:ext cx="2909771" cy="14260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Amplifiers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Drive circuit for displays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AC462B84-CE23-6C9B-6621-3AB81778E2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976" y="681532"/>
            <a:ext cx="4320000" cy="1924649"/>
          </a:xfrm>
          <a:prstGeom prst="rect">
            <a:avLst/>
          </a:prstGeom>
        </p:spPr>
      </p:pic>
      <p:sp>
        <p:nvSpPr>
          <p:cNvPr id="42" name="文本框 41">
            <a:extLst>
              <a:ext uri="{FF2B5EF4-FFF2-40B4-BE49-F238E27FC236}">
                <a16:creationId xmlns:a16="http://schemas.microsoft.com/office/drawing/2014/main" id="{EBCB7092-1855-FCE7-C387-80114FDE0BB6}"/>
              </a:ext>
            </a:extLst>
          </p:cNvPr>
          <p:cNvSpPr txBox="1"/>
          <p:nvPr/>
        </p:nvSpPr>
        <p:spPr>
          <a:xfrm>
            <a:off x="5841836" y="2845751"/>
            <a:ext cx="6096000" cy="1426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Trade-off</a:t>
            </a:r>
            <a:endParaRPr lang="en-US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Lower current output for the same gate bias and device dimensions due to the Schottky barrier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9FE0951E-1798-FEB6-2A17-2AE226655FCE}"/>
              </a:ext>
            </a:extLst>
          </p:cNvPr>
          <p:cNvSpPr txBox="1"/>
          <p:nvPr/>
        </p:nvSpPr>
        <p:spPr>
          <a:xfrm>
            <a:off x="5841836" y="4420040"/>
            <a:ext cx="5955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polysilicon?</a:t>
            </a:r>
            <a:endParaRPr lang="en-US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Balanced cost and electrical characteristics for thin-film large-area circuit applications</a:t>
            </a:r>
            <a:endParaRPr lang="en-US" altLang="zh-CN" sz="18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178DCC0A-A598-2565-CD9F-B10870F03908}"/>
              </a:ext>
            </a:extLst>
          </p:cNvPr>
          <p:cNvSpPr txBox="1"/>
          <p:nvPr/>
        </p:nvSpPr>
        <p:spPr>
          <a:xfrm>
            <a:off x="599107" y="5995849"/>
            <a:ext cx="391216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Radu A. Sporea et al., IEEE Trans. Electron Devices, 2010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DB89E2C8-40DF-F362-AF4A-E32101F84E74}"/>
              </a:ext>
            </a:extLst>
          </p:cNvPr>
          <p:cNvSpPr/>
          <p:nvPr/>
        </p:nvSpPr>
        <p:spPr>
          <a:xfrm>
            <a:off x="1632856" y="3206337"/>
            <a:ext cx="90000" cy="90000"/>
          </a:xfrm>
          <a:prstGeom prst="ellipse">
            <a:avLst/>
          </a:prstGeom>
          <a:solidFill>
            <a:srgbClr val="FFC000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9DCC8634-DC04-FCF1-C7E5-D8936A049C7D}"/>
              </a:ext>
            </a:extLst>
          </p:cNvPr>
          <p:cNvSpPr/>
          <p:nvPr/>
        </p:nvSpPr>
        <p:spPr>
          <a:xfrm>
            <a:off x="3228533" y="3155399"/>
            <a:ext cx="90000" cy="90000"/>
          </a:xfrm>
          <a:prstGeom prst="ellipse">
            <a:avLst/>
          </a:prstGeom>
          <a:solidFill>
            <a:srgbClr val="0000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00FF"/>
              </a:solidFill>
            </a:endParaRPr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9F699747-8CB8-3DE1-45C3-45554331DAAC}"/>
              </a:ext>
            </a:extLst>
          </p:cNvPr>
          <p:cNvSpPr/>
          <p:nvPr/>
        </p:nvSpPr>
        <p:spPr>
          <a:xfrm>
            <a:off x="1527520" y="4036431"/>
            <a:ext cx="90000" cy="90000"/>
          </a:xfrm>
          <a:prstGeom prst="ellipse">
            <a:avLst/>
          </a:prstGeom>
          <a:solidFill>
            <a:srgbClr val="FFC000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D1F815B6-8D6B-8474-CCC6-AF78315D8A1A}"/>
              </a:ext>
            </a:extLst>
          </p:cNvPr>
          <p:cNvSpPr/>
          <p:nvPr/>
        </p:nvSpPr>
        <p:spPr>
          <a:xfrm>
            <a:off x="1437520" y="4632293"/>
            <a:ext cx="90000" cy="90000"/>
          </a:xfrm>
          <a:prstGeom prst="ellipse">
            <a:avLst/>
          </a:prstGeom>
          <a:solidFill>
            <a:srgbClr val="FFC000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B9C9475C-0AF1-DCC6-75B3-227728F29643}"/>
              </a:ext>
            </a:extLst>
          </p:cNvPr>
          <p:cNvSpPr/>
          <p:nvPr/>
        </p:nvSpPr>
        <p:spPr>
          <a:xfrm>
            <a:off x="1396461" y="5026142"/>
            <a:ext cx="90000" cy="90000"/>
          </a:xfrm>
          <a:prstGeom prst="ellipse">
            <a:avLst/>
          </a:prstGeom>
          <a:solidFill>
            <a:srgbClr val="FFC000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9AC18A09-8552-FCF1-6716-795E1C3DDC12}"/>
              </a:ext>
            </a:extLst>
          </p:cNvPr>
          <p:cNvSpPr/>
          <p:nvPr/>
        </p:nvSpPr>
        <p:spPr>
          <a:xfrm>
            <a:off x="1369275" y="5368950"/>
            <a:ext cx="90000" cy="90000"/>
          </a:xfrm>
          <a:prstGeom prst="ellipse">
            <a:avLst/>
          </a:prstGeom>
          <a:solidFill>
            <a:srgbClr val="FFC000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7509AD58-40EC-7619-85FC-B5AB2D169F73}"/>
              </a:ext>
            </a:extLst>
          </p:cNvPr>
          <p:cNvSpPr/>
          <p:nvPr/>
        </p:nvSpPr>
        <p:spPr>
          <a:xfrm>
            <a:off x="2315319" y="4611317"/>
            <a:ext cx="90000" cy="90000"/>
          </a:xfrm>
          <a:prstGeom prst="ellipse">
            <a:avLst/>
          </a:prstGeom>
          <a:solidFill>
            <a:srgbClr val="0000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00FF"/>
              </a:solidFill>
            </a:endParaRPr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C2CA980D-222E-2308-A765-15C805486E12}"/>
              </a:ext>
            </a:extLst>
          </p:cNvPr>
          <p:cNvSpPr/>
          <p:nvPr/>
        </p:nvSpPr>
        <p:spPr>
          <a:xfrm>
            <a:off x="1839229" y="5004836"/>
            <a:ext cx="90000" cy="90000"/>
          </a:xfrm>
          <a:prstGeom prst="ellipse">
            <a:avLst/>
          </a:prstGeom>
          <a:solidFill>
            <a:srgbClr val="0000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00FF"/>
              </a:solidFill>
            </a:endParaRPr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id="{3910D6A5-C3AC-B66D-2DB6-746D9DC85022}"/>
              </a:ext>
            </a:extLst>
          </p:cNvPr>
          <p:cNvSpPr/>
          <p:nvPr/>
        </p:nvSpPr>
        <p:spPr>
          <a:xfrm>
            <a:off x="2721042" y="4017857"/>
            <a:ext cx="90000" cy="90000"/>
          </a:xfrm>
          <a:prstGeom prst="ellipse">
            <a:avLst/>
          </a:prstGeom>
          <a:solidFill>
            <a:srgbClr val="0000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00FF"/>
              </a:solidFill>
            </a:endParaRPr>
          </a:p>
        </p:txBody>
      </p:sp>
      <p:sp>
        <p:nvSpPr>
          <p:cNvPr id="30" name="椭圆 29">
            <a:extLst>
              <a:ext uri="{FF2B5EF4-FFF2-40B4-BE49-F238E27FC236}">
                <a16:creationId xmlns:a16="http://schemas.microsoft.com/office/drawing/2014/main" id="{8A06026D-20A3-8777-1164-D7BE0CF49316}"/>
              </a:ext>
            </a:extLst>
          </p:cNvPr>
          <p:cNvSpPr/>
          <p:nvPr/>
        </p:nvSpPr>
        <p:spPr>
          <a:xfrm>
            <a:off x="1491287" y="5362569"/>
            <a:ext cx="90000" cy="90000"/>
          </a:xfrm>
          <a:prstGeom prst="ellipse">
            <a:avLst/>
          </a:prstGeom>
          <a:solidFill>
            <a:srgbClr val="FFC000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6B484406-0D44-C78E-E495-5C82689292D3}"/>
                  </a:ext>
                </a:extLst>
              </p:cNvPr>
              <p:cNvSpPr txBox="1"/>
              <p:nvPr/>
            </p:nvSpPr>
            <p:spPr>
              <a:xfrm>
                <a:off x="2165914" y="3274914"/>
                <a:ext cx="3360985" cy="596382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altLang="zh-CN" sz="1600" b="1" i="0" smtClean="0">
                              <a:latin typeface="Cambria Math" panose="02040503050406030204" pitchFamily="18" charset="0"/>
                            </a:rPr>
                            <m:t>𝐃𝐒𝐀𝐓𝟏</m:t>
                          </m:r>
                        </m:sub>
                      </m:sSub>
                      <m:r>
                        <a:rPr lang="en-US" altLang="zh-CN" sz="16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altLang="zh-CN" sz="1600" b="1" i="0" smtClean="0">
                                  <a:latin typeface="Cambria Math" panose="02040503050406030204" pitchFamily="18" charset="0"/>
                                </a:rPr>
                                <m:t>𝐆𝐒</m:t>
                              </m:r>
                            </m:sub>
                          </m:sSub>
                          <m: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altLang="zh-CN" sz="1600" b="1" i="1" smtClean="0">
                                  <a:latin typeface="Cambria Math" panose="02040503050406030204" pitchFamily="18" charset="0"/>
                                </a:rPr>
                                <m:t>𝒕𝒉</m:t>
                              </m:r>
                            </m:sub>
                          </m:sSub>
                        </m:e>
                      </m:d>
                      <m:r>
                        <a:rPr lang="en-US" altLang="zh-CN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altLang="zh-CN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1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altLang="zh-CN" sz="1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1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altLang="zh-CN" sz="1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altLang="zh-CN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1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altLang="zh-CN" sz="1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sub>
                          </m:sSub>
                        </m:den>
                      </m:f>
                      <m:r>
                        <a:rPr lang="en-US" altLang="zh-CN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zh-CN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𝑲</m:t>
                      </m:r>
                    </m:oMath>
                  </m:oMathPara>
                </a14:m>
                <a:endParaRPr lang="zh-CN" alt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6B484406-0D44-C78E-E495-5C82689292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5914" y="3274914"/>
                <a:ext cx="3360985" cy="59638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106E6CD5-B515-456F-8BCC-013880B1D6F0}"/>
                  </a:ext>
                </a:extLst>
              </p:cNvPr>
              <p:cNvSpPr txBox="1"/>
              <p:nvPr/>
            </p:nvSpPr>
            <p:spPr>
              <a:xfrm>
                <a:off x="3367012" y="4126431"/>
                <a:ext cx="1989584" cy="338554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altLang="zh-CN" sz="1600" b="1" i="0" smtClean="0">
                              <a:latin typeface="Cambria Math" panose="02040503050406030204" pitchFamily="18" charset="0"/>
                            </a:rPr>
                            <m:t>𝐃𝐒𝐀𝐓</m:t>
                          </m:r>
                          <m: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altLang="zh-CN" sz="16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1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b="1" i="1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altLang="zh-CN" sz="1600" b="1">
                              <a:latin typeface="Cambria Math" panose="02040503050406030204" pitchFamily="18" charset="0"/>
                            </a:rPr>
                            <m:t>𝐆𝐒</m:t>
                          </m:r>
                        </m:sub>
                      </m:sSub>
                      <m:r>
                        <a:rPr lang="en-US" altLang="zh-CN" sz="1600" b="1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CN" sz="1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b="1" i="1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altLang="zh-CN" sz="1600" b="1" i="1">
                              <a:latin typeface="Cambria Math" panose="02040503050406030204" pitchFamily="18" charset="0"/>
                            </a:rPr>
                            <m:t>𝒕𝒉</m:t>
                          </m:r>
                        </m:sub>
                      </m:sSub>
                    </m:oMath>
                  </m:oMathPara>
                </a14:m>
                <a:endParaRPr lang="zh-CN" alt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106E6CD5-B515-456F-8BCC-013880B1D6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7012" y="4126431"/>
                <a:ext cx="1989584" cy="33855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538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6" grpId="0"/>
      <p:bldP spid="42" grpId="0"/>
      <p:bldP spid="49" grpId="0"/>
      <p:bldP spid="17" grpId="0"/>
      <p:bldP spid="18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3" grpId="0" animBg="1"/>
      <p:bldP spid="3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C2330A23-88CE-AC07-C411-94CAE311C4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3726" y="2473148"/>
            <a:ext cx="1656000" cy="797104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CA5397D5-B814-80ED-6515-C25C1865104D}"/>
              </a:ext>
            </a:extLst>
          </p:cNvPr>
          <p:cNvSpPr txBox="1"/>
          <p:nvPr/>
        </p:nvSpPr>
        <p:spPr>
          <a:xfrm>
            <a:off x="285983" y="15004"/>
            <a:ext cx="77444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Low-frequency Noise (LFN) in transistors</a:t>
            </a:r>
            <a:endParaRPr lang="zh-CN" altLang="en-US" sz="3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0417EA3-D583-F87A-BCD0-3DF56A8129CB}"/>
              </a:ext>
            </a:extLst>
          </p:cNvPr>
          <p:cNvSpPr txBox="1"/>
          <p:nvPr/>
        </p:nvSpPr>
        <p:spPr>
          <a:xfrm>
            <a:off x="5554500" y="2008101"/>
            <a:ext cx="66374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McWhorter model  (</a:t>
            </a:r>
            <a:r>
              <a:rPr lang="en-US" altLang="zh-C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Carrier Number Fluctuation (CNF)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model)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E5600FC-DC44-2CE1-D8CE-E82D45EE00C2}"/>
              </a:ext>
            </a:extLst>
          </p:cNvPr>
          <p:cNvSpPr txBox="1"/>
          <p:nvPr/>
        </p:nvSpPr>
        <p:spPr>
          <a:xfrm>
            <a:off x="5526899" y="6479165"/>
            <a:ext cx="56310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Low-frequency Noise in Polysilicon Source-Gated Thin-Film Transistor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4C1155CB-371E-0C1F-7598-1B74C9138D0F}"/>
              </a:ext>
            </a:extLst>
          </p:cNvPr>
          <p:cNvGrpSpPr>
            <a:grpSpLocks noChangeAspect="1"/>
          </p:cNvGrpSpPr>
          <p:nvPr/>
        </p:nvGrpSpPr>
        <p:grpSpPr>
          <a:xfrm>
            <a:off x="292333" y="6372743"/>
            <a:ext cx="3600000" cy="383421"/>
            <a:chOff x="856061" y="20837"/>
            <a:chExt cx="9811939" cy="1045028"/>
          </a:xfrm>
        </p:grpSpPr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2635A486-18F9-A97E-D368-24877A2A885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56061" y="122206"/>
              <a:ext cx="6312379" cy="842289"/>
              <a:chOff x="1557397" y="12730"/>
              <a:chExt cx="6312379" cy="842289"/>
            </a:xfrm>
          </p:grpSpPr>
          <p:pic>
            <p:nvPicPr>
              <p:cNvPr id="12" name="Picture 19">
                <a:extLst>
                  <a:ext uri="{FF2B5EF4-FFF2-40B4-BE49-F238E27FC236}">
                    <a16:creationId xmlns:a16="http://schemas.microsoft.com/office/drawing/2014/main" id="{A3EC250B-60D0-806A-50FE-B0E0B9BAB58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3" t="25989" r="5769" b="7286"/>
              <a:stretch/>
            </p:blipFill>
            <p:spPr>
              <a:xfrm>
                <a:off x="1557397" y="169647"/>
                <a:ext cx="3057896" cy="528459"/>
              </a:xfrm>
              <a:prstGeom prst="rect">
                <a:avLst/>
              </a:prstGeom>
            </p:spPr>
          </p:pic>
          <p:pic>
            <p:nvPicPr>
              <p:cNvPr id="13" name="图片 12" descr="图片包含 游戏机&#10;&#10;描述已自动生成">
                <a:extLst>
                  <a:ext uri="{FF2B5EF4-FFF2-40B4-BE49-F238E27FC236}">
                    <a16:creationId xmlns:a16="http://schemas.microsoft.com/office/drawing/2014/main" id="{367812CC-A1BD-A5BC-6EBA-36FAA350917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7328" b="22519"/>
              <a:stretch/>
            </p:blipFill>
            <p:spPr>
              <a:xfrm>
                <a:off x="6018622" y="12730"/>
                <a:ext cx="1851154" cy="842289"/>
              </a:xfrm>
              <a:prstGeom prst="rect">
                <a:avLst/>
              </a:prstGeom>
            </p:spPr>
          </p:pic>
        </p:grpSp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A4BF89FF-B1D9-9514-7FC8-675D98C23B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9525" t="28614" r="12751" b="29188"/>
            <a:stretch/>
          </p:blipFill>
          <p:spPr>
            <a:xfrm>
              <a:off x="8926285" y="20837"/>
              <a:ext cx="1741715" cy="1045028"/>
            </a:xfrm>
            <a:prstGeom prst="rect">
              <a:avLst/>
            </a:prstGeom>
          </p:spPr>
        </p:pic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1FD7A902-F705-D01C-82AA-007EC3B34D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4398" y="824740"/>
            <a:ext cx="3708000" cy="2400001"/>
          </a:xfrm>
          <a:prstGeom prst="rect">
            <a:avLst/>
          </a:prstGeom>
        </p:spPr>
      </p:pic>
      <p:grpSp>
        <p:nvGrpSpPr>
          <p:cNvPr id="21" name="组合 20">
            <a:extLst>
              <a:ext uri="{FF2B5EF4-FFF2-40B4-BE49-F238E27FC236}">
                <a16:creationId xmlns:a16="http://schemas.microsoft.com/office/drawing/2014/main" id="{AB762A0D-2CDD-12FF-AD92-CCD20015843E}"/>
              </a:ext>
            </a:extLst>
          </p:cNvPr>
          <p:cNvGrpSpPr>
            <a:grpSpLocks noChangeAspect="1"/>
          </p:cNvGrpSpPr>
          <p:nvPr/>
        </p:nvGrpSpPr>
        <p:grpSpPr>
          <a:xfrm>
            <a:off x="1296998" y="3371850"/>
            <a:ext cx="3600000" cy="2532052"/>
            <a:chOff x="764404" y="3378200"/>
            <a:chExt cx="4320000" cy="3038462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D524EEEE-79B0-5775-2C69-3EC27D142E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t="2835"/>
            <a:stretch/>
          </p:blipFill>
          <p:spPr>
            <a:xfrm>
              <a:off x="764404" y="3378200"/>
              <a:ext cx="4320000" cy="2919691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0494C00B-447B-4B45-77A4-30EFA14E727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999590" y="6042007"/>
              <a:ext cx="695788" cy="374655"/>
            </a:xfrm>
            <a:prstGeom prst="rect">
              <a:avLst/>
            </a:prstGeom>
          </p:spPr>
        </p:pic>
      </p:grpSp>
      <p:sp>
        <p:nvSpPr>
          <p:cNvPr id="23" name="文本框 22">
            <a:extLst>
              <a:ext uri="{FF2B5EF4-FFF2-40B4-BE49-F238E27FC236}">
                <a16:creationId xmlns:a16="http://schemas.microsoft.com/office/drawing/2014/main" id="{8C76D2B6-58B6-6AC4-5EB9-07635E0D9890}"/>
              </a:ext>
            </a:extLst>
          </p:cNvPr>
          <p:cNvSpPr txBox="1"/>
          <p:nvPr/>
        </p:nvSpPr>
        <p:spPr>
          <a:xfrm>
            <a:off x="1814073" y="6007791"/>
            <a:ext cx="31083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Angeliki Tataridou, PhD Dissertation, 2022.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FFDE0441-E383-06D9-CB76-4B4A3B119DC8}"/>
              </a:ext>
            </a:extLst>
          </p:cNvPr>
          <p:cNvSpPr txBox="1"/>
          <p:nvPr/>
        </p:nvSpPr>
        <p:spPr>
          <a:xfrm>
            <a:off x="5554501" y="3542241"/>
            <a:ext cx="6216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Hooge model (</a:t>
            </a:r>
            <a:r>
              <a:rPr lang="en-US" altLang="zh-C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Carrier Mobility Fluctuation (CMF)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model)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9AFC8164-D593-63C9-B97D-7E449F7DF14C}"/>
              </a:ext>
            </a:extLst>
          </p:cNvPr>
          <p:cNvSpPr txBox="1"/>
          <p:nvPr/>
        </p:nvSpPr>
        <p:spPr>
          <a:xfrm>
            <a:off x="5620779" y="1301760"/>
            <a:ext cx="41921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Low-frequency noise models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A4E4624B-4856-2405-B67A-E72EAA8334CF}"/>
              </a:ext>
            </a:extLst>
          </p:cNvPr>
          <p:cNvSpPr txBox="1"/>
          <p:nvPr/>
        </p:nvSpPr>
        <p:spPr>
          <a:xfrm>
            <a:off x="11856000" y="6519446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63A0ECB6-AC7E-3F4B-D0C5-C803540D8CF0}"/>
              </a:ext>
            </a:extLst>
          </p:cNvPr>
          <p:cNvGrpSpPr/>
          <p:nvPr/>
        </p:nvGrpSpPr>
        <p:grpSpPr>
          <a:xfrm>
            <a:off x="5849108" y="4219196"/>
            <a:ext cx="1921047" cy="703207"/>
            <a:chOff x="6623249" y="5034105"/>
            <a:chExt cx="1921047" cy="703207"/>
          </a:xfrm>
        </p:grpSpPr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6F27310C-BAE4-6617-559B-821F7D15FE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r="90690" b="46190"/>
            <a:stretch/>
          </p:blipFill>
          <p:spPr>
            <a:xfrm>
              <a:off x="6623249" y="5034105"/>
              <a:ext cx="418943" cy="703207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8D7C8FC7-F108-EDE0-6FC0-89118FA42D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r="64640"/>
            <a:stretch/>
          </p:blipFill>
          <p:spPr>
            <a:xfrm>
              <a:off x="7042192" y="5094604"/>
              <a:ext cx="1502104" cy="642708"/>
            </a:xfrm>
            <a:prstGeom prst="rect">
              <a:avLst/>
            </a:prstGeom>
          </p:spPr>
        </p:pic>
      </p:grp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2AD6D068-15DA-A6C4-2D42-16C18D8976F5}"/>
              </a:ext>
            </a:extLst>
          </p:cNvPr>
          <p:cNvCxnSpPr>
            <a:cxnSpLocks/>
          </p:cNvCxnSpPr>
          <p:nvPr/>
        </p:nvCxnSpPr>
        <p:spPr>
          <a:xfrm>
            <a:off x="336000" y="611552"/>
            <a:ext cx="11520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73171A4D-E9B3-D235-AEAB-9A783F95EDE6}"/>
              </a:ext>
            </a:extLst>
          </p:cNvPr>
          <p:cNvSpPr txBox="1"/>
          <p:nvPr/>
        </p:nvSpPr>
        <p:spPr>
          <a:xfrm>
            <a:off x="5874280" y="5080382"/>
            <a:ext cx="35147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G. Ghibaudo </a:t>
            </a:r>
            <a:r>
              <a:rPr lang="en-US" altLang="zh-CN" sz="12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., Microelectron. Reliab., 2002 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4257F590-D222-A090-4044-B8798802A8CC}"/>
              </a:ext>
            </a:extLst>
          </p:cNvPr>
          <p:cNvGrpSpPr/>
          <p:nvPr/>
        </p:nvGrpSpPr>
        <p:grpSpPr>
          <a:xfrm>
            <a:off x="5874280" y="2484311"/>
            <a:ext cx="2719230" cy="774778"/>
            <a:chOff x="5874280" y="2377433"/>
            <a:chExt cx="2719230" cy="774778"/>
          </a:xfrm>
        </p:grpSpPr>
        <p:grpSp>
          <p:nvGrpSpPr>
            <p:cNvPr id="22" name="组合 21">
              <a:extLst>
                <a:ext uri="{FF2B5EF4-FFF2-40B4-BE49-F238E27FC236}">
                  <a16:creationId xmlns:a16="http://schemas.microsoft.com/office/drawing/2014/main" id="{BE725D90-EB69-0202-197A-3A2DE48339C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874280" y="2377433"/>
              <a:ext cx="2160000" cy="774778"/>
              <a:chOff x="1057500" y="3889290"/>
              <a:chExt cx="3293247" cy="1181265"/>
            </a:xfrm>
          </p:grpSpPr>
          <p:pic>
            <p:nvPicPr>
              <p:cNvPr id="26" name="图片 25">
                <a:extLst>
                  <a:ext uri="{FF2B5EF4-FFF2-40B4-BE49-F238E27FC236}">
                    <a16:creationId xmlns:a16="http://schemas.microsoft.com/office/drawing/2014/main" id="{874DD4DA-7326-FE70-8635-8FA4EEE67A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57500" y="4126446"/>
                <a:ext cx="1514686" cy="657317"/>
              </a:xfrm>
              <a:prstGeom prst="rect">
                <a:avLst/>
              </a:prstGeom>
            </p:spPr>
          </p:pic>
          <p:pic>
            <p:nvPicPr>
              <p:cNvPr id="28" name="图片 27">
                <a:extLst>
                  <a:ext uri="{FF2B5EF4-FFF2-40B4-BE49-F238E27FC236}">
                    <a16:creationId xmlns:a16="http://schemas.microsoft.com/office/drawing/2014/main" id="{0C72E08B-A068-1D61-C872-1884F3365F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483586" y="3889290"/>
                <a:ext cx="1867161" cy="1181265"/>
              </a:xfrm>
              <a:prstGeom prst="rect">
                <a:avLst/>
              </a:prstGeom>
            </p:spPr>
          </p:pic>
        </p:grp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44B13797-8BF9-80D6-8294-A5FBEFF5EC2D}"/>
                </a:ext>
              </a:extLst>
            </p:cNvPr>
            <p:cNvSpPr txBox="1"/>
            <p:nvPr/>
          </p:nvSpPr>
          <p:spPr>
            <a:xfrm>
              <a:off x="7995269" y="2580156"/>
              <a:ext cx="5982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with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椭圆 35">
            <a:extLst>
              <a:ext uri="{FF2B5EF4-FFF2-40B4-BE49-F238E27FC236}">
                <a16:creationId xmlns:a16="http://schemas.microsoft.com/office/drawing/2014/main" id="{D63A9D63-5EF9-C907-BA41-4800C2C3FF91}"/>
              </a:ext>
            </a:extLst>
          </p:cNvPr>
          <p:cNvSpPr/>
          <p:nvPr/>
        </p:nvSpPr>
        <p:spPr>
          <a:xfrm>
            <a:off x="6634741" y="4288737"/>
            <a:ext cx="288000" cy="2880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4F5B9ED8-3418-762F-C167-B561ED757D74}"/>
              </a:ext>
            </a:extLst>
          </p:cNvPr>
          <p:cNvSpPr txBox="1"/>
          <p:nvPr/>
        </p:nvSpPr>
        <p:spPr>
          <a:xfrm>
            <a:off x="6726798" y="3921941"/>
            <a:ext cx="16578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Hooge parameter</a:t>
            </a:r>
            <a:endParaRPr lang="zh-CN" altLang="en-US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椭圆 37">
            <a:extLst>
              <a:ext uri="{FF2B5EF4-FFF2-40B4-BE49-F238E27FC236}">
                <a16:creationId xmlns:a16="http://schemas.microsoft.com/office/drawing/2014/main" id="{83C2BBC3-B00F-3DE6-88FD-FF4509C3AD2D}"/>
              </a:ext>
            </a:extLst>
          </p:cNvPr>
          <p:cNvSpPr/>
          <p:nvPr/>
        </p:nvSpPr>
        <p:spPr>
          <a:xfrm>
            <a:off x="9916109" y="2577380"/>
            <a:ext cx="288000" cy="2880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5F7415FB-BFFC-D8C4-0880-7677C8A0836B}"/>
              </a:ext>
            </a:extLst>
          </p:cNvPr>
          <p:cNvSpPr txBox="1"/>
          <p:nvPr/>
        </p:nvSpPr>
        <p:spPr>
          <a:xfrm>
            <a:off x="10145172" y="2403796"/>
            <a:ext cx="12375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Trap density</a:t>
            </a:r>
            <a:endParaRPr lang="zh-CN" altLang="en-US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334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/>
      <p:bldP spid="27" grpId="0"/>
      <p:bldP spid="33" grpId="0"/>
      <p:bldP spid="30" grpId="0"/>
      <p:bldP spid="36" grpId="0" animBg="1"/>
      <p:bldP spid="37" grpId="0"/>
      <p:bldP spid="38" grpId="0" animBg="1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EA2E965D-B804-3E83-3CE7-8D52439EB7D1}"/>
              </a:ext>
            </a:extLst>
          </p:cNvPr>
          <p:cNvSpPr txBox="1"/>
          <p:nvPr/>
        </p:nvSpPr>
        <p:spPr>
          <a:xfrm>
            <a:off x="236520" y="0"/>
            <a:ext cx="41024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rgbClr val="0000F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Objective and Outline</a:t>
            </a:r>
            <a:endParaRPr lang="zh-CN" altLang="en-US" sz="3200" dirty="0">
              <a:solidFill>
                <a:srgbClr val="0000FF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448B780-39FC-A237-DCC4-8045E1CD7285}"/>
              </a:ext>
            </a:extLst>
          </p:cNvPr>
          <p:cNvSpPr txBox="1"/>
          <p:nvPr/>
        </p:nvSpPr>
        <p:spPr>
          <a:xfrm>
            <a:off x="336000" y="3037114"/>
            <a:ext cx="5835252" cy="22244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4200"/>
              </a:spcAft>
              <a:buFont typeface="+mj-lt"/>
              <a:buAutoNum type="arabicPeriod"/>
            </a:pP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DC Characteristics of Polysilicon SGT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LFN Characteristics of Polysilicon SGT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Conclusion and prospects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768BD02-B69D-FA14-861D-CA788ADB2572}"/>
              </a:ext>
            </a:extLst>
          </p:cNvPr>
          <p:cNvSpPr txBox="1"/>
          <p:nvPr/>
        </p:nvSpPr>
        <p:spPr>
          <a:xfrm>
            <a:off x="5526899" y="6479165"/>
            <a:ext cx="56310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cs typeface="Arial" panose="020B0604020202020204" pitchFamily="34" charset="0"/>
              </a:rPr>
              <a:t>Low-frequency Noise in Polysilicon Source-Gated Thin-Film Transistor</a:t>
            </a:r>
            <a:endParaRPr lang="zh-CN" altLang="en-US" sz="1200" b="1" dirty="0">
              <a:cs typeface="Arial" panose="020B0604020202020204" pitchFamily="34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36DFDA4B-745B-0283-266A-7608C9F522F0}"/>
              </a:ext>
            </a:extLst>
          </p:cNvPr>
          <p:cNvGrpSpPr>
            <a:grpSpLocks noChangeAspect="1"/>
          </p:cNvGrpSpPr>
          <p:nvPr/>
        </p:nvGrpSpPr>
        <p:grpSpPr>
          <a:xfrm>
            <a:off x="292333" y="6372743"/>
            <a:ext cx="3600000" cy="383421"/>
            <a:chOff x="856061" y="20837"/>
            <a:chExt cx="9811939" cy="1045028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44FB3EDD-71BA-7B68-8278-4D193BC22F5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56061" y="122206"/>
              <a:ext cx="6312379" cy="842289"/>
              <a:chOff x="1557397" y="12730"/>
              <a:chExt cx="6312379" cy="842289"/>
            </a:xfrm>
          </p:grpSpPr>
          <p:pic>
            <p:nvPicPr>
              <p:cNvPr id="8" name="Picture 19">
                <a:extLst>
                  <a:ext uri="{FF2B5EF4-FFF2-40B4-BE49-F238E27FC236}">
                    <a16:creationId xmlns:a16="http://schemas.microsoft.com/office/drawing/2014/main" id="{2E7FE137-80E4-6517-75FA-D404FBA162C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3" t="25989" r="5769" b="7286"/>
              <a:stretch/>
            </p:blipFill>
            <p:spPr>
              <a:xfrm>
                <a:off x="1557397" y="169647"/>
                <a:ext cx="3057896" cy="528459"/>
              </a:xfrm>
              <a:prstGeom prst="rect">
                <a:avLst/>
              </a:prstGeom>
            </p:spPr>
          </p:pic>
          <p:pic>
            <p:nvPicPr>
              <p:cNvPr id="9" name="图片 8" descr="图片包含 游戏机&#10;&#10;描述已自动生成">
                <a:extLst>
                  <a:ext uri="{FF2B5EF4-FFF2-40B4-BE49-F238E27FC236}">
                    <a16:creationId xmlns:a16="http://schemas.microsoft.com/office/drawing/2014/main" id="{98C12FAB-C5F9-DCB2-7B4A-9BB46CCB21C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7328" b="22519"/>
              <a:stretch/>
            </p:blipFill>
            <p:spPr>
              <a:xfrm>
                <a:off x="6018622" y="12730"/>
                <a:ext cx="1851154" cy="842289"/>
              </a:xfrm>
              <a:prstGeom prst="rect">
                <a:avLst/>
              </a:prstGeom>
            </p:spPr>
          </p:pic>
        </p:grp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B27ECDFA-91F2-DCA9-40B2-EE86E63591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9525" t="28614" r="12751" b="29188"/>
            <a:stretch/>
          </p:blipFill>
          <p:spPr>
            <a:xfrm>
              <a:off x="8926285" y="20837"/>
              <a:ext cx="1741715" cy="1045028"/>
            </a:xfrm>
            <a:prstGeom prst="rect">
              <a:avLst/>
            </a:prstGeom>
          </p:spPr>
        </p:pic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670F9B73-31F3-25E2-572F-03BED95C3053}"/>
              </a:ext>
            </a:extLst>
          </p:cNvPr>
          <p:cNvSpPr txBox="1"/>
          <p:nvPr/>
        </p:nvSpPr>
        <p:spPr>
          <a:xfrm>
            <a:off x="2779525" y="1454352"/>
            <a:ext cx="6910575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Understanding the source of low-frequency noise in polysilicon SGT </a:t>
            </a:r>
            <a:endParaRPr lang="zh-CN" altLang="en-US" sz="2400" b="1" i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46FEF717-8A92-A5D7-C67F-E71A6992AF6D}"/>
              </a:ext>
            </a:extLst>
          </p:cNvPr>
          <p:cNvSpPr txBox="1"/>
          <p:nvPr/>
        </p:nvSpPr>
        <p:spPr>
          <a:xfrm>
            <a:off x="11856000" y="6519446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26D04370-CCEB-FAF1-BC2F-FF0F09557B05}"/>
              </a:ext>
            </a:extLst>
          </p:cNvPr>
          <p:cNvCxnSpPr>
            <a:cxnSpLocks/>
          </p:cNvCxnSpPr>
          <p:nvPr/>
        </p:nvCxnSpPr>
        <p:spPr>
          <a:xfrm>
            <a:off x="336000" y="611552"/>
            <a:ext cx="11520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7" name="图片 16">
            <a:extLst>
              <a:ext uri="{FF2B5EF4-FFF2-40B4-BE49-F238E27FC236}">
                <a16:creationId xmlns:a16="http://schemas.microsoft.com/office/drawing/2014/main" id="{DC1ECEAE-9073-5B9B-347A-C6C7656839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386" y="3586402"/>
            <a:ext cx="2800171" cy="64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093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DCE634F-9B0D-AEA6-48EC-65F28A696328}"/>
              </a:ext>
            </a:extLst>
          </p:cNvPr>
          <p:cNvSpPr txBox="1"/>
          <p:nvPr/>
        </p:nvSpPr>
        <p:spPr>
          <a:xfrm>
            <a:off x="5526899" y="6479165"/>
            <a:ext cx="56310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cs typeface="Arial" panose="020B0604020202020204" pitchFamily="34" charset="0"/>
              </a:rPr>
              <a:t>Low-frequency Noise in Polysilicon Source-Gated Thin-Film Transistor</a:t>
            </a:r>
            <a:endParaRPr lang="zh-CN" altLang="en-US" sz="1200" b="1" dirty="0">
              <a:cs typeface="Arial" panose="020B0604020202020204" pitchFamily="34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3F59043A-DB7C-8515-FCAD-89966704531E}"/>
              </a:ext>
            </a:extLst>
          </p:cNvPr>
          <p:cNvGrpSpPr>
            <a:grpSpLocks noChangeAspect="1"/>
          </p:cNvGrpSpPr>
          <p:nvPr/>
        </p:nvGrpSpPr>
        <p:grpSpPr>
          <a:xfrm>
            <a:off x="292333" y="6372743"/>
            <a:ext cx="3600000" cy="383421"/>
            <a:chOff x="856061" y="20837"/>
            <a:chExt cx="9811939" cy="1045028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AF27D009-3A27-F9F8-BF07-28C61C7B01A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56061" y="122206"/>
              <a:ext cx="6312379" cy="842289"/>
              <a:chOff x="1557397" y="12730"/>
              <a:chExt cx="6312379" cy="842289"/>
            </a:xfrm>
          </p:grpSpPr>
          <p:pic>
            <p:nvPicPr>
              <p:cNvPr id="6" name="Picture 19">
                <a:extLst>
                  <a:ext uri="{FF2B5EF4-FFF2-40B4-BE49-F238E27FC236}">
                    <a16:creationId xmlns:a16="http://schemas.microsoft.com/office/drawing/2014/main" id="{CCE867C1-61FA-63B2-670C-2AC65EA9BA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3" t="25989" r="5769" b="7286"/>
              <a:stretch/>
            </p:blipFill>
            <p:spPr>
              <a:xfrm>
                <a:off x="1557397" y="169647"/>
                <a:ext cx="3057896" cy="528459"/>
              </a:xfrm>
              <a:prstGeom prst="rect">
                <a:avLst/>
              </a:prstGeom>
            </p:spPr>
          </p:pic>
          <p:pic>
            <p:nvPicPr>
              <p:cNvPr id="7" name="图片 6" descr="图片包含 游戏机&#10;&#10;描述已自动生成">
                <a:extLst>
                  <a:ext uri="{FF2B5EF4-FFF2-40B4-BE49-F238E27FC236}">
                    <a16:creationId xmlns:a16="http://schemas.microsoft.com/office/drawing/2014/main" id="{FFAB0428-0129-7D0E-4D38-1EDCA0BF037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7328" b="22519"/>
              <a:stretch/>
            </p:blipFill>
            <p:spPr>
              <a:xfrm>
                <a:off x="6018622" y="12730"/>
                <a:ext cx="1851154" cy="842289"/>
              </a:xfrm>
              <a:prstGeom prst="rect">
                <a:avLst/>
              </a:prstGeom>
            </p:spPr>
          </p:pic>
        </p:grpSp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FC94200F-AF46-F6F0-DDFD-52882D2334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9525" t="28614" r="12751" b="29188"/>
            <a:stretch/>
          </p:blipFill>
          <p:spPr>
            <a:xfrm>
              <a:off x="8926285" y="20837"/>
              <a:ext cx="1741715" cy="1045028"/>
            </a:xfrm>
            <a:prstGeom prst="rect">
              <a:avLst/>
            </a:prstGeom>
          </p:spPr>
        </p:pic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D77F190A-1F89-F644-15B6-340B18536909}"/>
              </a:ext>
            </a:extLst>
          </p:cNvPr>
          <p:cNvSpPr txBox="1"/>
          <p:nvPr/>
        </p:nvSpPr>
        <p:spPr>
          <a:xfrm>
            <a:off x="223820" y="-24694"/>
            <a:ext cx="39421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1.1. Device structure</a:t>
            </a:r>
            <a:endParaRPr lang="zh-CN" altLang="en-US" sz="3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033527D-59AF-0BBC-0538-8FD0BBDC58CB}"/>
              </a:ext>
            </a:extLst>
          </p:cNvPr>
          <p:cNvSpPr txBox="1"/>
          <p:nvPr/>
        </p:nvSpPr>
        <p:spPr>
          <a:xfrm>
            <a:off x="557680" y="718744"/>
            <a:ext cx="74351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Schematic of the measured device and measurement configurations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8C6661DD-5DB3-8EF2-1080-1693764C717C}"/>
              </a:ext>
            </a:extLst>
          </p:cNvPr>
          <p:cNvSpPr>
            <a:spLocks noChangeAspect="1"/>
          </p:cNvSpPr>
          <p:nvPr/>
        </p:nvSpPr>
        <p:spPr>
          <a:xfrm>
            <a:off x="452647" y="846280"/>
            <a:ext cx="108000" cy="108000"/>
          </a:xfrm>
          <a:prstGeom prst="rect">
            <a:avLst/>
          </a:prstGeom>
          <a:noFill/>
          <a:ln w="5080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8508F3F3-959A-A0B8-3426-5F746784AD01}"/>
              </a:ext>
            </a:extLst>
          </p:cNvPr>
          <p:cNvSpPr txBox="1"/>
          <p:nvPr/>
        </p:nvSpPr>
        <p:spPr>
          <a:xfrm>
            <a:off x="11856000" y="6519446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9" name="组合 128">
            <a:extLst>
              <a:ext uri="{FF2B5EF4-FFF2-40B4-BE49-F238E27FC236}">
                <a16:creationId xmlns:a16="http://schemas.microsoft.com/office/drawing/2014/main" id="{71EE9E31-AA21-8FD7-49DC-BFD725ED3613}"/>
              </a:ext>
            </a:extLst>
          </p:cNvPr>
          <p:cNvGrpSpPr/>
          <p:nvPr/>
        </p:nvGrpSpPr>
        <p:grpSpPr>
          <a:xfrm>
            <a:off x="808748" y="1546638"/>
            <a:ext cx="6358590" cy="2973115"/>
            <a:chOff x="665043" y="1124544"/>
            <a:chExt cx="5378873" cy="2515024"/>
          </a:xfrm>
        </p:grpSpPr>
        <p:sp>
          <p:nvSpPr>
            <p:cNvPr id="82" name="矩形 81">
              <a:extLst>
                <a:ext uri="{FF2B5EF4-FFF2-40B4-BE49-F238E27FC236}">
                  <a16:creationId xmlns:a16="http://schemas.microsoft.com/office/drawing/2014/main" id="{A03CD71F-A805-CE4B-62CC-7729D611FF50}"/>
                </a:ext>
              </a:extLst>
            </p:cNvPr>
            <p:cNvSpPr/>
            <p:nvPr/>
          </p:nvSpPr>
          <p:spPr>
            <a:xfrm>
              <a:off x="1600565" y="3339333"/>
              <a:ext cx="2703994" cy="300235"/>
            </a:xfrm>
            <a:prstGeom prst="rect">
              <a:avLst/>
            </a:prstGeom>
            <a:solidFill>
              <a:srgbClr val="FFFF99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Gate</a:t>
              </a:r>
              <a:endParaRPr lang="zh-CN" alt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2" name="组合 51">
              <a:extLst>
                <a:ext uri="{FF2B5EF4-FFF2-40B4-BE49-F238E27FC236}">
                  <a16:creationId xmlns:a16="http://schemas.microsoft.com/office/drawing/2014/main" id="{4F31CA1F-084E-13CD-B434-4AAC2F54B33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65043" y="1124544"/>
              <a:ext cx="4594390" cy="2216322"/>
              <a:chOff x="1079725" y="1010334"/>
              <a:chExt cx="4348709" cy="1845546"/>
            </a:xfrm>
          </p:grpSpPr>
          <p:grpSp>
            <p:nvGrpSpPr>
              <p:cNvPr id="56" name="组合 55">
                <a:extLst>
                  <a:ext uri="{FF2B5EF4-FFF2-40B4-BE49-F238E27FC236}">
                    <a16:creationId xmlns:a16="http://schemas.microsoft.com/office/drawing/2014/main" id="{4C29337C-994E-394A-A809-4D04E7E210D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079725" y="1344190"/>
                <a:ext cx="4348709" cy="1511690"/>
                <a:chOff x="3079927" y="1941628"/>
                <a:chExt cx="4076666" cy="1086887"/>
              </a:xfrm>
            </p:grpSpPr>
            <p:sp>
              <p:nvSpPr>
                <p:cNvPr id="64" name="矩形 63">
                  <a:extLst>
                    <a:ext uri="{FF2B5EF4-FFF2-40B4-BE49-F238E27FC236}">
                      <a16:creationId xmlns:a16="http://schemas.microsoft.com/office/drawing/2014/main" id="{74A27A5E-DCC6-54A4-BFAE-021F0F5641E4}"/>
                    </a:ext>
                  </a:extLst>
                </p:cNvPr>
                <p:cNvSpPr/>
                <p:nvPr/>
              </p:nvSpPr>
              <p:spPr>
                <a:xfrm>
                  <a:off x="6362150" y="2310998"/>
                  <a:ext cx="794443" cy="366408"/>
                </a:xfrm>
                <a:prstGeom prst="rect">
                  <a:avLst/>
                </a:prstGeom>
                <a:solidFill>
                  <a:srgbClr val="FFFF99"/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400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" name="矩形 62">
                  <a:extLst>
                    <a:ext uri="{FF2B5EF4-FFF2-40B4-BE49-F238E27FC236}">
                      <a16:creationId xmlns:a16="http://schemas.microsoft.com/office/drawing/2014/main" id="{9CB6F088-860C-BDC1-B04E-2820345B660F}"/>
                    </a:ext>
                  </a:extLst>
                </p:cNvPr>
                <p:cNvSpPr/>
                <p:nvPr/>
              </p:nvSpPr>
              <p:spPr>
                <a:xfrm>
                  <a:off x="3090545" y="2314255"/>
                  <a:ext cx="767491" cy="366408"/>
                </a:xfrm>
                <a:prstGeom prst="rect">
                  <a:avLst/>
                </a:prstGeom>
                <a:solidFill>
                  <a:srgbClr val="FFFF99"/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CN" sz="1400" b="1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Ohmic</a:t>
                  </a:r>
                </a:p>
                <a:p>
                  <a:pPr algn="ctr"/>
                  <a:r>
                    <a:rPr lang="en-US" altLang="zh-CN" sz="1400" b="1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Contact</a:t>
                  </a:r>
                  <a:endParaRPr lang="zh-CN" altLang="en-US" sz="1400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60" name="组合 59">
                  <a:extLst>
                    <a:ext uri="{FF2B5EF4-FFF2-40B4-BE49-F238E27FC236}">
                      <a16:creationId xmlns:a16="http://schemas.microsoft.com/office/drawing/2014/main" id="{DC0ADC93-E717-E0D0-F65B-9D8F40752162}"/>
                    </a:ext>
                  </a:extLst>
                </p:cNvPr>
                <p:cNvGrpSpPr/>
                <p:nvPr/>
              </p:nvGrpSpPr>
              <p:grpSpPr>
                <a:xfrm>
                  <a:off x="3079927" y="1941628"/>
                  <a:ext cx="4073238" cy="1086887"/>
                  <a:chOff x="3079927" y="1941628"/>
                  <a:chExt cx="4073238" cy="1086887"/>
                </a:xfrm>
              </p:grpSpPr>
              <p:sp>
                <p:nvSpPr>
                  <p:cNvPr id="67" name="矩形 66">
                    <a:extLst>
                      <a:ext uri="{FF2B5EF4-FFF2-40B4-BE49-F238E27FC236}">
                        <a16:creationId xmlns:a16="http://schemas.microsoft.com/office/drawing/2014/main" id="{D2BE9429-64A6-1F0F-D3A2-B6AC231A4ADF}"/>
                      </a:ext>
                    </a:extLst>
                  </p:cNvPr>
                  <p:cNvSpPr/>
                  <p:nvPr/>
                </p:nvSpPr>
                <p:spPr>
                  <a:xfrm>
                    <a:off x="3079927" y="1941628"/>
                    <a:ext cx="4073237" cy="368433"/>
                  </a:xfrm>
                  <a:prstGeom prst="rect">
                    <a:avLst/>
                  </a:prstGeom>
                  <a:solidFill>
                    <a:srgbClr val="99CCCC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400" b="1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" name="矩形 64">
                    <a:extLst>
                      <a:ext uri="{FF2B5EF4-FFF2-40B4-BE49-F238E27FC236}">
                        <a16:creationId xmlns:a16="http://schemas.microsoft.com/office/drawing/2014/main" id="{271AC949-5281-F0CB-D933-E9CC30595F9A}"/>
                      </a:ext>
                    </a:extLst>
                  </p:cNvPr>
                  <p:cNvSpPr/>
                  <p:nvPr/>
                </p:nvSpPr>
                <p:spPr>
                  <a:xfrm>
                    <a:off x="3079927" y="2334081"/>
                    <a:ext cx="4073237" cy="1800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400" b="1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" name="矩形 65">
                    <a:extLst>
                      <a:ext uri="{FF2B5EF4-FFF2-40B4-BE49-F238E27FC236}">
                        <a16:creationId xmlns:a16="http://schemas.microsoft.com/office/drawing/2014/main" id="{66F3A072-72A0-E071-2552-9A2E796F43CF}"/>
                      </a:ext>
                    </a:extLst>
                  </p:cNvPr>
                  <p:cNvSpPr/>
                  <p:nvPr/>
                </p:nvSpPr>
                <p:spPr>
                  <a:xfrm>
                    <a:off x="3079928" y="2674600"/>
                    <a:ext cx="4073237" cy="353915"/>
                  </a:xfrm>
                  <a:prstGeom prst="rect">
                    <a:avLst/>
                  </a:prstGeom>
                  <a:solidFill>
                    <a:srgbClr val="99CCCC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altLang="zh-CN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SiO</a:t>
                    </a:r>
                    <a:r>
                      <a:rPr lang="en-US" altLang="zh-CN" sz="1600" b="1" baseline="-25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</a:t>
                    </a:r>
                    <a:endParaRPr lang="zh-CN" altLang="en-US" sz="1600" b="1" baseline="-2500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57" name="文本框 56">
                <a:extLst>
                  <a:ext uri="{FF2B5EF4-FFF2-40B4-BE49-F238E27FC236}">
                    <a16:creationId xmlns:a16="http://schemas.microsoft.com/office/drawing/2014/main" id="{1E1AF6F8-82E9-C0E1-BB66-F46D95E1F253}"/>
                  </a:ext>
                </a:extLst>
              </p:cNvPr>
              <p:cNvSpPr txBox="1"/>
              <p:nvPr/>
            </p:nvSpPr>
            <p:spPr>
              <a:xfrm>
                <a:off x="2081643" y="1010334"/>
                <a:ext cx="916679" cy="2384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b="1">
                    <a:latin typeface="Arial" panose="020B0604020202020204" pitchFamily="34" charset="0"/>
                    <a:cs typeface="Arial" panose="020B0604020202020204" pitchFamily="34" charset="0"/>
                  </a:rPr>
                  <a:t>field </a:t>
                </a:r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plate</a:t>
                </a:r>
                <a:endParaRPr lang="zh-CN" alt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文本框 58">
                <a:extLst>
                  <a:ext uri="{FF2B5EF4-FFF2-40B4-BE49-F238E27FC236}">
                    <a16:creationId xmlns:a16="http://schemas.microsoft.com/office/drawing/2014/main" id="{2C9A1FEE-E993-63D2-11F4-BF3E3B0D9397}"/>
                  </a:ext>
                </a:extLst>
              </p:cNvPr>
              <p:cNvSpPr txBox="1"/>
              <p:nvPr/>
            </p:nvSpPr>
            <p:spPr>
              <a:xfrm>
                <a:off x="1853161" y="1495831"/>
                <a:ext cx="895350" cy="2384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SiO</a:t>
                </a:r>
                <a:r>
                  <a:rPr lang="en-US" altLang="zh-CN" sz="1600" b="1" baseline="-25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zh-CN" altLang="en-US" sz="1600" b="1" baseline="-25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4" name="文本框 53">
              <a:extLst>
                <a:ext uri="{FF2B5EF4-FFF2-40B4-BE49-F238E27FC236}">
                  <a16:creationId xmlns:a16="http://schemas.microsoft.com/office/drawing/2014/main" id="{C43DB450-FE28-4A76-9B7A-D48E176609C6}"/>
                </a:ext>
              </a:extLst>
            </p:cNvPr>
            <p:cNvSpPr txBox="1"/>
            <p:nvPr/>
          </p:nvSpPr>
          <p:spPr>
            <a:xfrm>
              <a:off x="2364761" y="2468608"/>
              <a:ext cx="1211487" cy="2863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Polysilicon</a:t>
              </a:r>
              <a:endParaRPr lang="zh-CN" alt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FAD2B8A7-7EFF-CFDD-FD99-CD001DB8AFC7}"/>
                </a:ext>
              </a:extLst>
            </p:cNvPr>
            <p:cNvSpPr/>
            <p:nvPr/>
          </p:nvSpPr>
          <p:spPr>
            <a:xfrm>
              <a:off x="2458006" y="1720850"/>
              <a:ext cx="954876" cy="417810"/>
            </a:xfrm>
            <a:prstGeom prst="rect">
              <a:avLst/>
            </a:prstGeom>
            <a:solidFill>
              <a:srgbClr val="FFFF99"/>
            </a:soli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4" name="直接连接符 73">
              <a:extLst>
                <a:ext uri="{FF2B5EF4-FFF2-40B4-BE49-F238E27FC236}">
                  <a16:creationId xmlns:a16="http://schemas.microsoft.com/office/drawing/2014/main" id="{8A2505B8-9010-AC74-3A45-B818C30BB5C9}"/>
                </a:ext>
              </a:extLst>
            </p:cNvPr>
            <p:cNvCxnSpPr>
              <a:cxnSpLocks/>
            </p:cNvCxnSpPr>
            <p:nvPr/>
          </p:nvCxnSpPr>
          <p:spPr>
            <a:xfrm>
              <a:off x="5259435" y="1534119"/>
              <a:ext cx="1800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直接连接符 74">
              <a:extLst>
                <a:ext uri="{FF2B5EF4-FFF2-40B4-BE49-F238E27FC236}">
                  <a16:creationId xmlns:a16="http://schemas.microsoft.com/office/drawing/2014/main" id="{CDCC3F8F-5AC1-EFFF-00B9-10E4B8A12736}"/>
                </a:ext>
              </a:extLst>
            </p:cNvPr>
            <p:cNvCxnSpPr>
              <a:cxnSpLocks/>
            </p:cNvCxnSpPr>
            <p:nvPr/>
          </p:nvCxnSpPr>
          <p:spPr>
            <a:xfrm>
              <a:off x="5265373" y="2142219"/>
              <a:ext cx="1800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直接连接符 75">
              <a:extLst>
                <a:ext uri="{FF2B5EF4-FFF2-40B4-BE49-F238E27FC236}">
                  <a16:creationId xmlns:a16="http://schemas.microsoft.com/office/drawing/2014/main" id="{C3EBBC66-E1E6-4520-313F-67271F6F0BB2}"/>
                </a:ext>
              </a:extLst>
            </p:cNvPr>
            <p:cNvCxnSpPr>
              <a:cxnSpLocks/>
            </p:cNvCxnSpPr>
            <p:nvPr/>
          </p:nvCxnSpPr>
          <p:spPr>
            <a:xfrm>
              <a:off x="5265373" y="2751819"/>
              <a:ext cx="1800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直接连接符 76">
              <a:extLst>
                <a:ext uri="{FF2B5EF4-FFF2-40B4-BE49-F238E27FC236}">
                  <a16:creationId xmlns:a16="http://schemas.microsoft.com/office/drawing/2014/main" id="{B04C50CA-F96D-0DAA-C7AE-24A432EE7AA4}"/>
                </a:ext>
              </a:extLst>
            </p:cNvPr>
            <p:cNvCxnSpPr>
              <a:cxnSpLocks/>
            </p:cNvCxnSpPr>
            <p:nvPr/>
          </p:nvCxnSpPr>
          <p:spPr>
            <a:xfrm>
              <a:off x="5265373" y="3342084"/>
              <a:ext cx="1800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直接箭头连接符 78">
              <a:extLst>
                <a:ext uri="{FF2B5EF4-FFF2-40B4-BE49-F238E27FC236}">
                  <a16:creationId xmlns:a16="http://schemas.microsoft.com/office/drawing/2014/main" id="{6CEE2CF8-5929-48BA-379F-DBAE7786610D}"/>
                </a:ext>
              </a:extLst>
            </p:cNvPr>
            <p:cNvCxnSpPr/>
            <p:nvPr/>
          </p:nvCxnSpPr>
          <p:spPr>
            <a:xfrm>
              <a:off x="5349807" y="1551390"/>
              <a:ext cx="0" cy="57600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直接箭头连接符 79">
              <a:extLst>
                <a:ext uri="{FF2B5EF4-FFF2-40B4-BE49-F238E27FC236}">
                  <a16:creationId xmlns:a16="http://schemas.microsoft.com/office/drawing/2014/main" id="{E19B6846-6E0E-B1E6-8E47-84B83873E6CE}"/>
                </a:ext>
              </a:extLst>
            </p:cNvPr>
            <p:cNvCxnSpPr/>
            <p:nvPr/>
          </p:nvCxnSpPr>
          <p:spPr>
            <a:xfrm>
              <a:off x="5347802" y="2160420"/>
              <a:ext cx="0" cy="57600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直接箭头连接符 80">
              <a:extLst>
                <a:ext uri="{FF2B5EF4-FFF2-40B4-BE49-F238E27FC236}">
                  <a16:creationId xmlns:a16="http://schemas.microsoft.com/office/drawing/2014/main" id="{48F18E26-6F7E-4034-22B2-45B841D8B19C}"/>
                </a:ext>
              </a:extLst>
            </p:cNvPr>
            <p:cNvCxnSpPr/>
            <p:nvPr/>
          </p:nvCxnSpPr>
          <p:spPr>
            <a:xfrm>
              <a:off x="5355745" y="2765855"/>
              <a:ext cx="0" cy="57600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3" name="文本框 82">
              <a:extLst>
                <a:ext uri="{FF2B5EF4-FFF2-40B4-BE49-F238E27FC236}">
                  <a16:creationId xmlns:a16="http://schemas.microsoft.com/office/drawing/2014/main" id="{F5EE1A65-4C77-FC6E-2376-BD76BFB3E06E}"/>
                </a:ext>
              </a:extLst>
            </p:cNvPr>
            <p:cNvSpPr txBox="1"/>
            <p:nvPr/>
          </p:nvSpPr>
          <p:spPr>
            <a:xfrm>
              <a:off x="5365636" y="1652072"/>
              <a:ext cx="678280" cy="2603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120 nm</a:t>
              </a:r>
              <a:endParaRPr lang="zh-CN" alt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文本框 83">
              <a:extLst>
                <a:ext uri="{FF2B5EF4-FFF2-40B4-BE49-F238E27FC236}">
                  <a16:creationId xmlns:a16="http://schemas.microsoft.com/office/drawing/2014/main" id="{C21B729F-8D3B-1B33-05EF-3B490405BEDC}"/>
                </a:ext>
              </a:extLst>
            </p:cNvPr>
            <p:cNvSpPr txBox="1"/>
            <p:nvPr/>
          </p:nvSpPr>
          <p:spPr>
            <a:xfrm>
              <a:off x="5365636" y="2258072"/>
              <a:ext cx="594206" cy="2603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40 nm</a:t>
              </a:r>
              <a:endParaRPr lang="zh-CN" alt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文本框 84">
              <a:extLst>
                <a:ext uri="{FF2B5EF4-FFF2-40B4-BE49-F238E27FC236}">
                  <a16:creationId xmlns:a16="http://schemas.microsoft.com/office/drawing/2014/main" id="{F3DF929D-853D-2D08-1BD4-81803AAF042D}"/>
                </a:ext>
              </a:extLst>
            </p:cNvPr>
            <p:cNvSpPr txBox="1"/>
            <p:nvPr/>
          </p:nvSpPr>
          <p:spPr>
            <a:xfrm>
              <a:off x="5365636" y="2920637"/>
              <a:ext cx="678280" cy="2603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300 nm</a:t>
              </a:r>
              <a:endParaRPr lang="zh-CN" alt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9" name="组合 88">
              <a:extLst>
                <a:ext uri="{FF2B5EF4-FFF2-40B4-BE49-F238E27FC236}">
                  <a16:creationId xmlns:a16="http://schemas.microsoft.com/office/drawing/2014/main" id="{4E87156C-8ED2-7489-F1E3-9C60654EA773}"/>
                </a:ext>
              </a:extLst>
            </p:cNvPr>
            <p:cNvGrpSpPr/>
            <p:nvPr/>
          </p:nvGrpSpPr>
          <p:grpSpPr>
            <a:xfrm rot="16200000">
              <a:off x="1951953" y="1758751"/>
              <a:ext cx="90000" cy="900000"/>
              <a:chOff x="5411835" y="1686519"/>
              <a:chExt cx="257989" cy="587480"/>
            </a:xfrm>
          </p:grpSpPr>
          <p:cxnSp>
            <p:nvCxnSpPr>
              <p:cNvPr id="86" name="直接连接符 85">
                <a:extLst>
                  <a:ext uri="{FF2B5EF4-FFF2-40B4-BE49-F238E27FC236}">
                    <a16:creationId xmlns:a16="http://schemas.microsoft.com/office/drawing/2014/main" id="{FF63C0DC-686B-E357-FF45-18E8525547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11835" y="1686519"/>
                <a:ext cx="252000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直接连接符 86">
                <a:extLst>
                  <a:ext uri="{FF2B5EF4-FFF2-40B4-BE49-F238E27FC236}">
                    <a16:creationId xmlns:a16="http://schemas.microsoft.com/office/drawing/2014/main" id="{18CED467-F045-EB7D-A5B0-BEDB69D0E0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17829" y="2273999"/>
                <a:ext cx="251995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8" name="直接箭头连接符 87">
                <a:extLst>
                  <a:ext uri="{FF2B5EF4-FFF2-40B4-BE49-F238E27FC236}">
                    <a16:creationId xmlns:a16="http://schemas.microsoft.com/office/drawing/2014/main" id="{6FBD6370-EE47-8A26-3577-C362789C5547}"/>
                  </a:ext>
                </a:extLst>
              </p:cNvPr>
              <p:cNvCxnSpPr/>
              <p:nvPr/>
            </p:nvCxnSpPr>
            <p:spPr>
              <a:xfrm>
                <a:off x="5537835" y="1693482"/>
                <a:ext cx="0" cy="57600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90" name="文本框 89">
              <a:extLst>
                <a:ext uri="{FF2B5EF4-FFF2-40B4-BE49-F238E27FC236}">
                  <a16:creationId xmlns:a16="http://schemas.microsoft.com/office/drawing/2014/main" id="{7C5AAF5D-9DC9-FB42-CD31-D302A38E438E}"/>
                </a:ext>
              </a:extLst>
            </p:cNvPr>
            <p:cNvSpPr txBox="1"/>
            <p:nvPr/>
          </p:nvSpPr>
          <p:spPr>
            <a:xfrm>
              <a:off x="1723617" y="2179688"/>
              <a:ext cx="511489" cy="2603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4 μm</a:t>
              </a:r>
              <a:endParaRPr lang="zh-CN" alt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1" name="组合 90">
              <a:extLst>
                <a:ext uri="{FF2B5EF4-FFF2-40B4-BE49-F238E27FC236}">
                  <a16:creationId xmlns:a16="http://schemas.microsoft.com/office/drawing/2014/main" id="{F2339D3F-1657-FD67-B897-9B63D473EA88}"/>
                </a:ext>
              </a:extLst>
            </p:cNvPr>
            <p:cNvGrpSpPr/>
            <p:nvPr/>
          </p:nvGrpSpPr>
          <p:grpSpPr>
            <a:xfrm rot="16200000">
              <a:off x="2889056" y="1743299"/>
              <a:ext cx="90000" cy="936000"/>
              <a:chOff x="5411835" y="1686519"/>
              <a:chExt cx="257989" cy="587480"/>
            </a:xfrm>
          </p:grpSpPr>
          <p:cxnSp>
            <p:nvCxnSpPr>
              <p:cNvPr id="92" name="直接连接符 91">
                <a:extLst>
                  <a:ext uri="{FF2B5EF4-FFF2-40B4-BE49-F238E27FC236}">
                    <a16:creationId xmlns:a16="http://schemas.microsoft.com/office/drawing/2014/main" id="{578C2D38-D6D1-F3BD-ABFF-E390BE5470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11835" y="1686519"/>
                <a:ext cx="252000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>
                <a:extLst>
                  <a:ext uri="{FF2B5EF4-FFF2-40B4-BE49-F238E27FC236}">
                    <a16:creationId xmlns:a16="http://schemas.microsoft.com/office/drawing/2014/main" id="{4E1E05EF-49CB-7908-9A9E-8A5221AB59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17829" y="2273999"/>
                <a:ext cx="251995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4" name="直接箭头连接符 93">
                <a:extLst>
                  <a:ext uri="{FF2B5EF4-FFF2-40B4-BE49-F238E27FC236}">
                    <a16:creationId xmlns:a16="http://schemas.microsoft.com/office/drawing/2014/main" id="{60B59A35-197E-B1A9-B0AD-12C66AC022AA}"/>
                  </a:ext>
                </a:extLst>
              </p:cNvPr>
              <p:cNvCxnSpPr/>
              <p:nvPr/>
            </p:nvCxnSpPr>
            <p:spPr>
              <a:xfrm>
                <a:off x="5537835" y="1693482"/>
                <a:ext cx="0" cy="57600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95" name="文本框 94">
              <a:extLst>
                <a:ext uri="{FF2B5EF4-FFF2-40B4-BE49-F238E27FC236}">
                  <a16:creationId xmlns:a16="http://schemas.microsoft.com/office/drawing/2014/main" id="{E4887233-329E-C15F-0EDC-FD59BA8278D6}"/>
                </a:ext>
              </a:extLst>
            </p:cNvPr>
            <p:cNvSpPr txBox="1"/>
            <p:nvPr/>
          </p:nvSpPr>
          <p:spPr>
            <a:xfrm>
              <a:off x="2609158" y="2179688"/>
              <a:ext cx="511489" cy="2603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4 μm</a:t>
              </a:r>
              <a:endParaRPr lang="zh-CN" alt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8" name="直接连接符 97">
              <a:extLst>
                <a:ext uri="{FF2B5EF4-FFF2-40B4-BE49-F238E27FC236}">
                  <a16:creationId xmlns:a16="http://schemas.microsoft.com/office/drawing/2014/main" id="{CB4D0D36-113A-A4CD-8D0B-970F35055ECB}"/>
                </a:ext>
              </a:extLst>
            </p:cNvPr>
            <p:cNvCxnSpPr>
              <a:cxnSpLocks/>
            </p:cNvCxnSpPr>
            <p:nvPr/>
          </p:nvCxnSpPr>
          <p:spPr>
            <a:xfrm>
              <a:off x="666259" y="2088420"/>
              <a:ext cx="0" cy="7200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" name="直接连接符 98">
              <a:extLst>
                <a:ext uri="{FF2B5EF4-FFF2-40B4-BE49-F238E27FC236}">
                  <a16:creationId xmlns:a16="http://schemas.microsoft.com/office/drawing/2014/main" id="{60867DD7-7218-BFBD-E8EF-441ECB3AE9E0}"/>
                </a:ext>
              </a:extLst>
            </p:cNvPr>
            <p:cNvCxnSpPr>
              <a:cxnSpLocks/>
            </p:cNvCxnSpPr>
            <p:nvPr/>
          </p:nvCxnSpPr>
          <p:spPr>
            <a:xfrm>
              <a:off x="5255553" y="2127390"/>
              <a:ext cx="0" cy="7200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104" name="组合 103">
              <a:extLst>
                <a:ext uri="{FF2B5EF4-FFF2-40B4-BE49-F238E27FC236}">
                  <a16:creationId xmlns:a16="http://schemas.microsoft.com/office/drawing/2014/main" id="{F3F9D2BC-872A-C6DD-1074-BDC6926EE996}"/>
                </a:ext>
              </a:extLst>
            </p:cNvPr>
            <p:cNvGrpSpPr/>
            <p:nvPr/>
          </p:nvGrpSpPr>
          <p:grpSpPr>
            <a:xfrm>
              <a:off x="3266002" y="1402153"/>
              <a:ext cx="630000" cy="324000"/>
              <a:chOff x="3266002" y="1402153"/>
              <a:chExt cx="630000" cy="324000"/>
            </a:xfrm>
          </p:grpSpPr>
          <p:sp>
            <p:nvSpPr>
              <p:cNvPr id="96" name="L 形 95">
                <a:extLst>
                  <a:ext uri="{FF2B5EF4-FFF2-40B4-BE49-F238E27FC236}">
                    <a16:creationId xmlns:a16="http://schemas.microsoft.com/office/drawing/2014/main" id="{27785C4A-5768-E6E6-E765-DE06C4587DD5}"/>
                  </a:ext>
                </a:extLst>
              </p:cNvPr>
              <p:cNvSpPr/>
              <p:nvPr/>
            </p:nvSpPr>
            <p:spPr>
              <a:xfrm flipV="1">
                <a:off x="3286839" y="1402153"/>
                <a:ext cx="587829" cy="324000"/>
              </a:xfrm>
              <a:prstGeom prst="corner">
                <a:avLst>
                  <a:gd name="adj1" fmla="val 41345"/>
                  <a:gd name="adj2" fmla="val 39004"/>
                </a:avLst>
              </a:prstGeom>
              <a:solidFill>
                <a:srgbClr val="FFFF99"/>
              </a:solidFill>
              <a:ln w="190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/>
              </a:p>
            </p:txBody>
          </p:sp>
          <p:cxnSp>
            <p:nvCxnSpPr>
              <p:cNvPr id="100" name="直接连接符 99">
                <a:extLst>
                  <a:ext uri="{FF2B5EF4-FFF2-40B4-BE49-F238E27FC236}">
                    <a16:creationId xmlns:a16="http://schemas.microsoft.com/office/drawing/2014/main" id="{1ED427C5-D787-A7F0-C9BF-2525756223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76238" y="1405569"/>
                <a:ext cx="0" cy="1260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" name="直接连接符 101">
                <a:extLst>
                  <a:ext uri="{FF2B5EF4-FFF2-40B4-BE49-F238E27FC236}">
                    <a16:creationId xmlns:a16="http://schemas.microsoft.com/office/drawing/2014/main" id="{77F338F2-52B2-5C54-145F-8765274E52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66002" y="1402153"/>
                <a:ext cx="630000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>
                <a:extLst>
                  <a:ext uri="{FF2B5EF4-FFF2-40B4-BE49-F238E27FC236}">
                    <a16:creationId xmlns:a16="http://schemas.microsoft.com/office/drawing/2014/main" id="{91878630-7420-72D1-C6C4-1201F25CD1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84031" y="1408119"/>
                <a:ext cx="0" cy="1260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05" name="组合 104">
              <a:extLst>
                <a:ext uri="{FF2B5EF4-FFF2-40B4-BE49-F238E27FC236}">
                  <a16:creationId xmlns:a16="http://schemas.microsoft.com/office/drawing/2014/main" id="{6EB0885C-DCDE-D011-A0BA-A088ECF91C0B}"/>
                </a:ext>
              </a:extLst>
            </p:cNvPr>
            <p:cNvGrpSpPr/>
            <p:nvPr/>
          </p:nvGrpSpPr>
          <p:grpSpPr>
            <a:xfrm flipH="1">
              <a:off x="1975622" y="1402549"/>
              <a:ext cx="630000" cy="324000"/>
              <a:chOff x="3266002" y="1402153"/>
              <a:chExt cx="630000" cy="324000"/>
            </a:xfrm>
          </p:grpSpPr>
          <p:sp>
            <p:nvSpPr>
              <p:cNvPr id="106" name="L 形 105">
                <a:extLst>
                  <a:ext uri="{FF2B5EF4-FFF2-40B4-BE49-F238E27FC236}">
                    <a16:creationId xmlns:a16="http://schemas.microsoft.com/office/drawing/2014/main" id="{732032A3-4678-6A2C-6BE0-70FBF5E3727E}"/>
                  </a:ext>
                </a:extLst>
              </p:cNvPr>
              <p:cNvSpPr/>
              <p:nvPr/>
            </p:nvSpPr>
            <p:spPr>
              <a:xfrm flipV="1">
                <a:off x="3286839" y="1402153"/>
                <a:ext cx="587829" cy="324000"/>
              </a:xfrm>
              <a:prstGeom prst="corner">
                <a:avLst>
                  <a:gd name="adj1" fmla="val 40856"/>
                  <a:gd name="adj2" fmla="val 39004"/>
                </a:avLst>
              </a:prstGeom>
              <a:solidFill>
                <a:srgbClr val="FFFF99"/>
              </a:solidFill>
              <a:ln w="190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/>
              </a:p>
            </p:txBody>
          </p:sp>
          <p:cxnSp>
            <p:nvCxnSpPr>
              <p:cNvPr id="107" name="直接连接符 106">
                <a:extLst>
                  <a:ext uri="{FF2B5EF4-FFF2-40B4-BE49-F238E27FC236}">
                    <a16:creationId xmlns:a16="http://schemas.microsoft.com/office/drawing/2014/main" id="{9F408695-6765-E30C-9F55-8E7DDE8E26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76238" y="1405569"/>
                <a:ext cx="0" cy="1260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8" name="直接连接符 107">
                <a:extLst>
                  <a:ext uri="{FF2B5EF4-FFF2-40B4-BE49-F238E27FC236}">
                    <a16:creationId xmlns:a16="http://schemas.microsoft.com/office/drawing/2014/main" id="{C5700D6F-EF84-2596-3481-F7B377F772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66002" y="1402153"/>
                <a:ext cx="630000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9" name="直接连接符 108">
                <a:extLst>
                  <a:ext uri="{FF2B5EF4-FFF2-40B4-BE49-F238E27FC236}">
                    <a16:creationId xmlns:a16="http://schemas.microsoft.com/office/drawing/2014/main" id="{7B542AE0-EC5C-A8BB-5788-C5B8B4B79F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84031" y="1408119"/>
                <a:ext cx="0" cy="1260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22" name="文本框 121">
              <a:extLst>
                <a:ext uri="{FF2B5EF4-FFF2-40B4-BE49-F238E27FC236}">
                  <a16:creationId xmlns:a16="http://schemas.microsoft.com/office/drawing/2014/main" id="{5154BD4B-C39D-9CB7-B853-4DF3D2CBECEA}"/>
                </a:ext>
              </a:extLst>
            </p:cNvPr>
            <p:cNvSpPr txBox="1"/>
            <p:nvPr/>
          </p:nvSpPr>
          <p:spPr>
            <a:xfrm>
              <a:off x="2248323" y="1654493"/>
              <a:ext cx="1356750" cy="4426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4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Schottky</a:t>
              </a:r>
            </a:p>
            <a:p>
              <a:pPr algn="ctr"/>
              <a:r>
                <a:rPr lang="en-US" altLang="zh-CN" sz="14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Contact</a:t>
              </a:r>
              <a:endParaRPr lang="zh-CN" altLang="en-US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文本框 123">
              <a:extLst>
                <a:ext uri="{FF2B5EF4-FFF2-40B4-BE49-F238E27FC236}">
                  <a16:creationId xmlns:a16="http://schemas.microsoft.com/office/drawing/2014/main" id="{F86D00D4-53C6-62D4-D802-F4BD70298B06}"/>
                </a:ext>
              </a:extLst>
            </p:cNvPr>
            <p:cNvSpPr txBox="1"/>
            <p:nvPr/>
          </p:nvSpPr>
          <p:spPr>
            <a:xfrm>
              <a:off x="4330444" y="2195347"/>
              <a:ext cx="958850" cy="4426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4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Ohmic</a:t>
              </a:r>
            </a:p>
            <a:p>
              <a:pPr algn="ctr"/>
              <a:r>
                <a:rPr lang="en-US" altLang="zh-CN" sz="14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Contact</a:t>
              </a:r>
              <a:endParaRPr lang="zh-CN" altLang="en-US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0" name="文本框 129">
            <a:extLst>
              <a:ext uri="{FF2B5EF4-FFF2-40B4-BE49-F238E27FC236}">
                <a16:creationId xmlns:a16="http://schemas.microsoft.com/office/drawing/2014/main" id="{B77A5A85-2D0A-0CF6-98A6-597E602259F8}"/>
              </a:ext>
            </a:extLst>
          </p:cNvPr>
          <p:cNvSpPr txBox="1"/>
          <p:nvPr/>
        </p:nvSpPr>
        <p:spPr>
          <a:xfrm>
            <a:off x="3073536" y="1406584"/>
            <a:ext cx="878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endParaRPr lang="zh-CN" altLang="en-US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文本框 130">
            <a:extLst>
              <a:ext uri="{FF2B5EF4-FFF2-40B4-BE49-F238E27FC236}">
                <a16:creationId xmlns:a16="http://schemas.microsoft.com/office/drawing/2014/main" id="{CDBB9DBE-FCF6-82E4-3B5B-89979C032155}"/>
              </a:ext>
            </a:extLst>
          </p:cNvPr>
          <p:cNvSpPr txBox="1"/>
          <p:nvPr/>
        </p:nvSpPr>
        <p:spPr>
          <a:xfrm>
            <a:off x="5402304" y="2026995"/>
            <a:ext cx="708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Drain</a:t>
            </a:r>
            <a:endParaRPr lang="zh-CN" altLang="en-US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箭头: 下 131">
            <a:extLst>
              <a:ext uri="{FF2B5EF4-FFF2-40B4-BE49-F238E27FC236}">
                <a16:creationId xmlns:a16="http://schemas.microsoft.com/office/drawing/2014/main" id="{6145D12A-D062-0315-2837-AD45851A64FB}"/>
              </a:ext>
            </a:extLst>
          </p:cNvPr>
          <p:cNvSpPr>
            <a:spLocks noChangeAspect="1"/>
          </p:cNvSpPr>
          <p:nvPr/>
        </p:nvSpPr>
        <p:spPr>
          <a:xfrm>
            <a:off x="3411767" y="1727575"/>
            <a:ext cx="139657" cy="565915"/>
          </a:xfrm>
          <a:prstGeom prst="downArrow">
            <a:avLst>
              <a:gd name="adj1" fmla="val 100000"/>
              <a:gd name="adj2" fmla="val 18735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133" name="箭头: 下 132">
            <a:extLst>
              <a:ext uri="{FF2B5EF4-FFF2-40B4-BE49-F238E27FC236}">
                <a16:creationId xmlns:a16="http://schemas.microsoft.com/office/drawing/2014/main" id="{F77842E3-8EC9-A1D9-3FD6-41ABE6977BC6}"/>
              </a:ext>
            </a:extLst>
          </p:cNvPr>
          <p:cNvSpPr>
            <a:spLocks noChangeAspect="1"/>
          </p:cNvSpPr>
          <p:nvPr/>
        </p:nvSpPr>
        <p:spPr>
          <a:xfrm>
            <a:off x="5671886" y="2377226"/>
            <a:ext cx="139657" cy="565915"/>
          </a:xfrm>
          <a:prstGeom prst="downArrow">
            <a:avLst>
              <a:gd name="adj1" fmla="val 100000"/>
              <a:gd name="adj2" fmla="val 18735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34" name="文本框 133">
            <a:extLst>
              <a:ext uri="{FF2B5EF4-FFF2-40B4-BE49-F238E27FC236}">
                <a16:creationId xmlns:a16="http://schemas.microsoft.com/office/drawing/2014/main" id="{8B813530-1384-4D55-8A34-771FCBD714C0}"/>
              </a:ext>
            </a:extLst>
          </p:cNvPr>
          <p:cNvSpPr txBox="1"/>
          <p:nvPr/>
        </p:nvSpPr>
        <p:spPr>
          <a:xfrm>
            <a:off x="5293295" y="2023640"/>
            <a:ext cx="878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endParaRPr lang="zh-CN" altLang="en-US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文本框 134">
            <a:extLst>
              <a:ext uri="{FF2B5EF4-FFF2-40B4-BE49-F238E27FC236}">
                <a16:creationId xmlns:a16="http://schemas.microsoft.com/office/drawing/2014/main" id="{1ECDAD81-9C44-339F-4C46-536CD48D5288}"/>
              </a:ext>
            </a:extLst>
          </p:cNvPr>
          <p:cNvSpPr txBox="1"/>
          <p:nvPr/>
        </p:nvSpPr>
        <p:spPr>
          <a:xfrm>
            <a:off x="3129721" y="1396652"/>
            <a:ext cx="708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Drain</a:t>
            </a:r>
            <a:endParaRPr lang="zh-CN" altLang="en-US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文本框 135">
            <a:extLst>
              <a:ext uri="{FF2B5EF4-FFF2-40B4-BE49-F238E27FC236}">
                <a16:creationId xmlns:a16="http://schemas.microsoft.com/office/drawing/2014/main" id="{3D5FE4DF-58C6-BB2F-D6F0-571F4C50D000}"/>
              </a:ext>
            </a:extLst>
          </p:cNvPr>
          <p:cNvSpPr txBox="1"/>
          <p:nvPr/>
        </p:nvSpPr>
        <p:spPr>
          <a:xfrm>
            <a:off x="4826433" y="1339960"/>
            <a:ext cx="19752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SGT configuration</a:t>
            </a:r>
            <a:endParaRPr lang="zh-CN" altLang="en-US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文本框 136">
            <a:extLst>
              <a:ext uri="{FF2B5EF4-FFF2-40B4-BE49-F238E27FC236}">
                <a16:creationId xmlns:a16="http://schemas.microsoft.com/office/drawing/2014/main" id="{2B6A6DDD-3462-0B3C-6D37-C3A29DF700A8}"/>
              </a:ext>
            </a:extLst>
          </p:cNvPr>
          <p:cNvSpPr txBox="1"/>
          <p:nvPr/>
        </p:nvSpPr>
        <p:spPr>
          <a:xfrm>
            <a:off x="4872920" y="1334021"/>
            <a:ext cx="19287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TFT configuration</a:t>
            </a:r>
            <a:endParaRPr lang="zh-CN" altLang="en-US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8" name="图片 157">
            <a:extLst>
              <a:ext uri="{FF2B5EF4-FFF2-40B4-BE49-F238E27FC236}">
                <a16:creationId xmlns:a16="http://schemas.microsoft.com/office/drawing/2014/main" id="{B7322828-DB67-74F2-F1F2-3B7C0664AD8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603" t="5740" r="5983" b="5694"/>
          <a:stretch/>
        </p:blipFill>
        <p:spPr>
          <a:xfrm>
            <a:off x="8052452" y="1830017"/>
            <a:ext cx="2874893" cy="2949544"/>
          </a:xfrm>
          <a:prstGeom prst="rect">
            <a:avLst/>
          </a:prstGeom>
        </p:spPr>
      </p:pic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0B8DA69F-3EC0-4AEB-98FF-F95F48FC8784}"/>
              </a:ext>
            </a:extLst>
          </p:cNvPr>
          <p:cNvCxnSpPr>
            <a:cxnSpLocks/>
          </p:cNvCxnSpPr>
          <p:nvPr/>
        </p:nvCxnSpPr>
        <p:spPr>
          <a:xfrm>
            <a:off x="336000" y="611552"/>
            <a:ext cx="11520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F7B52265-79DD-22F9-6304-97A10539791D}"/>
              </a:ext>
            </a:extLst>
          </p:cNvPr>
          <p:cNvSpPr txBox="1"/>
          <p:nvPr/>
        </p:nvSpPr>
        <p:spPr>
          <a:xfrm>
            <a:off x="1038895" y="4827019"/>
            <a:ext cx="4990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Bulk doping dose: 0.5 ×10</a:t>
            </a:r>
            <a:r>
              <a:rPr lang="en-US" altLang="zh-CN" sz="1600" b="1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altLang="zh-CN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cm</a:t>
            </a:r>
            <a:r>
              <a:rPr lang="en-US" altLang="zh-CN" sz="1600" b="1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  </a:t>
            </a:r>
            <a:r>
              <a:rPr lang="en-US" altLang="zh-CN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1.5 ×10</a:t>
            </a:r>
            <a:r>
              <a:rPr lang="en-US" altLang="zh-CN" sz="1600" b="1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altLang="zh-CN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cm</a:t>
            </a:r>
            <a:r>
              <a:rPr lang="en-US" altLang="zh-CN" sz="1600" b="1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zh-CN" altLang="en-US" sz="16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607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" grpId="0"/>
      <p:bldP spid="130" grpId="1"/>
      <p:bldP spid="131" grpId="0"/>
      <p:bldP spid="131" grpId="1"/>
      <p:bldP spid="132" grpId="0" animBg="1"/>
      <p:bldP spid="133" grpId="0" animBg="1"/>
      <p:bldP spid="134" grpId="0"/>
      <p:bldP spid="135" grpId="0"/>
      <p:bldP spid="136" grpId="0"/>
      <p:bldP spid="136" grpId="1"/>
      <p:bldP spid="1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E11502B3-B28A-A7C1-8365-28EC9DCB53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0" t="1712" r="10389" b="6885"/>
          <a:stretch/>
        </p:blipFill>
        <p:spPr>
          <a:xfrm>
            <a:off x="391569" y="1042053"/>
            <a:ext cx="5360192" cy="3001496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0CE79F13-A22B-C689-D2B9-73DFE2716C31}"/>
              </a:ext>
            </a:extLst>
          </p:cNvPr>
          <p:cNvGrpSpPr/>
          <p:nvPr/>
        </p:nvGrpSpPr>
        <p:grpSpPr>
          <a:xfrm>
            <a:off x="2954804" y="2985972"/>
            <a:ext cx="607794" cy="325149"/>
            <a:chOff x="2954804" y="2825654"/>
            <a:chExt cx="552245" cy="325149"/>
          </a:xfrm>
        </p:grpSpPr>
        <p:sp>
          <p:nvSpPr>
            <p:cNvPr id="22" name="椭圆 21">
              <a:extLst>
                <a:ext uri="{FF2B5EF4-FFF2-40B4-BE49-F238E27FC236}">
                  <a16:creationId xmlns:a16="http://schemas.microsoft.com/office/drawing/2014/main" id="{A11023A2-DB68-EF2B-C88F-F440D1B6FD3F}"/>
                </a:ext>
              </a:extLst>
            </p:cNvPr>
            <p:cNvSpPr/>
            <p:nvPr/>
          </p:nvSpPr>
          <p:spPr>
            <a:xfrm rot="16200000" flipH="1">
              <a:off x="2919303" y="2861155"/>
              <a:ext cx="325149" cy="254148"/>
            </a:xfrm>
            <a:prstGeom prst="ellipse">
              <a:avLst/>
            </a:prstGeom>
            <a:noFill/>
            <a:ln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6" name="直接箭头连接符 25">
              <a:extLst>
                <a:ext uri="{FF2B5EF4-FFF2-40B4-BE49-F238E27FC236}">
                  <a16:creationId xmlns:a16="http://schemas.microsoft.com/office/drawing/2014/main" id="{4833C87E-3017-E7D4-DF33-994D2653C07B}"/>
                </a:ext>
              </a:extLst>
            </p:cNvPr>
            <p:cNvCxnSpPr>
              <a:cxnSpLocks/>
            </p:cNvCxnSpPr>
            <p:nvPr/>
          </p:nvCxnSpPr>
          <p:spPr>
            <a:xfrm>
              <a:off x="3204339" y="2988229"/>
              <a:ext cx="30271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文本框 42">
            <a:extLst>
              <a:ext uri="{FF2B5EF4-FFF2-40B4-BE49-F238E27FC236}">
                <a16:creationId xmlns:a16="http://schemas.microsoft.com/office/drawing/2014/main" id="{0881E1B4-0AEE-361A-5D78-0261AD9099D6}"/>
              </a:ext>
            </a:extLst>
          </p:cNvPr>
          <p:cNvSpPr txBox="1"/>
          <p:nvPr/>
        </p:nvSpPr>
        <p:spPr>
          <a:xfrm>
            <a:off x="1845233" y="3246822"/>
            <a:ext cx="2675507" cy="3251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Doping Dose = 0.5 ×10</a:t>
            </a:r>
            <a:r>
              <a:rPr lang="en-US" altLang="zh-CN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cm</a:t>
            </a:r>
            <a:r>
              <a:rPr lang="en-US" altLang="zh-CN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119D51E-3E9B-B7F2-E579-29D6A489D61B}"/>
              </a:ext>
            </a:extLst>
          </p:cNvPr>
          <p:cNvSpPr txBox="1"/>
          <p:nvPr/>
        </p:nvSpPr>
        <p:spPr>
          <a:xfrm>
            <a:off x="528379" y="685089"/>
            <a:ext cx="5321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Transfer curves of 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SGT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altLang="zh-C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TFT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configuration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C9E6894-6A6A-4BF5-AC24-24875E994ABC}"/>
              </a:ext>
            </a:extLst>
          </p:cNvPr>
          <p:cNvSpPr>
            <a:spLocks noChangeAspect="1"/>
          </p:cNvSpPr>
          <p:nvPr/>
        </p:nvSpPr>
        <p:spPr>
          <a:xfrm>
            <a:off x="428583" y="818794"/>
            <a:ext cx="108000" cy="108000"/>
          </a:xfrm>
          <a:prstGeom prst="rect">
            <a:avLst/>
          </a:prstGeom>
          <a:noFill/>
          <a:ln w="5080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B1B8F89-6780-CF59-0341-FD2B00EB19D6}"/>
              </a:ext>
            </a:extLst>
          </p:cNvPr>
          <p:cNvSpPr txBox="1"/>
          <p:nvPr/>
        </p:nvSpPr>
        <p:spPr>
          <a:xfrm>
            <a:off x="5526899" y="6479165"/>
            <a:ext cx="56310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cs typeface="Arial" panose="020B0604020202020204" pitchFamily="34" charset="0"/>
              </a:rPr>
              <a:t>Low-frequency Noise in Polysilicon Source-Gated Thin-Film Transistor</a:t>
            </a:r>
            <a:endParaRPr lang="zh-CN" altLang="en-US" sz="1200" b="1" dirty="0">
              <a:cs typeface="Arial" panose="020B0604020202020204" pitchFamily="34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112295A3-0FB6-873F-324F-975CE2BDB46E}"/>
              </a:ext>
            </a:extLst>
          </p:cNvPr>
          <p:cNvGrpSpPr>
            <a:grpSpLocks noChangeAspect="1"/>
          </p:cNvGrpSpPr>
          <p:nvPr/>
        </p:nvGrpSpPr>
        <p:grpSpPr>
          <a:xfrm>
            <a:off x="292333" y="6372743"/>
            <a:ext cx="3600000" cy="383421"/>
            <a:chOff x="856061" y="20837"/>
            <a:chExt cx="9811939" cy="1045028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BED9B324-DB31-6BD4-1551-7070D7E9BED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56061" y="122206"/>
              <a:ext cx="6312379" cy="842289"/>
              <a:chOff x="1557397" y="12730"/>
              <a:chExt cx="6312379" cy="842289"/>
            </a:xfrm>
          </p:grpSpPr>
          <p:pic>
            <p:nvPicPr>
              <p:cNvPr id="6" name="Picture 19">
                <a:extLst>
                  <a:ext uri="{FF2B5EF4-FFF2-40B4-BE49-F238E27FC236}">
                    <a16:creationId xmlns:a16="http://schemas.microsoft.com/office/drawing/2014/main" id="{4DC165D0-F824-6450-6669-AAC28F0DA8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3" t="25989" r="5769" b="7286"/>
              <a:stretch/>
            </p:blipFill>
            <p:spPr>
              <a:xfrm>
                <a:off x="1557397" y="169647"/>
                <a:ext cx="3057896" cy="528459"/>
              </a:xfrm>
              <a:prstGeom prst="rect">
                <a:avLst/>
              </a:prstGeom>
            </p:spPr>
          </p:pic>
          <p:pic>
            <p:nvPicPr>
              <p:cNvPr id="7" name="图片 6" descr="图片包含 游戏机&#10;&#10;描述已自动生成">
                <a:extLst>
                  <a:ext uri="{FF2B5EF4-FFF2-40B4-BE49-F238E27FC236}">
                    <a16:creationId xmlns:a16="http://schemas.microsoft.com/office/drawing/2014/main" id="{90F6DC72-7C7E-FEA0-7C91-D3281807D6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7328" b="22519"/>
              <a:stretch/>
            </p:blipFill>
            <p:spPr>
              <a:xfrm>
                <a:off x="6018622" y="12730"/>
                <a:ext cx="1851154" cy="842289"/>
              </a:xfrm>
              <a:prstGeom prst="rect">
                <a:avLst/>
              </a:prstGeom>
            </p:spPr>
          </p:pic>
        </p:grpSp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DA0FCA94-71DF-B858-4B51-8638E26797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9525" t="28614" r="12751" b="29188"/>
            <a:stretch/>
          </p:blipFill>
          <p:spPr>
            <a:xfrm>
              <a:off x="8926285" y="20837"/>
              <a:ext cx="1741715" cy="1045028"/>
            </a:xfrm>
            <a:prstGeom prst="rect">
              <a:avLst/>
            </a:prstGeom>
          </p:spPr>
        </p:pic>
      </p:grpSp>
      <p:sp>
        <p:nvSpPr>
          <p:cNvPr id="8" name="文本框 7">
            <a:extLst>
              <a:ext uri="{FF2B5EF4-FFF2-40B4-BE49-F238E27FC236}">
                <a16:creationId xmlns:a16="http://schemas.microsoft.com/office/drawing/2014/main" id="{B43A4A94-74DC-4794-3D86-63430A932A3A}"/>
              </a:ext>
            </a:extLst>
          </p:cNvPr>
          <p:cNvSpPr txBox="1"/>
          <p:nvPr/>
        </p:nvSpPr>
        <p:spPr>
          <a:xfrm>
            <a:off x="236520" y="25400"/>
            <a:ext cx="41921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1.2. IV measurements</a:t>
            </a:r>
            <a:endParaRPr lang="zh-CN" altLang="en-US" sz="3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E7FD333F-0028-F7FA-7374-79A74FAE10F0}"/>
              </a:ext>
            </a:extLst>
          </p:cNvPr>
          <p:cNvSpPr txBox="1"/>
          <p:nvPr/>
        </p:nvSpPr>
        <p:spPr>
          <a:xfrm>
            <a:off x="527445" y="4452662"/>
            <a:ext cx="9090950" cy="456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On-state current increases by</a:t>
            </a:r>
            <a:r>
              <a:rPr lang="en-US" altLang="zh-C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two orders of magnitude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 TFT configuration</a:t>
            </a: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865EA82E-59DB-1060-FE3B-1AF12C10B457}"/>
              </a:ext>
            </a:extLst>
          </p:cNvPr>
          <p:cNvSpPr txBox="1"/>
          <p:nvPr/>
        </p:nvSpPr>
        <p:spPr>
          <a:xfrm>
            <a:off x="11856000" y="6519446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9" name="组合 48">
            <a:extLst>
              <a:ext uri="{FF2B5EF4-FFF2-40B4-BE49-F238E27FC236}">
                <a16:creationId xmlns:a16="http://schemas.microsoft.com/office/drawing/2014/main" id="{D0B9CCE8-1915-D870-AC77-D2950F8921FF}"/>
              </a:ext>
            </a:extLst>
          </p:cNvPr>
          <p:cNvGrpSpPr/>
          <p:nvPr/>
        </p:nvGrpSpPr>
        <p:grpSpPr>
          <a:xfrm>
            <a:off x="6904254" y="656668"/>
            <a:ext cx="5421096" cy="369332"/>
            <a:chOff x="6904254" y="758268"/>
            <a:chExt cx="5421096" cy="369332"/>
          </a:xfrm>
        </p:grpSpPr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7F75C277-F256-F82A-2DE1-34B8208CBF5F}"/>
                </a:ext>
              </a:extLst>
            </p:cNvPr>
            <p:cNvSpPr txBox="1"/>
            <p:nvPr/>
          </p:nvSpPr>
          <p:spPr>
            <a:xfrm>
              <a:off x="7004050" y="758268"/>
              <a:ext cx="53213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Output curves of </a:t>
              </a:r>
              <a:r>
                <a:rPr lang="en-US" altLang="zh-CN" b="1" dirty="0">
                  <a:latin typeface="Arial" panose="020B0604020202020204" pitchFamily="34" charset="0"/>
                  <a:cs typeface="Arial" panose="020B0604020202020204" pitchFamily="34" charset="0"/>
                </a:rPr>
                <a:t>SGT</a:t>
              </a:r>
              <a:endParaRPr lang="zh-CN" alt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92694A9B-B8E2-DB14-CF55-C67C244FC9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04254" y="891973"/>
              <a:ext cx="108000" cy="108000"/>
            </a:xfrm>
            <a:prstGeom prst="rect">
              <a:avLst/>
            </a:prstGeom>
            <a:noFill/>
            <a:ln w="50800"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52" name="图片 151">
            <a:extLst>
              <a:ext uri="{FF2B5EF4-FFF2-40B4-BE49-F238E27FC236}">
                <a16:creationId xmlns:a16="http://schemas.microsoft.com/office/drawing/2014/main" id="{627A428A-7D4B-4E6C-5668-25123F15E71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7" t="7083" r="20093" b="6275"/>
          <a:stretch/>
        </p:blipFill>
        <p:spPr>
          <a:xfrm>
            <a:off x="6650330" y="1013295"/>
            <a:ext cx="5154407" cy="3204067"/>
          </a:xfrm>
          <a:prstGeom prst="rect">
            <a:avLst/>
          </a:prstGeom>
        </p:spPr>
      </p:pic>
      <p:cxnSp>
        <p:nvCxnSpPr>
          <p:cNvPr id="143" name="直接箭头连接符 142">
            <a:extLst>
              <a:ext uri="{FF2B5EF4-FFF2-40B4-BE49-F238E27FC236}">
                <a16:creationId xmlns:a16="http://schemas.microsoft.com/office/drawing/2014/main" id="{FC50A050-974B-0F0F-5D80-41EC8BCEC490}"/>
              </a:ext>
            </a:extLst>
          </p:cNvPr>
          <p:cNvCxnSpPr>
            <a:cxnSpLocks/>
          </p:cNvCxnSpPr>
          <p:nvPr/>
        </p:nvCxnSpPr>
        <p:spPr>
          <a:xfrm>
            <a:off x="11418365" y="1619758"/>
            <a:ext cx="0" cy="183024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文本框 143">
            <a:extLst>
              <a:ext uri="{FF2B5EF4-FFF2-40B4-BE49-F238E27FC236}">
                <a16:creationId xmlns:a16="http://schemas.microsoft.com/office/drawing/2014/main" id="{A2025271-D1BE-6DD0-EBD5-C7ED854E5F28}"/>
              </a:ext>
            </a:extLst>
          </p:cNvPr>
          <p:cNvSpPr txBox="1"/>
          <p:nvPr/>
        </p:nvSpPr>
        <p:spPr>
          <a:xfrm>
            <a:off x="8047036" y="3168008"/>
            <a:ext cx="3429098" cy="311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altLang="zh-CN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GS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ranges from 20 to -4 V, -4V per step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文本框 145">
            <a:extLst>
              <a:ext uri="{FF2B5EF4-FFF2-40B4-BE49-F238E27FC236}">
                <a16:creationId xmlns:a16="http://schemas.microsoft.com/office/drawing/2014/main" id="{BFF6D6F2-EA9D-ECB0-6F81-C0836F7FF345}"/>
              </a:ext>
            </a:extLst>
          </p:cNvPr>
          <p:cNvSpPr txBox="1"/>
          <p:nvPr/>
        </p:nvSpPr>
        <p:spPr>
          <a:xfrm>
            <a:off x="7683958" y="1410976"/>
            <a:ext cx="1778185" cy="3508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Saturation region</a:t>
            </a:r>
            <a:endParaRPr lang="zh-CN" altLang="en-US" sz="16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文本框 146">
            <a:extLst>
              <a:ext uri="{FF2B5EF4-FFF2-40B4-BE49-F238E27FC236}">
                <a16:creationId xmlns:a16="http://schemas.microsoft.com/office/drawing/2014/main" id="{54D534BA-CCC1-C5E9-9978-B15211E8FED0}"/>
              </a:ext>
            </a:extLst>
          </p:cNvPr>
          <p:cNvSpPr txBox="1"/>
          <p:nvPr/>
        </p:nvSpPr>
        <p:spPr>
          <a:xfrm>
            <a:off x="5849679" y="1413753"/>
            <a:ext cx="1405960" cy="3508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Linear region</a:t>
            </a:r>
            <a:endParaRPr lang="zh-CN" altLang="en-US" sz="16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8" name="直接箭头连接符 147">
            <a:extLst>
              <a:ext uri="{FF2B5EF4-FFF2-40B4-BE49-F238E27FC236}">
                <a16:creationId xmlns:a16="http://schemas.microsoft.com/office/drawing/2014/main" id="{BCD7EED6-FF2D-EF9C-0720-D8E40B8735B6}"/>
              </a:ext>
            </a:extLst>
          </p:cNvPr>
          <p:cNvCxnSpPr>
            <a:cxnSpLocks/>
          </p:cNvCxnSpPr>
          <p:nvPr/>
        </p:nvCxnSpPr>
        <p:spPr>
          <a:xfrm flipH="1">
            <a:off x="7157158" y="1608837"/>
            <a:ext cx="432560" cy="0"/>
          </a:xfrm>
          <a:prstGeom prst="straightConnector1">
            <a:avLst/>
          </a:prstGeom>
          <a:ln w="952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文本框 57">
            <a:extLst>
              <a:ext uri="{FF2B5EF4-FFF2-40B4-BE49-F238E27FC236}">
                <a16:creationId xmlns:a16="http://schemas.microsoft.com/office/drawing/2014/main" id="{14467CAF-F68D-837A-DDF2-8E2526979766}"/>
              </a:ext>
            </a:extLst>
          </p:cNvPr>
          <p:cNvSpPr txBox="1"/>
          <p:nvPr/>
        </p:nvSpPr>
        <p:spPr>
          <a:xfrm>
            <a:off x="9167443" y="1295627"/>
            <a:ext cx="2675507" cy="3251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Doping Dose = 0.5 ×10</a:t>
            </a:r>
            <a:r>
              <a:rPr lang="en-US" altLang="zh-CN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cm</a:t>
            </a:r>
            <a:r>
              <a:rPr lang="en-US" altLang="zh-CN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F7D2C2FF-F604-D068-F84F-FCBE8E3BDB83}"/>
              </a:ext>
            </a:extLst>
          </p:cNvPr>
          <p:cNvGrpSpPr/>
          <p:nvPr/>
        </p:nvGrpSpPr>
        <p:grpSpPr>
          <a:xfrm flipH="1">
            <a:off x="3212859" y="1531356"/>
            <a:ext cx="607795" cy="475576"/>
            <a:chOff x="2954803" y="2825655"/>
            <a:chExt cx="552246" cy="475576"/>
          </a:xfrm>
        </p:grpSpPr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30107FE5-3D57-9DFE-9A54-FA6A24D4CA20}"/>
                </a:ext>
              </a:extLst>
            </p:cNvPr>
            <p:cNvSpPr/>
            <p:nvPr/>
          </p:nvSpPr>
          <p:spPr>
            <a:xfrm rot="16200000" flipH="1">
              <a:off x="2844089" y="2936369"/>
              <a:ext cx="475576" cy="254148"/>
            </a:xfrm>
            <a:prstGeom prst="ellipse">
              <a:avLst/>
            </a:prstGeom>
            <a:noFill/>
            <a:ln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21" name="直接箭头连接符 20">
              <a:extLst>
                <a:ext uri="{FF2B5EF4-FFF2-40B4-BE49-F238E27FC236}">
                  <a16:creationId xmlns:a16="http://schemas.microsoft.com/office/drawing/2014/main" id="{35DE43AE-B661-CFBA-4626-A4DB11812751}"/>
                </a:ext>
              </a:extLst>
            </p:cNvPr>
            <p:cNvCxnSpPr>
              <a:cxnSpLocks/>
            </p:cNvCxnSpPr>
            <p:nvPr/>
          </p:nvCxnSpPr>
          <p:spPr>
            <a:xfrm>
              <a:off x="3204339" y="3059481"/>
              <a:ext cx="30271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0674E28D-143B-2B68-7A8C-40691F9C2C5C}"/>
              </a:ext>
            </a:extLst>
          </p:cNvPr>
          <p:cNvCxnSpPr>
            <a:cxnSpLocks/>
          </p:cNvCxnSpPr>
          <p:nvPr/>
        </p:nvCxnSpPr>
        <p:spPr>
          <a:xfrm>
            <a:off x="336000" y="611552"/>
            <a:ext cx="11520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文本框 23">
            <a:extLst>
              <a:ext uri="{FF2B5EF4-FFF2-40B4-BE49-F238E27FC236}">
                <a16:creationId xmlns:a16="http://schemas.microsoft.com/office/drawing/2014/main" id="{DCDD8B20-7C7B-6334-424A-5F77F099456A}"/>
              </a:ext>
            </a:extLst>
          </p:cNvPr>
          <p:cNvSpPr txBox="1"/>
          <p:nvPr/>
        </p:nvSpPr>
        <p:spPr>
          <a:xfrm>
            <a:off x="9114879" y="1806305"/>
            <a:ext cx="21018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Bias points @ V</a:t>
            </a:r>
            <a:r>
              <a:rPr lang="en-US" altLang="zh-CN" sz="1400" b="1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5 V</a:t>
            </a:r>
            <a:endParaRPr lang="zh-CN" altLang="en-US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AA6FB800-E8C2-D4A0-F684-5C9AC8AE48D1}"/>
              </a:ext>
            </a:extLst>
          </p:cNvPr>
          <p:cNvSpPr/>
          <p:nvPr/>
        </p:nvSpPr>
        <p:spPr>
          <a:xfrm>
            <a:off x="9069879" y="2133867"/>
            <a:ext cx="90000" cy="90000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A76A3066-61A4-C5CF-3775-D1BED4FC7B71}"/>
              </a:ext>
            </a:extLst>
          </p:cNvPr>
          <p:cNvSpPr/>
          <p:nvPr/>
        </p:nvSpPr>
        <p:spPr>
          <a:xfrm>
            <a:off x="9069879" y="2921958"/>
            <a:ext cx="90000" cy="90000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D661D0B0-BC49-ED3B-4AF2-D5149B749610}"/>
              </a:ext>
            </a:extLst>
          </p:cNvPr>
          <p:cNvSpPr/>
          <p:nvPr/>
        </p:nvSpPr>
        <p:spPr>
          <a:xfrm>
            <a:off x="9069879" y="2694728"/>
            <a:ext cx="90000" cy="90000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id="{48171F91-BF82-FDC8-1D6F-C638DADCF86F}"/>
              </a:ext>
            </a:extLst>
          </p:cNvPr>
          <p:cNvSpPr/>
          <p:nvPr/>
        </p:nvSpPr>
        <p:spPr>
          <a:xfrm>
            <a:off x="9069879" y="2452582"/>
            <a:ext cx="90000" cy="90000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椭圆 29">
            <a:extLst>
              <a:ext uri="{FF2B5EF4-FFF2-40B4-BE49-F238E27FC236}">
                <a16:creationId xmlns:a16="http://schemas.microsoft.com/office/drawing/2014/main" id="{A6A1C03E-2A97-AB99-6581-6A89813A3973}"/>
              </a:ext>
            </a:extLst>
          </p:cNvPr>
          <p:cNvSpPr/>
          <p:nvPr/>
        </p:nvSpPr>
        <p:spPr>
          <a:xfrm>
            <a:off x="9069879" y="1755272"/>
            <a:ext cx="90000" cy="90000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椭圆 30">
            <a:extLst>
              <a:ext uri="{FF2B5EF4-FFF2-40B4-BE49-F238E27FC236}">
                <a16:creationId xmlns:a16="http://schemas.microsoft.com/office/drawing/2014/main" id="{C165C565-EB53-EBD5-A3E8-F26FE5C1CE29}"/>
              </a:ext>
            </a:extLst>
          </p:cNvPr>
          <p:cNvSpPr/>
          <p:nvPr/>
        </p:nvSpPr>
        <p:spPr>
          <a:xfrm>
            <a:off x="9069879" y="3121194"/>
            <a:ext cx="90000" cy="90000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EA994E1A-79FF-0E53-B0C7-7F0ABEFDF1D1}"/>
              </a:ext>
            </a:extLst>
          </p:cNvPr>
          <p:cNvSpPr txBox="1"/>
          <p:nvPr/>
        </p:nvSpPr>
        <p:spPr>
          <a:xfrm>
            <a:off x="527444" y="5021235"/>
            <a:ext cx="10439339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Typical SGT output curves with low saturation voltages and low output conductance</a:t>
            </a: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F6AED368-FA45-C2DA-701F-8C2FF42E1432}"/>
              </a:ext>
            </a:extLst>
          </p:cNvPr>
          <p:cNvCxnSpPr>
            <a:cxnSpLocks/>
          </p:cNvCxnSpPr>
          <p:nvPr/>
        </p:nvCxnSpPr>
        <p:spPr>
          <a:xfrm flipH="1">
            <a:off x="7363880" y="1399100"/>
            <a:ext cx="349142" cy="2134036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0001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6" grpId="0"/>
      <p:bldP spid="147" grpId="0"/>
      <p:bldP spid="24" grpId="0"/>
      <p:bldP spid="25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3C8F4100-B2D1-9A9A-DD7C-38CED219E19E}"/>
              </a:ext>
            </a:extLst>
          </p:cNvPr>
          <p:cNvSpPr txBox="1"/>
          <p:nvPr/>
        </p:nvSpPr>
        <p:spPr>
          <a:xfrm>
            <a:off x="5526899" y="6479165"/>
            <a:ext cx="56310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cs typeface="Arial" panose="020B0604020202020204" pitchFamily="34" charset="0"/>
              </a:rPr>
              <a:t>Low-frequency Noise in Polysilicon Source-Gated Thin-Film Transistor</a:t>
            </a:r>
            <a:endParaRPr lang="zh-CN" altLang="en-US" sz="1200" b="1" dirty="0">
              <a:cs typeface="Arial" panose="020B0604020202020204" pitchFamily="34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7C3A9A51-4779-5585-FEBC-81A3803C22B5}"/>
              </a:ext>
            </a:extLst>
          </p:cNvPr>
          <p:cNvGrpSpPr>
            <a:grpSpLocks noChangeAspect="1"/>
          </p:cNvGrpSpPr>
          <p:nvPr/>
        </p:nvGrpSpPr>
        <p:grpSpPr>
          <a:xfrm>
            <a:off x="292333" y="6372743"/>
            <a:ext cx="3600000" cy="383421"/>
            <a:chOff x="856061" y="20837"/>
            <a:chExt cx="9811939" cy="1045028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438F5838-52B3-71A3-DD6F-80FADE49BA0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56061" y="122206"/>
              <a:ext cx="6312379" cy="842289"/>
              <a:chOff x="1557397" y="12730"/>
              <a:chExt cx="6312379" cy="842289"/>
            </a:xfrm>
          </p:grpSpPr>
          <p:pic>
            <p:nvPicPr>
              <p:cNvPr id="6" name="Picture 19">
                <a:extLst>
                  <a:ext uri="{FF2B5EF4-FFF2-40B4-BE49-F238E27FC236}">
                    <a16:creationId xmlns:a16="http://schemas.microsoft.com/office/drawing/2014/main" id="{842D0D30-0B0A-CEE1-948C-4A1D1BE661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3" t="25989" r="5769" b="7286"/>
              <a:stretch/>
            </p:blipFill>
            <p:spPr>
              <a:xfrm>
                <a:off x="1557397" y="169647"/>
                <a:ext cx="3057896" cy="528459"/>
              </a:xfrm>
              <a:prstGeom prst="rect">
                <a:avLst/>
              </a:prstGeom>
            </p:spPr>
          </p:pic>
          <p:pic>
            <p:nvPicPr>
              <p:cNvPr id="7" name="图片 6" descr="图片包含 游戏机&#10;&#10;描述已自动生成">
                <a:extLst>
                  <a:ext uri="{FF2B5EF4-FFF2-40B4-BE49-F238E27FC236}">
                    <a16:creationId xmlns:a16="http://schemas.microsoft.com/office/drawing/2014/main" id="{B061A5C6-2042-B338-C88F-6D315FFBD98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7328" b="22519"/>
              <a:stretch/>
            </p:blipFill>
            <p:spPr>
              <a:xfrm>
                <a:off x="6018622" y="12730"/>
                <a:ext cx="1851154" cy="842289"/>
              </a:xfrm>
              <a:prstGeom prst="rect">
                <a:avLst/>
              </a:prstGeom>
            </p:spPr>
          </p:pic>
        </p:grpSp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13ACDE0E-1439-E159-F353-83AFEF4883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9525" t="28614" r="12751" b="29188"/>
            <a:stretch/>
          </p:blipFill>
          <p:spPr>
            <a:xfrm>
              <a:off x="8926285" y="20837"/>
              <a:ext cx="1741715" cy="1045028"/>
            </a:xfrm>
            <a:prstGeom prst="rect">
              <a:avLst/>
            </a:prstGeom>
          </p:spPr>
        </p:pic>
      </p:grpSp>
      <p:sp>
        <p:nvSpPr>
          <p:cNvPr id="10" name="文本框 9">
            <a:extLst>
              <a:ext uri="{FF2B5EF4-FFF2-40B4-BE49-F238E27FC236}">
                <a16:creationId xmlns:a16="http://schemas.microsoft.com/office/drawing/2014/main" id="{DBE66B6A-DDEF-E8E5-051C-9B9CEF743B02}"/>
              </a:ext>
            </a:extLst>
          </p:cNvPr>
          <p:cNvSpPr txBox="1"/>
          <p:nvPr/>
        </p:nvSpPr>
        <p:spPr>
          <a:xfrm>
            <a:off x="236520" y="25400"/>
            <a:ext cx="43241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1.3. TCAD Simulations</a:t>
            </a:r>
            <a:endParaRPr lang="zh-CN" altLang="en-US" sz="3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2" name="表格 31">
            <a:extLst>
              <a:ext uri="{FF2B5EF4-FFF2-40B4-BE49-F238E27FC236}">
                <a16:creationId xmlns:a16="http://schemas.microsoft.com/office/drawing/2014/main" id="{34A40CE6-851F-EBAE-0957-4CB9A1578A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790460"/>
              </p:ext>
            </p:extLst>
          </p:nvPr>
        </p:nvGraphicFramePr>
        <p:xfrm>
          <a:off x="1179871" y="4114265"/>
          <a:ext cx="3751299" cy="1988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043">
                  <a:extLst>
                    <a:ext uri="{9D8B030D-6E8A-4147-A177-3AD203B41FA5}">
                      <a16:colId xmlns:a16="http://schemas.microsoft.com/office/drawing/2014/main" val="3686971149"/>
                    </a:ext>
                  </a:extLst>
                </a:gridCol>
                <a:gridCol w="1303256">
                  <a:extLst>
                    <a:ext uri="{9D8B030D-6E8A-4147-A177-3AD203B41FA5}">
                      <a16:colId xmlns:a16="http://schemas.microsoft.com/office/drawing/2014/main" val="2162224981"/>
                    </a:ext>
                  </a:extLst>
                </a:gridCol>
              </a:tblGrid>
              <a:tr h="33141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500" b="1" dirty="0"/>
                        <a:t>Parameter</a:t>
                      </a:r>
                      <a:endParaRPr lang="zh-CN" altLang="en-US" sz="1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500" b="1" dirty="0"/>
                        <a:t>Value</a:t>
                      </a:r>
                      <a:endParaRPr lang="zh-CN" altLang="en-US" sz="1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683071"/>
                  </a:ext>
                </a:extLst>
              </a:tr>
              <a:tr h="33141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/>
                        <a:t>Schottky barrier height </a:t>
                      </a:r>
                      <a:endParaRPr lang="zh-CN" altLang="en-US" sz="1400" b="1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/>
                        <a:t>0.35 eV</a:t>
                      </a:r>
                      <a:endParaRPr lang="zh-CN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1880319"/>
                  </a:ext>
                </a:extLst>
              </a:tr>
              <a:tr h="33141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</a:rPr>
                        <a:t>Mobility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</a:rPr>
                        <a:t>20 cm·V</a:t>
                      </a:r>
                      <a:r>
                        <a:rPr lang="en-US" altLang="zh-CN" sz="1400" b="1" baseline="30000" dirty="0">
                          <a:solidFill>
                            <a:schemeClr val="tx1"/>
                          </a:solidFill>
                        </a:rPr>
                        <a:t>-1</a:t>
                      </a:r>
                      <a:r>
                        <a:rPr lang="en-US" altLang="zh-CN" sz="1400" b="1" dirty="0">
                          <a:solidFill>
                            <a:schemeClr val="tx1"/>
                          </a:solidFill>
                        </a:rPr>
                        <a:t>s</a:t>
                      </a:r>
                      <a:r>
                        <a:rPr lang="en-US" altLang="zh-CN" sz="1400" b="1" baseline="30000" dirty="0">
                          <a:solidFill>
                            <a:schemeClr val="tx1"/>
                          </a:solidFill>
                        </a:rPr>
                        <a:t>-1</a:t>
                      </a:r>
                      <a:endParaRPr lang="zh-CN" altLang="en-US" sz="1400" b="1" baseline="30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73917690"/>
                  </a:ext>
                </a:extLst>
              </a:tr>
              <a:tr h="33141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/>
                        <a:t>Permittivity</a:t>
                      </a:r>
                      <a:endParaRPr lang="zh-CN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/>
                        <a:t>11.7</a:t>
                      </a:r>
                      <a:endParaRPr lang="zh-CN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64054357"/>
                  </a:ext>
                </a:extLst>
              </a:tr>
              <a:tr h="33141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/>
                        <a:t>Fixed charge density Q</a:t>
                      </a:r>
                      <a:r>
                        <a:rPr lang="en-US" altLang="zh-CN" sz="1400" b="1" baseline="-25000" dirty="0"/>
                        <a:t>f</a:t>
                      </a:r>
                      <a:endParaRPr lang="zh-CN" altLang="en-US" sz="1400" b="1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/>
                        <a:t>4×10</a:t>
                      </a:r>
                      <a:r>
                        <a:rPr lang="en-US" altLang="zh-CN" sz="1400" b="1" baseline="30000" dirty="0"/>
                        <a:t>11</a:t>
                      </a:r>
                      <a:r>
                        <a:rPr lang="en-US" altLang="zh-CN" sz="1400" b="1" dirty="0"/>
                        <a:t> cm</a:t>
                      </a:r>
                      <a:r>
                        <a:rPr lang="en-US" altLang="zh-CN" sz="1400" b="1" baseline="30000" dirty="0"/>
                        <a:t>-2</a:t>
                      </a:r>
                      <a:endParaRPr lang="zh-CN" altLang="en-US" sz="1400" b="1" baseline="30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2699951"/>
                  </a:ext>
                </a:extLst>
              </a:tr>
              <a:tr h="33141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/>
                        <a:t>Acceptor defect density D</a:t>
                      </a:r>
                      <a:r>
                        <a:rPr lang="en-US" altLang="zh-CN" sz="1400" b="1" baseline="-25000" dirty="0"/>
                        <a:t>it</a:t>
                      </a:r>
                      <a:endParaRPr lang="zh-CN" altLang="en-US" sz="1400" b="1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/>
                        <a:t>1×10</a:t>
                      </a:r>
                      <a:r>
                        <a:rPr lang="en-US" altLang="zh-CN" sz="1400" b="1" baseline="30000" dirty="0"/>
                        <a:t>12</a:t>
                      </a:r>
                      <a:r>
                        <a:rPr lang="en-US" altLang="zh-CN" sz="1400" b="1" dirty="0"/>
                        <a:t> cm</a:t>
                      </a:r>
                      <a:r>
                        <a:rPr lang="en-US" altLang="zh-CN" sz="1400" b="1" baseline="30000" dirty="0"/>
                        <a:t>-3</a:t>
                      </a:r>
                      <a:endParaRPr lang="zh-CN" altLang="en-US" sz="1400" b="1" baseline="30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11128889"/>
                  </a:ext>
                </a:extLst>
              </a:tr>
            </a:tbl>
          </a:graphicData>
        </a:graphic>
      </p:graphicFrame>
      <p:sp>
        <p:nvSpPr>
          <p:cNvPr id="48" name="文本框 47">
            <a:extLst>
              <a:ext uri="{FF2B5EF4-FFF2-40B4-BE49-F238E27FC236}">
                <a16:creationId xmlns:a16="http://schemas.microsoft.com/office/drawing/2014/main" id="{81275814-F394-CCCA-5259-014F1E712548}"/>
              </a:ext>
            </a:extLst>
          </p:cNvPr>
          <p:cNvSpPr txBox="1"/>
          <p:nvPr/>
        </p:nvSpPr>
        <p:spPr>
          <a:xfrm>
            <a:off x="918558" y="3620018"/>
            <a:ext cx="42739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Key parameters used in simulations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86C9992D-E127-7791-5DC1-1034119319C3}"/>
              </a:ext>
            </a:extLst>
          </p:cNvPr>
          <p:cNvSpPr txBox="1"/>
          <p:nvPr/>
        </p:nvSpPr>
        <p:spPr>
          <a:xfrm>
            <a:off x="973071" y="687410"/>
            <a:ext cx="44294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Schematic simulated device structure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79CEAD6B-3C29-8DCB-E521-F4FE0380BABC}"/>
              </a:ext>
            </a:extLst>
          </p:cNvPr>
          <p:cNvSpPr>
            <a:spLocks noChangeAspect="1"/>
          </p:cNvSpPr>
          <p:nvPr/>
        </p:nvSpPr>
        <p:spPr>
          <a:xfrm>
            <a:off x="810558" y="3766073"/>
            <a:ext cx="108000" cy="108000"/>
          </a:xfrm>
          <a:prstGeom prst="rect">
            <a:avLst/>
          </a:prstGeom>
          <a:noFill/>
          <a:ln w="5080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08EC3BE3-0ABD-12E9-E6A5-6EFAD1EF9761}"/>
              </a:ext>
            </a:extLst>
          </p:cNvPr>
          <p:cNvGrpSpPr/>
          <p:nvPr/>
        </p:nvGrpSpPr>
        <p:grpSpPr>
          <a:xfrm>
            <a:off x="860736" y="805714"/>
            <a:ext cx="4396196" cy="2743596"/>
            <a:chOff x="664792" y="1565734"/>
            <a:chExt cx="4629234" cy="2746081"/>
          </a:xfrm>
        </p:grpSpPr>
        <p:grpSp>
          <p:nvGrpSpPr>
            <p:cNvPr id="42" name="组合 41">
              <a:extLst>
                <a:ext uri="{FF2B5EF4-FFF2-40B4-BE49-F238E27FC236}">
                  <a16:creationId xmlns:a16="http://schemas.microsoft.com/office/drawing/2014/main" id="{B9008553-E743-650C-7963-2DA4DA07962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64792" y="1853786"/>
              <a:ext cx="4629234" cy="2458029"/>
              <a:chOff x="1073374" y="1001256"/>
              <a:chExt cx="4363200" cy="2046819"/>
            </a:xfrm>
          </p:grpSpPr>
          <p:grpSp>
            <p:nvGrpSpPr>
              <p:cNvPr id="31" name="组合 30">
                <a:extLst>
                  <a:ext uri="{FF2B5EF4-FFF2-40B4-BE49-F238E27FC236}">
                    <a16:creationId xmlns:a16="http://schemas.microsoft.com/office/drawing/2014/main" id="{52965DA8-DBCD-44F1-7BF7-43035EB20E4A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073374" y="1344189"/>
                <a:ext cx="4363200" cy="1376861"/>
                <a:chOff x="3073973" y="1941628"/>
                <a:chExt cx="4090251" cy="989947"/>
              </a:xfrm>
            </p:grpSpPr>
            <p:sp>
              <p:nvSpPr>
                <p:cNvPr id="24" name="矩形 23">
                  <a:extLst>
                    <a:ext uri="{FF2B5EF4-FFF2-40B4-BE49-F238E27FC236}">
                      <a16:creationId xmlns:a16="http://schemas.microsoft.com/office/drawing/2014/main" id="{E370E6E5-C27C-92DC-16C6-72CF5339C4E6}"/>
                    </a:ext>
                  </a:extLst>
                </p:cNvPr>
                <p:cNvSpPr/>
                <p:nvPr/>
              </p:nvSpPr>
              <p:spPr>
                <a:xfrm>
                  <a:off x="3080029" y="2200934"/>
                  <a:ext cx="843699" cy="434709"/>
                </a:xfrm>
                <a:prstGeom prst="rect">
                  <a:avLst/>
                </a:prstGeom>
                <a:solidFill>
                  <a:srgbClr val="FFFF99"/>
                </a:solidFill>
                <a:ln w="1905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CN" sz="160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Drain</a:t>
                  </a:r>
                  <a:endParaRPr lang="zh-CN" altLang="en-US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矩形 24">
                  <a:extLst>
                    <a:ext uri="{FF2B5EF4-FFF2-40B4-BE49-F238E27FC236}">
                      <a16:creationId xmlns:a16="http://schemas.microsoft.com/office/drawing/2014/main" id="{EAB12895-F080-7DE8-B092-306168CD479A}"/>
                    </a:ext>
                  </a:extLst>
                </p:cNvPr>
                <p:cNvSpPr/>
                <p:nvPr/>
              </p:nvSpPr>
              <p:spPr>
                <a:xfrm>
                  <a:off x="6311389" y="2200934"/>
                  <a:ext cx="843699" cy="434709"/>
                </a:xfrm>
                <a:prstGeom prst="rect">
                  <a:avLst/>
                </a:prstGeom>
                <a:solidFill>
                  <a:srgbClr val="FFFF99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CN" sz="160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Drain</a:t>
                  </a:r>
                  <a:endParaRPr lang="zh-CN" altLang="en-US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1" name="组合 20">
                  <a:extLst>
                    <a:ext uri="{FF2B5EF4-FFF2-40B4-BE49-F238E27FC236}">
                      <a16:creationId xmlns:a16="http://schemas.microsoft.com/office/drawing/2014/main" id="{97D78FB8-8730-1101-0176-8F51C1228B2E}"/>
                    </a:ext>
                  </a:extLst>
                </p:cNvPr>
                <p:cNvGrpSpPr/>
                <p:nvPr/>
              </p:nvGrpSpPr>
              <p:grpSpPr>
                <a:xfrm>
                  <a:off x="3073973" y="1941628"/>
                  <a:ext cx="4090251" cy="989947"/>
                  <a:chOff x="3073973" y="1941628"/>
                  <a:chExt cx="4090251" cy="989947"/>
                </a:xfrm>
              </p:grpSpPr>
              <p:sp>
                <p:nvSpPr>
                  <p:cNvPr id="11" name="矩形 10">
                    <a:extLst>
                      <a:ext uri="{FF2B5EF4-FFF2-40B4-BE49-F238E27FC236}">
                        <a16:creationId xmlns:a16="http://schemas.microsoft.com/office/drawing/2014/main" id="{881A1D39-31BD-5657-FEFD-A2D0C3CE1048}"/>
                      </a:ext>
                    </a:extLst>
                  </p:cNvPr>
                  <p:cNvSpPr/>
                  <p:nvPr/>
                </p:nvSpPr>
                <p:spPr>
                  <a:xfrm>
                    <a:off x="3079927" y="2334081"/>
                    <a:ext cx="4073237" cy="1800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60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2" name="矩形 11">
                    <a:extLst>
                      <a:ext uri="{FF2B5EF4-FFF2-40B4-BE49-F238E27FC236}">
                        <a16:creationId xmlns:a16="http://schemas.microsoft.com/office/drawing/2014/main" id="{46045D0A-DD3B-CF17-0BA7-5DD66FE279C5}"/>
                      </a:ext>
                    </a:extLst>
                  </p:cNvPr>
                  <p:cNvSpPr/>
                  <p:nvPr/>
                </p:nvSpPr>
                <p:spPr>
                  <a:xfrm>
                    <a:off x="3079927" y="2637968"/>
                    <a:ext cx="4073237" cy="268567"/>
                  </a:xfrm>
                  <a:prstGeom prst="rect">
                    <a:avLst/>
                  </a:prstGeom>
                  <a:solidFill>
                    <a:srgbClr val="99CCCC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altLang="zh-CN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SiO2</a:t>
                    </a:r>
                    <a:endParaRPr lang="zh-CN" altLang="en-US" sz="160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9D34E33-23B5-B206-BA6A-8899447A274D}"/>
                      </a:ext>
                    </a:extLst>
                  </p:cNvPr>
                  <p:cNvSpPr/>
                  <p:nvPr/>
                </p:nvSpPr>
                <p:spPr>
                  <a:xfrm>
                    <a:off x="3079927" y="1941628"/>
                    <a:ext cx="4073237" cy="265654"/>
                  </a:xfrm>
                  <a:prstGeom prst="rect">
                    <a:avLst/>
                  </a:prstGeom>
                  <a:solidFill>
                    <a:srgbClr val="99CCCC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60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cxnSp>
                <p:nvCxnSpPr>
                  <p:cNvPr id="17" name="直接连接符 16">
                    <a:extLst>
                      <a:ext uri="{FF2B5EF4-FFF2-40B4-BE49-F238E27FC236}">
                        <a16:creationId xmlns:a16="http://schemas.microsoft.com/office/drawing/2014/main" id="{67B2833D-068A-CC97-5AD0-2816B8D86D73}"/>
                      </a:ext>
                    </a:extLst>
                  </p:cNvPr>
                  <p:cNvCxnSpPr/>
                  <p:nvPr/>
                </p:nvCxnSpPr>
                <p:spPr>
                  <a:xfrm>
                    <a:off x="4306546" y="1959441"/>
                    <a:ext cx="540000" cy="0"/>
                  </a:xfrm>
                  <a:prstGeom prst="line">
                    <a:avLst/>
                  </a:prstGeom>
                  <a:ln w="53975">
                    <a:solidFill>
                      <a:srgbClr val="0000FF"/>
                    </a:solidFill>
                  </a:ln>
                </p:spPr>
                <p:style>
                  <a:lnRef idx="3">
                    <a:schemeClr val="accent1"/>
                  </a:lnRef>
                  <a:fillRef idx="0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直接连接符 17">
                    <a:extLst>
                      <a:ext uri="{FF2B5EF4-FFF2-40B4-BE49-F238E27FC236}">
                        <a16:creationId xmlns:a16="http://schemas.microsoft.com/office/drawing/2014/main" id="{CE401653-2C67-CA83-5C7A-E0F9B457B13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846546" y="2204391"/>
                    <a:ext cx="540000" cy="0"/>
                  </a:xfrm>
                  <a:prstGeom prst="line">
                    <a:avLst/>
                  </a:prstGeom>
                  <a:ln w="53975">
                    <a:solidFill>
                      <a:srgbClr val="0000FF"/>
                    </a:solidFill>
                  </a:ln>
                </p:spPr>
                <p:style>
                  <a:lnRef idx="3">
                    <a:schemeClr val="accent1"/>
                  </a:lnRef>
                  <a:fillRef idx="0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直接连接符 18">
                    <a:extLst>
                      <a:ext uri="{FF2B5EF4-FFF2-40B4-BE49-F238E27FC236}">
                        <a16:creationId xmlns:a16="http://schemas.microsoft.com/office/drawing/2014/main" id="{B092A1F8-21C5-6A52-42D3-B8CE585552C6}"/>
                      </a:ext>
                    </a:extLst>
                  </p:cNvPr>
                  <p:cNvCxnSpPr/>
                  <p:nvPr/>
                </p:nvCxnSpPr>
                <p:spPr>
                  <a:xfrm>
                    <a:off x="5386546" y="1961848"/>
                    <a:ext cx="540000" cy="0"/>
                  </a:xfrm>
                  <a:prstGeom prst="line">
                    <a:avLst/>
                  </a:prstGeom>
                  <a:ln w="53975">
                    <a:solidFill>
                      <a:srgbClr val="0000FF"/>
                    </a:solidFill>
                  </a:ln>
                </p:spPr>
                <p:style>
                  <a:lnRef idx="3">
                    <a:schemeClr val="accent1"/>
                  </a:lnRef>
                  <a:fillRef idx="0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直接连接符 19">
                    <a:extLst>
                      <a:ext uri="{FF2B5EF4-FFF2-40B4-BE49-F238E27FC236}">
                        <a16:creationId xmlns:a16="http://schemas.microsoft.com/office/drawing/2014/main" id="{CEA37815-E335-C1F4-252E-FCAB53BEDC87}"/>
                      </a:ext>
                    </a:extLst>
                  </p:cNvPr>
                  <p:cNvCxnSpPr/>
                  <p:nvPr/>
                </p:nvCxnSpPr>
                <p:spPr>
                  <a:xfrm>
                    <a:off x="3073973" y="2931575"/>
                    <a:ext cx="4090251" cy="0"/>
                  </a:xfrm>
                  <a:prstGeom prst="line">
                    <a:avLst/>
                  </a:prstGeom>
                  <a:ln w="76200">
                    <a:solidFill>
                      <a:srgbClr val="0000FF"/>
                    </a:solidFill>
                  </a:ln>
                </p:spPr>
                <p:style>
                  <a:lnRef idx="3">
                    <a:schemeClr val="accent1"/>
                  </a:lnRef>
                  <a:fillRef idx="0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2" name="直接连接符 21">
                  <a:extLst>
                    <a:ext uri="{FF2B5EF4-FFF2-40B4-BE49-F238E27FC236}">
                      <a16:creationId xmlns:a16="http://schemas.microsoft.com/office/drawing/2014/main" id="{8CC9ED3F-4A69-55EA-4F6E-755636CD6028}"/>
                    </a:ext>
                  </a:extLst>
                </p:cNvPr>
                <p:cNvCxnSpPr/>
                <p:nvPr/>
              </p:nvCxnSpPr>
              <p:spPr>
                <a:xfrm>
                  <a:off x="4846308" y="1943786"/>
                  <a:ext cx="0" cy="258875"/>
                </a:xfrm>
                <a:prstGeom prst="line">
                  <a:avLst/>
                </a:prstGeom>
                <a:ln w="53975">
                  <a:solidFill>
                    <a:srgbClr val="0000FF"/>
                  </a:solidFill>
                </a:ln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直接连接符 22">
                  <a:extLst>
                    <a:ext uri="{FF2B5EF4-FFF2-40B4-BE49-F238E27FC236}">
                      <a16:creationId xmlns:a16="http://schemas.microsoft.com/office/drawing/2014/main" id="{9476F1C6-8C31-6852-F37D-91FDC1CAEB0C}"/>
                    </a:ext>
                  </a:extLst>
                </p:cNvPr>
                <p:cNvCxnSpPr/>
                <p:nvPr/>
              </p:nvCxnSpPr>
              <p:spPr>
                <a:xfrm>
                  <a:off x="5379805" y="1942059"/>
                  <a:ext cx="0" cy="258875"/>
                </a:xfrm>
                <a:prstGeom prst="line">
                  <a:avLst/>
                </a:prstGeom>
                <a:ln w="53975">
                  <a:solidFill>
                    <a:srgbClr val="0000FF"/>
                  </a:solidFill>
                </a:ln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47E70FDA-41EB-3E75-EFBE-806A51CAF7C3}"/>
                  </a:ext>
                </a:extLst>
              </p:cNvPr>
              <p:cNvSpPr txBox="1"/>
              <p:nvPr/>
            </p:nvSpPr>
            <p:spPr>
              <a:xfrm>
                <a:off x="1855006" y="1001256"/>
                <a:ext cx="3012027" cy="2821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Schottky Source with field plate</a:t>
                </a:r>
                <a:endParaRPr lang="zh-CN" alt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DD9819F6-7CBD-865F-F917-6091CB92EA01}"/>
                  </a:ext>
                </a:extLst>
              </p:cNvPr>
              <p:cNvSpPr txBox="1"/>
              <p:nvPr/>
            </p:nvSpPr>
            <p:spPr>
              <a:xfrm>
                <a:off x="2934531" y="2766159"/>
                <a:ext cx="594079" cy="281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Gate</a:t>
                </a:r>
                <a:endParaRPr lang="zh-CN" alt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592C026B-ECB3-40FC-F532-B781028128E6}"/>
                  </a:ext>
                </a:extLst>
              </p:cNvPr>
              <p:cNvSpPr txBox="1"/>
              <p:nvPr/>
            </p:nvSpPr>
            <p:spPr>
              <a:xfrm>
                <a:off x="1987219" y="1437690"/>
                <a:ext cx="895350" cy="2819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SiO2</a:t>
                </a:r>
                <a:endParaRPr lang="zh-CN" altLang="en-US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2E759B47-02B7-BE7A-B7F9-E9C991F5A8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1531" y="1565734"/>
              <a:ext cx="108000" cy="108000"/>
            </a:xfrm>
            <a:prstGeom prst="rect">
              <a:avLst/>
            </a:prstGeom>
            <a:noFill/>
            <a:ln w="50800"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5" name="文本框 54">
              <a:extLst>
                <a:ext uri="{FF2B5EF4-FFF2-40B4-BE49-F238E27FC236}">
                  <a16:creationId xmlns:a16="http://schemas.microsoft.com/office/drawing/2014/main" id="{FE409D89-F1DE-F436-4B10-A1A1DE4A10EA}"/>
                </a:ext>
              </a:extLst>
            </p:cNvPr>
            <p:cNvSpPr txBox="1"/>
            <p:nvPr/>
          </p:nvSpPr>
          <p:spPr>
            <a:xfrm>
              <a:off x="1549189" y="2759245"/>
              <a:ext cx="121148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Polysilicon</a:t>
              </a:r>
              <a:endParaRPr lang="zh-CN" alt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7" name="直接箭头连接符 56">
              <a:extLst>
                <a:ext uri="{FF2B5EF4-FFF2-40B4-BE49-F238E27FC236}">
                  <a16:creationId xmlns:a16="http://schemas.microsoft.com/office/drawing/2014/main" id="{0D55F7DB-1824-D8B9-FB1A-F8C7A0946F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54578" y="2130097"/>
              <a:ext cx="0" cy="57652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0" name="文本框 59">
            <a:extLst>
              <a:ext uri="{FF2B5EF4-FFF2-40B4-BE49-F238E27FC236}">
                <a16:creationId xmlns:a16="http://schemas.microsoft.com/office/drawing/2014/main" id="{24B9EA74-1943-7021-A375-E724767A95EC}"/>
              </a:ext>
            </a:extLst>
          </p:cNvPr>
          <p:cNvSpPr txBox="1"/>
          <p:nvPr/>
        </p:nvSpPr>
        <p:spPr>
          <a:xfrm>
            <a:off x="11856000" y="6519446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93C73ACE-CA48-3147-2F36-CD0A870086CE}"/>
              </a:ext>
            </a:extLst>
          </p:cNvPr>
          <p:cNvCxnSpPr>
            <a:cxnSpLocks/>
          </p:cNvCxnSpPr>
          <p:nvPr/>
        </p:nvCxnSpPr>
        <p:spPr>
          <a:xfrm>
            <a:off x="336000" y="611552"/>
            <a:ext cx="11520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DA1B0EE6-FE8D-534E-9773-0DC1A2C0E93E}"/>
              </a:ext>
            </a:extLst>
          </p:cNvPr>
          <p:cNvGrpSpPr/>
          <p:nvPr/>
        </p:nvGrpSpPr>
        <p:grpSpPr>
          <a:xfrm>
            <a:off x="6931868" y="658661"/>
            <a:ext cx="4464000" cy="5856510"/>
            <a:chOff x="5785896" y="658661"/>
            <a:chExt cx="4464000" cy="5856510"/>
          </a:xfrm>
        </p:grpSpPr>
        <p:grpSp>
          <p:nvGrpSpPr>
            <p:cNvPr id="78" name="组合 77">
              <a:extLst>
                <a:ext uri="{FF2B5EF4-FFF2-40B4-BE49-F238E27FC236}">
                  <a16:creationId xmlns:a16="http://schemas.microsoft.com/office/drawing/2014/main" id="{1D5B2572-601E-0877-2B62-44D4D86302E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929896" y="3755318"/>
              <a:ext cx="4320000" cy="2759853"/>
              <a:chOff x="6034219" y="3416774"/>
              <a:chExt cx="4756111" cy="2960801"/>
            </a:xfrm>
          </p:grpSpPr>
          <p:pic>
            <p:nvPicPr>
              <p:cNvPr id="72" name="图片 71">
                <a:extLst>
                  <a:ext uri="{FF2B5EF4-FFF2-40B4-BE49-F238E27FC236}">
                    <a16:creationId xmlns:a16="http://schemas.microsoft.com/office/drawing/2014/main" id="{9FF8E414-4A23-8160-9C0C-F9549D8466C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98" t="21803" r="34107" b="6239"/>
              <a:stretch/>
            </p:blipFill>
            <p:spPr>
              <a:xfrm>
                <a:off x="6034219" y="3416774"/>
                <a:ext cx="4756111" cy="2960801"/>
              </a:xfrm>
              <a:prstGeom prst="rect">
                <a:avLst/>
              </a:prstGeom>
            </p:spPr>
          </p:pic>
          <p:sp>
            <p:nvSpPr>
              <p:cNvPr id="74" name="文本框 73">
                <a:extLst>
                  <a:ext uri="{FF2B5EF4-FFF2-40B4-BE49-F238E27FC236}">
                    <a16:creationId xmlns:a16="http://schemas.microsoft.com/office/drawing/2014/main" id="{74DB2FE3-0525-B93A-414D-415323E4F15F}"/>
                  </a:ext>
                </a:extLst>
              </p:cNvPr>
              <p:cNvSpPr txBox="1"/>
              <p:nvPr/>
            </p:nvSpPr>
            <p:spPr>
              <a:xfrm>
                <a:off x="6628411" y="3673276"/>
                <a:ext cx="2681562" cy="312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Doping Dose = 0.5 ×10</a:t>
                </a:r>
                <a:r>
                  <a:rPr lang="en-US" altLang="zh-CN" sz="1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12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cm</a:t>
                </a:r>
                <a:r>
                  <a:rPr lang="en-US" altLang="zh-CN" sz="1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-2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75" name="直接箭头连接符 74">
                <a:extLst>
                  <a:ext uri="{FF2B5EF4-FFF2-40B4-BE49-F238E27FC236}">
                    <a16:creationId xmlns:a16="http://schemas.microsoft.com/office/drawing/2014/main" id="{ED3848F9-F0AF-3287-F099-B3B34770A1F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622029" y="3912919"/>
                <a:ext cx="0" cy="195331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文本框 75">
                <a:extLst>
                  <a:ext uri="{FF2B5EF4-FFF2-40B4-BE49-F238E27FC236}">
                    <a16:creationId xmlns:a16="http://schemas.microsoft.com/office/drawing/2014/main" id="{713E1603-9FF8-B35E-B33F-E4D4F856C1BC}"/>
                  </a:ext>
                </a:extLst>
              </p:cNvPr>
              <p:cNvSpPr txBox="1"/>
              <p:nvPr/>
            </p:nvSpPr>
            <p:spPr>
              <a:xfrm>
                <a:off x="7154236" y="5258510"/>
                <a:ext cx="324595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en-US" altLang="zh-CN" sz="1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GS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ranges from 0 to 20 V, 5V per step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4" name="组合 83">
              <a:extLst>
                <a:ext uri="{FF2B5EF4-FFF2-40B4-BE49-F238E27FC236}">
                  <a16:creationId xmlns:a16="http://schemas.microsoft.com/office/drawing/2014/main" id="{4A00E793-B754-18B9-1CE3-C27E4986E63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85896" y="1165139"/>
              <a:ext cx="4464000" cy="2543071"/>
              <a:chOff x="6259038" y="882271"/>
              <a:chExt cx="4756111" cy="2709482"/>
            </a:xfrm>
          </p:grpSpPr>
          <p:pic>
            <p:nvPicPr>
              <p:cNvPr id="80" name="图片 79">
                <a:extLst>
                  <a:ext uri="{FF2B5EF4-FFF2-40B4-BE49-F238E27FC236}">
                    <a16:creationId xmlns:a16="http://schemas.microsoft.com/office/drawing/2014/main" id="{36972BFA-35E4-AF7D-D29F-A2D5CA21CA7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55" t="25270" r="34179" b="4616"/>
              <a:stretch/>
            </p:blipFill>
            <p:spPr>
              <a:xfrm>
                <a:off x="6259038" y="882271"/>
                <a:ext cx="4756111" cy="2709482"/>
              </a:xfrm>
              <a:prstGeom prst="rect">
                <a:avLst/>
              </a:prstGeom>
            </p:spPr>
          </p:pic>
          <p:sp>
            <p:nvSpPr>
              <p:cNvPr id="83" name="文本框 82">
                <a:extLst>
                  <a:ext uri="{FF2B5EF4-FFF2-40B4-BE49-F238E27FC236}">
                    <a16:creationId xmlns:a16="http://schemas.microsoft.com/office/drawing/2014/main" id="{F97DD94E-699A-B580-515F-BA7BF73453A2}"/>
                  </a:ext>
                </a:extLst>
              </p:cNvPr>
              <p:cNvSpPr txBox="1"/>
              <p:nvPr/>
            </p:nvSpPr>
            <p:spPr>
              <a:xfrm>
                <a:off x="8001909" y="2626788"/>
                <a:ext cx="25715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Doping Dose = 0.5 ×10</a:t>
                </a:r>
                <a:r>
                  <a:rPr lang="en-US" altLang="zh-CN" sz="1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12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cm</a:t>
                </a:r>
                <a:r>
                  <a:rPr lang="en-US" altLang="zh-CN" sz="1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-2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5" name="文本框 84">
              <a:extLst>
                <a:ext uri="{FF2B5EF4-FFF2-40B4-BE49-F238E27FC236}">
                  <a16:creationId xmlns:a16="http://schemas.microsoft.com/office/drawing/2014/main" id="{F8230005-107C-72F6-7218-6C64472B8AB0}"/>
                </a:ext>
              </a:extLst>
            </p:cNvPr>
            <p:cNvSpPr txBox="1"/>
            <p:nvPr/>
          </p:nvSpPr>
          <p:spPr>
            <a:xfrm>
              <a:off x="5992470" y="658661"/>
              <a:ext cx="33473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rPr>
                <a:t>Simulated IV characteristics</a:t>
              </a:r>
              <a:endParaRPr lang="zh-CN" alt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E7927EAB-C4A9-0F57-36BD-5149CC7893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84470" y="804716"/>
              <a:ext cx="108000" cy="108000"/>
            </a:xfrm>
            <a:prstGeom prst="rect">
              <a:avLst/>
            </a:prstGeom>
            <a:noFill/>
            <a:ln w="50800"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7" name="任意多边形: 形状 86">
            <a:extLst>
              <a:ext uri="{FF2B5EF4-FFF2-40B4-BE49-F238E27FC236}">
                <a16:creationId xmlns:a16="http://schemas.microsoft.com/office/drawing/2014/main" id="{0278728A-F373-D659-6EC2-987833343D13}"/>
              </a:ext>
            </a:extLst>
          </p:cNvPr>
          <p:cNvSpPr/>
          <p:nvPr/>
        </p:nvSpPr>
        <p:spPr>
          <a:xfrm>
            <a:off x="2792748" y="1972758"/>
            <a:ext cx="558483" cy="709105"/>
          </a:xfrm>
          <a:custGeom>
            <a:avLst/>
            <a:gdLst>
              <a:gd name="connsiteX0" fmla="*/ 0 w 647205"/>
              <a:gd name="connsiteY0" fmla="*/ 11875 h 789709"/>
              <a:gd name="connsiteX1" fmla="*/ 647205 w 647205"/>
              <a:gd name="connsiteY1" fmla="*/ 0 h 789709"/>
              <a:gd name="connsiteX2" fmla="*/ 641267 w 647205"/>
              <a:gd name="connsiteY2" fmla="*/ 789709 h 789709"/>
              <a:gd name="connsiteX3" fmla="*/ 575953 w 647205"/>
              <a:gd name="connsiteY3" fmla="*/ 623455 h 789709"/>
              <a:gd name="connsiteX4" fmla="*/ 498763 w 647205"/>
              <a:gd name="connsiteY4" fmla="*/ 504701 h 789709"/>
              <a:gd name="connsiteX5" fmla="*/ 403761 w 647205"/>
              <a:gd name="connsiteY5" fmla="*/ 332509 h 789709"/>
              <a:gd name="connsiteX6" fmla="*/ 290945 w 647205"/>
              <a:gd name="connsiteY6" fmla="*/ 213756 h 789709"/>
              <a:gd name="connsiteX7" fmla="*/ 178130 w 647205"/>
              <a:gd name="connsiteY7" fmla="*/ 100940 h 789709"/>
              <a:gd name="connsiteX8" fmla="*/ 77189 w 647205"/>
              <a:gd name="connsiteY8" fmla="*/ 47501 h 789709"/>
              <a:gd name="connsiteX9" fmla="*/ 0 w 647205"/>
              <a:gd name="connsiteY9" fmla="*/ 11875 h 789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7205" h="789709">
                <a:moveTo>
                  <a:pt x="0" y="11875"/>
                </a:moveTo>
                <a:lnTo>
                  <a:pt x="647205" y="0"/>
                </a:lnTo>
                <a:cubicBezTo>
                  <a:pt x="645226" y="263236"/>
                  <a:pt x="643246" y="526473"/>
                  <a:pt x="641267" y="789709"/>
                </a:cubicBezTo>
                <a:lnTo>
                  <a:pt x="575953" y="623455"/>
                </a:lnTo>
                <a:lnTo>
                  <a:pt x="498763" y="504701"/>
                </a:lnTo>
                <a:lnTo>
                  <a:pt x="403761" y="332509"/>
                </a:lnTo>
                <a:lnTo>
                  <a:pt x="290945" y="213756"/>
                </a:lnTo>
                <a:lnTo>
                  <a:pt x="178130" y="100940"/>
                </a:lnTo>
                <a:lnTo>
                  <a:pt x="77189" y="47501"/>
                </a:lnTo>
                <a:lnTo>
                  <a:pt x="0" y="11875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34CEEAB1-1197-B651-D602-EAE38A13F714}"/>
              </a:ext>
            </a:extLst>
          </p:cNvPr>
          <p:cNvSpPr txBox="1"/>
          <p:nvPr/>
        </p:nvSpPr>
        <p:spPr>
          <a:xfrm>
            <a:off x="3721760" y="1969104"/>
            <a:ext cx="401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altLang="zh-CN" sz="1600" b="1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endParaRPr lang="zh-CN" altLang="en-US" sz="1600" b="1" baseline="-250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2" name="直接箭头连接符 111">
            <a:extLst>
              <a:ext uri="{FF2B5EF4-FFF2-40B4-BE49-F238E27FC236}">
                <a16:creationId xmlns:a16="http://schemas.microsoft.com/office/drawing/2014/main" id="{6EEDB3C8-A780-BC85-55ED-F87424413AF3}"/>
              </a:ext>
            </a:extLst>
          </p:cNvPr>
          <p:cNvCxnSpPr>
            <a:cxnSpLocks/>
          </p:cNvCxnSpPr>
          <p:nvPr/>
        </p:nvCxnSpPr>
        <p:spPr>
          <a:xfrm rot="16200000">
            <a:off x="3870924" y="1912431"/>
            <a:ext cx="0" cy="900000"/>
          </a:xfrm>
          <a:prstGeom prst="straightConnector1">
            <a:avLst/>
          </a:prstGeom>
          <a:ln w="28575">
            <a:solidFill>
              <a:srgbClr val="0000FF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椭圆 38">
            <a:extLst>
              <a:ext uri="{FF2B5EF4-FFF2-40B4-BE49-F238E27FC236}">
                <a16:creationId xmlns:a16="http://schemas.microsoft.com/office/drawing/2014/main" id="{3992D88F-4995-7BCE-9D95-48FD5B66987D}"/>
              </a:ext>
            </a:extLst>
          </p:cNvPr>
          <p:cNvSpPr/>
          <p:nvPr/>
        </p:nvSpPr>
        <p:spPr>
          <a:xfrm>
            <a:off x="8782749" y="1969653"/>
            <a:ext cx="90000" cy="9000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椭圆 39">
            <a:extLst>
              <a:ext uri="{FF2B5EF4-FFF2-40B4-BE49-F238E27FC236}">
                <a16:creationId xmlns:a16="http://schemas.microsoft.com/office/drawing/2014/main" id="{09FB8C31-00A3-9A02-0743-F252B5B4EA2D}"/>
              </a:ext>
            </a:extLst>
          </p:cNvPr>
          <p:cNvSpPr/>
          <p:nvPr/>
        </p:nvSpPr>
        <p:spPr>
          <a:xfrm>
            <a:off x="10235497" y="1295710"/>
            <a:ext cx="90000" cy="9000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F6DE9B55-7B3D-F8C9-F4EB-33485DD9B798}"/>
              </a:ext>
            </a:extLst>
          </p:cNvPr>
          <p:cNvSpPr txBox="1"/>
          <p:nvPr/>
        </p:nvSpPr>
        <p:spPr>
          <a:xfrm>
            <a:off x="3713713" y="2185363"/>
            <a:ext cx="401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altLang="zh-CN" sz="1600" b="1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endParaRPr lang="zh-CN" altLang="en-US" sz="1600" b="1" baseline="-250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7" name="直接箭头连接符 46">
            <a:extLst>
              <a:ext uri="{FF2B5EF4-FFF2-40B4-BE49-F238E27FC236}">
                <a16:creationId xmlns:a16="http://schemas.microsoft.com/office/drawing/2014/main" id="{15478ADD-9360-21E0-B0C6-60156622A3AC}"/>
              </a:ext>
            </a:extLst>
          </p:cNvPr>
          <p:cNvCxnSpPr>
            <a:cxnSpLocks/>
          </p:cNvCxnSpPr>
          <p:nvPr/>
        </p:nvCxnSpPr>
        <p:spPr>
          <a:xfrm rot="16200000">
            <a:off x="3878912" y="2150040"/>
            <a:ext cx="0" cy="900000"/>
          </a:xfrm>
          <a:prstGeom prst="straightConnector1">
            <a:avLst/>
          </a:prstGeom>
          <a:ln w="28575">
            <a:solidFill>
              <a:srgbClr val="0000FF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16983D8A-2E48-28FA-172A-DDA9B3EF18D5}"/>
              </a:ext>
            </a:extLst>
          </p:cNvPr>
          <p:cNvGrpSpPr/>
          <p:nvPr/>
        </p:nvGrpSpPr>
        <p:grpSpPr>
          <a:xfrm>
            <a:off x="2854438" y="1323500"/>
            <a:ext cx="545558" cy="1266461"/>
            <a:chOff x="2866314" y="1311624"/>
            <a:chExt cx="545558" cy="1266461"/>
          </a:xfrm>
        </p:grpSpPr>
        <p:grpSp>
          <p:nvGrpSpPr>
            <p:cNvPr id="41" name="组合 40">
              <a:extLst>
                <a:ext uri="{FF2B5EF4-FFF2-40B4-BE49-F238E27FC236}">
                  <a16:creationId xmlns:a16="http://schemas.microsoft.com/office/drawing/2014/main" id="{26516A74-B63C-0FD7-F1F1-780E2B50B0B4}"/>
                </a:ext>
              </a:extLst>
            </p:cNvPr>
            <p:cNvGrpSpPr/>
            <p:nvPr/>
          </p:nvGrpSpPr>
          <p:grpSpPr>
            <a:xfrm>
              <a:off x="2866314" y="1313604"/>
              <a:ext cx="545558" cy="1264481"/>
              <a:chOff x="2411219" y="1159826"/>
              <a:chExt cx="765915" cy="1439015"/>
            </a:xfrm>
          </p:grpSpPr>
          <p:cxnSp>
            <p:nvCxnSpPr>
              <p:cNvPr id="43" name="连接符: 曲线 42">
                <a:extLst>
                  <a:ext uri="{FF2B5EF4-FFF2-40B4-BE49-F238E27FC236}">
                    <a16:creationId xmlns:a16="http://schemas.microsoft.com/office/drawing/2014/main" id="{DA7F84F8-B48F-D566-E8B7-E6B51D8E34DB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2547558" y="2016945"/>
                <a:ext cx="658339" cy="476867"/>
              </a:xfrm>
              <a:prstGeom prst="curvedConnector3">
                <a:avLst>
                  <a:gd name="adj1" fmla="val 100282"/>
                </a:avLst>
              </a:prstGeom>
              <a:ln w="28575">
                <a:solidFill>
                  <a:srgbClr val="0000FF"/>
                </a:solidFill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4" name="弧形 43">
                <a:extLst>
                  <a:ext uri="{FF2B5EF4-FFF2-40B4-BE49-F238E27FC236}">
                    <a16:creationId xmlns:a16="http://schemas.microsoft.com/office/drawing/2014/main" id="{037B458F-439C-67E5-A806-FE046E7D0F4F}"/>
                  </a:ext>
                </a:extLst>
              </p:cNvPr>
              <p:cNvSpPr/>
              <p:nvPr/>
            </p:nvSpPr>
            <p:spPr>
              <a:xfrm rot="284601" flipH="1" flipV="1">
                <a:off x="2411219" y="1186491"/>
                <a:ext cx="684106" cy="1412350"/>
              </a:xfrm>
              <a:prstGeom prst="arc">
                <a:avLst>
                  <a:gd name="adj1" fmla="val 16120370"/>
                  <a:gd name="adj2" fmla="val 21072345"/>
                </a:avLst>
              </a:prstGeom>
              <a:ln w="28575"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30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弧形 44">
                <a:extLst>
                  <a:ext uri="{FF2B5EF4-FFF2-40B4-BE49-F238E27FC236}">
                    <a16:creationId xmlns:a16="http://schemas.microsoft.com/office/drawing/2014/main" id="{9F4BB83C-1A9D-DE26-4293-610CA06CFD86}"/>
                  </a:ext>
                </a:extLst>
              </p:cNvPr>
              <p:cNvSpPr/>
              <p:nvPr/>
            </p:nvSpPr>
            <p:spPr>
              <a:xfrm flipH="1" flipV="1">
                <a:off x="2554856" y="1159826"/>
                <a:ext cx="622278" cy="1438238"/>
              </a:xfrm>
              <a:prstGeom prst="arc">
                <a:avLst>
                  <a:gd name="adj1" fmla="val 16142576"/>
                  <a:gd name="adj2" fmla="val 21072345"/>
                </a:avLst>
              </a:prstGeom>
              <a:ln w="28575"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30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弧形 8">
              <a:extLst>
                <a:ext uri="{FF2B5EF4-FFF2-40B4-BE49-F238E27FC236}">
                  <a16:creationId xmlns:a16="http://schemas.microsoft.com/office/drawing/2014/main" id="{91210F86-58A9-7496-B3D1-B149FADFBEBD}"/>
                </a:ext>
              </a:extLst>
            </p:cNvPr>
            <p:cNvSpPr/>
            <p:nvPr/>
          </p:nvSpPr>
          <p:spPr>
            <a:xfrm rot="213036" flipH="1" flipV="1">
              <a:off x="2931023" y="1311624"/>
              <a:ext cx="443247" cy="1263798"/>
            </a:xfrm>
            <a:prstGeom prst="arc">
              <a:avLst>
                <a:gd name="adj1" fmla="val 16142576"/>
                <a:gd name="adj2" fmla="val 21072345"/>
              </a:avLst>
            </a:prstGeom>
            <a:ln w="28575">
              <a:solidFill>
                <a:srgbClr val="0000FF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3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id="{A77FED7F-82CF-30B3-C8D8-D1EBA4E1DAAF}"/>
              </a:ext>
            </a:extLst>
          </p:cNvPr>
          <p:cNvSpPr txBox="1"/>
          <p:nvPr/>
        </p:nvSpPr>
        <p:spPr>
          <a:xfrm>
            <a:off x="2315636" y="2280642"/>
            <a:ext cx="6735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altLang="zh-CN" sz="1600" b="1" baseline="-25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barrier</a:t>
            </a:r>
            <a:endParaRPr lang="zh-CN" altLang="en-US" sz="1600" b="1" baseline="-250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86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89" grpId="0"/>
      <p:bldP spid="89" grpId="1"/>
      <p:bldP spid="39" grpId="0" animBg="1"/>
      <p:bldP spid="39" grpId="1" animBg="1"/>
      <p:bldP spid="40" grpId="0" animBg="1"/>
      <p:bldP spid="46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图片 143">
            <a:extLst>
              <a:ext uri="{FF2B5EF4-FFF2-40B4-BE49-F238E27FC236}">
                <a16:creationId xmlns:a16="http://schemas.microsoft.com/office/drawing/2014/main" id="{2AD03F89-923D-C258-1BE7-5C7659589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9698" y="3302179"/>
            <a:ext cx="2880000" cy="158769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5D0729D-2D57-4C56-498F-7729C36199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4" t="13440" r="11023" b="9218"/>
          <a:stretch/>
        </p:blipFill>
        <p:spPr>
          <a:xfrm>
            <a:off x="5181633" y="1021396"/>
            <a:ext cx="4680000" cy="2469037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DBDD7176-70C6-E070-9829-DBB543839D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" t="27279" r="34275" b="5087"/>
          <a:stretch/>
        </p:blipFill>
        <p:spPr>
          <a:xfrm>
            <a:off x="393700" y="1005855"/>
            <a:ext cx="4680000" cy="2617647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AD8147EC-C2A6-CD0A-57A2-1B787D8A9BE5}"/>
              </a:ext>
            </a:extLst>
          </p:cNvPr>
          <p:cNvSpPr txBox="1"/>
          <p:nvPr/>
        </p:nvSpPr>
        <p:spPr>
          <a:xfrm>
            <a:off x="5526899" y="6479165"/>
            <a:ext cx="56310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cs typeface="Arial" panose="020B0604020202020204" pitchFamily="34" charset="0"/>
              </a:rPr>
              <a:t>Low-frequency Noise in Polysilicon Source-Gated Thin-Film Transistor</a:t>
            </a:r>
            <a:endParaRPr lang="zh-CN" altLang="en-US" sz="1200" b="1" dirty="0">
              <a:cs typeface="Arial" panose="020B0604020202020204" pitchFamily="34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83222A3C-0F38-7B16-DE9D-950D0C7774CE}"/>
              </a:ext>
            </a:extLst>
          </p:cNvPr>
          <p:cNvGrpSpPr>
            <a:grpSpLocks noChangeAspect="1"/>
          </p:cNvGrpSpPr>
          <p:nvPr/>
        </p:nvGrpSpPr>
        <p:grpSpPr>
          <a:xfrm>
            <a:off x="292333" y="6372743"/>
            <a:ext cx="3600000" cy="383421"/>
            <a:chOff x="856061" y="20837"/>
            <a:chExt cx="9811939" cy="1045028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BE6F6A63-3DDE-47C6-0B7D-A7A22909BD6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56061" y="122206"/>
              <a:ext cx="6312379" cy="842289"/>
              <a:chOff x="1557397" y="12730"/>
              <a:chExt cx="6312379" cy="842289"/>
            </a:xfrm>
          </p:grpSpPr>
          <p:pic>
            <p:nvPicPr>
              <p:cNvPr id="8" name="Picture 19">
                <a:extLst>
                  <a:ext uri="{FF2B5EF4-FFF2-40B4-BE49-F238E27FC236}">
                    <a16:creationId xmlns:a16="http://schemas.microsoft.com/office/drawing/2014/main" id="{CC2B7A2F-37F8-7131-3EB9-0D01E36645D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3" t="25989" r="5769" b="7286"/>
              <a:stretch/>
            </p:blipFill>
            <p:spPr>
              <a:xfrm>
                <a:off x="1557397" y="169647"/>
                <a:ext cx="3057896" cy="528459"/>
              </a:xfrm>
              <a:prstGeom prst="rect">
                <a:avLst/>
              </a:prstGeom>
            </p:spPr>
          </p:pic>
          <p:pic>
            <p:nvPicPr>
              <p:cNvPr id="9" name="图片 8" descr="图片包含 游戏机&#10;&#10;描述已自动生成">
                <a:extLst>
                  <a:ext uri="{FF2B5EF4-FFF2-40B4-BE49-F238E27FC236}">
                    <a16:creationId xmlns:a16="http://schemas.microsoft.com/office/drawing/2014/main" id="{CF673B76-3E13-E1CA-93EB-A44A077A588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7328" b="22519"/>
              <a:stretch/>
            </p:blipFill>
            <p:spPr>
              <a:xfrm>
                <a:off x="6018622" y="12730"/>
                <a:ext cx="1851154" cy="842289"/>
              </a:xfrm>
              <a:prstGeom prst="rect">
                <a:avLst/>
              </a:prstGeom>
            </p:spPr>
          </p:pic>
        </p:grp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357F9AEC-A415-D401-E0A1-B5AC021398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9525" t="28614" r="12751" b="29188"/>
            <a:stretch/>
          </p:blipFill>
          <p:spPr>
            <a:xfrm>
              <a:off x="8926285" y="20837"/>
              <a:ext cx="1741715" cy="1045028"/>
            </a:xfrm>
            <a:prstGeom prst="rect">
              <a:avLst/>
            </a:prstGeom>
          </p:spPr>
        </p:pic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id="{F9ABD6CE-0D15-9484-CC29-CC354DE1620B}"/>
              </a:ext>
            </a:extLst>
          </p:cNvPr>
          <p:cNvSpPr txBox="1"/>
          <p:nvPr/>
        </p:nvSpPr>
        <p:spPr>
          <a:xfrm>
            <a:off x="236520" y="25400"/>
            <a:ext cx="43241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1.3. TCAD Simulations</a:t>
            </a:r>
            <a:endParaRPr lang="zh-CN" altLang="en-US" sz="3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F70CFAB0-58F5-6AFF-1849-63FB07078DA7}"/>
              </a:ext>
            </a:extLst>
          </p:cNvPr>
          <p:cNvSpPr>
            <a:spLocks noChangeAspect="1"/>
          </p:cNvSpPr>
          <p:nvPr/>
        </p:nvSpPr>
        <p:spPr>
          <a:xfrm>
            <a:off x="382831" y="754704"/>
            <a:ext cx="108000" cy="108000"/>
          </a:xfrm>
          <a:prstGeom prst="rect">
            <a:avLst/>
          </a:prstGeom>
          <a:noFill/>
          <a:ln w="5080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544E3ADF-BB1F-54F5-E3BC-312ABAA34BA7}"/>
              </a:ext>
            </a:extLst>
          </p:cNvPr>
          <p:cNvSpPr txBox="1"/>
          <p:nvPr/>
        </p:nvSpPr>
        <p:spPr>
          <a:xfrm>
            <a:off x="497181" y="617688"/>
            <a:ext cx="6625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Transfer and (g</a:t>
            </a:r>
            <a:r>
              <a:rPr lang="en-US" altLang="zh-CN" baseline="-25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/I</a:t>
            </a:r>
            <a:r>
              <a:rPr lang="en-US" altLang="zh-CN" baseline="-25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zh-CN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curves at different doping concentrations 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直接箭头连接符 34">
            <a:extLst>
              <a:ext uri="{FF2B5EF4-FFF2-40B4-BE49-F238E27FC236}">
                <a16:creationId xmlns:a16="http://schemas.microsoft.com/office/drawing/2014/main" id="{1BFFD58D-85FD-7475-6A5C-9B659220B3B9}"/>
              </a:ext>
            </a:extLst>
          </p:cNvPr>
          <p:cNvCxnSpPr>
            <a:cxnSpLocks/>
          </p:cNvCxnSpPr>
          <p:nvPr/>
        </p:nvCxnSpPr>
        <p:spPr>
          <a:xfrm>
            <a:off x="1393644" y="2115146"/>
            <a:ext cx="1614281" cy="6052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415AD91D-C885-3C8E-33A9-5641ADDE8137}"/>
              </a:ext>
            </a:extLst>
          </p:cNvPr>
          <p:cNvCxnSpPr>
            <a:cxnSpLocks/>
          </p:cNvCxnSpPr>
          <p:nvPr/>
        </p:nvCxnSpPr>
        <p:spPr>
          <a:xfrm rot="5400000" flipH="1">
            <a:off x="6060229" y="1798754"/>
            <a:ext cx="1109318" cy="0"/>
          </a:xfrm>
          <a:prstGeom prst="straightConnector1">
            <a:avLst/>
          </a:prstGeom>
          <a:ln w="254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2" name="文本框 141">
            <a:extLst>
              <a:ext uri="{FF2B5EF4-FFF2-40B4-BE49-F238E27FC236}">
                <a16:creationId xmlns:a16="http://schemas.microsoft.com/office/drawing/2014/main" id="{2D471AB5-F48A-D483-96D0-87B1C5981E4A}"/>
              </a:ext>
            </a:extLst>
          </p:cNvPr>
          <p:cNvSpPr txBox="1"/>
          <p:nvPr/>
        </p:nvSpPr>
        <p:spPr>
          <a:xfrm>
            <a:off x="11856000" y="6519446"/>
            <a:ext cx="2984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BBF6DD71-B54B-B22E-7760-5927CFB15108}"/>
              </a:ext>
            </a:extLst>
          </p:cNvPr>
          <p:cNvCxnSpPr>
            <a:cxnSpLocks/>
          </p:cNvCxnSpPr>
          <p:nvPr/>
        </p:nvCxnSpPr>
        <p:spPr>
          <a:xfrm>
            <a:off x="336000" y="611552"/>
            <a:ext cx="11520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2" name="文本框 51">
            <a:extLst>
              <a:ext uri="{FF2B5EF4-FFF2-40B4-BE49-F238E27FC236}">
                <a16:creationId xmlns:a16="http://schemas.microsoft.com/office/drawing/2014/main" id="{C034790A-E37D-D5BD-9794-44121E39BE36}"/>
              </a:ext>
            </a:extLst>
          </p:cNvPr>
          <p:cNvSpPr txBox="1"/>
          <p:nvPr/>
        </p:nvSpPr>
        <p:spPr>
          <a:xfrm>
            <a:off x="3037126" y="1762065"/>
            <a:ext cx="1885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Decreased doping concentration</a:t>
            </a:r>
            <a:endParaRPr lang="zh-CN" altLang="en-US" sz="1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椭圆 101">
            <a:extLst>
              <a:ext uri="{FF2B5EF4-FFF2-40B4-BE49-F238E27FC236}">
                <a16:creationId xmlns:a16="http://schemas.microsoft.com/office/drawing/2014/main" id="{6CB174EA-99AA-80C7-E360-54511008F662}"/>
              </a:ext>
            </a:extLst>
          </p:cNvPr>
          <p:cNvSpPr/>
          <p:nvPr/>
        </p:nvSpPr>
        <p:spPr>
          <a:xfrm>
            <a:off x="2201944" y="2195799"/>
            <a:ext cx="90000" cy="90000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" name="椭圆 102">
            <a:extLst>
              <a:ext uri="{FF2B5EF4-FFF2-40B4-BE49-F238E27FC236}">
                <a16:creationId xmlns:a16="http://schemas.microsoft.com/office/drawing/2014/main" id="{1854CF66-1B64-F607-97C2-863B0D9D1A7E}"/>
              </a:ext>
            </a:extLst>
          </p:cNvPr>
          <p:cNvSpPr/>
          <p:nvPr/>
        </p:nvSpPr>
        <p:spPr>
          <a:xfrm>
            <a:off x="1819428" y="2202365"/>
            <a:ext cx="90000" cy="90000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" name="椭圆 103">
            <a:extLst>
              <a:ext uri="{FF2B5EF4-FFF2-40B4-BE49-F238E27FC236}">
                <a16:creationId xmlns:a16="http://schemas.microsoft.com/office/drawing/2014/main" id="{9569806D-796E-8F96-78A9-C085C2299116}"/>
              </a:ext>
            </a:extLst>
          </p:cNvPr>
          <p:cNvSpPr/>
          <p:nvPr/>
        </p:nvSpPr>
        <p:spPr>
          <a:xfrm>
            <a:off x="2822781" y="1588200"/>
            <a:ext cx="90000" cy="90000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" name="椭圆 104">
            <a:extLst>
              <a:ext uri="{FF2B5EF4-FFF2-40B4-BE49-F238E27FC236}">
                <a16:creationId xmlns:a16="http://schemas.microsoft.com/office/drawing/2014/main" id="{86E9B898-AE37-11EF-AC2A-4755793A197F}"/>
              </a:ext>
            </a:extLst>
          </p:cNvPr>
          <p:cNvSpPr/>
          <p:nvPr/>
        </p:nvSpPr>
        <p:spPr>
          <a:xfrm>
            <a:off x="2512362" y="1798754"/>
            <a:ext cx="90000" cy="90000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" name="椭圆 105">
            <a:extLst>
              <a:ext uri="{FF2B5EF4-FFF2-40B4-BE49-F238E27FC236}">
                <a16:creationId xmlns:a16="http://schemas.microsoft.com/office/drawing/2014/main" id="{1024CC00-011F-B1D8-9932-B79895D38F66}"/>
              </a:ext>
            </a:extLst>
          </p:cNvPr>
          <p:cNvSpPr/>
          <p:nvPr/>
        </p:nvSpPr>
        <p:spPr>
          <a:xfrm>
            <a:off x="2667571" y="1660394"/>
            <a:ext cx="90000" cy="90000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7" name="椭圆 106">
            <a:extLst>
              <a:ext uri="{FF2B5EF4-FFF2-40B4-BE49-F238E27FC236}">
                <a16:creationId xmlns:a16="http://schemas.microsoft.com/office/drawing/2014/main" id="{B6D2B8AA-5AB5-EFDB-F2F9-6346C113BDB5}"/>
              </a:ext>
            </a:extLst>
          </p:cNvPr>
          <p:cNvSpPr/>
          <p:nvPr/>
        </p:nvSpPr>
        <p:spPr>
          <a:xfrm>
            <a:off x="2357153" y="1979229"/>
            <a:ext cx="90000" cy="90000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8" name="椭圆 107">
            <a:extLst>
              <a:ext uri="{FF2B5EF4-FFF2-40B4-BE49-F238E27FC236}">
                <a16:creationId xmlns:a16="http://schemas.microsoft.com/office/drawing/2014/main" id="{C43D783A-6FE9-EBA9-1976-6E502ACB0FA4}"/>
              </a:ext>
            </a:extLst>
          </p:cNvPr>
          <p:cNvSpPr/>
          <p:nvPr/>
        </p:nvSpPr>
        <p:spPr>
          <a:xfrm>
            <a:off x="1976309" y="1979414"/>
            <a:ext cx="90000" cy="90000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9" name="椭圆 108">
            <a:extLst>
              <a:ext uri="{FF2B5EF4-FFF2-40B4-BE49-F238E27FC236}">
                <a16:creationId xmlns:a16="http://schemas.microsoft.com/office/drawing/2014/main" id="{29E9149B-87A2-A896-C22A-BBA88DD446D4}"/>
              </a:ext>
            </a:extLst>
          </p:cNvPr>
          <p:cNvSpPr/>
          <p:nvPr/>
        </p:nvSpPr>
        <p:spPr>
          <a:xfrm>
            <a:off x="2133392" y="1780117"/>
            <a:ext cx="90000" cy="90000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0" name="椭圆 109">
            <a:extLst>
              <a:ext uri="{FF2B5EF4-FFF2-40B4-BE49-F238E27FC236}">
                <a16:creationId xmlns:a16="http://schemas.microsoft.com/office/drawing/2014/main" id="{70D40032-DBA5-C737-559E-FDA896D1D87E}"/>
              </a:ext>
            </a:extLst>
          </p:cNvPr>
          <p:cNvSpPr/>
          <p:nvPr/>
        </p:nvSpPr>
        <p:spPr>
          <a:xfrm>
            <a:off x="2308089" y="1647078"/>
            <a:ext cx="90000" cy="90000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1" name="椭圆 110">
            <a:extLst>
              <a:ext uri="{FF2B5EF4-FFF2-40B4-BE49-F238E27FC236}">
                <a16:creationId xmlns:a16="http://schemas.microsoft.com/office/drawing/2014/main" id="{6B58C6BC-6859-F767-71A6-DF61B29B108E}"/>
              </a:ext>
            </a:extLst>
          </p:cNvPr>
          <p:cNvSpPr/>
          <p:nvPr/>
        </p:nvSpPr>
        <p:spPr>
          <a:xfrm>
            <a:off x="2492297" y="1556603"/>
            <a:ext cx="90000" cy="90000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2" name="文本框 111">
            <a:extLst>
              <a:ext uri="{FF2B5EF4-FFF2-40B4-BE49-F238E27FC236}">
                <a16:creationId xmlns:a16="http://schemas.microsoft.com/office/drawing/2014/main" id="{72E6C4D1-37B7-9F29-332D-D23B36BEB989}"/>
              </a:ext>
            </a:extLst>
          </p:cNvPr>
          <p:cNvSpPr txBox="1"/>
          <p:nvPr/>
        </p:nvSpPr>
        <p:spPr>
          <a:xfrm>
            <a:off x="7377390" y="3642759"/>
            <a:ext cx="2224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 model for accumulation-mode</a:t>
            </a:r>
          </a:p>
          <a:p>
            <a:r>
              <a:rPr lang="en-US" altLang="zh-CN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device</a:t>
            </a:r>
            <a:endParaRPr lang="zh-CN" altLang="en-US" sz="16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B0D8291E-C20E-52A3-2507-D0A7627082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9814" y="2611075"/>
            <a:ext cx="900000" cy="379246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3EAABBE-4CE4-B7E5-8567-DE0868F69671}"/>
              </a:ext>
            </a:extLst>
          </p:cNvPr>
          <p:cNvSpPr txBox="1"/>
          <p:nvPr/>
        </p:nvSpPr>
        <p:spPr>
          <a:xfrm>
            <a:off x="6668256" y="1176792"/>
            <a:ext cx="30254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Decreased doping concentration</a:t>
            </a:r>
            <a:endParaRPr lang="zh-CN" altLang="en-US" sz="1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FB005E8E-CBD1-786C-9C90-4632AD8B5A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74995" y="2198506"/>
            <a:ext cx="1206000" cy="786522"/>
          </a:xfrm>
          <a:prstGeom prst="rect">
            <a:avLst/>
          </a:prstGeom>
        </p:spPr>
      </p:pic>
      <p:sp>
        <p:nvSpPr>
          <p:cNvPr id="31" name="椭圆 30">
            <a:extLst>
              <a:ext uri="{FF2B5EF4-FFF2-40B4-BE49-F238E27FC236}">
                <a16:creationId xmlns:a16="http://schemas.microsoft.com/office/drawing/2014/main" id="{7821845C-99E9-1ADB-6FAE-A7AD0FEFAC50}"/>
              </a:ext>
            </a:extLst>
          </p:cNvPr>
          <p:cNvSpPr/>
          <p:nvPr/>
        </p:nvSpPr>
        <p:spPr>
          <a:xfrm>
            <a:off x="5888744" y="1444273"/>
            <a:ext cx="90000" cy="90000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椭圆 36">
            <a:extLst>
              <a:ext uri="{FF2B5EF4-FFF2-40B4-BE49-F238E27FC236}">
                <a16:creationId xmlns:a16="http://schemas.microsoft.com/office/drawing/2014/main" id="{88495ED2-463F-EA5C-ADB0-4E1AF23E11CF}"/>
              </a:ext>
            </a:extLst>
          </p:cNvPr>
          <p:cNvSpPr/>
          <p:nvPr/>
        </p:nvSpPr>
        <p:spPr>
          <a:xfrm>
            <a:off x="7172297" y="1828306"/>
            <a:ext cx="90000" cy="90000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椭圆 40">
            <a:extLst>
              <a:ext uri="{FF2B5EF4-FFF2-40B4-BE49-F238E27FC236}">
                <a16:creationId xmlns:a16="http://schemas.microsoft.com/office/drawing/2014/main" id="{1FE089F6-676B-4423-A451-80F0BC19EF84}"/>
              </a:ext>
            </a:extLst>
          </p:cNvPr>
          <p:cNvSpPr/>
          <p:nvPr/>
        </p:nvSpPr>
        <p:spPr>
          <a:xfrm>
            <a:off x="8049560" y="1847271"/>
            <a:ext cx="90000" cy="90000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椭圆 114">
            <a:extLst>
              <a:ext uri="{FF2B5EF4-FFF2-40B4-BE49-F238E27FC236}">
                <a16:creationId xmlns:a16="http://schemas.microsoft.com/office/drawing/2014/main" id="{A652D4BF-8738-1E92-DB29-BF6BBE19B95E}"/>
              </a:ext>
            </a:extLst>
          </p:cNvPr>
          <p:cNvSpPr/>
          <p:nvPr/>
        </p:nvSpPr>
        <p:spPr>
          <a:xfrm>
            <a:off x="1698628" y="1839710"/>
            <a:ext cx="90000" cy="90000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6" name="椭圆 115">
            <a:extLst>
              <a:ext uri="{FF2B5EF4-FFF2-40B4-BE49-F238E27FC236}">
                <a16:creationId xmlns:a16="http://schemas.microsoft.com/office/drawing/2014/main" id="{5BE149BB-6569-D73E-280B-335BF727F462}"/>
              </a:ext>
            </a:extLst>
          </p:cNvPr>
          <p:cNvSpPr/>
          <p:nvPr/>
        </p:nvSpPr>
        <p:spPr>
          <a:xfrm>
            <a:off x="2021309" y="1602078"/>
            <a:ext cx="90000" cy="90000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7" name="椭圆 116">
            <a:extLst>
              <a:ext uri="{FF2B5EF4-FFF2-40B4-BE49-F238E27FC236}">
                <a16:creationId xmlns:a16="http://schemas.microsoft.com/office/drawing/2014/main" id="{54579A65-3255-667D-0EC2-EE0D1AFD70EF}"/>
              </a:ext>
            </a:extLst>
          </p:cNvPr>
          <p:cNvSpPr/>
          <p:nvPr/>
        </p:nvSpPr>
        <p:spPr>
          <a:xfrm>
            <a:off x="2412759" y="1459977"/>
            <a:ext cx="90000" cy="90000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7BE4462A-E94C-9358-F14D-6028FA747E2F}"/>
              </a:ext>
            </a:extLst>
          </p:cNvPr>
          <p:cNvGrpSpPr/>
          <p:nvPr/>
        </p:nvGrpSpPr>
        <p:grpSpPr>
          <a:xfrm>
            <a:off x="348712" y="3523052"/>
            <a:ext cx="8120449" cy="2922544"/>
            <a:chOff x="348712" y="3523052"/>
            <a:chExt cx="8120449" cy="2922544"/>
          </a:xfrm>
        </p:grpSpPr>
        <p:grpSp>
          <p:nvGrpSpPr>
            <p:cNvPr id="100" name="组合 99">
              <a:extLst>
                <a:ext uri="{FF2B5EF4-FFF2-40B4-BE49-F238E27FC236}">
                  <a16:creationId xmlns:a16="http://schemas.microsoft.com/office/drawing/2014/main" id="{9E8B13CB-F293-5979-0742-D58C085F2A3E}"/>
                </a:ext>
              </a:extLst>
            </p:cNvPr>
            <p:cNvGrpSpPr/>
            <p:nvPr/>
          </p:nvGrpSpPr>
          <p:grpSpPr>
            <a:xfrm>
              <a:off x="348712" y="4166701"/>
              <a:ext cx="8120449" cy="2278895"/>
              <a:chOff x="1081275" y="3860126"/>
              <a:chExt cx="8120449" cy="2278895"/>
            </a:xfrm>
          </p:grpSpPr>
          <p:grpSp>
            <p:nvGrpSpPr>
              <p:cNvPr id="57" name="组合 56">
                <a:extLst>
                  <a:ext uri="{FF2B5EF4-FFF2-40B4-BE49-F238E27FC236}">
                    <a16:creationId xmlns:a16="http://schemas.microsoft.com/office/drawing/2014/main" id="{DCE08FF3-5251-1ECD-1C89-CFCFEC7192FF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081275" y="3860126"/>
                <a:ext cx="6126312" cy="2218613"/>
                <a:chOff x="1598459" y="1243320"/>
                <a:chExt cx="7880991" cy="3096490"/>
              </a:xfrm>
            </p:grpSpPr>
            <p:grpSp>
              <p:nvGrpSpPr>
                <p:cNvPr id="58" name="组合 57">
                  <a:extLst>
                    <a:ext uri="{FF2B5EF4-FFF2-40B4-BE49-F238E27FC236}">
                      <a16:creationId xmlns:a16="http://schemas.microsoft.com/office/drawing/2014/main" id="{E6270CA2-5BC5-CEBC-952C-59E90233F950}"/>
                    </a:ext>
                  </a:extLst>
                </p:cNvPr>
                <p:cNvGrpSpPr/>
                <p:nvPr/>
              </p:nvGrpSpPr>
              <p:grpSpPr>
                <a:xfrm>
                  <a:off x="3253298" y="1243320"/>
                  <a:ext cx="2880000" cy="3080549"/>
                  <a:chOff x="1619195" y="2190751"/>
                  <a:chExt cx="2880000" cy="3080549"/>
                </a:xfrm>
              </p:grpSpPr>
              <p:grpSp>
                <p:nvGrpSpPr>
                  <p:cNvPr id="79" name="组合 78">
                    <a:extLst>
                      <a:ext uri="{FF2B5EF4-FFF2-40B4-BE49-F238E27FC236}">
                        <a16:creationId xmlns:a16="http://schemas.microsoft.com/office/drawing/2014/main" id="{1A0C02DE-B15E-EB89-DF29-11E8AC7FC8AB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1619195" y="2190751"/>
                    <a:ext cx="2880000" cy="3056708"/>
                    <a:chOff x="314734" y="780390"/>
                    <a:chExt cx="3600000" cy="5991980"/>
                  </a:xfrm>
                </p:grpSpPr>
                <p:pic>
                  <p:nvPicPr>
                    <p:cNvPr id="85" name="图片 84">
                      <a:extLst>
                        <a:ext uri="{FF2B5EF4-FFF2-40B4-BE49-F238E27FC236}">
                          <a16:creationId xmlns:a16="http://schemas.microsoft.com/office/drawing/2014/main" id="{7E8E7B07-68A1-3A10-35EE-C317FB7A097C}"/>
                        </a:ext>
                      </a:extLst>
                    </p:cNvPr>
                    <p:cNvPicPr>
                      <a:picLocks/>
                    </p:cNvPicPr>
                    <p:nvPr/>
                  </p:nvPicPr>
                  <p:blipFill rotWithShape="1">
                    <a:blip r:embed="rId10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8266" t="20518" r="35680" b="29224"/>
                    <a:stretch/>
                  </p:blipFill>
                  <p:spPr>
                    <a:xfrm flipH="1">
                      <a:off x="314734" y="780390"/>
                      <a:ext cx="3600000" cy="10799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86" name="图片 85">
                      <a:extLst>
                        <a:ext uri="{FF2B5EF4-FFF2-40B4-BE49-F238E27FC236}">
                          <a16:creationId xmlns:a16="http://schemas.microsoft.com/office/drawing/2014/main" id="{FD9CB05F-08F9-DC26-F9C8-D6637381B52D}"/>
                        </a:ext>
                      </a:extLst>
                    </p:cNvPr>
                    <p:cNvPicPr>
                      <a:picLocks/>
                    </p:cNvPicPr>
                    <p:nvPr/>
                  </p:nvPicPr>
                  <p:blipFill rotWithShape="1">
                    <a:blip r:embed="rId11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7211" t="20254" r="35436" b="29223"/>
                    <a:stretch/>
                  </p:blipFill>
                  <p:spPr>
                    <a:xfrm flipH="1">
                      <a:off x="314734" y="2008384"/>
                      <a:ext cx="3600000" cy="10799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87" name="图片 86">
                      <a:extLst>
                        <a:ext uri="{FF2B5EF4-FFF2-40B4-BE49-F238E27FC236}">
                          <a16:creationId xmlns:a16="http://schemas.microsoft.com/office/drawing/2014/main" id="{DFE78026-005A-83CB-E646-90D29BA9BC1D}"/>
                        </a:ext>
                      </a:extLst>
                    </p:cNvPr>
                    <p:cNvPicPr>
                      <a:picLocks/>
                    </p:cNvPicPr>
                    <p:nvPr/>
                  </p:nvPicPr>
                  <p:blipFill rotWithShape="1">
                    <a:blip r:embed="rId1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7169" t="20463" r="35637" b="29563"/>
                    <a:stretch/>
                  </p:blipFill>
                  <p:spPr>
                    <a:xfrm flipH="1">
                      <a:off x="314734" y="3236380"/>
                      <a:ext cx="3600000" cy="10799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88" name="图片 87">
                      <a:extLst>
                        <a:ext uri="{FF2B5EF4-FFF2-40B4-BE49-F238E27FC236}">
                          <a16:creationId xmlns:a16="http://schemas.microsoft.com/office/drawing/2014/main" id="{F6CE5359-B872-AD9C-C558-35703CE2E416}"/>
                        </a:ext>
                      </a:extLst>
                    </p:cNvPr>
                    <p:cNvPicPr>
                      <a:picLocks/>
                    </p:cNvPicPr>
                    <p:nvPr/>
                  </p:nvPicPr>
                  <p:blipFill rotWithShape="1">
                    <a:blip r:embed="rId1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7301" t="20748" r="35590" b="29486"/>
                    <a:stretch/>
                  </p:blipFill>
                  <p:spPr>
                    <a:xfrm flipH="1">
                      <a:off x="314734" y="4464374"/>
                      <a:ext cx="3600000" cy="10799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89" name="图片 88">
                      <a:extLst>
                        <a:ext uri="{FF2B5EF4-FFF2-40B4-BE49-F238E27FC236}">
                          <a16:creationId xmlns:a16="http://schemas.microsoft.com/office/drawing/2014/main" id="{329EE451-2586-EA30-C434-81D90B920995}"/>
                        </a:ext>
                      </a:extLst>
                    </p:cNvPr>
                    <p:cNvPicPr>
                      <a:picLocks/>
                    </p:cNvPicPr>
                    <p:nvPr/>
                  </p:nvPicPr>
                  <p:blipFill rotWithShape="1">
                    <a:blip r:embed="rId1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7015" t="20135" r="35814" b="29788"/>
                    <a:stretch/>
                  </p:blipFill>
                  <p:spPr>
                    <a:xfrm flipH="1">
                      <a:off x="314734" y="5692371"/>
                      <a:ext cx="3600000" cy="1079999"/>
                    </a:xfrm>
                    <a:prstGeom prst="rect">
                      <a:avLst/>
                    </a:prstGeom>
                  </p:spPr>
                </p:pic>
              </p:grpSp>
              <p:cxnSp>
                <p:nvCxnSpPr>
                  <p:cNvPr id="80" name="直接连接符 79">
                    <a:extLst>
                      <a:ext uri="{FF2B5EF4-FFF2-40B4-BE49-F238E27FC236}">
                        <a16:creationId xmlns:a16="http://schemas.microsoft.com/office/drawing/2014/main" id="{1FF19034-514A-F759-154F-7A61F1E88FE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064792" y="2190751"/>
                    <a:ext cx="0" cy="540000"/>
                  </a:xfrm>
                  <a:prstGeom prst="line">
                    <a:avLst/>
                  </a:prstGeom>
                  <a:ln w="19050">
                    <a:prstDash val="sysDash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直接连接符 80">
                    <a:extLst>
                      <a:ext uri="{FF2B5EF4-FFF2-40B4-BE49-F238E27FC236}">
                        <a16:creationId xmlns:a16="http://schemas.microsoft.com/office/drawing/2014/main" id="{3FC9629F-4092-912B-5C71-AB56AB817E0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064792" y="2825888"/>
                    <a:ext cx="0" cy="540000"/>
                  </a:xfrm>
                  <a:prstGeom prst="line">
                    <a:avLst/>
                  </a:prstGeom>
                  <a:ln w="19050">
                    <a:prstDash val="sysDash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2" name="直接连接符 81">
                    <a:extLst>
                      <a:ext uri="{FF2B5EF4-FFF2-40B4-BE49-F238E27FC236}">
                        <a16:creationId xmlns:a16="http://schemas.microsoft.com/office/drawing/2014/main" id="{61307F76-2C11-E9BD-3EC6-129E1A72EA9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064792" y="3461025"/>
                    <a:ext cx="0" cy="540000"/>
                  </a:xfrm>
                  <a:prstGeom prst="line">
                    <a:avLst/>
                  </a:prstGeom>
                  <a:ln w="19050">
                    <a:prstDash val="sysDash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" name="直接连接符 82">
                    <a:extLst>
                      <a:ext uri="{FF2B5EF4-FFF2-40B4-BE49-F238E27FC236}">
                        <a16:creationId xmlns:a16="http://schemas.microsoft.com/office/drawing/2014/main" id="{F65C48B3-9B72-41D0-A87A-CF00478159D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064792" y="4096162"/>
                    <a:ext cx="0" cy="540000"/>
                  </a:xfrm>
                  <a:prstGeom prst="line">
                    <a:avLst/>
                  </a:prstGeom>
                  <a:ln w="19050">
                    <a:prstDash val="sysDash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4" name="直接连接符 83">
                    <a:extLst>
                      <a:ext uri="{FF2B5EF4-FFF2-40B4-BE49-F238E27FC236}">
                        <a16:creationId xmlns:a16="http://schemas.microsoft.com/office/drawing/2014/main" id="{A4DBA6D4-A708-9AAF-B611-F8EC96728F4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064792" y="4731300"/>
                    <a:ext cx="0" cy="540000"/>
                  </a:xfrm>
                  <a:prstGeom prst="line">
                    <a:avLst/>
                  </a:prstGeom>
                  <a:ln w="19050">
                    <a:prstDash val="sysDash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9" name="组合 58">
                  <a:extLst>
                    <a:ext uri="{FF2B5EF4-FFF2-40B4-BE49-F238E27FC236}">
                      <a16:creationId xmlns:a16="http://schemas.microsoft.com/office/drawing/2014/main" id="{4ABA4B5A-8541-7B44-7618-EFA00830E25A}"/>
                    </a:ext>
                  </a:extLst>
                </p:cNvPr>
                <p:cNvGrpSpPr/>
                <p:nvPr/>
              </p:nvGrpSpPr>
              <p:grpSpPr>
                <a:xfrm>
                  <a:off x="6599439" y="1251979"/>
                  <a:ext cx="2880011" cy="3087831"/>
                  <a:chOff x="5826664" y="2186770"/>
                  <a:chExt cx="2880011" cy="3087831"/>
                </a:xfrm>
              </p:grpSpPr>
              <p:grpSp>
                <p:nvGrpSpPr>
                  <p:cNvPr id="68" name="组合 67">
                    <a:extLst>
                      <a:ext uri="{FF2B5EF4-FFF2-40B4-BE49-F238E27FC236}">
                        <a16:creationId xmlns:a16="http://schemas.microsoft.com/office/drawing/2014/main" id="{351CC612-3C99-476C-F430-98E790523CE5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5826664" y="2186770"/>
                    <a:ext cx="2880011" cy="3060689"/>
                    <a:chOff x="6518924" y="780390"/>
                    <a:chExt cx="3600034" cy="5991980"/>
                  </a:xfrm>
                </p:grpSpPr>
                <p:pic>
                  <p:nvPicPr>
                    <p:cNvPr id="74" name="图片 73">
                      <a:extLst>
                        <a:ext uri="{FF2B5EF4-FFF2-40B4-BE49-F238E27FC236}">
                          <a16:creationId xmlns:a16="http://schemas.microsoft.com/office/drawing/2014/main" id="{10D24C6E-1B66-6052-D663-59EC482E9851}"/>
                        </a:ext>
                      </a:extLst>
                    </p:cNvPr>
                    <p:cNvPicPr>
                      <a:picLocks/>
                    </p:cNvPicPr>
                    <p:nvPr/>
                  </p:nvPicPr>
                  <p:blipFill rotWithShape="1">
                    <a:blip r:embed="rId1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6268" t="10428" r="9837" b="11888"/>
                    <a:stretch/>
                  </p:blipFill>
                  <p:spPr>
                    <a:xfrm flipH="1">
                      <a:off x="6518927" y="780390"/>
                      <a:ext cx="3600007" cy="10799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5" name="图片 74">
                      <a:extLst>
                        <a:ext uri="{FF2B5EF4-FFF2-40B4-BE49-F238E27FC236}">
                          <a16:creationId xmlns:a16="http://schemas.microsoft.com/office/drawing/2014/main" id="{B3BCC6BC-83DD-CEE8-DF82-AE004A44AD06}"/>
                        </a:ext>
                      </a:extLst>
                    </p:cNvPr>
                    <p:cNvPicPr>
                      <a:picLocks/>
                    </p:cNvPicPr>
                    <p:nvPr/>
                  </p:nvPicPr>
                  <p:blipFill rotWithShape="1">
                    <a:blip r:embed="rId16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6037" t="9908" r="10069" b="12197"/>
                    <a:stretch/>
                  </p:blipFill>
                  <p:spPr>
                    <a:xfrm flipH="1">
                      <a:off x="6518924" y="2008385"/>
                      <a:ext cx="3600002" cy="10799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6" name="图片 75">
                      <a:extLst>
                        <a:ext uri="{FF2B5EF4-FFF2-40B4-BE49-F238E27FC236}">
                          <a16:creationId xmlns:a16="http://schemas.microsoft.com/office/drawing/2014/main" id="{C8719788-930C-712E-FE83-0EAE06F47EC9}"/>
                        </a:ext>
                      </a:extLst>
                    </p:cNvPr>
                    <p:cNvPicPr>
                      <a:picLocks/>
                    </p:cNvPicPr>
                    <p:nvPr/>
                  </p:nvPicPr>
                  <p:blipFill rotWithShape="1">
                    <a:blip r:embed="rId1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5884" t="9914" r="9844" b="11980"/>
                    <a:stretch/>
                  </p:blipFill>
                  <p:spPr>
                    <a:xfrm flipH="1">
                      <a:off x="6518952" y="3236379"/>
                      <a:ext cx="3600006" cy="10799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7" name="图片 76">
                      <a:extLst>
                        <a:ext uri="{FF2B5EF4-FFF2-40B4-BE49-F238E27FC236}">
                          <a16:creationId xmlns:a16="http://schemas.microsoft.com/office/drawing/2014/main" id="{35C9FEC3-1DBF-FDD8-BF87-4D11B86211C4}"/>
                        </a:ext>
                      </a:extLst>
                    </p:cNvPr>
                    <p:cNvPicPr>
                      <a:picLocks/>
                    </p:cNvPicPr>
                    <p:nvPr/>
                  </p:nvPicPr>
                  <p:blipFill rotWithShape="1">
                    <a:blip r:embed="rId18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6021" t="9923" r="10185" b="11867"/>
                    <a:stretch/>
                  </p:blipFill>
                  <p:spPr>
                    <a:xfrm flipH="1">
                      <a:off x="6518937" y="4464374"/>
                      <a:ext cx="3600006" cy="10799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8" name="图片 77">
                      <a:extLst>
                        <a:ext uri="{FF2B5EF4-FFF2-40B4-BE49-F238E27FC236}">
                          <a16:creationId xmlns:a16="http://schemas.microsoft.com/office/drawing/2014/main" id="{625F2AC8-062F-1EB9-7575-D86E6C1D8CD8}"/>
                        </a:ext>
                      </a:extLst>
                    </p:cNvPr>
                    <p:cNvPicPr>
                      <a:picLocks/>
                    </p:cNvPicPr>
                    <p:nvPr/>
                  </p:nvPicPr>
                  <p:blipFill rotWithShape="1">
                    <a:blip r:embed="rId19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6289" t="10035" r="9843" b="12000"/>
                    <a:stretch/>
                  </p:blipFill>
                  <p:spPr>
                    <a:xfrm flipH="1">
                      <a:off x="6518943" y="5692371"/>
                      <a:ext cx="3599998" cy="1079999"/>
                    </a:xfrm>
                    <a:prstGeom prst="rect">
                      <a:avLst/>
                    </a:prstGeom>
                  </p:spPr>
                </p:pic>
              </p:grpSp>
              <p:cxnSp>
                <p:nvCxnSpPr>
                  <p:cNvPr id="69" name="直接连接符 68">
                    <a:extLst>
                      <a:ext uri="{FF2B5EF4-FFF2-40B4-BE49-F238E27FC236}">
                        <a16:creationId xmlns:a16="http://schemas.microsoft.com/office/drawing/2014/main" id="{43C748D1-5EE6-8F85-4B7C-C896C8D8F9D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266688" y="2194053"/>
                    <a:ext cx="0" cy="540000"/>
                  </a:xfrm>
                  <a:prstGeom prst="line">
                    <a:avLst/>
                  </a:prstGeom>
                  <a:ln w="19050">
                    <a:prstDash val="sysDash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直接连接符 69">
                    <a:extLst>
                      <a:ext uri="{FF2B5EF4-FFF2-40B4-BE49-F238E27FC236}">
                        <a16:creationId xmlns:a16="http://schemas.microsoft.com/office/drawing/2014/main" id="{0B46F9C4-286E-69BA-C302-0416449F504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266689" y="2829189"/>
                    <a:ext cx="0" cy="540000"/>
                  </a:xfrm>
                  <a:prstGeom prst="line">
                    <a:avLst/>
                  </a:prstGeom>
                  <a:ln w="19050">
                    <a:prstDash val="sysDash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直接连接符 70">
                    <a:extLst>
                      <a:ext uri="{FF2B5EF4-FFF2-40B4-BE49-F238E27FC236}">
                        <a16:creationId xmlns:a16="http://schemas.microsoft.com/office/drawing/2014/main" id="{04CD3C72-91C7-A141-BA13-75569BE52B1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266689" y="3464326"/>
                    <a:ext cx="0" cy="540000"/>
                  </a:xfrm>
                  <a:prstGeom prst="line">
                    <a:avLst/>
                  </a:prstGeom>
                  <a:ln w="19050">
                    <a:prstDash val="sysDash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2" name="直接连接符 71">
                    <a:extLst>
                      <a:ext uri="{FF2B5EF4-FFF2-40B4-BE49-F238E27FC236}">
                        <a16:creationId xmlns:a16="http://schemas.microsoft.com/office/drawing/2014/main" id="{56A5687C-F330-552E-C717-FE196BD3EED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266680" y="4099463"/>
                    <a:ext cx="0" cy="540000"/>
                  </a:xfrm>
                  <a:prstGeom prst="line">
                    <a:avLst/>
                  </a:prstGeom>
                  <a:ln w="19050">
                    <a:prstDash val="sysDash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" name="直接连接符 72">
                    <a:extLst>
                      <a:ext uri="{FF2B5EF4-FFF2-40B4-BE49-F238E27FC236}">
                        <a16:creationId xmlns:a16="http://schemas.microsoft.com/office/drawing/2014/main" id="{FF5169FD-7041-89E9-BF76-746FFF618A7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266680" y="4734601"/>
                    <a:ext cx="0" cy="540000"/>
                  </a:xfrm>
                  <a:prstGeom prst="line">
                    <a:avLst/>
                  </a:prstGeom>
                  <a:ln w="19050">
                    <a:prstDash val="sysDash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2" name="组合 61">
                  <a:extLst>
                    <a:ext uri="{FF2B5EF4-FFF2-40B4-BE49-F238E27FC236}">
                      <a16:creationId xmlns:a16="http://schemas.microsoft.com/office/drawing/2014/main" id="{072D19B6-1147-3504-D9DE-99053653A833}"/>
                    </a:ext>
                  </a:extLst>
                </p:cNvPr>
                <p:cNvGrpSpPr/>
                <p:nvPr/>
              </p:nvGrpSpPr>
              <p:grpSpPr>
                <a:xfrm>
                  <a:off x="1598459" y="1322210"/>
                  <a:ext cx="1714041" cy="2916993"/>
                  <a:chOff x="777043" y="2033410"/>
                  <a:chExt cx="1714041" cy="2916993"/>
                </a:xfrm>
              </p:grpSpPr>
              <p:sp>
                <p:nvSpPr>
                  <p:cNvPr id="63" name="文本框 62">
                    <a:extLst>
                      <a:ext uri="{FF2B5EF4-FFF2-40B4-BE49-F238E27FC236}">
                        <a16:creationId xmlns:a16="http://schemas.microsoft.com/office/drawing/2014/main" id="{4EC206CC-FBDE-613E-DFA8-22C7EAE435A3}"/>
                      </a:ext>
                    </a:extLst>
                  </p:cNvPr>
                  <p:cNvSpPr txBox="1"/>
                  <p:nvPr/>
                </p:nvSpPr>
                <p:spPr>
                  <a:xfrm>
                    <a:off x="777043" y="2033410"/>
                    <a:ext cx="1714041" cy="42956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1400" b="1" dirty="0"/>
                      <a:t>V</a:t>
                    </a:r>
                    <a:r>
                      <a:rPr lang="en-US" altLang="zh-CN" sz="1400" b="1" baseline="-25000" dirty="0"/>
                      <a:t>GS</a:t>
                    </a:r>
                    <a:r>
                      <a:rPr lang="en-US" altLang="zh-CN" sz="1400" b="1" dirty="0"/>
                      <a:t> –V</a:t>
                    </a:r>
                    <a:r>
                      <a:rPr lang="en-US" altLang="zh-CN" sz="1400" b="1" baseline="-25000" dirty="0"/>
                      <a:t>T </a:t>
                    </a:r>
                    <a:r>
                      <a:rPr lang="en-US" altLang="zh-CN" sz="1400" b="1" dirty="0"/>
                      <a:t>= -6 V</a:t>
                    </a:r>
                    <a:endParaRPr lang="zh-CN" altLang="en-US" sz="1400" b="1" dirty="0"/>
                  </a:p>
                </p:txBody>
              </p:sp>
              <p:sp>
                <p:nvSpPr>
                  <p:cNvPr id="64" name="文本框 63">
                    <a:extLst>
                      <a:ext uri="{FF2B5EF4-FFF2-40B4-BE49-F238E27FC236}">
                        <a16:creationId xmlns:a16="http://schemas.microsoft.com/office/drawing/2014/main" id="{F236402D-201D-A648-29A1-E9B97A5877B5}"/>
                      </a:ext>
                    </a:extLst>
                  </p:cNvPr>
                  <p:cNvSpPr txBox="1"/>
                  <p:nvPr/>
                </p:nvSpPr>
                <p:spPr>
                  <a:xfrm>
                    <a:off x="777043" y="2655268"/>
                    <a:ext cx="1714041" cy="42956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1400" b="1" dirty="0"/>
                      <a:t>V</a:t>
                    </a:r>
                    <a:r>
                      <a:rPr lang="en-US" altLang="zh-CN" sz="1400" b="1" baseline="-25000" dirty="0"/>
                      <a:t>GS</a:t>
                    </a:r>
                    <a:r>
                      <a:rPr lang="en-US" altLang="zh-CN" sz="1400" b="1" dirty="0"/>
                      <a:t> –V</a:t>
                    </a:r>
                    <a:r>
                      <a:rPr lang="en-US" altLang="zh-CN" sz="1400" b="1" baseline="-25000" dirty="0"/>
                      <a:t>T </a:t>
                    </a:r>
                    <a:r>
                      <a:rPr lang="en-US" altLang="zh-CN" sz="1400" b="1" dirty="0"/>
                      <a:t>= -4 V</a:t>
                    </a:r>
                    <a:endParaRPr lang="zh-CN" altLang="en-US" sz="1400" b="1" dirty="0"/>
                  </a:p>
                </p:txBody>
              </p:sp>
              <p:sp>
                <p:nvSpPr>
                  <p:cNvPr id="65" name="文本框 64">
                    <a:extLst>
                      <a:ext uri="{FF2B5EF4-FFF2-40B4-BE49-F238E27FC236}">
                        <a16:creationId xmlns:a16="http://schemas.microsoft.com/office/drawing/2014/main" id="{AF8DE69B-5416-141B-FB7E-E3830B730C82}"/>
                      </a:ext>
                    </a:extLst>
                  </p:cNvPr>
                  <p:cNvSpPr txBox="1"/>
                  <p:nvPr/>
                </p:nvSpPr>
                <p:spPr>
                  <a:xfrm>
                    <a:off x="777043" y="3277126"/>
                    <a:ext cx="1714041" cy="42956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1400" b="1" dirty="0"/>
                      <a:t>V</a:t>
                    </a:r>
                    <a:r>
                      <a:rPr lang="en-US" altLang="zh-CN" sz="1400" b="1" baseline="-25000" dirty="0"/>
                      <a:t>GS</a:t>
                    </a:r>
                    <a:r>
                      <a:rPr lang="en-US" altLang="zh-CN" sz="1400" b="1" dirty="0"/>
                      <a:t> –V</a:t>
                    </a:r>
                    <a:r>
                      <a:rPr lang="en-US" altLang="zh-CN" sz="1400" b="1" baseline="-25000" dirty="0"/>
                      <a:t>T </a:t>
                    </a:r>
                    <a:r>
                      <a:rPr lang="en-US" altLang="zh-CN" sz="1400" b="1" dirty="0"/>
                      <a:t>= -2 V</a:t>
                    </a:r>
                    <a:endParaRPr lang="zh-CN" altLang="en-US" sz="1400" b="1" dirty="0"/>
                  </a:p>
                </p:txBody>
              </p:sp>
              <p:sp>
                <p:nvSpPr>
                  <p:cNvPr id="66" name="文本框 65">
                    <a:extLst>
                      <a:ext uri="{FF2B5EF4-FFF2-40B4-BE49-F238E27FC236}">
                        <a16:creationId xmlns:a16="http://schemas.microsoft.com/office/drawing/2014/main" id="{45BB8CD5-7F60-7F95-5726-4E846E955070}"/>
                      </a:ext>
                    </a:extLst>
                  </p:cNvPr>
                  <p:cNvSpPr txBox="1"/>
                  <p:nvPr/>
                </p:nvSpPr>
                <p:spPr>
                  <a:xfrm>
                    <a:off x="892522" y="3898983"/>
                    <a:ext cx="1598562" cy="42956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1400" b="1" dirty="0"/>
                      <a:t>V</a:t>
                    </a:r>
                    <a:r>
                      <a:rPr lang="en-US" altLang="zh-CN" sz="1400" b="1" baseline="-25000" dirty="0"/>
                      <a:t>GS</a:t>
                    </a:r>
                    <a:r>
                      <a:rPr lang="en-US" altLang="zh-CN" sz="1400" b="1" dirty="0"/>
                      <a:t> –V</a:t>
                    </a:r>
                    <a:r>
                      <a:rPr lang="en-US" altLang="zh-CN" sz="1400" b="1" baseline="-25000" dirty="0"/>
                      <a:t>T </a:t>
                    </a:r>
                    <a:r>
                      <a:rPr lang="en-US" altLang="zh-CN" sz="1400" b="1" dirty="0"/>
                      <a:t>= 0 V</a:t>
                    </a:r>
                    <a:endParaRPr lang="zh-CN" altLang="en-US" sz="1400" b="1" dirty="0"/>
                  </a:p>
                </p:txBody>
              </p:sp>
              <p:sp>
                <p:nvSpPr>
                  <p:cNvPr id="67" name="文本框 66">
                    <a:extLst>
                      <a:ext uri="{FF2B5EF4-FFF2-40B4-BE49-F238E27FC236}">
                        <a16:creationId xmlns:a16="http://schemas.microsoft.com/office/drawing/2014/main" id="{F6811219-BE1E-3654-6CFD-87730B832AE8}"/>
                      </a:ext>
                    </a:extLst>
                  </p:cNvPr>
                  <p:cNvSpPr txBox="1"/>
                  <p:nvPr/>
                </p:nvSpPr>
                <p:spPr>
                  <a:xfrm>
                    <a:off x="892522" y="4520843"/>
                    <a:ext cx="1598562" cy="42956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1400" b="1" dirty="0"/>
                      <a:t>V</a:t>
                    </a:r>
                    <a:r>
                      <a:rPr lang="en-US" altLang="zh-CN" sz="1400" b="1" baseline="-25000" dirty="0"/>
                      <a:t>GS</a:t>
                    </a:r>
                    <a:r>
                      <a:rPr lang="en-US" altLang="zh-CN" sz="1400" b="1" dirty="0"/>
                      <a:t> –V</a:t>
                    </a:r>
                    <a:r>
                      <a:rPr lang="en-US" altLang="zh-CN" sz="1400" b="1" baseline="-25000" dirty="0"/>
                      <a:t>T </a:t>
                    </a:r>
                    <a:r>
                      <a:rPr lang="en-US" altLang="zh-CN" sz="1400" b="1" dirty="0"/>
                      <a:t>= 2 V</a:t>
                    </a:r>
                    <a:endParaRPr lang="zh-CN" altLang="en-US" sz="1400" b="1" dirty="0"/>
                  </a:p>
                </p:txBody>
              </p:sp>
            </p:grpSp>
          </p:grpSp>
          <p:grpSp>
            <p:nvGrpSpPr>
              <p:cNvPr id="98" name="组合 97">
                <a:extLst>
                  <a:ext uri="{FF2B5EF4-FFF2-40B4-BE49-F238E27FC236}">
                    <a16:creationId xmlns:a16="http://schemas.microsoft.com/office/drawing/2014/main" id="{841C3442-3DCE-40B3-1A65-B0DD6690FD3F}"/>
                  </a:ext>
                </a:extLst>
              </p:cNvPr>
              <p:cNvGrpSpPr/>
              <p:nvPr/>
            </p:nvGrpSpPr>
            <p:grpSpPr>
              <a:xfrm>
                <a:off x="7127117" y="4485586"/>
                <a:ext cx="2074607" cy="1653435"/>
                <a:chOff x="7127117" y="4485586"/>
                <a:chExt cx="2074607" cy="1653435"/>
              </a:xfrm>
            </p:grpSpPr>
            <p:pic>
              <p:nvPicPr>
                <p:cNvPr id="90" name="图片 89">
                  <a:extLst>
                    <a:ext uri="{FF2B5EF4-FFF2-40B4-BE49-F238E27FC236}">
                      <a16:creationId xmlns:a16="http://schemas.microsoft.com/office/drawing/2014/main" id="{445C1905-3B81-A8DB-E306-F38862AABE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0"/>
                <a:srcRect l="4823" t="16166" r="64117"/>
                <a:stretch/>
              </p:blipFill>
              <p:spPr>
                <a:xfrm>
                  <a:off x="7731145" y="4731807"/>
                  <a:ext cx="410579" cy="1404004"/>
                </a:xfrm>
                <a:prstGeom prst="rect">
                  <a:avLst/>
                </a:prstGeom>
              </p:spPr>
            </p:pic>
            <p:sp>
              <p:nvSpPr>
                <p:cNvPr id="91" name="文本框 90">
                  <a:extLst>
                    <a:ext uri="{FF2B5EF4-FFF2-40B4-BE49-F238E27FC236}">
                      <a16:creationId xmlns:a16="http://schemas.microsoft.com/office/drawing/2014/main" id="{C3906F6B-128E-1C79-C796-8BDDD3B91FD1}"/>
                    </a:ext>
                  </a:extLst>
                </p:cNvPr>
                <p:cNvSpPr txBox="1"/>
                <p:nvPr/>
              </p:nvSpPr>
              <p:spPr>
                <a:xfrm>
                  <a:off x="7127117" y="4485586"/>
                  <a:ext cx="2074607" cy="25391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5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Log (Current Density) (A/cm</a:t>
                  </a:r>
                  <a:r>
                    <a:rPr lang="en-US" altLang="zh-CN" sz="1050" b="1" baseline="30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r>
                    <a:rPr lang="en-US" altLang="zh-CN" sz="105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)</a:t>
                  </a:r>
                  <a:endParaRPr lang="zh-CN" altLang="en-US" sz="105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" name="文本框 91">
                  <a:extLst>
                    <a:ext uri="{FF2B5EF4-FFF2-40B4-BE49-F238E27FC236}">
                      <a16:creationId xmlns:a16="http://schemas.microsoft.com/office/drawing/2014/main" id="{C08AFD8A-F4A8-4B83-7464-10179B1DAF06}"/>
                    </a:ext>
                  </a:extLst>
                </p:cNvPr>
                <p:cNvSpPr txBox="1"/>
                <p:nvPr/>
              </p:nvSpPr>
              <p:spPr>
                <a:xfrm>
                  <a:off x="8105223" y="5892800"/>
                  <a:ext cx="255198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  <a:endParaRPr lang="zh-CN" altLang="en-US" sz="10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" name="文本框 93">
                  <a:extLst>
                    <a:ext uri="{FF2B5EF4-FFF2-40B4-BE49-F238E27FC236}">
                      <a16:creationId xmlns:a16="http://schemas.microsoft.com/office/drawing/2014/main" id="{9A34A76D-09D2-68D1-A20D-63F6D86A40FE}"/>
                    </a:ext>
                  </a:extLst>
                </p:cNvPr>
                <p:cNvSpPr txBox="1"/>
                <p:nvPr/>
              </p:nvSpPr>
              <p:spPr>
                <a:xfrm>
                  <a:off x="8111238" y="5001610"/>
                  <a:ext cx="255198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3</a:t>
                  </a:r>
                  <a:endParaRPr lang="zh-CN" altLang="en-US" sz="10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" name="文本框 94">
                  <a:extLst>
                    <a:ext uri="{FF2B5EF4-FFF2-40B4-BE49-F238E27FC236}">
                      <a16:creationId xmlns:a16="http://schemas.microsoft.com/office/drawing/2014/main" id="{DF789EC5-D1FC-063B-E5DD-54826D5C1F73}"/>
                    </a:ext>
                  </a:extLst>
                </p:cNvPr>
                <p:cNvSpPr txBox="1"/>
                <p:nvPr/>
              </p:nvSpPr>
              <p:spPr>
                <a:xfrm>
                  <a:off x="8105222" y="5298673"/>
                  <a:ext cx="255198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endParaRPr lang="zh-CN" altLang="en-US" sz="10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6" name="文本框 95">
                  <a:extLst>
                    <a:ext uri="{FF2B5EF4-FFF2-40B4-BE49-F238E27FC236}">
                      <a16:creationId xmlns:a16="http://schemas.microsoft.com/office/drawing/2014/main" id="{10CF9C32-6BCF-89BE-1B9A-D0C8F1591A10}"/>
                    </a:ext>
                  </a:extLst>
                </p:cNvPr>
                <p:cNvSpPr txBox="1"/>
                <p:nvPr/>
              </p:nvSpPr>
              <p:spPr>
                <a:xfrm>
                  <a:off x="8111237" y="5595736"/>
                  <a:ext cx="255198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  <a:endParaRPr lang="zh-CN" altLang="en-US" sz="10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" name="文本框 96">
                  <a:extLst>
                    <a:ext uri="{FF2B5EF4-FFF2-40B4-BE49-F238E27FC236}">
                      <a16:creationId xmlns:a16="http://schemas.microsoft.com/office/drawing/2014/main" id="{D495B644-7CA5-6226-3709-CA7E558BA713}"/>
                    </a:ext>
                  </a:extLst>
                </p:cNvPr>
                <p:cNvSpPr txBox="1"/>
                <p:nvPr/>
              </p:nvSpPr>
              <p:spPr>
                <a:xfrm>
                  <a:off x="8105222" y="4704546"/>
                  <a:ext cx="255198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</a:t>
                  </a:r>
                  <a:endParaRPr lang="zh-CN" altLang="en-US" sz="10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99" name="矩形 98">
              <a:extLst>
                <a:ext uri="{FF2B5EF4-FFF2-40B4-BE49-F238E27FC236}">
                  <a16:creationId xmlns:a16="http://schemas.microsoft.com/office/drawing/2014/main" id="{D7BFBD28-87BE-9EE3-0EAF-021D43C39E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6481" y="3668160"/>
              <a:ext cx="108000" cy="108000"/>
            </a:xfrm>
            <a:prstGeom prst="rect">
              <a:avLst/>
            </a:prstGeom>
            <a:noFill/>
            <a:ln w="50800"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1" name="文本框 100">
              <a:extLst>
                <a:ext uri="{FF2B5EF4-FFF2-40B4-BE49-F238E27FC236}">
                  <a16:creationId xmlns:a16="http://schemas.microsoft.com/office/drawing/2014/main" id="{9619B99E-8A71-0B8A-FB40-C31E5BEC65CF}"/>
                </a:ext>
              </a:extLst>
            </p:cNvPr>
            <p:cNvSpPr txBox="1"/>
            <p:nvPr/>
          </p:nvSpPr>
          <p:spPr>
            <a:xfrm>
              <a:off x="484481" y="3523052"/>
              <a:ext cx="3091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Variation of current densities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1DD4B059-192B-1F44-4905-8B35C8A35518}"/>
                </a:ext>
              </a:extLst>
            </p:cNvPr>
            <p:cNvSpPr txBox="1"/>
            <p:nvPr/>
          </p:nvSpPr>
          <p:spPr>
            <a:xfrm>
              <a:off x="1138840" y="3837498"/>
              <a:ext cx="163057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Source Region</a:t>
              </a:r>
              <a:endParaRPr lang="zh-CN" altLang="en-US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98DBBDB8-97B3-1058-F418-EA3871AD58E0}"/>
                </a:ext>
              </a:extLst>
            </p:cNvPr>
            <p:cNvSpPr txBox="1"/>
            <p:nvPr/>
          </p:nvSpPr>
          <p:spPr>
            <a:xfrm>
              <a:off x="2846030" y="3856781"/>
              <a:ext cx="9925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Channel</a:t>
              </a:r>
              <a:endParaRPr lang="zh-CN" altLang="en-US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1878E41B-335D-5A33-9F2C-B5342548F410}"/>
                </a:ext>
              </a:extLst>
            </p:cNvPr>
            <p:cNvSpPr txBox="1"/>
            <p:nvPr/>
          </p:nvSpPr>
          <p:spPr>
            <a:xfrm>
              <a:off x="3797949" y="3849523"/>
              <a:ext cx="163057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Source Region</a:t>
              </a:r>
              <a:endParaRPr lang="zh-CN" altLang="en-US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679286CF-3CB4-9597-7DE0-03160ACAB0DE}"/>
                </a:ext>
              </a:extLst>
            </p:cNvPr>
            <p:cNvSpPr txBox="1"/>
            <p:nvPr/>
          </p:nvSpPr>
          <p:spPr>
            <a:xfrm>
              <a:off x="5437983" y="3856424"/>
              <a:ext cx="9925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Channel</a:t>
              </a:r>
              <a:endParaRPr lang="zh-CN" altLang="en-US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37D22B73-11B2-4EC8-1A28-EF71E03299EC}"/>
                </a:ext>
              </a:extLst>
            </p:cNvPr>
            <p:cNvCxnSpPr>
              <a:cxnSpLocks/>
            </p:cNvCxnSpPr>
            <p:nvPr/>
          </p:nvCxnSpPr>
          <p:spPr>
            <a:xfrm>
              <a:off x="2763477" y="3832605"/>
              <a:ext cx="0" cy="386906"/>
            </a:xfrm>
            <a:prstGeom prst="line">
              <a:avLst/>
            </a:prstGeom>
            <a:ln w="19050">
              <a:prstDash val="sysDash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1489C7BD-F50C-4CEB-B043-50596C8D7A2F}"/>
                </a:ext>
              </a:extLst>
            </p:cNvPr>
            <p:cNvCxnSpPr>
              <a:cxnSpLocks/>
            </p:cNvCxnSpPr>
            <p:nvPr/>
          </p:nvCxnSpPr>
          <p:spPr>
            <a:xfrm>
              <a:off x="5355621" y="3836886"/>
              <a:ext cx="0" cy="386906"/>
            </a:xfrm>
            <a:prstGeom prst="line">
              <a:avLst/>
            </a:prstGeom>
            <a:ln w="19050">
              <a:prstDash val="sysDash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12DE64F0-D24B-CE23-1678-65BAAA74346F}"/>
              </a:ext>
            </a:extLst>
          </p:cNvPr>
          <p:cNvGrpSpPr/>
          <p:nvPr/>
        </p:nvGrpSpPr>
        <p:grpSpPr>
          <a:xfrm>
            <a:off x="8276003" y="5519186"/>
            <a:ext cx="3841678" cy="1044725"/>
            <a:chOff x="7833023" y="5253086"/>
            <a:chExt cx="3841678" cy="10447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7" name="文本框 146">
                  <a:extLst>
                    <a:ext uri="{FF2B5EF4-FFF2-40B4-BE49-F238E27FC236}">
                      <a16:creationId xmlns:a16="http://schemas.microsoft.com/office/drawing/2014/main" id="{7D38DB4D-FE7D-F83E-5394-884176F12D2C}"/>
                    </a:ext>
                  </a:extLst>
                </p:cNvPr>
                <p:cNvSpPr txBox="1"/>
                <p:nvPr/>
              </p:nvSpPr>
              <p:spPr>
                <a:xfrm>
                  <a:off x="7833023" y="5373952"/>
                  <a:ext cx="2110000" cy="7419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CN" b="1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altLang="zh-CN" b="1" i="1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CN" b="1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altLang="zh-CN" b="1" i="1" smtClean="0">
                                            <a:solidFill>
                                              <a:srgbClr val="0000FF"/>
                                            </a:solidFill>
                                            <a:latin typeface="Arial" panose="020B0604020202020204" pitchFamily="34" charset="0"/>
                                            <a:cs typeface="Arial" panose="020B0604020202020204" pitchFamily="34" charset="0"/>
                                          </a:rPr>
                                          <m:t>g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nor/>
                                          </m:rPr>
                                          <a:rPr lang="en-US" altLang="zh-CN" b="1" i="0" smtClean="0">
                                            <a:solidFill>
                                              <a:srgbClr val="0000FF"/>
                                            </a:solidFill>
                                            <a:latin typeface="Arial" panose="020B0604020202020204" pitchFamily="34" charset="0"/>
                                            <a:cs typeface="Arial" panose="020B0604020202020204" pitchFamily="34" charset="0"/>
                                          </a:rPr>
                                          <m:t>m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CN" b="1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altLang="zh-CN" b="1" i="1" smtClean="0">
                                            <a:solidFill>
                                              <a:srgbClr val="0000FF"/>
                                            </a:solidFill>
                                            <a:latin typeface="Arial" panose="020B0604020202020204" pitchFamily="34" charset="0"/>
                                            <a:cs typeface="Arial" panose="020B0604020202020204" pitchFamily="34" charset="0"/>
                                          </a:rPr>
                                          <m:t>I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nor/>
                                          </m:rPr>
                                          <a:rPr lang="en-US" altLang="zh-CN" b="1" i="0" smtClean="0">
                                            <a:solidFill>
                                              <a:srgbClr val="0000FF"/>
                                            </a:solidFill>
                                            <a:latin typeface="Arial" panose="020B0604020202020204" pitchFamily="34" charset="0"/>
                                            <a:cs typeface="Arial" panose="020B0604020202020204" pitchFamily="34" charset="0"/>
                                          </a:rPr>
                                          <m:t>D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m:rPr>
                                <m:nor/>
                              </m:rPr>
                              <a:rPr lang="en-US" altLang="zh-CN" b="1" i="0" smtClean="0">
                                <a:solidFill>
                                  <a:srgbClr val="0000FF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altLang="zh-CN" b="1" i="0" smtClean="0">
                            <a:solidFill>
                              <a:srgbClr val="0000FF"/>
                            </a:solidFill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altLang="zh-CN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CN" b="1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altLang="zh-CN" b="1" i="1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func>
                                      <m:funcPr>
                                        <m:ctrlPr>
                                          <a:rPr lang="en-US" altLang="zh-CN" b="1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nor/>
                                          </m:rPr>
                                          <a:rPr lang="en-US" altLang="zh-CN" b="1" i="0">
                                            <a:solidFill>
                                              <a:srgbClr val="0000FF"/>
                                            </a:solidFill>
                                            <a:latin typeface="Arial" panose="020B0604020202020204" pitchFamily="34" charset="0"/>
                                            <a:cs typeface="Arial" panose="020B0604020202020204" pitchFamily="34" charset="0"/>
                                          </a:rPr>
                                          <m:t>ln</m:t>
                                        </m:r>
                                      </m:fName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altLang="zh-CN" b="1" i="0" smtClean="0">
                                            <a:solidFill>
                                              <a:srgbClr val="0000FF"/>
                                            </a:solidFill>
                                            <a:latin typeface="Arial" panose="020B0604020202020204" pitchFamily="34" charset="0"/>
                                            <a:cs typeface="Arial" panose="020B0604020202020204" pitchFamily="34" charset="0"/>
                                          </a:rPr>
                                          <m:t>10</m:t>
                                        </m:r>
                                      </m:e>
                                    </m:func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en-US" altLang="zh-CN" b="1" i="1" smtClean="0">
                                        <a:solidFill>
                                          <a:srgbClr val="0000FF"/>
                                        </a:solidFill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SS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m:rPr>
                                <m:nor/>
                              </m:rPr>
                              <a:rPr lang="en-US" altLang="zh-CN" b="1" i="0">
                                <a:solidFill>
                                  <a:srgbClr val="0000FF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altLang="zh-CN" b="1" i="0" smtClean="0">
                            <a:solidFill>
                              <a:srgbClr val="0000FF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=</m:t>
                        </m:r>
                      </m:oMath>
                    </m:oMathPara>
                  </a14:m>
                  <a:endParaRPr lang="zh-CN" altLang="en-US" b="1" i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47" name="文本框 146">
                  <a:extLst>
                    <a:ext uri="{FF2B5EF4-FFF2-40B4-BE49-F238E27FC236}">
                      <a16:creationId xmlns:a16="http://schemas.microsoft.com/office/drawing/2014/main" id="{7D38DB4D-FE7D-F83E-5394-884176F12D2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33023" y="5373952"/>
                  <a:ext cx="2110000" cy="741998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2083061E-676F-CF61-257C-AD3BE845A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9982701" y="5253086"/>
              <a:ext cx="1692000" cy="1044725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37223D90-C583-1284-3AAA-AA695D7B51E7}"/>
                  </a:ext>
                </a:extLst>
              </p:cNvPr>
              <p:cNvSpPr txBox="1"/>
              <p:nvPr/>
            </p:nvSpPr>
            <p:spPr>
              <a:xfrm>
                <a:off x="8689718" y="4890831"/>
                <a:ext cx="3153570" cy="7371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zh-CN" b="1" i="1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SS</m:t>
                      </m:r>
                      <m:r>
                        <m:rPr>
                          <m:nor/>
                        </m:rPr>
                        <a:rPr lang="en-US" altLang="zh-CN" b="1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altLang="zh-CN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altLang="zh-CN" b="1" smtClean="0">
                              <a:solidFill>
                                <a:srgbClr val="0000FF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ln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altLang="zh-CN" b="1" smtClean="0">
                              <a:solidFill>
                                <a:srgbClr val="0000FF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10</m:t>
                          </m:r>
                          <m:f>
                            <m:fPr>
                              <m:ctrlPr>
                                <a:rPr lang="en-US" altLang="zh-CN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altLang="zh-CN" b="1" i="1" smtClean="0">
                                  <a:solidFill>
                                    <a:srgbClr val="0000FF"/>
                                  </a:solidFill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kT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altLang="zh-CN" b="1" i="1" smtClean="0">
                                  <a:solidFill>
                                    <a:srgbClr val="0000FF"/>
                                  </a:solidFill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q</m:t>
                              </m:r>
                            </m:den>
                          </m:f>
                          <m:d>
                            <m:dPr>
                              <m:ctrlPr>
                                <a:rPr lang="en-US" altLang="zh-CN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US" altLang="zh-CN" b="1" smtClean="0">
                                  <a:solidFill>
                                    <a:srgbClr val="0000FF"/>
                                  </a:solidFill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en-US" altLang="zh-CN" b="1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CN" b="1" i="1" smtClean="0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en-US" altLang="zh-CN" b="1" i="1" smtClean="0">
                                          <a:solidFill>
                                            <a:srgbClr val="0000FF"/>
                                          </a:solidFill>
                                          <a:latin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m:t>C</m:t>
                                      </m:r>
                                    </m:e>
                                    <m:sub>
                                      <m:r>
                                        <m:rPr>
                                          <m:nor/>
                                        </m:rPr>
                                        <a:rPr lang="en-US" altLang="zh-CN" b="1" smtClean="0">
                                          <a:solidFill>
                                            <a:srgbClr val="0000FF"/>
                                          </a:solidFill>
                                          <a:latin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m:t>bc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CN" b="1" i="1" smtClean="0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en-US" altLang="zh-CN" b="1" i="1" smtClean="0">
                                          <a:solidFill>
                                            <a:srgbClr val="0000FF"/>
                                          </a:solidFill>
                                          <a:latin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m:t>C</m:t>
                                      </m:r>
                                    </m:e>
                                    <m:sub>
                                      <m:r>
                                        <m:rPr>
                                          <m:nor/>
                                        </m:rPr>
                                        <a:rPr lang="en-US" altLang="zh-CN" b="1" smtClean="0">
                                          <a:solidFill>
                                            <a:srgbClr val="0000FF"/>
                                          </a:solidFill>
                                          <a:latin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m:t>gc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zh-CN" altLang="en-US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37223D90-C583-1284-3AAA-AA695D7B51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9718" y="4890831"/>
                <a:ext cx="3153570" cy="737189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文本框 27">
            <a:extLst>
              <a:ext uri="{FF2B5EF4-FFF2-40B4-BE49-F238E27FC236}">
                <a16:creationId xmlns:a16="http://schemas.microsoft.com/office/drawing/2014/main" id="{E5112AFA-E90A-E84A-A837-857C1D0862EF}"/>
              </a:ext>
            </a:extLst>
          </p:cNvPr>
          <p:cNvSpPr txBox="1"/>
          <p:nvPr/>
        </p:nvSpPr>
        <p:spPr>
          <a:xfrm>
            <a:off x="1649069" y="4194744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1e17 cm</a:t>
            </a:r>
            <a:r>
              <a:rPr lang="en-US" altLang="zh-CN" sz="1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endParaRPr lang="zh-CN" altLang="en-US" sz="16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60C0FA57-EA69-C067-0143-641673C89CCB}"/>
              </a:ext>
            </a:extLst>
          </p:cNvPr>
          <p:cNvSpPr txBox="1"/>
          <p:nvPr/>
        </p:nvSpPr>
        <p:spPr>
          <a:xfrm>
            <a:off x="4230326" y="4173852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2e17 cm</a:t>
            </a:r>
            <a:r>
              <a:rPr lang="en-US" altLang="zh-CN" sz="1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endParaRPr lang="zh-CN" altLang="en-US" sz="16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709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/>
      <p:bldP spid="31" grpId="0" animBg="1"/>
      <p:bldP spid="31" grpId="1" animBg="1"/>
      <p:bldP spid="37" grpId="0" animBg="1"/>
      <p:bldP spid="37" grpId="1" animBg="1"/>
      <p:bldP spid="41" grpId="0" animBg="1"/>
      <p:bldP spid="41" grpId="1" animBg="1"/>
      <p:bldP spid="115" grpId="0" animBg="1"/>
      <p:bldP spid="115" grpId="1" animBg="1"/>
      <p:bldP spid="116" grpId="0" animBg="1"/>
      <p:bldP spid="116" grpId="1" animBg="1"/>
      <p:bldP spid="117" grpId="0" animBg="1"/>
      <p:bldP spid="117" grpId="1" animBg="1"/>
      <p:bldP spid="22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DCC6CD0E-8BEF-E0F2-EF73-9C61494E08AE}"/>
              </a:ext>
            </a:extLst>
          </p:cNvPr>
          <p:cNvSpPr txBox="1"/>
          <p:nvPr/>
        </p:nvSpPr>
        <p:spPr>
          <a:xfrm>
            <a:off x="5526899" y="6479165"/>
            <a:ext cx="56310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cs typeface="Arial" panose="020B0604020202020204" pitchFamily="34" charset="0"/>
              </a:rPr>
              <a:t>Low-frequency Noise in Polysilicon Source-Gated Thin-Film Transistor</a:t>
            </a:r>
            <a:endParaRPr lang="zh-CN" altLang="en-US" sz="1200" b="1" dirty="0">
              <a:cs typeface="Arial" panose="020B0604020202020204" pitchFamily="34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4D6CD91B-9389-77DC-6662-075DEE7FE22D}"/>
              </a:ext>
            </a:extLst>
          </p:cNvPr>
          <p:cNvGrpSpPr>
            <a:grpSpLocks noChangeAspect="1"/>
          </p:cNvGrpSpPr>
          <p:nvPr/>
        </p:nvGrpSpPr>
        <p:grpSpPr>
          <a:xfrm>
            <a:off x="292333" y="6372743"/>
            <a:ext cx="3600000" cy="383421"/>
            <a:chOff x="856061" y="20837"/>
            <a:chExt cx="9811939" cy="1045028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79009B64-57FE-C67B-F3CB-9CF3122A9D2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56061" y="122206"/>
              <a:ext cx="6312379" cy="842289"/>
              <a:chOff x="1557397" y="12730"/>
              <a:chExt cx="6312379" cy="842289"/>
            </a:xfrm>
          </p:grpSpPr>
          <p:pic>
            <p:nvPicPr>
              <p:cNvPr id="6" name="Picture 19">
                <a:extLst>
                  <a:ext uri="{FF2B5EF4-FFF2-40B4-BE49-F238E27FC236}">
                    <a16:creationId xmlns:a16="http://schemas.microsoft.com/office/drawing/2014/main" id="{B994C01C-581E-BBC7-3A02-B80D94259FE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3" t="25989" r="5769" b="7286"/>
              <a:stretch/>
            </p:blipFill>
            <p:spPr>
              <a:xfrm>
                <a:off x="1557397" y="169647"/>
                <a:ext cx="3057896" cy="528459"/>
              </a:xfrm>
              <a:prstGeom prst="rect">
                <a:avLst/>
              </a:prstGeom>
            </p:spPr>
          </p:pic>
          <p:pic>
            <p:nvPicPr>
              <p:cNvPr id="7" name="图片 6" descr="图片包含 游戏机&#10;&#10;描述已自动生成">
                <a:extLst>
                  <a:ext uri="{FF2B5EF4-FFF2-40B4-BE49-F238E27FC236}">
                    <a16:creationId xmlns:a16="http://schemas.microsoft.com/office/drawing/2014/main" id="{1131175D-6B21-3B20-AFE3-360B22C0DEA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7328" b="22519"/>
              <a:stretch/>
            </p:blipFill>
            <p:spPr>
              <a:xfrm>
                <a:off x="6018622" y="12730"/>
                <a:ext cx="1851154" cy="842289"/>
              </a:xfrm>
              <a:prstGeom prst="rect">
                <a:avLst/>
              </a:prstGeom>
            </p:spPr>
          </p:pic>
        </p:grpSp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A828642-3B73-DA9F-7A8A-BE8E8568D3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9525" t="28614" r="12751" b="29188"/>
            <a:stretch/>
          </p:blipFill>
          <p:spPr>
            <a:xfrm>
              <a:off x="8926285" y="20837"/>
              <a:ext cx="1741715" cy="1045028"/>
            </a:xfrm>
            <a:prstGeom prst="rect">
              <a:avLst/>
            </a:prstGeom>
          </p:spPr>
        </p:pic>
      </p:grpSp>
      <p:sp>
        <p:nvSpPr>
          <p:cNvPr id="10" name="文本框 9">
            <a:extLst>
              <a:ext uri="{FF2B5EF4-FFF2-40B4-BE49-F238E27FC236}">
                <a16:creationId xmlns:a16="http://schemas.microsoft.com/office/drawing/2014/main" id="{770DA491-C811-FAF8-53F9-196BA44B48CB}"/>
              </a:ext>
            </a:extLst>
          </p:cNvPr>
          <p:cNvSpPr txBox="1"/>
          <p:nvPr/>
        </p:nvSpPr>
        <p:spPr>
          <a:xfrm>
            <a:off x="236520" y="25400"/>
            <a:ext cx="43733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2.1. LFN measurement</a:t>
            </a:r>
            <a:endParaRPr lang="zh-CN" altLang="en-US" sz="3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72B1DD2-1756-454D-2A30-99EA90425093}"/>
              </a:ext>
            </a:extLst>
          </p:cNvPr>
          <p:cNvSpPr txBox="1"/>
          <p:nvPr/>
        </p:nvSpPr>
        <p:spPr>
          <a:xfrm>
            <a:off x="7954088" y="2546148"/>
            <a:ext cx="4095538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The LFN noise behavior are confirmed with the PSD approximately </a:t>
            </a:r>
            <a:r>
              <a:rPr lang="en-US" altLang="zh-CN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proportional to 1/f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PSD increases with gate voltage in</a:t>
            </a:r>
          </a:p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subthreshold region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A74871E-9AE8-1492-F0ED-A7F41928A521}"/>
              </a:ext>
            </a:extLst>
          </p:cNvPr>
          <p:cNvSpPr txBox="1"/>
          <p:nvPr/>
        </p:nvSpPr>
        <p:spPr>
          <a:xfrm>
            <a:off x="11856000" y="6519446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1569476B-D3DF-A7E2-5903-17B8C61EAAFA}"/>
              </a:ext>
            </a:extLst>
          </p:cNvPr>
          <p:cNvGrpSpPr/>
          <p:nvPr/>
        </p:nvGrpSpPr>
        <p:grpSpPr>
          <a:xfrm>
            <a:off x="446304" y="719354"/>
            <a:ext cx="10540014" cy="369332"/>
            <a:chOff x="6904254" y="758268"/>
            <a:chExt cx="10540014" cy="369332"/>
          </a:xfrm>
        </p:grpSpPr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BE805C42-D37A-AB6B-22EE-528DC88053A6}"/>
                </a:ext>
              </a:extLst>
            </p:cNvPr>
            <p:cNvSpPr txBox="1"/>
            <p:nvPr/>
          </p:nvSpPr>
          <p:spPr>
            <a:xfrm>
              <a:off x="7004050" y="758268"/>
              <a:ext cx="1044021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Power spectral density (PSD) </a:t>
              </a:r>
              <a:r>
                <a:rPr lang="en-US" altLang="zh-CN" sz="1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r>
                <a:rPr lang="en-US" altLang="zh-CN" sz="1800" b="1" baseline="-25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 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under different doping and fixed current in Schottky configuration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2AE66844-D0DC-E6E0-4F12-2062AEC19B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04254" y="891973"/>
              <a:ext cx="108000" cy="108000"/>
            </a:xfrm>
            <a:prstGeom prst="rect">
              <a:avLst/>
            </a:prstGeom>
            <a:noFill/>
            <a:ln w="50800"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F939DECC-1C26-B9BD-8FE0-929B8BE624BC}"/>
              </a:ext>
            </a:extLst>
          </p:cNvPr>
          <p:cNvCxnSpPr>
            <a:cxnSpLocks/>
          </p:cNvCxnSpPr>
          <p:nvPr/>
        </p:nvCxnSpPr>
        <p:spPr>
          <a:xfrm>
            <a:off x="336000" y="611552"/>
            <a:ext cx="11520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0" name="图片 19">
            <a:extLst>
              <a:ext uri="{FF2B5EF4-FFF2-40B4-BE49-F238E27FC236}">
                <a16:creationId xmlns:a16="http://schemas.microsoft.com/office/drawing/2014/main" id="{ED55415F-1152-E27A-6B94-C050D400A0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030" y="1687613"/>
            <a:ext cx="314697" cy="337723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F8D07817-3BDF-25F9-5ABB-6871BC5876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0355" y="1617141"/>
            <a:ext cx="314697" cy="337723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B0585EB8-5B84-A7F4-49D3-B2B67BB6A111}"/>
              </a:ext>
            </a:extLst>
          </p:cNvPr>
          <p:cNvSpPr txBox="1"/>
          <p:nvPr/>
        </p:nvSpPr>
        <p:spPr>
          <a:xfrm>
            <a:off x="1205682" y="1337215"/>
            <a:ext cx="26645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Doping Dose = 0.5 ×10</a:t>
            </a:r>
            <a:r>
              <a:rPr lang="en-US" altLang="zh-CN" sz="1400" b="1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altLang="zh-CN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cm</a:t>
            </a:r>
            <a:r>
              <a:rPr lang="en-US" altLang="zh-CN" sz="1400" b="1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zh-CN" altLang="en-US" sz="1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393D847C-866C-5A44-C30C-4B008A4799EE}"/>
              </a:ext>
            </a:extLst>
          </p:cNvPr>
          <p:cNvSpPr txBox="1"/>
          <p:nvPr/>
        </p:nvSpPr>
        <p:spPr>
          <a:xfrm>
            <a:off x="4841989" y="1325332"/>
            <a:ext cx="26645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Doping Dose = 1.5 ×10</a:t>
            </a:r>
            <a:r>
              <a:rPr lang="en-US" altLang="zh-CN" sz="1400" b="1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altLang="zh-CN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cm</a:t>
            </a:r>
            <a:r>
              <a:rPr lang="en-US" altLang="zh-CN" sz="1400" b="1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zh-CN" altLang="en-US" sz="1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32318693-C6F0-084B-684E-D33433AB34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84" t="7323" r="31574"/>
          <a:stretch/>
        </p:blipFill>
        <p:spPr>
          <a:xfrm>
            <a:off x="372650" y="1826555"/>
            <a:ext cx="3600000" cy="416244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3D8D4E0D-5D31-D527-ED95-FE589CD1932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84" t="7323" r="30747"/>
          <a:stretch/>
        </p:blipFill>
        <p:spPr>
          <a:xfrm>
            <a:off x="4038662" y="1878347"/>
            <a:ext cx="3567348" cy="4122307"/>
          </a:xfrm>
          <a:prstGeom prst="rect">
            <a:avLst/>
          </a:prstGeom>
        </p:spPr>
      </p:pic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BD3116AD-66F2-F12C-DDB8-C7E0F450176D}"/>
              </a:ext>
            </a:extLst>
          </p:cNvPr>
          <p:cNvCxnSpPr>
            <a:cxnSpLocks/>
          </p:cNvCxnSpPr>
          <p:nvPr/>
        </p:nvCxnSpPr>
        <p:spPr>
          <a:xfrm>
            <a:off x="1686291" y="1954182"/>
            <a:ext cx="1840675" cy="1834047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文本框 31">
            <a:extLst>
              <a:ext uri="{FF2B5EF4-FFF2-40B4-BE49-F238E27FC236}">
                <a16:creationId xmlns:a16="http://schemas.microsoft.com/office/drawing/2014/main" id="{94B9D288-DDA3-6C8B-9B0B-32FB28EC5938}"/>
              </a:ext>
            </a:extLst>
          </p:cNvPr>
          <p:cNvSpPr txBox="1"/>
          <p:nvPr/>
        </p:nvSpPr>
        <p:spPr>
          <a:xfrm>
            <a:off x="2394070" y="2406822"/>
            <a:ext cx="425116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7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altLang="zh-CN" sz="17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-1</a:t>
            </a:r>
            <a:endParaRPr lang="zh-CN" altLang="en-US" sz="17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78071E83-B447-F215-BD5D-0DD90C808AFA}"/>
              </a:ext>
            </a:extLst>
          </p:cNvPr>
          <p:cNvCxnSpPr>
            <a:cxnSpLocks/>
          </p:cNvCxnSpPr>
          <p:nvPr/>
        </p:nvCxnSpPr>
        <p:spPr>
          <a:xfrm>
            <a:off x="4963105" y="2123459"/>
            <a:ext cx="1840675" cy="1834047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文本框 34">
            <a:extLst>
              <a:ext uri="{FF2B5EF4-FFF2-40B4-BE49-F238E27FC236}">
                <a16:creationId xmlns:a16="http://schemas.microsoft.com/office/drawing/2014/main" id="{7B6C27C6-EA2F-D75C-5646-922ECD31C599}"/>
              </a:ext>
            </a:extLst>
          </p:cNvPr>
          <p:cNvSpPr txBox="1"/>
          <p:nvPr/>
        </p:nvSpPr>
        <p:spPr>
          <a:xfrm>
            <a:off x="1208925" y="5003231"/>
            <a:ext cx="9637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altLang="zh-CN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 = 5 V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E1D25723-D220-F58A-D806-F9BFE20EA389}"/>
              </a:ext>
            </a:extLst>
          </p:cNvPr>
          <p:cNvSpPr txBox="1"/>
          <p:nvPr/>
        </p:nvSpPr>
        <p:spPr>
          <a:xfrm>
            <a:off x="4808925" y="5172508"/>
            <a:ext cx="9637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altLang="zh-CN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 = 5 V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758AFE6-1D54-7F30-749A-94443B5F6A4C}"/>
              </a:ext>
            </a:extLst>
          </p:cNvPr>
          <p:cNvSpPr txBox="1"/>
          <p:nvPr/>
        </p:nvSpPr>
        <p:spPr>
          <a:xfrm>
            <a:off x="5772650" y="2576099"/>
            <a:ext cx="425116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7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altLang="zh-CN" sz="17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-1</a:t>
            </a:r>
            <a:endParaRPr lang="zh-CN" altLang="en-US" sz="17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04A1588B-7806-64C2-6C74-5B9CCFA63CF1}"/>
              </a:ext>
            </a:extLst>
          </p:cNvPr>
          <p:cNvSpPr txBox="1"/>
          <p:nvPr/>
        </p:nvSpPr>
        <p:spPr>
          <a:xfrm>
            <a:off x="3246717" y="3738499"/>
            <a:ext cx="646331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</a:t>
            </a:r>
            <a:r>
              <a:rPr lang="en-US" altLang="zh-CN" sz="17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-0.83</a:t>
            </a:r>
            <a:endParaRPr lang="zh-CN" altLang="en-US" sz="1700" b="1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6900E55-01BC-540A-57DD-007D1E1E216A}"/>
              </a:ext>
            </a:extLst>
          </p:cNvPr>
          <p:cNvSpPr txBox="1"/>
          <p:nvPr/>
        </p:nvSpPr>
        <p:spPr>
          <a:xfrm>
            <a:off x="3327827" y="4064902"/>
            <a:ext cx="646331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700" b="1" dirty="0">
                <a:latin typeface="Arial" panose="020B0604020202020204" pitchFamily="34" charset="0"/>
                <a:cs typeface="Arial" panose="020B0604020202020204" pitchFamily="34" charset="0"/>
              </a:rPr>
              <a:t>f </a:t>
            </a:r>
            <a:r>
              <a:rPr lang="en-US" altLang="zh-CN" sz="17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-0.82</a:t>
            </a:r>
            <a:endParaRPr lang="zh-CN" altLang="en-US" sz="17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29A587A0-FC4B-EAA6-08FE-1DF548A7B3F8}"/>
              </a:ext>
            </a:extLst>
          </p:cNvPr>
          <p:cNvSpPr txBox="1"/>
          <p:nvPr/>
        </p:nvSpPr>
        <p:spPr>
          <a:xfrm>
            <a:off x="555905" y="2561599"/>
            <a:ext cx="646331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700" b="1" dirty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</a:t>
            </a:r>
            <a:r>
              <a:rPr lang="en-US" altLang="zh-CN" sz="1700" b="1" baseline="30000" dirty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-0.86</a:t>
            </a:r>
            <a:endParaRPr lang="zh-CN" altLang="en-US" sz="1700" b="1" baseline="30000" dirty="0">
              <a:solidFill>
                <a:srgbClr val="FF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C3124FB2-C0CE-0275-0EBC-29FC758B7663}"/>
              </a:ext>
            </a:extLst>
          </p:cNvPr>
          <p:cNvSpPr txBox="1"/>
          <p:nvPr/>
        </p:nvSpPr>
        <p:spPr>
          <a:xfrm>
            <a:off x="2614801" y="4340266"/>
            <a:ext cx="646331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7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</a:t>
            </a:r>
            <a:r>
              <a:rPr lang="en-US" altLang="zh-CN" sz="1700" b="1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-0.87</a:t>
            </a:r>
            <a:endParaRPr lang="zh-CN" altLang="en-US" sz="1700" b="1" baseline="300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C5D05669-2083-9393-B960-63212C167D3E}"/>
              </a:ext>
            </a:extLst>
          </p:cNvPr>
          <p:cNvSpPr txBox="1"/>
          <p:nvPr/>
        </p:nvSpPr>
        <p:spPr>
          <a:xfrm>
            <a:off x="2600216" y="4664677"/>
            <a:ext cx="566181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7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</a:t>
            </a:r>
            <a:r>
              <a:rPr lang="en-US" altLang="zh-CN" sz="1700" b="1" baseline="30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-0.9</a:t>
            </a:r>
            <a:endParaRPr lang="zh-CN" altLang="en-US" sz="1700" b="1" baseline="300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AC7ADA8C-A97B-2C98-72CD-AA610005F3ED}"/>
              </a:ext>
            </a:extLst>
          </p:cNvPr>
          <p:cNvSpPr txBox="1"/>
          <p:nvPr/>
        </p:nvSpPr>
        <p:spPr>
          <a:xfrm>
            <a:off x="2600216" y="5052000"/>
            <a:ext cx="646331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7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</a:t>
            </a:r>
            <a:r>
              <a:rPr lang="en-US" altLang="zh-CN" sz="1700" b="1" baseline="30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-0.96</a:t>
            </a:r>
            <a:endParaRPr lang="zh-CN" altLang="en-US" sz="1700" b="1" baseline="300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5CE1339B-5349-991C-87AF-78B7B9BA64F4}"/>
              </a:ext>
            </a:extLst>
          </p:cNvPr>
          <p:cNvSpPr txBox="1"/>
          <p:nvPr/>
        </p:nvSpPr>
        <p:spPr>
          <a:xfrm>
            <a:off x="6949664" y="4846085"/>
            <a:ext cx="646331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700" b="1" dirty="0">
                <a:latin typeface="Arial" panose="020B0604020202020204" pitchFamily="34" charset="0"/>
                <a:cs typeface="Arial" panose="020B0604020202020204" pitchFamily="34" charset="0"/>
              </a:rPr>
              <a:t>f </a:t>
            </a:r>
            <a:r>
              <a:rPr lang="en-US" altLang="zh-CN" sz="17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-0.91</a:t>
            </a:r>
            <a:endParaRPr lang="zh-CN" altLang="en-US" sz="17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6C13552F-5348-98E6-FCFB-87548AE19B40}"/>
              </a:ext>
            </a:extLst>
          </p:cNvPr>
          <p:cNvSpPr txBox="1"/>
          <p:nvPr/>
        </p:nvSpPr>
        <p:spPr>
          <a:xfrm>
            <a:off x="6869792" y="3860793"/>
            <a:ext cx="646331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</a:t>
            </a:r>
            <a:r>
              <a:rPr lang="en-US" altLang="zh-CN" sz="17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-0.87</a:t>
            </a:r>
            <a:endParaRPr lang="zh-CN" altLang="en-US" sz="1700" b="1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78636EEB-9EF7-E2F6-F5E5-6B266DC8D8BA}"/>
              </a:ext>
            </a:extLst>
          </p:cNvPr>
          <p:cNvSpPr txBox="1"/>
          <p:nvPr/>
        </p:nvSpPr>
        <p:spPr>
          <a:xfrm>
            <a:off x="4218530" y="2483319"/>
            <a:ext cx="646331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700" b="1" dirty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</a:t>
            </a:r>
            <a:r>
              <a:rPr lang="en-US" altLang="zh-CN" sz="1700" b="1" baseline="30000" dirty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-0.81</a:t>
            </a:r>
            <a:endParaRPr lang="zh-CN" altLang="en-US" sz="1700" b="1" baseline="30000" dirty="0">
              <a:solidFill>
                <a:srgbClr val="FF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0AD44E33-1106-A01E-2DAF-BD48E2188620}"/>
              </a:ext>
            </a:extLst>
          </p:cNvPr>
          <p:cNvSpPr txBox="1"/>
          <p:nvPr/>
        </p:nvSpPr>
        <p:spPr>
          <a:xfrm>
            <a:off x="4217608" y="2722574"/>
            <a:ext cx="646331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7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</a:t>
            </a:r>
            <a:r>
              <a:rPr lang="en-US" altLang="zh-CN" sz="1700" b="1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-0.85</a:t>
            </a:r>
            <a:endParaRPr lang="zh-CN" altLang="en-US" sz="1700" b="1" baseline="300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40FCBBBA-ECC6-19AC-3AB8-C261D86AEB0E}"/>
              </a:ext>
            </a:extLst>
          </p:cNvPr>
          <p:cNvSpPr txBox="1"/>
          <p:nvPr/>
        </p:nvSpPr>
        <p:spPr>
          <a:xfrm>
            <a:off x="6379170" y="4807847"/>
            <a:ext cx="646331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7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</a:t>
            </a:r>
            <a:r>
              <a:rPr lang="en-US" altLang="zh-CN" sz="1700" b="1" baseline="30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-0.86</a:t>
            </a:r>
            <a:endParaRPr lang="zh-CN" altLang="en-US" sz="1700" b="1" baseline="300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B2BBD3F3-449C-BFD7-24B4-124105A0B49F}"/>
              </a:ext>
            </a:extLst>
          </p:cNvPr>
          <p:cNvSpPr txBox="1"/>
          <p:nvPr/>
        </p:nvSpPr>
        <p:spPr>
          <a:xfrm>
            <a:off x="4263583" y="3469928"/>
            <a:ext cx="566181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7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</a:t>
            </a:r>
            <a:r>
              <a:rPr lang="en-US" altLang="zh-CN" sz="1700" b="1" baseline="30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-0.9</a:t>
            </a:r>
            <a:endParaRPr lang="zh-CN" altLang="en-US" sz="1700" b="1" baseline="300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19E87AE3-C2FB-5778-58C8-43A0DD114A01}"/>
              </a:ext>
            </a:extLst>
          </p:cNvPr>
          <p:cNvSpPr txBox="1"/>
          <p:nvPr/>
        </p:nvSpPr>
        <p:spPr>
          <a:xfrm>
            <a:off x="6040487" y="4996243"/>
            <a:ext cx="566181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7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</a:t>
            </a:r>
            <a:r>
              <a:rPr lang="en-US" altLang="zh-CN" sz="1700" b="1" baseline="30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-0.9</a:t>
            </a:r>
            <a:endParaRPr lang="zh-CN" altLang="en-US" sz="1700" b="1" baseline="300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19A850E2-AC48-2A34-49B3-A8F4D247A29D}"/>
              </a:ext>
            </a:extLst>
          </p:cNvPr>
          <p:cNvSpPr txBox="1"/>
          <p:nvPr/>
        </p:nvSpPr>
        <p:spPr>
          <a:xfrm>
            <a:off x="6040487" y="5213411"/>
            <a:ext cx="566181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700" b="1" dirty="0">
                <a:solidFill>
                  <a:srgbClr val="BF7E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</a:t>
            </a:r>
            <a:r>
              <a:rPr lang="en-US" altLang="zh-CN" sz="1700" b="1" baseline="30000" dirty="0">
                <a:solidFill>
                  <a:srgbClr val="BF7E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-0.9</a:t>
            </a:r>
            <a:endParaRPr lang="zh-CN" altLang="en-US" sz="1700" b="1" baseline="30000" dirty="0">
              <a:solidFill>
                <a:srgbClr val="BF7E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01E83058-3F9A-138B-8C4D-41A8F178D407}"/>
              </a:ext>
            </a:extLst>
          </p:cNvPr>
          <p:cNvSpPr txBox="1"/>
          <p:nvPr/>
        </p:nvSpPr>
        <p:spPr>
          <a:xfrm>
            <a:off x="8834457" y="2036261"/>
            <a:ext cx="2223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λ = - 0.7 ~ -1.3</a:t>
            </a:r>
            <a:endParaRPr lang="zh-CN" alt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ED73F204-209D-FDB9-D43D-2BD1A9136D11}"/>
              </a:ext>
            </a:extLst>
          </p:cNvPr>
          <p:cNvSpPr txBox="1"/>
          <p:nvPr/>
        </p:nvSpPr>
        <p:spPr>
          <a:xfrm>
            <a:off x="7954088" y="2036261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zh-CN" b="1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</a:t>
            </a:r>
            <a:r>
              <a:rPr lang="en-US" altLang="zh-C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~ f </a:t>
            </a:r>
            <a:r>
              <a:rPr lang="en-US" altLang="zh-CN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  <a:endParaRPr lang="zh-CN" altLang="en-US" b="1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43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2" grpId="0"/>
      <p:bldP spid="9" grpId="0"/>
      <p:bldP spid="11" grpId="0"/>
      <p:bldP spid="12" grpId="0"/>
      <p:bldP spid="22" grpId="0"/>
      <p:bldP spid="23" grpId="0"/>
      <p:bldP spid="24" grpId="0"/>
      <p:bldP spid="26" grpId="0"/>
      <p:bldP spid="28" grpId="0"/>
      <p:bldP spid="30" grpId="0"/>
      <p:bldP spid="31" grpId="0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17823</TotalTime>
  <Words>1165</Words>
  <Application>Microsoft Office PowerPoint</Application>
  <PresentationFormat>宽屏</PresentationFormat>
  <Paragraphs>222</Paragraphs>
  <Slides>13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0" baseType="lpstr">
      <vt:lpstr>-apple-system</vt:lpstr>
      <vt:lpstr>等线</vt:lpstr>
      <vt:lpstr>等线 Light</vt:lpstr>
      <vt:lpstr>Arial</vt:lpstr>
      <vt:lpstr>Cambria Math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Low-frequency Noise in Polysilicon Source-Gated Thin-Film Transistor</dc:title>
  <dc:creator>Qi Chen</dc:creator>
  <cp:lastModifiedBy>Qi Chen</cp:lastModifiedBy>
  <cp:revision>18</cp:revision>
  <dcterms:created xsi:type="dcterms:W3CDTF">2024-04-18T12:57:19Z</dcterms:created>
  <dcterms:modified xsi:type="dcterms:W3CDTF">2024-05-25T13:08:44Z</dcterms:modified>
</cp:coreProperties>
</file>