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7" r:id="rId9"/>
    <p:sldId id="268" r:id="rId10"/>
    <p:sldId id="269" r:id="rId11"/>
    <p:sldId id="263" r:id="rId12"/>
    <p:sldId id="264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20701205-7837-4235-850F-60ADD32FBF8C}">
          <p14:sldIdLst>
            <p14:sldId id="256"/>
            <p14:sldId id="257"/>
            <p14:sldId id="258"/>
            <p14:sldId id="259"/>
            <p14:sldId id="260"/>
            <p14:sldId id="261"/>
            <p14:sldId id="265"/>
            <p14:sldId id="267"/>
            <p14:sldId id="268"/>
            <p14:sldId id="269"/>
            <p14:sldId id="263"/>
            <p14:sldId id="26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189" cy="496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9899" y="0"/>
            <a:ext cx="2946189" cy="496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2F2CA-AD15-485E-9FF2-4F94CF6A949B}" type="datetimeFigureOut">
              <a:rPr lang="fr-FR" smtClean="0"/>
              <a:t>30/05/2013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1" y="9428402"/>
            <a:ext cx="2946189" cy="496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9899" y="9428402"/>
            <a:ext cx="2946189" cy="496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0EAC97-4A51-44E3-946F-A50FA811C4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9212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873" cy="495692"/>
          </a:xfrm>
          <a:prstGeom prst="rect">
            <a:avLst/>
          </a:prstGeom>
        </p:spPr>
        <p:txBody>
          <a:bodyPr vert="horz" lIns="92272" tIns="46136" rIns="92272" bIns="4613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197" y="1"/>
            <a:ext cx="2945873" cy="495692"/>
          </a:xfrm>
          <a:prstGeom prst="rect">
            <a:avLst/>
          </a:prstGeom>
        </p:spPr>
        <p:txBody>
          <a:bodyPr vert="horz" lIns="92272" tIns="46136" rIns="92272" bIns="46136" rtlCol="0"/>
          <a:lstStyle>
            <a:lvl1pPr algn="r">
              <a:defRPr sz="1200"/>
            </a:lvl1pPr>
          </a:lstStyle>
          <a:p>
            <a:fld id="{340A1D95-405B-4D1E-B70D-3E89B2A48FF1}" type="datetimeFigureOut">
              <a:rPr lang="en-GB" smtClean="0"/>
              <a:pPr/>
              <a:t>30/05/2013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62525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72" tIns="46136" rIns="92272" bIns="4613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48" y="4715474"/>
            <a:ext cx="5438782" cy="4466028"/>
          </a:xfrm>
          <a:prstGeom prst="rect">
            <a:avLst/>
          </a:prstGeom>
        </p:spPr>
        <p:txBody>
          <a:bodyPr vert="horz" lIns="92272" tIns="46136" rIns="92272" bIns="46136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9348"/>
            <a:ext cx="2945873" cy="495692"/>
          </a:xfrm>
          <a:prstGeom prst="rect">
            <a:avLst/>
          </a:prstGeom>
        </p:spPr>
        <p:txBody>
          <a:bodyPr vert="horz" lIns="92272" tIns="46136" rIns="92272" bIns="4613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197" y="9429348"/>
            <a:ext cx="2945873" cy="495692"/>
          </a:xfrm>
          <a:prstGeom prst="rect">
            <a:avLst/>
          </a:prstGeom>
        </p:spPr>
        <p:txBody>
          <a:bodyPr vert="horz" lIns="92272" tIns="46136" rIns="92272" bIns="46136" rtlCol="0" anchor="b"/>
          <a:lstStyle>
            <a:lvl1pPr algn="r">
              <a:defRPr sz="1200"/>
            </a:lvl1pPr>
          </a:lstStyle>
          <a:p>
            <a:fld id="{A02DA2BB-F508-46F8-A205-D1BF4BF04495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785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DA2BB-F508-46F8-A205-D1BF4BF04495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166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DA2BB-F508-46F8-A205-D1BF4BF04495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775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DA2BB-F508-46F8-A205-D1BF4BF04495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838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DA2BB-F508-46F8-A205-D1BF4BF04495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5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DA2BB-F508-46F8-A205-D1BF4BF04495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9935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DA2BB-F508-46F8-A205-D1BF4BF04495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4096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DA2BB-F508-46F8-A205-D1BF4BF04495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5486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DA2BB-F508-46F8-A205-D1BF4BF04495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0846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0D63-4A24-446F-91A1-B2FD9C5DDF53}" type="datetimeFigureOut">
              <a:rPr lang="en-GB" smtClean="0"/>
              <a:pPr/>
              <a:t>30/05/2013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2F90-235B-4C23-BEF5-BD914C2A48B1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0D63-4A24-446F-91A1-B2FD9C5DDF53}" type="datetimeFigureOut">
              <a:rPr lang="en-GB" smtClean="0"/>
              <a:pPr/>
              <a:t>30/05/2013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2F90-235B-4C23-BEF5-BD914C2A48B1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0D63-4A24-446F-91A1-B2FD9C5DDF53}" type="datetimeFigureOut">
              <a:rPr lang="en-GB" smtClean="0"/>
              <a:pPr/>
              <a:t>30/05/2013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2F90-235B-4C23-BEF5-BD914C2A48B1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0D63-4A24-446F-91A1-B2FD9C5DDF53}" type="datetimeFigureOut">
              <a:rPr lang="en-GB" smtClean="0"/>
              <a:pPr/>
              <a:t>30/05/2013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2F90-235B-4C23-BEF5-BD914C2A48B1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0D63-4A24-446F-91A1-B2FD9C5DDF53}" type="datetimeFigureOut">
              <a:rPr lang="en-GB" smtClean="0"/>
              <a:pPr/>
              <a:t>30/05/2013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2F90-235B-4C23-BEF5-BD914C2A48B1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0D63-4A24-446F-91A1-B2FD9C5DDF53}" type="datetimeFigureOut">
              <a:rPr lang="en-GB" smtClean="0"/>
              <a:pPr/>
              <a:t>30/05/2013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2F90-235B-4C23-BEF5-BD914C2A48B1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0D63-4A24-446F-91A1-B2FD9C5DDF53}" type="datetimeFigureOut">
              <a:rPr lang="en-GB" smtClean="0"/>
              <a:pPr/>
              <a:t>30/05/2013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2F90-235B-4C23-BEF5-BD914C2A48B1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0D63-4A24-446F-91A1-B2FD9C5DDF53}" type="datetimeFigureOut">
              <a:rPr lang="en-GB" smtClean="0"/>
              <a:pPr/>
              <a:t>30/05/2013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2F90-235B-4C23-BEF5-BD914C2A48B1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0D63-4A24-446F-91A1-B2FD9C5DDF53}" type="datetimeFigureOut">
              <a:rPr lang="en-GB" smtClean="0"/>
              <a:pPr/>
              <a:t>30/05/2013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2F2F90-235B-4C23-BEF5-BD914C2A48B1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0D63-4A24-446F-91A1-B2FD9C5DDF53}" type="datetimeFigureOut">
              <a:rPr lang="en-GB" smtClean="0"/>
              <a:pPr/>
              <a:t>30/05/2013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2F90-235B-4C23-BEF5-BD914C2A48B1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0D63-4A24-446F-91A1-B2FD9C5DDF53}" type="datetimeFigureOut">
              <a:rPr lang="en-GB" smtClean="0"/>
              <a:pPr/>
              <a:t>30/05/2013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F2F90-235B-4C23-BEF5-BD914C2A48B1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752F2F90-235B-4C23-BEF5-BD914C2A48B1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8C520D63-4A24-446F-91A1-B2FD9C5DDF53}" type="datetimeFigureOut">
              <a:rPr lang="en-GB" smtClean="0"/>
              <a:pPr/>
              <a:t>30/05/2013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8.wmf"/><Relationship Id="rId5" Type="http://schemas.openxmlformats.org/officeDocument/2006/relationships/image" Target="../media/image5.w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543800" cy="2664296"/>
          </a:xfrm>
        </p:spPr>
        <p:txBody>
          <a:bodyPr/>
          <a:lstStyle/>
          <a:p>
            <a:r>
              <a:rPr lang="fr-BE" sz="4000" dirty="0" smtClean="0"/>
              <a:t>The </a:t>
            </a:r>
            <a:r>
              <a:rPr lang="fr-BE" sz="4000" dirty="0" err="1" smtClean="0"/>
              <a:t>Almon</a:t>
            </a:r>
            <a:r>
              <a:rPr lang="fr-BE" sz="4000" dirty="0" smtClean="0"/>
              <a:t> Model and the Transmission of </a:t>
            </a:r>
            <a:r>
              <a:rPr lang="fr-BE" sz="4000" dirty="0" err="1" smtClean="0"/>
              <a:t>Prices</a:t>
            </a:r>
            <a:r>
              <a:rPr lang="fr-BE" sz="4000" dirty="0" smtClean="0"/>
              <a:t> </a:t>
            </a:r>
            <a:r>
              <a:rPr lang="fr-BE" sz="4000" dirty="0" err="1" smtClean="0"/>
              <a:t>from</a:t>
            </a:r>
            <a:r>
              <a:rPr lang="fr-BE" sz="4000" dirty="0" smtClean="0"/>
              <a:t> the </a:t>
            </a:r>
            <a:r>
              <a:rPr lang="fr-BE" sz="4000" dirty="0" err="1" smtClean="0"/>
              <a:t>Dairy</a:t>
            </a:r>
            <a:r>
              <a:rPr lang="fr-BE" sz="4000" dirty="0" smtClean="0"/>
              <a:t> </a:t>
            </a:r>
            <a:r>
              <a:rPr lang="fr-BE" sz="4000" dirty="0" err="1" smtClean="0"/>
              <a:t>Farmer</a:t>
            </a:r>
            <a:r>
              <a:rPr lang="fr-BE" sz="4000" dirty="0" smtClean="0"/>
              <a:t> to the Consumer in Ireland</a:t>
            </a:r>
            <a:endParaRPr lang="en-GB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212976"/>
            <a:ext cx="6461760" cy="3096344"/>
          </a:xfrm>
        </p:spPr>
        <p:txBody>
          <a:bodyPr/>
          <a:lstStyle/>
          <a:p>
            <a:endParaRPr lang="fr-BE" dirty="0" smtClean="0">
              <a:solidFill>
                <a:schemeClr val="tx1"/>
              </a:solidFill>
            </a:endParaRPr>
          </a:p>
          <a:p>
            <a:r>
              <a:rPr lang="fr-BE" dirty="0" smtClean="0">
                <a:solidFill>
                  <a:schemeClr val="tx1"/>
                </a:solidFill>
              </a:rPr>
              <a:t>Charlotte Mahon</a:t>
            </a:r>
            <a:r>
              <a:rPr lang="fr-BE" baseline="30000" dirty="0" smtClean="0">
                <a:solidFill>
                  <a:schemeClr val="tx1"/>
                </a:solidFill>
              </a:rPr>
              <a:t>1,2</a:t>
            </a:r>
            <a:r>
              <a:rPr lang="fr-BE" dirty="0" smtClean="0">
                <a:solidFill>
                  <a:schemeClr val="tx1"/>
                </a:solidFill>
              </a:rPr>
              <a:t>, Frédéric Gaspart</a:t>
            </a:r>
            <a:r>
              <a:rPr lang="fr-BE" baseline="30000" dirty="0" smtClean="0">
                <a:solidFill>
                  <a:schemeClr val="tx1"/>
                </a:solidFill>
              </a:rPr>
              <a:t>2</a:t>
            </a:r>
            <a:r>
              <a:rPr lang="fr-BE" dirty="0" smtClean="0">
                <a:solidFill>
                  <a:schemeClr val="tx1"/>
                </a:solidFill>
              </a:rPr>
              <a:t>, Garry Mahon</a:t>
            </a:r>
            <a:r>
              <a:rPr lang="fr-BE" baseline="30000" dirty="0" smtClean="0">
                <a:solidFill>
                  <a:schemeClr val="tx1"/>
                </a:solidFill>
              </a:rPr>
              <a:t>1</a:t>
            </a:r>
            <a:r>
              <a:rPr lang="fr-BE" dirty="0" smtClean="0">
                <a:solidFill>
                  <a:schemeClr val="tx1"/>
                </a:solidFill>
              </a:rPr>
              <a:t>, Bruno Henry de Frahan</a:t>
            </a:r>
            <a:r>
              <a:rPr lang="fr-BE" baseline="30000" dirty="0" smtClean="0">
                <a:solidFill>
                  <a:schemeClr val="tx1"/>
                </a:solidFill>
              </a:rPr>
              <a:t>2</a:t>
            </a:r>
            <a:endParaRPr lang="fr-BE" dirty="0" smtClean="0">
              <a:solidFill>
                <a:schemeClr val="tx1"/>
              </a:solidFill>
            </a:endParaRPr>
          </a:p>
          <a:p>
            <a:endParaRPr lang="fr-BE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55576" y="4231208"/>
            <a:ext cx="69847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E" sz="2000" dirty="0" smtClean="0"/>
          </a:p>
          <a:p>
            <a:endParaRPr lang="en-IE" sz="2000" dirty="0"/>
          </a:p>
          <a:p>
            <a:pPr marL="457200" indent="-457200">
              <a:buAutoNum type="arabicPeriod"/>
            </a:pPr>
            <a:r>
              <a:rPr lang="en-IE" dirty="0" smtClean="0"/>
              <a:t>Eurostat Luxembourg</a:t>
            </a:r>
          </a:p>
          <a:p>
            <a:pPr marL="457200" indent="-457200">
              <a:buAutoNum type="arabicPeriod"/>
            </a:pPr>
            <a:r>
              <a:rPr lang="en-IE" dirty="0" err="1" smtClean="0"/>
              <a:t>Université</a:t>
            </a:r>
            <a:r>
              <a:rPr lang="en-IE" dirty="0" smtClean="0"/>
              <a:t> </a:t>
            </a:r>
            <a:r>
              <a:rPr lang="en-IE" dirty="0" err="1" smtClean="0"/>
              <a:t>Catholique</a:t>
            </a:r>
            <a:r>
              <a:rPr lang="en-IE" dirty="0" smtClean="0"/>
              <a:t> de Louvain, Belgium</a:t>
            </a:r>
          </a:p>
          <a:p>
            <a:pPr marL="457200" indent="-457200">
              <a:buAutoNum type="arabicPeriod"/>
            </a:pPr>
            <a:endParaRPr lang="en-IE" sz="2000" dirty="0" smtClean="0"/>
          </a:p>
          <a:p>
            <a:r>
              <a:rPr lang="en-IE" dirty="0" smtClean="0"/>
              <a:t>AESI </a:t>
            </a:r>
            <a:r>
              <a:rPr lang="en-IE" dirty="0"/>
              <a:t>Early Career Researcher Seminar </a:t>
            </a:r>
            <a:endParaRPr lang="en-IE" dirty="0" smtClean="0"/>
          </a:p>
          <a:p>
            <a:r>
              <a:rPr lang="en-IE" dirty="0" smtClean="0"/>
              <a:t>Friday 19 October 2012.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482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Outline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sz="3200" dirty="0" smtClean="0"/>
          </a:p>
          <a:p>
            <a:r>
              <a:rPr lang="fr-BE" sz="3200" dirty="0" err="1" smtClean="0"/>
              <a:t>Context</a:t>
            </a:r>
            <a:endParaRPr lang="fr-BE" sz="3200" dirty="0" smtClean="0"/>
          </a:p>
          <a:p>
            <a:r>
              <a:rPr lang="fr-BE" sz="3200" dirty="0" err="1" smtClean="0"/>
              <a:t>Series</a:t>
            </a:r>
            <a:r>
              <a:rPr lang="fr-BE" sz="3200" dirty="0" smtClean="0"/>
              <a:t> </a:t>
            </a:r>
            <a:r>
              <a:rPr lang="fr-BE" sz="3200" dirty="0" err="1" smtClean="0"/>
              <a:t>analysed</a:t>
            </a:r>
            <a:endParaRPr lang="fr-BE" sz="3200" dirty="0" smtClean="0"/>
          </a:p>
          <a:p>
            <a:r>
              <a:rPr lang="fr-BE" sz="3200" dirty="0" smtClean="0"/>
              <a:t>The </a:t>
            </a:r>
            <a:r>
              <a:rPr lang="fr-BE" sz="3200" dirty="0" err="1" smtClean="0"/>
              <a:t>Almon</a:t>
            </a:r>
            <a:r>
              <a:rPr lang="fr-BE" sz="3200" dirty="0" smtClean="0"/>
              <a:t> model</a:t>
            </a:r>
          </a:p>
          <a:p>
            <a:r>
              <a:rPr lang="fr-BE" sz="3200" dirty="0" err="1" smtClean="0"/>
              <a:t>Results</a:t>
            </a:r>
            <a:endParaRPr lang="fr-BE" sz="3200" dirty="0" smtClean="0"/>
          </a:p>
          <a:p>
            <a:r>
              <a:rPr lang="fr-BE" sz="3200" dirty="0" err="1" smtClean="0"/>
              <a:t>Further</a:t>
            </a:r>
            <a:r>
              <a:rPr lang="fr-BE" sz="3200" dirty="0" smtClean="0"/>
              <a:t> </a:t>
            </a:r>
            <a:r>
              <a:rPr lang="fr-BE" sz="3200" dirty="0" err="1" smtClean="0"/>
              <a:t>research</a:t>
            </a:r>
            <a:endParaRPr lang="fr-BE" sz="32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845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Context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dirty="0" smtClean="0"/>
          </a:p>
          <a:p>
            <a:r>
              <a:rPr lang="fr-BE" dirty="0" err="1" smtClean="0"/>
              <a:t>In</a:t>
            </a:r>
            <a:r>
              <a:rPr lang="fr-BE" dirty="0" smtClean="0"/>
              <a:t> 2007, </a:t>
            </a:r>
            <a:r>
              <a:rPr lang="fr-BE" dirty="0" err="1" smtClean="0"/>
              <a:t>food</a:t>
            </a:r>
            <a:r>
              <a:rPr lang="fr-BE" dirty="0" smtClean="0"/>
              <a:t> </a:t>
            </a:r>
            <a:r>
              <a:rPr lang="fr-BE" dirty="0" err="1" smtClean="0"/>
              <a:t>prices</a:t>
            </a:r>
            <a:r>
              <a:rPr lang="fr-BE" dirty="0" smtClean="0"/>
              <a:t> rose </a:t>
            </a:r>
            <a:r>
              <a:rPr lang="fr-BE" dirty="0" err="1" smtClean="0"/>
              <a:t>sharply</a:t>
            </a:r>
            <a:endParaRPr lang="fr-BE" dirty="0" smtClean="0"/>
          </a:p>
          <a:p>
            <a:r>
              <a:rPr lang="fr-BE" dirty="0" smtClean="0"/>
              <a:t>The European Commission </a:t>
            </a:r>
            <a:r>
              <a:rPr lang="fr-BE" dirty="0" err="1" smtClean="0"/>
              <a:t>decided</a:t>
            </a:r>
            <a:r>
              <a:rPr lang="fr-BE" dirty="0" smtClean="0"/>
              <a:t> to monitor </a:t>
            </a:r>
            <a:r>
              <a:rPr lang="fr-BE" dirty="0" err="1" smtClean="0"/>
              <a:t>price</a:t>
            </a:r>
            <a:r>
              <a:rPr lang="fr-BE" dirty="0" smtClean="0"/>
              <a:t> transmission </a:t>
            </a:r>
            <a:r>
              <a:rPr lang="fr-BE" dirty="0" err="1" smtClean="0"/>
              <a:t>along</a:t>
            </a:r>
            <a:r>
              <a:rPr lang="fr-BE" dirty="0" smtClean="0"/>
              <a:t> </a:t>
            </a:r>
            <a:r>
              <a:rPr lang="fr-BE" dirty="0" err="1" smtClean="0"/>
              <a:t>food</a:t>
            </a:r>
            <a:r>
              <a:rPr lang="fr-BE" dirty="0" smtClean="0"/>
              <a:t> </a:t>
            </a:r>
            <a:r>
              <a:rPr lang="fr-BE" dirty="0" err="1" smtClean="0"/>
              <a:t>supply</a:t>
            </a:r>
            <a:r>
              <a:rPr lang="fr-BE" dirty="0" smtClean="0"/>
              <a:t> </a:t>
            </a:r>
            <a:r>
              <a:rPr lang="fr-BE" dirty="0" err="1" smtClean="0"/>
              <a:t>chains</a:t>
            </a:r>
            <a:endParaRPr lang="fr-BE" dirty="0"/>
          </a:p>
          <a:p>
            <a:r>
              <a:rPr lang="fr-BE" dirty="0" smtClean="0"/>
              <a:t>The Food Price Monitoring </a:t>
            </a:r>
            <a:r>
              <a:rPr lang="fr-BE" dirty="0" err="1" smtClean="0"/>
              <a:t>Tool</a:t>
            </a:r>
            <a:r>
              <a:rPr lang="fr-BE" dirty="0" smtClean="0"/>
              <a:t> </a:t>
            </a:r>
            <a:r>
              <a:rPr lang="fr-BE" dirty="0" err="1" smtClean="0"/>
              <a:t>was</a:t>
            </a:r>
            <a:r>
              <a:rPr lang="fr-BE" dirty="0" smtClean="0"/>
              <a:t> </a:t>
            </a:r>
            <a:r>
              <a:rPr lang="fr-BE" dirty="0" err="1" smtClean="0"/>
              <a:t>created</a:t>
            </a:r>
            <a:endParaRPr lang="fr-BE" dirty="0" smtClean="0"/>
          </a:p>
          <a:p>
            <a:r>
              <a:rPr lang="fr-BE" dirty="0" smtClean="0"/>
              <a:t>The </a:t>
            </a:r>
            <a:r>
              <a:rPr lang="fr-BE" dirty="0" err="1" smtClean="0"/>
              <a:t>tool</a:t>
            </a:r>
            <a:r>
              <a:rPr lang="fr-BE" dirty="0" smtClean="0"/>
              <a:t> </a:t>
            </a:r>
            <a:r>
              <a:rPr lang="fr-BE" dirty="0" err="1" smtClean="0"/>
              <a:t>contains</a:t>
            </a:r>
            <a:r>
              <a:rPr lang="fr-BE" dirty="0" smtClean="0"/>
              <a:t> </a:t>
            </a:r>
            <a:r>
              <a:rPr lang="fr-BE" dirty="0" err="1" smtClean="0"/>
              <a:t>price</a:t>
            </a:r>
            <a:r>
              <a:rPr lang="fr-BE" dirty="0" smtClean="0"/>
              <a:t> indices for a </a:t>
            </a:r>
            <a:r>
              <a:rPr lang="fr-BE" dirty="0" err="1" smtClean="0"/>
              <a:t>chain</a:t>
            </a:r>
            <a:r>
              <a:rPr lang="fr-BE" dirty="0" smtClean="0"/>
              <a:t> at </a:t>
            </a:r>
            <a:r>
              <a:rPr lang="fr-BE" dirty="0" err="1" smtClean="0"/>
              <a:t>three</a:t>
            </a:r>
            <a:r>
              <a:rPr lang="fr-BE" dirty="0" smtClean="0"/>
              <a:t> </a:t>
            </a:r>
            <a:r>
              <a:rPr lang="fr-BE" dirty="0" err="1" smtClean="0"/>
              <a:t>levels</a:t>
            </a:r>
            <a:r>
              <a:rPr lang="fr-BE" dirty="0" smtClean="0"/>
              <a:t>: </a:t>
            </a:r>
            <a:r>
              <a:rPr lang="fr-BE" dirty="0" err="1" smtClean="0"/>
              <a:t>farm</a:t>
            </a:r>
            <a:r>
              <a:rPr lang="fr-BE" dirty="0" smtClean="0"/>
              <a:t> </a:t>
            </a:r>
            <a:r>
              <a:rPr lang="fr-BE" dirty="0" err="1" smtClean="0"/>
              <a:t>gate</a:t>
            </a:r>
            <a:r>
              <a:rPr lang="fr-BE" dirty="0" smtClean="0"/>
              <a:t>, </a:t>
            </a:r>
            <a:r>
              <a:rPr lang="fr-BE" dirty="0" err="1" smtClean="0"/>
              <a:t>factory</a:t>
            </a:r>
            <a:r>
              <a:rPr lang="fr-BE" dirty="0" smtClean="0"/>
              <a:t> and consumer</a:t>
            </a:r>
          </a:p>
          <a:p>
            <a:r>
              <a:rPr lang="fr-BE" dirty="0"/>
              <a:t>The </a:t>
            </a:r>
            <a:r>
              <a:rPr lang="fr-BE" dirty="0" err="1"/>
              <a:t>Almon</a:t>
            </a:r>
            <a:r>
              <a:rPr lang="fr-BE" dirty="0"/>
              <a:t> </a:t>
            </a:r>
            <a:r>
              <a:rPr lang="fr-BE" dirty="0" smtClean="0"/>
              <a:t>model </a:t>
            </a:r>
            <a:r>
              <a:rPr lang="fr-BE" dirty="0" err="1"/>
              <a:t>may</a:t>
            </a:r>
            <a:r>
              <a:rPr lang="fr-BE" dirty="0"/>
              <a:t> </a:t>
            </a:r>
            <a:r>
              <a:rPr lang="fr-BE" dirty="0" err="1"/>
              <a:t>be</a:t>
            </a:r>
            <a:r>
              <a:rPr lang="fr-BE" dirty="0"/>
              <a:t> </a:t>
            </a:r>
            <a:r>
              <a:rPr lang="fr-BE" dirty="0" err="1"/>
              <a:t>used</a:t>
            </a:r>
            <a:r>
              <a:rPr lang="fr-BE" dirty="0"/>
              <a:t> to examine</a:t>
            </a:r>
            <a:r>
              <a:rPr lang="fr-BE" dirty="0" smtClean="0"/>
              <a:t> the speed and amplitude of transmission of </a:t>
            </a:r>
            <a:r>
              <a:rPr lang="fr-BE" dirty="0" err="1" smtClean="0"/>
              <a:t>price</a:t>
            </a:r>
            <a:r>
              <a:rPr lang="fr-BE" dirty="0" smtClean="0"/>
              <a:t> </a:t>
            </a:r>
            <a:r>
              <a:rPr lang="fr-BE" dirty="0" err="1" smtClean="0"/>
              <a:t>shocks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067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1143000"/>
          </a:xfrm>
        </p:spPr>
        <p:txBody>
          <a:bodyPr/>
          <a:lstStyle/>
          <a:p>
            <a:r>
              <a:rPr lang="fr-BE" dirty="0" err="1" smtClean="0"/>
              <a:t>Series</a:t>
            </a:r>
            <a:r>
              <a:rPr lang="fr-BE" dirty="0" smtClean="0"/>
              <a:t> </a:t>
            </a:r>
            <a:r>
              <a:rPr lang="fr-BE" dirty="0" err="1" smtClean="0"/>
              <a:t>analysed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64904"/>
            <a:ext cx="7620000" cy="3835896"/>
          </a:xfrm>
        </p:spPr>
        <p:txBody>
          <a:bodyPr/>
          <a:lstStyle/>
          <a:p>
            <a:r>
              <a:rPr lang="en-GB" dirty="0" smtClean="0"/>
              <a:t>Agricultural </a:t>
            </a:r>
            <a:r>
              <a:rPr lang="en-GB" dirty="0"/>
              <a:t>Input and Output Price Indices by Month and Agricultural Product </a:t>
            </a:r>
            <a:r>
              <a:rPr lang="en-GB" dirty="0" smtClean="0"/>
              <a:t>- Milk </a:t>
            </a:r>
          </a:p>
          <a:p>
            <a:r>
              <a:rPr lang="en-GB" dirty="0" smtClean="0"/>
              <a:t>Industrial </a:t>
            </a:r>
            <a:r>
              <a:rPr lang="en-GB" dirty="0"/>
              <a:t>Price Index by Month and Industry Sector NACE Rev 2 - Dairy </a:t>
            </a:r>
            <a:r>
              <a:rPr lang="en-GB" dirty="0" smtClean="0"/>
              <a:t>products </a:t>
            </a:r>
          </a:p>
          <a:p>
            <a:r>
              <a:rPr lang="en-GB" dirty="0" smtClean="0"/>
              <a:t>Consumer </a:t>
            </a:r>
            <a:r>
              <a:rPr lang="en-GB" dirty="0"/>
              <a:t>Price Index by Month and Detailed </a:t>
            </a:r>
            <a:r>
              <a:rPr lang="en-GB" dirty="0" err="1"/>
              <a:t>Sub Indices</a:t>
            </a:r>
            <a:r>
              <a:rPr lang="en-GB" dirty="0"/>
              <a:t> </a:t>
            </a:r>
            <a:r>
              <a:rPr lang="en-GB" dirty="0" smtClean="0"/>
              <a:t>- Milk </a:t>
            </a:r>
          </a:p>
          <a:p>
            <a:r>
              <a:rPr lang="en-GB" dirty="0" smtClean="0"/>
              <a:t>Consumer </a:t>
            </a:r>
            <a:r>
              <a:rPr lang="en-GB" dirty="0"/>
              <a:t>Price Index by Month and Detailed </a:t>
            </a:r>
            <a:r>
              <a:rPr lang="en-GB" dirty="0" err="1"/>
              <a:t>Sub Indices</a:t>
            </a:r>
            <a:r>
              <a:rPr lang="en-GB" dirty="0"/>
              <a:t> - Other milk products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1268760"/>
            <a:ext cx="770485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 smtClean="0"/>
          </a:p>
          <a:p>
            <a:r>
              <a:rPr lang="en-GB" sz="2200" dirty="0" smtClean="0"/>
              <a:t>Four </a:t>
            </a:r>
            <a:r>
              <a:rPr lang="en-GB" sz="2200" dirty="0"/>
              <a:t>series of price indices are obtained from the </a:t>
            </a:r>
            <a:r>
              <a:rPr lang="en-GB" sz="2200" dirty="0" err="1"/>
              <a:t>StatBank</a:t>
            </a:r>
            <a:r>
              <a:rPr lang="en-GB" sz="2200" dirty="0"/>
              <a:t> database of the Central Statistics Office, </a:t>
            </a:r>
            <a:r>
              <a:rPr lang="en-GB" sz="2200" dirty="0" smtClean="0"/>
              <a:t>Ireland</a:t>
            </a:r>
            <a:endParaRPr lang="en-GB" sz="2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7583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The </a:t>
            </a:r>
            <a:r>
              <a:rPr lang="fr-BE" dirty="0" err="1" smtClean="0"/>
              <a:t>Almon</a:t>
            </a:r>
            <a:r>
              <a:rPr lang="fr-BE" dirty="0" smtClean="0"/>
              <a:t>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BE" dirty="0" smtClean="0"/>
              <a:t>A </a:t>
            </a:r>
            <a:r>
              <a:rPr lang="fr-BE" dirty="0" err="1" smtClean="0"/>
              <a:t>finite</a:t>
            </a:r>
            <a:r>
              <a:rPr lang="fr-BE" dirty="0" smtClean="0"/>
              <a:t> </a:t>
            </a:r>
            <a:r>
              <a:rPr lang="fr-BE" dirty="0" err="1" smtClean="0"/>
              <a:t>distributed</a:t>
            </a:r>
            <a:r>
              <a:rPr lang="fr-BE" dirty="0" smtClean="0"/>
              <a:t> </a:t>
            </a:r>
            <a:r>
              <a:rPr lang="fr-BE" dirty="0" err="1" smtClean="0"/>
              <a:t>lag</a:t>
            </a:r>
            <a:r>
              <a:rPr lang="fr-BE" dirty="0" smtClean="0"/>
              <a:t> model</a:t>
            </a: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5604894"/>
              </p:ext>
            </p:extLst>
          </p:nvPr>
        </p:nvGraphicFramePr>
        <p:xfrm>
          <a:off x="683568" y="2348880"/>
          <a:ext cx="7344816" cy="11521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Equation" r:id="rId4" imgW="3136680" imgH="431640" progId="Equation.3">
                  <p:embed/>
                </p:oleObj>
              </mc:Choice>
              <mc:Fallback>
                <p:oleObj name="Equation" r:id="rId4" imgW="3136680" imgH="431640" progId="Equation.3">
                  <p:embed/>
                  <p:pic>
                    <p:nvPicPr>
                      <p:cNvPr id="0" name="Picture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2348880"/>
                        <a:ext cx="7344816" cy="11521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Oval 28"/>
          <p:cNvSpPr/>
          <p:nvPr/>
        </p:nvSpPr>
        <p:spPr>
          <a:xfrm>
            <a:off x="4211960" y="2564904"/>
            <a:ext cx="288032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516216" y="2564904"/>
            <a:ext cx="288032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68" name="Picture 4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4626173"/>
            <a:ext cx="10316085" cy="1191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9" name="Picture 4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825" y="4626172"/>
            <a:ext cx="9450032" cy="1755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9366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The </a:t>
            </a:r>
            <a:r>
              <a:rPr lang="fr-BE" dirty="0" err="1" smtClean="0"/>
              <a:t>Almon</a:t>
            </a:r>
            <a:r>
              <a:rPr lang="fr-BE" dirty="0" smtClean="0"/>
              <a:t>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One </a:t>
            </a:r>
            <a:r>
              <a:rPr lang="en-GB" dirty="0"/>
              <a:t>may </a:t>
            </a:r>
            <a:r>
              <a:rPr lang="en-GB" dirty="0" smtClean="0"/>
              <a:t>write:</a:t>
            </a:r>
          </a:p>
          <a:p>
            <a:endParaRPr lang="fr-BE" dirty="0" smtClean="0"/>
          </a:p>
          <a:p>
            <a:endParaRPr lang="fr-BE" dirty="0"/>
          </a:p>
          <a:p>
            <a:endParaRPr lang="fr-BE" dirty="0" smtClean="0"/>
          </a:p>
          <a:p>
            <a:pPr marL="114300" indent="0">
              <a:buNone/>
            </a:pPr>
            <a:r>
              <a:rPr lang="fr-BE" dirty="0" smtClean="0"/>
              <a:t>                                  ,                                     …</a:t>
            </a:r>
            <a:endParaRPr lang="fr-BE" dirty="0"/>
          </a:p>
          <a:p>
            <a:pPr marL="114300" indent="0">
              <a:buNone/>
            </a:pPr>
            <a:endParaRPr lang="fr-BE" dirty="0"/>
          </a:p>
          <a:p>
            <a:r>
              <a:rPr lang="fr-BE" dirty="0" smtClean="0"/>
              <a:t>And </a:t>
            </a:r>
            <a:r>
              <a:rPr lang="fr-BE" dirty="0" err="1" smtClean="0"/>
              <a:t>obtain</a:t>
            </a:r>
            <a:r>
              <a:rPr lang="fr-BE" dirty="0" smtClean="0"/>
              <a:t>: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4830411"/>
              </p:ext>
            </p:extLst>
          </p:nvPr>
        </p:nvGraphicFramePr>
        <p:xfrm>
          <a:off x="899592" y="2636912"/>
          <a:ext cx="1708991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1" name="Equation" r:id="rId4" imgW="850531" imgH="431613" progId="Equation.3">
                  <p:embed/>
                </p:oleObj>
              </mc:Choice>
              <mc:Fallback>
                <p:oleObj name="Equation" r:id="rId4" imgW="850531" imgH="431613" progId="Equation.3">
                  <p:embed/>
                  <p:pic>
                    <p:nvPicPr>
                      <p:cNvPr id="0" name="Picture 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2636912"/>
                        <a:ext cx="1708991" cy="8640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5927190"/>
              </p:ext>
            </p:extLst>
          </p:nvPr>
        </p:nvGraphicFramePr>
        <p:xfrm>
          <a:off x="2987824" y="2636912"/>
          <a:ext cx="1893009" cy="93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2" name="Equation" r:id="rId6" imgW="863225" imgH="431613" progId="Equation.3">
                  <p:embed/>
                </p:oleObj>
              </mc:Choice>
              <mc:Fallback>
                <p:oleObj name="Equation" r:id="rId6" imgW="863225" imgH="431613" progId="Equation.3">
                  <p:embed/>
                  <p:pic>
                    <p:nvPicPr>
                      <p:cNvPr id="0" name="Picture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2636912"/>
                        <a:ext cx="1893009" cy="9361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9919974"/>
              </p:ext>
            </p:extLst>
          </p:nvPr>
        </p:nvGraphicFramePr>
        <p:xfrm>
          <a:off x="5580112" y="2564904"/>
          <a:ext cx="2016224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3" name="Equation" r:id="rId8" imgW="1002865" imgH="431613" progId="Equation.3">
                  <p:embed/>
                </p:oleObj>
              </mc:Choice>
              <mc:Fallback>
                <p:oleObj name="Equation" r:id="rId8" imgW="1002865" imgH="431613" progId="Equation.3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112" y="2564904"/>
                        <a:ext cx="2016224" cy="8640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1418414"/>
              </p:ext>
            </p:extLst>
          </p:nvPr>
        </p:nvGraphicFramePr>
        <p:xfrm>
          <a:off x="539552" y="4941168"/>
          <a:ext cx="7344816" cy="5668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4" name="Equation" r:id="rId10" imgW="2959100" imgH="228600" progId="Equation.3">
                  <p:embed/>
                </p:oleObj>
              </mc:Choice>
              <mc:Fallback>
                <p:oleObj name="Equation" r:id="rId10" imgW="2959100" imgH="228600" progId="Equation.3">
                  <p:embed/>
                  <p:pic>
                    <p:nvPicPr>
                      <p:cNvPr id="0" name="Picture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4941168"/>
                        <a:ext cx="7344816" cy="56680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05363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Results</a:t>
            </a:r>
            <a:endParaRPr lang="en-GB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14172029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361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/>
              <a:t>R</a:t>
            </a:r>
            <a:r>
              <a:rPr lang="fr-BE" dirty="0" err="1" smtClean="0"/>
              <a:t>esults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0803779"/>
              </p:ext>
            </p:extLst>
          </p:nvPr>
        </p:nvGraphicFramePr>
        <p:xfrm>
          <a:off x="1331640" y="1628800"/>
          <a:ext cx="5400599" cy="4032446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728669"/>
                <a:gridCol w="1835965"/>
                <a:gridCol w="1835965"/>
              </a:tblGrid>
              <a:tr h="366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Farm gate to factory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66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Parameter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Coefficient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Std. error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78.67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25.49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6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20.14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51.95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-44.60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127.03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38.15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118.24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-16.74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55.71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4.140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14.594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-0.584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2.153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0.0438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0.1671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-0.0014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0.0053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670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Results</a:t>
            </a:r>
            <a:endParaRPr lang="en-GB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14688205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983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Results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5142777"/>
              </p:ext>
            </p:extLst>
          </p:nvPr>
        </p:nvGraphicFramePr>
        <p:xfrm>
          <a:off x="1547665" y="1556792"/>
          <a:ext cx="5112567" cy="4104452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677200"/>
                <a:gridCol w="1782266"/>
                <a:gridCol w="1653101"/>
              </a:tblGrid>
              <a:tr h="373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Factory to consumer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3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Parameter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Coefficient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Std. error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-48.22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23.01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3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16.21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23.73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-30.00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57.98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22.65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53.96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-9.092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25.42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2.108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6.661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-0.284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0.983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0.0206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0.0024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α</a:t>
                      </a:r>
                      <a:r>
                        <a:rPr lang="en-GB" sz="1200" i="1" baseline="-25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-0.0006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0.0053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215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 smtClean="0"/>
              <a:t>Further</a:t>
            </a:r>
            <a:r>
              <a:rPr lang="fr-BE" dirty="0" smtClean="0"/>
              <a:t> </a:t>
            </a:r>
            <a:r>
              <a:rPr lang="fr-BE" dirty="0" err="1" smtClean="0"/>
              <a:t>research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BE" dirty="0" smtClean="0"/>
              <a:t>The </a:t>
            </a:r>
            <a:r>
              <a:rPr lang="fr-BE" dirty="0" err="1" smtClean="0"/>
              <a:t>same</a:t>
            </a:r>
            <a:r>
              <a:rPr lang="fr-BE" dirty="0" smtClean="0"/>
              <a:t> </a:t>
            </a:r>
            <a:r>
              <a:rPr lang="fr-BE" dirty="0" err="1" smtClean="0"/>
              <a:t>analysis</a:t>
            </a:r>
            <a:r>
              <a:rPr lang="fr-BE" dirty="0" smtClean="0"/>
              <a:t> </a:t>
            </a:r>
            <a:r>
              <a:rPr lang="fr-BE" dirty="0" err="1" smtClean="0"/>
              <a:t>could</a:t>
            </a:r>
            <a:r>
              <a:rPr lang="fr-BE" dirty="0" smtClean="0"/>
              <a:t> </a:t>
            </a:r>
            <a:r>
              <a:rPr lang="fr-BE" dirty="0" err="1" smtClean="0"/>
              <a:t>be</a:t>
            </a:r>
            <a:r>
              <a:rPr lang="fr-BE" dirty="0" smtClean="0"/>
              <a:t> </a:t>
            </a:r>
            <a:r>
              <a:rPr lang="fr-BE" dirty="0" err="1" smtClean="0"/>
              <a:t>carried</a:t>
            </a:r>
            <a:r>
              <a:rPr lang="fr-BE" dirty="0" smtClean="0"/>
              <a:t> out for </a:t>
            </a:r>
            <a:r>
              <a:rPr lang="fr-BE" dirty="0" err="1" smtClean="0"/>
              <a:t>other</a:t>
            </a:r>
            <a:r>
              <a:rPr lang="fr-BE" dirty="0" smtClean="0"/>
              <a:t> European countries in </a:t>
            </a:r>
            <a:r>
              <a:rPr lang="fr-BE" dirty="0" err="1" smtClean="0"/>
              <a:t>order</a:t>
            </a:r>
            <a:r>
              <a:rPr lang="fr-BE" dirty="0" smtClean="0"/>
              <a:t> to compare the transmission of </a:t>
            </a:r>
            <a:r>
              <a:rPr lang="fr-BE" dirty="0" err="1" smtClean="0"/>
              <a:t>shocks</a:t>
            </a:r>
            <a:r>
              <a:rPr lang="fr-BE" dirty="0" smtClean="0"/>
              <a:t> in the </a:t>
            </a:r>
            <a:r>
              <a:rPr lang="fr-BE" dirty="0" err="1" smtClean="0"/>
              <a:t>dairy</a:t>
            </a:r>
            <a:r>
              <a:rPr lang="fr-BE" dirty="0" smtClean="0"/>
              <a:t> </a:t>
            </a:r>
            <a:r>
              <a:rPr lang="fr-BE" dirty="0" err="1" smtClean="0"/>
              <a:t>sector</a:t>
            </a:r>
            <a:r>
              <a:rPr lang="fr-BE" dirty="0" smtClean="0"/>
              <a:t> </a:t>
            </a:r>
            <a:r>
              <a:rPr lang="fr-BE" dirty="0" err="1" smtClean="0"/>
              <a:t>accross</a:t>
            </a:r>
            <a:r>
              <a:rPr lang="fr-BE" dirty="0" smtClean="0"/>
              <a:t> </a:t>
            </a:r>
            <a:r>
              <a:rPr lang="fr-BE" dirty="0" err="1" smtClean="0"/>
              <a:t>different</a:t>
            </a:r>
            <a:r>
              <a:rPr lang="fr-BE" dirty="0" smtClean="0"/>
              <a:t> countries.</a:t>
            </a:r>
          </a:p>
          <a:p>
            <a:endParaRPr lang="fr-BE" dirty="0"/>
          </a:p>
          <a:p>
            <a:r>
              <a:rPr lang="fr-BE" dirty="0" smtClean="0"/>
              <a:t>This </a:t>
            </a:r>
            <a:r>
              <a:rPr lang="fr-BE" dirty="0" err="1" smtClean="0"/>
              <a:t>analysis</a:t>
            </a:r>
            <a:r>
              <a:rPr lang="fr-BE" dirty="0" smtClean="0"/>
              <a:t> </a:t>
            </a:r>
            <a:r>
              <a:rPr lang="fr-BE" dirty="0" err="1" smtClean="0"/>
              <a:t>could</a:t>
            </a:r>
            <a:r>
              <a:rPr lang="fr-BE" dirty="0" smtClean="0"/>
              <a:t> </a:t>
            </a:r>
            <a:r>
              <a:rPr lang="fr-BE" dirty="0" err="1" smtClean="0"/>
              <a:t>also</a:t>
            </a:r>
            <a:r>
              <a:rPr lang="fr-BE" dirty="0" smtClean="0"/>
              <a:t> </a:t>
            </a:r>
            <a:r>
              <a:rPr lang="fr-BE" dirty="0" err="1" smtClean="0"/>
              <a:t>be</a:t>
            </a:r>
            <a:r>
              <a:rPr lang="fr-BE" dirty="0" smtClean="0"/>
              <a:t> </a:t>
            </a:r>
            <a:r>
              <a:rPr lang="fr-BE" dirty="0" err="1" smtClean="0"/>
              <a:t>carried</a:t>
            </a:r>
            <a:r>
              <a:rPr lang="fr-BE" dirty="0" smtClean="0"/>
              <a:t> out for </a:t>
            </a:r>
            <a:r>
              <a:rPr lang="fr-BE" dirty="0" err="1" smtClean="0"/>
              <a:t>another</a:t>
            </a:r>
            <a:r>
              <a:rPr lang="fr-BE" dirty="0" smtClean="0"/>
              <a:t> </a:t>
            </a:r>
            <a:r>
              <a:rPr lang="fr-BE" dirty="0" err="1" smtClean="0"/>
              <a:t>sector</a:t>
            </a:r>
            <a:r>
              <a:rPr lang="fr-BE" dirty="0" smtClean="0"/>
              <a:t> of the </a:t>
            </a:r>
            <a:r>
              <a:rPr lang="fr-BE" dirty="0" err="1" smtClean="0"/>
              <a:t>food</a:t>
            </a:r>
            <a:r>
              <a:rPr lang="fr-BE" dirty="0" smtClean="0"/>
              <a:t> </a:t>
            </a:r>
            <a:r>
              <a:rPr lang="fr-BE" dirty="0" err="1" smtClean="0"/>
              <a:t>industry</a:t>
            </a:r>
            <a:r>
              <a:rPr lang="fr-BE" dirty="0" smtClean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27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543800" cy="1368152"/>
          </a:xfrm>
        </p:spPr>
        <p:txBody>
          <a:bodyPr/>
          <a:lstStyle/>
          <a:p>
            <a:pPr algn="ctr"/>
            <a:r>
              <a:rPr lang="fr-BE" sz="4800" dirty="0" err="1" smtClean="0"/>
              <a:t>Thank</a:t>
            </a:r>
            <a:r>
              <a:rPr lang="fr-BE" sz="4800" dirty="0" smtClean="0"/>
              <a:t> </a:t>
            </a:r>
            <a:r>
              <a:rPr lang="fr-BE" sz="4800" dirty="0" err="1" smtClean="0"/>
              <a:t>you</a:t>
            </a:r>
            <a:r>
              <a:rPr lang="fr-BE" sz="4800" dirty="0" smtClean="0"/>
              <a:t> for </a:t>
            </a:r>
            <a:r>
              <a:rPr lang="fr-BE" sz="4800" dirty="0" err="1" smtClean="0"/>
              <a:t>you</a:t>
            </a:r>
            <a:r>
              <a:rPr lang="fr-BE" sz="4800" dirty="0" smtClean="0"/>
              <a:t> attention</a:t>
            </a:r>
            <a:endParaRPr lang="en-GB" sz="48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85800" y="3717032"/>
            <a:ext cx="7486600" cy="1921768"/>
          </a:xfrm>
        </p:spPr>
        <p:txBody>
          <a:bodyPr/>
          <a:lstStyle/>
          <a:p>
            <a:pPr algn="ctr"/>
            <a:endParaRPr lang="fr-BE" dirty="0" smtClean="0"/>
          </a:p>
          <a:p>
            <a:pPr algn="ctr"/>
            <a:r>
              <a:rPr lang="fr-BE" sz="2800" dirty="0" smtClean="0"/>
              <a:t>Charlotte.Mahon@ec.europa.eu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1845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203</TotalTime>
  <Words>354</Words>
  <Application>Microsoft Office PowerPoint</Application>
  <PresentationFormat>Affichage à l'écran (4:3)</PresentationFormat>
  <Paragraphs>124</Paragraphs>
  <Slides>12</Slides>
  <Notes>8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4" baseType="lpstr">
      <vt:lpstr>Adjacency</vt:lpstr>
      <vt:lpstr>Equation</vt:lpstr>
      <vt:lpstr>The Almon Model and the Transmission of Prices from the Dairy Farmer to the Consumer in Ireland</vt:lpstr>
      <vt:lpstr>Outline</vt:lpstr>
      <vt:lpstr>Context</vt:lpstr>
      <vt:lpstr>Series analysed</vt:lpstr>
      <vt:lpstr>The Almon Model</vt:lpstr>
      <vt:lpstr>The Almon Model</vt:lpstr>
      <vt:lpstr>Results</vt:lpstr>
      <vt:lpstr>Results</vt:lpstr>
      <vt:lpstr>Results</vt:lpstr>
      <vt:lpstr>Results</vt:lpstr>
      <vt:lpstr>Further research</vt:lpstr>
      <vt:lpstr>Thank you for you attention</vt:lpstr>
    </vt:vector>
  </TitlesOfParts>
  <Company>European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Almon Model and the Transmission of Prices from the Dairy Farmer to the consumer in Ireland</dc:title>
  <dc:creator>MAHON Charlotte (ESTAT)</dc:creator>
  <cp:lastModifiedBy>SIWS</cp:lastModifiedBy>
  <cp:revision>13</cp:revision>
  <cp:lastPrinted>2013-05-30T08:52:54Z</cp:lastPrinted>
  <dcterms:created xsi:type="dcterms:W3CDTF">2012-10-07T08:47:35Z</dcterms:created>
  <dcterms:modified xsi:type="dcterms:W3CDTF">2013-05-30T09:16:39Z</dcterms:modified>
</cp:coreProperties>
</file>