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8" r:id="rId5"/>
    <p:sldId id="260" r:id="rId6"/>
    <p:sldId id="262" r:id="rId7"/>
    <p:sldId id="271" r:id="rId8"/>
    <p:sldId id="272" r:id="rId9"/>
    <p:sldId id="274" r:id="rId10"/>
    <p:sldId id="273" r:id="rId11"/>
    <p:sldId id="276" r:id="rId12"/>
    <p:sldId id="277" r:id="rId13"/>
    <p:sldId id="2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18" autoAdjust="0"/>
    <p:restoredTop sz="94660"/>
  </p:normalViewPr>
  <p:slideViewPr>
    <p:cSldViewPr snapToGrid="0">
      <p:cViewPr varScale="1">
        <p:scale>
          <a:sx n="83" d="100"/>
          <a:sy n="83" d="100"/>
        </p:scale>
        <p:origin x="73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11/22/2019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81DE9E-09BD-4889-8BBC-970371761D82}"/>
              </a:ext>
            </a:extLst>
          </p:cNvPr>
          <p:cNvSpPr>
            <a:spLocks noGrp="1"/>
          </p:cNvSpPr>
          <p:nvPr>
            <p:ph type="ctrTitle"/>
          </p:nvPr>
        </p:nvSpPr>
        <p:spPr>
          <a:xfrm>
            <a:off x="2465294" y="1660849"/>
            <a:ext cx="7252447" cy="1688493"/>
          </a:xfrm>
        </p:spPr>
        <p:txBody>
          <a:bodyPr/>
          <a:lstStyle/>
          <a:p>
            <a:r>
              <a:rPr lang="fr-BE" sz="1900" b="1" dirty="0"/>
              <a:t>L'émergence des certificats universitaires en Belgique francophone: </a:t>
            </a:r>
            <a:br>
              <a:rPr lang="fr-BE" sz="1900" b="1" dirty="0"/>
            </a:br>
            <a:r>
              <a:rPr lang="fr-BE" sz="1900" b="1" dirty="0"/>
              <a:t>les justifications des initiateurs face aux discours européens</a:t>
            </a:r>
            <a:br>
              <a:rPr lang="fr-BE" sz="2100" b="1" dirty="0"/>
            </a:br>
            <a:br>
              <a:rPr lang="en-US" sz="2800" dirty="0"/>
            </a:br>
            <a:r>
              <a:rPr lang="en-US" sz="1600" dirty="0"/>
              <a:t>Miguel Souto Lopez, François </a:t>
            </a:r>
            <a:r>
              <a:rPr lang="en-US" sz="1600" dirty="0" err="1"/>
              <a:t>Fecteau</a:t>
            </a:r>
            <a:r>
              <a:rPr lang="en-US" sz="1600" dirty="0"/>
              <a:t>, Françoise de Viron</a:t>
            </a:r>
            <a:endParaRPr lang="fr-BE" sz="1600" dirty="0"/>
          </a:p>
        </p:txBody>
      </p:sp>
      <p:sp>
        <p:nvSpPr>
          <p:cNvPr id="4" name="Titre 1">
            <a:extLst>
              <a:ext uri="{FF2B5EF4-FFF2-40B4-BE49-F238E27FC236}">
                <a16:creationId xmlns:a16="http://schemas.microsoft.com/office/drawing/2014/main" id="{67DA5FAD-55A6-46E3-AB95-0AAFEF8A919C}"/>
              </a:ext>
            </a:extLst>
          </p:cNvPr>
          <p:cNvSpPr txBox="1">
            <a:spLocks/>
          </p:cNvSpPr>
          <p:nvPr/>
        </p:nvSpPr>
        <p:spPr>
          <a:xfrm>
            <a:off x="2688165" y="3685592"/>
            <a:ext cx="6815669" cy="151155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sz="2000" i="1" dirty="0"/>
              <a:t>L'adulte en formation</a:t>
            </a:r>
          </a:p>
          <a:p>
            <a:r>
              <a:rPr lang="fr-BE" sz="2000" i="1" dirty="0"/>
              <a:t>Éclairages croisés Lille – Louvain-la-Neuve</a:t>
            </a:r>
          </a:p>
          <a:p>
            <a:endParaRPr lang="fr-BE" sz="2000" b="1" dirty="0"/>
          </a:p>
          <a:p>
            <a:r>
              <a:rPr lang="fr-BE" sz="1600" dirty="0"/>
              <a:t>Journée d'étude</a:t>
            </a:r>
            <a:r>
              <a:rPr lang="fr-BE" sz="1600" i="1" dirty="0"/>
              <a:t>, </a:t>
            </a:r>
            <a:r>
              <a:rPr lang="fr-BE" sz="1600" dirty="0"/>
              <a:t>21 novembre 2019</a:t>
            </a:r>
          </a:p>
          <a:p>
            <a:r>
              <a:rPr lang="fr-BE" sz="1600" dirty="0"/>
              <a:t>Université catholique de Louvain</a:t>
            </a:r>
          </a:p>
        </p:txBody>
      </p:sp>
    </p:spTree>
    <p:extLst>
      <p:ext uri="{BB962C8B-B14F-4D97-AF65-F5344CB8AC3E}">
        <p14:creationId xmlns:p14="http://schemas.microsoft.com/office/powerpoint/2010/main" val="528578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71CF93-89CE-4ADF-BAF0-1E8F2A3BC1AE}"/>
              </a:ext>
            </a:extLst>
          </p:cNvPr>
          <p:cNvSpPr>
            <a:spLocks noGrp="1"/>
          </p:cNvSpPr>
          <p:nvPr>
            <p:ph type="title"/>
          </p:nvPr>
        </p:nvSpPr>
        <p:spPr/>
        <p:txBody>
          <a:bodyPr/>
          <a:lstStyle/>
          <a:p>
            <a:r>
              <a:rPr lang="fr-BE" dirty="0"/>
              <a:t>Les justifications des acteurs</a:t>
            </a:r>
          </a:p>
        </p:txBody>
      </p:sp>
      <p:sp>
        <p:nvSpPr>
          <p:cNvPr id="3" name="Espace réservé du contenu 2">
            <a:extLst>
              <a:ext uri="{FF2B5EF4-FFF2-40B4-BE49-F238E27FC236}">
                <a16:creationId xmlns:a16="http://schemas.microsoft.com/office/drawing/2014/main" id="{1391AA1E-A4C6-4BFF-87AB-2FD69192E898}"/>
              </a:ext>
            </a:extLst>
          </p:cNvPr>
          <p:cNvSpPr>
            <a:spLocks noGrp="1"/>
          </p:cNvSpPr>
          <p:nvPr>
            <p:ph idx="1"/>
          </p:nvPr>
        </p:nvSpPr>
        <p:spPr/>
        <p:txBody>
          <a:bodyPr>
            <a:normAutofit fontScale="85000" lnSpcReduction="20000"/>
          </a:bodyPr>
          <a:lstStyle/>
          <a:p>
            <a:r>
              <a:rPr lang="fr-BE" dirty="0"/>
              <a:t>Entretiens 2 vice-recteurs et 4 doyens (sciences, sciences sociales) de 2 universités</a:t>
            </a:r>
          </a:p>
          <a:p>
            <a:endParaRPr lang="fr-BE" dirty="0"/>
          </a:p>
          <a:p>
            <a:r>
              <a:rPr lang="fr-BE" dirty="0"/>
              <a:t>Point de vue des vice-recteurs:</a:t>
            </a:r>
          </a:p>
          <a:p>
            <a:pPr marL="628650">
              <a:buFontTx/>
              <a:buChar char="-"/>
            </a:pPr>
            <a:r>
              <a:rPr lang="fr-BE" dirty="0"/>
              <a:t>EFTLV = mission importante des universités</a:t>
            </a:r>
          </a:p>
          <a:p>
            <a:pPr marL="628650">
              <a:buFontTx/>
              <a:buChar char="-"/>
            </a:pPr>
            <a:r>
              <a:rPr lang="fr-BE" dirty="0"/>
              <a:t>Certificats universitaires = outils réactifs aux demandes sociétales</a:t>
            </a:r>
          </a:p>
          <a:p>
            <a:pPr marL="628650">
              <a:buFontTx/>
              <a:buChar char="-"/>
            </a:pPr>
            <a:r>
              <a:rPr lang="fr-BE" dirty="0"/>
              <a:t>Certificats universitaires doivent être </a:t>
            </a:r>
            <a:r>
              <a:rPr lang="fr-BE" dirty="0" err="1"/>
              <a:t>auto-porteurs</a:t>
            </a:r>
            <a:endParaRPr lang="fr-BE" dirty="0"/>
          </a:p>
          <a:p>
            <a:pPr marL="628650">
              <a:buFontTx/>
              <a:buChar char="-"/>
            </a:pPr>
            <a:r>
              <a:rPr lang="fr-BE" dirty="0"/>
              <a:t>Pas de reconnaissance institutionnelle de la charge de travail qu’impliquent les certificats</a:t>
            </a:r>
          </a:p>
          <a:p>
            <a:pPr marL="628650">
              <a:buFontTx/>
              <a:buChar char="-"/>
            </a:pPr>
            <a:r>
              <a:rPr lang="fr-BE" dirty="0"/>
              <a:t>Pas de développement d’une politique institutionnelle de l’offre de certificats universitaires. Processus </a:t>
            </a:r>
            <a:r>
              <a:rPr lang="fr-BE" i="1" dirty="0" err="1"/>
              <a:t>bottom</a:t>
            </a:r>
            <a:r>
              <a:rPr lang="fr-BE" i="1" dirty="0"/>
              <a:t>-up.</a:t>
            </a:r>
          </a:p>
        </p:txBody>
      </p:sp>
    </p:spTree>
    <p:extLst>
      <p:ext uri="{BB962C8B-B14F-4D97-AF65-F5344CB8AC3E}">
        <p14:creationId xmlns:p14="http://schemas.microsoft.com/office/powerpoint/2010/main" val="113427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F86412CA-DEDB-4159-8566-88D1ECE4D548}"/>
              </a:ext>
            </a:extLst>
          </p:cNvPr>
          <p:cNvSpPr txBox="1">
            <a:spLocks/>
          </p:cNvSpPr>
          <p:nvPr/>
        </p:nvSpPr>
        <p:spPr>
          <a:xfrm>
            <a:off x="1295401" y="1126836"/>
            <a:ext cx="9601196" cy="4749032"/>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a:t>Point de vue des facultés:</a:t>
            </a:r>
          </a:p>
          <a:p>
            <a:pPr marL="627063">
              <a:buFontTx/>
              <a:buChar char="-"/>
            </a:pPr>
            <a:r>
              <a:rPr lang="fr-BE" dirty="0"/>
              <a:t>Volonté de mutualisation des ressources administratives d’organisation</a:t>
            </a:r>
          </a:p>
          <a:p>
            <a:pPr marL="627063">
              <a:buFontTx/>
              <a:buChar char="-"/>
            </a:pPr>
            <a:r>
              <a:rPr lang="fr-BE" dirty="0"/>
              <a:t>Parfois une volonté de reconnaissance institutionnelle de la charge de travail</a:t>
            </a:r>
          </a:p>
          <a:p>
            <a:pPr marL="627063">
              <a:buFontTx/>
              <a:buChar char="-"/>
            </a:pPr>
            <a:r>
              <a:rPr lang="fr-BE" dirty="0"/>
              <a:t>Certificats universitaires comme moyen de mettre à jour les programmes de formation initiale grâce aux demandes sociétales auxquelles les certificats répondent</a:t>
            </a:r>
          </a:p>
          <a:p>
            <a:pPr marL="627063">
              <a:buFontTx/>
              <a:buChar char="-"/>
            </a:pPr>
            <a:r>
              <a:rPr lang="fr-BE" dirty="0"/>
              <a:t>Façon d’ouvrir l’université au monde social et professionnel</a:t>
            </a:r>
          </a:p>
        </p:txBody>
      </p:sp>
    </p:spTree>
    <p:extLst>
      <p:ext uri="{BB962C8B-B14F-4D97-AF65-F5344CB8AC3E}">
        <p14:creationId xmlns:p14="http://schemas.microsoft.com/office/powerpoint/2010/main" val="168323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7D01AE1B-3A44-4B96-822D-71C8CAC97ABD}"/>
              </a:ext>
            </a:extLst>
          </p:cNvPr>
          <p:cNvSpPr txBox="1">
            <a:spLocks/>
          </p:cNvSpPr>
          <p:nvPr/>
        </p:nvSpPr>
        <p:spPr>
          <a:xfrm>
            <a:off x="1295401" y="1126836"/>
            <a:ext cx="9601196" cy="4749032"/>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a:t>Pourquoi certains académiques organisent-ils des certificats en l’absence d’une reconnaissance institutionnelle de la charge de travail? </a:t>
            </a:r>
          </a:p>
          <a:p>
            <a:pPr marL="720725">
              <a:buFontTx/>
              <a:buChar char="-"/>
            </a:pPr>
            <a:r>
              <a:rPr lang="fr-BE" dirty="0" err="1"/>
              <a:t>Seed</a:t>
            </a:r>
            <a:r>
              <a:rPr lang="fr-BE" dirty="0"/>
              <a:t>-money</a:t>
            </a:r>
          </a:p>
          <a:p>
            <a:pPr marL="720725">
              <a:buFontTx/>
              <a:buChar char="-"/>
            </a:pPr>
            <a:r>
              <a:rPr lang="fr-BE" dirty="0"/>
              <a:t>Réseau</a:t>
            </a:r>
          </a:p>
          <a:p>
            <a:pPr marL="720725">
              <a:buFontTx/>
              <a:buChar char="-"/>
            </a:pPr>
            <a:r>
              <a:rPr lang="fr-BE"/>
              <a:t>Répondre </a:t>
            </a:r>
            <a:r>
              <a:rPr lang="fr-BE" dirty="0"/>
              <a:t>à une demande sociale</a:t>
            </a:r>
          </a:p>
        </p:txBody>
      </p:sp>
    </p:spTree>
    <p:extLst>
      <p:ext uri="{BB962C8B-B14F-4D97-AF65-F5344CB8AC3E}">
        <p14:creationId xmlns:p14="http://schemas.microsoft.com/office/powerpoint/2010/main" val="163865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C6FED7-A8D3-4A09-9620-81B5690B4644}"/>
              </a:ext>
            </a:extLst>
          </p:cNvPr>
          <p:cNvSpPr>
            <a:spLocks noGrp="1"/>
          </p:cNvSpPr>
          <p:nvPr>
            <p:ph type="title"/>
          </p:nvPr>
        </p:nvSpPr>
        <p:spPr/>
        <p:txBody>
          <a:bodyPr/>
          <a:lstStyle/>
          <a:p>
            <a:r>
              <a:rPr lang="en-GB" dirty="0"/>
              <a:t>Conclusions </a:t>
            </a:r>
            <a:r>
              <a:rPr lang="en-GB" dirty="0" err="1"/>
              <a:t>provisoires</a:t>
            </a:r>
            <a:endParaRPr lang="en-GB" dirty="0"/>
          </a:p>
        </p:txBody>
      </p:sp>
      <p:sp>
        <p:nvSpPr>
          <p:cNvPr id="3" name="Espace réservé du contenu 2">
            <a:extLst>
              <a:ext uri="{FF2B5EF4-FFF2-40B4-BE49-F238E27FC236}">
                <a16:creationId xmlns:a16="http://schemas.microsoft.com/office/drawing/2014/main" id="{5E8BF45C-DF41-45C1-840E-FEA0B3A28D93}"/>
              </a:ext>
            </a:extLst>
          </p:cNvPr>
          <p:cNvSpPr>
            <a:spLocks noGrp="1"/>
          </p:cNvSpPr>
          <p:nvPr>
            <p:ph idx="1"/>
          </p:nvPr>
        </p:nvSpPr>
        <p:spPr/>
        <p:txBody>
          <a:bodyPr>
            <a:normAutofit fontScale="92500"/>
          </a:bodyPr>
          <a:lstStyle/>
          <a:p>
            <a:r>
              <a:rPr lang="fr-BE" dirty="0"/>
              <a:t>Processus constant d’augmentation de l’offre et de la demande de certificats universitaires</a:t>
            </a:r>
          </a:p>
          <a:p>
            <a:r>
              <a:rPr lang="fr-BE" dirty="0"/>
              <a:t>La </a:t>
            </a:r>
            <a:r>
              <a:rPr lang="fr-BE"/>
              <a:t>contrainte d’auto-financement </a:t>
            </a:r>
            <a:r>
              <a:rPr lang="fr-BE" dirty="0"/>
              <a:t>des certificats contribue à introduire de nouvelles logiques de marché et d’opinion et à ainsi transformer la figure traditionnelle de l’enseignant-chercheur qui devient un enseignant-entrepreneur.</a:t>
            </a:r>
          </a:p>
          <a:p>
            <a:r>
              <a:rPr lang="fr-BE" dirty="0"/>
              <a:t>Les certificats sont le point de rencontre des objectifs de la Commission européenne, des autorités académiques, des académiques, des étudiants et des acteurs sociétaux.</a:t>
            </a:r>
          </a:p>
        </p:txBody>
      </p:sp>
    </p:spTree>
    <p:extLst>
      <p:ext uri="{BB962C8B-B14F-4D97-AF65-F5344CB8AC3E}">
        <p14:creationId xmlns:p14="http://schemas.microsoft.com/office/powerpoint/2010/main" val="228428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02A2C-E821-4CCD-8DEA-93C707C438F8}"/>
              </a:ext>
            </a:extLst>
          </p:cNvPr>
          <p:cNvSpPr>
            <a:spLocks noGrp="1"/>
          </p:cNvSpPr>
          <p:nvPr>
            <p:ph type="title"/>
          </p:nvPr>
        </p:nvSpPr>
        <p:spPr/>
        <p:txBody>
          <a:bodyPr/>
          <a:lstStyle/>
          <a:p>
            <a:r>
              <a:rPr lang="en-GB" dirty="0"/>
              <a:t>Avant-</a:t>
            </a:r>
            <a:r>
              <a:rPr lang="en-GB" dirty="0" err="1"/>
              <a:t>propos</a:t>
            </a:r>
            <a:endParaRPr lang="en-GB" dirty="0"/>
          </a:p>
        </p:txBody>
      </p:sp>
      <p:sp>
        <p:nvSpPr>
          <p:cNvPr id="3" name="Espace réservé du contenu 2">
            <a:extLst>
              <a:ext uri="{FF2B5EF4-FFF2-40B4-BE49-F238E27FC236}">
                <a16:creationId xmlns:a16="http://schemas.microsoft.com/office/drawing/2014/main" id="{A0D9245F-F295-4945-9760-36F979AF8666}"/>
              </a:ext>
            </a:extLst>
          </p:cNvPr>
          <p:cNvSpPr>
            <a:spLocks noGrp="1"/>
          </p:cNvSpPr>
          <p:nvPr>
            <p:ph idx="1"/>
          </p:nvPr>
        </p:nvSpPr>
        <p:spPr>
          <a:xfrm>
            <a:off x="1295401" y="2556932"/>
            <a:ext cx="9601196" cy="2454339"/>
          </a:xfrm>
        </p:spPr>
        <p:txBody>
          <a:bodyPr>
            <a:normAutofit/>
          </a:bodyPr>
          <a:lstStyle/>
          <a:p>
            <a:r>
              <a:rPr lang="fr-BE" dirty="0"/>
              <a:t>Recherche sur la montée des certificats universitaires dans l’enseignement supérieur belge francophone</a:t>
            </a:r>
          </a:p>
          <a:p>
            <a:r>
              <a:rPr lang="fr-BE" dirty="0"/>
              <a:t>Certificats universitaires = programmes de formation continue (10 – 120 ECTS)</a:t>
            </a:r>
          </a:p>
          <a:p>
            <a:r>
              <a:rPr lang="fr-BE" dirty="0"/>
              <a:t>Premiers résultats</a:t>
            </a:r>
          </a:p>
        </p:txBody>
      </p:sp>
    </p:spTree>
    <p:extLst>
      <p:ext uri="{BB962C8B-B14F-4D97-AF65-F5344CB8AC3E}">
        <p14:creationId xmlns:p14="http://schemas.microsoft.com/office/powerpoint/2010/main" val="309473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FBBB34-E566-45E0-BBB4-2B45D93B06F4}"/>
              </a:ext>
            </a:extLst>
          </p:cNvPr>
          <p:cNvSpPr>
            <a:spLocks noGrp="1"/>
          </p:cNvSpPr>
          <p:nvPr>
            <p:ph type="title"/>
          </p:nvPr>
        </p:nvSpPr>
        <p:spPr/>
        <p:txBody>
          <a:bodyPr/>
          <a:lstStyle/>
          <a:p>
            <a:r>
              <a:rPr lang="en-GB" dirty="0"/>
              <a:t>Cadre </a:t>
            </a:r>
            <a:r>
              <a:rPr lang="en-GB" dirty="0" err="1"/>
              <a:t>théorique</a:t>
            </a:r>
            <a:endParaRPr lang="en-GB" dirty="0"/>
          </a:p>
        </p:txBody>
      </p:sp>
      <p:sp>
        <p:nvSpPr>
          <p:cNvPr id="3" name="Espace réservé du contenu 2">
            <a:extLst>
              <a:ext uri="{FF2B5EF4-FFF2-40B4-BE49-F238E27FC236}">
                <a16:creationId xmlns:a16="http://schemas.microsoft.com/office/drawing/2014/main" id="{4097D341-8713-44FC-957B-9F80F35761CD}"/>
              </a:ext>
            </a:extLst>
          </p:cNvPr>
          <p:cNvSpPr>
            <a:spLocks noGrp="1"/>
          </p:cNvSpPr>
          <p:nvPr>
            <p:ph idx="1"/>
          </p:nvPr>
        </p:nvSpPr>
        <p:spPr>
          <a:xfrm>
            <a:off x="1295401" y="2451895"/>
            <a:ext cx="9601196" cy="441448"/>
          </a:xfrm>
        </p:spPr>
        <p:txBody>
          <a:bodyPr>
            <a:normAutofit/>
          </a:bodyPr>
          <a:lstStyle/>
          <a:p>
            <a:r>
              <a:rPr lang="en-GB" sz="2000" dirty="0" err="1"/>
              <a:t>Modèle</a:t>
            </a:r>
            <a:r>
              <a:rPr lang="en-GB" sz="2000" dirty="0"/>
              <a:t> des </a:t>
            </a:r>
            <a:r>
              <a:rPr lang="en-GB" sz="2000" dirty="0" err="1"/>
              <a:t>cités</a:t>
            </a:r>
            <a:r>
              <a:rPr lang="en-GB" sz="2000" dirty="0"/>
              <a:t> (</a:t>
            </a:r>
            <a:r>
              <a:rPr lang="en-GB" sz="2000" dirty="0" err="1"/>
              <a:t>Boltanski</a:t>
            </a:r>
            <a:r>
              <a:rPr lang="en-GB" sz="2000" dirty="0"/>
              <a:t> &amp; </a:t>
            </a:r>
            <a:r>
              <a:rPr lang="en-GB" sz="2000" dirty="0" err="1"/>
              <a:t>Thévenot</a:t>
            </a:r>
            <a:r>
              <a:rPr lang="en-GB" sz="2000" dirty="0"/>
              <a:t>, 1991; </a:t>
            </a:r>
            <a:r>
              <a:rPr lang="en-GB" sz="2000" dirty="0" err="1"/>
              <a:t>Boltanski</a:t>
            </a:r>
            <a:r>
              <a:rPr lang="en-GB" sz="2000" dirty="0"/>
              <a:t> &amp; </a:t>
            </a:r>
            <a:r>
              <a:rPr lang="en-GB" sz="2000" dirty="0" err="1"/>
              <a:t>Chiapello</a:t>
            </a:r>
            <a:r>
              <a:rPr lang="en-GB" sz="2000" dirty="0"/>
              <a:t>, 1999)</a:t>
            </a:r>
          </a:p>
        </p:txBody>
      </p:sp>
      <p:graphicFrame>
        <p:nvGraphicFramePr>
          <p:cNvPr id="4" name="Tableau 3">
            <a:extLst>
              <a:ext uri="{FF2B5EF4-FFF2-40B4-BE49-F238E27FC236}">
                <a16:creationId xmlns:a16="http://schemas.microsoft.com/office/drawing/2014/main" id="{031C0486-D942-4B1A-BBD5-D09E39EBF26A}"/>
              </a:ext>
            </a:extLst>
          </p:cNvPr>
          <p:cNvGraphicFramePr>
            <a:graphicFrameLocks noGrp="1"/>
          </p:cNvGraphicFramePr>
          <p:nvPr>
            <p:extLst>
              <p:ext uri="{D42A27DB-BD31-4B8C-83A1-F6EECF244321}">
                <p14:modId xmlns:p14="http://schemas.microsoft.com/office/powerpoint/2010/main" val="3671583115"/>
              </p:ext>
            </p:extLst>
          </p:nvPr>
        </p:nvGraphicFramePr>
        <p:xfrm>
          <a:off x="1710068" y="2969089"/>
          <a:ext cx="8771862" cy="919821"/>
        </p:xfrm>
        <a:graphic>
          <a:graphicData uri="http://schemas.openxmlformats.org/drawingml/2006/table">
            <a:tbl>
              <a:tblPr firstRow="1" firstCol="1" bandRow="1">
                <a:tableStyleId>{5C22544A-7EE6-4342-B048-85BDC9FD1C3A}</a:tableStyleId>
              </a:tblPr>
              <a:tblGrid>
                <a:gridCol w="1201355">
                  <a:extLst>
                    <a:ext uri="{9D8B030D-6E8A-4147-A177-3AD203B41FA5}">
                      <a16:colId xmlns:a16="http://schemas.microsoft.com/office/drawing/2014/main" val="3462715120"/>
                    </a:ext>
                  </a:extLst>
                </a:gridCol>
                <a:gridCol w="946422">
                  <a:extLst>
                    <a:ext uri="{9D8B030D-6E8A-4147-A177-3AD203B41FA5}">
                      <a16:colId xmlns:a16="http://schemas.microsoft.com/office/drawing/2014/main" val="3023345284"/>
                    </a:ext>
                  </a:extLst>
                </a:gridCol>
                <a:gridCol w="1167558">
                  <a:extLst>
                    <a:ext uri="{9D8B030D-6E8A-4147-A177-3AD203B41FA5}">
                      <a16:colId xmlns:a16="http://schemas.microsoft.com/office/drawing/2014/main" val="730078972"/>
                    </a:ext>
                  </a:extLst>
                </a:gridCol>
                <a:gridCol w="1405522">
                  <a:extLst>
                    <a:ext uri="{9D8B030D-6E8A-4147-A177-3AD203B41FA5}">
                      <a16:colId xmlns:a16="http://schemas.microsoft.com/office/drawing/2014/main" val="2242726953"/>
                    </a:ext>
                  </a:extLst>
                </a:gridCol>
                <a:gridCol w="914400">
                  <a:extLst>
                    <a:ext uri="{9D8B030D-6E8A-4147-A177-3AD203B41FA5}">
                      <a16:colId xmlns:a16="http://schemas.microsoft.com/office/drawing/2014/main" val="1296484198"/>
                    </a:ext>
                  </a:extLst>
                </a:gridCol>
                <a:gridCol w="1084520">
                  <a:extLst>
                    <a:ext uri="{9D8B030D-6E8A-4147-A177-3AD203B41FA5}">
                      <a16:colId xmlns:a16="http://schemas.microsoft.com/office/drawing/2014/main" val="3064620212"/>
                    </a:ext>
                  </a:extLst>
                </a:gridCol>
                <a:gridCol w="1081528">
                  <a:extLst>
                    <a:ext uri="{9D8B030D-6E8A-4147-A177-3AD203B41FA5}">
                      <a16:colId xmlns:a16="http://schemas.microsoft.com/office/drawing/2014/main" val="3369467083"/>
                    </a:ext>
                  </a:extLst>
                </a:gridCol>
                <a:gridCol w="970557">
                  <a:extLst>
                    <a:ext uri="{9D8B030D-6E8A-4147-A177-3AD203B41FA5}">
                      <a16:colId xmlns:a16="http://schemas.microsoft.com/office/drawing/2014/main" val="1552454874"/>
                    </a:ext>
                  </a:extLst>
                </a:gridCol>
              </a:tblGrid>
              <a:tr h="225953">
                <a:tc>
                  <a:txBody>
                    <a:bodyPr/>
                    <a:lstStyle/>
                    <a:p>
                      <a:pPr>
                        <a:lnSpc>
                          <a:spcPct val="107000"/>
                        </a:lnSpc>
                        <a:spcAft>
                          <a:spcPts val="0"/>
                        </a:spcAft>
                      </a:pPr>
                      <a:r>
                        <a:rPr lang="fr-BE" sz="1400" dirty="0">
                          <a:effectLst/>
                        </a:rPr>
                        <a:t>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Inspirée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Domestique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Opinion</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Civique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Marchande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Industrielle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400" dirty="0">
                          <a:effectLst/>
                        </a:rPr>
                        <a:t>Par projet</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1059616"/>
                  </a:ext>
                </a:extLst>
              </a:tr>
              <a:tr h="693868">
                <a:tc>
                  <a:txBody>
                    <a:bodyPr/>
                    <a:lstStyle/>
                    <a:p>
                      <a:pPr algn="ctr">
                        <a:lnSpc>
                          <a:spcPct val="107000"/>
                        </a:lnSpc>
                        <a:spcAft>
                          <a:spcPts val="0"/>
                        </a:spcAft>
                      </a:pPr>
                      <a:r>
                        <a:rPr lang="fr-BE" sz="1400" dirty="0">
                          <a:effectLst/>
                        </a:rPr>
                        <a:t>Principe supérieur commun</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Inspiration</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Tradition</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Opinion publique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Collectif</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Compétition</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Efficacité</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BE" sz="1400" dirty="0">
                        <a:effectLst/>
                      </a:endParaRPr>
                    </a:p>
                    <a:p>
                      <a:pPr algn="ctr">
                        <a:lnSpc>
                          <a:spcPct val="107000"/>
                        </a:lnSpc>
                        <a:spcAft>
                          <a:spcPts val="0"/>
                        </a:spcAft>
                      </a:pPr>
                      <a:r>
                        <a:rPr lang="fr-BE" sz="1400" dirty="0">
                          <a:effectLst/>
                        </a:rPr>
                        <a:t>Activité</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8432409"/>
                  </a:ext>
                </a:extLst>
              </a:tr>
            </a:tbl>
          </a:graphicData>
        </a:graphic>
      </p:graphicFrame>
      <p:sp>
        <p:nvSpPr>
          <p:cNvPr id="5" name="Espace réservé du contenu 2">
            <a:extLst>
              <a:ext uri="{FF2B5EF4-FFF2-40B4-BE49-F238E27FC236}">
                <a16:creationId xmlns:a16="http://schemas.microsoft.com/office/drawing/2014/main" id="{AA5B4709-1FAD-4077-A86B-B3A27A54F62E}"/>
              </a:ext>
            </a:extLst>
          </p:cNvPr>
          <p:cNvSpPr txBox="1">
            <a:spLocks/>
          </p:cNvSpPr>
          <p:nvPr/>
        </p:nvSpPr>
        <p:spPr>
          <a:xfrm>
            <a:off x="1295401" y="3964656"/>
            <a:ext cx="9601196" cy="2255391"/>
          </a:xfrm>
          <a:prstGeom prst="rect">
            <a:avLst/>
          </a:prstGeom>
        </p:spPr>
        <p:txBody>
          <a:bodyPr vert="horz" lIns="91440" tIns="45720" rIns="91440" bIns="45720" rtlCol="0" anchor="t">
            <a:normAutofit fontScale="925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sz="2000" dirty="0"/>
              <a:t>Compromis fondés sur des objets </a:t>
            </a:r>
          </a:p>
          <a:p>
            <a:pPr>
              <a:buFont typeface="Wingdings" panose="05000000000000000000" pitchFamily="2" charset="2"/>
              <a:buChar char="à"/>
            </a:pPr>
            <a:r>
              <a:rPr lang="fr-BE" sz="2000" dirty="0">
                <a:sym typeface="Wingdings" panose="05000000000000000000" pitchFamily="2" charset="2"/>
              </a:rPr>
              <a:t>objet-frontière (Star &amp; </a:t>
            </a:r>
            <a:r>
              <a:rPr lang="fr-BE" sz="2000" dirty="0" err="1">
                <a:sym typeface="Wingdings" panose="05000000000000000000" pitchFamily="2" charset="2"/>
              </a:rPr>
              <a:t>Griesemer</a:t>
            </a:r>
            <a:r>
              <a:rPr lang="fr-BE" sz="2000" dirty="0">
                <a:sym typeface="Wingdings" panose="05000000000000000000" pitchFamily="2" charset="2"/>
              </a:rPr>
              <a:t>, 1989), concept heuristique pour analyser la coordination d’acteurs hétérogènes (flexibilité interprétative, structure organisationnelle et matérielle, granularité)</a:t>
            </a:r>
          </a:p>
          <a:p>
            <a:pPr marL="0" indent="0">
              <a:buNone/>
            </a:pPr>
            <a:endParaRPr lang="fr-BE" sz="2000" dirty="0">
              <a:sym typeface="Wingdings" panose="05000000000000000000" pitchFamily="2" charset="2"/>
            </a:endParaRPr>
          </a:p>
          <a:p>
            <a:r>
              <a:rPr lang="fr-BE" sz="2000" dirty="0">
                <a:sym typeface="Wingdings" panose="05000000000000000000" pitchFamily="2" charset="2"/>
              </a:rPr>
              <a:t>Hypothèse: les certificats universitaires peuvent être considérés comme des objets-frontières et constituent le fondement d’un compromis entre différents ordres de justification</a:t>
            </a:r>
          </a:p>
          <a:p>
            <a:endParaRPr lang="fr-BE" sz="2000" dirty="0">
              <a:sym typeface="Wingdings" panose="05000000000000000000" pitchFamily="2" charset="2"/>
            </a:endParaRPr>
          </a:p>
          <a:p>
            <a:pPr marL="0" indent="0">
              <a:buNone/>
            </a:pPr>
            <a:endParaRPr lang="fr-BE" sz="2000" dirty="0"/>
          </a:p>
        </p:txBody>
      </p:sp>
    </p:spTree>
    <p:extLst>
      <p:ext uri="{BB962C8B-B14F-4D97-AF65-F5344CB8AC3E}">
        <p14:creationId xmlns:p14="http://schemas.microsoft.com/office/powerpoint/2010/main" val="229020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F59A94-371C-4985-9B65-DBBB9C3AED43}"/>
              </a:ext>
            </a:extLst>
          </p:cNvPr>
          <p:cNvSpPr>
            <a:spLocks noGrp="1"/>
          </p:cNvSpPr>
          <p:nvPr>
            <p:ph type="title"/>
          </p:nvPr>
        </p:nvSpPr>
        <p:spPr/>
        <p:txBody>
          <a:bodyPr/>
          <a:lstStyle/>
          <a:p>
            <a:r>
              <a:rPr lang="fr-BE" dirty="0"/>
              <a:t>Phases de la recherche</a:t>
            </a:r>
          </a:p>
        </p:txBody>
      </p:sp>
      <p:sp>
        <p:nvSpPr>
          <p:cNvPr id="3" name="Espace réservé du contenu 2">
            <a:extLst>
              <a:ext uri="{FF2B5EF4-FFF2-40B4-BE49-F238E27FC236}">
                <a16:creationId xmlns:a16="http://schemas.microsoft.com/office/drawing/2014/main" id="{29F8FE13-5EEA-49BD-ABAB-6D2D9BDA7CF3}"/>
              </a:ext>
            </a:extLst>
          </p:cNvPr>
          <p:cNvSpPr>
            <a:spLocks noGrp="1"/>
          </p:cNvSpPr>
          <p:nvPr>
            <p:ph idx="1"/>
          </p:nvPr>
        </p:nvSpPr>
        <p:spPr>
          <a:xfrm>
            <a:off x="1295401" y="2556931"/>
            <a:ext cx="9601196" cy="3673747"/>
          </a:xfrm>
        </p:spPr>
        <p:txBody>
          <a:bodyPr>
            <a:normAutofit fontScale="62500" lnSpcReduction="20000"/>
          </a:bodyPr>
          <a:lstStyle/>
          <a:p>
            <a:r>
              <a:rPr lang="fr-BE" b="1" dirty="0"/>
              <a:t>Première phase</a:t>
            </a:r>
          </a:p>
          <a:p>
            <a:pPr marL="542925">
              <a:buFontTx/>
              <a:buChar char="-"/>
            </a:pPr>
            <a:r>
              <a:rPr lang="fr-BE" dirty="0"/>
              <a:t>Analyse de textes européens sur le rôle que l’ES devrait jouer dans l’EFTLV (Souto Lopez, 2016)</a:t>
            </a:r>
          </a:p>
          <a:p>
            <a:pPr marL="542925">
              <a:buFontTx/>
              <a:buChar char="-"/>
            </a:pPr>
            <a:r>
              <a:rPr lang="fr-BE" dirty="0"/>
              <a:t>Analyse de 50 demandes d’agrément certificats interuniversitaires</a:t>
            </a:r>
          </a:p>
          <a:p>
            <a:pPr marL="542925">
              <a:buFontTx/>
              <a:buChar char="-"/>
            </a:pPr>
            <a:r>
              <a:rPr lang="fr-BE" dirty="0"/>
              <a:t>Entretiens avec vice-recteurs à l’enseignement </a:t>
            </a:r>
            <a:r>
              <a:rPr lang="fr-BE" dirty="0" err="1"/>
              <a:t>UCLouvain</a:t>
            </a:r>
            <a:r>
              <a:rPr lang="fr-BE" dirty="0"/>
              <a:t>, ULB, </a:t>
            </a:r>
            <a:r>
              <a:rPr lang="fr-BE" dirty="0" err="1"/>
              <a:t>ULiège</a:t>
            </a:r>
            <a:r>
              <a:rPr lang="fr-BE" dirty="0"/>
              <a:t> </a:t>
            </a:r>
          </a:p>
          <a:p>
            <a:pPr marL="542925">
              <a:buFontTx/>
              <a:buChar char="-"/>
            </a:pPr>
            <a:r>
              <a:rPr lang="fr-BE" dirty="0"/>
              <a:t>Entretiens avec doyens des facultés des domaines des sciences sociales, de la santé et des sciences</a:t>
            </a:r>
          </a:p>
          <a:p>
            <a:pPr marL="257175" indent="0">
              <a:buNone/>
            </a:pPr>
            <a:endParaRPr lang="fr-BE" dirty="0"/>
          </a:p>
          <a:p>
            <a:r>
              <a:rPr lang="fr-BE" dirty="0"/>
              <a:t> </a:t>
            </a:r>
            <a:r>
              <a:rPr lang="fr-BE" b="1" dirty="0"/>
              <a:t>Seconde phase</a:t>
            </a:r>
          </a:p>
          <a:p>
            <a:pPr marL="542925">
              <a:buFontTx/>
              <a:buChar char="-"/>
            </a:pPr>
            <a:r>
              <a:rPr lang="fr-BE" dirty="0"/>
              <a:t>Entretiens avec académiques en charge des certificats universitaires</a:t>
            </a:r>
          </a:p>
          <a:p>
            <a:pPr marL="257175" indent="0">
              <a:buNone/>
            </a:pPr>
            <a:endParaRPr lang="fr-BE" dirty="0"/>
          </a:p>
          <a:p>
            <a:r>
              <a:rPr lang="fr-BE" b="1" dirty="0"/>
              <a:t>Troisième phase</a:t>
            </a:r>
          </a:p>
          <a:p>
            <a:pPr marL="542925">
              <a:buFontTx/>
              <a:buChar char="-"/>
            </a:pPr>
            <a:r>
              <a:rPr lang="fr-BE" dirty="0"/>
              <a:t>Entretiens avec étudiants</a:t>
            </a:r>
          </a:p>
          <a:p>
            <a:pPr marL="542925">
              <a:buFontTx/>
              <a:buChar char="-"/>
            </a:pPr>
            <a:r>
              <a:rPr lang="fr-BE" dirty="0"/>
              <a:t>Entretiens avec acteurs sociétaux</a:t>
            </a:r>
          </a:p>
        </p:txBody>
      </p:sp>
    </p:spTree>
    <p:extLst>
      <p:ext uri="{BB962C8B-B14F-4D97-AF65-F5344CB8AC3E}">
        <p14:creationId xmlns:p14="http://schemas.microsoft.com/office/powerpoint/2010/main" val="34492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7C4C91-0530-46EE-A1A7-551D03EC052F}"/>
              </a:ext>
            </a:extLst>
          </p:cNvPr>
          <p:cNvSpPr>
            <a:spLocks noGrp="1"/>
          </p:cNvSpPr>
          <p:nvPr>
            <p:ph type="title"/>
          </p:nvPr>
        </p:nvSpPr>
        <p:spPr/>
        <p:txBody>
          <a:bodyPr/>
          <a:lstStyle/>
          <a:p>
            <a:r>
              <a:rPr lang="fr-BE" dirty="0"/>
              <a:t>Récit européen</a:t>
            </a:r>
          </a:p>
        </p:txBody>
      </p:sp>
      <p:sp>
        <p:nvSpPr>
          <p:cNvPr id="3" name="Espace réservé du contenu 2">
            <a:extLst>
              <a:ext uri="{FF2B5EF4-FFF2-40B4-BE49-F238E27FC236}">
                <a16:creationId xmlns:a16="http://schemas.microsoft.com/office/drawing/2014/main" id="{40A23642-0FC6-4D4C-AE73-F0B2A607097D}"/>
              </a:ext>
            </a:extLst>
          </p:cNvPr>
          <p:cNvSpPr>
            <a:spLocks noGrp="1"/>
          </p:cNvSpPr>
          <p:nvPr>
            <p:ph idx="1"/>
          </p:nvPr>
        </p:nvSpPr>
        <p:spPr>
          <a:xfrm>
            <a:off x="1295401" y="2556932"/>
            <a:ext cx="9601196" cy="3578054"/>
          </a:xfrm>
        </p:spPr>
        <p:txBody>
          <a:bodyPr>
            <a:normAutofit fontScale="77500" lnSpcReduction="20000"/>
          </a:bodyPr>
          <a:lstStyle/>
          <a:p>
            <a:r>
              <a:rPr lang="fr-BE" dirty="0"/>
              <a:t>Economie de la connaissance</a:t>
            </a:r>
          </a:p>
          <a:p>
            <a:r>
              <a:rPr lang="fr-BE" dirty="0"/>
              <a:t>Innovation technologique comme moteur de la croissance économique</a:t>
            </a:r>
          </a:p>
          <a:p>
            <a:r>
              <a:rPr lang="fr-BE" dirty="0"/>
              <a:t>Risque de pénurie de main-d’œuvre (vieillissement) et de chômage structurel</a:t>
            </a:r>
          </a:p>
          <a:p>
            <a:r>
              <a:rPr lang="fr-BE" dirty="0">
                <a:sym typeface="Wingdings" panose="05000000000000000000" pitchFamily="2" charset="2"/>
              </a:rPr>
              <a:t>Responsabilité des citoyens d’actualiser leurs compétences ou d’en acquérir de nouvelles tout au long de leur vie en s’engageant dans des projets (citoyenneté active)</a:t>
            </a:r>
          </a:p>
          <a:p>
            <a:r>
              <a:rPr lang="fr-BE" dirty="0">
                <a:sym typeface="Wingdings" panose="05000000000000000000" pitchFamily="2" charset="2"/>
              </a:rPr>
              <a:t>Responsabilité des États de permettre aux citoyens de s’engager dans de tels projets (Etat social actif)</a:t>
            </a:r>
          </a:p>
          <a:p>
            <a:pPr>
              <a:buFont typeface="Wingdings" panose="05000000000000000000" pitchFamily="2" charset="2"/>
              <a:buChar char="è"/>
            </a:pPr>
            <a:endParaRPr lang="fr-BE" dirty="0"/>
          </a:p>
          <a:p>
            <a:pPr>
              <a:buFont typeface="Wingdings" panose="05000000000000000000" pitchFamily="2" charset="2"/>
              <a:buChar char="è"/>
            </a:pPr>
            <a:r>
              <a:rPr lang="fr-BE" dirty="0"/>
              <a:t>Connexion des systèmes d’apprentissage et de VAE par la reconnaissance mutuelle des certifications en un vaste réseau européen de production et de certification de compétences utiles sur le marché du travail</a:t>
            </a:r>
          </a:p>
        </p:txBody>
      </p:sp>
    </p:spTree>
    <p:extLst>
      <p:ext uri="{BB962C8B-B14F-4D97-AF65-F5344CB8AC3E}">
        <p14:creationId xmlns:p14="http://schemas.microsoft.com/office/powerpoint/2010/main" val="10875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1547E-F222-4E64-BC71-114DED0C1F23}"/>
              </a:ext>
            </a:extLst>
          </p:cNvPr>
          <p:cNvSpPr>
            <a:spLocks noGrp="1"/>
          </p:cNvSpPr>
          <p:nvPr>
            <p:ph type="title"/>
          </p:nvPr>
        </p:nvSpPr>
        <p:spPr/>
        <p:txBody>
          <a:bodyPr>
            <a:normAutofit fontScale="90000"/>
          </a:bodyPr>
          <a:lstStyle/>
          <a:p>
            <a:r>
              <a:rPr lang="fr-BE" dirty="0"/>
              <a:t>EFTLV et Enseignement supérieur en FWB</a:t>
            </a:r>
          </a:p>
        </p:txBody>
      </p:sp>
      <p:sp>
        <p:nvSpPr>
          <p:cNvPr id="3" name="Espace réservé du contenu 2">
            <a:extLst>
              <a:ext uri="{FF2B5EF4-FFF2-40B4-BE49-F238E27FC236}">
                <a16:creationId xmlns:a16="http://schemas.microsoft.com/office/drawing/2014/main" id="{5911505F-CAC2-4AC1-B71B-C0DC25B9BD89}"/>
              </a:ext>
            </a:extLst>
          </p:cNvPr>
          <p:cNvSpPr>
            <a:spLocks noGrp="1"/>
          </p:cNvSpPr>
          <p:nvPr>
            <p:ph idx="1"/>
          </p:nvPr>
        </p:nvSpPr>
        <p:spPr>
          <a:xfrm>
            <a:off x="886691" y="2456873"/>
            <a:ext cx="10409382" cy="3823854"/>
          </a:xfrm>
        </p:spPr>
        <p:txBody>
          <a:bodyPr>
            <a:normAutofit fontScale="70000" lnSpcReduction="20000"/>
          </a:bodyPr>
          <a:lstStyle/>
          <a:p>
            <a:r>
              <a:rPr lang="fr-BE" dirty="0"/>
              <a:t>2 types d’enseignement supérieur: universitaire (6) et hors université (hautes écoles, promotion sociale, artistique)</a:t>
            </a:r>
          </a:p>
          <a:p>
            <a:endParaRPr lang="fr-BE" dirty="0"/>
          </a:p>
          <a:p>
            <a:r>
              <a:rPr lang="fr-BE" dirty="0"/>
              <a:t>Depuis les ‘60, les universités sont engagées dans la formation d’adultes avec horaires adaptés</a:t>
            </a:r>
            <a:endParaRPr lang="fr-BE" dirty="0">
              <a:solidFill>
                <a:schemeClr val="tx1"/>
              </a:solidFill>
            </a:endParaRPr>
          </a:p>
          <a:p>
            <a:endParaRPr lang="fr-BE" dirty="0"/>
          </a:p>
          <a:p>
            <a:r>
              <a:rPr lang="fr-BE" dirty="0"/>
              <a:t>Mais depuis le décret Bologne (2004), on observe le développement d’un nouveau type de programmes: les certificats universitaires qui sont des programmes de formation (le plus souvent professionnelle) entre 10 et 120 ECTS</a:t>
            </a:r>
          </a:p>
          <a:p>
            <a:endParaRPr lang="fr-BE" dirty="0"/>
          </a:p>
          <a:p>
            <a:r>
              <a:rPr lang="fr-BE" dirty="0"/>
              <a:t>Depuis 2016, on constate une augmentation très significative du nombre de certificats universitaires mais on ignore encore les raisons d’une telle augmentation.</a:t>
            </a:r>
          </a:p>
          <a:p>
            <a:endParaRPr lang="fr-BE" dirty="0"/>
          </a:p>
          <a:p>
            <a:r>
              <a:rPr lang="fr-BE" dirty="0"/>
              <a:t>Plus de 300 certificats universitaires sont aujourd’hui organisés pour 6 </a:t>
            </a:r>
            <a:r>
              <a:rPr lang="fr-BE" dirty="0" err="1"/>
              <a:t>unviersités</a:t>
            </a:r>
            <a:r>
              <a:rPr lang="fr-BE" dirty="0"/>
              <a:t>.</a:t>
            </a:r>
          </a:p>
        </p:txBody>
      </p:sp>
    </p:spTree>
    <p:extLst>
      <p:ext uri="{BB962C8B-B14F-4D97-AF65-F5344CB8AC3E}">
        <p14:creationId xmlns:p14="http://schemas.microsoft.com/office/powerpoint/2010/main" val="139942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B0359A-9C64-4C11-9F0B-3060D50ECEF3}"/>
              </a:ext>
            </a:extLst>
          </p:cNvPr>
          <p:cNvSpPr>
            <a:spLocks noGrp="1"/>
          </p:cNvSpPr>
          <p:nvPr>
            <p:ph type="title"/>
          </p:nvPr>
        </p:nvSpPr>
        <p:spPr/>
        <p:txBody>
          <a:bodyPr>
            <a:normAutofit fontScale="90000"/>
          </a:bodyPr>
          <a:lstStyle/>
          <a:p>
            <a:r>
              <a:rPr lang="en-GB" dirty="0" err="1"/>
              <a:t>Caractéristiques</a:t>
            </a:r>
            <a:r>
              <a:rPr lang="en-GB" dirty="0"/>
              <a:t> des </a:t>
            </a:r>
            <a:r>
              <a:rPr lang="en-GB" dirty="0" err="1"/>
              <a:t>certificats</a:t>
            </a:r>
            <a:r>
              <a:rPr lang="en-GB" dirty="0"/>
              <a:t> </a:t>
            </a:r>
            <a:r>
              <a:rPr lang="en-GB" dirty="0" err="1"/>
              <a:t>universitaires</a:t>
            </a:r>
            <a:endParaRPr lang="en-GB" dirty="0"/>
          </a:p>
        </p:txBody>
      </p:sp>
      <p:sp>
        <p:nvSpPr>
          <p:cNvPr id="3" name="Espace réservé du contenu 2">
            <a:extLst>
              <a:ext uri="{FF2B5EF4-FFF2-40B4-BE49-F238E27FC236}">
                <a16:creationId xmlns:a16="http://schemas.microsoft.com/office/drawing/2014/main" id="{E51E8A0B-309D-416E-B824-BAA122D3E569}"/>
              </a:ext>
            </a:extLst>
          </p:cNvPr>
          <p:cNvSpPr>
            <a:spLocks noGrp="1"/>
          </p:cNvSpPr>
          <p:nvPr>
            <p:ph idx="1"/>
          </p:nvPr>
        </p:nvSpPr>
        <p:spPr>
          <a:xfrm>
            <a:off x="1295401" y="2556932"/>
            <a:ext cx="9601196" cy="3649904"/>
          </a:xfrm>
        </p:spPr>
        <p:txBody>
          <a:bodyPr>
            <a:normAutofit fontScale="70000" lnSpcReduction="20000"/>
          </a:bodyPr>
          <a:lstStyle/>
          <a:p>
            <a:r>
              <a:rPr lang="fr-BE" dirty="0"/>
              <a:t>Les normes légales encadrant les certificats sont peu nombreuses (MB, 2013)</a:t>
            </a:r>
          </a:p>
          <a:p>
            <a:pPr marL="628650">
              <a:buFontTx/>
              <a:buChar char="-"/>
            </a:pPr>
            <a:r>
              <a:rPr lang="fr-BE" dirty="0"/>
              <a:t>Ne délivrent pas de diplôme</a:t>
            </a:r>
          </a:p>
          <a:p>
            <a:pPr marL="628650">
              <a:buFontTx/>
              <a:buChar char="-"/>
            </a:pPr>
            <a:r>
              <a:rPr lang="fr-BE" dirty="0"/>
              <a:t>Doivent comporter au moins 10 ECTS</a:t>
            </a:r>
          </a:p>
          <a:p>
            <a:pPr marL="628650">
              <a:buFontTx/>
              <a:buChar char="-"/>
            </a:pPr>
            <a:r>
              <a:rPr lang="fr-BE" dirty="0"/>
              <a:t>Doivent être organisés dans au moins un domaine disciplinaire de l’université</a:t>
            </a:r>
            <a:endParaRPr lang="fr-BE" dirty="0">
              <a:solidFill>
                <a:srgbClr val="FF0000"/>
              </a:solidFill>
            </a:endParaRPr>
          </a:p>
          <a:p>
            <a:pPr marL="628650">
              <a:buFontTx/>
              <a:buChar char="-"/>
            </a:pPr>
            <a:r>
              <a:rPr lang="fr-BE" dirty="0"/>
              <a:t>Pas de financement public (sauf exceptions)</a:t>
            </a:r>
          </a:p>
          <a:p>
            <a:pPr marL="628650">
              <a:buFontTx/>
              <a:buChar char="-"/>
            </a:pPr>
            <a:endParaRPr lang="fr-BE" dirty="0"/>
          </a:p>
          <a:p>
            <a:pPr>
              <a:buFont typeface="Wingdings" panose="05000000000000000000" pitchFamily="2" charset="2"/>
              <a:buChar char="è"/>
            </a:pPr>
            <a:r>
              <a:rPr lang="fr-BE" dirty="0">
                <a:sym typeface="Wingdings" panose="05000000000000000000" pitchFamily="2" charset="2"/>
              </a:rPr>
              <a:t>Outil très flexible et réactif avec cependant un processus d’agrément à l’intérieur de chaque université</a:t>
            </a:r>
            <a:endParaRPr lang="fr-BE" dirty="0">
              <a:solidFill>
                <a:schemeClr val="tx1"/>
              </a:solidFill>
              <a:sym typeface="Wingdings" panose="05000000000000000000" pitchFamily="2" charset="2"/>
            </a:endParaRPr>
          </a:p>
          <a:p>
            <a:pPr>
              <a:buFont typeface="Wingdings" panose="05000000000000000000" pitchFamily="2" charset="2"/>
              <a:buChar char="è"/>
            </a:pPr>
            <a:r>
              <a:rPr lang="fr-BE" dirty="0">
                <a:sym typeface="Wingdings" panose="05000000000000000000" pitchFamily="2" charset="2"/>
              </a:rPr>
              <a:t>Pas de régulation publique de l’offre, seulement une coordination par l’ARES qui valide les certificats</a:t>
            </a:r>
            <a:endParaRPr lang="fr-BE" dirty="0">
              <a:solidFill>
                <a:schemeClr val="tx1"/>
              </a:solidFill>
              <a:sym typeface="Wingdings" panose="05000000000000000000" pitchFamily="2" charset="2"/>
            </a:endParaRPr>
          </a:p>
          <a:p>
            <a:pPr>
              <a:buFont typeface="Wingdings" panose="05000000000000000000" pitchFamily="2" charset="2"/>
              <a:buChar char="è"/>
            </a:pPr>
            <a:r>
              <a:rPr lang="fr-BE" dirty="0"/>
              <a:t>Pas de règles concernant la fixation des frais d’inscription</a:t>
            </a:r>
          </a:p>
        </p:txBody>
      </p:sp>
    </p:spTree>
    <p:extLst>
      <p:ext uri="{BB962C8B-B14F-4D97-AF65-F5344CB8AC3E}">
        <p14:creationId xmlns:p14="http://schemas.microsoft.com/office/powerpoint/2010/main" val="74644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B5F146-9AF7-408D-8C93-4A2B51DFE265}"/>
              </a:ext>
            </a:extLst>
          </p:cNvPr>
          <p:cNvSpPr>
            <a:spLocks noGrp="1"/>
          </p:cNvSpPr>
          <p:nvPr>
            <p:ph type="title"/>
          </p:nvPr>
        </p:nvSpPr>
        <p:spPr/>
        <p:txBody>
          <a:bodyPr/>
          <a:lstStyle/>
          <a:p>
            <a:r>
              <a:rPr lang="fr-BE" dirty="0"/>
              <a:t>Les logiques des certificats universitaires</a:t>
            </a:r>
          </a:p>
        </p:txBody>
      </p:sp>
      <p:sp>
        <p:nvSpPr>
          <p:cNvPr id="3" name="Espace réservé du contenu 2">
            <a:extLst>
              <a:ext uri="{FF2B5EF4-FFF2-40B4-BE49-F238E27FC236}">
                <a16:creationId xmlns:a16="http://schemas.microsoft.com/office/drawing/2014/main" id="{E0D4D3FF-0710-46BF-B4D0-9F0A20F70091}"/>
              </a:ext>
            </a:extLst>
          </p:cNvPr>
          <p:cNvSpPr>
            <a:spLocks noGrp="1"/>
          </p:cNvSpPr>
          <p:nvPr>
            <p:ph idx="1"/>
          </p:nvPr>
        </p:nvSpPr>
        <p:spPr>
          <a:xfrm>
            <a:off x="1295401" y="2438401"/>
            <a:ext cx="9601196" cy="3777672"/>
          </a:xfrm>
        </p:spPr>
        <p:txBody>
          <a:bodyPr>
            <a:normAutofit/>
          </a:bodyPr>
          <a:lstStyle/>
          <a:p>
            <a:r>
              <a:rPr lang="fr-BE" dirty="0"/>
              <a:t>Identification de logiques structurelles et de logiques variables à partir des dossiers d’agrément</a:t>
            </a:r>
          </a:p>
          <a:p>
            <a:r>
              <a:rPr lang="fr-BE" dirty="0"/>
              <a:t>Interprétation de ces logiques à partir du modèle des cités</a:t>
            </a:r>
          </a:p>
          <a:p>
            <a:endParaRPr lang="fr-BE" dirty="0">
              <a:sym typeface="Wingdings" panose="05000000000000000000" pitchFamily="2" charset="2"/>
            </a:endParaRPr>
          </a:p>
        </p:txBody>
      </p:sp>
    </p:spTree>
    <p:extLst>
      <p:ext uri="{BB962C8B-B14F-4D97-AF65-F5344CB8AC3E}">
        <p14:creationId xmlns:p14="http://schemas.microsoft.com/office/powerpoint/2010/main" val="190071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9BA58E9D-C5BF-4B19-9F90-69D9191A59E4}"/>
              </a:ext>
            </a:extLst>
          </p:cNvPr>
          <p:cNvSpPr txBox="1">
            <a:spLocks/>
          </p:cNvSpPr>
          <p:nvPr/>
        </p:nvSpPr>
        <p:spPr>
          <a:xfrm>
            <a:off x="914400" y="733647"/>
            <a:ext cx="10317018" cy="5482426"/>
          </a:xfrm>
          <a:prstGeom prst="rect">
            <a:avLst/>
          </a:prstGeom>
        </p:spPr>
        <p:txBody>
          <a:bodyPr>
            <a:normAutofit fontScale="70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a:t>Logiques structurelles que l’on retrouve dans tous les certificats sans exception:</a:t>
            </a:r>
          </a:p>
          <a:p>
            <a:pPr marL="627063">
              <a:buFontTx/>
              <a:buChar char="-"/>
            </a:pPr>
            <a:r>
              <a:rPr lang="fr-BE" u="sng" dirty="0"/>
              <a:t>Marchande</a:t>
            </a:r>
            <a:r>
              <a:rPr lang="fr-BE" dirty="0"/>
              <a:t>: chaque certificat doit être autoporteur car pas de financement public </a:t>
            </a:r>
            <a:r>
              <a:rPr lang="fr-BE" dirty="0">
                <a:sym typeface="Wingdings" panose="05000000000000000000" pitchFamily="2" charset="2"/>
              </a:rPr>
              <a:t> étude de marché avec budget prévisionnel qui doit être a minima équilibré. Certains budgets prévisionnels prévoient simplement un équilibre, d’autres un excédent parfois très important.</a:t>
            </a:r>
          </a:p>
          <a:p>
            <a:pPr marL="627063">
              <a:buFontTx/>
              <a:buChar char="-"/>
            </a:pPr>
            <a:r>
              <a:rPr lang="fr-BE" u="sng" dirty="0">
                <a:sym typeface="Wingdings" panose="05000000000000000000" pitchFamily="2" charset="2"/>
              </a:rPr>
              <a:t>Opinion</a:t>
            </a:r>
            <a:r>
              <a:rPr lang="fr-BE" dirty="0">
                <a:sym typeface="Wingdings" panose="05000000000000000000" pitchFamily="2" charset="2"/>
              </a:rPr>
              <a:t>: un plan de communication doit être présenté dans le dossier d’agrément afin d’attirer des étudiants (et donc arriver à un budget au moins équilibré)</a:t>
            </a:r>
          </a:p>
          <a:p>
            <a:pPr marL="684213" indent="-342900"/>
            <a:endParaRPr lang="fr-BE" dirty="0">
              <a:sym typeface="Wingdings" panose="05000000000000000000" pitchFamily="2" charset="2"/>
            </a:endParaRPr>
          </a:p>
          <a:p>
            <a:pPr marL="265113" indent="-265113"/>
            <a:r>
              <a:rPr lang="fr-BE" dirty="0">
                <a:sym typeface="Wingdings" panose="05000000000000000000" pitchFamily="2" charset="2"/>
              </a:rPr>
              <a:t>Logiques variables que l’on peut identifier soit selon les objectifs du programme, soit selon le public-cible visé.</a:t>
            </a:r>
          </a:p>
          <a:p>
            <a:pPr marL="265113" indent="-265113"/>
            <a:endParaRPr lang="fr-BE" dirty="0">
              <a:sym typeface="Wingdings" panose="05000000000000000000" pitchFamily="2" charset="2"/>
            </a:endParaRPr>
          </a:p>
          <a:p>
            <a:pPr marL="265113" indent="-265113"/>
            <a:r>
              <a:rPr lang="fr-BE" dirty="0">
                <a:sym typeface="Wingdings" panose="05000000000000000000" pitchFamily="2" charset="2"/>
              </a:rPr>
              <a:t>Selon les objectifs du programme, les logiques sont principalement:</a:t>
            </a:r>
          </a:p>
          <a:p>
            <a:pPr marL="627063" indent="-265113">
              <a:buFontTx/>
              <a:buChar char="-"/>
            </a:pPr>
            <a:r>
              <a:rPr lang="fr-BE" u="sng" dirty="0">
                <a:sym typeface="Wingdings" panose="05000000000000000000" pitchFamily="2" charset="2"/>
              </a:rPr>
              <a:t>Industrielle</a:t>
            </a:r>
            <a:r>
              <a:rPr lang="fr-BE" dirty="0">
                <a:sym typeface="Wingdings" panose="05000000000000000000" pitchFamily="2" charset="2"/>
              </a:rPr>
              <a:t> dans les domaines des sciences, de la santé, du management et de la psychologie de l’apprentissage (être efficace)</a:t>
            </a:r>
          </a:p>
          <a:p>
            <a:pPr marL="627063" indent="-265113">
              <a:buFontTx/>
              <a:buChar char="-"/>
            </a:pPr>
            <a:r>
              <a:rPr lang="fr-BE" u="sng" dirty="0">
                <a:sym typeface="Wingdings" panose="05000000000000000000" pitchFamily="2" charset="2"/>
              </a:rPr>
              <a:t>Civique</a:t>
            </a:r>
            <a:r>
              <a:rPr lang="fr-BE" dirty="0">
                <a:sym typeface="Wingdings" panose="05000000000000000000" pitchFamily="2" charset="2"/>
              </a:rPr>
              <a:t> dans les domaines des sciences sociales, de la philosophie, des lettres et du droit (répondre à une demande sociale ou légale)</a:t>
            </a:r>
          </a:p>
          <a:p>
            <a:pPr marL="627063" indent="-265113">
              <a:buFontTx/>
              <a:buChar char="-"/>
            </a:pPr>
            <a:endParaRPr lang="fr-BE" dirty="0">
              <a:sym typeface="Wingdings" panose="05000000000000000000" pitchFamily="2" charset="2"/>
            </a:endParaRPr>
          </a:p>
          <a:p>
            <a:r>
              <a:rPr lang="fr-BE" dirty="0">
                <a:sym typeface="Wingdings" panose="05000000000000000000" pitchFamily="2" charset="2"/>
              </a:rPr>
              <a:t>Selon le public-cible visé, les logiques sont principalement des compromis entre les logiques industrielle et civique (professions réglementées)</a:t>
            </a:r>
            <a:endParaRPr lang="en-GB" dirty="0"/>
          </a:p>
        </p:txBody>
      </p:sp>
    </p:spTree>
    <p:extLst>
      <p:ext uri="{BB962C8B-B14F-4D97-AF65-F5344CB8AC3E}">
        <p14:creationId xmlns:p14="http://schemas.microsoft.com/office/powerpoint/2010/main" val="142950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3526</TotalTime>
  <Words>958</Words>
  <Application>Microsoft Office PowerPoint</Application>
  <PresentationFormat>Grand écran</PresentationFormat>
  <Paragraphs>116</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Garamond</vt:lpstr>
      <vt:lpstr>Times New Roman</vt:lpstr>
      <vt:lpstr>Wingdings</vt:lpstr>
      <vt:lpstr>Organique</vt:lpstr>
      <vt:lpstr>L'émergence des certificats universitaires en Belgique francophone:  les justifications des initiateurs face aux discours européens  Miguel Souto Lopez, François Fecteau, Françoise de Viron</vt:lpstr>
      <vt:lpstr>Avant-propos</vt:lpstr>
      <vt:lpstr>Cadre théorique</vt:lpstr>
      <vt:lpstr>Phases de la recherche</vt:lpstr>
      <vt:lpstr>Récit européen</vt:lpstr>
      <vt:lpstr>EFTLV et Enseignement supérieur en FWB</vt:lpstr>
      <vt:lpstr>Caractéristiques des certificats universitaires</vt:lpstr>
      <vt:lpstr>Les logiques des certificats universitaires</vt:lpstr>
      <vt:lpstr>Présentation PowerPoint</vt:lpstr>
      <vt:lpstr>Les justifications des acteurs</vt:lpstr>
      <vt:lpstr>Présentation PowerPoint</vt:lpstr>
      <vt:lpstr>Présentation PowerPoint</vt:lpstr>
      <vt:lpstr>Conclusions provisoires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justification principles underline the rise of university certificates in French speaking Belgium?  Miguel Souto Lopez, Françoise de Viron, François Fecteau</dc:title>
  <dc:creator>Miguel Souto Lopez</dc:creator>
  <cp:lastModifiedBy>Miguel Souto Lopez</cp:lastModifiedBy>
  <cp:revision>78</cp:revision>
  <dcterms:created xsi:type="dcterms:W3CDTF">2019-09-17T14:15:02Z</dcterms:created>
  <dcterms:modified xsi:type="dcterms:W3CDTF">2019-11-22T13:57:55Z</dcterms:modified>
</cp:coreProperties>
</file>