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E2004B"/>
    <a:srgbClr val="FF1563"/>
    <a:srgbClr val="FF0156"/>
    <a:srgbClr val="C80043"/>
    <a:srgbClr val="990033"/>
    <a:srgbClr val="A50021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2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3054C53-D0CA-4CC2-B2BF-6AEF5D317204}"/>
              </a:ext>
            </a:extLst>
          </p:cNvPr>
          <p:cNvCxnSpPr>
            <a:cxnSpLocks/>
          </p:cNvCxnSpPr>
          <p:nvPr userDrawn="1"/>
        </p:nvCxnSpPr>
        <p:spPr>
          <a:xfrm>
            <a:off x="-116264" y="948909"/>
            <a:ext cx="12424528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975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68A907-45ED-4871-AD28-84CAC89D9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B3148D-4A19-4BCA-B5E6-4F676B5FA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BDB789-B413-4EE2-870F-FCF0B8C96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2EAA-F5EF-46DA-9636-864687FD92AB}" type="datetimeFigureOut">
              <a:rPr lang="fr-BE" smtClean="0"/>
              <a:t>28/08/23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EE695A-4F0A-4B10-A43A-728BC82FC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E94F3B-554C-474F-BCEE-635B53786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5A4D-F293-4FAA-90AC-AB0F71FD6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62168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E68BF2-7464-4FC3-A6D6-ED0C09D1A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D031C-CBFE-4B87-9829-C8EBFAD88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197644-1301-4E34-B7FF-AC6F0DAD4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2EAA-F5EF-46DA-9636-864687FD92AB}" type="datetimeFigureOut">
              <a:rPr lang="fr-BE" smtClean="0"/>
              <a:t>28/08/23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2AE2B4-EA6C-44B0-B601-57C10999C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99F106E-721E-4B08-AC21-465228FC3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5A4D-F293-4FAA-90AC-AB0F71FD6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16115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7B268F-DE53-4C6C-8B3C-5839F5482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581B08-CBD7-4660-8879-721C8E3B9C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E06616-A68B-4BA0-ACA9-BD1324D576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1F0F029-BE21-4753-9EF2-D61BD75A2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2EAA-F5EF-46DA-9636-864687FD92AB}" type="datetimeFigureOut">
              <a:rPr lang="fr-BE" smtClean="0"/>
              <a:t>28/08/23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858D590-7D09-4CFF-A3F9-ADC980704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54288F5-1001-4715-BFE5-CAC5B2C65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5A4D-F293-4FAA-90AC-AB0F71FD6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0739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24049-56C8-4BBF-8671-85A1C727C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F5FE899-7EAD-492A-9BDC-E452295C2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9F8D3E8-116E-4DD0-A0BE-BAE3FDF15C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0DF12CB-2103-4D6F-A62F-5255AE3AEF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64B6326-4FE3-4500-914F-23FB352C6F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E5D91B6-A6A8-45BB-9521-E8FBD72BC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2EAA-F5EF-46DA-9636-864687FD92AB}" type="datetimeFigureOut">
              <a:rPr lang="fr-BE" smtClean="0"/>
              <a:t>28/08/23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328209F-24D4-41EC-9631-79051E93C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7028EC0-42F7-4A4F-B3AB-8560538AC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5A4D-F293-4FAA-90AC-AB0F71FD6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96811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D7B5DD-06D4-4AC8-9A5F-731EAAA92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A2F3B6E-852D-43F9-92E6-662AE0FB7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2EAA-F5EF-46DA-9636-864687FD92AB}" type="datetimeFigureOut">
              <a:rPr lang="fr-BE" smtClean="0"/>
              <a:t>28/08/23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1CCBAE1-8C9A-4AFE-BF93-16CE030B9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E21F49C-59B8-427A-B53D-05A94C296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5A4D-F293-4FAA-90AC-AB0F71FD6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5336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190024E-318B-4675-9447-2E096B7FD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2EAA-F5EF-46DA-9636-864687FD92AB}" type="datetimeFigureOut">
              <a:rPr lang="fr-BE" smtClean="0"/>
              <a:t>28/08/23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0D6421-8A1D-466E-8EB1-DF6075FCC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47194B-4EBC-4B14-AD78-038652DD6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5A4D-F293-4FAA-90AC-AB0F71FD6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547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B827C-5C22-4437-8A02-99D59E4B0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383078-C9AA-43EB-9FA9-86D5D87C2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9815E2C-FD97-467E-865A-E91CC7637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51D6D81-F640-4AFE-BB54-AEB3A197C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2EAA-F5EF-46DA-9636-864687FD92AB}" type="datetimeFigureOut">
              <a:rPr lang="fr-BE" smtClean="0"/>
              <a:t>28/08/23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CF82A55-59D1-4BD6-B4DB-967437806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A272DF-7E30-404C-8BB8-CD04F13D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5A4D-F293-4FAA-90AC-AB0F71FD6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4951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F06434-E867-4D23-A7E4-6850F6579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D17343B-BFC0-4A24-B7A4-25328E968E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53D7D1-8084-4F50-B130-74AA5C0D7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486D64-8AC9-4347-B651-C78EEA3E7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2EAA-F5EF-46DA-9636-864687FD92AB}" type="datetimeFigureOut">
              <a:rPr lang="fr-BE" smtClean="0"/>
              <a:t>28/08/23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9F718B-2776-419B-BF5C-FE6D3A28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E1A13E-D29D-4745-97A0-0C3B28059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5A4D-F293-4FAA-90AC-AB0F71FD6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2832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0DD8F9-7876-40B6-A265-D652FDFC4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E9ECABD-7036-4C22-B1F9-5FC7EB3C08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C74976-31F0-4230-AB92-7E1EF0866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2EAA-F5EF-46DA-9636-864687FD92AB}" type="datetimeFigureOut">
              <a:rPr lang="fr-BE" smtClean="0"/>
              <a:t>28/08/23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4733BD-8305-49CC-84DE-4730E9FC4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3EB0F2-33E3-4DFE-9585-6C728C34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5A4D-F293-4FAA-90AC-AB0F71FD6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0219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EC94688-9942-43CF-9A14-BEF463017E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9D1056D-8875-4BA0-A13A-D7058297BE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22E3AB-792E-402A-908E-E1ED0178A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2EAA-F5EF-46DA-9636-864687FD92AB}" type="datetimeFigureOut">
              <a:rPr lang="fr-BE" smtClean="0"/>
              <a:t>28/08/23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F54790-5BF1-4F23-B197-EF0E7B5E0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19C30A-3802-4F06-9F0E-BAC4BD0FB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5A4D-F293-4FAA-90AC-AB0F71FD6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29130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AA2F29E-3F35-484F-AC88-E7163608B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8905F0-7889-473C-A14F-933E6177F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88174-4B92-42CB-B18F-6E518C2EDF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32EAA-F5EF-46DA-9636-864687FD92AB}" type="datetimeFigureOut">
              <a:rPr lang="fr-BE" smtClean="0"/>
              <a:t>28/08/23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C58108-C0F7-4A2C-97F3-B62DAE89D9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2A89C2-61F9-4D86-979E-6A9310D89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05A4D-F293-4FAA-90AC-AB0F71FD6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05968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 61" descr="Une image contenant texte, table, console&#10;&#10;Description générée automatiquement">
            <a:extLst>
              <a:ext uri="{FF2B5EF4-FFF2-40B4-BE49-F238E27FC236}">
                <a16:creationId xmlns:a16="http://schemas.microsoft.com/office/drawing/2014/main" id="{79712364-9BE6-28B6-DD0C-9431E50F94D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360" y="3935518"/>
            <a:ext cx="1367900" cy="687388"/>
          </a:xfrm>
          <a:prstGeom prst="rect">
            <a:avLst/>
          </a:prstGeom>
          <a:noFill/>
        </p:spPr>
      </p:pic>
      <p:sp>
        <p:nvSpPr>
          <p:cNvPr id="12" name="Trapèze 11">
            <a:extLst>
              <a:ext uri="{FF2B5EF4-FFF2-40B4-BE49-F238E27FC236}">
                <a16:creationId xmlns:a16="http://schemas.microsoft.com/office/drawing/2014/main" id="{335CCA21-D9C1-AAF8-60C4-F5D68464D947}"/>
              </a:ext>
            </a:extLst>
          </p:cNvPr>
          <p:cNvSpPr/>
          <p:nvPr/>
        </p:nvSpPr>
        <p:spPr>
          <a:xfrm rot="10800000">
            <a:off x="9586049" y="4293706"/>
            <a:ext cx="210920" cy="157704"/>
          </a:xfrm>
          <a:prstGeom prst="trapezoid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36">
            <a:extLst>
              <a:ext uri="{FF2B5EF4-FFF2-40B4-BE49-F238E27FC236}">
                <a16:creationId xmlns:a16="http://schemas.microsoft.com/office/drawing/2014/main" id="{4AE49235-3F53-4FD4-B007-4FF145FAC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3559" y="81882"/>
            <a:ext cx="1044912" cy="772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41F9F18-A7F2-4D70-BEB4-85796ABB3156}"/>
              </a:ext>
            </a:extLst>
          </p:cNvPr>
          <p:cNvSpPr txBox="1"/>
          <p:nvPr/>
        </p:nvSpPr>
        <p:spPr>
          <a:xfrm>
            <a:off x="1686877" y="58158"/>
            <a:ext cx="881824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effectLst/>
                <a:ea typeface="Times New Roman" panose="02020603050405020304" pitchFamily="18" charset="0"/>
              </a:rPr>
              <a:t>There is a risk of spread during a nebulization session in a patient with COVID-19</a:t>
            </a:r>
            <a:endParaRPr lang="fr-BE" sz="1600" dirty="0">
              <a:effectLst/>
              <a:ea typeface="Times New Roman" panose="02020603050405020304" pitchFamily="18" charset="0"/>
            </a:endParaRPr>
          </a:p>
          <a:p>
            <a:pPr algn="ctr"/>
            <a:endParaRPr lang="fr-BE" sz="1500" b="1" dirty="0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17FA996-9459-484A-AAAC-5D2FF1B7DD2F}"/>
              </a:ext>
            </a:extLst>
          </p:cNvPr>
          <p:cNvSpPr txBox="1"/>
          <p:nvPr/>
        </p:nvSpPr>
        <p:spPr>
          <a:xfrm>
            <a:off x="1864862" y="347789"/>
            <a:ext cx="8705783" cy="851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Christophe Thibon</a:t>
            </a:r>
            <a:r>
              <a:rPr lang="en-US" sz="72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1,2,3</a:t>
            </a:r>
            <a:r>
              <a:rPr lang="en-US" sz="72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Laurent Vecellio</a:t>
            </a:r>
            <a:r>
              <a:rPr lang="en-US" sz="72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4,5</a:t>
            </a:r>
            <a:r>
              <a:rPr lang="en-US" sz="72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Leila Belkhir</a:t>
            </a:r>
            <a:r>
              <a:rPr lang="en-US" sz="72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72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Jean-Christophe Dubus</a:t>
            </a:r>
            <a:r>
              <a:rPr lang="en-US" sz="72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5,7,8</a:t>
            </a:r>
            <a:r>
              <a:rPr lang="en-US" sz="72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Annie Robert</a:t>
            </a:r>
            <a:r>
              <a:rPr lang="en-US" sz="72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sz="72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Benoit Kabamba</a:t>
            </a:r>
            <a:r>
              <a:rPr lang="en-US" sz="72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2,10</a:t>
            </a:r>
            <a:r>
              <a:rPr lang="en-US" sz="72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72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Gregory Reychler</a:t>
            </a:r>
            <a:r>
              <a:rPr lang="en-US" sz="72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1,2,3,5</a:t>
            </a:r>
            <a:endParaRPr lang="en-US" sz="72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</a:pPr>
            <a:r>
              <a:rPr lang="fr-BE" sz="550" dirty="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1. Secteur de Kinésithérapie et Ergothérapie, Cliniques universitaires Saint-Luc, Brussels, </a:t>
            </a:r>
            <a:r>
              <a:rPr lang="fr-BE" sz="550" dirty="0" err="1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Belgium</a:t>
            </a:r>
            <a:r>
              <a:rPr lang="fr-BE" sz="55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2. Institut de Recherche Expérimentale et Clinique (IREC), Université Catholique de Louvain, Brussels, </a:t>
            </a:r>
            <a:r>
              <a:rPr lang="fr-BE" sz="550" err="1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Belgium</a:t>
            </a:r>
            <a:r>
              <a:rPr lang="fr-BE" sz="55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3. Service de Pneumologie, Cliniques universitaires Saint-Luc, Brussels, </a:t>
            </a:r>
            <a:r>
              <a:rPr lang="fr-BE" sz="550" err="1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Belgium</a:t>
            </a:r>
            <a:r>
              <a:rPr lang="fr-BE" sz="55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4.  PST A, Université de Tours, Tours, France. 5.  Group </a:t>
            </a:r>
            <a:r>
              <a:rPr lang="fr-BE" sz="550" err="1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Aerosoltherapy</a:t>
            </a:r>
            <a:r>
              <a:rPr lang="fr-BE" sz="55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GAT of the French </a:t>
            </a:r>
            <a:r>
              <a:rPr lang="fr-BE" sz="550" err="1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Language</a:t>
            </a:r>
            <a:r>
              <a:rPr lang="fr-BE" sz="55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BE" sz="550" err="1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Respiratory</a:t>
            </a:r>
            <a:r>
              <a:rPr lang="fr-BE" sz="55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Society-Société de Pneumologie de Langue Française SPLF, France 6.  </a:t>
            </a:r>
            <a:r>
              <a:rPr lang="fr-BE" sz="550" err="1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Department</a:t>
            </a:r>
            <a:r>
              <a:rPr lang="fr-BE" sz="55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of </a:t>
            </a:r>
            <a:r>
              <a:rPr lang="fr-BE" sz="550" err="1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Internal</a:t>
            </a:r>
            <a:r>
              <a:rPr lang="fr-BE" sz="55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BE" sz="550" err="1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Medicine</a:t>
            </a:r>
            <a:r>
              <a:rPr lang="fr-BE" sz="55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Cliniques Universitaires Saint-Luc, </a:t>
            </a:r>
            <a:r>
              <a:rPr lang="fr-BE" sz="550" err="1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Universite</a:t>
            </a:r>
            <a:r>
              <a:rPr lang="fr-BE" sz="55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́ Catholique de Louvain, Brussels,  </a:t>
            </a:r>
            <a:r>
              <a:rPr lang="fr-BE" sz="550" err="1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Belgium</a:t>
            </a:r>
            <a:r>
              <a:rPr lang="fr-BE" sz="55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7.  Unité de Pneumologie Pédiatrique, Centre Hospitalo-Universitaire (CHU) Timone-Enfants, Marseille, France 8. Aix Marseille Université, IRD, AP-HM, MEPHI, IHU-Méditerranée Infection, Marseille, France 9. Pole épidémiologie et biostatistique, Institut de recherche Expérimentale et Clinique (IREC), Université catholique de Louvain, 1200 Brussels, </a:t>
            </a:r>
            <a:r>
              <a:rPr lang="fr-BE" sz="550" err="1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Belgium</a:t>
            </a:r>
            <a:r>
              <a:rPr lang="fr-BE" sz="55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10. </a:t>
            </a:r>
            <a:r>
              <a:rPr lang="fr-BE" sz="550" err="1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Department</a:t>
            </a:r>
            <a:r>
              <a:rPr lang="fr-BE" sz="55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of </a:t>
            </a:r>
            <a:r>
              <a:rPr lang="fr-BE" sz="550" err="1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Microbiology</a:t>
            </a:r>
            <a:r>
              <a:rPr lang="fr-BE" sz="55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Cliniques universitaires Saint-Luc, Brussels, </a:t>
            </a:r>
            <a:r>
              <a:rPr lang="fr-BE" sz="550" err="1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Belgium</a:t>
            </a:r>
            <a:r>
              <a:rPr lang="fr-BE" sz="55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fr-BE" sz="55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fr-BE" sz="600">
                <a:solidFill>
                  <a:srgbClr val="7F7F7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BE" sz="6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en-US" sz="720" baseline="30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84BE37-A6B1-8DD4-F2F8-9DFC38FC6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451" y="132415"/>
            <a:ext cx="1964313" cy="739506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A1F1A3D9-8F49-FEEB-34CC-9B44306756E9}"/>
              </a:ext>
            </a:extLst>
          </p:cNvPr>
          <p:cNvSpPr/>
          <p:nvPr/>
        </p:nvSpPr>
        <p:spPr>
          <a:xfrm>
            <a:off x="902011" y="1039736"/>
            <a:ext cx="2254630" cy="1929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000" dirty="0"/>
              <a:t>Aim</a:t>
            </a:r>
            <a:endParaRPr lang="fr-BE" sz="1050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364524B-E7FA-1618-4806-0F841DE88D44}"/>
              </a:ext>
            </a:extLst>
          </p:cNvPr>
          <p:cNvSpPr/>
          <p:nvPr/>
        </p:nvSpPr>
        <p:spPr>
          <a:xfrm>
            <a:off x="8599439" y="1031729"/>
            <a:ext cx="2254629" cy="2318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000" dirty="0" err="1"/>
              <a:t>Methodology</a:t>
            </a:r>
            <a:endParaRPr lang="fr-BE" sz="1100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3AF9209A-293C-D0E9-22AF-0584DD19493C}"/>
              </a:ext>
            </a:extLst>
          </p:cNvPr>
          <p:cNvSpPr/>
          <p:nvPr/>
        </p:nvSpPr>
        <p:spPr>
          <a:xfrm>
            <a:off x="901354" y="4965963"/>
            <a:ext cx="2255945" cy="2032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000" dirty="0" err="1"/>
              <a:t>Results</a:t>
            </a:r>
            <a:r>
              <a:rPr lang="fr-BE" sz="1000" dirty="0"/>
              <a:t> and conclusion</a:t>
            </a:r>
          </a:p>
        </p:txBody>
      </p:sp>
      <p:sp>
        <p:nvSpPr>
          <p:cNvPr id="34" name="Text Box 9">
            <a:extLst>
              <a:ext uri="{FF2B5EF4-FFF2-40B4-BE49-F238E27FC236}">
                <a16:creationId xmlns:a16="http://schemas.microsoft.com/office/drawing/2014/main" id="{8CE86DE7-8118-B338-1553-D0664A50E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703" y="2624847"/>
            <a:ext cx="7009597" cy="13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indent="-361950"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0215563" indent="-7721600" defTabSz="4878388" eaLnBrk="0" fontAlgn="base" hangingPunct="0">
              <a:spcBef>
                <a:spcPct val="0"/>
              </a:spcBef>
              <a:spcAft>
                <a:spcPct val="0"/>
              </a:spcAft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0672763" indent="-7721600" defTabSz="4878388" eaLnBrk="0" fontAlgn="base" hangingPunct="0">
              <a:spcBef>
                <a:spcPct val="0"/>
              </a:spcBef>
              <a:spcAft>
                <a:spcPct val="0"/>
              </a:spcAft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1129963" indent="-7721600" defTabSz="4878388" eaLnBrk="0" fontAlgn="base" hangingPunct="0">
              <a:spcBef>
                <a:spcPct val="0"/>
              </a:spcBef>
              <a:spcAft>
                <a:spcPct val="0"/>
              </a:spcAft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1587163" indent="-7721600" defTabSz="4878388" eaLnBrk="0" fontAlgn="base" hangingPunct="0">
              <a:spcBef>
                <a:spcPct val="0"/>
              </a:spcBef>
              <a:spcAft>
                <a:spcPct val="0"/>
              </a:spcAft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 algn="just" defTabSz="945399">
              <a:lnSpc>
                <a:spcPct val="150000"/>
              </a:lnSpc>
              <a:defRPr/>
            </a:pPr>
            <a:r>
              <a:rPr lang="en-GB" sz="700" dirty="0">
                <a:latin typeface="+mn-lt"/>
                <a:cs typeface="Times New Roman" panose="02020603050405020304" pitchFamily="18" charset="0"/>
              </a:rPr>
              <a:t>In this study,</a:t>
            </a:r>
          </a:p>
          <a:p>
            <a:pPr marL="171450" indent="-171450" algn="just" defTabSz="945399">
              <a:lnSpc>
                <a:spcPct val="150000"/>
              </a:lnSpc>
              <a:buFont typeface="Courier New" panose="02070309020205020404" pitchFamily="49" charset="0"/>
              <a:buChar char="o"/>
              <a:defRPr/>
            </a:pPr>
            <a:r>
              <a:rPr lang="en-GB" sz="700" dirty="0">
                <a:latin typeface="+mn-lt"/>
                <a:cs typeface="Times New Roman" panose="02020603050405020304" pitchFamily="18" charset="0"/>
              </a:rPr>
              <a:t>The airborne transmission of SARS-CoV-2 has been quickly suggested based on the stability of SARS-CoV-2 in aerosol for 3 hours.</a:t>
            </a:r>
            <a:r>
              <a:rPr lang="fr-FR" sz="700" dirty="0">
                <a:latin typeface="+mn-lt"/>
                <a:cs typeface="Times New Roman" panose="02020603050405020304" pitchFamily="18" charset="0"/>
              </a:rPr>
              <a:t> </a:t>
            </a:r>
            <a:endParaRPr lang="en-US" sz="700" dirty="0">
              <a:latin typeface="+mn-lt"/>
              <a:cs typeface="Times New Roman" panose="02020603050405020304" pitchFamily="18" charset="0"/>
            </a:endParaRPr>
          </a:p>
          <a:p>
            <a:pPr marL="171450" indent="-171450" algn="just" defTabSz="945399">
              <a:lnSpc>
                <a:spcPct val="150000"/>
              </a:lnSpc>
              <a:buFont typeface="Courier New" panose="02070309020205020404" pitchFamily="49" charset="0"/>
              <a:buChar char="o"/>
              <a:defRPr/>
            </a:pPr>
            <a:r>
              <a:rPr lang="en-GB" sz="700" dirty="0">
                <a:latin typeface="+mn-lt"/>
                <a:cs typeface="Times New Roman" panose="02020603050405020304" pitchFamily="18" charset="0"/>
              </a:rPr>
              <a:t>Nebulization, by a possible microorganisms contamination and/or by the aerosolization of contaminated particles, may theoretically expose mucosae and eyes of the health care workers.</a:t>
            </a:r>
            <a:r>
              <a:rPr lang="fr-FR" sz="700" dirty="0">
                <a:latin typeface="+mn-lt"/>
                <a:cs typeface="Times New Roman" panose="02020603050405020304" pitchFamily="18" charset="0"/>
              </a:rPr>
              <a:t> </a:t>
            </a:r>
          </a:p>
          <a:p>
            <a:pPr marL="171450" indent="-171450" algn="just" defTabSz="945399">
              <a:lnSpc>
                <a:spcPct val="150000"/>
              </a:lnSpc>
              <a:buFont typeface="Courier New" panose="02070309020205020404" pitchFamily="49" charset="0"/>
              <a:buChar char="o"/>
              <a:defRPr/>
            </a:pPr>
            <a:r>
              <a:rPr lang="en-GB" sz="700" dirty="0">
                <a:latin typeface="+mn-lt"/>
                <a:cs typeface="Times New Roman" panose="02020603050405020304" pitchFamily="18" charset="0"/>
              </a:rPr>
              <a:t>Various guidelines on nebulization emerged during the SARS-CoV-2 pandemic, in order to ensure a maximal protection.</a:t>
            </a:r>
            <a:r>
              <a:rPr lang="fr-FR" sz="700" dirty="0">
                <a:latin typeface="+mn-lt"/>
                <a:cs typeface="Times New Roman" panose="02020603050405020304" pitchFamily="18" charset="0"/>
              </a:rPr>
              <a:t> </a:t>
            </a:r>
            <a:endParaRPr lang="en-US" sz="700" dirty="0">
              <a:latin typeface="+mn-lt"/>
              <a:cs typeface="Times New Roman" panose="02020603050405020304" pitchFamily="18" charset="0"/>
            </a:endParaRPr>
          </a:p>
          <a:p>
            <a:pPr marL="82355" indent="-82355" algn="just" defTabSz="945399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endParaRPr lang="en-US" altLang="fr-FR" sz="7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fr-FR" sz="7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AIM OF THE STUDY: </a:t>
            </a:r>
            <a:r>
              <a:rPr lang="en-US" sz="700" b="1" dirty="0">
                <a:latin typeface="+mn-lt"/>
                <a:cs typeface="Times New Roman" panose="02020603050405020304" pitchFamily="18" charset="0"/>
              </a:rPr>
              <a:t>The aim of this study was to determine the risk of SARS-CoV-2 contamination of the fugitive aerosol emitted in the environment during one nebulization session.</a:t>
            </a:r>
            <a:endParaRPr lang="fr-BE" sz="700" b="1" dirty="0">
              <a:latin typeface="+mn-lt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altLang="fr-FR" sz="600" b="1" dirty="0">
              <a:latin typeface="+mn-lt"/>
              <a:cs typeface="Times New Roman" panose="02020603050405020304" pitchFamily="18" charset="0"/>
            </a:endParaRPr>
          </a:p>
          <a:p>
            <a:pPr indent="0" algn="just" defTabSz="945399">
              <a:lnSpc>
                <a:spcPct val="150000"/>
              </a:lnSpc>
              <a:spcAft>
                <a:spcPts val="272"/>
              </a:spcAft>
              <a:defRPr/>
            </a:pPr>
            <a:endParaRPr lang="fr-CH" altLang="en-US" sz="6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0" name="Rectangle 30">
            <a:extLst>
              <a:ext uri="{FF2B5EF4-FFF2-40B4-BE49-F238E27FC236}">
                <a16:creationId xmlns:a16="http://schemas.microsoft.com/office/drawing/2014/main" id="{BA17013C-A3FA-AD74-6590-F6A7094D0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8890" y="1365056"/>
            <a:ext cx="4814798" cy="215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36000" bIns="36000">
            <a:spAutoFit/>
          </a:bodyPr>
          <a:lstStyle>
            <a:lvl1pPr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44525" indent="-342900"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8805863" indent="-6605588" defTabSz="4173538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263063" indent="-6605588" defTabSz="4173538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9720263" indent="-6605588" defTabSz="4173538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0177463" indent="-6605588" defTabSz="4173538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en-US" sz="700" b="1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Patients</a:t>
            </a:r>
          </a:p>
          <a:p>
            <a:pPr algn="just">
              <a:lnSpc>
                <a:spcPct val="150000"/>
              </a:lnSpc>
            </a:pPr>
            <a:endParaRPr lang="en-GB" sz="7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Ten severe COVID-19 patients were recruited at the admission in the hospital.</a:t>
            </a:r>
            <a:endParaRPr lang="fr-FR" sz="7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They were treated by nebulization of isotonic saline solution, </a:t>
            </a:r>
            <a:r>
              <a:rPr lang="en-GB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ipratropium bromide, or ipratropium and </a:t>
            </a:r>
            <a:r>
              <a:rPr lang="en-GB" sz="700" dirty="0" err="1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fenoterol</a:t>
            </a:r>
            <a:r>
              <a:rPr lang="en-GB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with a standard single-use jet nebulizer (Opti-Mist Plus®, </a:t>
            </a:r>
            <a:r>
              <a:rPr lang="en-GB" sz="700" dirty="0" err="1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ConvaTec</a:t>
            </a:r>
            <a:r>
              <a:rPr lang="en-GB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, Bridgewater, NJ)</a:t>
            </a:r>
            <a:r>
              <a:rPr lang="fr-FR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operating at 8 L/min with a T piece connected to a mouthpiece.</a:t>
            </a:r>
            <a:r>
              <a:rPr lang="fr-FR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fr-FR" sz="7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sz="700" b="1" dirty="0" err="1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Experimentation</a:t>
            </a:r>
            <a:endParaRPr lang="fr-FR" sz="700" b="1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endParaRPr lang="fr-FR" sz="700" b="1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During the nebulization the emitted aerosol was continuously collected by a </a:t>
            </a:r>
            <a:r>
              <a:rPr lang="en-GB" sz="700" dirty="0" err="1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BioSampler</a:t>
            </a:r>
            <a:r>
              <a:rPr lang="en-GB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® (SKC 20-mL) loaded with 20 mL phosphate-buffered saline (PBS) and 0·5% bovine serum albumin. </a:t>
            </a:r>
          </a:p>
          <a:p>
            <a:pPr marL="171450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residual and emitted dose were sampled.</a:t>
            </a:r>
            <a:r>
              <a:rPr lang="fr-FR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SARS-CoV-2 viral load was quantified in all samples by RT-PCR (negative threshold &lt;100 copies/mL).</a:t>
            </a:r>
            <a:endParaRPr lang="en-US" altLang="en-US" sz="7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1" name="Image 60" descr="Une image contenant ciel nocturne&#10;&#10;Description générée automatiquement">
            <a:extLst>
              <a:ext uri="{FF2B5EF4-FFF2-40B4-BE49-F238E27FC236}">
                <a16:creationId xmlns:a16="http://schemas.microsoft.com/office/drawing/2014/main" id="{5DE1788D-C284-B706-AE92-2F81DC038B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506" y="4288564"/>
            <a:ext cx="164161" cy="172467"/>
          </a:xfrm>
          <a:prstGeom prst="rect">
            <a:avLst/>
          </a:prstGeom>
        </p:spPr>
      </p:pic>
      <p:pic>
        <p:nvPicPr>
          <p:cNvPr id="63" name="Image 62" descr="Une image contenant ciel nocturne&#10;&#10;Description générée automatiquement">
            <a:extLst>
              <a:ext uri="{FF2B5EF4-FFF2-40B4-BE49-F238E27FC236}">
                <a16:creationId xmlns:a16="http://schemas.microsoft.com/office/drawing/2014/main" id="{2AF00AA4-680E-EB71-CECF-62F5361701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500" y="3907335"/>
            <a:ext cx="238910" cy="238910"/>
          </a:xfrm>
          <a:prstGeom prst="rect">
            <a:avLst/>
          </a:prstGeom>
        </p:spPr>
      </p:pic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E4A2FCE6-6FB0-187B-BFA8-128D188F70E7}"/>
              </a:ext>
            </a:extLst>
          </p:cNvPr>
          <p:cNvCxnSpPr>
            <a:cxnSpLocks/>
          </p:cNvCxnSpPr>
          <p:nvPr/>
        </p:nvCxnSpPr>
        <p:spPr>
          <a:xfrm flipV="1">
            <a:off x="10373693" y="3639433"/>
            <a:ext cx="559227" cy="33652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ZoneTexte 95">
            <a:extLst>
              <a:ext uri="{FF2B5EF4-FFF2-40B4-BE49-F238E27FC236}">
                <a16:creationId xmlns:a16="http://schemas.microsoft.com/office/drawing/2014/main" id="{45624BC0-0EC2-6ECE-601A-6DAB885F1AA3}"/>
              </a:ext>
            </a:extLst>
          </p:cNvPr>
          <p:cNvSpPr txBox="1"/>
          <p:nvPr/>
        </p:nvSpPr>
        <p:spPr>
          <a:xfrm>
            <a:off x="7569200" y="657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70DE5039-7677-2C95-3D85-A52E8F21DE42}"/>
              </a:ext>
            </a:extLst>
          </p:cNvPr>
          <p:cNvCxnSpPr>
            <a:cxnSpLocks/>
          </p:cNvCxnSpPr>
          <p:nvPr/>
        </p:nvCxnSpPr>
        <p:spPr>
          <a:xfrm flipH="1" flipV="1">
            <a:off x="10373693" y="4120750"/>
            <a:ext cx="559227" cy="33652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necteur droit 153">
            <a:extLst>
              <a:ext uri="{FF2B5EF4-FFF2-40B4-BE49-F238E27FC236}">
                <a16:creationId xmlns:a16="http://schemas.microsoft.com/office/drawing/2014/main" id="{3ADB05CF-A76B-74F2-BCA0-04BA75BB7032}"/>
              </a:ext>
            </a:extLst>
          </p:cNvPr>
          <p:cNvCxnSpPr>
            <a:cxnSpLocks/>
          </p:cNvCxnSpPr>
          <p:nvPr/>
        </p:nvCxnSpPr>
        <p:spPr>
          <a:xfrm flipV="1">
            <a:off x="-293169" y="4851814"/>
            <a:ext cx="13131685" cy="4278"/>
          </a:xfrm>
          <a:prstGeom prst="line">
            <a:avLst/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Image 59">
            <a:extLst>
              <a:ext uri="{FF2B5EF4-FFF2-40B4-BE49-F238E27FC236}">
                <a16:creationId xmlns:a16="http://schemas.microsoft.com/office/drawing/2014/main" id="{E2143825-412C-4D6A-2508-A31D030BB4B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522" y="3317330"/>
            <a:ext cx="1410231" cy="1410231"/>
          </a:xfrm>
          <a:prstGeom prst="rect">
            <a:avLst/>
          </a:prstGeom>
        </p:spPr>
      </p:pic>
      <p:pic>
        <p:nvPicPr>
          <p:cNvPr id="99" name="Image 98">
            <a:extLst>
              <a:ext uri="{FF2B5EF4-FFF2-40B4-BE49-F238E27FC236}">
                <a16:creationId xmlns:a16="http://schemas.microsoft.com/office/drawing/2014/main" id="{A1F71D1B-ADD8-8BB7-BD76-254E296708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378" y="4215658"/>
            <a:ext cx="495515" cy="495515"/>
          </a:xfrm>
          <a:prstGeom prst="rect">
            <a:avLst/>
          </a:prstGeom>
        </p:spPr>
      </p:pic>
      <p:sp>
        <p:nvSpPr>
          <p:cNvPr id="71" name="Ellipse 70">
            <a:extLst>
              <a:ext uri="{FF2B5EF4-FFF2-40B4-BE49-F238E27FC236}">
                <a16:creationId xmlns:a16="http://schemas.microsoft.com/office/drawing/2014/main" id="{D72C430F-A347-2AAD-F9C3-8005404A7524}"/>
              </a:ext>
            </a:extLst>
          </p:cNvPr>
          <p:cNvSpPr/>
          <p:nvPr/>
        </p:nvSpPr>
        <p:spPr>
          <a:xfrm>
            <a:off x="10389476" y="3989407"/>
            <a:ext cx="66993" cy="563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4B088E64-D3B4-8151-EDD9-22FC30B51B3E}"/>
              </a:ext>
            </a:extLst>
          </p:cNvPr>
          <p:cNvSpPr/>
          <p:nvPr/>
        </p:nvSpPr>
        <p:spPr>
          <a:xfrm>
            <a:off x="10561511" y="4121823"/>
            <a:ext cx="66993" cy="563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35AEDDB8-FBB6-0096-4309-295601BB1AAD}"/>
              </a:ext>
            </a:extLst>
          </p:cNvPr>
          <p:cNvSpPr/>
          <p:nvPr/>
        </p:nvSpPr>
        <p:spPr>
          <a:xfrm>
            <a:off x="10807697" y="3763831"/>
            <a:ext cx="66993" cy="563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EC2C58D1-B9EF-1930-6F6E-A66BEF3DD282}"/>
              </a:ext>
            </a:extLst>
          </p:cNvPr>
          <p:cNvSpPr/>
          <p:nvPr/>
        </p:nvSpPr>
        <p:spPr>
          <a:xfrm>
            <a:off x="10892312" y="4243674"/>
            <a:ext cx="66993" cy="563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86B78C-5B20-F5C7-2CE4-164D4A83DDC6}"/>
              </a:ext>
            </a:extLst>
          </p:cNvPr>
          <p:cNvSpPr/>
          <p:nvPr/>
        </p:nvSpPr>
        <p:spPr>
          <a:xfrm flipH="1" flipV="1">
            <a:off x="10480588" y="4048926"/>
            <a:ext cx="45719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7B977C0-E936-1819-790C-17F366DFDF89}"/>
              </a:ext>
            </a:extLst>
          </p:cNvPr>
          <p:cNvSpPr/>
          <p:nvPr/>
        </p:nvSpPr>
        <p:spPr>
          <a:xfrm>
            <a:off x="10558671" y="3902178"/>
            <a:ext cx="45719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51C75F2-41CF-1921-D242-4BE577A0DBB3}"/>
              </a:ext>
            </a:extLst>
          </p:cNvPr>
          <p:cNvSpPr/>
          <p:nvPr/>
        </p:nvSpPr>
        <p:spPr>
          <a:xfrm flipH="1" flipV="1">
            <a:off x="10719617" y="4224191"/>
            <a:ext cx="45719" cy="480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F9F6905-5DAF-0D61-757C-A552AE47A67F}"/>
              </a:ext>
            </a:extLst>
          </p:cNvPr>
          <p:cNvSpPr/>
          <p:nvPr/>
        </p:nvSpPr>
        <p:spPr>
          <a:xfrm>
            <a:off x="10899406" y="4022578"/>
            <a:ext cx="45719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Forme libre 79">
            <a:extLst>
              <a:ext uri="{FF2B5EF4-FFF2-40B4-BE49-F238E27FC236}">
                <a16:creationId xmlns:a16="http://schemas.microsoft.com/office/drawing/2014/main" id="{A6786478-7BAB-2550-6D4E-4666B389EFB8}"/>
              </a:ext>
            </a:extLst>
          </p:cNvPr>
          <p:cNvSpPr/>
          <p:nvPr/>
        </p:nvSpPr>
        <p:spPr>
          <a:xfrm rot="21309909">
            <a:off x="9606955" y="4071681"/>
            <a:ext cx="873633" cy="254925"/>
          </a:xfrm>
          <a:custGeom>
            <a:avLst/>
            <a:gdLst>
              <a:gd name="connsiteX0" fmla="*/ 0 w 1278673"/>
              <a:gd name="connsiteY0" fmla="*/ 197751 h 197751"/>
              <a:gd name="connsiteX1" fmla="*/ 364273 w 1278673"/>
              <a:gd name="connsiteY1" fmla="*/ 11898 h 197751"/>
              <a:gd name="connsiteX2" fmla="*/ 1278673 w 1278673"/>
              <a:gd name="connsiteY2" fmla="*/ 34200 h 197751"/>
              <a:gd name="connsiteX0" fmla="*/ 0 w 1278673"/>
              <a:gd name="connsiteY0" fmla="*/ 229815 h 229815"/>
              <a:gd name="connsiteX1" fmla="*/ 215590 w 1278673"/>
              <a:gd name="connsiteY1" fmla="*/ 6792 h 229815"/>
              <a:gd name="connsiteX2" fmla="*/ 1278673 w 1278673"/>
              <a:gd name="connsiteY2" fmla="*/ 66264 h 22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8673" h="229815">
                <a:moveTo>
                  <a:pt x="0" y="229815"/>
                </a:moveTo>
                <a:cubicBezTo>
                  <a:pt x="75580" y="150518"/>
                  <a:pt x="2478" y="34051"/>
                  <a:pt x="215590" y="6792"/>
                </a:cubicBezTo>
                <a:cubicBezTo>
                  <a:pt x="428702" y="-20467"/>
                  <a:pt x="928029" y="41483"/>
                  <a:pt x="1278673" y="66264"/>
                </a:cubicBezTo>
              </a:path>
            </a:pathLst>
          </a:custGeom>
          <a:noFill/>
          <a:ln>
            <a:solidFill>
              <a:schemeClr val="accent1">
                <a:lumMod val="75000"/>
              </a:schemeClr>
            </a:solidFill>
            <a:headEnd w="lg" len="lg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E4CBF11-4F1A-1092-8398-0365EB971727}"/>
              </a:ext>
            </a:extLst>
          </p:cNvPr>
          <p:cNvCxnSpPr>
            <a:cxnSpLocks/>
          </p:cNvCxnSpPr>
          <p:nvPr/>
        </p:nvCxnSpPr>
        <p:spPr>
          <a:xfrm flipV="1">
            <a:off x="9001360" y="4046239"/>
            <a:ext cx="1388116" cy="17741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5FDDC916-3712-D374-7980-547DBA0FAC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340" y="3632933"/>
            <a:ext cx="403203" cy="1116873"/>
          </a:xfrm>
          <a:prstGeom prst="rect">
            <a:avLst/>
          </a:prstGeom>
        </p:spPr>
      </p:pic>
      <p:pic>
        <p:nvPicPr>
          <p:cNvPr id="127" name="Image 126" descr="Une image contenant texte, table, console&#10;&#10;Description générée automatiquement">
            <a:extLst>
              <a:ext uri="{FF2B5EF4-FFF2-40B4-BE49-F238E27FC236}">
                <a16:creationId xmlns:a16="http://schemas.microsoft.com/office/drawing/2014/main" id="{0487F12B-3AEC-2557-6307-9184E88385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124" y="5795974"/>
            <a:ext cx="1367900" cy="687388"/>
          </a:xfrm>
          <a:prstGeom prst="rect">
            <a:avLst/>
          </a:prstGeom>
          <a:noFill/>
        </p:spPr>
      </p:pic>
      <p:sp>
        <p:nvSpPr>
          <p:cNvPr id="128" name="Trapèze 127">
            <a:extLst>
              <a:ext uri="{FF2B5EF4-FFF2-40B4-BE49-F238E27FC236}">
                <a16:creationId xmlns:a16="http://schemas.microsoft.com/office/drawing/2014/main" id="{89FA2ED2-D2E4-2A8C-8986-EACD2BA0FD3E}"/>
              </a:ext>
            </a:extLst>
          </p:cNvPr>
          <p:cNvSpPr/>
          <p:nvPr/>
        </p:nvSpPr>
        <p:spPr>
          <a:xfrm rot="10800000">
            <a:off x="6009813" y="6154162"/>
            <a:ext cx="210920" cy="157704"/>
          </a:xfrm>
          <a:prstGeom prst="trapezoid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00">
              <a:solidFill>
                <a:srgbClr val="00B050"/>
              </a:solidFill>
              <a:highlight>
                <a:srgbClr val="00FF00"/>
              </a:highlight>
            </a:endParaRPr>
          </a:p>
        </p:txBody>
      </p:sp>
      <p:cxnSp>
        <p:nvCxnSpPr>
          <p:cNvPr id="131" name="Connecteur droit 130">
            <a:extLst>
              <a:ext uri="{FF2B5EF4-FFF2-40B4-BE49-F238E27FC236}">
                <a16:creationId xmlns:a16="http://schemas.microsoft.com/office/drawing/2014/main" id="{55074866-3446-EDC5-9DDE-76EE48A34E6E}"/>
              </a:ext>
            </a:extLst>
          </p:cNvPr>
          <p:cNvCxnSpPr>
            <a:cxnSpLocks/>
          </p:cNvCxnSpPr>
          <p:nvPr/>
        </p:nvCxnSpPr>
        <p:spPr>
          <a:xfrm flipV="1">
            <a:off x="6797457" y="5499889"/>
            <a:ext cx="559227" cy="33652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necteur droit 131">
            <a:extLst>
              <a:ext uri="{FF2B5EF4-FFF2-40B4-BE49-F238E27FC236}">
                <a16:creationId xmlns:a16="http://schemas.microsoft.com/office/drawing/2014/main" id="{6E6A0F10-C561-96E4-8AD0-AD93334BB814}"/>
              </a:ext>
            </a:extLst>
          </p:cNvPr>
          <p:cNvCxnSpPr>
            <a:cxnSpLocks/>
          </p:cNvCxnSpPr>
          <p:nvPr/>
        </p:nvCxnSpPr>
        <p:spPr>
          <a:xfrm flipH="1" flipV="1">
            <a:off x="6797457" y="5981206"/>
            <a:ext cx="559227" cy="33652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" name="Image 132">
            <a:extLst>
              <a:ext uri="{FF2B5EF4-FFF2-40B4-BE49-F238E27FC236}">
                <a16:creationId xmlns:a16="http://schemas.microsoft.com/office/drawing/2014/main" id="{225A05DA-9373-7A14-8036-2D2DF8AA53E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286" y="5177786"/>
            <a:ext cx="1410231" cy="1410231"/>
          </a:xfrm>
          <a:prstGeom prst="rect">
            <a:avLst/>
          </a:prstGeom>
        </p:spPr>
      </p:pic>
      <p:pic>
        <p:nvPicPr>
          <p:cNvPr id="134" name="Image 133">
            <a:extLst>
              <a:ext uri="{FF2B5EF4-FFF2-40B4-BE49-F238E27FC236}">
                <a16:creationId xmlns:a16="http://schemas.microsoft.com/office/drawing/2014/main" id="{47050FB8-51C0-3770-FEBE-4526731250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142" y="6076114"/>
            <a:ext cx="495515" cy="495515"/>
          </a:xfrm>
          <a:prstGeom prst="rect">
            <a:avLst/>
          </a:prstGeom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CD96E929-C55E-1972-6F27-DE62B9C739DA}"/>
              </a:ext>
            </a:extLst>
          </p:cNvPr>
          <p:cNvSpPr/>
          <p:nvPr/>
        </p:nvSpPr>
        <p:spPr>
          <a:xfrm flipH="1" flipV="1">
            <a:off x="6904352" y="5909382"/>
            <a:ext cx="45719" cy="4571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00">
              <a:solidFill>
                <a:srgbClr val="00B050"/>
              </a:solidFill>
              <a:highlight>
                <a:srgbClr val="00FF00"/>
              </a:highlight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AE409507-D8D9-2C88-8B93-D615C64D260D}"/>
              </a:ext>
            </a:extLst>
          </p:cNvPr>
          <p:cNvSpPr/>
          <p:nvPr/>
        </p:nvSpPr>
        <p:spPr>
          <a:xfrm>
            <a:off x="6982435" y="5762634"/>
            <a:ext cx="45719" cy="4571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00">
              <a:solidFill>
                <a:srgbClr val="00B050"/>
              </a:solidFill>
              <a:highlight>
                <a:srgbClr val="00FF00"/>
              </a:highlight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D451A1C1-423D-50FA-C459-59B256B1A924}"/>
              </a:ext>
            </a:extLst>
          </p:cNvPr>
          <p:cNvSpPr/>
          <p:nvPr/>
        </p:nvSpPr>
        <p:spPr>
          <a:xfrm flipH="1" flipV="1">
            <a:off x="7143381" y="6084647"/>
            <a:ext cx="45719" cy="48063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00">
              <a:solidFill>
                <a:srgbClr val="00B050"/>
              </a:solidFill>
              <a:highlight>
                <a:srgbClr val="00FF00"/>
              </a:highlight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AF579327-26A4-9DB4-839B-9B420A4B40F0}"/>
              </a:ext>
            </a:extLst>
          </p:cNvPr>
          <p:cNvSpPr/>
          <p:nvPr/>
        </p:nvSpPr>
        <p:spPr>
          <a:xfrm>
            <a:off x="7323170" y="5883034"/>
            <a:ext cx="45719" cy="4571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00">
              <a:solidFill>
                <a:srgbClr val="00B050"/>
              </a:solidFill>
              <a:highlight>
                <a:srgbClr val="00FF00"/>
              </a:highlight>
            </a:endParaRPr>
          </a:p>
        </p:txBody>
      </p:sp>
      <p:sp>
        <p:nvSpPr>
          <p:cNvPr id="143" name="Forme libre 142">
            <a:extLst>
              <a:ext uri="{FF2B5EF4-FFF2-40B4-BE49-F238E27FC236}">
                <a16:creationId xmlns:a16="http://schemas.microsoft.com/office/drawing/2014/main" id="{9CBB7C34-B3C0-3D49-C227-24A2F59991EE}"/>
              </a:ext>
            </a:extLst>
          </p:cNvPr>
          <p:cNvSpPr/>
          <p:nvPr/>
        </p:nvSpPr>
        <p:spPr>
          <a:xfrm rot="21309909">
            <a:off x="6030719" y="5932137"/>
            <a:ext cx="873633" cy="254925"/>
          </a:xfrm>
          <a:custGeom>
            <a:avLst/>
            <a:gdLst>
              <a:gd name="connsiteX0" fmla="*/ 0 w 1278673"/>
              <a:gd name="connsiteY0" fmla="*/ 197751 h 197751"/>
              <a:gd name="connsiteX1" fmla="*/ 364273 w 1278673"/>
              <a:gd name="connsiteY1" fmla="*/ 11898 h 197751"/>
              <a:gd name="connsiteX2" fmla="*/ 1278673 w 1278673"/>
              <a:gd name="connsiteY2" fmla="*/ 34200 h 197751"/>
              <a:gd name="connsiteX0" fmla="*/ 0 w 1278673"/>
              <a:gd name="connsiteY0" fmla="*/ 229815 h 229815"/>
              <a:gd name="connsiteX1" fmla="*/ 215590 w 1278673"/>
              <a:gd name="connsiteY1" fmla="*/ 6792 h 229815"/>
              <a:gd name="connsiteX2" fmla="*/ 1278673 w 1278673"/>
              <a:gd name="connsiteY2" fmla="*/ 66264 h 22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8673" h="229815">
                <a:moveTo>
                  <a:pt x="0" y="229815"/>
                </a:moveTo>
                <a:cubicBezTo>
                  <a:pt x="75580" y="150518"/>
                  <a:pt x="2478" y="34051"/>
                  <a:pt x="215590" y="6792"/>
                </a:cubicBezTo>
                <a:cubicBezTo>
                  <a:pt x="428702" y="-20467"/>
                  <a:pt x="928029" y="41483"/>
                  <a:pt x="1278673" y="66264"/>
                </a:cubicBezTo>
              </a:path>
            </a:pathLst>
          </a:custGeom>
          <a:noFill/>
          <a:ln>
            <a:solidFill>
              <a:srgbClr val="0070C0"/>
            </a:solidFill>
            <a:headEnd w="lg" len="lg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00">
              <a:solidFill>
                <a:srgbClr val="00B050"/>
              </a:solidFill>
              <a:highlight>
                <a:srgbClr val="00FF00"/>
              </a:highlight>
            </a:endParaRPr>
          </a:p>
        </p:txBody>
      </p:sp>
      <p:cxnSp>
        <p:nvCxnSpPr>
          <p:cNvPr id="144" name="Connecteur droit avec flèche 143">
            <a:extLst>
              <a:ext uri="{FF2B5EF4-FFF2-40B4-BE49-F238E27FC236}">
                <a16:creationId xmlns:a16="http://schemas.microsoft.com/office/drawing/2014/main" id="{AE0EC563-3020-C771-F7AE-9FB123B6A633}"/>
              </a:ext>
            </a:extLst>
          </p:cNvPr>
          <p:cNvCxnSpPr>
            <a:cxnSpLocks/>
          </p:cNvCxnSpPr>
          <p:nvPr/>
        </p:nvCxnSpPr>
        <p:spPr>
          <a:xfrm flipV="1">
            <a:off x="5425124" y="5902151"/>
            <a:ext cx="1388116" cy="1774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que 13" descr="Covid-19 avec un remplissage uni">
            <a:extLst>
              <a:ext uri="{FF2B5EF4-FFF2-40B4-BE49-F238E27FC236}">
                <a16:creationId xmlns:a16="http://schemas.microsoft.com/office/drawing/2014/main" id="{02AE7A5E-D25C-2CE4-A302-F142C79F9E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53718" y="6040161"/>
            <a:ext cx="173517" cy="173517"/>
          </a:xfrm>
          <a:prstGeom prst="rect">
            <a:avLst/>
          </a:prstGeom>
        </p:spPr>
      </p:pic>
      <p:pic>
        <p:nvPicPr>
          <p:cNvPr id="145" name="Graphique 144" descr="Covid-19 avec un remplissage uni">
            <a:extLst>
              <a:ext uri="{FF2B5EF4-FFF2-40B4-BE49-F238E27FC236}">
                <a16:creationId xmlns:a16="http://schemas.microsoft.com/office/drawing/2014/main" id="{6D08BCAC-6216-88AE-3741-A19A88C011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29136" y="5816224"/>
            <a:ext cx="173517" cy="173517"/>
          </a:xfrm>
          <a:prstGeom prst="rect">
            <a:avLst/>
          </a:prstGeom>
        </p:spPr>
      </p:pic>
      <p:pic>
        <p:nvPicPr>
          <p:cNvPr id="147" name="Graphique 146" descr="Covid-19 avec un remplissage uni">
            <a:extLst>
              <a:ext uri="{FF2B5EF4-FFF2-40B4-BE49-F238E27FC236}">
                <a16:creationId xmlns:a16="http://schemas.microsoft.com/office/drawing/2014/main" id="{F2575E2B-8DD1-ECC7-B8BA-784A944B9F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69925" y="5631210"/>
            <a:ext cx="173517" cy="173517"/>
          </a:xfrm>
          <a:prstGeom prst="rect">
            <a:avLst/>
          </a:prstGeom>
        </p:spPr>
      </p:pic>
      <p:sp>
        <p:nvSpPr>
          <p:cNvPr id="148" name="Rectangle 53">
            <a:extLst>
              <a:ext uri="{FF2B5EF4-FFF2-40B4-BE49-F238E27FC236}">
                <a16:creationId xmlns:a16="http://schemas.microsoft.com/office/drawing/2014/main" id="{498B6374-6D22-4C94-5EC0-CDD53BF83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928" y="5245061"/>
            <a:ext cx="4539939" cy="253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marL="361950" indent="-361950"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0215563" indent="-7721600" defTabSz="4878388" eaLnBrk="0" fontAlgn="base" hangingPunct="0">
              <a:spcBef>
                <a:spcPct val="0"/>
              </a:spcBef>
              <a:spcAft>
                <a:spcPct val="0"/>
              </a:spcAft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0672763" indent="-7721600" defTabSz="4878388" eaLnBrk="0" fontAlgn="base" hangingPunct="0">
              <a:spcBef>
                <a:spcPct val="0"/>
              </a:spcBef>
              <a:spcAft>
                <a:spcPct val="0"/>
              </a:spcAft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1129963" indent="-7721600" defTabSz="4878388" eaLnBrk="0" fontAlgn="base" hangingPunct="0">
              <a:spcBef>
                <a:spcPct val="0"/>
              </a:spcBef>
              <a:spcAft>
                <a:spcPct val="0"/>
              </a:spcAft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1587163" indent="-7721600" defTabSz="4878388" eaLnBrk="0" fontAlgn="base" hangingPunct="0">
              <a:spcBef>
                <a:spcPct val="0"/>
              </a:spcBef>
              <a:spcAft>
                <a:spcPct val="0"/>
              </a:spcAft>
              <a:defRPr sz="9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 defTabSz="945399">
              <a:lnSpc>
                <a:spcPct val="150000"/>
              </a:lnSpc>
              <a:defRPr/>
            </a:pPr>
            <a:r>
              <a:rPr lang="en-US" sz="700" b="1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Results</a:t>
            </a:r>
          </a:p>
          <a:p>
            <a:pPr marL="171450" indent="-171450" algn="just" defTabSz="945399">
              <a:lnSpc>
                <a:spcPct val="150000"/>
              </a:lnSpc>
              <a:buFont typeface="Courier New" panose="02070309020205020404" pitchFamily="49" charset="0"/>
              <a:buChar char="o"/>
              <a:defRPr/>
            </a:pPr>
            <a:r>
              <a:rPr lang="en-US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median viral load of the patients was 6·5x10</a:t>
            </a:r>
            <a:r>
              <a:rPr lang="en-US" sz="700" baseline="30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r>
              <a:rPr lang="en-US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copies/mL (range 5·5x10</a:t>
            </a:r>
            <a:r>
              <a:rPr lang="en-US" sz="700" baseline="30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lang="en-US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to 6·9x10</a:t>
            </a:r>
            <a:r>
              <a:rPr lang="en-US" sz="700" baseline="30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7</a:t>
            </a:r>
            <a:r>
              <a:rPr lang="en-US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).</a:t>
            </a:r>
            <a:r>
              <a:rPr lang="fr-FR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7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No SARS-CoV-2 RNA was found in the residual doses samples</a:t>
            </a:r>
          </a:p>
          <a:p>
            <a:pPr marL="171450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SARS-CoV-2 RNA was found in 2 out of 10 fugitive aerosol samples </a:t>
            </a:r>
          </a:p>
          <a:p>
            <a:pPr marL="171450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Fugitive aerosol contamination were not correlated with the patient’s viral load</a:t>
            </a:r>
          </a:p>
          <a:p>
            <a:pPr marL="0" indent="0" algn="just">
              <a:lnSpc>
                <a:spcPct val="150000"/>
              </a:lnSpc>
            </a:pPr>
            <a:endParaRPr lang="en-US" sz="7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lnSpc>
                <a:spcPct val="150000"/>
              </a:lnSpc>
            </a:pPr>
            <a:r>
              <a:rPr lang="en-US" sz="700" b="1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Conclusion</a:t>
            </a:r>
          </a:p>
          <a:p>
            <a:pPr marL="171450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700" dirty="0">
                <a:latin typeface="+mn-lt"/>
              </a:rPr>
              <a:t>This </a:t>
            </a:r>
            <a:r>
              <a:rPr lang="fr-FR" sz="700" dirty="0" err="1">
                <a:latin typeface="+mn-lt"/>
              </a:rPr>
              <a:t>study</a:t>
            </a:r>
            <a:r>
              <a:rPr lang="fr-FR" sz="700" dirty="0">
                <a:latin typeface="+mn-lt"/>
              </a:rPr>
              <a:t> </a:t>
            </a:r>
            <a:r>
              <a:rPr lang="fr-FR" sz="700" dirty="0" err="1">
                <a:latin typeface="+mn-lt"/>
              </a:rPr>
              <a:t>confirm</a:t>
            </a:r>
            <a:r>
              <a:rPr lang="fr-FR" sz="700" dirty="0">
                <a:latin typeface="+mn-lt"/>
              </a:rPr>
              <a:t> </a:t>
            </a:r>
            <a:r>
              <a:rPr lang="fr-FR" sz="700" dirty="0" err="1">
                <a:latin typeface="+mn-lt"/>
              </a:rPr>
              <a:t>that</a:t>
            </a:r>
            <a:r>
              <a:rPr lang="fr-FR" sz="700" dirty="0">
                <a:latin typeface="+mn-lt"/>
              </a:rPr>
              <a:t> the </a:t>
            </a:r>
            <a:r>
              <a:rPr lang="fr-FR" sz="700" dirty="0" err="1">
                <a:latin typeface="+mn-lt"/>
              </a:rPr>
              <a:t>nebulizer</a:t>
            </a:r>
            <a:r>
              <a:rPr lang="fr-FR" sz="700" dirty="0">
                <a:latin typeface="+mn-lt"/>
              </a:rPr>
              <a:t> </a:t>
            </a:r>
            <a:r>
              <a:rPr lang="fr-FR" sz="700" dirty="0" err="1">
                <a:latin typeface="+mn-lt"/>
              </a:rPr>
              <a:t>was</a:t>
            </a:r>
            <a:r>
              <a:rPr lang="fr-FR" sz="700" dirty="0">
                <a:latin typeface="+mn-lt"/>
              </a:rPr>
              <a:t> not </a:t>
            </a:r>
            <a:r>
              <a:rPr lang="fr-FR" sz="700" dirty="0" err="1">
                <a:latin typeface="+mn-lt"/>
              </a:rPr>
              <a:t>contaminated</a:t>
            </a:r>
            <a:r>
              <a:rPr lang="fr-FR" sz="700" dirty="0">
                <a:latin typeface="+mn-lt"/>
              </a:rPr>
              <a:t> </a:t>
            </a:r>
            <a:r>
              <a:rPr lang="fr-FR" sz="700" dirty="0" err="1">
                <a:latin typeface="+mn-lt"/>
              </a:rPr>
              <a:t>after</a:t>
            </a:r>
            <a:r>
              <a:rPr lang="fr-FR" sz="700" dirty="0">
                <a:latin typeface="+mn-lt"/>
              </a:rPr>
              <a:t> </a:t>
            </a:r>
            <a:r>
              <a:rPr lang="fr-FR" sz="700" dirty="0" err="1">
                <a:latin typeface="+mn-lt"/>
              </a:rPr>
              <a:t>being</a:t>
            </a:r>
            <a:r>
              <a:rPr lang="fr-FR" sz="700" dirty="0">
                <a:latin typeface="+mn-lt"/>
              </a:rPr>
              <a:t> </a:t>
            </a:r>
            <a:r>
              <a:rPr lang="fr-FR" sz="700" dirty="0" err="1">
                <a:latin typeface="+mn-lt"/>
              </a:rPr>
              <a:t>used</a:t>
            </a:r>
            <a:r>
              <a:rPr lang="fr-FR" sz="700" dirty="0">
                <a:latin typeface="+mn-lt"/>
              </a:rPr>
              <a:t> by patient </a:t>
            </a:r>
            <a:r>
              <a:rPr lang="fr-FR" sz="700" dirty="0" err="1">
                <a:latin typeface="+mn-lt"/>
              </a:rPr>
              <a:t>with</a:t>
            </a:r>
            <a:r>
              <a:rPr lang="fr-FR" sz="700" dirty="0">
                <a:latin typeface="+mn-lt"/>
              </a:rPr>
              <a:t> Covid-19.</a:t>
            </a:r>
          </a:p>
          <a:p>
            <a:pPr marL="171450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700" dirty="0">
                <a:latin typeface="+mn-lt"/>
              </a:rPr>
              <a:t>The </a:t>
            </a:r>
            <a:r>
              <a:rPr lang="fr-FR" sz="700" dirty="0" err="1">
                <a:latin typeface="+mn-lt"/>
              </a:rPr>
              <a:t>exhaled</a:t>
            </a:r>
            <a:r>
              <a:rPr lang="fr-FR" sz="700" dirty="0">
                <a:latin typeface="+mn-lt"/>
              </a:rPr>
              <a:t> </a:t>
            </a:r>
            <a:r>
              <a:rPr lang="fr-FR" sz="700" dirty="0" err="1">
                <a:latin typeface="+mn-lt"/>
              </a:rPr>
              <a:t>bioaerosol</a:t>
            </a:r>
            <a:r>
              <a:rPr lang="fr-FR" sz="700" dirty="0">
                <a:latin typeface="+mn-lt"/>
              </a:rPr>
              <a:t>  can </a:t>
            </a:r>
            <a:r>
              <a:rPr lang="fr-FR" sz="700" dirty="0" err="1">
                <a:latin typeface="+mn-lt"/>
              </a:rPr>
              <a:t>contaminate</a:t>
            </a:r>
            <a:r>
              <a:rPr lang="fr-FR" sz="700" dirty="0">
                <a:latin typeface="+mn-lt"/>
              </a:rPr>
              <a:t> the fugitive </a:t>
            </a:r>
            <a:r>
              <a:rPr lang="fr-FR" sz="700" dirty="0" err="1">
                <a:latin typeface="+mn-lt"/>
              </a:rPr>
              <a:t>aerosol</a:t>
            </a:r>
            <a:r>
              <a:rPr lang="fr-FR" sz="700" dirty="0">
                <a:latin typeface="+mn-lt"/>
              </a:rPr>
              <a:t> </a:t>
            </a:r>
            <a:r>
              <a:rPr lang="fr-FR" sz="700" dirty="0" err="1">
                <a:latin typeface="+mn-lt"/>
              </a:rPr>
              <a:t>released</a:t>
            </a:r>
            <a:r>
              <a:rPr lang="fr-FR" sz="700" dirty="0">
                <a:latin typeface="+mn-lt"/>
              </a:rPr>
              <a:t> in the </a:t>
            </a:r>
            <a:r>
              <a:rPr lang="fr-FR" sz="700" dirty="0" err="1">
                <a:latin typeface="+mn-lt"/>
              </a:rPr>
              <a:t>environment</a:t>
            </a:r>
            <a:endParaRPr lang="fr-FR" sz="700" dirty="0">
              <a:latin typeface="+mn-lt"/>
            </a:endParaRPr>
          </a:p>
          <a:p>
            <a:pPr marL="0" indent="0" algn="just">
              <a:lnSpc>
                <a:spcPct val="150000"/>
              </a:lnSpc>
            </a:pPr>
            <a:endParaRPr lang="en-US" sz="7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lnSpc>
                <a:spcPct val="150000"/>
              </a:lnSpc>
            </a:pPr>
            <a:r>
              <a:rPr lang="en-US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        </a:t>
            </a:r>
          </a:p>
          <a:p>
            <a:pPr marL="171450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sz="7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à"/>
            </a:pPr>
            <a:endParaRPr lang="fr-FR" sz="7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endParaRPr lang="en-US" altLang="en-US" sz="7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 defTabSz="945399">
              <a:lnSpc>
                <a:spcPct val="150000"/>
              </a:lnSpc>
              <a:defRPr/>
            </a:pPr>
            <a:endParaRPr lang="en-US" sz="7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36703F8-2C3F-2916-D6C6-5114BCB9A445}"/>
              </a:ext>
            </a:extLst>
          </p:cNvPr>
          <p:cNvSpPr txBox="1"/>
          <p:nvPr/>
        </p:nvSpPr>
        <p:spPr>
          <a:xfrm>
            <a:off x="193280" y="1352493"/>
            <a:ext cx="7502753" cy="1206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700" dirty="0"/>
              <a:t>In a </a:t>
            </a:r>
            <a:r>
              <a:rPr lang="fr-FR" sz="700" dirty="0" err="1"/>
              <a:t>previous</a:t>
            </a:r>
            <a:r>
              <a:rPr lang="fr-FR" sz="700" dirty="0"/>
              <a:t> </a:t>
            </a:r>
            <a:r>
              <a:rPr lang="fr-FR" sz="700" dirty="0" err="1"/>
              <a:t>study</a:t>
            </a:r>
            <a:r>
              <a:rPr lang="fr-FR" sz="700" dirty="0"/>
              <a:t> </a:t>
            </a:r>
            <a:r>
              <a:rPr lang="fr-FR" sz="700" dirty="0" err="1"/>
              <a:t>we</a:t>
            </a:r>
            <a:r>
              <a:rPr lang="fr-FR" sz="700" dirty="0"/>
              <a:t> </a:t>
            </a:r>
            <a:r>
              <a:rPr lang="fr-FR" sz="700" dirty="0" err="1"/>
              <a:t>were</a:t>
            </a:r>
            <a:r>
              <a:rPr lang="fr-FR" sz="700" dirty="0"/>
              <a:t> </a:t>
            </a:r>
            <a:r>
              <a:rPr lang="fr-FR" sz="700" dirty="0" err="1"/>
              <a:t>interested</a:t>
            </a:r>
            <a:r>
              <a:rPr lang="fr-FR" sz="700" dirty="0"/>
              <a:t> in the </a:t>
            </a:r>
            <a:r>
              <a:rPr lang="fr-FR" sz="700" dirty="0" err="1"/>
              <a:t>risk</a:t>
            </a:r>
            <a:r>
              <a:rPr lang="fr-FR" sz="700" dirty="0"/>
              <a:t> of </a:t>
            </a:r>
            <a:r>
              <a:rPr lang="fr-FR" sz="700" dirty="0" err="1"/>
              <a:t>nebulizer</a:t>
            </a:r>
            <a:r>
              <a:rPr lang="fr-FR" sz="700" dirty="0"/>
              <a:t> contamination </a:t>
            </a:r>
            <a:r>
              <a:rPr lang="fr-FR" sz="700" dirty="0" err="1"/>
              <a:t>during</a:t>
            </a:r>
            <a:r>
              <a:rPr lang="fr-FR" sz="700" dirty="0"/>
              <a:t> a </a:t>
            </a:r>
            <a:r>
              <a:rPr lang="fr-FR" sz="700" dirty="0" err="1"/>
              <a:t>nebulization</a:t>
            </a:r>
            <a:r>
              <a:rPr lang="fr-FR" sz="700" dirty="0"/>
              <a:t> session in patients </a:t>
            </a:r>
            <a:r>
              <a:rPr lang="fr-FR" sz="700" dirty="0" err="1"/>
              <a:t>infected</a:t>
            </a:r>
            <a:r>
              <a:rPr lang="fr-FR" sz="700" dirty="0"/>
              <a:t> </a:t>
            </a:r>
            <a:r>
              <a:rPr lang="fr-FR" sz="700" dirty="0" err="1"/>
              <a:t>with</a:t>
            </a:r>
            <a:r>
              <a:rPr lang="fr-FR" sz="700" dirty="0"/>
              <a:t> SARS-CoV-2</a:t>
            </a:r>
          </a:p>
          <a:p>
            <a:pPr algn="just"/>
            <a:endParaRPr lang="fr-FR" sz="700" dirty="0"/>
          </a:p>
          <a:p>
            <a:pPr marL="171450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Ten severe COVID-19 patients were recruited at the admission in the hospital and treated with nebulization</a:t>
            </a:r>
            <a:r>
              <a:rPr lang="fr-FR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171450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7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Immediately after the first nebulization the residual dose in the nebulizer was sampled and SARS-CoV-2  viral load was quantified by RT-PCR</a:t>
            </a:r>
          </a:p>
          <a:p>
            <a:pPr algn="just"/>
            <a:endParaRPr lang="fr-FR" sz="700" b="1" dirty="0"/>
          </a:p>
          <a:p>
            <a:pPr algn="just"/>
            <a:r>
              <a:rPr lang="fr-FR" sz="700" dirty="0"/>
              <a:t>This </a:t>
            </a:r>
            <a:r>
              <a:rPr lang="fr-FR" sz="700" dirty="0" err="1"/>
              <a:t>study</a:t>
            </a:r>
            <a:r>
              <a:rPr lang="fr-FR" sz="700" dirty="0"/>
              <a:t> </a:t>
            </a:r>
            <a:r>
              <a:rPr lang="fr-FR" sz="700" dirty="0" err="1"/>
              <a:t>conclude</a:t>
            </a:r>
            <a:r>
              <a:rPr lang="fr-FR" sz="700" dirty="0"/>
              <a:t> </a:t>
            </a:r>
            <a:r>
              <a:rPr lang="fr-FR" sz="700" dirty="0" err="1"/>
              <a:t>that</a:t>
            </a:r>
            <a:r>
              <a:rPr lang="fr-FR" sz="700" dirty="0"/>
              <a:t> the </a:t>
            </a:r>
            <a:r>
              <a:rPr lang="fr-FR" sz="700" dirty="0" err="1"/>
              <a:t>nebulizer</a:t>
            </a:r>
            <a:r>
              <a:rPr lang="fr-FR" sz="700" dirty="0"/>
              <a:t> </a:t>
            </a:r>
            <a:r>
              <a:rPr lang="fr-FR" sz="700" dirty="0" err="1"/>
              <a:t>was</a:t>
            </a:r>
            <a:r>
              <a:rPr lang="fr-FR" sz="700" dirty="0"/>
              <a:t> not </a:t>
            </a:r>
            <a:r>
              <a:rPr lang="fr-FR" sz="700" dirty="0" err="1"/>
              <a:t>contaminated</a:t>
            </a:r>
            <a:r>
              <a:rPr lang="fr-FR" sz="700" dirty="0"/>
              <a:t> by SARS-CoV-2 </a:t>
            </a:r>
            <a:r>
              <a:rPr lang="fr-FR" sz="700" dirty="0" err="1"/>
              <a:t>during</a:t>
            </a:r>
            <a:r>
              <a:rPr lang="fr-FR" sz="700" dirty="0"/>
              <a:t> a single utilisation.</a:t>
            </a:r>
          </a:p>
          <a:p>
            <a:pPr algn="just">
              <a:lnSpc>
                <a:spcPct val="150000"/>
              </a:lnSpc>
            </a:pPr>
            <a:endParaRPr lang="fr-FR" sz="700" b="1" dirty="0"/>
          </a:p>
          <a:p>
            <a:pPr algn="just">
              <a:lnSpc>
                <a:spcPct val="150000"/>
              </a:lnSpc>
            </a:pPr>
            <a:r>
              <a:rPr lang="fr-FR" sz="700" b="1" dirty="0" err="1"/>
              <a:t>However</a:t>
            </a:r>
            <a:r>
              <a:rPr lang="fr-FR" sz="700" b="1" dirty="0"/>
              <a:t> the fugitive </a:t>
            </a:r>
            <a:r>
              <a:rPr lang="fr-FR" sz="700" b="1" dirty="0" err="1"/>
              <a:t>aerosol</a:t>
            </a:r>
            <a:r>
              <a:rPr lang="fr-FR" sz="700" b="1" dirty="0"/>
              <a:t> </a:t>
            </a:r>
            <a:r>
              <a:rPr lang="fr-FR" sz="700" b="1" dirty="0" err="1"/>
              <a:t>released</a:t>
            </a:r>
            <a:r>
              <a:rPr lang="fr-FR" sz="700" b="1" dirty="0"/>
              <a:t> in the </a:t>
            </a:r>
            <a:r>
              <a:rPr lang="fr-FR" sz="700" b="1" dirty="0" err="1"/>
              <a:t>environment</a:t>
            </a:r>
            <a:r>
              <a:rPr lang="fr-FR" sz="700" b="1" dirty="0"/>
              <a:t> </a:t>
            </a:r>
            <a:r>
              <a:rPr lang="fr-FR" sz="700" b="1" dirty="0" err="1"/>
              <a:t>is</a:t>
            </a:r>
            <a:r>
              <a:rPr lang="fr-FR" sz="700" b="1" dirty="0"/>
              <a:t> </a:t>
            </a:r>
            <a:r>
              <a:rPr lang="fr-FR" sz="700" b="1" dirty="0" err="1"/>
              <a:t>composed</a:t>
            </a:r>
            <a:r>
              <a:rPr lang="fr-FR" sz="700" b="1" dirty="0"/>
              <a:t> by the </a:t>
            </a:r>
            <a:r>
              <a:rPr lang="fr-FR" sz="700" b="1" dirty="0" err="1"/>
              <a:t>medical</a:t>
            </a:r>
            <a:r>
              <a:rPr lang="fr-FR" sz="700" b="1" dirty="0"/>
              <a:t> </a:t>
            </a:r>
            <a:r>
              <a:rPr lang="fr-FR" sz="700" b="1" dirty="0" err="1"/>
              <a:t>aerosol</a:t>
            </a:r>
            <a:r>
              <a:rPr lang="fr-FR" sz="700" b="1" dirty="0"/>
              <a:t> and by the </a:t>
            </a:r>
            <a:r>
              <a:rPr lang="fr-FR" sz="700" b="1" dirty="0" err="1"/>
              <a:t>bioaerosol</a:t>
            </a:r>
            <a:r>
              <a:rPr lang="fr-FR" sz="700" b="1" dirty="0"/>
              <a:t> </a:t>
            </a:r>
            <a:r>
              <a:rPr lang="fr-FR" sz="700" b="1" dirty="0" err="1"/>
              <a:t>exhaled</a:t>
            </a:r>
            <a:r>
              <a:rPr lang="fr-FR" sz="700" b="1" dirty="0"/>
              <a:t> by the patient, </a:t>
            </a:r>
            <a:r>
              <a:rPr lang="fr-FR" sz="700" b="1" dirty="0" err="1"/>
              <a:t>wich</a:t>
            </a:r>
            <a:r>
              <a:rPr lang="fr-FR" sz="700" b="1" dirty="0"/>
              <a:t> can </a:t>
            </a:r>
            <a:r>
              <a:rPr lang="fr-FR" sz="700" b="1" dirty="0" err="1"/>
              <a:t>be</a:t>
            </a:r>
            <a:r>
              <a:rPr lang="fr-FR" sz="700" b="1" dirty="0"/>
              <a:t> </a:t>
            </a:r>
            <a:r>
              <a:rPr lang="fr-FR" sz="700" b="1" dirty="0" err="1"/>
              <a:t>contaminated</a:t>
            </a:r>
            <a:r>
              <a:rPr lang="fr-FR" sz="700" b="1" dirty="0"/>
              <a:t>. </a:t>
            </a:r>
          </a:p>
        </p:txBody>
      </p:sp>
      <p:sp>
        <p:nvSpPr>
          <p:cNvPr id="152" name="Forme libre 151">
            <a:extLst>
              <a:ext uri="{FF2B5EF4-FFF2-40B4-BE49-F238E27FC236}">
                <a16:creationId xmlns:a16="http://schemas.microsoft.com/office/drawing/2014/main" id="{97CF66AF-7DB3-D696-4982-0342268DB8D8}"/>
              </a:ext>
            </a:extLst>
          </p:cNvPr>
          <p:cNvSpPr/>
          <p:nvPr/>
        </p:nvSpPr>
        <p:spPr>
          <a:xfrm rot="20969918">
            <a:off x="3172664" y="4103926"/>
            <a:ext cx="652362" cy="210534"/>
          </a:xfrm>
          <a:custGeom>
            <a:avLst/>
            <a:gdLst>
              <a:gd name="connsiteX0" fmla="*/ 0 w 1278673"/>
              <a:gd name="connsiteY0" fmla="*/ 197751 h 197751"/>
              <a:gd name="connsiteX1" fmla="*/ 364273 w 1278673"/>
              <a:gd name="connsiteY1" fmla="*/ 11898 h 197751"/>
              <a:gd name="connsiteX2" fmla="*/ 1278673 w 1278673"/>
              <a:gd name="connsiteY2" fmla="*/ 34200 h 197751"/>
              <a:gd name="connsiteX0" fmla="*/ 0 w 1278673"/>
              <a:gd name="connsiteY0" fmla="*/ 229815 h 229815"/>
              <a:gd name="connsiteX1" fmla="*/ 215590 w 1278673"/>
              <a:gd name="connsiteY1" fmla="*/ 6792 h 229815"/>
              <a:gd name="connsiteX2" fmla="*/ 1278673 w 1278673"/>
              <a:gd name="connsiteY2" fmla="*/ 66264 h 229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78673" h="229815">
                <a:moveTo>
                  <a:pt x="0" y="229815"/>
                </a:moveTo>
                <a:cubicBezTo>
                  <a:pt x="75580" y="150518"/>
                  <a:pt x="2478" y="34051"/>
                  <a:pt x="215590" y="6792"/>
                </a:cubicBezTo>
                <a:cubicBezTo>
                  <a:pt x="428702" y="-20467"/>
                  <a:pt x="928029" y="41483"/>
                  <a:pt x="1278673" y="66264"/>
                </a:cubicBezTo>
              </a:path>
            </a:pathLst>
          </a:custGeom>
          <a:noFill/>
          <a:ln>
            <a:solidFill>
              <a:schemeClr val="accent1">
                <a:lumMod val="75000"/>
              </a:schemeClr>
            </a:solidFill>
            <a:headEnd w="lg" len="lg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3" name="Image 152" descr="Une image contenant texte, table, console&#10;&#10;Description générée automatiquement">
            <a:extLst>
              <a:ext uri="{FF2B5EF4-FFF2-40B4-BE49-F238E27FC236}">
                <a16:creationId xmlns:a16="http://schemas.microsoft.com/office/drawing/2014/main" id="{9B6944FC-EE59-D3CD-C200-4F9B0E7DFD6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757" y="3961526"/>
            <a:ext cx="1367900" cy="687388"/>
          </a:xfrm>
          <a:prstGeom prst="rect">
            <a:avLst/>
          </a:prstGeom>
        </p:spPr>
      </p:pic>
      <p:sp>
        <p:nvSpPr>
          <p:cNvPr id="155" name="Trapèze 154">
            <a:extLst>
              <a:ext uri="{FF2B5EF4-FFF2-40B4-BE49-F238E27FC236}">
                <a16:creationId xmlns:a16="http://schemas.microsoft.com/office/drawing/2014/main" id="{D4DE8886-5453-7A97-38C3-08536D3376B6}"/>
              </a:ext>
            </a:extLst>
          </p:cNvPr>
          <p:cNvSpPr/>
          <p:nvPr/>
        </p:nvSpPr>
        <p:spPr>
          <a:xfrm rot="10800000">
            <a:off x="3155984" y="4301607"/>
            <a:ext cx="216789" cy="172467"/>
          </a:xfrm>
          <a:prstGeom prst="trapezoid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6" name="Image 155">
            <a:extLst>
              <a:ext uri="{FF2B5EF4-FFF2-40B4-BE49-F238E27FC236}">
                <a16:creationId xmlns:a16="http://schemas.microsoft.com/office/drawing/2014/main" id="{3EA3B653-5A86-D4E0-337D-4417EC3F0E60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984" y="4268035"/>
            <a:ext cx="251065" cy="251065"/>
          </a:xfrm>
          <a:prstGeom prst="rect">
            <a:avLst/>
          </a:prstGeom>
        </p:spPr>
      </p:pic>
      <p:cxnSp>
        <p:nvCxnSpPr>
          <p:cNvPr id="157" name="Connecteur droit avec flèche 156">
            <a:extLst>
              <a:ext uri="{FF2B5EF4-FFF2-40B4-BE49-F238E27FC236}">
                <a16:creationId xmlns:a16="http://schemas.microsoft.com/office/drawing/2014/main" id="{53498848-3BE7-7B38-060C-19F30567B2D2}"/>
              </a:ext>
            </a:extLst>
          </p:cNvPr>
          <p:cNvCxnSpPr>
            <a:cxnSpLocks/>
          </p:cNvCxnSpPr>
          <p:nvPr/>
        </p:nvCxnSpPr>
        <p:spPr>
          <a:xfrm flipV="1">
            <a:off x="2454030" y="4046240"/>
            <a:ext cx="1368635" cy="55790"/>
          </a:xfrm>
          <a:prstGeom prst="straightConnector1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1" name="Image 160">
            <a:extLst>
              <a:ext uri="{FF2B5EF4-FFF2-40B4-BE49-F238E27FC236}">
                <a16:creationId xmlns:a16="http://schemas.microsoft.com/office/drawing/2014/main" id="{F65279C8-682F-23D9-ECA4-A6DCD99E540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659" y="3367967"/>
            <a:ext cx="1410231" cy="1410231"/>
          </a:xfrm>
          <a:prstGeom prst="rect">
            <a:avLst/>
          </a:prstGeom>
        </p:spPr>
      </p:pic>
      <p:pic>
        <p:nvPicPr>
          <p:cNvPr id="162" name="Image 161">
            <a:extLst>
              <a:ext uri="{FF2B5EF4-FFF2-40B4-BE49-F238E27FC236}">
                <a16:creationId xmlns:a16="http://schemas.microsoft.com/office/drawing/2014/main" id="{8B2215CF-B74B-53B5-3550-052D05010A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515" y="4266295"/>
            <a:ext cx="495515" cy="495515"/>
          </a:xfrm>
          <a:prstGeom prst="rect">
            <a:avLst/>
          </a:prstGeom>
        </p:spPr>
      </p:pic>
      <p:pic>
        <p:nvPicPr>
          <p:cNvPr id="163" name="Image 162">
            <a:extLst>
              <a:ext uri="{FF2B5EF4-FFF2-40B4-BE49-F238E27FC236}">
                <a16:creationId xmlns:a16="http://schemas.microsoft.com/office/drawing/2014/main" id="{F99352CD-47DB-6180-40BB-2CCC45EBAB2F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590" y="4154262"/>
            <a:ext cx="299503" cy="29950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BD96756B-3C15-E96A-045C-A8AB27060279}"/>
              </a:ext>
            </a:extLst>
          </p:cNvPr>
          <p:cNvSpPr txBox="1"/>
          <p:nvPr/>
        </p:nvSpPr>
        <p:spPr>
          <a:xfrm>
            <a:off x="3963094" y="3609948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>
                <a:solidFill>
                  <a:schemeClr val="accent4"/>
                </a:solidFill>
              </a:rPr>
              <a:t>?</a:t>
            </a:r>
          </a:p>
        </p:txBody>
      </p:sp>
      <p:sp>
        <p:nvSpPr>
          <p:cNvPr id="164" name="Rectangle : coins arrondis 163">
            <a:extLst>
              <a:ext uri="{FF2B5EF4-FFF2-40B4-BE49-F238E27FC236}">
                <a16:creationId xmlns:a16="http://schemas.microsoft.com/office/drawing/2014/main" id="{5FF06881-4676-F81F-8AC6-401DFE05740C}"/>
              </a:ext>
            </a:extLst>
          </p:cNvPr>
          <p:cNvSpPr/>
          <p:nvPr/>
        </p:nvSpPr>
        <p:spPr>
          <a:xfrm>
            <a:off x="8599439" y="4966307"/>
            <a:ext cx="2255945" cy="2032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1000" dirty="0" err="1"/>
              <a:t>Practical</a:t>
            </a:r>
            <a:r>
              <a:rPr lang="fr-BE" sz="1000" dirty="0"/>
              <a:t> implication</a:t>
            </a:r>
            <a:endParaRPr lang="fr-BE" sz="11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8DB1FAF-277A-3307-7542-B822586B57ED}"/>
              </a:ext>
            </a:extLst>
          </p:cNvPr>
          <p:cNvSpPr txBox="1"/>
          <p:nvPr/>
        </p:nvSpPr>
        <p:spPr>
          <a:xfrm>
            <a:off x="7883619" y="5486189"/>
            <a:ext cx="357993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700" dirty="0"/>
              <a:t>New </a:t>
            </a:r>
            <a:r>
              <a:rPr lang="fr-FR" sz="700" dirty="0" err="1"/>
              <a:t>studies</a:t>
            </a:r>
            <a:r>
              <a:rPr lang="fr-FR" sz="700" dirty="0"/>
              <a:t> </a:t>
            </a:r>
            <a:r>
              <a:rPr lang="fr-FR" sz="700" dirty="0" err="1"/>
              <a:t>should</a:t>
            </a:r>
            <a:r>
              <a:rPr lang="fr-FR" sz="700" dirty="0"/>
              <a:t> </a:t>
            </a:r>
            <a:r>
              <a:rPr lang="fr-FR" sz="700" dirty="0" err="1"/>
              <a:t>be</a:t>
            </a:r>
            <a:r>
              <a:rPr lang="fr-FR" sz="700" dirty="0"/>
              <a:t> </a:t>
            </a:r>
            <a:r>
              <a:rPr lang="fr-FR" sz="700" dirty="0" err="1"/>
              <a:t>carried</a:t>
            </a:r>
            <a:r>
              <a:rPr lang="fr-FR" sz="700" dirty="0"/>
              <a:t> out in </a:t>
            </a:r>
            <a:r>
              <a:rPr lang="fr-FR" sz="700" dirty="0" err="1"/>
              <a:t>order</a:t>
            </a:r>
            <a:r>
              <a:rPr lang="fr-FR" sz="700" dirty="0"/>
              <a:t> to issue new </a:t>
            </a:r>
            <a:r>
              <a:rPr lang="fr-FR" sz="700" dirty="0" err="1"/>
              <a:t>reccomendations</a:t>
            </a:r>
            <a:endParaRPr lang="fr-FR" sz="700" dirty="0"/>
          </a:p>
          <a:p>
            <a:pPr algn="just"/>
            <a:endParaRPr lang="fr-FR" sz="700" dirty="0"/>
          </a:p>
          <a:p>
            <a:pPr algn="just"/>
            <a:r>
              <a:rPr lang="fr-FR" sz="700" dirty="0" err="1"/>
              <a:t>However</a:t>
            </a:r>
            <a:r>
              <a:rPr lang="fr-FR" sz="700" dirty="0"/>
              <a:t>, in the light of </a:t>
            </a:r>
            <a:r>
              <a:rPr lang="fr-FR" sz="700" dirty="0" err="1"/>
              <a:t>this</a:t>
            </a:r>
            <a:r>
              <a:rPr lang="fr-FR" sz="700" dirty="0"/>
              <a:t> informations </a:t>
            </a:r>
            <a:r>
              <a:rPr lang="fr-FR" sz="700" dirty="0" err="1"/>
              <a:t>we</a:t>
            </a:r>
            <a:r>
              <a:rPr lang="fr-FR" sz="700" dirty="0"/>
              <a:t> </a:t>
            </a:r>
            <a:r>
              <a:rPr lang="fr-FR" sz="700" dirty="0" err="1"/>
              <a:t>recommend</a:t>
            </a:r>
            <a:r>
              <a:rPr lang="fr-FR" sz="700" dirty="0"/>
              <a:t> to use a </a:t>
            </a:r>
            <a:r>
              <a:rPr lang="fr-FR" sz="700" dirty="0" err="1"/>
              <a:t>nebulizer</a:t>
            </a:r>
            <a:r>
              <a:rPr lang="fr-FR" sz="700" dirty="0"/>
              <a:t> </a:t>
            </a:r>
            <a:r>
              <a:rPr lang="fr-FR" sz="700" dirty="0" err="1"/>
              <a:t>with</a:t>
            </a:r>
            <a:r>
              <a:rPr lang="fr-FR" sz="700" dirty="0"/>
              <a:t> </a:t>
            </a:r>
            <a:r>
              <a:rPr lang="fr-FR" sz="700" dirty="0" err="1"/>
              <a:t>filter</a:t>
            </a:r>
            <a:r>
              <a:rPr lang="fr-FR" sz="700" dirty="0"/>
              <a:t> and a </a:t>
            </a:r>
            <a:r>
              <a:rPr lang="fr-FR" sz="700" dirty="0" err="1"/>
              <a:t>mouth</a:t>
            </a:r>
            <a:r>
              <a:rPr lang="fr-FR" sz="700" dirty="0"/>
              <a:t> </a:t>
            </a:r>
            <a:r>
              <a:rPr lang="fr-FR" sz="700" dirty="0" err="1"/>
              <a:t>piece</a:t>
            </a:r>
            <a:r>
              <a:rPr lang="fr-FR" sz="700" dirty="0"/>
              <a:t> to </a:t>
            </a:r>
            <a:r>
              <a:rPr lang="fr-FR" sz="700" dirty="0" err="1"/>
              <a:t>reduce</a:t>
            </a:r>
            <a:r>
              <a:rPr lang="fr-FR" sz="700" dirty="0"/>
              <a:t> the </a:t>
            </a:r>
            <a:r>
              <a:rPr lang="fr-FR" sz="700" dirty="0" err="1"/>
              <a:t>environmental</a:t>
            </a:r>
            <a:r>
              <a:rPr lang="fr-FR" sz="700" dirty="0"/>
              <a:t> </a:t>
            </a:r>
            <a:r>
              <a:rPr lang="fr-FR" sz="700" dirty="0" err="1"/>
              <a:t>particles</a:t>
            </a:r>
            <a:r>
              <a:rPr lang="fr-FR" sz="700" dirty="0"/>
              <a:t> dispersion.</a:t>
            </a:r>
          </a:p>
          <a:p>
            <a:pPr algn="just"/>
            <a:endParaRPr lang="fr-FR" sz="700" dirty="0"/>
          </a:p>
          <a:p>
            <a:pPr algn="just"/>
            <a:r>
              <a:rPr lang="fr-FR" sz="700" dirty="0"/>
              <a:t>In </a:t>
            </a:r>
            <a:r>
              <a:rPr lang="fr-FR" sz="700" dirty="0" err="1"/>
              <a:t>add</a:t>
            </a:r>
            <a:r>
              <a:rPr lang="fr-FR" sz="700" dirty="0"/>
              <a:t> </a:t>
            </a:r>
            <a:r>
              <a:rPr lang="fr-FR" sz="700" dirty="0" err="1"/>
              <a:t>we</a:t>
            </a:r>
            <a:r>
              <a:rPr lang="fr-FR" sz="700" dirty="0"/>
              <a:t> </a:t>
            </a:r>
            <a:r>
              <a:rPr lang="fr-FR" sz="700" dirty="0" err="1"/>
              <a:t>reccomend</a:t>
            </a:r>
            <a:r>
              <a:rPr lang="fr-FR" sz="700" dirty="0"/>
              <a:t> to use </a:t>
            </a:r>
            <a:r>
              <a:rPr lang="fr-FR" sz="700" dirty="0" err="1"/>
              <a:t>personal</a:t>
            </a:r>
            <a:r>
              <a:rPr lang="fr-FR" sz="700" dirty="0"/>
              <a:t> protective </a:t>
            </a:r>
            <a:r>
              <a:rPr lang="fr-FR" sz="700" dirty="0" err="1"/>
              <a:t>equipment</a:t>
            </a:r>
            <a:r>
              <a:rPr lang="fr-FR" sz="700" dirty="0"/>
              <a:t> </a:t>
            </a:r>
            <a:r>
              <a:rPr lang="fr-FR" sz="700" dirty="0" err="1"/>
              <a:t>including</a:t>
            </a:r>
            <a:r>
              <a:rPr lang="fr-FR" sz="700" dirty="0"/>
              <a:t> FFP2 </a:t>
            </a:r>
            <a:r>
              <a:rPr lang="fr-FR" sz="700" dirty="0" err="1"/>
              <a:t>mask</a:t>
            </a:r>
            <a:r>
              <a:rPr lang="fr-FR" sz="700" dirty="0"/>
              <a:t>, </a:t>
            </a:r>
            <a:r>
              <a:rPr lang="fr-FR" sz="700" dirty="0" err="1"/>
              <a:t>gloves</a:t>
            </a:r>
            <a:r>
              <a:rPr lang="fr-FR" sz="700" dirty="0"/>
              <a:t> and </a:t>
            </a:r>
            <a:r>
              <a:rPr lang="fr-FR" sz="700" dirty="0" err="1"/>
              <a:t>shield</a:t>
            </a:r>
            <a:r>
              <a:rPr lang="fr-FR" sz="700" dirty="0"/>
              <a:t>.</a:t>
            </a: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8D6BF08E-D111-B58A-5C31-1E709C2E1011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102" y="6125760"/>
            <a:ext cx="251065" cy="251065"/>
          </a:xfrm>
          <a:prstGeom prst="rect">
            <a:avLst/>
          </a:prstGeom>
        </p:spPr>
      </p:pic>
      <p:pic>
        <p:nvPicPr>
          <p:cNvPr id="6" name="Image 5" descr="Une image contenant motif, mots croisés, point&#10;&#10;Description générée automatiquement">
            <a:extLst>
              <a:ext uri="{FF2B5EF4-FFF2-40B4-BE49-F238E27FC236}">
                <a16:creationId xmlns:a16="http://schemas.microsoft.com/office/drawing/2014/main" id="{B35CED5A-5798-22B2-4D5A-890BD43C862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617" y="6223426"/>
            <a:ext cx="606898" cy="6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970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32790</TotalTime>
  <Words>685</Words>
  <Application>Microsoft Macintosh PowerPoint</Application>
  <PresentationFormat>Grand écran</PresentationFormat>
  <Paragraphs>51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Courier New</vt:lpstr>
      <vt:lpstr>Times New Roman</vt:lpstr>
      <vt:lpstr>Wingdings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Inés Martín Corrons</dc:creator>
  <cp:lastModifiedBy>THIBON Christophe</cp:lastModifiedBy>
  <cp:revision>55</cp:revision>
  <dcterms:created xsi:type="dcterms:W3CDTF">2021-08-07T08:37:10Z</dcterms:created>
  <dcterms:modified xsi:type="dcterms:W3CDTF">2023-08-28T10:00:19Z</dcterms:modified>
</cp:coreProperties>
</file>