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sldIdLst>
    <p:sldId id="343" r:id="rId2"/>
    <p:sldId id="344" r:id="rId3"/>
    <p:sldId id="346" r:id="rId4"/>
    <p:sldId id="347" r:id="rId5"/>
    <p:sldId id="348" r:id="rId6"/>
    <p:sldId id="350" r:id="rId7"/>
    <p:sldId id="351" r:id="rId8"/>
    <p:sldId id="349" r:id="rId9"/>
    <p:sldId id="352" r:id="rId10"/>
    <p:sldId id="353" r:id="rId11"/>
    <p:sldId id="354" r:id="rId12"/>
    <p:sldId id="356" r:id="rId13"/>
    <p:sldId id="357" r:id="rId14"/>
    <p:sldId id="358" r:id="rId15"/>
    <p:sldId id="360" r:id="rId16"/>
    <p:sldId id="359" r:id="rId17"/>
    <p:sldId id="355"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554"/>
  </p:normalViewPr>
  <p:slideViewPr>
    <p:cSldViewPr snapToGrid="0" snapToObjects="1">
      <p:cViewPr varScale="1">
        <p:scale>
          <a:sx n="102" d="100"/>
          <a:sy n="102" d="100"/>
        </p:scale>
        <p:origin x="192"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4728B3-61C7-064B-B195-9B129F0ADE90}" type="datetimeFigureOut">
              <a:rPr lang="fr-FR" smtClean="0"/>
              <a:t>31/08/2021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A1A161-BC1E-4F4F-8DBE-B117900038F7}" type="slidenum">
              <a:rPr lang="fr-FR" smtClean="0"/>
              <a:t>‹N°›</a:t>
            </a:fld>
            <a:endParaRPr lang="fr-FR"/>
          </a:p>
        </p:txBody>
      </p:sp>
    </p:spTree>
    <p:extLst>
      <p:ext uri="{BB962C8B-B14F-4D97-AF65-F5344CB8AC3E}">
        <p14:creationId xmlns:p14="http://schemas.microsoft.com/office/powerpoint/2010/main" val="3378655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FBA1A161-BC1E-4F4F-8DBE-B117900038F7}" type="slidenum">
              <a:rPr lang="fr-FR" smtClean="0"/>
              <a:t>7</a:t>
            </a:fld>
            <a:endParaRPr lang="fr-FR"/>
          </a:p>
        </p:txBody>
      </p:sp>
    </p:spTree>
    <p:extLst>
      <p:ext uri="{BB962C8B-B14F-4D97-AF65-F5344CB8AC3E}">
        <p14:creationId xmlns:p14="http://schemas.microsoft.com/office/powerpoint/2010/main" val="3209307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5C1E0B6-BE83-5F4B-81E4-05311EE45DCA}"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1D6AA76-99F2-2345-8EF8-4906CFC6DCAA}"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064FA10F-E3EF-0747-B564-CD7D8A785ABD}"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7D3E6222-84F3-674D-9239-2417D4CA74E7}"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6784798F-BC26-5141-9148-FF4B09240D16}"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85D239C7-98C3-734C-8E16-7E02414CF531}"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76D0877-C5E9-B945-B340-40EEFF06AD6D}"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5C8349C-0624-3D40-8727-2B53C57EE948}"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4890673-AE15-2444-A63C-359B666A490E}"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46883A37-FC76-5840-8B61-1E197F9BBCB5}" type="datetime1">
              <a:rPr lang="fr-BE" smtClean="0"/>
              <a:t>31/08/21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75A593D-3CD7-A24F-8FEC-8B0D47F52657}"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E40F6C12-7D1F-4E49-9CA8-EBEDF203F7EC}" type="datetime1">
              <a:rPr lang="fr-BE" smtClean="0"/>
              <a:t>31/08/21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EC0FDEC-9B2B-6243-A822-67EFE396A2EC}" type="datetime1">
              <a:rPr lang="fr-BE" smtClean="0"/>
              <a:t>31/08/21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BA2549-5A25-AC4D-8567-3FC4A3746541}" type="datetime1">
              <a:rPr lang="fr-BE" smtClean="0"/>
              <a:t>31/08/21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94A7A59-38AE-F94B-8E72-40CD4D078985}"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613F451-9E1E-3B4A-B932-AC79CB236465}" type="datetime1">
              <a:rPr lang="fr-BE" smtClean="0"/>
              <a:t>31/08/21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3C7C45-8CBC-F846-9246-38D1FB7E09D5}" type="datetime1">
              <a:rPr lang="fr-BE" smtClean="0"/>
              <a:t>31/08/21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7AEFB0-51F2-5449-996C-73382891D2F9}"/>
              </a:ext>
            </a:extLst>
          </p:cNvPr>
          <p:cNvSpPr>
            <a:spLocks noGrp="1"/>
          </p:cNvSpPr>
          <p:nvPr>
            <p:ph type="ctrTitle"/>
          </p:nvPr>
        </p:nvSpPr>
        <p:spPr/>
        <p:txBody>
          <a:bodyPr>
            <a:normAutofit fontScale="90000"/>
          </a:bodyPr>
          <a:lstStyle/>
          <a:p>
            <a:pPr algn="ctr"/>
            <a:r>
              <a:rPr lang="fr-FR" b="1" dirty="0"/>
              <a:t>LE « TUILAGE » EN PASTORALE </a:t>
            </a:r>
            <a:br>
              <a:rPr lang="fr-FR" b="1" dirty="0"/>
            </a:br>
            <a:r>
              <a:rPr lang="fr-FR" b="1" dirty="0"/>
              <a:t>OU </a:t>
            </a:r>
            <a:br>
              <a:rPr lang="fr-FR" b="1" dirty="0"/>
            </a:br>
            <a:r>
              <a:rPr lang="fr-FR" b="1" dirty="0"/>
              <a:t>COMMENT FAIRE DU NEUF SANS DÉSAVOUER LE PASSÉ ?</a:t>
            </a:r>
            <a:br>
              <a:rPr lang="fr-BE" dirty="0"/>
            </a:br>
            <a:endParaRPr lang="en-US" dirty="0"/>
          </a:p>
        </p:txBody>
      </p:sp>
      <p:sp>
        <p:nvSpPr>
          <p:cNvPr id="5" name="Subtitle 4">
            <a:extLst>
              <a:ext uri="{FF2B5EF4-FFF2-40B4-BE49-F238E27FC236}">
                <a16:creationId xmlns:a16="http://schemas.microsoft.com/office/drawing/2014/main" id="{B0F6D6CF-8D73-6643-A348-53AAE29FD1C2}"/>
              </a:ext>
            </a:extLst>
          </p:cNvPr>
          <p:cNvSpPr>
            <a:spLocks noGrp="1"/>
          </p:cNvSpPr>
          <p:nvPr>
            <p:ph type="subTitle" idx="1"/>
          </p:nvPr>
        </p:nvSpPr>
        <p:spPr>
          <a:xfrm>
            <a:off x="2334569" y="4777381"/>
            <a:ext cx="8915399" cy="1126283"/>
          </a:xfrm>
        </p:spPr>
        <p:txBody>
          <a:bodyPr>
            <a:normAutofit/>
          </a:bodyPr>
          <a:lstStyle/>
          <a:p>
            <a:r>
              <a:rPr lang="en-US" dirty="0"/>
              <a:t>Session </a:t>
            </a:r>
            <a:r>
              <a:rPr lang="en-US" dirty="0" err="1"/>
              <a:t>à</a:t>
            </a:r>
            <a:r>
              <a:rPr lang="en-US" dirty="0"/>
              <a:t> </a:t>
            </a:r>
            <a:r>
              <a:rPr lang="en-US" dirty="0" err="1"/>
              <a:t>Delémont</a:t>
            </a:r>
            <a:r>
              <a:rPr lang="en-US" dirty="0"/>
              <a:t>, </a:t>
            </a:r>
            <a:r>
              <a:rPr lang="en-US" dirty="0" err="1"/>
              <a:t>Septembre</a:t>
            </a:r>
            <a:r>
              <a:rPr lang="en-US" dirty="0"/>
              <a:t> 2021</a:t>
            </a:r>
          </a:p>
        </p:txBody>
      </p:sp>
      <p:sp>
        <p:nvSpPr>
          <p:cNvPr id="2" name="Espace réservé du numéro de diapositive 1">
            <a:extLst>
              <a:ext uri="{FF2B5EF4-FFF2-40B4-BE49-F238E27FC236}">
                <a16:creationId xmlns:a16="http://schemas.microsoft.com/office/drawing/2014/main" id="{F42C967D-665B-3D4F-B001-69CEE461EE44}"/>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1833365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DF41B-B194-A645-BA72-3C4CD7AD5F9B}"/>
              </a:ext>
            </a:extLst>
          </p:cNvPr>
          <p:cNvSpPr>
            <a:spLocks noGrp="1"/>
          </p:cNvSpPr>
          <p:nvPr>
            <p:ph type="title"/>
          </p:nvPr>
        </p:nvSpPr>
        <p:spPr>
          <a:xfrm>
            <a:off x="2315133" y="174928"/>
            <a:ext cx="8911687" cy="1280890"/>
          </a:xfrm>
        </p:spPr>
        <p:txBody>
          <a:bodyPr/>
          <a:lstStyle/>
          <a:p>
            <a:r>
              <a:rPr lang="fr-FR" dirty="0"/>
              <a:t>a) les leçons de l’histoire</a:t>
            </a:r>
            <a:br>
              <a:rPr lang="fr-FR" dirty="0"/>
            </a:br>
            <a:endParaRPr lang="fr-FR" dirty="0"/>
          </a:p>
        </p:txBody>
      </p:sp>
      <p:sp>
        <p:nvSpPr>
          <p:cNvPr id="3" name="Espace réservé du contenu 2">
            <a:extLst>
              <a:ext uri="{FF2B5EF4-FFF2-40B4-BE49-F238E27FC236}">
                <a16:creationId xmlns:a16="http://schemas.microsoft.com/office/drawing/2014/main" id="{11202769-3D22-6745-A67F-994CC0566C11}"/>
              </a:ext>
            </a:extLst>
          </p:cNvPr>
          <p:cNvSpPr>
            <a:spLocks noGrp="1"/>
          </p:cNvSpPr>
          <p:nvPr>
            <p:ph idx="1"/>
          </p:nvPr>
        </p:nvSpPr>
        <p:spPr>
          <a:xfrm>
            <a:off x="2867004" y="1038386"/>
            <a:ext cx="8915400" cy="1986987"/>
          </a:xfrm>
        </p:spPr>
        <p:txBody>
          <a:bodyPr/>
          <a:lstStyle/>
          <a:p>
            <a:r>
              <a:rPr lang="fr-FR" dirty="0"/>
              <a:t>Il ne suffit hélas pas d’avoir de bonnes idées: </a:t>
            </a:r>
          </a:p>
          <a:p>
            <a:pPr marL="0" indent="0">
              <a:buNone/>
            </a:pPr>
            <a:r>
              <a:rPr lang="fr-FR" dirty="0"/>
              <a:t>illustrations en catéchèse</a:t>
            </a:r>
          </a:p>
          <a:p>
            <a:endParaRPr lang="fr-FR" dirty="0"/>
          </a:p>
        </p:txBody>
      </p:sp>
      <p:sp>
        <p:nvSpPr>
          <p:cNvPr id="4" name="Espace réservé du numéro de diapositive 3">
            <a:extLst>
              <a:ext uri="{FF2B5EF4-FFF2-40B4-BE49-F238E27FC236}">
                <a16:creationId xmlns:a16="http://schemas.microsoft.com/office/drawing/2014/main" id="{099AA644-4911-EE42-BE83-2982BB6658DF}"/>
              </a:ext>
            </a:extLst>
          </p:cNvPr>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4098" name="Picture 2" descr="Amazon.fr - Aux catholiques, plaie ouverte au flanc de l&amp;#39;eglise - COLOMB  Joseph, P. S. S. - Livres">
            <a:extLst>
              <a:ext uri="{FF2B5EF4-FFF2-40B4-BE49-F238E27FC236}">
                <a16:creationId xmlns:a16="http://schemas.microsoft.com/office/drawing/2014/main" id="{787240E8-2C14-8744-824A-5653483C3EA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740684" y="1905000"/>
            <a:ext cx="3479520" cy="469265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atéchèse d&amp;#39;adultes. Le pourquoi et le comment - Éditions jésuites">
            <a:extLst>
              <a:ext uri="{FF2B5EF4-FFF2-40B4-BE49-F238E27FC236}">
                <a16:creationId xmlns:a16="http://schemas.microsoft.com/office/drawing/2014/main" id="{A9F10C7C-7043-8248-81C8-0E4F53715FA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87047" y="1905000"/>
            <a:ext cx="2935627" cy="443889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Chercheurs Et Temoins De Dieu - Annoncer Jesus Christ Dans Le Monde Qui  Vient. | Rakuten">
            <a:extLst>
              <a:ext uri="{FF2B5EF4-FFF2-40B4-BE49-F238E27FC236}">
                <a16:creationId xmlns:a16="http://schemas.microsoft.com/office/drawing/2014/main" id="{32B40444-32DE-8942-8CB3-7C0E8CC7A34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422674" y="1873250"/>
            <a:ext cx="3442688"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277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A94DB9-9BF5-E84B-A447-34465DC4AB8A}"/>
              </a:ext>
            </a:extLst>
          </p:cNvPr>
          <p:cNvSpPr>
            <a:spLocks noGrp="1"/>
          </p:cNvSpPr>
          <p:nvPr>
            <p:ph type="title"/>
          </p:nvPr>
        </p:nvSpPr>
        <p:spPr/>
        <p:txBody>
          <a:bodyPr/>
          <a:lstStyle/>
          <a:p>
            <a:r>
              <a:rPr lang="fr-FR" dirty="0"/>
              <a:t>b)  l’avis de trois théologiens</a:t>
            </a:r>
            <a:br>
              <a:rPr lang="fr-FR" dirty="0"/>
            </a:br>
            <a:endParaRPr lang="fr-FR" dirty="0"/>
          </a:p>
        </p:txBody>
      </p:sp>
      <p:sp>
        <p:nvSpPr>
          <p:cNvPr id="3" name="Espace réservé du contenu 2">
            <a:extLst>
              <a:ext uri="{FF2B5EF4-FFF2-40B4-BE49-F238E27FC236}">
                <a16:creationId xmlns:a16="http://schemas.microsoft.com/office/drawing/2014/main" id="{A8614918-127E-5A42-8790-B55B84DCA71D}"/>
              </a:ext>
            </a:extLst>
          </p:cNvPr>
          <p:cNvSpPr>
            <a:spLocks noGrp="1"/>
          </p:cNvSpPr>
          <p:nvPr>
            <p:ph idx="1"/>
          </p:nvPr>
        </p:nvSpPr>
        <p:spPr/>
        <p:txBody>
          <a:bodyPr/>
          <a:lstStyle/>
          <a:p>
            <a:pPr marL="0" lvl="0" indent="0">
              <a:spcBef>
                <a:spcPts val="0"/>
              </a:spcBef>
              <a:buClrTx/>
              <a:buNone/>
            </a:pPr>
            <a:r>
              <a:rPr lang="fr-FR" dirty="0">
                <a:solidFill>
                  <a:prstClr val="black"/>
                </a:solidFill>
              </a:rPr>
              <a:t>b)  l’avis de trois théologiens</a:t>
            </a:r>
          </a:p>
          <a:p>
            <a:endParaRPr lang="fr-FR" dirty="0"/>
          </a:p>
        </p:txBody>
      </p:sp>
      <p:sp>
        <p:nvSpPr>
          <p:cNvPr id="4" name="Espace réservé du numéro de diapositive 3">
            <a:extLst>
              <a:ext uri="{FF2B5EF4-FFF2-40B4-BE49-F238E27FC236}">
                <a16:creationId xmlns:a16="http://schemas.microsoft.com/office/drawing/2014/main" id="{F224F754-731D-D743-92EA-1039DC2BA1EC}"/>
              </a:ext>
            </a:extLst>
          </p:cNvPr>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5122" name="Picture 2" descr="Reconstructing Practical Theology: The Impact of Globalization - 1st E">
            <a:extLst>
              <a:ext uri="{FF2B5EF4-FFF2-40B4-BE49-F238E27FC236}">
                <a16:creationId xmlns:a16="http://schemas.microsoft.com/office/drawing/2014/main" id="{D0021D18-60E0-7841-8D5A-A3D0177F8B4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862559" y="2792190"/>
            <a:ext cx="2286000" cy="3441700"/>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2EC52CE8-8773-BD4A-87BB-1DCE600B1C89}"/>
              </a:ext>
            </a:extLst>
          </p:cNvPr>
          <p:cNvSpPr txBox="1"/>
          <p:nvPr/>
        </p:nvSpPr>
        <p:spPr>
          <a:xfrm>
            <a:off x="5335929" y="2951544"/>
            <a:ext cx="4514127" cy="2031325"/>
          </a:xfrm>
          <a:prstGeom prst="rect">
            <a:avLst/>
          </a:prstGeom>
          <a:noFill/>
        </p:spPr>
        <p:txBody>
          <a:bodyPr wrap="square" rtlCol="0">
            <a:spAutoFit/>
          </a:bodyPr>
          <a:lstStyle/>
          <a:p>
            <a:r>
              <a:rPr lang="fr-FR" dirty="0"/>
              <a:t>John READER, anglican, </a:t>
            </a:r>
            <a:r>
              <a:rPr lang="fr-FR" dirty="0" err="1"/>
              <a:t>Univ</a:t>
            </a:r>
            <a:r>
              <a:rPr lang="fr-FR" dirty="0"/>
              <a:t>. Of Chester</a:t>
            </a:r>
          </a:p>
          <a:p>
            <a:endParaRPr lang="fr-FR" dirty="0"/>
          </a:p>
          <a:p>
            <a:pPr marL="285750" indent="-285750">
              <a:buFontTx/>
              <a:buChar char="-"/>
            </a:pPr>
            <a:r>
              <a:rPr lang="fr-FR" dirty="0"/>
              <a:t>langage, </a:t>
            </a:r>
            <a:r>
              <a:rPr lang="fr-FR" dirty="0" err="1"/>
              <a:t>catécgiries</a:t>
            </a:r>
            <a:r>
              <a:rPr lang="fr-FR" dirty="0"/>
              <a:t> inadaptées</a:t>
            </a:r>
          </a:p>
          <a:p>
            <a:pPr marL="285750" indent="-285750">
              <a:buFontTx/>
              <a:buChar char="-"/>
            </a:pPr>
            <a:r>
              <a:rPr lang="fr-FR" dirty="0"/>
              <a:t>Catégories ZOMBIES</a:t>
            </a:r>
          </a:p>
          <a:p>
            <a:pPr marL="285750" indent="-285750">
              <a:buFontTx/>
              <a:buChar char="-"/>
            </a:pPr>
            <a:r>
              <a:rPr lang="fr-FR" dirty="0"/>
              <a:t>Des mots « </a:t>
            </a:r>
            <a:r>
              <a:rPr lang="fr-FR" dirty="0" err="1"/>
              <a:t>morst</a:t>
            </a:r>
            <a:r>
              <a:rPr lang="fr-FR" dirty="0"/>
              <a:t> vivants »</a:t>
            </a:r>
          </a:p>
          <a:p>
            <a:pPr marL="285750" indent="-285750">
              <a:buFontTx/>
              <a:buChar char="-"/>
            </a:pPr>
            <a:r>
              <a:rPr lang="fr-FR" dirty="0"/>
              <a:t>Emathie cosmopolite</a:t>
            </a:r>
          </a:p>
        </p:txBody>
      </p:sp>
    </p:spTree>
    <p:extLst>
      <p:ext uri="{BB962C8B-B14F-4D97-AF65-F5344CB8AC3E}">
        <p14:creationId xmlns:p14="http://schemas.microsoft.com/office/powerpoint/2010/main" val="3788684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A94DB9-9BF5-E84B-A447-34465DC4AB8A}"/>
              </a:ext>
            </a:extLst>
          </p:cNvPr>
          <p:cNvSpPr>
            <a:spLocks noGrp="1"/>
          </p:cNvSpPr>
          <p:nvPr>
            <p:ph type="title"/>
          </p:nvPr>
        </p:nvSpPr>
        <p:spPr/>
        <p:txBody>
          <a:bodyPr/>
          <a:lstStyle/>
          <a:p>
            <a:r>
              <a:rPr lang="fr-FR" dirty="0"/>
              <a:t>b)  l’avis de trois théologiens</a:t>
            </a:r>
            <a:br>
              <a:rPr lang="fr-FR" dirty="0"/>
            </a:br>
            <a:endParaRPr lang="fr-FR" dirty="0"/>
          </a:p>
        </p:txBody>
      </p:sp>
      <p:sp>
        <p:nvSpPr>
          <p:cNvPr id="3" name="Espace réservé du contenu 2">
            <a:extLst>
              <a:ext uri="{FF2B5EF4-FFF2-40B4-BE49-F238E27FC236}">
                <a16:creationId xmlns:a16="http://schemas.microsoft.com/office/drawing/2014/main" id="{A8614918-127E-5A42-8790-B55B84DCA71D}"/>
              </a:ext>
            </a:extLst>
          </p:cNvPr>
          <p:cNvSpPr>
            <a:spLocks noGrp="1"/>
          </p:cNvSpPr>
          <p:nvPr>
            <p:ph idx="1"/>
          </p:nvPr>
        </p:nvSpPr>
        <p:spPr/>
        <p:txBody>
          <a:bodyPr/>
          <a:lstStyle/>
          <a:p>
            <a:pPr marL="0" lvl="0" indent="0">
              <a:spcBef>
                <a:spcPts val="0"/>
              </a:spcBef>
              <a:buClrTx/>
              <a:buNone/>
            </a:pPr>
            <a:r>
              <a:rPr lang="fr-FR" dirty="0">
                <a:solidFill>
                  <a:prstClr val="black"/>
                </a:solidFill>
              </a:rPr>
              <a:t>b)  l’avis de trois théologiens</a:t>
            </a:r>
          </a:p>
          <a:p>
            <a:endParaRPr lang="fr-FR" dirty="0"/>
          </a:p>
        </p:txBody>
      </p:sp>
      <p:sp>
        <p:nvSpPr>
          <p:cNvPr id="4" name="Espace réservé du numéro de diapositive 3">
            <a:extLst>
              <a:ext uri="{FF2B5EF4-FFF2-40B4-BE49-F238E27FC236}">
                <a16:creationId xmlns:a16="http://schemas.microsoft.com/office/drawing/2014/main" id="{F224F754-731D-D743-92EA-1039DC2BA1EC}"/>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
        <p:nvSpPr>
          <p:cNvPr id="6" name="ZoneTexte 5">
            <a:extLst>
              <a:ext uri="{FF2B5EF4-FFF2-40B4-BE49-F238E27FC236}">
                <a16:creationId xmlns:a16="http://schemas.microsoft.com/office/drawing/2014/main" id="{2EC52CE8-8773-BD4A-87BB-1DCE600B1C89}"/>
              </a:ext>
            </a:extLst>
          </p:cNvPr>
          <p:cNvSpPr txBox="1"/>
          <p:nvPr/>
        </p:nvSpPr>
        <p:spPr>
          <a:xfrm>
            <a:off x="6269308" y="3191943"/>
            <a:ext cx="4514127" cy="2862322"/>
          </a:xfrm>
          <a:prstGeom prst="rect">
            <a:avLst/>
          </a:prstGeom>
          <a:noFill/>
        </p:spPr>
        <p:txBody>
          <a:bodyPr wrap="square" rtlCol="0">
            <a:spAutoFit/>
          </a:bodyPr>
          <a:lstStyle/>
          <a:p>
            <a:r>
              <a:rPr lang="fr-FR" dirty="0"/>
              <a:t>Christoph THEOBALD, </a:t>
            </a:r>
          </a:p>
          <a:p>
            <a:endParaRPr lang="fr-FR" dirty="0"/>
          </a:p>
          <a:p>
            <a:r>
              <a:rPr lang="fr-FR" dirty="0"/>
              <a:t>-3 crises</a:t>
            </a:r>
          </a:p>
          <a:p>
            <a:pPr marL="285750" indent="-285750">
              <a:buFontTx/>
              <a:buChar char="-"/>
            </a:pPr>
            <a:r>
              <a:rPr lang="fr-FR" dirty="0"/>
              <a:t>Repenser la notion de mission</a:t>
            </a:r>
          </a:p>
          <a:p>
            <a:pPr marL="285750" indent="-285750">
              <a:buFontTx/>
              <a:buChar char="-"/>
            </a:pPr>
            <a:r>
              <a:rPr lang="fr-FR" dirty="0"/>
              <a:t>Réfléchir à la notion de « présence »</a:t>
            </a:r>
          </a:p>
          <a:p>
            <a:pPr marL="285750" indent="-285750">
              <a:buFontTx/>
              <a:buChar char="-"/>
            </a:pPr>
            <a:r>
              <a:rPr lang="fr-FR" dirty="0"/>
              <a:t>Rencontre du tout-venant</a:t>
            </a:r>
          </a:p>
          <a:p>
            <a:pPr marL="285750" indent="-285750">
              <a:buFontTx/>
              <a:buChar char="-"/>
            </a:pPr>
            <a:r>
              <a:rPr lang="fr-FR" dirty="0"/>
              <a:t>Laboratoires</a:t>
            </a:r>
          </a:p>
          <a:p>
            <a:pPr marL="285750" indent="-285750">
              <a:buFontTx/>
              <a:buChar char="-"/>
            </a:pPr>
            <a:r>
              <a:rPr lang="fr-FR" dirty="0"/>
              <a:t>Refus </a:t>
            </a:r>
          </a:p>
          <a:p>
            <a:pPr marL="285750" indent="-285750">
              <a:buFontTx/>
              <a:buChar char="-"/>
            </a:pPr>
            <a:r>
              <a:rPr lang="fr-FR" dirty="0"/>
              <a:t>Œcuménisme</a:t>
            </a:r>
          </a:p>
          <a:p>
            <a:pPr marL="285750" indent="-285750">
              <a:buFontTx/>
              <a:buChar char="-"/>
            </a:pPr>
            <a:endParaRPr lang="fr-FR" dirty="0"/>
          </a:p>
        </p:txBody>
      </p:sp>
      <p:pic>
        <p:nvPicPr>
          <p:cNvPr id="8194" name="Picture 2" descr="Père Christoph Theobald: «Ça vaut la peine d&amp;#39;être Européen» – Portail  catholique suisse">
            <a:extLst>
              <a:ext uri="{FF2B5EF4-FFF2-40B4-BE49-F238E27FC236}">
                <a16:creationId xmlns:a16="http://schemas.microsoft.com/office/drawing/2014/main" id="{F66E0415-A300-EC4F-B9CC-2688201D044F}"/>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94794" y="2685535"/>
            <a:ext cx="4753337" cy="2673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564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A94DB9-9BF5-E84B-A447-34465DC4AB8A}"/>
              </a:ext>
            </a:extLst>
          </p:cNvPr>
          <p:cNvSpPr>
            <a:spLocks noGrp="1"/>
          </p:cNvSpPr>
          <p:nvPr>
            <p:ph type="title"/>
          </p:nvPr>
        </p:nvSpPr>
        <p:spPr/>
        <p:txBody>
          <a:bodyPr/>
          <a:lstStyle/>
          <a:p>
            <a:r>
              <a:rPr lang="fr-FR" dirty="0"/>
              <a:t>b)  l’avis de trois théologiens</a:t>
            </a:r>
            <a:br>
              <a:rPr lang="fr-FR" dirty="0"/>
            </a:br>
            <a:endParaRPr lang="fr-FR" dirty="0"/>
          </a:p>
        </p:txBody>
      </p:sp>
      <p:sp>
        <p:nvSpPr>
          <p:cNvPr id="3" name="Espace réservé du contenu 2">
            <a:extLst>
              <a:ext uri="{FF2B5EF4-FFF2-40B4-BE49-F238E27FC236}">
                <a16:creationId xmlns:a16="http://schemas.microsoft.com/office/drawing/2014/main" id="{A8614918-127E-5A42-8790-B55B84DCA71D}"/>
              </a:ext>
            </a:extLst>
          </p:cNvPr>
          <p:cNvSpPr>
            <a:spLocks noGrp="1"/>
          </p:cNvSpPr>
          <p:nvPr>
            <p:ph idx="1"/>
          </p:nvPr>
        </p:nvSpPr>
        <p:spPr/>
        <p:txBody>
          <a:bodyPr/>
          <a:lstStyle/>
          <a:p>
            <a:pPr marL="0" lvl="0" indent="0">
              <a:spcBef>
                <a:spcPts val="0"/>
              </a:spcBef>
              <a:buClrTx/>
              <a:buNone/>
            </a:pPr>
            <a:r>
              <a:rPr lang="fr-FR" dirty="0">
                <a:solidFill>
                  <a:prstClr val="black"/>
                </a:solidFill>
              </a:rPr>
              <a:t>b)  l’avis de trois théologiens</a:t>
            </a:r>
          </a:p>
          <a:p>
            <a:endParaRPr lang="fr-FR" dirty="0"/>
          </a:p>
        </p:txBody>
      </p:sp>
      <p:sp>
        <p:nvSpPr>
          <p:cNvPr id="4" name="Espace réservé du numéro de diapositive 3">
            <a:extLst>
              <a:ext uri="{FF2B5EF4-FFF2-40B4-BE49-F238E27FC236}">
                <a16:creationId xmlns:a16="http://schemas.microsoft.com/office/drawing/2014/main" id="{F224F754-731D-D743-92EA-1039DC2BA1EC}"/>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6" name="ZoneTexte 5">
            <a:extLst>
              <a:ext uri="{FF2B5EF4-FFF2-40B4-BE49-F238E27FC236}">
                <a16:creationId xmlns:a16="http://schemas.microsoft.com/office/drawing/2014/main" id="{2EC52CE8-8773-BD4A-87BB-1DCE600B1C89}"/>
              </a:ext>
            </a:extLst>
          </p:cNvPr>
          <p:cNvSpPr txBox="1"/>
          <p:nvPr/>
        </p:nvSpPr>
        <p:spPr>
          <a:xfrm>
            <a:off x="5335929" y="2951544"/>
            <a:ext cx="4514127" cy="1754326"/>
          </a:xfrm>
          <a:prstGeom prst="rect">
            <a:avLst/>
          </a:prstGeom>
          <a:noFill/>
        </p:spPr>
        <p:txBody>
          <a:bodyPr wrap="square" rtlCol="0">
            <a:spAutoFit/>
          </a:bodyPr>
          <a:lstStyle/>
          <a:p>
            <a:r>
              <a:rPr lang="fr-FR" dirty="0"/>
              <a:t>Salvatore CURRÓ, Universités </a:t>
            </a:r>
            <a:r>
              <a:rPr lang="fr-FR" dirty="0" err="1"/>
              <a:t>urbanienne</a:t>
            </a:r>
            <a:r>
              <a:rPr lang="fr-FR" dirty="0"/>
              <a:t> et salésienne de Rome</a:t>
            </a:r>
          </a:p>
          <a:p>
            <a:endParaRPr lang="fr-FR" dirty="0"/>
          </a:p>
          <a:p>
            <a:pPr marL="285750" indent="-285750">
              <a:buFontTx/>
              <a:buChar char="-"/>
            </a:pPr>
            <a:r>
              <a:rPr lang="fr-FR" dirty="0"/>
              <a:t>Horizon </a:t>
            </a:r>
            <a:r>
              <a:rPr lang="fr-FR" dirty="0" err="1"/>
              <a:t>auto-référentiel</a:t>
            </a:r>
            <a:endParaRPr lang="fr-FR" dirty="0"/>
          </a:p>
          <a:p>
            <a:pPr marL="285750" indent="-285750">
              <a:buFontTx/>
              <a:buChar char="-"/>
            </a:pPr>
            <a:r>
              <a:rPr lang="fr-FR" dirty="0"/>
              <a:t>Séparation et unilatéralité</a:t>
            </a:r>
          </a:p>
          <a:p>
            <a:pPr marL="285750" indent="-285750">
              <a:buFontTx/>
              <a:buChar char="-"/>
            </a:pPr>
            <a:r>
              <a:rPr lang="fr-FR" dirty="0"/>
              <a:t>- survie de l’institution</a:t>
            </a:r>
          </a:p>
        </p:txBody>
      </p:sp>
      <p:pic>
        <p:nvPicPr>
          <p:cNvPr id="9218" name="Picture 2" descr="Padre Salvatore Currò tra i collaboratori del Segretario speciale del  Sinodo dei Vescovi in corso a Roma - Diocesi di Patti">
            <a:extLst>
              <a:ext uri="{FF2B5EF4-FFF2-40B4-BE49-F238E27FC236}">
                <a16:creationId xmlns:a16="http://schemas.microsoft.com/office/drawing/2014/main" id="{C878A100-FD50-D84A-AE4C-833DA370A66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41944" y="2843755"/>
            <a:ext cx="2286000" cy="262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1266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AAA3C7-8BE1-9842-8360-959D4BCD0FEB}"/>
              </a:ext>
            </a:extLst>
          </p:cNvPr>
          <p:cNvSpPr>
            <a:spLocks noGrp="1"/>
          </p:cNvSpPr>
          <p:nvPr>
            <p:ph type="title"/>
          </p:nvPr>
        </p:nvSpPr>
        <p:spPr/>
        <p:txBody>
          <a:bodyPr/>
          <a:lstStyle/>
          <a:p>
            <a:r>
              <a:rPr lang="fr-FR" dirty="0"/>
              <a:t>c) la propension à s’en tenir au culte et à la catéchèse</a:t>
            </a:r>
          </a:p>
        </p:txBody>
      </p:sp>
      <p:sp>
        <p:nvSpPr>
          <p:cNvPr id="4" name="Espace réservé du numéro de diapositive 3">
            <a:extLst>
              <a:ext uri="{FF2B5EF4-FFF2-40B4-BE49-F238E27FC236}">
                <a16:creationId xmlns:a16="http://schemas.microsoft.com/office/drawing/2014/main" id="{1ADE81AA-F6B3-D04C-9181-726EB2D44DBD}"/>
              </a:ext>
            </a:extLst>
          </p:cNvPr>
          <p:cNvSpPr>
            <a:spLocks noGrp="1"/>
          </p:cNvSpPr>
          <p:nvPr>
            <p:ph type="sldNum" sz="quarter" idx="12"/>
          </p:nvPr>
        </p:nvSpPr>
        <p:spPr/>
        <p:txBody>
          <a:bodyPr/>
          <a:lstStyle/>
          <a:p>
            <a:fld id="{D57F1E4F-1CFF-5643-939E-217C01CDF565}" type="slidenum">
              <a:rPr lang="en-US" smtClean="0"/>
              <a:pPr/>
              <a:t>14</a:t>
            </a:fld>
            <a:endParaRPr lang="en-US" dirty="0"/>
          </a:p>
        </p:txBody>
      </p:sp>
      <p:pic>
        <p:nvPicPr>
          <p:cNvPr id="10242" name="Picture 2" descr="Serge, dis-moi une parole d&amp;#39;Espérance » – zephirtv">
            <a:extLst>
              <a:ext uri="{FF2B5EF4-FFF2-40B4-BE49-F238E27FC236}">
                <a16:creationId xmlns:a16="http://schemas.microsoft.com/office/drawing/2014/main" id="{CAA0BD87-5911-AD4C-8A9A-333F8AA251DA}"/>
              </a:ext>
            </a:extLst>
          </p:cNvPr>
          <p:cNvPicPr>
            <a:picLocks noGrp="1" noChangeAspect="1" noChangeArrowheads="1"/>
          </p:cNvPicPr>
          <p:nvPr>
            <p:ph idx="1"/>
          </p:nvPr>
        </p:nvPicPr>
        <p:blipFill>
          <a:blip r:embed="rId2" cstate="print">
            <a:extLst>
              <a:ext uri="{28A0092B-C50C-407E-A947-70E740481C1C}">
                <a14:useLocalDpi xmlns:a14="http://schemas.microsoft.com/office/drawing/2010/main"/>
              </a:ext>
            </a:extLst>
          </a:blip>
          <a:srcRect/>
          <a:stretch>
            <a:fillRect/>
          </a:stretch>
        </p:blipFill>
        <p:spPr bwMode="auto">
          <a:xfrm>
            <a:off x="6366577" y="2376668"/>
            <a:ext cx="4743145" cy="2716192"/>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243C33AE-C73B-5148-AC4D-A6AFCF3A6573}"/>
              </a:ext>
            </a:extLst>
          </p:cNvPr>
          <p:cNvSpPr txBox="1"/>
          <p:nvPr/>
        </p:nvSpPr>
        <p:spPr>
          <a:xfrm>
            <a:off x="2592925" y="2720051"/>
            <a:ext cx="1874903" cy="646331"/>
          </a:xfrm>
          <a:prstGeom prst="rect">
            <a:avLst/>
          </a:prstGeom>
          <a:noFill/>
        </p:spPr>
        <p:txBody>
          <a:bodyPr wrap="square" rtlCol="0">
            <a:spAutoFit/>
          </a:bodyPr>
          <a:lstStyle/>
          <a:p>
            <a:r>
              <a:rPr lang="fr-FR" dirty="0"/>
              <a:t>Leçons d’un confinement</a:t>
            </a:r>
          </a:p>
        </p:txBody>
      </p:sp>
      <p:sp>
        <p:nvSpPr>
          <p:cNvPr id="6" name="ZoneTexte 5">
            <a:extLst>
              <a:ext uri="{FF2B5EF4-FFF2-40B4-BE49-F238E27FC236}">
                <a16:creationId xmlns:a16="http://schemas.microsoft.com/office/drawing/2014/main" id="{E0950423-CBCC-A84F-BE78-45351E258A1D}"/>
              </a:ext>
            </a:extLst>
          </p:cNvPr>
          <p:cNvSpPr txBox="1"/>
          <p:nvPr/>
        </p:nvSpPr>
        <p:spPr>
          <a:xfrm>
            <a:off x="8738149" y="5220182"/>
            <a:ext cx="1771664" cy="369332"/>
          </a:xfrm>
          <a:prstGeom prst="rect">
            <a:avLst/>
          </a:prstGeom>
          <a:noFill/>
        </p:spPr>
        <p:txBody>
          <a:bodyPr wrap="square" rtlCol="0">
            <a:spAutoFit/>
          </a:bodyPr>
          <a:lstStyle/>
          <a:p>
            <a:r>
              <a:rPr lang="fr-FR" dirty="0"/>
              <a:t>Serge Pelletier</a:t>
            </a:r>
          </a:p>
        </p:txBody>
      </p:sp>
    </p:spTree>
    <p:extLst>
      <p:ext uri="{BB962C8B-B14F-4D97-AF65-F5344CB8AC3E}">
        <p14:creationId xmlns:p14="http://schemas.microsoft.com/office/powerpoint/2010/main" val="153412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35810A-DDEE-624E-B7AD-682288237455}"/>
              </a:ext>
            </a:extLst>
          </p:cNvPr>
          <p:cNvSpPr>
            <a:spLocks noGrp="1"/>
          </p:cNvSpPr>
          <p:nvPr>
            <p:ph type="title"/>
          </p:nvPr>
        </p:nvSpPr>
        <p:spPr/>
        <p:txBody>
          <a:bodyPr/>
          <a:lstStyle/>
          <a:p>
            <a:r>
              <a:rPr lang="fr-FR" dirty="0"/>
              <a:t>d) les limites du « presque plus »</a:t>
            </a:r>
            <a:br>
              <a:rPr lang="fr-FR" dirty="0"/>
            </a:br>
            <a:endParaRPr lang="fr-FR" dirty="0"/>
          </a:p>
        </p:txBody>
      </p:sp>
      <p:sp>
        <p:nvSpPr>
          <p:cNvPr id="3" name="Espace réservé du contenu 2">
            <a:extLst>
              <a:ext uri="{FF2B5EF4-FFF2-40B4-BE49-F238E27FC236}">
                <a16:creationId xmlns:a16="http://schemas.microsoft.com/office/drawing/2014/main" id="{284B9BB6-7499-B344-BF39-676FFCF0505D}"/>
              </a:ext>
            </a:extLst>
          </p:cNvPr>
          <p:cNvSpPr>
            <a:spLocks noGrp="1"/>
          </p:cNvSpPr>
          <p:nvPr>
            <p:ph idx="1"/>
          </p:nvPr>
        </p:nvSpPr>
        <p:spPr/>
        <p:txBody>
          <a:bodyPr/>
          <a:lstStyle/>
          <a:p>
            <a:r>
              <a:rPr lang="fr-FR" dirty="0"/>
              <a:t>Est-il correct de diagnostiquer que, avec célérité, on passe de la logique du « MOINS » (il y a sur un laps de temps défini, par exemple 5 ou 10 ans, moins de catéchisés, moins de </a:t>
            </a:r>
            <a:r>
              <a:rPr lang="fr-FR" dirty="0" err="1"/>
              <a:t>sacramentalisés</a:t>
            </a:r>
            <a:r>
              <a:rPr lang="fr-FR" dirty="0"/>
              <a:t>, moins de groupes d’action caritative inspiré par la doctrine sociale de l’Église. Il y a aussi moins de prêtres et  - la crise actuelle de la COVID venant ici servir de vilain accélérateur – de moins en moins d’argent pour faire fonctionner les rouages encore complexes d’une vaste institution.  On est donc passé de cette logique du « moins » à celle du « presque plus ».</a:t>
            </a:r>
          </a:p>
        </p:txBody>
      </p:sp>
      <p:sp>
        <p:nvSpPr>
          <p:cNvPr id="4" name="Espace réservé du numéro de diapositive 3">
            <a:extLst>
              <a:ext uri="{FF2B5EF4-FFF2-40B4-BE49-F238E27FC236}">
                <a16:creationId xmlns:a16="http://schemas.microsoft.com/office/drawing/2014/main" id="{05324FF1-128B-6C4F-A29B-E8B4A69E82AE}"/>
              </a:ext>
            </a:extLst>
          </p:cNvPr>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2289183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5481E4-B6B3-8445-BD04-F1F53157D61A}"/>
              </a:ext>
            </a:extLst>
          </p:cNvPr>
          <p:cNvSpPr>
            <a:spLocks noGrp="1"/>
          </p:cNvSpPr>
          <p:nvPr>
            <p:ph type="title"/>
          </p:nvPr>
        </p:nvSpPr>
        <p:spPr/>
        <p:txBody>
          <a:bodyPr>
            <a:normAutofit fontScale="90000"/>
          </a:bodyPr>
          <a:lstStyle/>
          <a:p>
            <a:r>
              <a:rPr lang="fr-FR" dirty="0"/>
              <a:t>e) le nombre, l’âge, la culture des agents de pastorale</a:t>
            </a:r>
            <a:br>
              <a:rPr lang="fr-FR" dirty="0"/>
            </a:br>
            <a:endParaRPr lang="fr-FR" dirty="0"/>
          </a:p>
        </p:txBody>
      </p:sp>
      <p:sp>
        <p:nvSpPr>
          <p:cNvPr id="4" name="Espace réservé du numéro de diapositive 3">
            <a:extLst>
              <a:ext uri="{FF2B5EF4-FFF2-40B4-BE49-F238E27FC236}">
                <a16:creationId xmlns:a16="http://schemas.microsoft.com/office/drawing/2014/main" id="{139B27F1-11FB-BA46-A4D1-B9F445AD7426}"/>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
        <p:nvSpPr>
          <p:cNvPr id="5" name="Rectangle 4">
            <a:extLst>
              <a:ext uri="{FF2B5EF4-FFF2-40B4-BE49-F238E27FC236}">
                <a16:creationId xmlns:a16="http://schemas.microsoft.com/office/drawing/2014/main" id="{E6B0E91D-F14B-4A44-B359-5A39D0ECC021}"/>
              </a:ext>
            </a:extLst>
          </p:cNvPr>
          <p:cNvSpPr/>
          <p:nvPr/>
        </p:nvSpPr>
        <p:spPr>
          <a:xfrm>
            <a:off x="5408612" y="1987587"/>
            <a:ext cx="6096000" cy="3785652"/>
          </a:xfrm>
          <a:prstGeom prst="rect">
            <a:avLst/>
          </a:prstGeom>
        </p:spPr>
        <p:txBody>
          <a:bodyPr>
            <a:spAutoFit/>
          </a:bodyPr>
          <a:lstStyle/>
          <a:p>
            <a:pPr algn="just"/>
            <a:r>
              <a:rPr lang="fr-BE" dirty="0">
                <a:latin typeface="Calibri" panose="020F0502020204030204" pitchFamily="34" charset="0"/>
                <a:ea typeface="Times New Roman" panose="02020603050405020304" pitchFamily="18" charset="0"/>
              </a:rPr>
              <a:t>La revue « Lumen Vitae » sur l’Église et les personnes âges ouvrait un autre aspect des mêmes questions en posant la question non seulement de l’âge moyen des « paroissiens réguliers », mais aussi de l’âge moyen du clergé et des animateurs en pastorale. Il est somme tout logique que des personnes âgées soient portées à valoriser un style de présence, un langage, des formes d’animation et des types de comportements avec lesquels ils ont une longue et fidèle connivence.  On imagine mal une logique de rupture, un programme révolutionnaire de modifications dans des paroisses configurées par un public âgé, globalement satisfait du maintien d’un statu quo … aussi longtemps que possible…</a:t>
            </a:r>
            <a:r>
              <a:rPr lang="fr-BE" dirty="0"/>
              <a:t> </a:t>
            </a:r>
            <a:r>
              <a:rPr lang="fr-BE" sz="1200" dirty="0">
                <a:latin typeface="Calibri" panose="020F0502020204030204" pitchFamily="34" charset="0"/>
                <a:ea typeface="Batang" panose="02030600000101010101" pitchFamily="18" charset="-127"/>
              </a:rPr>
              <a:t>Henri </a:t>
            </a:r>
            <a:r>
              <a:rPr lang="fr-BE" sz="1200" cap="small" dirty="0">
                <a:latin typeface="Calibri" panose="020F0502020204030204" pitchFamily="34" charset="0"/>
                <a:ea typeface="Batang" panose="02030600000101010101" pitchFamily="18" charset="-127"/>
              </a:rPr>
              <a:t>Derroitte</a:t>
            </a:r>
            <a:r>
              <a:rPr lang="fr-BE" sz="1200" dirty="0">
                <a:latin typeface="Calibri" panose="020F0502020204030204" pitchFamily="34" charset="0"/>
                <a:ea typeface="Batang" panose="02030600000101010101" pitchFamily="18" charset="-127"/>
              </a:rPr>
              <a:t>, “L’Église et les personnes âgées. Enjeux catéchétiques et pastoraux”, dans </a:t>
            </a:r>
            <a:r>
              <a:rPr lang="fr-BE" sz="1200" i="1" dirty="0">
                <a:latin typeface="Calibri" panose="020F0502020204030204" pitchFamily="34" charset="0"/>
                <a:ea typeface="Batang" panose="02030600000101010101" pitchFamily="18" charset="-127"/>
              </a:rPr>
              <a:t>Lumen Vitae, </a:t>
            </a:r>
            <a:r>
              <a:rPr lang="fr-BE" sz="1200" dirty="0" err="1">
                <a:latin typeface="Calibri" panose="020F0502020204030204" pitchFamily="34" charset="0"/>
                <a:ea typeface="Batang" panose="02030600000101010101" pitchFamily="18" charset="-127"/>
              </a:rPr>
              <a:t>t</a:t>
            </a:r>
            <a:r>
              <a:rPr lang="fr-BE" sz="1200" dirty="0">
                <a:latin typeface="Calibri" panose="020F0502020204030204" pitchFamily="34" charset="0"/>
                <a:ea typeface="Batang" panose="02030600000101010101" pitchFamily="18" charset="-127"/>
              </a:rPr>
              <a:t>. 74, 2019, p ;247-249</a:t>
            </a:r>
            <a:endParaRPr lang="fr-BE" sz="1200" dirty="0">
              <a:effectLst/>
              <a:latin typeface="Times New Roman" panose="02020603050405020304" pitchFamily="18" charset="0"/>
              <a:ea typeface="Batang" panose="02030600000101010101" pitchFamily="18" charset="-127"/>
            </a:endParaRPr>
          </a:p>
        </p:txBody>
      </p:sp>
      <p:pic>
        <p:nvPicPr>
          <p:cNvPr id="3074" name="Picture 2" descr="Revue lumen vitae n.2019/3 ; l&amp;#39;eglise et les personnes agees - Revue Lumen  Vitae - Lumen Vitae - Revue - Librairie Gallimard PARIS">
            <a:extLst>
              <a:ext uri="{FF2B5EF4-FFF2-40B4-BE49-F238E27FC236}">
                <a16:creationId xmlns:a16="http://schemas.microsoft.com/office/drawing/2014/main" id="{FEE8DDD5-2546-D54F-814E-16D6CB0A589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31984" y="1987587"/>
            <a:ext cx="2897529" cy="4346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781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A46F0C-F235-8447-8C75-DDE049D63A26}"/>
              </a:ext>
            </a:extLst>
          </p:cNvPr>
          <p:cNvSpPr>
            <a:spLocks noGrp="1"/>
          </p:cNvSpPr>
          <p:nvPr>
            <p:ph type="title"/>
          </p:nvPr>
        </p:nvSpPr>
        <p:spPr/>
        <p:txBody>
          <a:bodyPr/>
          <a:lstStyle/>
          <a:p>
            <a:r>
              <a:rPr lang="fr-FR" dirty="0"/>
              <a:t>Merci</a:t>
            </a:r>
          </a:p>
        </p:txBody>
      </p:sp>
      <p:sp>
        <p:nvSpPr>
          <p:cNvPr id="4" name="Espace réservé du numéro de diapositive 3">
            <a:extLst>
              <a:ext uri="{FF2B5EF4-FFF2-40B4-BE49-F238E27FC236}">
                <a16:creationId xmlns:a16="http://schemas.microsoft.com/office/drawing/2014/main" id="{B65D7831-FB0D-C740-ABC8-B51708E57433}"/>
              </a:ext>
            </a:extLst>
          </p:cNvPr>
          <p:cNvSpPr>
            <a:spLocks noGrp="1"/>
          </p:cNvSpPr>
          <p:nvPr>
            <p:ph type="sldNum" sz="quarter" idx="12"/>
          </p:nvPr>
        </p:nvSpPr>
        <p:spPr/>
        <p:txBody>
          <a:bodyPr/>
          <a:lstStyle/>
          <a:p>
            <a:fld id="{D57F1E4F-1CFF-5643-939E-217C01CDF565}" type="slidenum">
              <a:rPr lang="en-US" smtClean="0"/>
              <a:pPr/>
              <a:t>17</a:t>
            </a:fld>
            <a:endParaRPr lang="en-US" dirty="0"/>
          </a:p>
        </p:txBody>
      </p:sp>
      <p:pic>
        <p:nvPicPr>
          <p:cNvPr id="8" name="Espace réservé du contenu 7">
            <a:extLst>
              <a:ext uri="{FF2B5EF4-FFF2-40B4-BE49-F238E27FC236}">
                <a16:creationId xmlns:a16="http://schemas.microsoft.com/office/drawing/2014/main" id="{B696B1C4-5C8C-4C42-AABD-F677AB4AEB47}"/>
              </a:ext>
            </a:extLst>
          </p:cNvPr>
          <p:cNvPicPr>
            <a:picLocks noGrp="1" noChangeAspect="1"/>
          </p:cNvPicPr>
          <p:nvPr>
            <p:ph idx="1"/>
          </p:nvPr>
        </p:nvPicPr>
        <p:blipFill>
          <a:blip r:embed="rId2" cstate="print">
            <a:extLst>
              <a:ext uri="{28A0092B-C50C-407E-A947-70E740481C1C}">
                <a14:useLocalDpi xmlns:a14="http://schemas.microsoft.com/office/drawing/2010/main"/>
              </a:ext>
            </a:extLst>
          </a:blip>
          <a:stretch>
            <a:fillRect/>
          </a:stretch>
        </p:blipFill>
        <p:spPr>
          <a:xfrm>
            <a:off x="4411663" y="2143125"/>
            <a:ext cx="5270500" cy="3759200"/>
          </a:xfrm>
        </p:spPr>
      </p:pic>
    </p:spTree>
    <p:extLst>
      <p:ext uri="{BB962C8B-B14F-4D97-AF65-F5344CB8AC3E}">
        <p14:creationId xmlns:p14="http://schemas.microsoft.com/office/powerpoint/2010/main" val="128252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a:extLst>
              <a:ext uri="{FF2B5EF4-FFF2-40B4-BE49-F238E27FC236}">
                <a16:creationId xmlns:a16="http://schemas.microsoft.com/office/drawing/2014/main" id="{1E8F7A24-9174-4340-BED8-872E6448F351}"/>
              </a:ext>
            </a:extLst>
          </p:cNvPr>
          <p:cNvSpPr>
            <a:spLocks noGrp="1"/>
          </p:cNvSpPr>
          <p:nvPr>
            <p:ph type="body" idx="1"/>
          </p:nvPr>
        </p:nvSpPr>
        <p:spPr/>
        <p:txBody>
          <a:bodyPr/>
          <a:lstStyle/>
          <a:p>
            <a:r>
              <a:rPr lang="fr-FR" dirty="0"/>
              <a:t>Retrouvailles et découverte</a:t>
            </a:r>
          </a:p>
        </p:txBody>
      </p:sp>
      <p:sp>
        <p:nvSpPr>
          <p:cNvPr id="7" name="Espace réservé du texte 6">
            <a:extLst>
              <a:ext uri="{FF2B5EF4-FFF2-40B4-BE49-F238E27FC236}">
                <a16:creationId xmlns:a16="http://schemas.microsoft.com/office/drawing/2014/main" id="{B2677C3A-DB6E-954C-9FAA-242DCABF6684}"/>
              </a:ext>
            </a:extLst>
          </p:cNvPr>
          <p:cNvSpPr>
            <a:spLocks noGrp="1"/>
          </p:cNvSpPr>
          <p:nvPr>
            <p:ph type="body" sz="quarter" idx="3"/>
          </p:nvPr>
        </p:nvSpPr>
        <p:spPr/>
        <p:txBody>
          <a:bodyPr/>
          <a:lstStyle/>
          <a:p>
            <a:r>
              <a:rPr lang="fr-FR" dirty="0"/>
              <a:t>Hospitalité</a:t>
            </a:r>
          </a:p>
        </p:txBody>
      </p:sp>
      <p:sp>
        <p:nvSpPr>
          <p:cNvPr id="4" name="Titre 3">
            <a:extLst>
              <a:ext uri="{FF2B5EF4-FFF2-40B4-BE49-F238E27FC236}">
                <a16:creationId xmlns:a16="http://schemas.microsoft.com/office/drawing/2014/main" id="{675C3675-244E-AA4A-B822-F5305A77DD2D}"/>
              </a:ext>
            </a:extLst>
          </p:cNvPr>
          <p:cNvSpPr>
            <a:spLocks noGrp="1"/>
          </p:cNvSpPr>
          <p:nvPr>
            <p:ph type="title"/>
          </p:nvPr>
        </p:nvSpPr>
        <p:spPr/>
        <p:txBody>
          <a:bodyPr/>
          <a:lstStyle/>
          <a:p>
            <a:r>
              <a:rPr lang="fr-FR" b="1" dirty="0">
                <a:solidFill>
                  <a:srgbClr val="FF0000"/>
                </a:solidFill>
              </a:rPr>
              <a:t> 1</a:t>
            </a:r>
            <a:r>
              <a:rPr lang="fr-FR" b="1" baseline="30000" dirty="0">
                <a:solidFill>
                  <a:srgbClr val="FF0000"/>
                </a:solidFill>
              </a:rPr>
              <a:t>ere</a:t>
            </a:r>
            <a:r>
              <a:rPr lang="fr-FR" b="1" dirty="0">
                <a:solidFill>
                  <a:srgbClr val="FF0000"/>
                </a:solidFill>
              </a:rPr>
              <a:t> section: Questionnements</a:t>
            </a:r>
          </a:p>
        </p:txBody>
      </p:sp>
      <p:sp>
        <p:nvSpPr>
          <p:cNvPr id="2" name="Espace réservé du numéro de diapositive 1">
            <a:extLst>
              <a:ext uri="{FF2B5EF4-FFF2-40B4-BE49-F238E27FC236}">
                <a16:creationId xmlns:a16="http://schemas.microsoft.com/office/drawing/2014/main" id="{D489A4E1-F5FD-8243-914E-D45250CED473}"/>
              </a:ext>
            </a:extLst>
          </p:cNvPr>
          <p:cNvSpPr>
            <a:spLocks noGrp="1"/>
          </p:cNvSpPr>
          <p:nvPr>
            <p:ph type="sldNum" sz="quarter" idx="12"/>
          </p:nvPr>
        </p:nvSpPr>
        <p:spPr/>
        <p:txBody>
          <a:bodyPr/>
          <a:lstStyle/>
          <a:p>
            <a:fld id="{D57F1E4F-1CFF-5643-939E-217C01CDF565}" type="slidenum">
              <a:rPr lang="en-US" smtClean="0"/>
              <a:pPr/>
              <a:t>2</a:t>
            </a:fld>
            <a:endParaRPr lang="en-US" dirty="0"/>
          </a:p>
        </p:txBody>
      </p:sp>
      <p:pic>
        <p:nvPicPr>
          <p:cNvPr id="2050" name="Picture 2" descr="Centre pastoral">
            <a:extLst>
              <a:ext uri="{FF2B5EF4-FFF2-40B4-BE49-F238E27FC236}">
                <a16:creationId xmlns:a16="http://schemas.microsoft.com/office/drawing/2014/main" id="{A5073347-EF5A-1847-A5DE-27973F359180}"/>
              </a:ext>
            </a:extLst>
          </p:cNvPr>
          <p:cNvPicPr>
            <a:picLocks noGrp="1" noChangeAspect="1" noChangeArrowheads="1"/>
          </p:cNvPicPr>
          <p:nvPr>
            <p:ph sz="half" idx="2"/>
          </p:nvPr>
        </p:nvPicPr>
        <p:blipFill>
          <a:blip r:embed="rId2">
            <a:extLst>
              <a:ext uri="{28A0092B-C50C-407E-A947-70E740481C1C}">
                <a14:useLocalDpi xmlns:a14="http://schemas.microsoft.com/office/drawing/2010/main"/>
              </a:ext>
            </a:extLst>
          </a:blip>
          <a:srcRect/>
          <a:stretch>
            <a:fillRect/>
          </a:stretch>
        </p:blipFill>
        <p:spPr bwMode="auto">
          <a:xfrm>
            <a:off x="2589213" y="2784706"/>
            <a:ext cx="4343400" cy="288243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ivre ensemble - Jura Pastoral">
            <a:extLst>
              <a:ext uri="{FF2B5EF4-FFF2-40B4-BE49-F238E27FC236}">
                <a16:creationId xmlns:a16="http://schemas.microsoft.com/office/drawing/2014/main" id="{D204BD21-A995-7542-A0C9-C6F8FB937E6A}"/>
              </a:ext>
            </a:extLst>
          </p:cNvPr>
          <p:cNvPicPr>
            <a:picLocks noGrp="1" noChangeAspect="1" noChangeArrowheads="1"/>
          </p:cNvPicPr>
          <p:nvPr>
            <p:ph sz="quarter" idx="4"/>
          </p:nvPr>
        </p:nvPicPr>
        <p:blipFill>
          <a:blip r:embed="rId3">
            <a:extLst>
              <a:ext uri="{28A0092B-C50C-407E-A947-70E740481C1C}">
                <a14:useLocalDpi xmlns:a14="http://schemas.microsoft.com/office/drawing/2010/main"/>
              </a:ext>
            </a:extLst>
          </a:blip>
          <a:srcRect/>
          <a:stretch>
            <a:fillRect/>
          </a:stretch>
        </p:blipFill>
        <p:spPr bwMode="auto">
          <a:xfrm>
            <a:off x="7167563" y="2786493"/>
            <a:ext cx="4338637" cy="2872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1083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B0B853-45ED-D24B-A903-9D2D79FD79E0}"/>
              </a:ext>
            </a:extLst>
          </p:cNvPr>
          <p:cNvSpPr>
            <a:spLocks noGrp="1"/>
          </p:cNvSpPr>
          <p:nvPr>
            <p:ph type="title"/>
          </p:nvPr>
        </p:nvSpPr>
        <p:spPr/>
        <p:txBody>
          <a:bodyPr/>
          <a:lstStyle/>
          <a:p>
            <a:r>
              <a:rPr lang="fr-FR" dirty="0"/>
              <a:t>Objectifs de la session</a:t>
            </a:r>
          </a:p>
        </p:txBody>
      </p:sp>
      <p:sp>
        <p:nvSpPr>
          <p:cNvPr id="3" name="Espace réservé du contenu 2">
            <a:extLst>
              <a:ext uri="{FF2B5EF4-FFF2-40B4-BE49-F238E27FC236}">
                <a16:creationId xmlns:a16="http://schemas.microsoft.com/office/drawing/2014/main" id="{F271A29A-6FC5-5D47-A3DC-8A5686BC092F}"/>
              </a:ext>
            </a:extLst>
          </p:cNvPr>
          <p:cNvSpPr>
            <a:spLocks noGrp="1"/>
          </p:cNvSpPr>
          <p:nvPr>
            <p:ph idx="1"/>
          </p:nvPr>
        </p:nvSpPr>
        <p:spPr/>
        <p:txBody>
          <a:bodyPr>
            <a:normAutofit/>
          </a:bodyPr>
          <a:lstStyle/>
          <a:p>
            <a:r>
              <a:rPr lang="fr-BE" dirty="0"/>
              <a:t>« J’espère que toutes les communautés feront en sorte de mettre en œuvre les moyens nécessaires pour avancer sur le chemin d’une conversion pastorale et missionnaire, qui ne peut laisser les choses comme elles sont. Ce n’est pas d’une « simple administration » dont nous avons besoin. Constituons-nous dans toutes les régions de la terre en « état permanent de mission » (EG 25).</a:t>
            </a:r>
          </a:p>
          <a:p>
            <a:pPr marL="0" indent="0">
              <a:buNone/>
            </a:pPr>
            <a:r>
              <a:rPr lang="fr-BE" dirty="0"/>
              <a:t> </a:t>
            </a:r>
          </a:p>
          <a:p>
            <a:r>
              <a:rPr lang="fr-BE" dirty="0"/>
              <a:t>« « J’imagine un choix missionnaire capable de transformer toute chose, afin que les habitudes, les styles, les horaires, le langage et toute structure ecclésiale devienne un canal adéquat pour l’évangélisation du monde actuel plutôt que pour l’auto-préservation » (EG 27).</a:t>
            </a:r>
          </a:p>
          <a:p>
            <a:endParaRPr lang="fr-FR" dirty="0"/>
          </a:p>
        </p:txBody>
      </p:sp>
      <p:sp>
        <p:nvSpPr>
          <p:cNvPr id="4" name="Espace réservé du numéro de diapositive 3">
            <a:extLst>
              <a:ext uri="{FF2B5EF4-FFF2-40B4-BE49-F238E27FC236}">
                <a16:creationId xmlns:a16="http://schemas.microsoft.com/office/drawing/2014/main" id="{D593D3D2-ABCF-5545-B2A6-2D1CF392EF5D}"/>
              </a:ext>
            </a:extLst>
          </p:cNvPr>
          <p:cNvSpPr>
            <a:spLocks noGrp="1"/>
          </p:cNvSpPr>
          <p:nvPr>
            <p:ph type="sldNum" sz="quarter" idx="12"/>
          </p:nvPr>
        </p:nvSpPr>
        <p:spPr/>
        <p:txBody>
          <a:bodyPr/>
          <a:lstStyle/>
          <a:p>
            <a:fld id="{D57F1E4F-1CFF-5643-939E-217C01CDF565}" type="slidenum">
              <a:rPr lang="en-US" smtClean="0"/>
              <a:pPr/>
              <a:t>3</a:t>
            </a:fld>
            <a:endParaRPr lang="en-US" dirty="0"/>
          </a:p>
        </p:txBody>
      </p:sp>
      <p:pic>
        <p:nvPicPr>
          <p:cNvPr id="4098" name="Picture 2" descr="Actualités Pape François : toutes les news de Pape François avec Gala.fr -  page 7">
            <a:extLst>
              <a:ext uri="{FF2B5EF4-FFF2-40B4-BE49-F238E27FC236}">
                <a16:creationId xmlns:a16="http://schemas.microsoft.com/office/drawing/2014/main" id="{ADC12168-DD1D-4A48-A01F-FADBB6D1E363}"/>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9479666" y="264550"/>
            <a:ext cx="2368952" cy="17767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010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F361FF-4487-8D4F-B6B6-F73A688AB94D}"/>
              </a:ext>
            </a:extLst>
          </p:cNvPr>
          <p:cNvSpPr>
            <a:spLocks noGrp="1"/>
          </p:cNvSpPr>
          <p:nvPr>
            <p:ph type="title"/>
          </p:nvPr>
        </p:nvSpPr>
        <p:spPr/>
        <p:txBody>
          <a:bodyPr/>
          <a:lstStyle/>
          <a:p>
            <a:r>
              <a:rPr lang="fr-FR" dirty="0"/>
              <a:t>Questions</a:t>
            </a:r>
          </a:p>
        </p:txBody>
      </p:sp>
      <p:sp>
        <p:nvSpPr>
          <p:cNvPr id="3" name="Espace réservé du contenu 2">
            <a:extLst>
              <a:ext uri="{FF2B5EF4-FFF2-40B4-BE49-F238E27FC236}">
                <a16:creationId xmlns:a16="http://schemas.microsoft.com/office/drawing/2014/main" id="{B8238B45-E9F9-A946-8AFE-A2F2AB660EDD}"/>
              </a:ext>
            </a:extLst>
          </p:cNvPr>
          <p:cNvSpPr>
            <a:spLocks noGrp="1"/>
          </p:cNvSpPr>
          <p:nvPr>
            <p:ph idx="1"/>
          </p:nvPr>
        </p:nvSpPr>
        <p:spPr/>
        <p:txBody>
          <a:bodyPr>
            <a:normAutofit fontScale="92500"/>
          </a:bodyPr>
          <a:lstStyle/>
          <a:p>
            <a:r>
              <a:rPr lang="fr-FR" dirty="0"/>
              <a:t>Un appel à une « Église autre », à une « conversion » = ?</a:t>
            </a:r>
          </a:p>
          <a:p>
            <a:pPr lvl="2">
              <a:buFont typeface="+mj-lt"/>
              <a:buAutoNum type="arabicPeriod"/>
            </a:pPr>
            <a:r>
              <a:rPr lang="fr-FR" sz="2400" dirty="0"/>
              <a:t>L’appel du pape est-il audible?</a:t>
            </a:r>
          </a:p>
          <a:p>
            <a:pPr lvl="2">
              <a:buFont typeface="+mj-lt"/>
              <a:buAutoNum type="arabicPeriod"/>
            </a:pPr>
            <a:r>
              <a:rPr lang="fr-FR" sz="2400" dirty="0"/>
              <a:t>Une conversion est-elle possible, compte tenu de l’état de nos communautés?</a:t>
            </a:r>
          </a:p>
          <a:p>
            <a:pPr lvl="2">
              <a:buFont typeface="+mj-lt"/>
              <a:buAutoNum type="arabicPeriod"/>
            </a:pPr>
            <a:r>
              <a:rPr lang="fr-FR" sz="2400" dirty="0"/>
              <a:t>Une conversion est-elle possible eu égard aux motivations et aux capacités des agents de pastorale?</a:t>
            </a:r>
          </a:p>
          <a:p>
            <a:pPr lvl="2">
              <a:buFont typeface="+mj-lt"/>
              <a:buAutoNum type="arabicPeriod"/>
            </a:pPr>
            <a:r>
              <a:rPr lang="fr-FR" sz="2400" dirty="0"/>
              <a:t>Si c’est possible, à quelles conditions, avec quelles priorités…?</a:t>
            </a:r>
          </a:p>
          <a:p>
            <a:pPr lvl="2">
              <a:buFont typeface="+mj-lt"/>
              <a:buAutoNum type="arabicPeriod"/>
            </a:pPr>
            <a:r>
              <a:rPr lang="fr-FR" sz="2400" dirty="0"/>
              <a:t>Comment aller vers du neuf sans désavouer le passé?</a:t>
            </a:r>
          </a:p>
          <a:p>
            <a:endParaRPr lang="fr-FR" dirty="0"/>
          </a:p>
        </p:txBody>
      </p:sp>
      <p:sp>
        <p:nvSpPr>
          <p:cNvPr id="4" name="Espace réservé du numéro de diapositive 3">
            <a:extLst>
              <a:ext uri="{FF2B5EF4-FFF2-40B4-BE49-F238E27FC236}">
                <a16:creationId xmlns:a16="http://schemas.microsoft.com/office/drawing/2014/main" id="{5B7501D4-687D-964B-A3B3-0F71C18B3719}"/>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2492191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DDEC78-139E-9149-9C68-E3B12BC18018}"/>
              </a:ext>
            </a:extLst>
          </p:cNvPr>
          <p:cNvSpPr>
            <a:spLocks noGrp="1"/>
          </p:cNvSpPr>
          <p:nvPr>
            <p:ph type="title"/>
          </p:nvPr>
        </p:nvSpPr>
        <p:spPr/>
        <p:txBody>
          <a:bodyPr/>
          <a:lstStyle/>
          <a:p>
            <a:r>
              <a:rPr lang="fr-FR" dirty="0"/>
              <a:t>Theobald, Biemmi et </a:t>
            </a:r>
            <a:r>
              <a:rPr lang="fr-FR" dirty="0" err="1"/>
              <a:t>Castellucci</a:t>
            </a:r>
            <a:endParaRPr lang="fr-FR" dirty="0"/>
          </a:p>
        </p:txBody>
      </p:sp>
      <p:sp>
        <p:nvSpPr>
          <p:cNvPr id="3" name="Espace réservé du contenu 2">
            <a:extLst>
              <a:ext uri="{FF2B5EF4-FFF2-40B4-BE49-F238E27FC236}">
                <a16:creationId xmlns:a16="http://schemas.microsoft.com/office/drawing/2014/main" id="{40B6C19D-0FA2-624D-ABF3-B14E1FDF379A}"/>
              </a:ext>
            </a:extLst>
          </p:cNvPr>
          <p:cNvSpPr>
            <a:spLocks noGrp="1"/>
          </p:cNvSpPr>
          <p:nvPr>
            <p:ph idx="1"/>
          </p:nvPr>
        </p:nvSpPr>
        <p:spPr>
          <a:xfrm>
            <a:off x="1802757" y="1560170"/>
            <a:ext cx="8915400" cy="517003"/>
          </a:xfrm>
        </p:spPr>
        <p:txBody>
          <a:bodyPr/>
          <a:lstStyle/>
          <a:p>
            <a:r>
              <a:rPr lang="fr-FR" dirty="0"/>
              <a:t>Une question d’attitude, de posture</a:t>
            </a:r>
          </a:p>
        </p:txBody>
      </p:sp>
      <p:sp>
        <p:nvSpPr>
          <p:cNvPr id="4" name="Espace réservé du numéro de diapositive 3">
            <a:extLst>
              <a:ext uri="{FF2B5EF4-FFF2-40B4-BE49-F238E27FC236}">
                <a16:creationId xmlns:a16="http://schemas.microsoft.com/office/drawing/2014/main" id="{68BAD9B4-5C3E-7E48-8D50-698A2778250C}"/>
              </a:ext>
            </a:extLst>
          </p:cNvPr>
          <p:cNvSpPr>
            <a:spLocks noGrp="1"/>
          </p:cNvSpPr>
          <p:nvPr>
            <p:ph type="sldNum" sz="quarter" idx="12"/>
          </p:nvPr>
        </p:nvSpPr>
        <p:spPr/>
        <p:txBody>
          <a:bodyPr/>
          <a:lstStyle/>
          <a:p>
            <a:fld id="{D57F1E4F-1CFF-5643-939E-217C01CDF565}" type="slidenum">
              <a:rPr lang="en-US" smtClean="0"/>
              <a:pPr/>
              <a:t>5</a:t>
            </a:fld>
            <a:endParaRPr lang="en-US" dirty="0"/>
          </a:p>
        </p:txBody>
      </p:sp>
      <p:pic>
        <p:nvPicPr>
          <p:cNvPr id="1026" name="Picture 2" descr="L&amp;#39;Église en 2030, quelles espérances ? - Écho - Bw Catho">
            <a:extLst>
              <a:ext uri="{FF2B5EF4-FFF2-40B4-BE49-F238E27FC236}">
                <a16:creationId xmlns:a16="http://schemas.microsoft.com/office/drawing/2014/main" id="{41D984CB-5F5C-E946-9B73-5967CFD597B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24394" y="2379562"/>
            <a:ext cx="3402613" cy="227346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A690823-8C1C-7044-A184-DD9DF901227D}"/>
              </a:ext>
            </a:extLst>
          </p:cNvPr>
          <p:cNvSpPr txBox="1"/>
          <p:nvPr/>
        </p:nvSpPr>
        <p:spPr>
          <a:xfrm>
            <a:off x="5262623" y="2263572"/>
            <a:ext cx="5629154" cy="3416320"/>
          </a:xfrm>
          <a:prstGeom prst="rect">
            <a:avLst/>
          </a:prstGeom>
          <a:noFill/>
        </p:spPr>
        <p:txBody>
          <a:bodyPr wrap="square" rtlCol="0">
            <a:spAutoFit/>
          </a:bodyPr>
          <a:lstStyle/>
          <a:p>
            <a:r>
              <a:rPr lang="fr-BE" dirty="0"/>
              <a:t>« Une transformation nécessaire doit s’opérer, pour laquelle il faut maintenant s’engager. Les crises que nous traversons sont les symptômes d’une « fin », voire d’une fin qui se prolonge, et donc d’une « maladie » mais, encore une fois, ce n’est pas une maladie fatale. </a:t>
            </a:r>
          </a:p>
          <a:p>
            <a:endParaRPr lang="fr-BE" dirty="0"/>
          </a:p>
          <a:p>
            <a:r>
              <a:rPr lang="fr-BE" dirty="0"/>
              <a:t>Un appel est à entendre, au moment favorable où nous sommes, non pour aller vers une Église autre, mais pour vivifier une Église qui se transforme réellement de l’intérieur et du plus profond d’elle-même »…</a:t>
            </a:r>
            <a:endParaRPr lang="fr-FR" dirty="0"/>
          </a:p>
        </p:txBody>
      </p:sp>
      <p:sp>
        <p:nvSpPr>
          <p:cNvPr id="6" name="ZoneTexte 5">
            <a:extLst>
              <a:ext uri="{FF2B5EF4-FFF2-40B4-BE49-F238E27FC236}">
                <a16:creationId xmlns:a16="http://schemas.microsoft.com/office/drawing/2014/main" id="{838B075D-FED4-E44F-943A-EA4D4B801AD8}"/>
              </a:ext>
            </a:extLst>
          </p:cNvPr>
          <p:cNvSpPr txBox="1"/>
          <p:nvPr/>
        </p:nvSpPr>
        <p:spPr>
          <a:xfrm>
            <a:off x="1624394" y="4780828"/>
            <a:ext cx="2369559" cy="369332"/>
          </a:xfrm>
          <a:prstGeom prst="rect">
            <a:avLst/>
          </a:prstGeom>
          <a:noFill/>
        </p:spPr>
        <p:txBody>
          <a:bodyPr wrap="none" rtlCol="0">
            <a:spAutoFit/>
          </a:bodyPr>
          <a:lstStyle/>
          <a:p>
            <a:r>
              <a:rPr lang="fr-FR" dirty="0"/>
              <a:t>Christoph Theobald</a:t>
            </a:r>
          </a:p>
        </p:txBody>
      </p:sp>
    </p:spTree>
    <p:extLst>
      <p:ext uri="{BB962C8B-B14F-4D97-AF65-F5344CB8AC3E}">
        <p14:creationId xmlns:p14="http://schemas.microsoft.com/office/powerpoint/2010/main" val="1640438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DDEC78-139E-9149-9C68-E3B12BC18018}"/>
              </a:ext>
            </a:extLst>
          </p:cNvPr>
          <p:cNvSpPr>
            <a:spLocks noGrp="1"/>
          </p:cNvSpPr>
          <p:nvPr>
            <p:ph type="title"/>
          </p:nvPr>
        </p:nvSpPr>
        <p:spPr/>
        <p:txBody>
          <a:bodyPr/>
          <a:lstStyle/>
          <a:p>
            <a:r>
              <a:rPr lang="fr-FR" dirty="0"/>
              <a:t>Theobald, Biemmi et </a:t>
            </a:r>
            <a:r>
              <a:rPr lang="fr-FR" dirty="0" err="1"/>
              <a:t>Castellucci</a:t>
            </a:r>
            <a:endParaRPr lang="fr-FR" dirty="0"/>
          </a:p>
        </p:txBody>
      </p:sp>
      <p:sp>
        <p:nvSpPr>
          <p:cNvPr id="3" name="Espace réservé du contenu 2">
            <a:extLst>
              <a:ext uri="{FF2B5EF4-FFF2-40B4-BE49-F238E27FC236}">
                <a16:creationId xmlns:a16="http://schemas.microsoft.com/office/drawing/2014/main" id="{40B6C19D-0FA2-624D-ABF3-B14E1FDF379A}"/>
              </a:ext>
            </a:extLst>
          </p:cNvPr>
          <p:cNvSpPr>
            <a:spLocks noGrp="1"/>
          </p:cNvSpPr>
          <p:nvPr>
            <p:ph idx="1"/>
          </p:nvPr>
        </p:nvSpPr>
        <p:spPr>
          <a:xfrm>
            <a:off x="1802757" y="1560170"/>
            <a:ext cx="8915400" cy="517003"/>
          </a:xfrm>
        </p:spPr>
        <p:txBody>
          <a:bodyPr/>
          <a:lstStyle/>
          <a:p>
            <a:r>
              <a:rPr lang="fr-FR" dirty="0"/>
              <a:t>Une question d’attitude, de posture</a:t>
            </a:r>
          </a:p>
        </p:txBody>
      </p:sp>
      <p:sp>
        <p:nvSpPr>
          <p:cNvPr id="4" name="Espace réservé du numéro de diapositive 3">
            <a:extLst>
              <a:ext uri="{FF2B5EF4-FFF2-40B4-BE49-F238E27FC236}">
                <a16:creationId xmlns:a16="http://schemas.microsoft.com/office/drawing/2014/main" id="{68BAD9B4-5C3E-7E48-8D50-698A2778250C}"/>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5" name="ZoneTexte 4">
            <a:extLst>
              <a:ext uri="{FF2B5EF4-FFF2-40B4-BE49-F238E27FC236}">
                <a16:creationId xmlns:a16="http://schemas.microsoft.com/office/drawing/2014/main" id="{FA690823-8C1C-7044-A184-DD9DF901227D}"/>
              </a:ext>
            </a:extLst>
          </p:cNvPr>
          <p:cNvSpPr txBox="1"/>
          <p:nvPr/>
        </p:nvSpPr>
        <p:spPr>
          <a:xfrm>
            <a:off x="5262623" y="2263572"/>
            <a:ext cx="5629154" cy="3693319"/>
          </a:xfrm>
          <a:prstGeom prst="rect">
            <a:avLst/>
          </a:prstGeom>
          <a:noFill/>
        </p:spPr>
        <p:txBody>
          <a:bodyPr wrap="square" rtlCol="0">
            <a:spAutoFit/>
          </a:bodyPr>
          <a:lstStyle/>
          <a:p>
            <a:r>
              <a:rPr lang="fr-BE" dirty="0"/>
              <a:t>« Je crois moi aussi qu'il s'agit de soutenir d'une main l'arbre qui tombe, c'est-à-dire de continuer à entretenir la foi de ceux et celles qui l'ont reçue par héritage et qui la vivent par tradition. Mais il ne faut pas soutenir cet arbre des deux mains. L'autre main doit s'occuper de la forêt qui pousse, de cette multitude de chercheurs et chercheuses de Dieu qui, aujourd'hui comme toujours, sont plus dehors qu'à l'intérieur des circuits de l’Église. La transition nous demande d'entretenir et en même temps d'engendrer, c'est-à-dire d'avoir dans notre pastorale une sagesse audacieuse »</a:t>
            </a:r>
            <a:endParaRPr lang="fr-FR" dirty="0"/>
          </a:p>
        </p:txBody>
      </p:sp>
      <p:pic>
        <p:nvPicPr>
          <p:cNvPr id="7" name="Image 6">
            <a:extLst>
              <a:ext uri="{FF2B5EF4-FFF2-40B4-BE49-F238E27FC236}">
                <a16:creationId xmlns:a16="http://schemas.microsoft.com/office/drawing/2014/main" id="{2BEE8FC1-6180-4D44-926E-E57B6FFF78B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7210" y="2088967"/>
            <a:ext cx="4326359" cy="2433577"/>
          </a:xfrm>
          <a:prstGeom prst="rect">
            <a:avLst/>
          </a:prstGeom>
        </p:spPr>
      </p:pic>
      <p:sp>
        <p:nvSpPr>
          <p:cNvPr id="8" name="ZoneTexte 7">
            <a:extLst>
              <a:ext uri="{FF2B5EF4-FFF2-40B4-BE49-F238E27FC236}">
                <a16:creationId xmlns:a16="http://schemas.microsoft.com/office/drawing/2014/main" id="{BBCA0A57-FB41-1549-AE24-6BC06E14EB3F}"/>
              </a:ext>
            </a:extLst>
          </p:cNvPr>
          <p:cNvSpPr txBox="1"/>
          <p:nvPr/>
        </p:nvSpPr>
        <p:spPr>
          <a:xfrm>
            <a:off x="1311580" y="4745620"/>
            <a:ext cx="3075226" cy="181588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fr-FR" sz="1600" dirty="0"/>
              <a:t>Biemmi: « </a:t>
            </a:r>
            <a:r>
              <a:rPr lang="fr-BE" sz="1600" dirty="0"/>
              <a:t>Nous vivons un temps de transition. C'est un temps difficile mais favorable, pour nos contemporains, pour le christianisme, pour l'Église et surtout pour nous-mêmes. » </a:t>
            </a:r>
            <a:endParaRPr lang="fr-FR" sz="1600" dirty="0"/>
          </a:p>
        </p:txBody>
      </p:sp>
    </p:spTree>
    <p:extLst>
      <p:ext uri="{BB962C8B-B14F-4D97-AF65-F5344CB8AC3E}">
        <p14:creationId xmlns:p14="http://schemas.microsoft.com/office/powerpoint/2010/main" val="1991951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DDEC78-139E-9149-9C68-E3B12BC18018}"/>
              </a:ext>
            </a:extLst>
          </p:cNvPr>
          <p:cNvSpPr>
            <a:spLocks noGrp="1"/>
          </p:cNvSpPr>
          <p:nvPr>
            <p:ph type="title"/>
          </p:nvPr>
        </p:nvSpPr>
        <p:spPr/>
        <p:txBody>
          <a:bodyPr/>
          <a:lstStyle/>
          <a:p>
            <a:r>
              <a:rPr lang="fr-FR" dirty="0"/>
              <a:t>Theobald, Biemmi et </a:t>
            </a:r>
            <a:r>
              <a:rPr lang="fr-FR" dirty="0" err="1"/>
              <a:t>Castellucci</a:t>
            </a:r>
            <a:endParaRPr lang="fr-FR" dirty="0"/>
          </a:p>
        </p:txBody>
      </p:sp>
      <p:sp>
        <p:nvSpPr>
          <p:cNvPr id="3" name="Espace réservé du contenu 2">
            <a:extLst>
              <a:ext uri="{FF2B5EF4-FFF2-40B4-BE49-F238E27FC236}">
                <a16:creationId xmlns:a16="http://schemas.microsoft.com/office/drawing/2014/main" id="{40B6C19D-0FA2-624D-ABF3-B14E1FDF379A}"/>
              </a:ext>
            </a:extLst>
          </p:cNvPr>
          <p:cNvSpPr>
            <a:spLocks noGrp="1"/>
          </p:cNvSpPr>
          <p:nvPr>
            <p:ph idx="1"/>
          </p:nvPr>
        </p:nvSpPr>
        <p:spPr>
          <a:xfrm>
            <a:off x="1802757" y="1560170"/>
            <a:ext cx="8915400" cy="517003"/>
          </a:xfrm>
        </p:spPr>
        <p:txBody>
          <a:bodyPr/>
          <a:lstStyle/>
          <a:p>
            <a:r>
              <a:rPr lang="fr-FR" dirty="0"/>
              <a:t>Une question d’attitude, de posture</a:t>
            </a:r>
          </a:p>
        </p:txBody>
      </p:sp>
      <p:sp>
        <p:nvSpPr>
          <p:cNvPr id="4" name="Espace réservé du numéro de diapositive 3">
            <a:extLst>
              <a:ext uri="{FF2B5EF4-FFF2-40B4-BE49-F238E27FC236}">
                <a16:creationId xmlns:a16="http://schemas.microsoft.com/office/drawing/2014/main" id="{68BAD9B4-5C3E-7E48-8D50-698A2778250C}"/>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5" name="ZoneTexte 4">
            <a:extLst>
              <a:ext uri="{FF2B5EF4-FFF2-40B4-BE49-F238E27FC236}">
                <a16:creationId xmlns:a16="http://schemas.microsoft.com/office/drawing/2014/main" id="{FA690823-8C1C-7044-A184-DD9DF901227D}"/>
              </a:ext>
            </a:extLst>
          </p:cNvPr>
          <p:cNvSpPr txBox="1"/>
          <p:nvPr/>
        </p:nvSpPr>
        <p:spPr>
          <a:xfrm>
            <a:off x="5741043" y="2569580"/>
            <a:ext cx="5150734" cy="1477328"/>
          </a:xfrm>
          <a:prstGeom prst="rect">
            <a:avLst/>
          </a:prstGeom>
          <a:noFill/>
        </p:spPr>
        <p:txBody>
          <a:bodyPr wrap="square" rtlCol="0">
            <a:spAutoFit/>
          </a:bodyPr>
          <a:lstStyle/>
          <a:p>
            <a:r>
              <a:rPr lang="fr-BE" dirty="0"/>
              <a:t>Il met en garde quant à lui contre le défaitisme et l’indifférence face à la stérilité des communautés chrétiennes. Face à un grand ébranlement, la « pars </a:t>
            </a:r>
            <a:r>
              <a:rPr lang="fr-BE" dirty="0" err="1"/>
              <a:t>destruens</a:t>
            </a:r>
            <a:r>
              <a:rPr lang="fr-BE" dirty="0"/>
              <a:t> »  qui est en nous obère un juste discernement </a:t>
            </a:r>
            <a:endParaRPr lang="fr-FR" dirty="0"/>
          </a:p>
        </p:txBody>
      </p:sp>
      <p:sp>
        <p:nvSpPr>
          <p:cNvPr id="6" name="ZoneTexte 5">
            <a:extLst>
              <a:ext uri="{FF2B5EF4-FFF2-40B4-BE49-F238E27FC236}">
                <a16:creationId xmlns:a16="http://schemas.microsoft.com/office/drawing/2014/main" id="{1A7FEF3B-B99E-3F44-AEA8-67A12EDD93BB}"/>
              </a:ext>
            </a:extLst>
          </p:cNvPr>
          <p:cNvSpPr txBox="1"/>
          <p:nvPr/>
        </p:nvSpPr>
        <p:spPr>
          <a:xfrm>
            <a:off x="1898249" y="5286257"/>
            <a:ext cx="1632030" cy="1200329"/>
          </a:xfrm>
          <a:prstGeom prst="rect">
            <a:avLst/>
          </a:prstGeom>
          <a:noFill/>
        </p:spPr>
        <p:txBody>
          <a:bodyPr wrap="square" rtlCol="0">
            <a:spAutoFit/>
          </a:bodyPr>
          <a:lstStyle/>
          <a:p>
            <a:r>
              <a:rPr lang="fr-FR" dirty="0"/>
              <a:t>Mgr </a:t>
            </a:r>
            <a:r>
              <a:rPr lang="fr-FR" dirty="0" err="1"/>
              <a:t>Castellucci</a:t>
            </a:r>
            <a:r>
              <a:rPr lang="fr-FR" dirty="0"/>
              <a:t>, archevêque de Modène</a:t>
            </a:r>
          </a:p>
        </p:txBody>
      </p:sp>
      <p:pic>
        <p:nvPicPr>
          <p:cNvPr id="3076" name="Picture 4" descr="Papa Francesco: nomina mons. Castellucci vescovo di Carpi e unisce &amp;quot;in  persona episcopi&amp;quot; le diocesi di Modena-Nonantola e Carpi | AgenSIR">
            <a:extLst>
              <a:ext uri="{FF2B5EF4-FFF2-40B4-BE49-F238E27FC236}">
                <a16:creationId xmlns:a16="http://schemas.microsoft.com/office/drawing/2014/main" id="{065929B9-E892-3B4D-9924-0F6F4B63C40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02825" y="1997028"/>
            <a:ext cx="4493932" cy="2922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424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A43797-B5F8-DD4A-A347-90AB2AF7583E}"/>
              </a:ext>
            </a:extLst>
          </p:cNvPr>
          <p:cNvSpPr>
            <a:spLocks noGrp="1"/>
          </p:cNvSpPr>
          <p:nvPr>
            <p:ph type="title"/>
          </p:nvPr>
        </p:nvSpPr>
        <p:spPr/>
        <p:txBody>
          <a:bodyPr/>
          <a:lstStyle/>
          <a:p>
            <a:r>
              <a:rPr lang="fr-FR" dirty="0"/>
              <a:t>1. Une conversion missionnaire de la pastorale est-elle possible?</a:t>
            </a:r>
          </a:p>
        </p:txBody>
      </p:sp>
      <p:sp>
        <p:nvSpPr>
          <p:cNvPr id="3" name="Espace réservé du contenu 2">
            <a:extLst>
              <a:ext uri="{FF2B5EF4-FFF2-40B4-BE49-F238E27FC236}">
                <a16:creationId xmlns:a16="http://schemas.microsoft.com/office/drawing/2014/main" id="{FFFC4E96-9C23-7E42-9A7E-AC2A42549426}"/>
              </a:ext>
            </a:extLst>
          </p:cNvPr>
          <p:cNvSpPr>
            <a:spLocks noGrp="1"/>
          </p:cNvSpPr>
          <p:nvPr>
            <p:ph idx="1"/>
          </p:nvPr>
        </p:nvSpPr>
        <p:spPr>
          <a:xfrm>
            <a:off x="2589212" y="2133600"/>
            <a:ext cx="8915400" cy="2530997"/>
          </a:xfrm>
        </p:spPr>
        <p:txBody>
          <a:bodyPr/>
          <a:lstStyle/>
          <a:p>
            <a:r>
              <a:rPr lang="fr-BE" dirty="0"/>
              <a:t>La pastorale peut-elle évoluer ? </a:t>
            </a:r>
          </a:p>
          <a:p>
            <a:r>
              <a:rPr lang="fr-BE" dirty="0"/>
              <a:t>En a-t-elle la volonté, les moyens, en ressent-elle profondément l’urgence ?</a:t>
            </a:r>
          </a:p>
          <a:p>
            <a:r>
              <a:rPr lang="fr-BE" dirty="0"/>
              <a:t>L’idée même d’un « tuilage » (mot peu élégant et qui veut décrire la manière de passer d’un modèle pastoral à un autre en évitant les ruptures brutales et les solutions à l’emporte-pièce) est-elle autre chose qu’un concept, qu’une théorie qui a germé dans la tête de quelques théologiens déconnectés des réalités des terrains d’une pastorale de proximité ?</a:t>
            </a:r>
            <a:endParaRPr lang="fr-FR" dirty="0"/>
          </a:p>
        </p:txBody>
      </p:sp>
      <p:sp>
        <p:nvSpPr>
          <p:cNvPr id="4" name="Espace réservé du numéro de diapositive 3">
            <a:extLst>
              <a:ext uri="{FF2B5EF4-FFF2-40B4-BE49-F238E27FC236}">
                <a16:creationId xmlns:a16="http://schemas.microsoft.com/office/drawing/2014/main" id="{0EED3FB8-8E36-CD44-B306-05A3241A4FE3}"/>
              </a:ext>
            </a:extLst>
          </p:cNvPr>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1322540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4AF22D-E53C-FE46-A74B-69EE0E1F7D12}"/>
              </a:ext>
            </a:extLst>
          </p:cNvPr>
          <p:cNvSpPr>
            <a:spLocks noGrp="1"/>
          </p:cNvSpPr>
          <p:nvPr>
            <p:ph type="title"/>
          </p:nvPr>
        </p:nvSpPr>
        <p:spPr/>
        <p:txBody>
          <a:bodyPr/>
          <a:lstStyle/>
          <a:p>
            <a:r>
              <a:rPr lang="fr-FR" dirty="0"/>
              <a:t>1. Une conversion missionnaire de la pastorale est-elle possible?</a:t>
            </a:r>
          </a:p>
        </p:txBody>
      </p:sp>
      <p:sp>
        <p:nvSpPr>
          <p:cNvPr id="3" name="Espace réservé du contenu 2">
            <a:extLst>
              <a:ext uri="{FF2B5EF4-FFF2-40B4-BE49-F238E27FC236}">
                <a16:creationId xmlns:a16="http://schemas.microsoft.com/office/drawing/2014/main" id="{E6CE3DB1-A8C8-6D4E-A468-59DC1EBE4F7F}"/>
              </a:ext>
            </a:extLst>
          </p:cNvPr>
          <p:cNvSpPr>
            <a:spLocks noGrp="1"/>
          </p:cNvSpPr>
          <p:nvPr>
            <p:ph idx="1"/>
          </p:nvPr>
        </p:nvSpPr>
        <p:spPr/>
        <p:txBody>
          <a:bodyPr/>
          <a:lstStyle/>
          <a:p>
            <a:endParaRPr lang="fr-BE" dirty="0"/>
          </a:p>
          <a:p>
            <a:endParaRPr lang="fr-FR" dirty="0"/>
          </a:p>
        </p:txBody>
      </p:sp>
      <p:sp>
        <p:nvSpPr>
          <p:cNvPr id="4" name="Espace réservé du numéro de diapositive 3">
            <a:extLst>
              <a:ext uri="{FF2B5EF4-FFF2-40B4-BE49-F238E27FC236}">
                <a16:creationId xmlns:a16="http://schemas.microsoft.com/office/drawing/2014/main" id="{976E5386-FE11-A046-AF57-1B5506F7BFDD}"/>
              </a:ext>
            </a:extLst>
          </p:cNvPr>
          <p:cNvSpPr>
            <a:spLocks noGrp="1"/>
          </p:cNvSpPr>
          <p:nvPr>
            <p:ph type="sldNum" sz="quarter" idx="12"/>
          </p:nvPr>
        </p:nvSpPr>
        <p:spPr/>
        <p:txBody>
          <a:bodyPr/>
          <a:lstStyle/>
          <a:p>
            <a:fld id="{D57F1E4F-1CFF-5643-939E-217C01CDF565}" type="slidenum">
              <a:rPr lang="en-US" smtClean="0"/>
              <a:pPr/>
              <a:t>9</a:t>
            </a:fld>
            <a:endParaRPr lang="en-US" dirty="0"/>
          </a:p>
        </p:txBody>
      </p:sp>
      <p:graphicFrame>
        <p:nvGraphicFramePr>
          <p:cNvPr id="5" name="Tableau 5">
            <a:extLst>
              <a:ext uri="{FF2B5EF4-FFF2-40B4-BE49-F238E27FC236}">
                <a16:creationId xmlns:a16="http://schemas.microsoft.com/office/drawing/2014/main" id="{B217AD51-6DD7-C94F-8CE2-CB706245E0D7}"/>
              </a:ext>
            </a:extLst>
          </p:cNvPr>
          <p:cNvGraphicFramePr>
            <a:graphicFrameLocks noGrp="1"/>
          </p:cNvGraphicFramePr>
          <p:nvPr>
            <p:extLst>
              <p:ext uri="{D42A27DB-BD31-4B8C-83A1-F6EECF244321}">
                <p14:modId xmlns:p14="http://schemas.microsoft.com/office/powerpoint/2010/main" val="3305062154"/>
              </p:ext>
            </p:extLst>
          </p:nvPr>
        </p:nvGraphicFramePr>
        <p:xfrm>
          <a:off x="3791352" y="2562008"/>
          <a:ext cx="4064000" cy="275844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132401165"/>
                    </a:ext>
                  </a:extLst>
                </a:gridCol>
              </a:tblGrid>
              <a:tr h="0">
                <a:tc>
                  <a:txBody>
                    <a:bodyPr/>
                    <a:lstStyle/>
                    <a:p>
                      <a:pPr algn="ctr"/>
                      <a:r>
                        <a:rPr lang="fr-FR" dirty="0"/>
                        <a:t>Plan</a:t>
                      </a:r>
                    </a:p>
                  </a:txBody>
                  <a:tcPr/>
                </a:tc>
                <a:extLst>
                  <a:ext uri="{0D108BD9-81ED-4DB2-BD59-A6C34878D82A}">
                    <a16:rowId xmlns:a16="http://schemas.microsoft.com/office/drawing/2014/main" val="2676598159"/>
                  </a:ext>
                </a:extLst>
              </a:tr>
              <a:tr h="370840">
                <a:tc>
                  <a:txBody>
                    <a:bodyPr/>
                    <a:lstStyle/>
                    <a:p>
                      <a:r>
                        <a:rPr lang="fr-FR" dirty="0"/>
                        <a:t>a) les leçons de l’histoire</a:t>
                      </a:r>
                    </a:p>
                  </a:txBody>
                  <a:tcPr/>
                </a:tc>
                <a:extLst>
                  <a:ext uri="{0D108BD9-81ED-4DB2-BD59-A6C34878D82A}">
                    <a16:rowId xmlns:a16="http://schemas.microsoft.com/office/drawing/2014/main" val="1501255843"/>
                  </a:ext>
                </a:extLst>
              </a:tr>
              <a:tr h="370840">
                <a:tc>
                  <a:txBody>
                    <a:bodyPr/>
                    <a:lstStyle/>
                    <a:p>
                      <a:r>
                        <a:rPr lang="fr-FR" dirty="0"/>
                        <a:t>b)  l’avis de trois théologiens</a:t>
                      </a:r>
                    </a:p>
                  </a:txBody>
                  <a:tcPr/>
                </a:tc>
                <a:extLst>
                  <a:ext uri="{0D108BD9-81ED-4DB2-BD59-A6C34878D82A}">
                    <a16:rowId xmlns:a16="http://schemas.microsoft.com/office/drawing/2014/main" val="10804148"/>
                  </a:ext>
                </a:extLst>
              </a:tr>
              <a:tr h="370840">
                <a:tc>
                  <a:txBody>
                    <a:bodyPr/>
                    <a:lstStyle/>
                    <a:p>
                      <a:r>
                        <a:rPr lang="fr-FR" dirty="0"/>
                        <a:t>c) la propension à s’en tenir au culte et à la catéchèse</a:t>
                      </a:r>
                    </a:p>
                  </a:txBody>
                  <a:tcPr/>
                </a:tc>
                <a:extLst>
                  <a:ext uri="{0D108BD9-81ED-4DB2-BD59-A6C34878D82A}">
                    <a16:rowId xmlns:a16="http://schemas.microsoft.com/office/drawing/2014/main" val="2681639248"/>
                  </a:ext>
                </a:extLst>
              </a:tr>
              <a:tr h="370840">
                <a:tc>
                  <a:txBody>
                    <a:bodyPr/>
                    <a:lstStyle/>
                    <a:p>
                      <a:r>
                        <a:rPr lang="fr-FR" dirty="0"/>
                        <a:t>d) les limites du « presque plus »</a:t>
                      </a:r>
                    </a:p>
                  </a:txBody>
                  <a:tcPr/>
                </a:tc>
                <a:extLst>
                  <a:ext uri="{0D108BD9-81ED-4DB2-BD59-A6C34878D82A}">
                    <a16:rowId xmlns:a16="http://schemas.microsoft.com/office/drawing/2014/main" val="2249637884"/>
                  </a:ext>
                </a:extLst>
              </a:tr>
              <a:tr h="370840">
                <a:tc>
                  <a:txBody>
                    <a:bodyPr/>
                    <a:lstStyle/>
                    <a:p>
                      <a:r>
                        <a:rPr lang="fr-FR" dirty="0"/>
                        <a:t>e) le nombre, l’âge, la culture des agents de pastorale</a:t>
                      </a:r>
                    </a:p>
                  </a:txBody>
                  <a:tcPr/>
                </a:tc>
                <a:extLst>
                  <a:ext uri="{0D108BD9-81ED-4DB2-BD59-A6C34878D82A}">
                    <a16:rowId xmlns:a16="http://schemas.microsoft.com/office/drawing/2014/main" val="2511082019"/>
                  </a:ext>
                </a:extLst>
              </a:tr>
            </a:tbl>
          </a:graphicData>
        </a:graphic>
      </p:graphicFrame>
    </p:spTree>
    <p:extLst>
      <p:ext uri="{BB962C8B-B14F-4D97-AF65-F5344CB8AC3E}">
        <p14:creationId xmlns:p14="http://schemas.microsoft.com/office/powerpoint/2010/main" val="1354442764"/>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Brin</Template>
  <TotalTime>412</TotalTime>
  <Words>1133</Words>
  <Application>Microsoft Macintosh PowerPoint</Application>
  <PresentationFormat>Grand écran</PresentationFormat>
  <Paragraphs>96</Paragraphs>
  <Slides>17</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17</vt:i4>
      </vt:variant>
    </vt:vector>
  </HeadingPairs>
  <TitlesOfParts>
    <vt:vector size="23" baseType="lpstr">
      <vt:lpstr>Arial</vt:lpstr>
      <vt:lpstr>Calibri</vt:lpstr>
      <vt:lpstr>Century Gothic</vt:lpstr>
      <vt:lpstr>Times New Roman</vt:lpstr>
      <vt:lpstr>Wingdings 3</vt:lpstr>
      <vt:lpstr>Brin</vt:lpstr>
      <vt:lpstr>LE « TUILAGE » EN PASTORALE  OU  COMMENT FAIRE DU NEUF SANS DÉSAVOUER LE PASSÉ ? </vt:lpstr>
      <vt:lpstr> 1ere section: Questionnements</vt:lpstr>
      <vt:lpstr>Objectifs de la session</vt:lpstr>
      <vt:lpstr>Questions</vt:lpstr>
      <vt:lpstr>Theobald, Biemmi et Castellucci</vt:lpstr>
      <vt:lpstr>Theobald, Biemmi et Castellucci</vt:lpstr>
      <vt:lpstr>Theobald, Biemmi et Castellucci</vt:lpstr>
      <vt:lpstr>1. Une conversion missionnaire de la pastorale est-elle possible?</vt:lpstr>
      <vt:lpstr>1. Une conversion missionnaire de la pastorale est-elle possible?</vt:lpstr>
      <vt:lpstr>a) les leçons de l’histoire </vt:lpstr>
      <vt:lpstr>b)  l’avis de trois théologiens </vt:lpstr>
      <vt:lpstr>b)  l’avis de trois théologiens </vt:lpstr>
      <vt:lpstr>b)  l’avis de trois théologiens </vt:lpstr>
      <vt:lpstr>c) la propension à s’en tenir au culte et à la catéchèse</vt:lpstr>
      <vt:lpstr>d) les limites du « presque plus » </vt:lpstr>
      <vt:lpstr>e) le nombre, l’âge, la culture des agents de pastorale </vt:lpstr>
      <vt:lpstr>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 TUILAGE » EN PASTORALE  OU  COMMENT FAIRE DU NEUF SANS DÉSAVOUER LE PASSÉ ? </dc:title>
  <dc:creator>Henri Derroitte</dc:creator>
  <cp:lastModifiedBy>Henri Derroitte</cp:lastModifiedBy>
  <cp:revision>8</cp:revision>
  <dcterms:created xsi:type="dcterms:W3CDTF">2021-08-20T06:40:16Z</dcterms:created>
  <dcterms:modified xsi:type="dcterms:W3CDTF">2021-08-31T08:27:07Z</dcterms:modified>
</cp:coreProperties>
</file>