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2" r:id="rId3"/>
    <p:sldId id="283" r:id="rId4"/>
    <p:sldId id="276" r:id="rId5"/>
    <p:sldId id="277" r:id="rId6"/>
    <p:sldId id="264" r:id="rId7"/>
    <p:sldId id="267" r:id="rId8"/>
    <p:sldId id="266" r:id="rId9"/>
    <p:sldId id="265" r:id="rId10"/>
    <p:sldId id="271" r:id="rId11"/>
    <p:sldId id="268" r:id="rId12"/>
    <p:sldId id="260" r:id="rId13"/>
    <p:sldId id="269" r:id="rId14"/>
    <p:sldId id="270" r:id="rId15"/>
    <p:sldId id="275" r:id="rId16"/>
    <p:sldId id="274" r:id="rId17"/>
    <p:sldId id="272" r:id="rId18"/>
    <p:sldId id="278" r:id="rId19"/>
    <p:sldId id="257" r:id="rId20"/>
    <p:sldId id="279" r:id="rId21"/>
    <p:sldId id="280" r:id="rId22"/>
    <p:sldId id="281" r:id="rId23"/>
    <p:sldId id="273" r:id="rId24"/>
    <p:sldId id="259" r:id="rId25"/>
    <p:sldId id="258" r:id="rId2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7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rion:Documents:Paris:De&#769;tenus1974_201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rion:Documents:Paris:De&#769;tenus1974_2013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rion:Documents:Paris:ESSAI%20PRISONS%201831-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rion:Documents:Paris:ESSAI%20PRISONS%201831-201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rion:Documents:Paris:ESSAI%20PRISONS%201831-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Feuil1!$B$2</c:f>
              <c:strCache>
                <c:ptCount val="1"/>
                <c:pt idx="0">
                  <c:v>Nationaux</c:v>
                </c:pt>
              </c:strCache>
            </c:strRef>
          </c:tx>
          <c:cat>
            <c:numRef>
              <c:f>Feuil1!$A$3:$A$36</c:f>
              <c:numCache>
                <c:formatCode>General</c:formatCode>
                <c:ptCount val="34"/>
                <c:pt idx="0">
                  <c:v>1974.0</c:v>
                </c:pt>
                <c:pt idx="1">
                  <c:v>1980.0</c:v>
                </c:pt>
                <c:pt idx="2">
                  <c:v>1981.0</c:v>
                </c:pt>
                <c:pt idx="3">
                  <c:v>1982.0</c:v>
                </c:pt>
                <c:pt idx="4">
                  <c:v>1983.0</c:v>
                </c:pt>
                <c:pt idx="5">
                  <c:v>1984.0</c:v>
                </c:pt>
                <c:pt idx="6">
                  <c:v>1985.0</c:v>
                </c:pt>
                <c:pt idx="7">
                  <c:v>1986.0</c:v>
                </c:pt>
                <c:pt idx="8">
                  <c:v>1987.0</c:v>
                </c:pt>
                <c:pt idx="9">
                  <c:v>1988.0</c:v>
                </c:pt>
                <c:pt idx="10">
                  <c:v>1989.0</c:v>
                </c:pt>
                <c:pt idx="11">
                  <c:v>1990.0</c:v>
                </c:pt>
                <c:pt idx="12">
                  <c:v>1991.0</c:v>
                </c:pt>
                <c:pt idx="13">
                  <c:v>1992.0</c:v>
                </c:pt>
                <c:pt idx="14">
                  <c:v>1993.0</c:v>
                </c:pt>
                <c:pt idx="15">
                  <c:v>1994.0</c:v>
                </c:pt>
                <c:pt idx="16">
                  <c:v>1995.0</c:v>
                </c:pt>
                <c:pt idx="17">
                  <c:v>1996.0</c:v>
                </c:pt>
                <c:pt idx="18">
                  <c:v>1997.0</c:v>
                </c:pt>
                <c:pt idx="19">
                  <c:v>1998.0</c:v>
                </c:pt>
                <c:pt idx="20">
                  <c:v>1999.0</c:v>
                </c:pt>
                <c:pt idx="21">
                  <c:v>2000.0</c:v>
                </c:pt>
                <c:pt idx="22">
                  <c:v>2001.0</c:v>
                </c:pt>
                <c:pt idx="23">
                  <c:v>2002.0</c:v>
                </c:pt>
                <c:pt idx="24">
                  <c:v>2003.0</c:v>
                </c:pt>
                <c:pt idx="25">
                  <c:v>2004.0</c:v>
                </c:pt>
                <c:pt idx="26">
                  <c:v>2005.0</c:v>
                </c:pt>
                <c:pt idx="27">
                  <c:v>2006.0</c:v>
                </c:pt>
                <c:pt idx="28">
                  <c:v>2007.0</c:v>
                </c:pt>
                <c:pt idx="29">
                  <c:v>2008.0</c:v>
                </c:pt>
                <c:pt idx="30">
                  <c:v>2009.0</c:v>
                </c:pt>
                <c:pt idx="31">
                  <c:v>2010.0</c:v>
                </c:pt>
                <c:pt idx="32">
                  <c:v>2011.0</c:v>
                </c:pt>
                <c:pt idx="33">
                  <c:v>2012.0</c:v>
                </c:pt>
              </c:numCache>
            </c:numRef>
          </c:cat>
          <c:val>
            <c:numRef>
              <c:f>Feuil1!$B$3:$B$36</c:f>
              <c:numCache>
                <c:formatCode>General</c:formatCode>
                <c:ptCount val="34"/>
                <c:pt idx="0">
                  <c:v>5216.0</c:v>
                </c:pt>
                <c:pt idx="1">
                  <c:v>4459.0</c:v>
                </c:pt>
                <c:pt idx="2">
                  <c:v>4459.0</c:v>
                </c:pt>
                <c:pt idx="3">
                  <c:v>4827.0</c:v>
                </c:pt>
                <c:pt idx="4">
                  <c:v>4940.0</c:v>
                </c:pt>
                <c:pt idx="5">
                  <c:v>4752.0</c:v>
                </c:pt>
                <c:pt idx="6">
                  <c:v>4569.0</c:v>
                </c:pt>
                <c:pt idx="7">
                  <c:v>4717.0</c:v>
                </c:pt>
                <c:pt idx="8">
                  <c:v>4440.0</c:v>
                </c:pt>
                <c:pt idx="9">
                  <c:v>4091.0</c:v>
                </c:pt>
                <c:pt idx="10">
                  <c:v>4568.0</c:v>
                </c:pt>
                <c:pt idx="11">
                  <c:v>3927.0</c:v>
                </c:pt>
                <c:pt idx="12">
                  <c:v>3983.0</c:v>
                </c:pt>
                <c:pt idx="13">
                  <c:v>3894.0</c:v>
                </c:pt>
                <c:pt idx="14">
                  <c:v>3948.0</c:v>
                </c:pt>
                <c:pt idx="15">
                  <c:v>4399.0</c:v>
                </c:pt>
                <c:pt idx="16">
                  <c:v>4372.0</c:v>
                </c:pt>
                <c:pt idx="17">
                  <c:v>4419.0</c:v>
                </c:pt>
                <c:pt idx="18">
                  <c:v>4527.0</c:v>
                </c:pt>
                <c:pt idx="19">
                  <c:v>4997.0</c:v>
                </c:pt>
                <c:pt idx="20">
                  <c:v>5225.0</c:v>
                </c:pt>
                <c:pt idx="21">
                  <c:v>4904.0</c:v>
                </c:pt>
                <c:pt idx="22">
                  <c:v>5010.0</c:v>
                </c:pt>
                <c:pt idx="23">
                  <c:v>5044.0</c:v>
                </c:pt>
                <c:pt idx="24">
                  <c:v>5095.0</c:v>
                </c:pt>
                <c:pt idx="25">
                  <c:v>5358.0</c:v>
                </c:pt>
                <c:pt idx="26">
                  <c:v>5322.0</c:v>
                </c:pt>
                <c:pt idx="27">
                  <c:v>5627.0</c:v>
                </c:pt>
                <c:pt idx="28">
                  <c:v>5715.0</c:v>
                </c:pt>
                <c:pt idx="29">
                  <c:v>5695.0</c:v>
                </c:pt>
                <c:pt idx="30">
                  <c:v>5874.0</c:v>
                </c:pt>
                <c:pt idx="31">
                  <c:v>6035.0</c:v>
                </c:pt>
                <c:pt idx="32">
                  <c:v>6127.0</c:v>
                </c:pt>
                <c:pt idx="33">
                  <c:v>6305.0</c:v>
                </c:pt>
              </c:numCache>
            </c:numRef>
          </c:val>
        </c:ser>
        <c:ser>
          <c:idx val="1"/>
          <c:order val="1"/>
          <c:tx>
            <c:strRef>
              <c:f>Feuil1!$C$2</c:f>
              <c:strCache>
                <c:ptCount val="1"/>
                <c:pt idx="0">
                  <c:v>Etrangers</c:v>
                </c:pt>
              </c:strCache>
            </c:strRef>
          </c:tx>
          <c:cat>
            <c:numRef>
              <c:f>Feuil1!$A$3:$A$36</c:f>
              <c:numCache>
                <c:formatCode>General</c:formatCode>
                <c:ptCount val="34"/>
                <c:pt idx="0">
                  <c:v>1974.0</c:v>
                </c:pt>
                <c:pt idx="1">
                  <c:v>1980.0</c:v>
                </c:pt>
                <c:pt idx="2">
                  <c:v>1981.0</c:v>
                </c:pt>
                <c:pt idx="3">
                  <c:v>1982.0</c:v>
                </c:pt>
                <c:pt idx="4">
                  <c:v>1983.0</c:v>
                </c:pt>
                <c:pt idx="5">
                  <c:v>1984.0</c:v>
                </c:pt>
                <c:pt idx="6">
                  <c:v>1985.0</c:v>
                </c:pt>
                <c:pt idx="7">
                  <c:v>1986.0</c:v>
                </c:pt>
                <c:pt idx="8">
                  <c:v>1987.0</c:v>
                </c:pt>
                <c:pt idx="9">
                  <c:v>1988.0</c:v>
                </c:pt>
                <c:pt idx="10">
                  <c:v>1989.0</c:v>
                </c:pt>
                <c:pt idx="11">
                  <c:v>1990.0</c:v>
                </c:pt>
                <c:pt idx="12">
                  <c:v>1991.0</c:v>
                </c:pt>
                <c:pt idx="13">
                  <c:v>1992.0</c:v>
                </c:pt>
                <c:pt idx="14">
                  <c:v>1993.0</c:v>
                </c:pt>
                <c:pt idx="15">
                  <c:v>1994.0</c:v>
                </c:pt>
                <c:pt idx="16">
                  <c:v>1995.0</c:v>
                </c:pt>
                <c:pt idx="17">
                  <c:v>1996.0</c:v>
                </c:pt>
                <c:pt idx="18">
                  <c:v>1997.0</c:v>
                </c:pt>
                <c:pt idx="19">
                  <c:v>1998.0</c:v>
                </c:pt>
                <c:pt idx="20">
                  <c:v>1999.0</c:v>
                </c:pt>
                <c:pt idx="21">
                  <c:v>2000.0</c:v>
                </c:pt>
                <c:pt idx="22">
                  <c:v>2001.0</c:v>
                </c:pt>
                <c:pt idx="23">
                  <c:v>2002.0</c:v>
                </c:pt>
                <c:pt idx="24">
                  <c:v>2003.0</c:v>
                </c:pt>
                <c:pt idx="25">
                  <c:v>2004.0</c:v>
                </c:pt>
                <c:pt idx="26">
                  <c:v>2005.0</c:v>
                </c:pt>
                <c:pt idx="27">
                  <c:v>2006.0</c:v>
                </c:pt>
                <c:pt idx="28">
                  <c:v>2007.0</c:v>
                </c:pt>
                <c:pt idx="29">
                  <c:v>2008.0</c:v>
                </c:pt>
                <c:pt idx="30">
                  <c:v>2009.0</c:v>
                </c:pt>
                <c:pt idx="31">
                  <c:v>2010.0</c:v>
                </c:pt>
                <c:pt idx="32">
                  <c:v>2011.0</c:v>
                </c:pt>
                <c:pt idx="33">
                  <c:v>2012.0</c:v>
                </c:pt>
              </c:numCache>
            </c:numRef>
          </c:cat>
          <c:val>
            <c:numRef>
              <c:f>Feuil1!$C$3:$C$36</c:f>
              <c:numCache>
                <c:formatCode>General</c:formatCode>
                <c:ptCount val="34"/>
                <c:pt idx="0">
                  <c:v>1042.0</c:v>
                </c:pt>
                <c:pt idx="1">
                  <c:v>1212.0</c:v>
                </c:pt>
                <c:pt idx="2">
                  <c:v>1364.0</c:v>
                </c:pt>
                <c:pt idx="3">
                  <c:v>1300.0</c:v>
                </c:pt>
                <c:pt idx="4">
                  <c:v>1492.0</c:v>
                </c:pt>
                <c:pt idx="5">
                  <c:v>1600.0</c:v>
                </c:pt>
                <c:pt idx="6">
                  <c:v>1598.0</c:v>
                </c:pt>
                <c:pt idx="7">
                  <c:v>1854.0</c:v>
                </c:pt>
                <c:pt idx="8">
                  <c:v>1979.0</c:v>
                </c:pt>
                <c:pt idx="9">
                  <c:v>1987.0</c:v>
                </c:pt>
                <c:pt idx="10">
                  <c:v>2131.0</c:v>
                </c:pt>
                <c:pt idx="11">
                  <c:v>1989.0</c:v>
                </c:pt>
                <c:pt idx="12">
                  <c:v>2318.0</c:v>
                </c:pt>
                <c:pt idx="13">
                  <c:v>1974.0</c:v>
                </c:pt>
                <c:pt idx="14">
                  <c:v>2271.0</c:v>
                </c:pt>
                <c:pt idx="15">
                  <c:v>2733.0</c:v>
                </c:pt>
                <c:pt idx="16">
                  <c:v>3108.0</c:v>
                </c:pt>
                <c:pt idx="17">
                  <c:v>3108.0</c:v>
                </c:pt>
                <c:pt idx="18">
                  <c:v>3038.0</c:v>
                </c:pt>
                <c:pt idx="19">
                  <c:v>3271.0</c:v>
                </c:pt>
                <c:pt idx="20">
                  <c:v>3345.0</c:v>
                </c:pt>
                <c:pt idx="21">
                  <c:v>2951.0</c:v>
                </c:pt>
                <c:pt idx="22">
                  <c:v>3209.0</c:v>
                </c:pt>
                <c:pt idx="23">
                  <c:v>3606.0</c:v>
                </c:pt>
                <c:pt idx="24">
                  <c:v>3514.0</c:v>
                </c:pt>
                <c:pt idx="25">
                  <c:v>3867.0</c:v>
                </c:pt>
                <c:pt idx="26">
                  <c:v>3941.0</c:v>
                </c:pt>
                <c:pt idx="27">
                  <c:v>4008.0</c:v>
                </c:pt>
                <c:pt idx="28">
                  <c:v>4293.0</c:v>
                </c:pt>
                <c:pt idx="29">
                  <c:v>4196.0</c:v>
                </c:pt>
                <c:pt idx="30">
                  <c:v>4364.0</c:v>
                </c:pt>
                <c:pt idx="31">
                  <c:v>4501.0</c:v>
                </c:pt>
                <c:pt idx="32">
                  <c:v>4847.0</c:v>
                </c:pt>
                <c:pt idx="33">
                  <c:v>5025.0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83288392"/>
        <c:axId val="1884065464"/>
      </c:areaChart>
      <c:catAx>
        <c:axId val="1883288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fr-FR"/>
          </a:p>
        </c:txPr>
        <c:crossAx val="1884065464"/>
        <c:crosses val="autoZero"/>
        <c:auto val="1"/>
        <c:lblAlgn val="ctr"/>
        <c:lblOffset val="100"/>
        <c:noMultiLvlLbl val="0"/>
      </c:catAx>
      <c:valAx>
        <c:axId val="1884065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83288392"/>
        <c:crosses val="autoZero"/>
        <c:crossBetween val="midCat"/>
      </c:valAx>
    </c:plotArea>
    <c:legend>
      <c:legendPos val="b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Feuil1!$J$2</c:f>
              <c:strCache>
                <c:ptCount val="1"/>
                <c:pt idx="0">
                  <c:v>Tx détention nationaux</c:v>
                </c:pt>
              </c:strCache>
            </c:strRef>
          </c:tx>
          <c:marker>
            <c:symbol val="none"/>
          </c:marker>
          <c:cat>
            <c:numRef>
              <c:f>Feuil1!$I$3:$I$36</c:f>
              <c:numCache>
                <c:formatCode>General</c:formatCode>
                <c:ptCount val="34"/>
                <c:pt idx="0">
                  <c:v>1974.0</c:v>
                </c:pt>
                <c:pt idx="1">
                  <c:v>1980.0</c:v>
                </c:pt>
                <c:pt idx="2">
                  <c:v>1981.0</c:v>
                </c:pt>
                <c:pt idx="3">
                  <c:v>1982.0</c:v>
                </c:pt>
                <c:pt idx="4">
                  <c:v>1983.0</c:v>
                </c:pt>
                <c:pt idx="5">
                  <c:v>1984.0</c:v>
                </c:pt>
                <c:pt idx="6">
                  <c:v>1985.0</c:v>
                </c:pt>
                <c:pt idx="7">
                  <c:v>1986.0</c:v>
                </c:pt>
                <c:pt idx="8">
                  <c:v>1987.0</c:v>
                </c:pt>
                <c:pt idx="9">
                  <c:v>1988.0</c:v>
                </c:pt>
                <c:pt idx="10">
                  <c:v>1989.0</c:v>
                </c:pt>
                <c:pt idx="11">
                  <c:v>1990.0</c:v>
                </c:pt>
                <c:pt idx="12">
                  <c:v>1991.0</c:v>
                </c:pt>
                <c:pt idx="13">
                  <c:v>1992.0</c:v>
                </c:pt>
                <c:pt idx="14">
                  <c:v>1993.0</c:v>
                </c:pt>
                <c:pt idx="15">
                  <c:v>1994.0</c:v>
                </c:pt>
                <c:pt idx="16">
                  <c:v>1995.0</c:v>
                </c:pt>
                <c:pt idx="17">
                  <c:v>1996.0</c:v>
                </c:pt>
                <c:pt idx="18">
                  <c:v>1997.0</c:v>
                </c:pt>
                <c:pt idx="19">
                  <c:v>1998.0</c:v>
                </c:pt>
                <c:pt idx="20">
                  <c:v>1999.0</c:v>
                </c:pt>
                <c:pt idx="21">
                  <c:v>2000.0</c:v>
                </c:pt>
                <c:pt idx="22">
                  <c:v>2001.0</c:v>
                </c:pt>
                <c:pt idx="23">
                  <c:v>2002.0</c:v>
                </c:pt>
                <c:pt idx="24">
                  <c:v>2003.0</c:v>
                </c:pt>
                <c:pt idx="25">
                  <c:v>2004.0</c:v>
                </c:pt>
                <c:pt idx="26">
                  <c:v>2005.0</c:v>
                </c:pt>
                <c:pt idx="27">
                  <c:v>2006.0</c:v>
                </c:pt>
                <c:pt idx="28">
                  <c:v>2007.0</c:v>
                </c:pt>
                <c:pt idx="29">
                  <c:v>2008.0</c:v>
                </c:pt>
                <c:pt idx="30">
                  <c:v>2009.0</c:v>
                </c:pt>
                <c:pt idx="31">
                  <c:v>2010.0</c:v>
                </c:pt>
                <c:pt idx="32">
                  <c:v>2011.0</c:v>
                </c:pt>
                <c:pt idx="33">
                  <c:v>2012.0</c:v>
                </c:pt>
              </c:numCache>
            </c:numRef>
          </c:cat>
          <c:val>
            <c:numRef>
              <c:f>Feuil1!$J$3:$J$36</c:f>
              <c:numCache>
                <c:formatCode>#,##0</c:formatCode>
                <c:ptCount val="34"/>
                <c:pt idx="0">
                  <c:v>58.0</c:v>
                </c:pt>
                <c:pt idx="1">
                  <c:v>49.7</c:v>
                </c:pt>
                <c:pt idx="2">
                  <c:v>49.7</c:v>
                </c:pt>
                <c:pt idx="3">
                  <c:v>48.9</c:v>
                </c:pt>
                <c:pt idx="4">
                  <c:v>55.0</c:v>
                </c:pt>
                <c:pt idx="5">
                  <c:v>53.0</c:v>
                </c:pt>
                <c:pt idx="6">
                  <c:v>52.0</c:v>
                </c:pt>
                <c:pt idx="7">
                  <c:v>52.0</c:v>
                </c:pt>
                <c:pt idx="8">
                  <c:v>49.0</c:v>
                </c:pt>
                <c:pt idx="9">
                  <c:v>45.0</c:v>
                </c:pt>
                <c:pt idx="10">
                  <c:v>50.0</c:v>
                </c:pt>
                <c:pt idx="11">
                  <c:v>43.0</c:v>
                </c:pt>
                <c:pt idx="12">
                  <c:v>44.0</c:v>
                </c:pt>
                <c:pt idx="13">
                  <c:v>43.0</c:v>
                </c:pt>
                <c:pt idx="14">
                  <c:v>43.0</c:v>
                </c:pt>
                <c:pt idx="15">
                  <c:v>48.0</c:v>
                </c:pt>
                <c:pt idx="16">
                  <c:v>48.0</c:v>
                </c:pt>
                <c:pt idx="17">
                  <c:v>48.0</c:v>
                </c:pt>
                <c:pt idx="18">
                  <c:v>49.0</c:v>
                </c:pt>
                <c:pt idx="19">
                  <c:v>54.0</c:v>
                </c:pt>
                <c:pt idx="20">
                  <c:v>56.0</c:v>
                </c:pt>
                <c:pt idx="21">
                  <c:v>53.0</c:v>
                </c:pt>
                <c:pt idx="22">
                  <c:v>53.0</c:v>
                </c:pt>
                <c:pt idx="23">
                  <c:v>53.0</c:v>
                </c:pt>
                <c:pt idx="24">
                  <c:v>54.0</c:v>
                </c:pt>
                <c:pt idx="25">
                  <c:v>56.0</c:v>
                </c:pt>
                <c:pt idx="26">
                  <c:v>56.0</c:v>
                </c:pt>
                <c:pt idx="27">
                  <c:v>59.0</c:v>
                </c:pt>
                <c:pt idx="28">
                  <c:v>59.0</c:v>
                </c:pt>
                <c:pt idx="29">
                  <c:v>59.0</c:v>
                </c:pt>
                <c:pt idx="30">
                  <c:v>60.0</c:v>
                </c:pt>
                <c:pt idx="31">
                  <c:v>62.0</c:v>
                </c:pt>
                <c:pt idx="32">
                  <c:v>62.0</c:v>
                </c:pt>
                <c:pt idx="33">
                  <c:v>64.0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Feuil1!$K$2</c:f>
              <c:strCache>
                <c:ptCount val="1"/>
                <c:pt idx="0">
                  <c:v>Tx détention étrangers (non corrigé)</c:v>
                </c:pt>
              </c:strCache>
            </c:strRef>
          </c:tx>
          <c:marker>
            <c:symbol val="none"/>
          </c:marker>
          <c:cat>
            <c:numRef>
              <c:f>Feuil1!$I$3:$I$36</c:f>
              <c:numCache>
                <c:formatCode>General</c:formatCode>
                <c:ptCount val="34"/>
                <c:pt idx="0">
                  <c:v>1974.0</c:v>
                </c:pt>
                <c:pt idx="1">
                  <c:v>1980.0</c:v>
                </c:pt>
                <c:pt idx="2">
                  <c:v>1981.0</c:v>
                </c:pt>
                <c:pt idx="3">
                  <c:v>1982.0</c:v>
                </c:pt>
                <c:pt idx="4">
                  <c:v>1983.0</c:v>
                </c:pt>
                <c:pt idx="5">
                  <c:v>1984.0</c:v>
                </c:pt>
                <c:pt idx="6">
                  <c:v>1985.0</c:v>
                </c:pt>
                <c:pt idx="7">
                  <c:v>1986.0</c:v>
                </c:pt>
                <c:pt idx="8">
                  <c:v>1987.0</c:v>
                </c:pt>
                <c:pt idx="9">
                  <c:v>1988.0</c:v>
                </c:pt>
                <c:pt idx="10">
                  <c:v>1989.0</c:v>
                </c:pt>
                <c:pt idx="11">
                  <c:v>1990.0</c:v>
                </c:pt>
                <c:pt idx="12">
                  <c:v>1991.0</c:v>
                </c:pt>
                <c:pt idx="13">
                  <c:v>1992.0</c:v>
                </c:pt>
                <c:pt idx="14">
                  <c:v>1993.0</c:v>
                </c:pt>
                <c:pt idx="15">
                  <c:v>1994.0</c:v>
                </c:pt>
                <c:pt idx="16">
                  <c:v>1995.0</c:v>
                </c:pt>
                <c:pt idx="17">
                  <c:v>1996.0</c:v>
                </c:pt>
                <c:pt idx="18">
                  <c:v>1997.0</c:v>
                </c:pt>
                <c:pt idx="19">
                  <c:v>1998.0</c:v>
                </c:pt>
                <c:pt idx="20">
                  <c:v>1999.0</c:v>
                </c:pt>
                <c:pt idx="21">
                  <c:v>2000.0</c:v>
                </c:pt>
                <c:pt idx="22">
                  <c:v>2001.0</c:v>
                </c:pt>
                <c:pt idx="23">
                  <c:v>2002.0</c:v>
                </c:pt>
                <c:pt idx="24">
                  <c:v>2003.0</c:v>
                </c:pt>
                <c:pt idx="25">
                  <c:v>2004.0</c:v>
                </c:pt>
                <c:pt idx="26">
                  <c:v>2005.0</c:v>
                </c:pt>
                <c:pt idx="27">
                  <c:v>2006.0</c:v>
                </c:pt>
                <c:pt idx="28">
                  <c:v>2007.0</c:v>
                </c:pt>
                <c:pt idx="29">
                  <c:v>2008.0</c:v>
                </c:pt>
                <c:pt idx="30">
                  <c:v>2009.0</c:v>
                </c:pt>
                <c:pt idx="31">
                  <c:v>2010.0</c:v>
                </c:pt>
                <c:pt idx="32">
                  <c:v>2011.0</c:v>
                </c:pt>
                <c:pt idx="33">
                  <c:v>2012.0</c:v>
                </c:pt>
              </c:numCache>
            </c:numRef>
          </c:cat>
          <c:val>
            <c:numRef>
              <c:f>Feuil1!$K$3:$K$36</c:f>
              <c:numCache>
                <c:formatCode>#,##0</c:formatCode>
                <c:ptCount val="34"/>
                <c:pt idx="0">
                  <c:v>135.0</c:v>
                </c:pt>
                <c:pt idx="1">
                  <c:v>136.0</c:v>
                </c:pt>
                <c:pt idx="2">
                  <c:v>151.0</c:v>
                </c:pt>
                <c:pt idx="3">
                  <c:v>147.0</c:v>
                </c:pt>
                <c:pt idx="4">
                  <c:v>167.0</c:v>
                </c:pt>
                <c:pt idx="5">
                  <c:v>180.0</c:v>
                </c:pt>
                <c:pt idx="6">
                  <c:v>178.0</c:v>
                </c:pt>
                <c:pt idx="7">
                  <c:v>219.0</c:v>
                </c:pt>
                <c:pt idx="8">
                  <c:v>232.0</c:v>
                </c:pt>
                <c:pt idx="9">
                  <c:v>231.0</c:v>
                </c:pt>
                <c:pt idx="10">
                  <c:v>245.0</c:v>
                </c:pt>
                <c:pt idx="11">
                  <c:v>226.0</c:v>
                </c:pt>
                <c:pt idx="12">
                  <c:v>256.0</c:v>
                </c:pt>
                <c:pt idx="13">
                  <c:v>214.0</c:v>
                </c:pt>
                <c:pt idx="14">
                  <c:v>250.0</c:v>
                </c:pt>
                <c:pt idx="15">
                  <c:v>297.0</c:v>
                </c:pt>
                <c:pt idx="16">
                  <c:v>337.0</c:v>
                </c:pt>
                <c:pt idx="17">
                  <c:v>341.0</c:v>
                </c:pt>
                <c:pt idx="18">
                  <c:v>333.0</c:v>
                </c:pt>
                <c:pt idx="19">
                  <c:v>362.0</c:v>
                </c:pt>
                <c:pt idx="20">
                  <c:v>375.0</c:v>
                </c:pt>
                <c:pt idx="21">
                  <c:v>329.0</c:v>
                </c:pt>
                <c:pt idx="22">
                  <c:v>372.0</c:v>
                </c:pt>
                <c:pt idx="23">
                  <c:v>426.0</c:v>
                </c:pt>
                <c:pt idx="24">
                  <c:v>413.0</c:v>
                </c:pt>
                <c:pt idx="25">
                  <c:v>450.0</c:v>
                </c:pt>
                <c:pt idx="26">
                  <c:v>453.0</c:v>
                </c:pt>
                <c:pt idx="27">
                  <c:v>445.0</c:v>
                </c:pt>
                <c:pt idx="28">
                  <c:v>461.0</c:v>
                </c:pt>
                <c:pt idx="29">
                  <c:v>432.0</c:v>
                </c:pt>
                <c:pt idx="30">
                  <c:v>431.0</c:v>
                </c:pt>
                <c:pt idx="31">
                  <c:v>426.0</c:v>
                </c:pt>
                <c:pt idx="32">
                  <c:v>433.0</c:v>
                </c:pt>
                <c:pt idx="33">
                  <c:v>430.0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97729432"/>
        <c:axId val="1825296632"/>
      </c:lineChart>
      <c:catAx>
        <c:axId val="189772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fr-FR"/>
          </a:p>
        </c:txPr>
        <c:crossAx val="1825296632"/>
        <c:crosses val="autoZero"/>
        <c:auto val="1"/>
        <c:lblAlgn val="ctr"/>
        <c:lblOffset val="100"/>
        <c:noMultiLvlLbl val="0"/>
      </c:catAx>
      <c:valAx>
        <c:axId val="1825296632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crossAx val="189772943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3"/>
    </mc:Choice>
    <mc:Fallback>
      <c:style val="33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Feuil1!$J$2</c:f>
              <c:strCache>
                <c:ptCount val="1"/>
                <c:pt idx="0">
                  <c:v>Prisons</c:v>
                </c:pt>
              </c:strCache>
            </c:strRef>
          </c:tx>
          <c:cat>
            <c:numRef>
              <c:f>Feuil1!$I$3:$I$30</c:f>
              <c:numCache>
                <c:formatCode>General</c:formatCode>
                <c:ptCount val="28"/>
                <c:pt idx="0">
                  <c:v>1831.0</c:v>
                </c:pt>
                <c:pt idx="1">
                  <c:v>1834.0</c:v>
                </c:pt>
                <c:pt idx="2">
                  <c:v>1837.0</c:v>
                </c:pt>
                <c:pt idx="3">
                  <c:v>1840.0</c:v>
                </c:pt>
                <c:pt idx="4">
                  <c:v>1843.0</c:v>
                </c:pt>
                <c:pt idx="5">
                  <c:v>1846.0</c:v>
                </c:pt>
                <c:pt idx="6">
                  <c:v>1849.0</c:v>
                </c:pt>
                <c:pt idx="7">
                  <c:v>1852.0</c:v>
                </c:pt>
                <c:pt idx="8">
                  <c:v>1855.0</c:v>
                </c:pt>
                <c:pt idx="9">
                  <c:v>1858.0</c:v>
                </c:pt>
                <c:pt idx="10">
                  <c:v>1861.0</c:v>
                </c:pt>
                <c:pt idx="11">
                  <c:v>1864.0</c:v>
                </c:pt>
                <c:pt idx="12">
                  <c:v>1867.0</c:v>
                </c:pt>
                <c:pt idx="13">
                  <c:v>1870.0</c:v>
                </c:pt>
                <c:pt idx="14">
                  <c:v>1873.0</c:v>
                </c:pt>
                <c:pt idx="15">
                  <c:v>1876.0</c:v>
                </c:pt>
                <c:pt idx="16">
                  <c:v>1879.0</c:v>
                </c:pt>
                <c:pt idx="17">
                  <c:v>1882.0</c:v>
                </c:pt>
                <c:pt idx="18">
                  <c:v>1885.0</c:v>
                </c:pt>
                <c:pt idx="19">
                  <c:v>1888.0</c:v>
                </c:pt>
                <c:pt idx="20">
                  <c:v>1891.0</c:v>
                </c:pt>
                <c:pt idx="21">
                  <c:v>1894.0</c:v>
                </c:pt>
                <c:pt idx="22">
                  <c:v>1897.0</c:v>
                </c:pt>
                <c:pt idx="23">
                  <c:v>1900.0</c:v>
                </c:pt>
                <c:pt idx="24">
                  <c:v>1903.0</c:v>
                </c:pt>
                <c:pt idx="25">
                  <c:v>1906.0</c:v>
                </c:pt>
                <c:pt idx="26">
                  <c:v>1909.0</c:v>
                </c:pt>
                <c:pt idx="27">
                  <c:v>1912.0</c:v>
                </c:pt>
              </c:numCache>
            </c:numRef>
          </c:cat>
          <c:val>
            <c:numRef>
              <c:f>Feuil1!$J$3:$J$30</c:f>
              <c:numCache>
                <c:formatCode>General</c:formatCode>
                <c:ptCount val="28"/>
                <c:pt idx="0">
                  <c:v>4795.0</c:v>
                </c:pt>
                <c:pt idx="1">
                  <c:v>4940.0</c:v>
                </c:pt>
                <c:pt idx="2">
                  <c:v>5742.0</c:v>
                </c:pt>
                <c:pt idx="3">
                  <c:v>6981.0</c:v>
                </c:pt>
                <c:pt idx="4">
                  <c:v>6726.0</c:v>
                </c:pt>
                <c:pt idx="5">
                  <c:v>8070.0</c:v>
                </c:pt>
                <c:pt idx="6">
                  <c:v>8015.0</c:v>
                </c:pt>
                <c:pt idx="7">
                  <c:v>6921.0</c:v>
                </c:pt>
                <c:pt idx="8">
                  <c:v>7673.0</c:v>
                </c:pt>
                <c:pt idx="9">
                  <c:v>6396.0</c:v>
                </c:pt>
                <c:pt idx="10">
                  <c:v>6221.0</c:v>
                </c:pt>
                <c:pt idx="11">
                  <c:v>5633.0</c:v>
                </c:pt>
                <c:pt idx="12">
                  <c:v>5397.0</c:v>
                </c:pt>
                <c:pt idx="13">
                  <c:v>4704.0</c:v>
                </c:pt>
                <c:pt idx="14">
                  <c:v>4005.0</c:v>
                </c:pt>
                <c:pt idx="15">
                  <c:v>3312.0</c:v>
                </c:pt>
                <c:pt idx="16">
                  <c:v>3726.0</c:v>
                </c:pt>
                <c:pt idx="17">
                  <c:v>4284.0</c:v>
                </c:pt>
                <c:pt idx="18">
                  <c:v>4446.0</c:v>
                </c:pt>
                <c:pt idx="19">
                  <c:v>4414.0</c:v>
                </c:pt>
                <c:pt idx="20">
                  <c:v>4454.0</c:v>
                </c:pt>
                <c:pt idx="21">
                  <c:v>4506.0</c:v>
                </c:pt>
                <c:pt idx="22">
                  <c:v>4570.0</c:v>
                </c:pt>
                <c:pt idx="23">
                  <c:v>4228.0</c:v>
                </c:pt>
                <c:pt idx="24">
                  <c:v>5256.0</c:v>
                </c:pt>
                <c:pt idx="25">
                  <c:v>4945.0</c:v>
                </c:pt>
                <c:pt idx="26">
                  <c:v>5047.0</c:v>
                </c:pt>
                <c:pt idx="27">
                  <c:v>4696.0</c:v>
                </c:pt>
              </c:numCache>
            </c:numRef>
          </c:val>
        </c:ser>
        <c:ser>
          <c:idx val="1"/>
          <c:order val="1"/>
          <c:tx>
            <c:strRef>
              <c:f>Feuil1!$K$2</c:f>
              <c:strCache>
                <c:ptCount val="1"/>
                <c:pt idx="0">
                  <c:v>Vagabonds (dét. adm.)</c:v>
                </c:pt>
              </c:strCache>
            </c:strRef>
          </c:tx>
          <c:cat>
            <c:numRef>
              <c:f>Feuil1!$I$3:$I$30</c:f>
              <c:numCache>
                <c:formatCode>General</c:formatCode>
                <c:ptCount val="28"/>
                <c:pt idx="0">
                  <c:v>1831.0</c:v>
                </c:pt>
                <c:pt idx="1">
                  <c:v>1834.0</c:v>
                </c:pt>
                <c:pt idx="2">
                  <c:v>1837.0</c:v>
                </c:pt>
                <c:pt idx="3">
                  <c:v>1840.0</c:v>
                </c:pt>
                <c:pt idx="4">
                  <c:v>1843.0</c:v>
                </c:pt>
                <c:pt idx="5">
                  <c:v>1846.0</c:v>
                </c:pt>
                <c:pt idx="6">
                  <c:v>1849.0</c:v>
                </c:pt>
                <c:pt idx="7">
                  <c:v>1852.0</c:v>
                </c:pt>
                <c:pt idx="8">
                  <c:v>1855.0</c:v>
                </c:pt>
                <c:pt idx="9">
                  <c:v>1858.0</c:v>
                </c:pt>
                <c:pt idx="10">
                  <c:v>1861.0</c:v>
                </c:pt>
                <c:pt idx="11">
                  <c:v>1864.0</c:v>
                </c:pt>
                <c:pt idx="12">
                  <c:v>1867.0</c:v>
                </c:pt>
                <c:pt idx="13">
                  <c:v>1870.0</c:v>
                </c:pt>
                <c:pt idx="14">
                  <c:v>1873.0</c:v>
                </c:pt>
                <c:pt idx="15">
                  <c:v>1876.0</c:v>
                </c:pt>
                <c:pt idx="16">
                  <c:v>1879.0</c:v>
                </c:pt>
                <c:pt idx="17">
                  <c:v>1882.0</c:v>
                </c:pt>
                <c:pt idx="18">
                  <c:v>1885.0</c:v>
                </c:pt>
                <c:pt idx="19">
                  <c:v>1888.0</c:v>
                </c:pt>
                <c:pt idx="20">
                  <c:v>1891.0</c:v>
                </c:pt>
                <c:pt idx="21">
                  <c:v>1894.0</c:v>
                </c:pt>
                <c:pt idx="22">
                  <c:v>1897.0</c:v>
                </c:pt>
                <c:pt idx="23">
                  <c:v>1900.0</c:v>
                </c:pt>
                <c:pt idx="24">
                  <c:v>1903.0</c:v>
                </c:pt>
                <c:pt idx="25">
                  <c:v>1906.0</c:v>
                </c:pt>
                <c:pt idx="26">
                  <c:v>1909.0</c:v>
                </c:pt>
                <c:pt idx="27">
                  <c:v>1912.0</c:v>
                </c:pt>
              </c:numCache>
            </c:numRef>
          </c:cat>
          <c:val>
            <c:numRef>
              <c:f>Feuil1!$K$3:$K$30</c:f>
              <c:numCache>
                <c:formatCode>General</c:formatCode>
                <c:ptCount val="28"/>
                <c:pt idx="0">
                  <c:v>2917.0</c:v>
                </c:pt>
                <c:pt idx="1">
                  <c:v>2599.0</c:v>
                </c:pt>
                <c:pt idx="2">
                  <c:v>2832.0</c:v>
                </c:pt>
                <c:pt idx="3">
                  <c:v>3094.0</c:v>
                </c:pt>
                <c:pt idx="4">
                  <c:v>3901.0</c:v>
                </c:pt>
                <c:pt idx="5">
                  <c:v>4241.0</c:v>
                </c:pt>
                <c:pt idx="6">
                  <c:v>3685.0</c:v>
                </c:pt>
                <c:pt idx="7">
                  <c:v>3448.0</c:v>
                </c:pt>
                <c:pt idx="8">
                  <c:v>3476.0</c:v>
                </c:pt>
                <c:pt idx="9">
                  <c:v>2413.0</c:v>
                </c:pt>
                <c:pt idx="10">
                  <c:v>2728.0</c:v>
                </c:pt>
                <c:pt idx="11">
                  <c:v>2313.0</c:v>
                </c:pt>
                <c:pt idx="12">
                  <c:v>1659.0</c:v>
                </c:pt>
                <c:pt idx="13">
                  <c:v>1925.0</c:v>
                </c:pt>
                <c:pt idx="14">
                  <c:v>1708.0</c:v>
                </c:pt>
                <c:pt idx="15">
                  <c:v>1930.0</c:v>
                </c:pt>
                <c:pt idx="16">
                  <c:v>2227.0</c:v>
                </c:pt>
                <c:pt idx="17">
                  <c:v>3173.0</c:v>
                </c:pt>
                <c:pt idx="18">
                  <c:v>3614.0</c:v>
                </c:pt>
                <c:pt idx="19">
                  <c:v>4399.0</c:v>
                </c:pt>
                <c:pt idx="20">
                  <c:v>4378.0</c:v>
                </c:pt>
                <c:pt idx="21">
                  <c:v>7095.0</c:v>
                </c:pt>
                <c:pt idx="22">
                  <c:v>5952.0</c:v>
                </c:pt>
                <c:pt idx="23">
                  <c:v>5749.0</c:v>
                </c:pt>
                <c:pt idx="24">
                  <c:v>6788.0</c:v>
                </c:pt>
                <c:pt idx="25">
                  <c:v>6527.0</c:v>
                </c:pt>
                <c:pt idx="26">
                  <c:v>7057.0</c:v>
                </c:pt>
                <c:pt idx="27">
                  <c:v>6352.0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7901848"/>
        <c:axId val="1826056520"/>
      </c:areaChart>
      <c:catAx>
        <c:axId val="1897901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fr-FR"/>
          </a:p>
        </c:txPr>
        <c:crossAx val="1826056520"/>
        <c:crosses val="autoZero"/>
        <c:auto val="1"/>
        <c:lblAlgn val="ctr"/>
        <c:lblOffset val="100"/>
        <c:noMultiLvlLbl val="0"/>
      </c:catAx>
      <c:valAx>
        <c:axId val="1826056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7901848"/>
        <c:crosses val="autoZero"/>
        <c:crossBetween val="midCat"/>
      </c:valAx>
    </c:plotArea>
    <c:legend>
      <c:legendPos val="r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3"/>
    </mc:Choice>
    <mc:Fallback>
      <c:style val="33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Feuil1!$N$29</c:f>
              <c:strCache>
                <c:ptCount val="1"/>
                <c:pt idx="0">
                  <c:v>Prisons</c:v>
                </c:pt>
              </c:strCache>
            </c:strRef>
          </c:tx>
          <c:cat>
            <c:numRef>
              <c:f>Feuil1!$M$30:$M$56</c:f>
              <c:numCache>
                <c:formatCode>General</c:formatCode>
                <c:ptCount val="27"/>
                <c:pt idx="0">
                  <c:v>1912.0</c:v>
                </c:pt>
                <c:pt idx="1">
                  <c:v>1915.0</c:v>
                </c:pt>
                <c:pt idx="2">
                  <c:v>1919.0</c:v>
                </c:pt>
                <c:pt idx="3">
                  <c:v>1922.0</c:v>
                </c:pt>
                <c:pt idx="4">
                  <c:v>1925.0</c:v>
                </c:pt>
                <c:pt idx="5">
                  <c:v>1928.0</c:v>
                </c:pt>
                <c:pt idx="6">
                  <c:v>1931.0</c:v>
                </c:pt>
                <c:pt idx="7">
                  <c:v>1934.0</c:v>
                </c:pt>
                <c:pt idx="8">
                  <c:v>1937.0</c:v>
                </c:pt>
                <c:pt idx="9">
                  <c:v>1940.0</c:v>
                </c:pt>
                <c:pt idx="10">
                  <c:v>1943.0</c:v>
                </c:pt>
                <c:pt idx="11">
                  <c:v>1946.0</c:v>
                </c:pt>
                <c:pt idx="12">
                  <c:v>1949.0</c:v>
                </c:pt>
                <c:pt idx="13">
                  <c:v>1952.0</c:v>
                </c:pt>
                <c:pt idx="14">
                  <c:v>1955.0</c:v>
                </c:pt>
                <c:pt idx="15">
                  <c:v>1958.0</c:v>
                </c:pt>
                <c:pt idx="16">
                  <c:v>1961.0</c:v>
                </c:pt>
                <c:pt idx="17">
                  <c:v>1964.0</c:v>
                </c:pt>
                <c:pt idx="18">
                  <c:v>1967.0</c:v>
                </c:pt>
                <c:pt idx="19">
                  <c:v>1970.0</c:v>
                </c:pt>
                <c:pt idx="20">
                  <c:v>1973.0</c:v>
                </c:pt>
                <c:pt idx="21">
                  <c:v>1974.0</c:v>
                </c:pt>
                <c:pt idx="22">
                  <c:v>1980.0</c:v>
                </c:pt>
                <c:pt idx="23">
                  <c:v>1982.0</c:v>
                </c:pt>
                <c:pt idx="24">
                  <c:v>1985.0</c:v>
                </c:pt>
                <c:pt idx="25">
                  <c:v>1988.0</c:v>
                </c:pt>
                <c:pt idx="26">
                  <c:v>1991.0</c:v>
                </c:pt>
              </c:numCache>
            </c:numRef>
          </c:cat>
          <c:val>
            <c:numRef>
              <c:f>Feuil1!$N$30:$N$56</c:f>
              <c:numCache>
                <c:formatCode>General</c:formatCode>
                <c:ptCount val="27"/>
                <c:pt idx="0">
                  <c:v>4696.0</c:v>
                </c:pt>
                <c:pt idx="1">
                  <c:v>5002.0</c:v>
                </c:pt>
                <c:pt idx="2">
                  <c:v>6285.0</c:v>
                </c:pt>
                <c:pt idx="3">
                  <c:v>4272.0</c:v>
                </c:pt>
                <c:pt idx="4">
                  <c:v>4079.0</c:v>
                </c:pt>
                <c:pt idx="5">
                  <c:v>4381.0</c:v>
                </c:pt>
                <c:pt idx="6">
                  <c:v>4291.0</c:v>
                </c:pt>
                <c:pt idx="7">
                  <c:v>4008.0</c:v>
                </c:pt>
                <c:pt idx="8">
                  <c:v>3731.0</c:v>
                </c:pt>
                <c:pt idx="9">
                  <c:v>2731.0</c:v>
                </c:pt>
                <c:pt idx="10">
                  <c:v>6395.0</c:v>
                </c:pt>
                <c:pt idx="11">
                  <c:v>6279.0</c:v>
                </c:pt>
                <c:pt idx="12">
                  <c:v>4511.0</c:v>
                </c:pt>
                <c:pt idx="13">
                  <c:v>3903.0</c:v>
                </c:pt>
                <c:pt idx="14">
                  <c:v>4093.0</c:v>
                </c:pt>
                <c:pt idx="15">
                  <c:v>4076.0</c:v>
                </c:pt>
                <c:pt idx="16">
                  <c:v>4343.0</c:v>
                </c:pt>
                <c:pt idx="17">
                  <c:v>4292.0</c:v>
                </c:pt>
                <c:pt idx="18">
                  <c:v>5170.0</c:v>
                </c:pt>
                <c:pt idx="19">
                  <c:v>5011.0</c:v>
                </c:pt>
                <c:pt idx="20">
                  <c:v>4931.0</c:v>
                </c:pt>
                <c:pt idx="21">
                  <c:v>5216.0</c:v>
                </c:pt>
                <c:pt idx="22">
                  <c:v>4459.0</c:v>
                </c:pt>
                <c:pt idx="23">
                  <c:v>4827.0</c:v>
                </c:pt>
                <c:pt idx="24">
                  <c:v>4569.0</c:v>
                </c:pt>
                <c:pt idx="25">
                  <c:v>4091.0</c:v>
                </c:pt>
                <c:pt idx="26">
                  <c:v>3983.0</c:v>
                </c:pt>
              </c:numCache>
            </c:numRef>
          </c:val>
        </c:ser>
        <c:ser>
          <c:idx val="1"/>
          <c:order val="1"/>
          <c:tx>
            <c:strRef>
              <c:f>Feuil1!$O$29</c:f>
              <c:strCache>
                <c:ptCount val="1"/>
                <c:pt idx="0">
                  <c:v>Prisons (étrangers)</c:v>
                </c:pt>
              </c:strCache>
            </c:strRef>
          </c:tx>
          <c:cat>
            <c:numRef>
              <c:f>Feuil1!$M$30:$M$56</c:f>
              <c:numCache>
                <c:formatCode>General</c:formatCode>
                <c:ptCount val="27"/>
                <c:pt idx="0">
                  <c:v>1912.0</c:v>
                </c:pt>
                <c:pt idx="1">
                  <c:v>1915.0</c:v>
                </c:pt>
                <c:pt idx="2">
                  <c:v>1919.0</c:v>
                </c:pt>
                <c:pt idx="3">
                  <c:v>1922.0</c:v>
                </c:pt>
                <c:pt idx="4">
                  <c:v>1925.0</c:v>
                </c:pt>
                <c:pt idx="5">
                  <c:v>1928.0</c:v>
                </c:pt>
                <c:pt idx="6">
                  <c:v>1931.0</c:v>
                </c:pt>
                <c:pt idx="7">
                  <c:v>1934.0</c:v>
                </c:pt>
                <c:pt idx="8">
                  <c:v>1937.0</c:v>
                </c:pt>
                <c:pt idx="9">
                  <c:v>1940.0</c:v>
                </c:pt>
                <c:pt idx="10">
                  <c:v>1943.0</c:v>
                </c:pt>
                <c:pt idx="11">
                  <c:v>1946.0</c:v>
                </c:pt>
                <c:pt idx="12">
                  <c:v>1949.0</c:v>
                </c:pt>
                <c:pt idx="13">
                  <c:v>1952.0</c:v>
                </c:pt>
                <c:pt idx="14">
                  <c:v>1955.0</c:v>
                </c:pt>
                <c:pt idx="15">
                  <c:v>1958.0</c:v>
                </c:pt>
                <c:pt idx="16">
                  <c:v>1961.0</c:v>
                </c:pt>
                <c:pt idx="17">
                  <c:v>1964.0</c:v>
                </c:pt>
                <c:pt idx="18">
                  <c:v>1967.0</c:v>
                </c:pt>
                <c:pt idx="19">
                  <c:v>1970.0</c:v>
                </c:pt>
                <c:pt idx="20">
                  <c:v>1973.0</c:v>
                </c:pt>
                <c:pt idx="21">
                  <c:v>1974.0</c:v>
                </c:pt>
                <c:pt idx="22">
                  <c:v>1980.0</c:v>
                </c:pt>
                <c:pt idx="23">
                  <c:v>1982.0</c:v>
                </c:pt>
                <c:pt idx="24">
                  <c:v>1985.0</c:v>
                </c:pt>
                <c:pt idx="25">
                  <c:v>1988.0</c:v>
                </c:pt>
                <c:pt idx="26">
                  <c:v>1991.0</c:v>
                </c:pt>
              </c:numCache>
            </c:numRef>
          </c:cat>
          <c:val>
            <c:numRef>
              <c:f>Feuil1!$O$30:$O$56</c:f>
              <c:numCache>
                <c:formatCode>General</c:formatCode>
                <c:ptCount val="27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1042.0</c:v>
                </c:pt>
                <c:pt idx="22">
                  <c:v>1212.0</c:v>
                </c:pt>
                <c:pt idx="23">
                  <c:v>1300.0</c:v>
                </c:pt>
                <c:pt idx="24">
                  <c:v>1598.0</c:v>
                </c:pt>
                <c:pt idx="25">
                  <c:v>1987.0</c:v>
                </c:pt>
                <c:pt idx="26">
                  <c:v>2318.0</c:v>
                </c:pt>
              </c:numCache>
            </c:numRef>
          </c:val>
        </c:ser>
        <c:ser>
          <c:idx val="2"/>
          <c:order val="2"/>
          <c:tx>
            <c:strRef>
              <c:f>Feuil1!$P$29</c:f>
              <c:strCache>
                <c:ptCount val="1"/>
                <c:pt idx="0">
                  <c:v>Vagabonds (dét. adm.)</c:v>
                </c:pt>
              </c:strCache>
            </c:strRef>
          </c:tx>
          <c:cat>
            <c:numRef>
              <c:f>Feuil1!$M$30:$M$56</c:f>
              <c:numCache>
                <c:formatCode>General</c:formatCode>
                <c:ptCount val="27"/>
                <c:pt idx="0">
                  <c:v>1912.0</c:v>
                </c:pt>
                <c:pt idx="1">
                  <c:v>1915.0</c:v>
                </c:pt>
                <c:pt idx="2">
                  <c:v>1919.0</c:v>
                </c:pt>
                <c:pt idx="3">
                  <c:v>1922.0</c:v>
                </c:pt>
                <c:pt idx="4">
                  <c:v>1925.0</c:v>
                </c:pt>
                <c:pt idx="5">
                  <c:v>1928.0</c:v>
                </c:pt>
                <c:pt idx="6">
                  <c:v>1931.0</c:v>
                </c:pt>
                <c:pt idx="7">
                  <c:v>1934.0</c:v>
                </c:pt>
                <c:pt idx="8">
                  <c:v>1937.0</c:v>
                </c:pt>
                <c:pt idx="9">
                  <c:v>1940.0</c:v>
                </c:pt>
                <c:pt idx="10">
                  <c:v>1943.0</c:v>
                </c:pt>
                <c:pt idx="11">
                  <c:v>1946.0</c:v>
                </c:pt>
                <c:pt idx="12">
                  <c:v>1949.0</c:v>
                </c:pt>
                <c:pt idx="13">
                  <c:v>1952.0</c:v>
                </c:pt>
                <c:pt idx="14">
                  <c:v>1955.0</c:v>
                </c:pt>
                <c:pt idx="15">
                  <c:v>1958.0</c:v>
                </c:pt>
                <c:pt idx="16">
                  <c:v>1961.0</c:v>
                </c:pt>
                <c:pt idx="17">
                  <c:v>1964.0</c:v>
                </c:pt>
                <c:pt idx="18">
                  <c:v>1967.0</c:v>
                </c:pt>
                <c:pt idx="19">
                  <c:v>1970.0</c:v>
                </c:pt>
                <c:pt idx="20">
                  <c:v>1973.0</c:v>
                </c:pt>
                <c:pt idx="21">
                  <c:v>1974.0</c:v>
                </c:pt>
                <c:pt idx="22">
                  <c:v>1980.0</c:v>
                </c:pt>
                <c:pt idx="23">
                  <c:v>1982.0</c:v>
                </c:pt>
                <c:pt idx="24">
                  <c:v>1985.0</c:v>
                </c:pt>
                <c:pt idx="25">
                  <c:v>1988.0</c:v>
                </c:pt>
                <c:pt idx="26">
                  <c:v>1991.0</c:v>
                </c:pt>
              </c:numCache>
            </c:numRef>
          </c:cat>
          <c:val>
            <c:numRef>
              <c:f>Feuil1!$P$30:$P$56</c:f>
              <c:numCache>
                <c:formatCode>General</c:formatCode>
                <c:ptCount val="27"/>
                <c:pt idx="0">
                  <c:v>6352.0</c:v>
                </c:pt>
                <c:pt idx="2">
                  <c:v>1847.0</c:v>
                </c:pt>
                <c:pt idx="3">
                  <c:v>2197.0</c:v>
                </c:pt>
                <c:pt idx="4">
                  <c:v>2117.0</c:v>
                </c:pt>
                <c:pt idx="5">
                  <c:v>2892.0</c:v>
                </c:pt>
                <c:pt idx="6">
                  <c:v>2284.0</c:v>
                </c:pt>
                <c:pt idx="7">
                  <c:v>2233.0</c:v>
                </c:pt>
                <c:pt idx="8">
                  <c:v>1759.0</c:v>
                </c:pt>
                <c:pt idx="9">
                  <c:v>935.0</c:v>
                </c:pt>
                <c:pt idx="10">
                  <c:v>577.0</c:v>
                </c:pt>
                <c:pt idx="11">
                  <c:v>427.0</c:v>
                </c:pt>
                <c:pt idx="12">
                  <c:v>708.0</c:v>
                </c:pt>
                <c:pt idx="13">
                  <c:v>742.0</c:v>
                </c:pt>
                <c:pt idx="14">
                  <c:v>814.0</c:v>
                </c:pt>
                <c:pt idx="15">
                  <c:v>825.0</c:v>
                </c:pt>
                <c:pt idx="16">
                  <c:v>922.0</c:v>
                </c:pt>
                <c:pt idx="17">
                  <c:v>874.0</c:v>
                </c:pt>
                <c:pt idx="18">
                  <c:v>997.0</c:v>
                </c:pt>
                <c:pt idx="19">
                  <c:v>894.0</c:v>
                </c:pt>
                <c:pt idx="20">
                  <c:v>866.0</c:v>
                </c:pt>
                <c:pt idx="21">
                  <c:v>979.0</c:v>
                </c:pt>
                <c:pt idx="22">
                  <c:v>869.0</c:v>
                </c:pt>
                <c:pt idx="23">
                  <c:v>813.0</c:v>
                </c:pt>
                <c:pt idx="24">
                  <c:v>698.0</c:v>
                </c:pt>
                <c:pt idx="25">
                  <c:v>519.0</c:v>
                </c:pt>
                <c:pt idx="26">
                  <c:v>435.0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83968856"/>
        <c:axId val="1901609624"/>
      </c:areaChart>
      <c:catAx>
        <c:axId val="1883968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01609624"/>
        <c:crosses val="autoZero"/>
        <c:auto val="1"/>
        <c:lblAlgn val="ctr"/>
        <c:lblOffset val="100"/>
        <c:noMultiLvlLbl val="0"/>
      </c:catAx>
      <c:valAx>
        <c:axId val="1901609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83968856"/>
        <c:crosses val="autoZero"/>
        <c:crossBetween val="midCat"/>
      </c:valAx>
    </c:plotArea>
    <c:legend>
      <c:legendPos val="r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3"/>
    </mc:Choice>
    <mc:Fallback>
      <c:style val="33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Feuil1!$N$50</c:f>
              <c:strCache>
                <c:ptCount val="1"/>
                <c:pt idx="0">
                  <c:v>Prisons</c:v>
                </c:pt>
              </c:strCache>
            </c:strRef>
          </c:tx>
          <c:cat>
            <c:numRef>
              <c:f>Feuil1!$M$51:$M$63</c:f>
              <c:numCache>
                <c:formatCode>General</c:formatCode>
                <c:ptCount val="13"/>
                <c:pt idx="0">
                  <c:v>1974.0</c:v>
                </c:pt>
                <c:pt idx="1">
                  <c:v>1980.0</c:v>
                </c:pt>
                <c:pt idx="2">
                  <c:v>1982.0</c:v>
                </c:pt>
                <c:pt idx="3">
                  <c:v>1985.0</c:v>
                </c:pt>
                <c:pt idx="4">
                  <c:v>1988.0</c:v>
                </c:pt>
                <c:pt idx="5">
                  <c:v>1991.0</c:v>
                </c:pt>
                <c:pt idx="6">
                  <c:v>1994.0</c:v>
                </c:pt>
                <c:pt idx="7">
                  <c:v>1997.0</c:v>
                </c:pt>
                <c:pt idx="8">
                  <c:v>2000.0</c:v>
                </c:pt>
                <c:pt idx="9">
                  <c:v>2003.0</c:v>
                </c:pt>
                <c:pt idx="10">
                  <c:v>2006.0</c:v>
                </c:pt>
                <c:pt idx="11">
                  <c:v>2009.0</c:v>
                </c:pt>
                <c:pt idx="12">
                  <c:v>2012.0</c:v>
                </c:pt>
              </c:numCache>
            </c:numRef>
          </c:cat>
          <c:val>
            <c:numRef>
              <c:f>Feuil1!$N$51:$N$63</c:f>
              <c:numCache>
                <c:formatCode>General</c:formatCode>
                <c:ptCount val="13"/>
                <c:pt idx="0">
                  <c:v>5216.0</c:v>
                </c:pt>
                <c:pt idx="1">
                  <c:v>4459.0</c:v>
                </c:pt>
                <c:pt idx="2">
                  <c:v>4827.0</c:v>
                </c:pt>
                <c:pt idx="3">
                  <c:v>4569.0</c:v>
                </c:pt>
                <c:pt idx="4">
                  <c:v>4091.0</c:v>
                </c:pt>
                <c:pt idx="5">
                  <c:v>3983.0</c:v>
                </c:pt>
                <c:pt idx="6">
                  <c:v>4399.0</c:v>
                </c:pt>
                <c:pt idx="7">
                  <c:v>4527.0</c:v>
                </c:pt>
                <c:pt idx="8">
                  <c:v>4904.0</c:v>
                </c:pt>
                <c:pt idx="9">
                  <c:v>5095.0</c:v>
                </c:pt>
                <c:pt idx="10">
                  <c:v>5627.0</c:v>
                </c:pt>
                <c:pt idx="11">
                  <c:v>5874.0</c:v>
                </c:pt>
                <c:pt idx="12">
                  <c:v>6305.0</c:v>
                </c:pt>
              </c:numCache>
            </c:numRef>
          </c:val>
        </c:ser>
        <c:ser>
          <c:idx val="1"/>
          <c:order val="1"/>
          <c:tx>
            <c:strRef>
              <c:f>Feuil1!$O$50</c:f>
              <c:strCache>
                <c:ptCount val="1"/>
                <c:pt idx="0">
                  <c:v>Prisons (étrangers)</c:v>
                </c:pt>
              </c:strCache>
            </c:strRef>
          </c:tx>
          <c:cat>
            <c:numRef>
              <c:f>Feuil1!$M$51:$M$63</c:f>
              <c:numCache>
                <c:formatCode>General</c:formatCode>
                <c:ptCount val="13"/>
                <c:pt idx="0">
                  <c:v>1974.0</c:v>
                </c:pt>
                <c:pt idx="1">
                  <c:v>1980.0</c:v>
                </c:pt>
                <c:pt idx="2">
                  <c:v>1982.0</c:v>
                </c:pt>
                <c:pt idx="3">
                  <c:v>1985.0</c:v>
                </c:pt>
                <c:pt idx="4">
                  <c:v>1988.0</c:v>
                </c:pt>
                <c:pt idx="5">
                  <c:v>1991.0</c:v>
                </c:pt>
                <c:pt idx="6">
                  <c:v>1994.0</c:v>
                </c:pt>
                <c:pt idx="7">
                  <c:v>1997.0</c:v>
                </c:pt>
                <c:pt idx="8">
                  <c:v>2000.0</c:v>
                </c:pt>
                <c:pt idx="9">
                  <c:v>2003.0</c:v>
                </c:pt>
                <c:pt idx="10">
                  <c:v>2006.0</c:v>
                </c:pt>
                <c:pt idx="11">
                  <c:v>2009.0</c:v>
                </c:pt>
                <c:pt idx="12">
                  <c:v>2012.0</c:v>
                </c:pt>
              </c:numCache>
            </c:numRef>
          </c:cat>
          <c:val>
            <c:numRef>
              <c:f>Feuil1!$O$51:$O$63</c:f>
              <c:numCache>
                <c:formatCode>General</c:formatCode>
                <c:ptCount val="13"/>
                <c:pt idx="0">
                  <c:v>1042.0</c:v>
                </c:pt>
                <c:pt idx="1">
                  <c:v>1212.0</c:v>
                </c:pt>
                <c:pt idx="2">
                  <c:v>1300.0</c:v>
                </c:pt>
                <c:pt idx="3">
                  <c:v>1598.0</c:v>
                </c:pt>
                <c:pt idx="4">
                  <c:v>1987.0</c:v>
                </c:pt>
                <c:pt idx="5">
                  <c:v>2318.0</c:v>
                </c:pt>
                <c:pt idx="6">
                  <c:v>2733.0</c:v>
                </c:pt>
                <c:pt idx="7">
                  <c:v>3038.0</c:v>
                </c:pt>
                <c:pt idx="8">
                  <c:v>2951.0</c:v>
                </c:pt>
                <c:pt idx="9">
                  <c:v>3514.0</c:v>
                </c:pt>
                <c:pt idx="10">
                  <c:v>4008.0</c:v>
                </c:pt>
                <c:pt idx="11">
                  <c:v>4364.0</c:v>
                </c:pt>
                <c:pt idx="12">
                  <c:v>5025.0</c:v>
                </c:pt>
              </c:numCache>
            </c:numRef>
          </c:val>
        </c:ser>
        <c:ser>
          <c:idx val="2"/>
          <c:order val="2"/>
          <c:tx>
            <c:strRef>
              <c:f>Feuil1!$P$50</c:f>
              <c:strCache>
                <c:ptCount val="1"/>
                <c:pt idx="0">
                  <c:v>Vagabonds (dét. adm.)</c:v>
                </c:pt>
              </c:strCache>
            </c:strRef>
          </c:tx>
          <c:cat>
            <c:numRef>
              <c:f>Feuil1!$M$51:$M$63</c:f>
              <c:numCache>
                <c:formatCode>General</c:formatCode>
                <c:ptCount val="13"/>
                <c:pt idx="0">
                  <c:v>1974.0</c:v>
                </c:pt>
                <c:pt idx="1">
                  <c:v>1980.0</c:v>
                </c:pt>
                <c:pt idx="2">
                  <c:v>1982.0</c:v>
                </c:pt>
                <c:pt idx="3">
                  <c:v>1985.0</c:v>
                </c:pt>
                <c:pt idx="4">
                  <c:v>1988.0</c:v>
                </c:pt>
                <c:pt idx="5">
                  <c:v>1991.0</c:v>
                </c:pt>
                <c:pt idx="6">
                  <c:v>1994.0</c:v>
                </c:pt>
                <c:pt idx="7">
                  <c:v>1997.0</c:v>
                </c:pt>
                <c:pt idx="8">
                  <c:v>2000.0</c:v>
                </c:pt>
                <c:pt idx="9">
                  <c:v>2003.0</c:v>
                </c:pt>
                <c:pt idx="10">
                  <c:v>2006.0</c:v>
                </c:pt>
                <c:pt idx="11">
                  <c:v>2009.0</c:v>
                </c:pt>
                <c:pt idx="12">
                  <c:v>2012.0</c:v>
                </c:pt>
              </c:numCache>
            </c:numRef>
          </c:cat>
          <c:val>
            <c:numRef>
              <c:f>Feuil1!$P$51:$P$63</c:f>
              <c:numCache>
                <c:formatCode>General</c:formatCode>
                <c:ptCount val="13"/>
                <c:pt idx="0">
                  <c:v>979.0</c:v>
                </c:pt>
                <c:pt idx="1">
                  <c:v>869.0</c:v>
                </c:pt>
                <c:pt idx="2">
                  <c:v>813.0</c:v>
                </c:pt>
                <c:pt idx="3">
                  <c:v>698.0</c:v>
                </c:pt>
                <c:pt idx="4">
                  <c:v>519.0</c:v>
                </c:pt>
                <c:pt idx="5">
                  <c:v>435.0</c:v>
                </c:pt>
                <c:pt idx="6">
                  <c:v>49.0</c:v>
                </c:pt>
              </c:numCache>
            </c:numRef>
          </c:val>
        </c:ser>
        <c:ser>
          <c:idx val="3"/>
          <c:order val="3"/>
          <c:tx>
            <c:strRef>
              <c:f>Feuil1!$Q$50</c:f>
              <c:strCache>
                <c:ptCount val="1"/>
                <c:pt idx="0">
                  <c:v>Centre fermés (dét. adm.)</c:v>
                </c:pt>
              </c:strCache>
            </c:strRef>
          </c:tx>
          <c:cat>
            <c:numRef>
              <c:f>Feuil1!$M$51:$M$63</c:f>
              <c:numCache>
                <c:formatCode>General</c:formatCode>
                <c:ptCount val="13"/>
                <c:pt idx="0">
                  <c:v>1974.0</c:v>
                </c:pt>
                <c:pt idx="1">
                  <c:v>1980.0</c:v>
                </c:pt>
                <c:pt idx="2">
                  <c:v>1982.0</c:v>
                </c:pt>
                <c:pt idx="3">
                  <c:v>1985.0</c:v>
                </c:pt>
                <c:pt idx="4">
                  <c:v>1988.0</c:v>
                </c:pt>
                <c:pt idx="5">
                  <c:v>1991.0</c:v>
                </c:pt>
                <c:pt idx="6">
                  <c:v>1994.0</c:v>
                </c:pt>
                <c:pt idx="7">
                  <c:v>1997.0</c:v>
                </c:pt>
                <c:pt idx="8">
                  <c:v>2000.0</c:v>
                </c:pt>
                <c:pt idx="9">
                  <c:v>2003.0</c:v>
                </c:pt>
                <c:pt idx="10">
                  <c:v>2006.0</c:v>
                </c:pt>
                <c:pt idx="11">
                  <c:v>2009.0</c:v>
                </c:pt>
                <c:pt idx="12">
                  <c:v>2012.0</c:v>
                </c:pt>
              </c:numCache>
            </c:numRef>
          </c:cat>
          <c:val>
            <c:numRef>
              <c:f>Feuil1!$Q$51:$Q$63</c:f>
              <c:numCache>
                <c:formatCode>General</c:formatCode>
                <c:ptCount val="13"/>
                <c:pt idx="6">
                  <c:v>30.0</c:v>
                </c:pt>
                <c:pt idx="7">
                  <c:v>30.0</c:v>
                </c:pt>
                <c:pt idx="8">
                  <c:v>242.0</c:v>
                </c:pt>
                <c:pt idx="9">
                  <c:v>519.0</c:v>
                </c:pt>
                <c:pt idx="10">
                  <c:v>526.0</c:v>
                </c:pt>
                <c:pt idx="11">
                  <c:v>628.0</c:v>
                </c:pt>
                <c:pt idx="12">
                  <c:v>658.0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8138056"/>
        <c:axId val="1898431768"/>
      </c:areaChart>
      <c:catAx>
        <c:axId val="1898138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98431768"/>
        <c:crosses val="autoZero"/>
        <c:auto val="1"/>
        <c:lblAlgn val="ctr"/>
        <c:lblOffset val="100"/>
        <c:noMultiLvlLbl val="0"/>
      </c:catAx>
      <c:valAx>
        <c:axId val="1898431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8138056"/>
        <c:crosses val="autoZero"/>
        <c:crossBetween val="midCat"/>
      </c:valAx>
    </c:plotArea>
    <c:legend>
      <c:legendPos val="r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F5BDF-35F5-514E-96F4-95770E40D13E}" type="datetimeFigureOut">
              <a:rPr lang="fr-FR" smtClean="0"/>
              <a:t>7/07/15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B3ACD-D0CA-6C4C-9FCE-A128284BC0C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667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5CF44-BA65-CA44-A611-AF6109B4F04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4602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B3ACD-D0CA-6C4C-9FCE-A128284BC0C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698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B3ACD-D0CA-6C4C-9FCE-A128284BC0CC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883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8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465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076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25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099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562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709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31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562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99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49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D6E25-D03F-0B4E-B059-685430CAC8EB}" type="datetimeFigureOut">
              <a:rPr lang="fr-FR" smtClean="0"/>
              <a:t>7/07/15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E67EC-55F3-034A-80CD-1F659DADAFD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78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Relationship Id="rId3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Relationship Id="rId3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« Ni </a:t>
            </a:r>
            <a:r>
              <a:rPr lang="fr-FR" smtClean="0"/>
              <a:t>dieu ni ma</a:t>
            </a:r>
            <a:r>
              <a:rPr lang="fr-FR" smtClean="0"/>
              <a:t>ître</a:t>
            </a:r>
            <a:r>
              <a:rPr lang="fr-FR" dirty="0" smtClean="0"/>
              <a:t>, sauf… »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Penser les attentats contre </a:t>
            </a:r>
            <a:r>
              <a:rPr lang="fr-FR" i="1" dirty="0" smtClean="0"/>
              <a:t>Charlie-H</a:t>
            </a:r>
          </a:p>
          <a:p>
            <a:r>
              <a:rPr lang="fr-FR" dirty="0" smtClean="0"/>
              <a:t>à </a:t>
            </a:r>
            <a:r>
              <a:rPr lang="fr-FR" dirty="0" smtClean="0"/>
              <a:t>partir de la </a:t>
            </a:r>
            <a:r>
              <a:rPr lang="fr-FR" dirty="0" smtClean="0"/>
              <a:t>criminologie</a:t>
            </a:r>
          </a:p>
          <a:p>
            <a:r>
              <a:rPr lang="fr-FR" sz="1600" dirty="0" smtClean="0"/>
              <a:t>Fabienne Brion</a:t>
            </a:r>
          </a:p>
          <a:p>
            <a:r>
              <a:rPr lang="fr-FR" sz="1600" dirty="0" smtClean="0"/>
              <a:t>Professeur à l’UCL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947830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injonctions non dites…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(…) dans vos injonctions, il y a quelque chose que vous ne formulez pas, mais que, moi, j’entends bien, une certaine injonction silencieuse à laquelle mon corps répondra. </a:t>
            </a:r>
          </a:p>
          <a:p>
            <a:pPr marL="0" indent="0">
              <a:buNone/>
            </a:pPr>
            <a:r>
              <a:rPr lang="fr-FR" i="1" dirty="0" smtClean="0"/>
              <a:t>Le manuscrit ajoute</a:t>
            </a:r>
            <a:r>
              <a:rPr lang="fr-FR" dirty="0" smtClean="0"/>
              <a:t> :</a:t>
            </a:r>
          </a:p>
          <a:p>
            <a:r>
              <a:rPr lang="fr-FR" dirty="0" smtClean="0"/>
              <a:t>« J’écouterai ce que tu ne dis pas, et j’y obéirai, te fournissant des symptômes dont tu sera bien obligé de reconnaître la vérité, puisqu’ils répondront, sans que tu le saches, à tes injonctions non dites ».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7252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Enfants d’Etat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Passion de la Nation</a:t>
            </a:r>
          </a:p>
          <a:p>
            <a:endParaRPr lang="fr-FR" dirty="0" smtClean="0"/>
          </a:p>
          <a:p>
            <a:r>
              <a:rPr lang="fr-FR" dirty="0" smtClean="0"/>
              <a:t>Passion de la Démocratie</a:t>
            </a:r>
          </a:p>
          <a:p>
            <a:endParaRPr lang="fr-FR" dirty="0" smtClean="0"/>
          </a:p>
          <a:p>
            <a:r>
              <a:rPr lang="fr-FR" dirty="0" smtClean="0"/>
              <a:t>Passion des Lumières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 smtClean="0"/>
              <a:t>• Prison : si le courage de la vérité est le courage de savoir qui nous sommes, pour le refuser, alors, la prison est le lieu de toutes les lâchetés ; le lieu où sont refoulées toutes les contradictions dont nous ne voulons rien savoir;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6882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Contextualisation : </a:t>
            </a:r>
            <a:br>
              <a:rPr lang="fr-FR" dirty="0" smtClean="0"/>
            </a:br>
            <a:r>
              <a:rPr lang="fr-FR" dirty="0" smtClean="0"/>
              <a:t>évolution de la population carcérale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3300651337"/>
              </p:ext>
            </p:extLst>
          </p:nvPr>
        </p:nvGraphicFramePr>
        <p:xfrm>
          <a:off x="657411" y="1600199"/>
          <a:ext cx="7590117" cy="4077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74874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Contextualisation</a:t>
            </a:r>
            <a:br>
              <a:rPr lang="fr-FR" dirty="0" smtClean="0"/>
            </a:br>
            <a:r>
              <a:rPr lang="fr-FR" dirty="0" smtClean="0"/>
              <a:t>Inflation carcérale (taux de détention)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9787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Répression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7969624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0027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Une économie politique…</a:t>
            </a:r>
            <a:br>
              <a:rPr lang="fr-FR" dirty="0" smtClean="0"/>
            </a:br>
            <a:r>
              <a:rPr lang="fr-FR" sz="3600" dirty="0" smtClean="0"/>
              <a:t>Chirurgie du corps social et détention</a:t>
            </a:r>
            <a:endParaRPr lang="fr-FR" sz="36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072751"/>
              </p:ext>
            </p:extLst>
          </p:nvPr>
        </p:nvGraphicFramePr>
        <p:xfrm>
          <a:off x="457200" y="1686579"/>
          <a:ext cx="3307976" cy="3184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060" y="1807882"/>
            <a:ext cx="3780116" cy="30629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089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Une économie politique…</a:t>
            </a:r>
            <a:br>
              <a:rPr lang="fr-FR" dirty="0" smtClean="0"/>
            </a:br>
            <a:r>
              <a:rPr lang="fr-FR" sz="3600" dirty="0" smtClean="0"/>
              <a:t>Chirurgie du corps social et détention</a:t>
            </a:r>
            <a:endParaRPr lang="fr-FR" sz="3600" dirty="0"/>
          </a:p>
        </p:txBody>
      </p:sp>
      <p:pic>
        <p:nvPicPr>
          <p:cNvPr id="6" name="Imag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388" y="1882588"/>
            <a:ext cx="3537436" cy="28836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8937781"/>
              </p:ext>
            </p:extLst>
          </p:nvPr>
        </p:nvGraphicFramePr>
        <p:xfrm>
          <a:off x="457201" y="1987177"/>
          <a:ext cx="3397624" cy="2913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8414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Une économie politique…</a:t>
            </a:r>
            <a:br>
              <a:rPr lang="fr-FR" dirty="0" smtClean="0"/>
            </a:br>
            <a:r>
              <a:rPr lang="fr-FR" sz="3600" dirty="0" smtClean="0"/>
              <a:t>Chirurgie du corps social et détention</a:t>
            </a:r>
            <a:endParaRPr lang="fr-FR" sz="3600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8320066"/>
              </p:ext>
            </p:extLst>
          </p:nvPr>
        </p:nvGraphicFramePr>
        <p:xfrm>
          <a:off x="457200" y="1867646"/>
          <a:ext cx="3302000" cy="2808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Imag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530" y="1867646"/>
            <a:ext cx="3287058" cy="28089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8216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674" y="326061"/>
            <a:ext cx="8229600" cy="1353917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>Une économie politique…</a:t>
            </a:r>
            <a:br>
              <a:rPr lang="fr-FR" sz="3600" dirty="0" smtClean="0"/>
            </a:br>
            <a:r>
              <a:rPr lang="fr-FR" sz="3600" dirty="0" smtClean="0"/>
              <a:t>La « société » qu’il faut défendre et le racisme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fr-FR" dirty="0" smtClean="0"/>
              <a:t>Supports du racisme</a:t>
            </a:r>
          </a:p>
          <a:p>
            <a:pPr lvl="1"/>
            <a:r>
              <a:rPr lang="fr-FR" dirty="0" smtClean="0"/>
              <a:t>1. Classe (« dégénérescence »)</a:t>
            </a:r>
          </a:p>
          <a:p>
            <a:pPr lvl="1"/>
            <a:r>
              <a:rPr lang="fr-FR" dirty="0" smtClean="0"/>
              <a:t>2. Nationalité (xénophobie)</a:t>
            </a:r>
          </a:p>
          <a:p>
            <a:pPr lvl="1"/>
            <a:r>
              <a:rPr lang="fr-FR" dirty="0" smtClean="0"/>
              <a:t>3. Religion (islamophobie)</a:t>
            </a:r>
          </a:p>
          <a:p>
            <a:pPr marL="514350" indent="-514350">
              <a:buAutoNum type="arabicParenR"/>
            </a:pPr>
            <a:r>
              <a:rPr lang="fr-FR" dirty="0" smtClean="0"/>
              <a:t>Parallèle avec les questions de genre (et usages politiques du genre pour faire la ≠)</a:t>
            </a:r>
          </a:p>
          <a:p>
            <a:pPr marL="514350" indent="-514350">
              <a:buFont typeface="Arial"/>
              <a:buAutoNum type="arabicParenR"/>
            </a:pPr>
            <a:r>
              <a:rPr lang="fr-FR" dirty="0"/>
              <a:t>Rapports avec le </a:t>
            </a:r>
            <a:r>
              <a:rPr lang="fr-FR" dirty="0" err="1" smtClean="0"/>
              <a:t>criminalisme</a:t>
            </a:r>
            <a:endParaRPr lang="fr-FR" dirty="0" smtClean="0"/>
          </a:p>
          <a:p>
            <a:pPr marL="514350" indent="-514350">
              <a:buAutoNum type="arabicParenR"/>
            </a:pPr>
            <a:r>
              <a:rPr lang="fr-FR" dirty="0" smtClean="0"/>
              <a:t>Du </a:t>
            </a:r>
            <a:r>
              <a:rPr lang="fr-FR" dirty="0" err="1" smtClean="0"/>
              <a:t>demos</a:t>
            </a:r>
            <a:r>
              <a:rPr lang="fr-FR" dirty="0" smtClean="0"/>
              <a:t> au </a:t>
            </a:r>
            <a:r>
              <a:rPr lang="fr-FR" dirty="0" err="1" smtClean="0"/>
              <a:t>laos</a:t>
            </a:r>
            <a:r>
              <a:rPr lang="fr-FR" dirty="0" smtClean="0"/>
              <a:t> ?</a:t>
            </a:r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862521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Une économique politique…Radicalisation &amp; moral panics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Moral panics about « radicalisation » are part of a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larger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series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,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each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episode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adding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  <a:r>
              <a:rPr lang="ja-JP" alt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“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to the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perceived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significance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of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each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new twist in the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continuing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narrative of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concern</a:t>
            </a:r>
            <a:r>
              <a:rPr lang="ja-JP" alt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”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(Garland)</a:t>
            </a:r>
            <a:r>
              <a:rPr lang="fr-FR" sz="28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800" dirty="0">
                <a:solidFill>
                  <a:srgbClr val="000000"/>
                </a:solidFill>
                <a:latin typeface="Times New Roman" charset="0"/>
                <a:cs typeface="Arial" charset="0"/>
              </a:rPr>
              <a:t>	</a:t>
            </a:r>
            <a:endParaRPr lang="fr-FR" sz="2800" dirty="0" smtClean="0">
              <a:solidFill>
                <a:srgbClr val="000000"/>
              </a:solidFill>
              <a:latin typeface="Times New Roman" charset="0"/>
              <a:cs typeface="Arial" charset="0"/>
            </a:endParaRPr>
          </a:p>
          <a:p>
            <a:pPr lvl="1">
              <a:lnSpc>
                <a:spcPct val="90000"/>
              </a:lnSpc>
            </a:pP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1986, 1991, 2003 : US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series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.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Outcries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following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the </a:t>
            </a:r>
            <a:r>
              <a:rPr lang="ja-JP" alt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“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Muslim</a:t>
            </a:r>
            <a:r>
              <a:rPr lang="ja-JP" alt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”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demonstrations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caused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by the US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bombing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of Tripoli, the first and the second Gulf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Wars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1989, 2002, 2011… : the « 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Muslim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Woman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 »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series</a:t>
            </a:r>
            <a:endParaRPr lang="fr-FR" sz="2400" dirty="0" smtClean="0">
              <a:solidFill>
                <a:srgbClr val="000000"/>
              </a:solidFill>
              <a:latin typeface="Times New Roman" charset="0"/>
              <a:cs typeface="Arial" charset="0"/>
            </a:endParaRPr>
          </a:p>
          <a:p>
            <a:pPr lvl="1">
              <a:lnSpc>
                <a:spcPct val="90000"/>
              </a:lnSpc>
            </a:pP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1989, 2004 :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Freedom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of speech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series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. Rushdie, Van Gogh, the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Danish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Muhammad Cartoons</a:t>
            </a:r>
          </a:p>
          <a:p>
            <a:pPr lvl="1">
              <a:lnSpc>
                <a:spcPct val="90000"/>
              </a:lnSpc>
            </a:pP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1989, 1994, 2004, 2010 :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Freedom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of religion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series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. Hijab,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burqa</a:t>
            </a:r>
            <a:endParaRPr lang="fr-FR" sz="2400" dirty="0" smtClean="0">
              <a:solidFill>
                <a:srgbClr val="000000"/>
              </a:solidFill>
              <a:latin typeface="Times New Roman" charset="0"/>
              <a:cs typeface="Arial" charset="0"/>
            </a:endParaRPr>
          </a:p>
          <a:p>
            <a:pPr lvl="1">
              <a:lnSpc>
                <a:spcPct val="90000"/>
              </a:lnSpc>
            </a:pP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1995, 2001, 2004, 2005 : </a:t>
            </a:r>
            <a:r>
              <a:rPr lang="fr-FR" sz="2400" dirty="0" err="1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Terrorism</a:t>
            </a:r>
            <a:r>
              <a:rPr lang="fr-FR" sz="2400" dirty="0" smtClean="0">
                <a:solidFill>
                  <a:srgbClr val="000000"/>
                </a:solidFill>
                <a:latin typeface="Times New Roman" charset="0"/>
                <a:cs typeface="Arial" charset="0"/>
              </a:rPr>
              <a:t>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9762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6370733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0"/>
            <a:ext cx="9193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67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Une économie politique…</a:t>
            </a:r>
            <a:br>
              <a:rPr lang="fr-FR" dirty="0" smtClean="0"/>
            </a:br>
            <a:r>
              <a:rPr lang="fr-FR" dirty="0" err="1" smtClean="0"/>
              <a:t>Othering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sz="2800" dirty="0" smtClean="0">
                <a:latin typeface="Times New Roman" charset="0"/>
                <a:cs typeface="Tahoma" charset="0"/>
              </a:rPr>
              <a:t>	Slippery slope which leads to Huntington's clash of civilisations. </a:t>
            </a:r>
          </a:p>
          <a:p>
            <a:pPr>
              <a:lnSpc>
                <a:spcPct val="90000"/>
              </a:lnSpc>
            </a:pPr>
            <a:r>
              <a:rPr lang="en-GB" sz="2800" dirty="0" smtClean="0">
                <a:latin typeface="Times New Roman" charset="0"/>
                <a:cs typeface="Tahoma" charset="0"/>
              </a:rPr>
              <a:t>Repeats the act of criminal anthropology and amplifies it, clearing a path</a:t>
            </a:r>
          </a:p>
          <a:p>
            <a:pPr lvl="1">
              <a:lnSpc>
                <a:spcPct val="90000"/>
              </a:lnSpc>
            </a:pPr>
            <a:r>
              <a:rPr lang="en-GB" sz="2400" dirty="0" smtClean="0">
                <a:latin typeface="Times New Roman" charset="0"/>
                <a:cs typeface="Tahoma" charset="0"/>
              </a:rPr>
              <a:t>from the act to the perpetrator, </a:t>
            </a:r>
          </a:p>
          <a:p>
            <a:pPr lvl="1">
              <a:lnSpc>
                <a:spcPct val="90000"/>
              </a:lnSpc>
            </a:pPr>
            <a:r>
              <a:rPr lang="en-GB" sz="2400" dirty="0" smtClean="0">
                <a:latin typeface="Times New Roman" charset="0"/>
                <a:cs typeface="Tahoma" charset="0"/>
              </a:rPr>
              <a:t>then from the perpetrators to their culture, that it reifies; a path that cultural anthropology then authenticates and solidifies.</a:t>
            </a:r>
          </a:p>
          <a:p>
            <a:pPr>
              <a:lnSpc>
                <a:spcPct val="90000"/>
              </a:lnSpc>
            </a:pPr>
            <a:r>
              <a:rPr lang="en-GB" sz="2800" dirty="0" smtClean="0">
                <a:latin typeface="Times New Roman" charset="0"/>
                <a:cs typeface="Tahoma" charset="0"/>
              </a:rPr>
              <a:t>Muslims portrayed as an illiberal minority, the “Stranger Within” or the “Enemy Within”</a:t>
            </a:r>
            <a:endParaRPr lang="fr-FR" sz="28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782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Une économie politique…</a:t>
            </a:r>
            <a:br>
              <a:rPr lang="fr-FR" dirty="0"/>
            </a:br>
            <a:r>
              <a:rPr lang="fr-FR" dirty="0" err="1"/>
              <a:t>Othering</a:t>
            </a:r>
            <a:r>
              <a:rPr lang="fr-FR" dirty="0"/>
              <a:t> </a:t>
            </a:r>
            <a:r>
              <a:rPr lang="fr-FR" dirty="0" err="1"/>
              <a:t>process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fr-FR" sz="2800" dirty="0"/>
              <a:t>• Islam &amp; the West moral panics </a:t>
            </a:r>
            <a:r>
              <a:rPr lang="fr-FR" sz="2800" dirty="0" err="1"/>
              <a:t>helped</a:t>
            </a:r>
            <a:r>
              <a:rPr lang="fr-FR" sz="2800" dirty="0"/>
              <a:t> to recode people of </a:t>
            </a:r>
            <a:r>
              <a:rPr lang="fr-FR" sz="2800" dirty="0" err="1"/>
              <a:t>Moroccan</a:t>
            </a:r>
            <a:r>
              <a:rPr lang="fr-FR" sz="2800" dirty="0"/>
              <a:t> and </a:t>
            </a:r>
            <a:r>
              <a:rPr lang="fr-FR" sz="2800" dirty="0" err="1"/>
              <a:t>Turkish</a:t>
            </a:r>
            <a:r>
              <a:rPr lang="fr-FR" sz="2800" dirty="0"/>
              <a:t> </a:t>
            </a:r>
            <a:r>
              <a:rPr lang="fr-FR" sz="2800" dirty="0" err="1"/>
              <a:t>descent</a:t>
            </a:r>
            <a:r>
              <a:rPr lang="fr-FR" sz="2800" dirty="0"/>
              <a:t> </a:t>
            </a:r>
            <a:r>
              <a:rPr lang="fr-FR" sz="2800" dirty="0" err="1"/>
              <a:t>along</a:t>
            </a:r>
            <a:r>
              <a:rPr lang="fr-FR" sz="2800" dirty="0"/>
              <a:t> </a:t>
            </a:r>
            <a:r>
              <a:rPr lang="fr-FR" sz="2800" dirty="0" err="1"/>
              <a:t>religious</a:t>
            </a:r>
            <a:r>
              <a:rPr lang="fr-FR" sz="2800" dirty="0"/>
              <a:t> and cultural </a:t>
            </a:r>
            <a:r>
              <a:rPr lang="fr-FR" sz="2800" dirty="0" err="1"/>
              <a:t>lines</a:t>
            </a:r>
            <a:endParaRPr lang="fr-FR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fr-FR" sz="2800" dirty="0"/>
              <a:t>• This </a:t>
            </a:r>
            <a:r>
              <a:rPr lang="fr-FR" sz="2800" dirty="0" err="1"/>
              <a:t>recoding</a:t>
            </a:r>
            <a:r>
              <a:rPr lang="fr-FR" sz="2800" dirty="0"/>
              <a:t> </a:t>
            </a:r>
            <a:r>
              <a:rPr lang="fr-FR" sz="2800" dirty="0" err="1"/>
              <a:t>is</a:t>
            </a:r>
            <a:r>
              <a:rPr lang="fr-FR" sz="2800" dirty="0"/>
              <a:t> </a:t>
            </a:r>
            <a:r>
              <a:rPr lang="fr-FR" sz="2800" dirty="0" err="1"/>
              <a:t>contemporary</a:t>
            </a:r>
            <a:r>
              <a:rPr lang="fr-FR" sz="2800" dirty="0"/>
              <a:t> </a:t>
            </a:r>
            <a:r>
              <a:rPr lang="fr-FR" sz="2800" dirty="0" err="1"/>
              <a:t>with</a:t>
            </a:r>
            <a:r>
              <a:rPr lang="fr-FR" sz="2800" dirty="0"/>
              <a:t> the </a:t>
            </a:r>
            <a:r>
              <a:rPr lang="fr-FR" sz="2800" dirty="0" err="1"/>
              <a:t>enactement</a:t>
            </a:r>
            <a:r>
              <a:rPr lang="fr-FR" sz="2800" dirty="0"/>
              <a:t> of </a:t>
            </a:r>
            <a:r>
              <a:rPr lang="fr-FR" sz="2800" dirty="0" err="1"/>
              <a:t>laws</a:t>
            </a:r>
            <a:r>
              <a:rPr lang="fr-FR" sz="2800" dirty="0"/>
              <a:t> </a:t>
            </a:r>
            <a:r>
              <a:rPr lang="fr-FR" sz="2800" dirty="0" err="1"/>
              <a:t>that</a:t>
            </a:r>
            <a:r>
              <a:rPr lang="fr-FR" sz="2800" dirty="0"/>
              <a:t> </a:t>
            </a:r>
            <a:r>
              <a:rPr lang="fr-FR" sz="2800" dirty="0" err="1"/>
              <a:t>changed</a:t>
            </a:r>
            <a:r>
              <a:rPr lang="fr-FR" sz="2800" dirty="0"/>
              <a:t> the </a:t>
            </a:r>
            <a:r>
              <a:rPr lang="fr-FR" sz="2800" dirty="0" err="1"/>
              <a:t>definitions</a:t>
            </a:r>
            <a:r>
              <a:rPr lang="fr-FR" sz="2800" dirty="0"/>
              <a:t> and conditions of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800" dirty="0"/>
              <a:t>	– </a:t>
            </a:r>
            <a:r>
              <a:rPr lang="fr-FR" sz="2800" dirty="0" err="1"/>
              <a:t>Nationality</a:t>
            </a:r>
            <a:r>
              <a:rPr lang="fr-FR" sz="2800" dirty="0"/>
              <a:t> (1984, 1991, 1995, 2000) :</a:t>
            </a:r>
          </a:p>
          <a:p>
            <a:pPr lvl="2">
              <a:lnSpc>
                <a:spcPct val="90000"/>
              </a:lnSpc>
            </a:pPr>
            <a:r>
              <a:rPr lang="fr-FR" sz="2000" dirty="0" err="1"/>
              <a:t>from</a:t>
            </a:r>
            <a:r>
              <a:rPr lang="fr-FR" sz="2000" dirty="0"/>
              <a:t> 1922 to 1984 : </a:t>
            </a:r>
            <a:r>
              <a:rPr lang="fr-FR" sz="2000" dirty="0" err="1"/>
              <a:t>children</a:t>
            </a:r>
            <a:r>
              <a:rPr lang="fr-FR" sz="2000" dirty="0"/>
              <a:t> </a:t>
            </a:r>
            <a:r>
              <a:rPr lang="fr-FR" sz="2000" dirty="0" err="1"/>
              <a:t>whose</a:t>
            </a:r>
            <a:r>
              <a:rPr lang="fr-FR" sz="2000" dirty="0"/>
              <a:t> </a:t>
            </a:r>
            <a:r>
              <a:rPr lang="fr-FR" sz="2000" dirty="0" err="1"/>
              <a:t>legal</a:t>
            </a:r>
            <a:r>
              <a:rPr lang="fr-FR" sz="2000" dirty="0"/>
              <a:t> </a:t>
            </a:r>
            <a:r>
              <a:rPr lang="fr-FR" sz="2000" dirty="0" err="1"/>
              <a:t>father</a:t>
            </a:r>
            <a:r>
              <a:rPr lang="fr-FR" sz="2000" dirty="0"/>
              <a:t> </a:t>
            </a:r>
            <a:r>
              <a:rPr lang="fr-FR" sz="2000" dirty="0" err="1"/>
              <a:t>is</a:t>
            </a:r>
            <a:r>
              <a:rPr lang="fr-FR" sz="2000" dirty="0"/>
              <a:t> B</a:t>
            </a:r>
          </a:p>
          <a:p>
            <a:pPr lvl="2">
              <a:lnSpc>
                <a:spcPct val="90000"/>
              </a:lnSpc>
            </a:pPr>
            <a:r>
              <a:rPr lang="fr-FR" sz="2000" dirty="0" err="1"/>
              <a:t>From</a:t>
            </a:r>
            <a:r>
              <a:rPr lang="fr-FR" sz="2000" dirty="0"/>
              <a:t> 1984 </a:t>
            </a:r>
            <a:r>
              <a:rPr lang="fr-FR" sz="2000" dirty="0" err="1"/>
              <a:t>onwards</a:t>
            </a:r>
            <a:r>
              <a:rPr lang="fr-FR" sz="2000" dirty="0"/>
              <a:t> : </a:t>
            </a:r>
            <a:r>
              <a:rPr lang="fr-FR" sz="2000" dirty="0" err="1"/>
              <a:t>ius</a:t>
            </a:r>
            <a:r>
              <a:rPr lang="fr-FR" sz="2000" dirty="0"/>
              <a:t> soli + </a:t>
            </a:r>
            <a:r>
              <a:rPr lang="fr-FR" sz="2000" dirty="0" err="1"/>
              <a:t>naturalization</a:t>
            </a:r>
            <a:r>
              <a:rPr lang="fr-FR" sz="2000" dirty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fr-FR" sz="2800" dirty="0"/>
              <a:t>	– </a:t>
            </a:r>
            <a:r>
              <a:rPr lang="fr-FR" sz="2800" dirty="0" err="1"/>
              <a:t>Political</a:t>
            </a:r>
            <a:r>
              <a:rPr lang="fr-FR" sz="2800" dirty="0"/>
              <a:t> </a:t>
            </a:r>
            <a:r>
              <a:rPr lang="fr-FR" sz="2800" dirty="0" err="1"/>
              <a:t>citizenship</a:t>
            </a:r>
            <a:r>
              <a:rPr lang="fr-FR" sz="2800" dirty="0"/>
              <a:t> (1992, 2004)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6359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2. Un concept flou (« attrape-tout »)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2000" dirty="0" smtClean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 smtClean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 smtClean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 smtClean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 smtClean="0"/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 err="1" smtClean="0"/>
              <a:t>Moghaddam</a:t>
            </a:r>
            <a:r>
              <a:rPr lang="fr-FR" sz="2000" dirty="0" smtClean="0"/>
              <a:t> F.M., The </a:t>
            </a:r>
            <a:r>
              <a:rPr lang="fr-FR" sz="2000" dirty="0" err="1" smtClean="0"/>
              <a:t>staircase</a:t>
            </a:r>
            <a:r>
              <a:rPr lang="fr-FR" sz="2000" dirty="0" smtClean="0"/>
              <a:t> to </a:t>
            </a:r>
            <a:r>
              <a:rPr lang="fr-FR" sz="2000" dirty="0" err="1" smtClean="0"/>
              <a:t>terrorism</a:t>
            </a:r>
            <a:r>
              <a:rPr lang="fr-FR" sz="2000" dirty="0" smtClean="0"/>
              <a:t>, </a:t>
            </a:r>
            <a:r>
              <a:rPr lang="fr-FR" sz="2000" i="1" dirty="0" smtClean="0"/>
              <a:t>The American </a:t>
            </a:r>
            <a:r>
              <a:rPr lang="fr-FR" sz="2000" i="1" dirty="0" err="1" smtClean="0"/>
              <a:t>Psychologist</a:t>
            </a:r>
            <a:r>
              <a:rPr lang="fr-FR" sz="2000" dirty="0" smtClean="0"/>
              <a:t>, 2005, 60/2, pp. 234-256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427" y="1600200"/>
            <a:ext cx="5132100" cy="336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47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2. Un concept flou (« attrape-tout »)</a:t>
            </a:r>
            <a:endParaRPr lang="fr-FR" dirty="0"/>
          </a:p>
        </p:txBody>
      </p:sp>
      <p:pic>
        <p:nvPicPr>
          <p:cNvPr id="4" name="Afbeelding 291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1" b="4791"/>
          <a:stretch>
            <a:fillRect/>
          </a:stretch>
        </p:blipFill>
        <p:spPr bwMode="auto">
          <a:xfrm>
            <a:off x="457200" y="1600200"/>
            <a:ext cx="7410938" cy="34236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457200" y="5023831"/>
            <a:ext cx="76432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dirty="0"/>
              <a:t>Noppe, J., Ponsaers, P., Verhage, A., De Ruyver, B., &amp; Easton, M. (2011). </a:t>
            </a:r>
            <a:r>
              <a:rPr lang="nl-BE" i="1" dirty="0"/>
              <a:t>Preventie en radicalisering in België.</a:t>
            </a:r>
            <a:r>
              <a:rPr lang="nl-BE" dirty="0"/>
              <a:t> Antwerpen: Maklu.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3969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Quels jeunes…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/>
              <a:t>Ont grandi </a:t>
            </a:r>
          </a:p>
          <a:p>
            <a:r>
              <a:rPr lang="fr-FR" dirty="0" smtClean="0"/>
              <a:t>Après 1989</a:t>
            </a:r>
          </a:p>
          <a:p>
            <a:r>
              <a:rPr lang="fr-FR" dirty="0" smtClean="0"/>
              <a:t>Dans le discours du choc des civilisations</a:t>
            </a:r>
          </a:p>
          <a:p>
            <a:r>
              <a:rPr lang="fr-FR" dirty="0" smtClean="0"/>
              <a:t>En tant qu’enfants d’Etat, mais enfants « illégitimes » (cf. déchéance de la nationalité)</a:t>
            </a:r>
          </a:p>
          <a:p>
            <a:pPr lvl="1"/>
            <a:r>
              <a:rPr lang="nl-BE" dirty="0" smtClean="0"/>
              <a:t>Discours de la passion de la nation</a:t>
            </a:r>
          </a:p>
          <a:p>
            <a:pPr lvl="1"/>
            <a:r>
              <a:rPr lang="nl-BE" dirty="0" smtClean="0"/>
              <a:t>Discours de la passion des lumières</a:t>
            </a:r>
          </a:p>
          <a:p>
            <a:pPr lvl="1"/>
            <a:r>
              <a:rPr lang="nl-BE" dirty="0" smtClean="0"/>
              <a:t>Discours de la passion de la démocratie</a:t>
            </a:r>
          </a:p>
          <a:p>
            <a:pPr lvl="1"/>
            <a:r>
              <a:rPr lang="nl-BE" dirty="0" smtClean="0"/>
              <a:t>Ressources discursives :</a:t>
            </a:r>
            <a:endParaRPr lang="fr-FR" dirty="0" smtClean="0"/>
          </a:p>
          <a:p>
            <a:endParaRPr lang="fr-FR" dirty="0" smtClean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529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Quels « facteurs criminogènes »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Quelle loi ? </a:t>
            </a:r>
          </a:p>
          <a:p>
            <a:pPr lvl="1"/>
            <a:r>
              <a:rPr lang="fr-FR" dirty="0" smtClean="0"/>
              <a:t>Une loi qui protège, ou une loi qui exclut ?</a:t>
            </a:r>
          </a:p>
          <a:p>
            <a:pPr lvl="1"/>
            <a:r>
              <a:rPr lang="fr-FR" dirty="0" smtClean="0"/>
              <a:t>Une loi aux mains des dominants, ou une loi au service des dominés ?</a:t>
            </a:r>
          </a:p>
          <a:p>
            <a:pPr lvl="1"/>
            <a:r>
              <a:rPr lang="fr-FR" dirty="0" smtClean="0"/>
              <a:t>Une loi qui vaut pour tous, ou une loi arbitraire ?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Quel Etat ? Quelle formule de sécurité ?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9386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Qu’appelons-nous ça ?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rcRect l="-17367" r="-173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0278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Face et </a:t>
            </a:r>
            <a:r>
              <a:rPr lang="fr-FR" i="1" dirty="0" err="1" smtClean="0"/>
              <a:t>defacement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• “la </a:t>
            </a:r>
            <a:r>
              <a:rPr lang="en-GB" b="1" dirty="0" err="1"/>
              <a:t>valeur</a:t>
            </a:r>
            <a:r>
              <a:rPr lang="en-GB" b="1" dirty="0"/>
              <a:t> </a:t>
            </a:r>
            <a:r>
              <a:rPr lang="en-GB" b="1" dirty="0" err="1"/>
              <a:t>sociale</a:t>
            </a:r>
            <a:r>
              <a:rPr lang="en-GB" b="1" dirty="0"/>
              <a:t> positive</a:t>
            </a:r>
            <a:r>
              <a:rPr lang="en-GB" dirty="0"/>
              <a:t> </a:t>
            </a:r>
            <a:r>
              <a:rPr lang="en-GB" dirty="0" err="1"/>
              <a:t>qu’une</a:t>
            </a:r>
            <a:r>
              <a:rPr lang="en-GB" dirty="0"/>
              <a:t> </a:t>
            </a:r>
            <a:r>
              <a:rPr lang="en-GB" dirty="0" err="1"/>
              <a:t>personne</a:t>
            </a:r>
            <a:r>
              <a:rPr lang="en-GB" dirty="0"/>
              <a:t> </a:t>
            </a:r>
            <a:r>
              <a:rPr lang="en-GB" dirty="0" err="1"/>
              <a:t>revendique</a:t>
            </a:r>
            <a:r>
              <a:rPr lang="en-GB" dirty="0"/>
              <a:t> pour </a:t>
            </a:r>
            <a:r>
              <a:rPr lang="en-GB" dirty="0" err="1"/>
              <a:t>elle-même</a:t>
            </a:r>
            <a:r>
              <a:rPr lang="en-GB" dirty="0"/>
              <a:t> [et qui se </a:t>
            </a:r>
            <a:r>
              <a:rPr lang="en-GB" dirty="0" err="1"/>
              <a:t>manifeste</a:t>
            </a:r>
            <a:r>
              <a:rPr lang="en-GB" dirty="0"/>
              <a:t> </a:t>
            </a:r>
            <a:r>
              <a:rPr lang="en-GB" dirty="0" err="1"/>
              <a:t>ou</a:t>
            </a:r>
            <a:r>
              <a:rPr lang="en-GB" dirty="0"/>
              <a:t> se </a:t>
            </a:r>
            <a:r>
              <a:rPr lang="en-GB" dirty="0" err="1"/>
              <a:t>traduit</a:t>
            </a:r>
            <a:r>
              <a:rPr lang="en-GB" dirty="0"/>
              <a:t>] par la </a:t>
            </a:r>
            <a:r>
              <a:rPr lang="en-GB" dirty="0" err="1"/>
              <a:t>ligne</a:t>
            </a:r>
            <a:r>
              <a:rPr lang="en-GB" dirty="0"/>
              <a:t> de </a:t>
            </a:r>
            <a:r>
              <a:rPr lang="en-GB" dirty="0" err="1"/>
              <a:t>conduite</a:t>
            </a:r>
            <a:r>
              <a:rPr lang="en-GB" dirty="0"/>
              <a:t> </a:t>
            </a:r>
            <a:r>
              <a:rPr lang="en-GB" dirty="0" err="1"/>
              <a:t>qu’elle</a:t>
            </a:r>
            <a:r>
              <a:rPr lang="en-GB" dirty="0"/>
              <a:t> </a:t>
            </a:r>
            <a:r>
              <a:rPr lang="en-GB" dirty="0" err="1"/>
              <a:t>adopte</a:t>
            </a:r>
            <a:r>
              <a:rPr lang="en-GB" dirty="0"/>
              <a:t> </a:t>
            </a:r>
            <a:r>
              <a:rPr lang="en-GB" dirty="0" err="1"/>
              <a:t>dans</a:t>
            </a:r>
            <a:r>
              <a:rPr lang="en-GB" dirty="0"/>
              <a:t> </a:t>
            </a:r>
            <a:r>
              <a:rPr lang="en-GB" dirty="0" err="1"/>
              <a:t>ses</a:t>
            </a:r>
            <a:r>
              <a:rPr lang="en-GB" dirty="0"/>
              <a:t> </a:t>
            </a:r>
            <a:r>
              <a:rPr lang="en-GB" dirty="0" err="1"/>
              <a:t>rencontres</a:t>
            </a:r>
            <a:r>
              <a:rPr lang="en-GB" dirty="0"/>
              <a:t> </a:t>
            </a:r>
            <a:r>
              <a:rPr lang="en-GB" dirty="0" err="1"/>
              <a:t>sociales</a:t>
            </a:r>
            <a:r>
              <a:rPr lang="en-GB" dirty="0"/>
              <a:t>” (crit. p.177)</a:t>
            </a:r>
            <a:endParaRPr lang="fr-FR" dirty="0"/>
          </a:p>
          <a:p>
            <a:r>
              <a:rPr lang="en-GB" dirty="0"/>
              <a:t> </a:t>
            </a:r>
            <a:endParaRPr lang="fr-FR" dirty="0"/>
          </a:p>
          <a:p>
            <a:pPr marL="0" indent="0">
              <a:buNone/>
            </a:pPr>
            <a:r>
              <a:rPr lang="en-GB" dirty="0"/>
              <a:t>• “</a:t>
            </a:r>
            <a:r>
              <a:rPr lang="en-GB" dirty="0" err="1"/>
              <a:t>une</a:t>
            </a:r>
            <a:r>
              <a:rPr lang="en-GB" dirty="0"/>
              <a:t> image de </a:t>
            </a:r>
            <a:r>
              <a:rPr lang="en-GB" dirty="0" err="1"/>
              <a:t>soi</a:t>
            </a:r>
            <a:r>
              <a:rPr lang="en-GB" dirty="0"/>
              <a:t> </a:t>
            </a:r>
            <a:r>
              <a:rPr lang="en-GB" dirty="0" err="1"/>
              <a:t>définie</a:t>
            </a:r>
            <a:r>
              <a:rPr lang="en-GB" dirty="0"/>
              <a:t> en </a:t>
            </a:r>
            <a:r>
              <a:rPr lang="en-GB" dirty="0" err="1"/>
              <a:t>termes</a:t>
            </a:r>
            <a:r>
              <a:rPr lang="en-GB" dirty="0"/>
              <a:t> </a:t>
            </a:r>
            <a:r>
              <a:rPr lang="en-GB" dirty="0" err="1"/>
              <a:t>d’</a:t>
            </a:r>
            <a:r>
              <a:rPr lang="en-GB" b="1" dirty="0" err="1"/>
              <a:t>attributs</a:t>
            </a:r>
            <a:r>
              <a:rPr lang="en-GB" b="1" dirty="0"/>
              <a:t> </a:t>
            </a:r>
            <a:r>
              <a:rPr lang="en-GB" b="1" dirty="0" err="1"/>
              <a:t>sociaux</a:t>
            </a:r>
            <a:r>
              <a:rPr lang="en-GB" b="1" dirty="0"/>
              <a:t> </a:t>
            </a:r>
            <a:r>
              <a:rPr lang="en-GB" b="1" dirty="0" err="1"/>
              <a:t>approuvés</a:t>
            </a:r>
            <a:r>
              <a:rPr lang="en-GB" dirty="0"/>
              <a:t>”, </a:t>
            </a:r>
            <a:r>
              <a:rPr lang="en-GB" dirty="0" err="1"/>
              <a:t>étant</a:t>
            </a:r>
            <a:r>
              <a:rPr lang="en-GB" dirty="0"/>
              <a:t> </a:t>
            </a:r>
            <a:r>
              <a:rPr lang="en-GB" dirty="0" err="1"/>
              <a:t>entendu</a:t>
            </a:r>
            <a:r>
              <a:rPr lang="en-GB" dirty="0"/>
              <a:t> </a:t>
            </a:r>
            <a:r>
              <a:rPr lang="en-GB" dirty="0" err="1"/>
              <a:t>que</a:t>
            </a:r>
            <a:r>
              <a:rPr lang="en-GB" dirty="0"/>
              <a:t> </a:t>
            </a:r>
            <a:r>
              <a:rPr lang="en-GB" dirty="0" err="1"/>
              <a:t>cette</a:t>
            </a:r>
            <a:r>
              <a:rPr lang="en-GB" dirty="0"/>
              <a:t> “image de </a:t>
            </a:r>
            <a:r>
              <a:rPr lang="en-GB" dirty="0" err="1"/>
              <a:t>soi</a:t>
            </a:r>
            <a:r>
              <a:rPr lang="en-GB" dirty="0"/>
              <a:t>” </a:t>
            </a:r>
            <a:r>
              <a:rPr lang="en-GB" dirty="0" err="1"/>
              <a:t>peut</a:t>
            </a:r>
            <a:r>
              <a:rPr lang="en-GB" dirty="0"/>
              <a:t> </a:t>
            </a:r>
            <a:r>
              <a:rPr lang="en-GB" dirty="0" err="1"/>
              <a:t>être</a:t>
            </a:r>
            <a:r>
              <a:rPr lang="en-GB" dirty="0"/>
              <a:t> </a:t>
            </a:r>
            <a:r>
              <a:rPr lang="en-GB" dirty="0" err="1"/>
              <a:t>une</a:t>
            </a:r>
            <a:r>
              <a:rPr lang="en-GB" dirty="0"/>
              <a:t> “image” </a:t>
            </a:r>
            <a:r>
              <a:rPr lang="en-GB" dirty="0" err="1"/>
              <a:t>partagée</a:t>
            </a:r>
            <a:r>
              <a:rPr lang="en-GB" dirty="0"/>
              <a:t> avec </a:t>
            </a:r>
            <a:r>
              <a:rPr lang="en-GB" dirty="0" err="1"/>
              <a:t>d’autres</a:t>
            </a:r>
            <a:r>
              <a:rPr lang="en-GB" dirty="0"/>
              <a:t>, </a:t>
            </a:r>
            <a:r>
              <a:rPr lang="en-GB" dirty="0" err="1"/>
              <a:t>comme</a:t>
            </a:r>
            <a:r>
              <a:rPr lang="en-GB" dirty="0"/>
              <a:t> </a:t>
            </a:r>
            <a:r>
              <a:rPr lang="en-GB" dirty="0" err="1"/>
              <a:t>quand</a:t>
            </a:r>
            <a:r>
              <a:rPr lang="en-GB" dirty="0"/>
              <a:t> un </a:t>
            </a:r>
            <a:r>
              <a:rPr lang="en-GB" dirty="0" err="1"/>
              <a:t>individu</a:t>
            </a:r>
            <a:r>
              <a:rPr lang="en-GB" dirty="0"/>
              <a:t> </a:t>
            </a:r>
            <a:r>
              <a:rPr lang="en-GB" dirty="0" err="1"/>
              <a:t>veut</a:t>
            </a:r>
            <a:r>
              <a:rPr lang="en-GB" dirty="0"/>
              <a:t> </a:t>
            </a:r>
            <a:r>
              <a:rPr lang="en-GB" dirty="0" err="1"/>
              <a:t>donner</a:t>
            </a:r>
            <a:r>
              <a:rPr lang="en-GB" dirty="0"/>
              <a:t> </a:t>
            </a:r>
            <a:r>
              <a:rPr lang="en-GB" dirty="0" err="1"/>
              <a:t>une</a:t>
            </a:r>
            <a:r>
              <a:rPr lang="en-GB" dirty="0"/>
              <a:t> “bonne image de </a:t>
            </a:r>
            <a:r>
              <a:rPr lang="en-GB" dirty="0" err="1"/>
              <a:t>sa</a:t>
            </a:r>
            <a:r>
              <a:rPr lang="en-GB" dirty="0"/>
              <a:t> profession” en </a:t>
            </a:r>
            <a:r>
              <a:rPr lang="en-GB" dirty="0" err="1"/>
              <a:t>donnant</a:t>
            </a:r>
            <a:r>
              <a:rPr lang="en-GB" dirty="0"/>
              <a:t> </a:t>
            </a:r>
            <a:r>
              <a:rPr lang="en-GB" dirty="0" err="1"/>
              <a:t>une</a:t>
            </a:r>
            <a:r>
              <a:rPr lang="en-GB" dirty="0"/>
              <a:t> “bonne image de </a:t>
            </a:r>
            <a:r>
              <a:rPr lang="en-GB" dirty="0" err="1"/>
              <a:t>soi</a:t>
            </a:r>
            <a:r>
              <a:rPr lang="en-GB" dirty="0"/>
              <a:t>” (</a:t>
            </a:r>
            <a:r>
              <a:rPr lang="en-GB" dirty="0" err="1"/>
              <a:t>Goffman</a:t>
            </a:r>
            <a:r>
              <a:rPr lang="en-GB" dirty="0"/>
              <a:t>, 5). 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3451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Face et </a:t>
            </a:r>
            <a:r>
              <a:rPr lang="fr-FR" i="1" dirty="0" err="1" smtClean="0"/>
              <a:t>defacement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La “face” </a:t>
            </a:r>
            <a:r>
              <a:rPr lang="en-GB" dirty="0" err="1"/>
              <a:t>d’une</a:t>
            </a:r>
            <a:r>
              <a:rPr lang="en-GB" dirty="0"/>
              <a:t> </a:t>
            </a:r>
            <a:r>
              <a:rPr lang="en-GB" dirty="0" err="1"/>
              <a:t>personne</a:t>
            </a:r>
            <a:r>
              <a:rPr lang="en-GB" dirty="0"/>
              <a:t> </a:t>
            </a:r>
            <a:r>
              <a:rPr lang="en-GB" dirty="0" err="1"/>
              <a:t>peut</a:t>
            </a:r>
            <a:r>
              <a:rPr lang="en-GB" dirty="0"/>
              <a:t> </a:t>
            </a:r>
            <a:r>
              <a:rPr lang="en-GB" dirty="0" err="1"/>
              <a:t>être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en-GB" dirty="0" err="1"/>
              <a:t>qu’elle</a:t>
            </a:r>
            <a:r>
              <a:rPr lang="en-GB" dirty="0"/>
              <a:t> a de plus “</a:t>
            </a:r>
            <a:r>
              <a:rPr lang="en-GB" b="1" dirty="0"/>
              <a:t>personnel</a:t>
            </a:r>
            <a:r>
              <a:rPr lang="en-GB" dirty="0"/>
              <a:t>” – </a:t>
            </a:r>
            <a:r>
              <a:rPr lang="en-GB" dirty="0" err="1"/>
              <a:t>c’est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b="1" i="1" dirty="0"/>
              <a:t>persona</a:t>
            </a:r>
            <a:r>
              <a:rPr lang="en-GB" dirty="0"/>
              <a:t> ; et </a:t>
            </a:r>
            <a:r>
              <a:rPr lang="en-GB" dirty="0" err="1"/>
              <a:t>pourtant</a:t>
            </a:r>
            <a:r>
              <a:rPr lang="en-GB" dirty="0"/>
              <a:t>, </a:t>
            </a:r>
            <a:r>
              <a:rPr lang="en-GB" dirty="0" err="1"/>
              <a:t>elle</a:t>
            </a:r>
            <a:r>
              <a:rPr lang="en-GB" dirty="0"/>
              <a:t> ne </a:t>
            </a:r>
            <a:r>
              <a:rPr lang="en-GB" dirty="0" err="1"/>
              <a:t>lui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jamais</a:t>
            </a:r>
            <a:r>
              <a:rPr lang="en-GB" dirty="0"/>
              <a:t> </a:t>
            </a:r>
            <a:r>
              <a:rPr lang="en-GB" dirty="0" err="1"/>
              <a:t>que</a:t>
            </a:r>
            <a:r>
              <a:rPr lang="en-GB" dirty="0"/>
              <a:t> </a:t>
            </a:r>
            <a:r>
              <a:rPr lang="en-GB" b="1" dirty="0" err="1"/>
              <a:t>prêtée</a:t>
            </a:r>
            <a:r>
              <a:rPr lang="en-GB" dirty="0"/>
              <a:t>, et </a:t>
            </a:r>
            <a:r>
              <a:rPr lang="en-GB" dirty="0" err="1"/>
              <a:t>peut</a:t>
            </a:r>
            <a:r>
              <a:rPr lang="en-GB" dirty="0"/>
              <a:t> </a:t>
            </a:r>
            <a:r>
              <a:rPr lang="en-GB" dirty="0" err="1"/>
              <a:t>lui</a:t>
            </a:r>
            <a:r>
              <a:rPr lang="en-GB" dirty="0"/>
              <a:t> </a:t>
            </a:r>
            <a:r>
              <a:rPr lang="en-GB" dirty="0" err="1"/>
              <a:t>être</a:t>
            </a:r>
            <a:r>
              <a:rPr lang="en-GB" dirty="0"/>
              <a:t> </a:t>
            </a:r>
            <a:r>
              <a:rPr lang="en-GB" dirty="0" err="1"/>
              <a:t>retirée</a:t>
            </a:r>
            <a:r>
              <a:rPr lang="en-GB" dirty="0"/>
              <a:t> </a:t>
            </a:r>
            <a:r>
              <a:rPr lang="en-GB" dirty="0" err="1"/>
              <a:t>s’il</a:t>
            </a:r>
            <a:r>
              <a:rPr lang="en-GB" dirty="0"/>
              <a:t> ne se conduit pas </a:t>
            </a:r>
            <a:r>
              <a:rPr lang="en-GB" dirty="0" err="1"/>
              <a:t>d’une</a:t>
            </a:r>
            <a:r>
              <a:rPr lang="en-GB" dirty="0"/>
              <a:t> </a:t>
            </a:r>
            <a:r>
              <a:rPr lang="en-GB" dirty="0" err="1"/>
              <a:t>façon</a:t>
            </a:r>
            <a:r>
              <a:rPr lang="en-GB" dirty="0"/>
              <a:t> qui en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digne</a:t>
            </a:r>
            <a:r>
              <a:rPr lang="en-GB" dirty="0"/>
              <a:t> =&gt; </a:t>
            </a:r>
            <a:r>
              <a:rPr lang="en-GB" dirty="0" err="1"/>
              <a:t>c’est</a:t>
            </a:r>
            <a:r>
              <a:rPr lang="en-GB" dirty="0"/>
              <a:t> </a:t>
            </a:r>
            <a:r>
              <a:rPr lang="en-GB" dirty="0" err="1"/>
              <a:t>une</a:t>
            </a:r>
            <a:r>
              <a:rPr lang="en-GB" dirty="0"/>
              <a:t> </a:t>
            </a:r>
            <a:r>
              <a:rPr lang="en-GB" b="1" dirty="0"/>
              <a:t>prison</a:t>
            </a:r>
            <a:r>
              <a:rPr lang="en-GB" dirty="0"/>
              <a:t> (p. 10) – </a:t>
            </a:r>
            <a:r>
              <a:rPr lang="en-GB" dirty="0" err="1"/>
              <a:t>c’est</a:t>
            </a:r>
            <a:r>
              <a:rPr lang="en-GB" dirty="0"/>
              <a:t> </a:t>
            </a:r>
            <a:r>
              <a:rPr lang="en-GB" dirty="0" err="1"/>
              <a:t>peut-être</a:t>
            </a:r>
            <a:r>
              <a:rPr lang="en-GB" dirty="0"/>
              <a:t> </a:t>
            </a:r>
            <a:r>
              <a:rPr lang="en-GB" dirty="0" err="1"/>
              <a:t>très</a:t>
            </a:r>
            <a:r>
              <a:rPr lang="en-GB" dirty="0"/>
              <a:t> </a:t>
            </a:r>
            <a:r>
              <a:rPr lang="en-GB" dirty="0" err="1"/>
              <a:t>exactement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en-GB" dirty="0" err="1"/>
              <a:t>que</a:t>
            </a:r>
            <a:r>
              <a:rPr lang="en-GB" dirty="0"/>
              <a:t> Foucault </a:t>
            </a:r>
            <a:r>
              <a:rPr lang="en-GB" dirty="0" err="1"/>
              <a:t>appelle</a:t>
            </a:r>
            <a:r>
              <a:rPr lang="en-GB" dirty="0"/>
              <a:t> “</a:t>
            </a:r>
            <a:r>
              <a:rPr lang="en-GB" b="1" dirty="0" err="1"/>
              <a:t>l’âme</a:t>
            </a:r>
            <a:r>
              <a:rPr lang="en-GB" b="1" dirty="0"/>
              <a:t>, prison du corps</a:t>
            </a:r>
            <a:r>
              <a:rPr lang="en-GB" dirty="0"/>
              <a:t> </a:t>
            </a:r>
            <a:r>
              <a:rPr lang="fr-FR" dirty="0"/>
              <a:t> </a:t>
            </a:r>
            <a:r>
              <a:rPr lang="nl-NL" dirty="0"/>
              <a:t>Persona : en </a:t>
            </a:r>
            <a:r>
              <a:rPr lang="nl-NL" dirty="0" err="1"/>
              <a:t>latin</a:t>
            </a:r>
            <a:r>
              <a:rPr lang="nl-NL" dirty="0"/>
              <a:t>, </a:t>
            </a:r>
            <a:r>
              <a:rPr lang="nl-NL" dirty="0" err="1"/>
              <a:t>personnage</a:t>
            </a:r>
            <a:r>
              <a:rPr lang="nl-NL" dirty="0"/>
              <a:t> </a:t>
            </a:r>
            <a:r>
              <a:rPr lang="nl-NL" dirty="0" err="1"/>
              <a:t>joué</a:t>
            </a:r>
            <a:r>
              <a:rPr lang="nl-NL" dirty="0"/>
              <a:t> par </a:t>
            </a:r>
            <a:r>
              <a:rPr lang="nl-NL" dirty="0" err="1"/>
              <a:t>une</a:t>
            </a:r>
            <a:r>
              <a:rPr lang="nl-NL" dirty="0"/>
              <a:t> acteur ; par extension, </a:t>
            </a:r>
            <a:r>
              <a:rPr lang="nl-NL" dirty="0" err="1"/>
              <a:t>rôle</a:t>
            </a:r>
            <a:r>
              <a:rPr lang="nl-NL" dirty="0"/>
              <a:t> </a:t>
            </a:r>
            <a:r>
              <a:rPr lang="nl-NL" dirty="0" err="1"/>
              <a:t>social</a:t>
            </a:r>
            <a:r>
              <a:rPr lang="nl-NL" dirty="0" smtClean="0"/>
              <a:t>.. </a:t>
            </a:r>
            <a:endParaRPr lang="fr-FR" dirty="0"/>
          </a:p>
          <a:p>
            <a:pPr marL="0" indent="0">
              <a:buNone/>
            </a:pPr>
            <a:r>
              <a:rPr lang="nl-NL" dirty="0" smtClean="0"/>
              <a:t>. </a:t>
            </a:r>
            <a:endParaRPr lang="fr-FR" dirty="0"/>
          </a:p>
          <a:p>
            <a:r>
              <a:rPr lang="en-GB" dirty="0"/>
              <a:t> </a:t>
            </a:r>
            <a:r>
              <a:rPr lang="en-GB" dirty="0" err="1"/>
              <a:t>S’il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vrai</a:t>
            </a:r>
            <a:r>
              <a:rPr lang="en-GB" dirty="0"/>
              <a:t>, </a:t>
            </a:r>
            <a:r>
              <a:rPr lang="en-GB" dirty="0" err="1"/>
              <a:t>comme</a:t>
            </a:r>
            <a:r>
              <a:rPr lang="en-GB" dirty="0"/>
              <a:t> le </a:t>
            </a:r>
            <a:r>
              <a:rPr lang="en-GB" dirty="0" err="1"/>
              <a:t>tient</a:t>
            </a:r>
            <a:r>
              <a:rPr lang="en-GB" dirty="0"/>
              <a:t> </a:t>
            </a:r>
            <a:r>
              <a:rPr lang="en-GB" dirty="0" err="1"/>
              <a:t>Althusser</a:t>
            </a:r>
            <a:r>
              <a:rPr lang="en-GB" dirty="0"/>
              <a:t>, </a:t>
            </a:r>
            <a:r>
              <a:rPr lang="en-GB" dirty="0" err="1"/>
              <a:t>qu’il</a:t>
            </a:r>
            <a:r>
              <a:rPr lang="en-GB" dirty="0"/>
              <a:t> </a:t>
            </a:r>
            <a:r>
              <a:rPr lang="en-GB" dirty="0" err="1"/>
              <a:t>n’y</a:t>
            </a:r>
            <a:r>
              <a:rPr lang="en-GB" dirty="0"/>
              <a:t> a </a:t>
            </a:r>
            <a:r>
              <a:rPr lang="en-GB" dirty="0" err="1"/>
              <a:t>d’idéologie</a:t>
            </a:r>
            <a:r>
              <a:rPr lang="en-GB" dirty="0"/>
              <a:t> </a:t>
            </a:r>
            <a:r>
              <a:rPr lang="en-GB" dirty="0" err="1"/>
              <a:t>que</a:t>
            </a:r>
            <a:r>
              <a:rPr lang="en-GB" dirty="0"/>
              <a:t> par le </a:t>
            </a:r>
            <a:r>
              <a:rPr lang="en-GB" dirty="0" err="1"/>
              <a:t>sujet</a:t>
            </a:r>
            <a:r>
              <a:rPr lang="en-GB" dirty="0"/>
              <a:t> et pour des </a:t>
            </a:r>
            <a:r>
              <a:rPr lang="en-GB" dirty="0" err="1"/>
              <a:t>sujets</a:t>
            </a:r>
            <a:r>
              <a:rPr lang="en-GB" dirty="0"/>
              <a:t>, </a:t>
            </a:r>
            <a:r>
              <a:rPr lang="en-GB" dirty="0" err="1"/>
              <a:t>d’une</a:t>
            </a:r>
            <a:r>
              <a:rPr lang="en-GB" dirty="0"/>
              <a:t> part, et </a:t>
            </a:r>
            <a:r>
              <a:rPr lang="en-GB" dirty="0" err="1"/>
              <a:t>que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qui </a:t>
            </a:r>
            <a:r>
              <a:rPr lang="en-GB" dirty="0" err="1"/>
              <a:t>transforme</a:t>
            </a:r>
            <a:r>
              <a:rPr lang="en-GB" dirty="0"/>
              <a:t> un </a:t>
            </a:r>
            <a:r>
              <a:rPr lang="en-GB" dirty="0" err="1"/>
              <a:t>individu</a:t>
            </a:r>
            <a:r>
              <a:rPr lang="en-GB" dirty="0"/>
              <a:t> en </a:t>
            </a:r>
            <a:r>
              <a:rPr lang="en-GB" dirty="0" err="1"/>
              <a:t>sujet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une</a:t>
            </a:r>
            <a:r>
              <a:rPr lang="en-GB" dirty="0"/>
              <a:t> interpellation </a:t>
            </a:r>
            <a:r>
              <a:rPr lang="en-GB" dirty="0" err="1"/>
              <a:t>dans</a:t>
            </a:r>
            <a:r>
              <a:rPr lang="en-GB" dirty="0"/>
              <a:t> </a:t>
            </a:r>
            <a:r>
              <a:rPr lang="en-GB" dirty="0" err="1"/>
              <a:t>laquelle</a:t>
            </a:r>
            <a:r>
              <a:rPr lang="en-GB" dirty="0"/>
              <a:t> </a:t>
            </a:r>
            <a:r>
              <a:rPr lang="en-GB" dirty="0" err="1"/>
              <a:t>il</a:t>
            </a:r>
            <a:r>
              <a:rPr lang="en-GB" dirty="0"/>
              <a:t> se </a:t>
            </a:r>
            <a:r>
              <a:rPr lang="en-GB" dirty="0" err="1"/>
              <a:t>reconnaît</a:t>
            </a:r>
            <a:r>
              <a:rPr lang="en-GB" dirty="0"/>
              <a:t>, la “face” </a:t>
            </a:r>
            <a:r>
              <a:rPr lang="en-GB" dirty="0" err="1"/>
              <a:t>désigne</a:t>
            </a:r>
            <a:r>
              <a:rPr lang="en-GB" dirty="0"/>
              <a:t> plus </a:t>
            </a:r>
            <a:r>
              <a:rPr lang="en-GB" dirty="0" err="1"/>
              <a:t>particulièrement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point de la “reconnaissance” : la “face”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cette</a:t>
            </a:r>
            <a:r>
              <a:rPr lang="en-GB" dirty="0"/>
              <a:t> “interpellation” </a:t>
            </a:r>
            <a:r>
              <a:rPr lang="en-GB" dirty="0" err="1"/>
              <a:t>dans</a:t>
            </a:r>
            <a:r>
              <a:rPr lang="en-GB" dirty="0"/>
              <a:t> </a:t>
            </a:r>
            <a:r>
              <a:rPr lang="en-GB" dirty="0" err="1"/>
              <a:t>laquelle</a:t>
            </a:r>
            <a:r>
              <a:rPr lang="en-GB" dirty="0"/>
              <a:t> </a:t>
            </a:r>
            <a:r>
              <a:rPr lang="en-GB" dirty="0" err="1"/>
              <a:t>l’individu</a:t>
            </a:r>
            <a:r>
              <a:rPr lang="en-GB" dirty="0"/>
              <a:t> se </a:t>
            </a:r>
            <a:r>
              <a:rPr lang="en-GB" dirty="0" err="1"/>
              <a:t>reconnaît</a:t>
            </a:r>
            <a:r>
              <a:rPr lang="en-GB" dirty="0"/>
              <a:t> ; </a:t>
            </a:r>
            <a:r>
              <a:rPr lang="en-GB" dirty="0" err="1"/>
              <a:t>elle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cette</a:t>
            </a:r>
            <a:r>
              <a:rPr lang="en-GB" dirty="0"/>
              <a:t> interpellation et </a:t>
            </a:r>
            <a:r>
              <a:rPr lang="en-GB" dirty="0" err="1"/>
              <a:t>cette</a:t>
            </a:r>
            <a:r>
              <a:rPr lang="en-GB" dirty="0"/>
              <a:t> “reconnaissance” </a:t>
            </a:r>
            <a:r>
              <a:rPr lang="en-GB" i="1" dirty="0" err="1"/>
              <a:t>mise</a:t>
            </a:r>
            <a:r>
              <a:rPr lang="en-GB" i="1" dirty="0"/>
              <a:t> en </a:t>
            </a:r>
            <a:r>
              <a:rPr lang="en-GB" i="1" dirty="0" err="1"/>
              <a:t>acte</a:t>
            </a:r>
            <a:r>
              <a:rPr lang="en-GB" i="1" dirty="0"/>
              <a:t> </a:t>
            </a:r>
            <a:r>
              <a:rPr lang="en-GB" i="1" dirty="0" err="1"/>
              <a:t>dans</a:t>
            </a:r>
            <a:r>
              <a:rPr lang="en-GB" i="1" dirty="0"/>
              <a:t> </a:t>
            </a:r>
            <a:r>
              <a:rPr lang="en-GB" i="1" dirty="0" err="1"/>
              <a:t>une</a:t>
            </a:r>
            <a:r>
              <a:rPr lang="en-GB" i="1" dirty="0"/>
              <a:t> situation </a:t>
            </a:r>
            <a:r>
              <a:rPr lang="en-GB" i="1" dirty="0" err="1"/>
              <a:t>d’interaction</a:t>
            </a:r>
            <a:r>
              <a:rPr lang="en-GB" i="1" dirty="0"/>
              <a:t>/</a:t>
            </a:r>
            <a:r>
              <a:rPr lang="en-GB" i="1" dirty="0" err="1"/>
              <a:t>d’échange</a:t>
            </a:r>
            <a:r>
              <a:rPr lang="en-GB" dirty="0"/>
              <a:t>. 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3923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Face et </a:t>
            </a:r>
            <a:r>
              <a:rPr lang="fr-FR" i="1" dirty="0" err="1" smtClean="0"/>
              <a:t>defacement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i="1" dirty="0" err="1"/>
              <a:t>fierté</a:t>
            </a:r>
            <a:r>
              <a:rPr lang="en-GB" dirty="0"/>
              <a:t> </a:t>
            </a:r>
            <a:r>
              <a:rPr lang="en-GB" dirty="0" err="1"/>
              <a:t>s’il</a:t>
            </a:r>
            <a:r>
              <a:rPr lang="en-GB" dirty="0"/>
              <a:t> le fait par devoir vis-à-vis de </a:t>
            </a:r>
            <a:r>
              <a:rPr lang="en-GB" dirty="0" err="1"/>
              <a:t>lui-même</a:t>
            </a:r>
            <a:r>
              <a:rPr lang="en-GB" dirty="0"/>
              <a:t> ; </a:t>
            </a:r>
            <a:endParaRPr lang="fr-FR" dirty="0"/>
          </a:p>
          <a:p>
            <a:pPr marL="0" indent="0">
              <a:buNone/>
            </a:pPr>
            <a:r>
              <a:rPr lang="en-GB" b="1" i="1" dirty="0" err="1" smtClean="0"/>
              <a:t>honneur</a:t>
            </a:r>
            <a:r>
              <a:rPr lang="en-GB" dirty="0" smtClean="0"/>
              <a:t> </a:t>
            </a:r>
            <a:r>
              <a:rPr lang="en-GB" dirty="0" err="1"/>
              <a:t>s’il</a:t>
            </a:r>
            <a:r>
              <a:rPr lang="en-GB" dirty="0"/>
              <a:t> le fait par devoir vis-à-vis d’un </a:t>
            </a:r>
            <a:r>
              <a:rPr lang="en-GB" dirty="0" err="1"/>
              <a:t>groupe</a:t>
            </a:r>
            <a:r>
              <a:rPr lang="en-GB" dirty="0"/>
              <a:t> plus large et </a:t>
            </a:r>
            <a:r>
              <a:rPr lang="en-GB" dirty="0" err="1"/>
              <a:t>reçoit</a:t>
            </a:r>
            <a:r>
              <a:rPr lang="en-GB" dirty="0"/>
              <a:t> le support de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en-GB" dirty="0" err="1"/>
              <a:t>groupe</a:t>
            </a:r>
            <a:r>
              <a:rPr lang="en-GB" dirty="0"/>
              <a:t> en </a:t>
            </a:r>
            <a:r>
              <a:rPr lang="en-GB" dirty="0" err="1"/>
              <a:t>faisant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</a:t>
            </a:r>
            <a:r>
              <a:rPr lang="en-GB" dirty="0" err="1"/>
              <a:t>qu’il</a:t>
            </a:r>
            <a:r>
              <a:rPr lang="en-GB" dirty="0"/>
              <a:t> fait pour </a:t>
            </a:r>
            <a:r>
              <a:rPr lang="en-GB" dirty="0" err="1"/>
              <a:t>garder</a:t>
            </a:r>
            <a:r>
              <a:rPr lang="en-GB" dirty="0"/>
              <a:t> la face ; </a:t>
            </a:r>
            <a:endParaRPr lang="fr-FR" dirty="0"/>
          </a:p>
          <a:p>
            <a:pPr marL="0" indent="0">
              <a:buNone/>
            </a:pPr>
            <a:r>
              <a:rPr lang="en-GB" b="1" i="1" dirty="0" err="1" smtClean="0"/>
              <a:t>dignité</a:t>
            </a:r>
            <a:r>
              <a:rPr lang="en-GB" dirty="0" smtClean="0"/>
              <a:t> </a:t>
            </a:r>
            <a:r>
              <a:rPr lang="en-GB" dirty="0" err="1"/>
              <a:t>quand</a:t>
            </a:r>
            <a:r>
              <a:rPr lang="en-GB" dirty="0"/>
              <a:t> </a:t>
            </a:r>
            <a:r>
              <a:rPr lang="en-GB" dirty="0" err="1"/>
              <a:t>il</a:t>
            </a:r>
            <a:r>
              <a:rPr lang="en-GB" dirty="0"/>
              <a:t> </a:t>
            </a:r>
            <a:r>
              <a:rPr lang="en-GB" dirty="0" err="1"/>
              <a:t>s’agit</a:t>
            </a:r>
            <a:r>
              <a:rPr lang="en-GB" dirty="0"/>
              <a:t> pour </a:t>
            </a:r>
            <a:r>
              <a:rPr lang="en-GB" dirty="0" err="1"/>
              <a:t>garder</a:t>
            </a:r>
            <a:r>
              <a:rPr lang="en-GB" dirty="0"/>
              <a:t> la face de </a:t>
            </a:r>
            <a:r>
              <a:rPr lang="en-GB" dirty="0" err="1"/>
              <a:t>garder</a:t>
            </a:r>
            <a:r>
              <a:rPr lang="en-GB" dirty="0"/>
              <a:t> </a:t>
            </a:r>
            <a:r>
              <a:rPr lang="en-GB" dirty="0" err="1"/>
              <a:t>une</a:t>
            </a:r>
            <a:r>
              <a:rPr lang="en-GB" dirty="0"/>
              <a:t> </a:t>
            </a:r>
            <a:r>
              <a:rPr lang="en-GB" dirty="0" err="1"/>
              <a:t>certaine</a:t>
            </a:r>
            <a:r>
              <a:rPr lang="en-GB" dirty="0"/>
              <a:t> </a:t>
            </a:r>
            <a:r>
              <a:rPr lang="en-GB" dirty="0" err="1"/>
              <a:t>contenance</a:t>
            </a:r>
            <a:r>
              <a:rPr lang="en-GB" dirty="0"/>
              <a:t> y </a:t>
            </a:r>
            <a:r>
              <a:rPr lang="en-GB" dirty="0" err="1"/>
              <a:t>compris</a:t>
            </a:r>
            <a:r>
              <a:rPr lang="en-GB" dirty="0"/>
              <a:t> physique et </a:t>
            </a:r>
            <a:r>
              <a:rPr lang="en-GB" dirty="0" err="1"/>
              <a:t>émotionnelle</a:t>
            </a:r>
            <a:r>
              <a:rPr lang="en-GB" dirty="0"/>
              <a:t>.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• </a:t>
            </a:r>
            <a:r>
              <a:rPr lang="en-GB" dirty="0" err="1"/>
              <a:t>une</a:t>
            </a:r>
            <a:r>
              <a:rPr lang="en-GB" dirty="0"/>
              <a:t> </a:t>
            </a:r>
            <a:r>
              <a:rPr lang="en-GB" dirty="0" err="1"/>
              <a:t>personne</a:t>
            </a:r>
            <a:r>
              <a:rPr lang="en-GB" dirty="0"/>
              <a:t> qui </a:t>
            </a:r>
            <a:r>
              <a:rPr lang="en-GB" dirty="0" err="1"/>
              <a:t>assiste</a:t>
            </a:r>
            <a:r>
              <a:rPr lang="en-GB" dirty="0"/>
              <a:t> au “defacement” </a:t>
            </a:r>
            <a:r>
              <a:rPr lang="en-GB" dirty="0" err="1"/>
              <a:t>d’une</a:t>
            </a:r>
            <a:r>
              <a:rPr lang="en-GB" dirty="0"/>
              <a:t> </a:t>
            </a:r>
            <a:r>
              <a:rPr lang="en-GB" dirty="0" err="1"/>
              <a:t>autre</a:t>
            </a:r>
            <a:r>
              <a:rPr lang="en-GB" dirty="0"/>
              <a:t> (</a:t>
            </a:r>
            <a:r>
              <a:rPr lang="en-GB" dirty="0" err="1"/>
              <a:t>à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“</a:t>
            </a:r>
            <a:r>
              <a:rPr lang="en-GB" dirty="0" err="1"/>
              <a:t>défiguration</a:t>
            </a:r>
            <a:r>
              <a:rPr lang="en-GB" dirty="0"/>
              <a:t>” ; </a:t>
            </a:r>
            <a:r>
              <a:rPr lang="en-GB" dirty="0" err="1"/>
              <a:t>à</a:t>
            </a:r>
            <a:r>
              <a:rPr lang="en-GB" dirty="0"/>
              <a:t> son humiliation) sans en </a:t>
            </a:r>
            <a:r>
              <a:rPr lang="en-GB" dirty="0" err="1"/>
              <a:t>être</a:t>
            </a:r>
            <a:r>
              <a:rPr lang="en-GB" dirty="0"/>
              <a:t> </a:t>
            </a:r>
            <a:r>
              <a:rPr lang="en-GB" dirty="0" err="1"/>
              <a:t>affecté</a:t>
            </a:r>
            <a:r>
              <a:rPr lang="en-GB" dirty="0"/>
              <a:t> et en </a:t>
            </a:r>
            <a:r>
              <a:rPr lang="en-GB" dirty="0" err="1"/>
              <a:t>gardant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contenance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 “sans </a:t>
            </a:r>
            <a:r>
              <a:rPr lang="en-GB" dirty="0" err="1"/>
              <a:t>cœur</a:t>
            </a:r>
            <a:r>
              <a:rPr lang="en-GB" dirty="0"/>
              <a:t>” (</a:t>
            </a:r>
            <a:r>
              <a:rPr lang="en-GB" i="1" dirty="0"/>
              <a:t>heartless</a:t>
            </a:r>
            <a:r>
              <a:rPr lang="en-GB" dirty="0"/>
              <a:t>) ; </a:t>
            </a:r>
            <a:endParaRPr lang="en-GB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en-GB" dirty="0"/>
              <a:t>• </a:t>
            </a:r>
            <a:r>
              <a:rPr lang="en-GB" dirty="0" err="1"/>
              <a:t>une</a:t>
            </a:r>
            <a:r>
              <a:rPr lang="en-GB" dirty="0"/>
              <a:t> </a:t>
            </a:r>
            <a:r>
              <a:rPr lang="en-GB" dirty="0" err="1"/>
              <a:t>personne</a:t>
            </a:r>
            <a:r>
              <a:rPr lang="en-GB" dirty="0"/>
              <a:t> qui </a:t>
            </a:r>
            <a:r>
              <a:rPr lang="en-GB" dirty="0" err="1"/>
              <a:t>n’est</a:t>
            </a:r>
            <a:r>
              <a:rPr lang="en-GB" dirty="0"/>
              <a:t> pas </a:t>
            </a:r>
            <a:r>
              <a:rPr lang="en-GB" dirty="0" err="1"/>
              <a:t>affectée</a:t>
            </a:r>
            <a:r>
              <a:rPr lang="en-GB" dirty="0"/>
              <a:t> par son </a:t>
            </a:r>
            <a:r>
              <a:rPr lang="en-GB" dirty="0" err="1"/>
              <a:t>propre</a:t>
            </a:r>
            <a:r>
              <a:rPr lang="en-GB" dirty="0"/>
              <a:t> “defacement” </a:t>
            </a:r>
            <a:r>
              <a:rPr lang="en-GB" dirty="0" err="1"/>
              <a:t>est</a:t>
            </a:r>
            <a:r>
              <a:rPr lang="en-GB" dirty="0"/>
              <a:t> “sans </a:t>
            </a:r>
            <a:r>
              <a:rPr lang="en-GB" dirty="0" err="1"/>
              <a:t>honte</a:t>
            </a:r>
            <a:r>
              <a:rPr lang="en-GB" dirty="0"/>
              <a:t>”/”</a:t>
            </a:r>
            <a:r>
              <a:rPr lang="en-GB" dirty="0" err="1"/>
              <a:t>éhontée</a:t>
            </a:r>
            <a:r>
              <a:rPr lang="en-GB" dirty="0"/>
              <a:t>” (</a:t>
            </a:r>
            <a:r>
              <a:rPr lang="en-GB" i="1" dirty="0"/>
              <a:t>shameless</a:t>
            </a:r>
            <a:r>
              <a:rPr lang="en-GB" dirty="0"/>
              <a:t> )</a:t>
            </a:r>
            <a:r>
              <a:rPr lang="en-GB" dirty="0" smtClean="0"/>
              <a:t>.</a:t>
            </a:r>
            <a:r>
              <a:rPr lang="en-GB" dirty="0"/>
              <a:t> </a:t>
            </a:r>
            <a:endParaRPr lang="fr-FR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6326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17117"/>
          </a:xfrm>
        </p:spPr>
        <p:txBody>
          <a:bodyPr>
            <a:normAutofit/>
          </a:bodyPr>
          <a:lstStyle/>
          <a:p>
            <a:r>
              <a:rPr lang="fr-FR" dirty="0" smtClean="0"/>
              <a:t>L’homicide comme transaction :</a:t>
            </a:r>
            <a:br>
              <a:rPr lang="fr-FR" dirty="0" smtClean="0"/>
            </a:br>
            <a:r>
              <a:rPr lang="fr-FR" dirty="0" smtClean="0"/>
              <a:t>a « </a:t>
            </a:r>
            <a:r>
              <a:rPr lang="fr-FR" dirty="0" err="1" smtClean="0"/>
              <a:t>character</a:t>
            </a:r>
            <a:r>
              <a:rPr lang="fr-FR" dirty="0" smtClean="0"/>
              <a:t> </a:t>
            </a:r>
            <a:r>
              <a:rPr lang="fr-FR" dirty="0" err="1" smtClean="0"/>
              <a:t>contest</a:t>
            </a:r>
            <a:r>
              <a:rPr lang="fr-FR" dirty="0" smtClean="0"/>
              <a:t> »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26808"/>
            <a:ext cx="8229600" cy="3699355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arenR"/>
            </a:pPr>
            <a:r>
              <a:rPr lang="fr-FR" dirty="0" smtClean="0"/>
              <a:t>V. Mouvement d’ouverture</a:t>
            </a:r>
          </a:p>
          <a:p>
            <a:pPr marL="514350" indent="-514350">
              <a:buAutoNum type="arabicParenR"/>
            </a:pPr>
            <a:r>
              <a:rPr lang="fr-FR" dirty="0" smtClean="0"/>
              <a:t>A. Interprétation</a:t>
            </a:r>
          </a:p>
          <a:p>
            <a:pPr marL="514350" indent="-514350">
              <a:buAutoNum type="arabicParenR"/>
            </a:pPr>
            <a:r>
              <a:rPr lang="fr-FR" dirty="0" smtClean="0"/>
              <a:t>V. Réaction</a:t>
            </a:r>
          </a:p>
          <a:p>
            <a:pPr marL="400050" lvl="1" indent="0">
              <a:buNone/>
            </a:pPr>
            <a:r>
              <a:rPr lang="fr-FR" dirty="0" smtClean="0"/>
              <a:t>a. Dilemme </a:t>
            </a:r>
            <a:r>
              <a:rPr lang="fr-FR" dirty="0"/>
              <a:t>: soit ne pas réagir, soit </a:t>
            </a:r>
            <a:r>
              <a:rPr lang="fr-FR" dirty="0" smtClean="0"/>
              <a:t>réagir</a:t>
            </a:r>
          </a:p>
          <a:p>
            <a:pPr marL="514350" indent="-514350">
              <a:buAutoNum type="arabicParenR"/>
            </a:pPr>
            <a:r>
              <a:rPr lang="fr-FR" dirty="0" smtClean="0"/>
              <a:t>A. Contre-attaque</a:t>
            </a:r>
          </a:p>
          <a:p>
            <a:pPr marL="400050" lvl="2" indent="0">
              <a:buNone/>
            </a:pPr>
            <a:r>
              <a:rPr lang="fr-FR" dirty="0" smtClean="0"/>
              <a:t>a. Dilemme</a:t>
            </a:r>
          </a:p>
          <a:p>
            <a:pPr marL="514350" indent="-514350">
              <a:buAutoNum type="arabicParenR"/>
            </a:pPr>
            <a:r>
              <a:rPr lang="fr-FR" dirty="0" smtClean="0"/>
              <a:t>Homicide</a:t>
            </a:r>
          </a:p>
          <a:p>
            <a:pPr marL="514350" indent="-514350">
              <a:buAutoNum type="arabicParenR"/>
            </a:pPr>
            <a:r>
              <a:rPr lang="fr-FR" dirty="0" smtClean="0"/>
              <a:t>Sortie de scène</a:t>
            </a:r>
          </a:p>
          <a:p>
            <a:pPr marL="914400" lvl="1" indent="-514350">
              <a:buAutoNum type="alphaLcPeriod"/>
            </a:pPr>
            <a:endParaRPr lang="fr-FR" dirty="0" smtClean="0"/>
          </a:p>
          <a:p>
            <a:pPr marL="914400" lvl="1" indent="-514350">
              <a:buAutoNum type="alphaLcPeriod"/>
            </a:pPr>
            <a:endParaRPr lang="fr-FR" dirty="0" smtClean="0"/>
          </a:p>
          <a:p>
            <a:pPr marL="914400" lvl="1" indent="-514350">
              <a:buAutoNum type="alphaLcPeriod"/>
            </a:pPr>
            <a:endParaRPr lang="fr-FR" dirty="0" smtClean="0"/>
          </a:p>
          <a:p>
            <a:pPr marL="800100" lvl="2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64798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3474" r="-127490" b="3474"/>
          <a:stretch/>
        </p:blipFill>
        <p:spPr>
          <a:xfrm>
            <a:off x="885234" y="1485371"/>
            <a:ext cx="7675376" cy="4221161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1970205"/>
            <a:ext cx="4774243" cy="387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017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rcRect l="-65281" r="-65281"/>
          <a:stretch>
            <a:fillRect/>
          </a:stretch>
        </p:blipFill>
        <p:spPr>
          <a:xfrm>
            <a:off x="2275679" y="1463675"/>
            <a:ext cx="8375387" cy="4606140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666" y="1630704"/>
            <a:ext cx="3352802" cy="44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314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644</Words>
  <Application>Microsoft Macintosh PowerPoint</Application>
  <PresentationFormat>Présentation à l'écran (4:3)</PresentationFormat>
  <Paragraphs>115</Paragraphs>
  <Slides>25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Thème Office</vt:lpstr>
      <vt:lpstr>« Ni dieu ni maître, sauf… »</vt:lpstr>
      <vt:lpstr>Des injonctions non dites…</vt:lpstr>
      <vt:lpstr>Enfants d’Etat</vt:lpstr>
      <vt:lpstr>Contextualisation :  évolution de la population carcérale</vt:lpstr>
      <vt:lpstr>Contextualisation Inflation carcérale (taux de détention)</vt:lpstr>
      <vt:lpstr>Répression</vt:lpstr>
      <vt:lpstr>Une économie politique… Chirurgie du corps social et détention</vt:lpstr>
      <vt:lpstr>Une économie politique… Chirurgie du corps social et détention</vt:lpstr>
      <vt:lpstr>Une économie politique… Chirurgie du corps social et détention</vt:lpstr>
      <vt:lpstr>Une économie politique… La « société » qu’il faut défendre et le racisme </vt:lpstr>
      <vt:lpstr>Une économique politique…Radicalisation &amp; moral panics</vt:lpstr>
      <vt:lpstr>Présentation PowerPoint</vt:lpstr>
      <vt:lpstr>Une économie politique… Othering process</vt:lpstr>
      <vt:lpstr>Une économie politique… Othering process</vt:lpstr>
      <vt:lpstr>2. Un concept flou (« attrape-tout »)</vt:lpstr>
      <vt:lpstr>2. Un concept flou (« attrape-tout »)</vt:lpstr>
      <vt:lpstr>Quels jeunes…</vt:lpstr>
      <vt:lpstr>Quels « facteurs criminogènes » ?</vt:lpstr>
      <vt:lpstr>Qu’appelons-nous ça ?</vt:lpstr>
      <vt:lpstr>Face et defacement</vt:lpstr>
      <vt:lpstr>Face et defacement</vt:lpstr>
      <vt:lpstr>Face et defacement</vt:lpstr>
      <vt:lpstr>L’homicide comme transaction : a « character contest »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17</cp:revision>
  <dcterms:created xsi:type="dcterms:W3CDTF">2015-03-18T16:16:25Z</dcterms:created>
  <dcterms:modified xsi:type="dcterms:W3CDTF">2015-07-07T09:55:57Z</dcterms:modified>
</cp:coreProperties>
</file>