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-is.be/fr/faq/une-annexe-15-avec-la-huitieme-case-cochee-ouvre-t-elle-le-droit-lintegration-sociale-etou-laide" TargetMode="External"/><Relationship Id="rId2" Type="http://schemas.openxmlformats.org/officeDocument/2006/relationships/hyperlink" Target="https://medimmigrant.be/IMG/pdf/bijlage-15-09-2020-fr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2A8D62-8A4C-474B-A07A-07F35C156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000" dirty="0"/>
              <a:t>Le droit des étrangers et l’internement,  regards croisés </a:t>
            </a:r>
            <a:endParaRPr lang="fr-BE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EC7DFC-7C69-4BEA-A0D1-93D58EC271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Formation des 9 et 10 février 2023</a:t>
            </a:r>
          </a:p>
          <a:p>
            <a:r>
              <a:rPr lang="fr-BE" dirty="0" err="1"/>
              <a:t>Marysé</a:t>
            </a:r>
            <a:r>
              <a:rPr lang="fr-BE" dirty="0"/>
              <a:t> Alié, Elisabeth Destain, Agathe De Brouwer</a:t>
            </a:r>
          </a:p>
        </p:txBody>
      </p:sp>
    </p:spTree>
    <p:extLst>
      <p:ext uri="{BB962C8B-B14F-4D97-AF65-F5344CB8AC3E}">
        <p14:creationId xmlns:p14="http://schemas.microsoft.com/office/powerpoint/2010/main" val="218469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4BBD94-4920-4F15-952F-239BC22C9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4EF00C-BECB-4364-A8A6-70B4686E9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dirty="0"/>
              <a:t>Situation fréquente chez les personnes précarisées, particulièrement si plusieurs passages en prison.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Principe: distinguer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dirty="0"/>
              <a:t>Radiation d’office = décision du Collège communal - </a:t>
            </a:r>
            <a:r>
              <a:rPr lang="fr-FR" dirty="0"/>
              <a:t>sur un rapport d’enquête de l’officier de l’état civil, en collaboration avec la police de quartier – personne absente de l’adresse depuis plus de six mois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Radiation perte de droit au séjour : relève de l’Office des étrangers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3946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50431-4118-431C-BD63-B9B01A09D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1E0E49-4267-47A4-B843-8C68A842B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dirty="0"/>
              <a:t>Radiation d’office n’équivaut pas forcément à une perte du droit au séjour MAIS</a:t>
            </a:r>
            <a:br>
              <a:rPr lang="fr-BE" dirty="0"/>
            </a:br>
            <a:endParaRPr lang="fr-BE" dirty="0"/>
          </a:p>
          <a:p>
            <a:pPr marL="0" indent="0">
              <a:buNone/>
            </a:pPr>
            <a:r>
              <a:rPr lang="fr-BE" dirty="0"/>
              <a:t>Art. 39 § 7 AR 8 octobre 1981 : « </a:t>
            </a:r>
            <a:r>
              <a:rPr lang="fr-FR" dirty="0"/>
              <a:t>L'étranger qui est radié d'office par l'administration communale ou dont le titre de séjour est périmé depuis plus de trois mois, est </a:t>
            </a:r>
            <a:r>
              <a:rPr lang="fr-FR" u="sng" dirty="0"/>
              <a:t>présumé</a:t>
            </a:r>
            <a:r>
              <a:rPr lang="fr-FR" dirty="0"/>
              <a:t>, sauf preuve du contraire, avoir quitté le pays. »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=&gt; OR, un étranger ne peut quitter le territoire belge que pendant une durée limitée s’il veut conserver son droit au séjour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9339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0EC0B4-6BE1-47A9-A011-E422CCE3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DC8631-070F-4A66-94B7-EAD6280C0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Si étranger quitte le territoire, a un droit de retour pendant un an: si revient endéans l’année, il conserve son droit au séjour. </a:t>
            </a:r>
          </a:p>
          <a:p>
            <a:r>
              <a:rPr lang="fr-BE" dirty="0"/>
              <a:t>En pratique: si radiation d’office pendant plus de six mois, perte du droit au séjour =&gt; six mois avant la radiation + six mois après = 1 an pendant lequel l’étranger est présumé avoir été absent du territoire </a:t>
            </a:r>
          </a:p>
          <a:p>
            <a:r>
              <a:rPr lang="fr-BE" dirty="0"/>
              <a:t>Dans ce cas, perte du droit au séjour: en pratique, plus droit à rien (sauf AMU), considéré comme étant en séjour illégal </a:t>
            </a:r>
          </a:p>
        </p:txBody>
      </p:sp>
    </p:spTree>
    <p:extLst>
      <p:ext uri="{BB962C8B-B14F-4D97-AF65-F5344CB8AC3E}">
        <p14:creationId xmlns:p14="http://schemas.microsoft.com/office/powerpoint/2010/main" val="238648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C7026-C8F8-4FEB-AC2D-F1F23188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36B832-2DAD-49AE-91BC-17DE3F46A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Que faire? </a:t>
            </a:r>
          </a:p>
          <a:p>
            <a:pPr marL="0" indent="0">
              <a:buNone/>
            </a:pPr>
            <a:r>
              <a:rPr lang="fr-BE" dirty="0"/>
              <a:t>   =&gt; procéder à une réinscription: il faut une adresse à laquelle l’étranger réside, puis demander son inscription à la commune de résidence en déposant la preuve que l’étranger est resté en permanence sur le territoire </a:t>
            </a:r>
          </a:p>
          <a:p>
            <a:pPr marL="0" indent="0">
              <a:buNone/>
            </a:pPr>
            <a:r>
              <a:rPr lang="fr-BE" dirty="0"/>
              <a:t>Importance de constituer un dossier solide: preuves objectives (passages au CPAS, hospitalisations, hébergements Samu social, suivi psycho-social, copie de toutes les pages du passeport …) </a:t>
            </a:r>
          </a:p>
          <a:p>
            <a:pPr marL="0" indent="0">
              <a:buNone/>
            </a:pPr>
            <a:r>
              <a:rPr lang="fr-BE" dirty="0"/>
              <a:t>Nécessaire de disposer d’un document d’identité en cours de validité – peut compliquer les choses !</a:t>
            </a:r>
          </a:p>
          <a:p>
            <a:pPr marL="0" indent="0">
              <a:buNone/>
            </a:pPr>
            <a:r>
              <a:rPr lang="fr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4271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18B833-D8FC-466A-8985-D608C14D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8CE2B6-9C52-40BD-A5D7-C42379D3D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/>
          <a:lstStyle/>
          <a:p>
            <a:r>
              <a:rPr lang="fr-BE" dirty="0"/>
              <a:t>Problème : la réponse peut se faire attendre très longtemps (un an et demi côté francophone), et pendant ce temps situation de séjour reste obscure !</a:t>
            </a:r>
          </a:p>
          <a:p>
            <a:r>
              <a:rPr lang="fr-BE" dirty="0"/>
              <a:t>Certaines communes délivrent une annexe 15: </a:t>
            </a:r>
            <a:r>
              <a:rPr lang="fr-FR" dirty="0"/>
              <a:t>atteste que la personne est dans l’attente d’un permis de séjour et la protège contre le risque d’expulsion. Mais ce n’est pas une preuve de</a:t>
            </a:r>
            <a:br>
              <a:rPr lang="fr-FR" dirty="0"/>
            </a:br>
            <a:r>
              <a:rPr lang="fr-FR" dirty="0"/>
              <a:t>séjour légal vis-à-vis de tiers, comme un employeur ou</a:t>
            </a:r>
            <a:br>
              <a:rPr lang="fr-FR" dirty="0"/>
            </a:br>
            <a:r>
              <a:rPr lang="fr-FR" dirty="0"/>
              <a:t>un établissement d’enseignement + communes ne délivrent pas toutes une annexe 15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1192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41C5D-A656-4EBE-9FDF-661AD2375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3B4345-2E09-48F1-8579-1E2E20E62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Si annexe 15 : facilite les choses, possibilité de tenter d’obtenir une aide sociale </a:t>
            </a:r>
          </a:p>
          <a:p>
            <a:r>
              <a:rPr lang="fr-BE" dirty="0" err="1"/>
              <a:t>Medimmigrant</a:t>
            </a:r>
            <a:r>
              <a:rPr lang="fr-BE" dirty="0"/>
              <a:t>, fiche annexe 15: </a:t>
            </a:r>
            <a:r>
              <a:rPr lang="fr-BE" dirty="0">
                <a:hlinkClick r:id="rId2"/>
              </a:rPr>
              <a:t>https://medimmigrant.be/IMG/pdf/bijlage-15-09-2020-fr.pdf</a:t>
            </a:r>
            <a:r>
              <a:rPr lang="fr-BE" dirty="0"/>
              <a:t> </a:t>
            </a:r>
          </a:p>
          <a:p>
            <a:r>
              <a:rPr lang="fr-BE" dirty="0"/>
              <a:t>Voir aussi site SPP Intégration sociale: </a:t>
            </a:r>
            <a:r>
              <a:rPr lang="fr-BE" dirty="0">
                <a:hlinkClick r:id="rId3"/>
              </a:rPr>
              <a:t>https://www.mi-is.be/fr/faq/une-annexe-15-avec-la-huitieme-case-cochee-ouvre-t-elle-le-droit-lintegration-sociale-etou-laide</a:t>
            </a:r>
            <a:r>
              <a:rPr lang="fr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31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4812F-95D6-4D56-A0F1-CDB6571CF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Radiation d’office et perte du droit au séjour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F10B65-5DA4-4A6D-AF6C-15A1BAF15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Si pas d’annexe 15: CPAS refuseront systématiquement </a:t>
            </a:r>
          </a:p>
          <a:p>
            <a:r>
              <a:rPr lang="fr-BE" dirty="0"/>
              <a:t>Possibilité de recours devant le tribunal du travail, mais pas de certitude quant à l’obtention </a:t>
            </a:r>
          </a:p>
          <a:p>
            <a:r>
              <a:rPr lang="fr-BE" dirty="0"/>
              <a:t>Pour accélérer la réponse de l’Office des étrangers sur la demande de réinscription: possibilité d’une procédure en référé (procédure urgente devant le tribunal de première instance) 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6824472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79</TotalTime>
  <Words>606</Words>
  <Application>Microsoft Office PowerPoint</Application>
  <PresentationFormat>Grand écran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</vt:lpstr>
      <vt:lpstr>Berlin</vt:lpstr>
      <vt:lpstr>Le droit des étrangers et l’internement,  regards croisés </vt:lpstr>
      <vt:lpstr>Radiation d’office et perte du droit au séjour</vt:lpstr>
      <vt:lpstr>Radiation d’office et perte du droit au séjour</vt:lpstr>
      <vt:lpstr>Radiation d’office et perte du droit au séjour</vt:lpstr>
      <vt:lpstr>Radiation d’office et perte du droit au séjour</vt:lpstr>
      <vt:lpstr>Radiation d’office et perte du droit au séjour</vt:lpstr>
      <vt:lpstr>Radiation d’office et perte du droit au séjour</vt:lpstr>
      <vt:lpstr>Radiation d’office et perte du droit au séjour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droit des étrangers et l’internement,  regards croisés</dc:title>
  <dc:creator>Agathe De Brouwer</dc:creator>
  <cp:lastModifiedBy>Agathe De Brouwer</cp:lastModifiedBy>
  <cp:revision>7</cp:revision>
  <dcterms:created xsi:type="dcterms:W3CDTF">2023-02-08T09:57:05Z</dcterms:created>
  <dcterms:modified xsi:type="dcterms:W3CDTF">2023-02-08T11:16:14Z</dcterms:modified>
</cp:coreProperties>
</file>