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4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5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308" r:id="rId3"/>
    <p:sldId id="348" r:id="rId4"/>
    <p:sldId id="299" r:id="rId5"/>
    <p:sldId id="307" r:id="rId6"/>
    <p:sldId id="327" r:id="rId7"/>
    <p:sldId id="316" r:id="rId8"/>
    <p:sldId id="341" r:id="rId9"/>
    <p:sldId id="287" r:id="rId10"/>
    <p:sldId id="309" r:id="rId11"/>
    <p:sldId id="366" r:id="rId12"/>
    <p:sldId id="338" r:id="rId13"/>
    <p:sldId id="356" r:id="rId14"/>
    <p:sldId id="357" r:id="rId15"/>
    <p:sldId id="358" r:id="rId16"/>
    <p:sldId id="337" r:id="rId17"/>
    <p:sldId id="322" r:id="rId18"/>
    <p:sldId id="302" r:id="rId19"/>
    <p:sldId id="350" r:id="rId20"/>
    <p:sldId id="351" r:id="rId21"/>
    <p:sldId id="352" r:id="rId22"/>
    <p:sldId id="354" r:id="rId23"/>
    <p:sldId id="353" r:id="rId24"/>
    <p:sldId id="303" r:id="rId25"/>
    <p:sldId id="343" r:id="rId26"/>
    <p:sldId id="319" r:id="rId27"/>
    <p:sldId id="346" r:id="rId28"/>
    <p:sldId id="321" r:id="rId29"/>
    <p:sldId id="347" r:id="rId30"/>
    <p:sldId id="320" r:id="rId31"/>
    <p:sldId id="349" r:id="rId32"/>
    <p:sldId id="278" r:id="rId33"/>
    <p:sldId id="274" r:id="rId34"/>
    <p:sldId id="329" r:id="rId35"/>
    <p:sldId id="359" r:id="rId36"/>
    <p:sldId id="339" r:id="rId3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DED0899-2EED-DFF8-03A4-65B4FE945EE1}" name="Philippe Baret" initials="PB" userId="S::philippe.baret@uclouvain.be::4eb56284-5a66-4a92-b0d4-42e6502810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5268"/>
    <a:srgbClr val="ADBACA"/>
    <a:srgbClr val="8597B1"/>
    <a:srgbClr val="00FA00"/>
    <a:srgbClr val="414042"/>
    <a:srgbClr val="EF2324"/>
    <a:srgbClr val="70AD47"/>
    <a:srgbClr val="FFFFFF"/>
    <a:srgbClr val="FF000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8"/>
    <p:restoredTop sz="93122"/>
  </p:normalViewPr>
  <p:slideViewPr>
    <p:cSldViewPr snapToGrid="0">
      <p:cViewPr>
        <p:scale>
          <a:sx n="93" d="100"/>
          <a:sy n="93" d="100"/>
        </p:scale>
        <p:origin x="188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philippe_baret_uclouvain_be/Documents/Diana-thesis/Conferences%20&amp;%20workshops/Conference%20Lausanne/Figures%20presentation%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philippe_baret_uclouvain_be/Documents/Diana-thesis/Conferences%20&amp;%20workshops/Conference%20Lausanne/Figures%20presentation%20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clouvain-my.sharepoint.com/personal/philippe_baret_uclouvain_be/Documents/Diana-thesis/Conferences%20&amp;%20workshops/Conference%20Lausanne/Figures%20presentation%20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https://uclouvain-my.sharepoint.com/personal/philippe_baret_uclouvain_be/Documents/Diana-thesis/Conferences%20&amp;%20workshops/Conference%20Lausanne/Presentation/Figures%20presentation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Figures!$B$2</c:f>
              <c:strCache>
                <c:ptCount val="1"/>
                <c:pt idx="0">
                  <c:v>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A-A840-95F3-EFB561A0DD1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A-A840-95F3-EFB561A0DD1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95A-A840-95F3-EFB561A0DD1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95A-A840-95F3-EFB561A0DD1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Figures!$A$3:$A$6</c:f>
              <c:strCache>
                <c:ptCount val="4"/>
                <c:pt idx="0">
                  <c:v>Regulation costs</c:v>
                </c:pt>
                <c:pt idx="1">
                  <c:v>Environmental costs</c:v>
                </c:pt>
                <c:pt idx="2">
                  <c:v>Public health costs</c:v>
                </c:pt>
                <c:pt idx="3">
                  <c:v>Public financial support to the sector</c:v>
                </c:pt>
              </c:strCache>
            </c:strRef>
          </c:cat>
          <c:val>
            <c:numRef>
              <c:f>Figures!$B$3:$B$6</c:f>
              <c:numCache>
                <c:formatCode>General</c:formatCode>
                <c:ptCount val="4"/>
                <c:pt idx="0">
                  <c:v>31.9176</c:v>
                </c:pt>
                <c:pt idx="1">
                  <c:v>291.5</c:v>
                </c:pt>
                <c:pt idx="2">
                  <c:v>48.5</c:v>
                </c:pt>
                <c:pt idx="3">
                  <c:v>0.432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5A-A840-95F3-EFB561A0DD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8384559"/>
        <c:axId val="796035344"/>
      </c:barChart>
      <c:catAx>
        <c:axId val="468384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Avenir Light" panose="020B0402020203020204" pitchFamily="34" charset="77"/>
                <a:ea typeface="+mn-ea"/>
                <a:cs typeface="+mn-cs"/>
              </a:defRPr>
            </a:pPr>
            <a:endParaRPr lang="en-BE"/>
          </a:p>
        </c:txPr>
        <c:crossAx val="796035344"/>
        <c:crosses val="autoZero"/>
        <c:auto val="1"/>
        <c:lblAlgn val="ctr"/>
        <c:lblOffset val="100"/>
        <c:noMultiLvlLbl val="0"/>
      </c:catAx>
      <c:valAx>
        <c:axId val="796035344"/>
        <c:scaling>
          <c:orientation val="minMax"/>
          <c:max val="35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BE"/>
          </a:p>
        </c:txPr>
        <c:crossAx val="468384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bg2">
                <a:lumMod val="90000"/>
              </a:schemeClr>
            </a:solidFill>
          </c:spPr>
          <c:explosion val="16"/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9-7449-B028-18E17C1B9931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9-7449-B028-18E17C1B9931}"/>
              </c:ext>
            </c:extLst>
          </c:dPt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A9-7449-B028-18E17C1B99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B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Figures!$A$29:$A$30</c:f>
              <c:strCache>
                <c:ptCount val="2"/>
                <c:pt idx="0">
                  <c:v>Social costs of pesticide use</c:v>
                </c:pt>
                <c:pt idx="1">
                  <c:v>Annual budget of the French Ministry of Agriculture and Food </c:v>
                </c:pt>
              </c:strCache>
            </c:strRef>
          </c:cat>
          <c:val>
            <c:numRef>
              <c:f>Figures!$C$29:$C$30</c:f>
              <c:numCache>
                <c:formatCode>0%</c:formatCode>
                <c:ptCount val="2"/>
                <c:pt idx="0">
                  <c:v>0.10370783384443825</c:v>
                </c:pt>
                <c:pt idx="1">
                  <c:v>0.89629216615556173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A9-7449-B028-18E17C1B9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CF-3246-B0C8-80CCF9836947}"/>
              </c:ext>
            </c:extLst>
          </c:dPt>
          <c:dPt>
            <c:idx val="1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1CF-3246-B0C8-80CCF98369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B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Figures!$A$29:$A$30</c:f>
              <c:strCache>
                <c:ptCount val="2"/>
                <c:pt idx="0">
                  <c:v>Social costs of pesticide use</c:v>
                </c:pt>
                <c:pt idx="1">
                  <c:v>Annual budget of the French Ministry of Agriculture and Food </c:v>
                </c:pt>
              </c:strCache>
            </c:strRef>
          </c:cat>
          <c:val>
            <c:numRef>
              <c:f>Figures!$B$29:$B$30</c:f>
              <c:numCache>
                <c:formatCode>General</c:formatCode>
                <c:ptCount val="2"/>
                <c:pt idx="0">
                  <c:v>372</c:v>
                </c:pt>
                <c:pt idx="1">
                  <c:v>3215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CF-3246-B0C8-80CCF9836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5107247"/>
        <c:axId val="275509343"/>
      </c:barChart>
      <c:catAx>
        <c:axId val="275107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BE"/>
          </a:p>
        </c:txPr>
        <c:crossAx val="275509343"/>
        <c:crosses val="autoZero"/>
        <c:auto val="1"/>
        <c:lblAlgn val="ctr"/>
        <c:lblOffset val="100"/>
        <c:noMultiLvlLbl val="0"/>
      </c:catAx>
      <c:valAx>
        <c:axId val="2755093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BE"/>
          </a:p>
        </c:txPr>
        <c:crossAx val="275107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Figures!$A$68:$A$70</cx:f>
        <cx:lvl ptCount="3">
          <cx:pt idx="0">Attribuables </cx:pt>
          <cx:pt idx="1">Non estimable</cx:pt>
          <cx:pt idx="2">En partie attribuables</cx:pt>
        </cx:lvl>
      </cx:strDim>
      <cx:numDim type="size">
        <cx:f>Figures!$C$68:$C$70</cx:f>
        <cx:lvl ptCount="3" formatCode="0%">
          <cx:pt idx="0">0.46153846153846151</cx:pt>
          <cx:pt idx="1">0.23076923076923078</cx:pt>
          <cx:pt idx="2">0.30769230769230771</cx:pt>
        </cx:lvl>
      </cx:numDim>
    </cx:data>
  </cx:chartData>
  <cx:chart>
    <cx:plotArea>
      <cx:plotAreaRegion>
        <cx:series layoutId="treemap" uniqueId="{C0A389C9-A702-944E-869C-ED75BEA03DED}">
          <cx:dataPt idx="0">
            <cx:spPr>
              <a:solidFill>
                <a:srgbClr val="44546A"/>
              </a:solidFill>
            </cx:spPr>
          </cx:dataPt>
          <cx:dataPt idx="1">
            <cx:spPr>
              <a:solidFill>
                <a:srgbClr val="44546A">
                  <a:lumMod val="40000"/>
                  <a:lumOff val="60000"/>
                </a:srgbClr>
              </a:solidFill>
            </cx:spPr>
          </cx:dataPt>
          <cx:dataPt idx="2">
            <cx:spPr>
              <a:solidFill>
                <a:srgbClr val="44546A">
                  <a:lumMod val="60000"/>
                  <a:lumOff val="40000"/>
                </a:srgbClr>
              </a:solidFill>
            </cx:spPr>
          </cx:dataPt>
          <cx:dataLabels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400">
                    <a:latin typeface="Ayuthaya" pitchFamily="2" charset="-34"/>
                    <a:ea typeface="Ayuthaya" pitchFamily="2" charset="-34"/>
                    <a:cs typeface="Ayuthaya" pitchFamily="2" charset="-34"/>
                  </a:defRPr>
                </a:pPr>
                <a:endParaRPr lang="en-GB" sz="2400" b="0" i="0" u="none" strike="noStrike" baseline="0">
                  <a:solidFill>
                    <a:prstClr val="white"/>
                  </a:solidFill>
                  <a:latin typeface="Ayuthaya" pitchFamily="2" charset="-34"/>
                  <a:ea typeface="Ayuthaya" pitchFamily="2" charset="-34"/>
                  <a:cs typeface="Ayuthaya" pitchFamily="2" charset="-34"/>
                </a:endParaRPr>
              </a:p>
            </cx:txPr>
            <cx:visibility seriesName="0" categoryName="1" value="0"/>
          </cx:dataLabels>
          <cx:dataId val="0"/>
          <cx:layoutPr>
            <cx:parentLabelLayout val="overlapping"/>
          </cx:layoutPr>
        </cx:series>
      </cx:plotAreaRegion>
    </cx:plotArea>
    <cx:legend pos="r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2400">
              <a:latin typeface="Avenir Book" panose="02000503020000020003" pitchFamily="2" charset="0"/>
              <a:ea typeface="Avenir Book" panose="02000503020000020003" pitchFamily="2" charset="0"/>
              <a:cs typeface="Avenir Book" panose="02000503020000020003" pitchFamily="2" charset="0"/>
            </a:defRPr>
          </a:pPr>
          <a:endParaRPr lang="en-GB" sz="2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venir Book" panose="02000503020000020003" pitchFamily="2" charset="0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FF51F-0DF0-264A-BDF8-D518656620A4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23723-51E1-074E-B113-FDE761DFC7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936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</a:t>
            </a:r>
            <a:r>
              <a:rPr lang="en-GB" dirty="0" err="1"/>
              <a:t>fr.wikipedia.org</a:t>
            </a:r>
            <a:r>
              <a:rPr lang="en-GB" dirty="0"/>
              <a:t>/wiki/</a:t>
            </a:r>
            <a:r>
              <a:rPr lang="en-GB" dirty="0" err="1"/>
              <a:t>Voltuan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3439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50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203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77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6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3768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86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912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273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686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270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D23723-51E1-074E-B113-FDE761DFC78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307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012BD-783A-9B58-D31D-28EC01E79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511504-862F-1FA7-179F-1AD270333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C9931-0441-8BD0-04C7-4ACD4BD26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1FFE0-2A9C-9528-FE50-56F321762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4F695-E91E-CBED-21E3-E0C3290C1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455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6149A-397C-3211-90C3-1166586AF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465C3A-532A-7E2D-E069-831B2E914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2A817-4AF9-3E76-5973-93F2C3D8C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6E176-375B-3C90-AE44-89FE60DB6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8DE5E-043E-79F9-571F-6AB5A2F5D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2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4F814F-DEED-2B95-55F9-1AC3E4846F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4BF47D-1983-08CE-CBEC-C06987495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F5383-FDD7-16A8-FEB3-507800ABD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72FC7-AB68-DCF2-C0A4-D2A50DDCE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30319-A04D-D383-F86B-81B60EC7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61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66DA-8BD1-4BD4-570F-4815C26A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EDE41-8274-E457-0FA5-77821E4B5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59343-D7B6-0B6E-F4CC-AE31A627C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B2560-3FDC-2FEC-3034-0095C0E38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EC1EF-159A-305A-2942-A09908C7B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5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C1702-9A4A-3B8B-CC8C-FEE10B4E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C8F23-2E86-406A-4BB6-E72384B24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857C4F-6F1C-51C6-28BF-93CA3D55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11E23-BDB3-031D-6991-0B4F64A6B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010CC-0B02-F285-3DE3-793B18D57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59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5D8D1-C469-E6B4-F7F7-E272AA48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CF2DB-322E-6199-977F-F6CAB6050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A68A8E-13DE-85AF-227F-18867518E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1271A-9ECB-C9D4-4F79-A81F6024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454A4-49B7-D93C-C02A-D0DF0853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5FB5D-370F-37CC-0722-056814480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843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0CE81-E268-2BC0-C05D-1F9DAAF19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68ACE-EA67-5936-1981-017265830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1769E3-86B9-DE78-1498-E97C1E64B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74F34A-D75F-C47A-0342-2D08516883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62394E-9DBD-57EE-CBCC-3C2472DF3C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B492D8-7318-225D-48AB-2B9418E9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84CC9B-5F7D-6468-EEEC-EC8D69E78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593C15-3B71-47C7-DAAD-B0348C2A7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25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C27E5-F7AD-92C6-50DB-6A634ECB0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32EB1A-BE8D-6FDB-048C-03E37201F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370EF-C31F-3E41-9577-9C44B4CB3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8B4FB-3F20-939C-2DA5-9ADE18D44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96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F75CCC-1204-38D3-F2B6-CE77A801C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4BF973-FCA9-62C5-A437-C4C03DBB2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E395A-6EA8-3DF6-32D8-43EB9D78E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50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FDE96-2C78-5874-FC4B-C0A7DD5E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A4B7D-26C3-76DB-C647-A72A8A12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8F31D-0E32-1C42-BBE0-3E787986C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9148D-1094-0B7B-B6B2-77D54E9C2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C8D225-9E0E-4564-3FD7-A2084035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7B7B11-4F84-0C76-50E6-F1E66608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13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6261-6B9A-AC67-57F2-73A296B8D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E2C44C-9EA9-08C7-360F-CAA9A3D00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97DD5-EB94-9285-FDBE-8D932538B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51D35E-ED7B-6DD0-AB2B-B6AC967AC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957B1-1DDC-9FAA-EA88-8CB9303A3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DEB44-A1CF-6065-B39F-B0F1784A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29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0A3FBA-DC48-3337-7908-1107D23E2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5D5A9-CAE4-CDC4-7E59-257B8FC35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AF937-B038-00FD-8792-3C8BA1A30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A1259-5A64-D442-8F3F-BC95766B0728}" type="datetimeFigureOut">
              <a:rPr lang="en-GB" smtClean="0"/>
              <a:t>17/05/2023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C35F9-AD0C-7666-CF42-E63964467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75195-A535-698D-373E-85837DBE1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FD1D-7B35-A844-9BC7-4325B139A4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71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microsoft.com/office/2014/relationships/chartEx" Target="../charts/chartEx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6.emf"/><Relationship Id="rId2" Type="http://schemas.microsoft.com/office/2014/relationships/chartEx" Target="../charts/chartEx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Relationship Id="rId5" Type="http://schemas.openxmlformats.org/officeDocument/2006/relationships/image" Target="../media/image27.png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BF3D-2D45-0F1E-B88C-799CBA146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5667" y="762663"/>
            <a:ext cx="9144000" cy="2387600"/>
          </a:xfrm>
        </p:spPr>
        <p:txBody>
          <a:bodyPr>
            <a:normAutofit/>
          </a:bodyPr>
          <a:lstStyle/>
          <a:p>
            <a:r>
              <a:rPr lang="en-GB" sz="6600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The social costs of pesticide use in France</a:t>
            </a:r>
            <a:endParaRPr lang="fr-FR" sz="6600" b="1" dirty="0">
              <a:latin typeface="Avenir Light" panose="020B0402020203020204" pitchFamily="34" charset="77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64C55-EAE3-5F75-9697-B558E5E77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8869" y="3295501"/>
            <a:ext cx="9889671" cy="879167"/>
          </a:xfrm>
        </p:spPr>
        <p:txBody>
          <a:bodyPr>
            <a:normAutofit/>
          </a:bodyPr>
          <a:lstStyle/>
          <a:p>
            <a:endParaRPr lang="en-GB" sz="2000" dirty="0">
              <a:latin typeface="Avenir Light" panose="020B0402020203020204" pitchFamily="34" charset="77"/>
              <a:ea typeface="Ayuthaya" pitchFamily="2" charset="-34"/>
              <a:cs typeface="Ayuthaya" pitchFamily="2" charset="-34"/>
            </a:endParaRPr>
          </a:p>
          <a:p>
            <a:r>
              <a:rPr lang="en-GB" sz="2000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Alliot Christophe, Mc Adams-Marin Delphine, Borniotto Diana, and Baret Philippe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B680D-2770-9E6C-61D3-3344A68F4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0846" y="5733781"/>
            <a:ext cx="1768522" cy="945083"/>
          </a:xfrm>
          <a:prstGeom prst="rect">
            <a:avLst/>
          </a:prstGeom>
        </p:spPr>
      </p:pic>
      <p:pic>
        <p:nvPicPr>
          <p:cNvPr id="5" name="Image 5">
            <a:extLst>
              <a:ext uri="{FF2B5EF4-FFF2-40B4-BE49-F238E27FC236}">
                <a16:creationId xmlns:a16="http://schemas.microsoft.com/office/drawing/2014/main" id="{36B3719D-6912-65E7-1CC2-312732CBEA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1"/>
          <a:stretch/>
        </p:blipFill>
        <p:spPr>
          <a:xfrm>
            <a:off x="10549810" y="5059049"/>
            <a:ext cx="1250678" cy="1655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1F0990-0672-90EA-BF67-09E915157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73696"/>
            <a:ext cx="2468577" cy="94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2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08CBE4-80CB-9967-CD6B-86CA991EFEAC}"/>
              </a:ext>
            </a:extLst>
          </p:cNvPr>
          <p:cNvSpPr txBox="1"/>
          <p:nvPr/>
        </p:nvSpPr>
        <p:spPr>
          <a:xfrm>
            <a:off x="1375266" y="2815505"/>
            <a:ext cx="89357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>
                <a:latin typeface="Avenir Book" panose="02000503020000020003" pitchFamily="2" charset="0"/>
              </a:rPr>
              <a:t>Social costs?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B4E0F7-6A46-CD5E-0EA9-0AD01F11C29B}"/>
              </a:ext>
            </a:extLst>
          </p:cNvPr>
          <p:cNvSpPr txBox="1"/>
          <p:nvPr/>
        </p:nvSpPr>
        <p:spPr>
          <a:xfrm rot="18915649">
            <a:off x="1052188" y="370593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CD2E5-186C-6E7C-3D1E-CA92A315F518}"/>
              </a:ext>
            </a:extLst>
          </p:cNvPr>
          <p:cNvSpPr txBox="1"/>
          <p:nvPr/>
        </p:nvSpPr>
        <p:spPr>
          <a:xfrm rot="18915649">
            <a:off x="10039612" y="4127092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06ED6-2174-C58B-0E37-BD161EDB1122}"/>
              </a:ext>
            </a:extLst>
          </p:cNvPr>
          <p:cNvSpPr txBox="1"/>
          <p:nvPr/>
        </p:nvSpPr>
        <p:spPr>
          <a:xfrm rot="2167621">
            <a:off x="9697235" y="334150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A9284F-67A5-40AB-0904-580919DB5BBB}"/>
              </a:ext>
            </a:extLst>
          </p:cNvPr>
          <p:cNvSpPr txBox="1"/>
          <p:nvPr/>
        </p:nvSpPr>
        <p:spPr>
          <a:xfrm rot="2167621">
            <a:off x="9812058" y="1982449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193728-714C-9349-EE32-21A14E2955F5}"/>
              </a:ext>
            </a:extLst>
          </p:cNvPr>
          <p:cNvSpPr txBox="1"/>
          <p:nvPr/>
        </p:nvSpPr>
        <p:spPr>
          <a:xfrm rot="2167621">
            <a:off x="435292" y="1990987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AD3549-9D81-8B19-EA00-1664B57FEE6B}"/>
              </a:ext>
            </a:extLst>
          </p:cNvPr>
          <p:cNvSpPr txBox="1"/>
          <p:nvPr/>
        </p:nvSpPr>
        <p:spPr>
          <a:xfrm rot="2167621">
            <a:off x="7607869" y="4838167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66818-1C90-52D3-51AC-B6802DAC3FDA}"/>
              </a:ext>
            </a:extLst>
          </p:cNvPr>
          <p:cNvSpPr txBox="1"/>
          <p:nvPr/>
        </p:nvSpPr>
        <p:spPr>
          <a:xfrm rot="18895654">
            <a:off x="2005831" y="4238146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7540C4-6190-79C5-1D7D-409C7820160C}"/>
              </a:ext>
            </a:extLst>
          </p:cNvPr>
          <p:cNvSpPr txBox="1"/>
          <p:nvPr/>
        </p:nvSpPr>
        <p:spPr>
          <a:xfrm rot="18915649">
            <a:off x="901872" y="4344304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E1E165-5BFF-6812-C869-D1856072E963}"/>
              </a:ext>
            </a:extLst>
          </p:cNvPr>
          <p:cNvSpPr txBox="1"/>
          <p:nvPr/>
        </p:nvSpPr>
        <p:spPr>
          <a:xfrm rot="2167621">
            <a:off x="5893500" y="82648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2635AA-AD03-81E1-9FA0-D7F6710126CF}"/>
              </a:ext>
            </a:extLst>
          </p:cNvPr>
          <p:cNvSpPr txBox="1"/>
          <p:nvPr/>
        </p:nvSpPr>
        <p:spPr>
          <a:xfrm rot="2167621">
            <a:off x="4867440" y="155583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C38749-E16F-8399-D98F-7F097E6B1C56}"/>
              </a:ext>
            </a:extLst>
          </p:cNvPr>
          <p:cNvSpPr txBox="1"/>
          <p:nvPr/>
        </p:nvSpPr>
        <p:spPr>
          <a:xfrm rot="18915649">
            <a:off x="4957666" y="4488190"/>
            <a:ext cx="1250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891898-0F76-7749-7C70-9647D3AFD9F5}"/>
              </a:ext>
            </a:extLst>
          </p:cNvPr>
          <p:cNvSpPr txBox="1"/>
          <p:nvPr/>
        </p:nvSpPr>
        <p:spPr>
          <a:xfrm rot="18895654">
            <a:off x="6025717" y="487291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3655A8-CE97-09E2-B727-8D9359B6F015}"/>
              </a:ext>
            </a:extLst>
          </p:cNvPr>
          <p:cNvSpPr txBox="1"/>
          <p:nvPr/>
        </p:nvSpPr>
        <p:spPr>
          <a:xfrm rot="18895654">
            <a:off x="9697235" y="556393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703D4D-AEA6-F6F9-30C9-3B6D302EB428}"/>
              </a:ext>
            </a:extLst>
          </p:cNvPr>
          <p:cNvSpPr txBox="1"/>
          <p:nvPr/>
        </p:nvSpPr>
        <p:spPr>
          <a:xfrm rot="18895654">
            <a:off x="216409" y="5689510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D4ED0-A4EC-24DB-3B8D-A6EC575133D5}"/>
              </a:ext>
            </a:extLst>
          </p:cNvPr>
          <p:cNvSpPr txBox="1"/>
          <p:nvPr/>
        </p:nvSpPr>
        <p:spPr>
          <a:xfrm rot="18895654">
            <a:off x="2991974" y="496553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239C04-1E66-C171-16C6-E737EEAE6C01}"/>
              </a:ext>
            </a:extLst>
          </p:cNvPr>
          <p:cNvSpPr txBox="1"/>
          <p:nvPr/>
        </p:nvSpPr>
        <p:spPr>
          <a:xfrm rot="18895654">
            <a:off x="7739720" y="481645"/>
            <a:ext cx="12505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0000"/>
                </a:solidFill>
                <a:latin typeface="Avenir Light" panose="020B0402020203020204" pitchFamily="34" charset="7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57288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71B842-D3C1-C4AA-7A51-ABA1387677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t="13042" b="710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E0F7A3-57B2-B231-2DAD-954308FBEFA3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18685164">
            <a:off x="2044482" y="611631"/>
            <a:ext cx="764998" cy="1202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706CAA-0907-2CD7-4F31-A804BCEABFC5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10800000">
            <a:off x="9412915" y="3075577"/>
            <a:ext cx="1359892" cy="21369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8C75E1-8E8C-EA2D-D7D4-11F620B66771}"/>
              </a:ext>
            </a:extLst>
          </p:cNvPr>
          <p:cNvSpPr txBox="1"/>
          <p:nvPr/>
        </p:nvSpPr>
        <p:spPr>
          <a:xfrm rot="20492781">
            <a:off x="9951811" y="5468633"/>
            <a:ext cx="222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Economists</a:t>
            </a:r>
            <a:endParaRPr lang="fr-FR" sz="2400" b="1" dirty="0">
              <a:solidFill>
                <a:schemeClr val="bg1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04174C-C0D2-D2C3-61A6-D0A2ADF822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 flipH="1">
            <a:off x="1451550" y="2339782"/>
            <a:ext cx="1220027" cy="2007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0DC2A7-BCC7-B4CE-61A2-93F56ABBBB44}"/>
              </a:ext>
            </a:extLst>
          </p:cNvPr>
          <p:cNvSpPr txBox="1"/>
          <p:nvPr/>
        </p:nvSpPr>
        <p:spPr>
          <a:xfrm>
            <a:off x="3130764" y="3343777"/>
            <a:ext cx="2221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rgbClr val="FF0000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Pesticides usage</a:t>
            </a:r>
            <a:endParaRPr lang="fr-FR" sz="2400" b="1" dirty="0">
              <a:solidFill>
                <a:srgbClr val="FF0000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CD273-FC5E-E9A3-DF87-D7F08A652D72}"/>
              </a:ext>
            </a:extLst>
          </p:cNvPr>
          <p:cNvSpPr txBox="1"/>
          <p:nvPr/>
        </p:nvSpPr>
        <p:spPr>
          <a:xfrm>
            <a:off x="-415234" y="608300"/>
            <a:ext cx="3518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Policies</a:t>
            </a:r>
            <a:endParaRPr lang="fr-FR" sz="2400" b="1" dirty="0">
              <a:solidFill>
                <a:schemeClr val="bg1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CE360E-6FF8-57AD-E3F5-9C8EEEE93959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7743586">
            <a:off x="6752217" y="3738320"/>
            <a:ext cx="1359892" cy="21369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60AC25-8791-D0B8-DF65-2724F94FD06B}"/>
              </a:ext>
            </a:extLst>
          </p:cNvPr>
          <p:cNvSpPr txBox="1"/>
          <p:nvPr/>
        </p:nvSpPr>
        <p:spPr>
          <a:xfrm>
            <a:off x="7576613" y="4997210"/>
            <a:ext cx="2221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2400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Agronomists</a:t>
            </a:r>
            <a:endParaRPr lang="fr-FR" sz="2400" b="1" dirty="0">
              <a:solidFill>
                <a:schemeClr val="bg1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5A94B8-84B4-3520-87FE-3930A5A90FE3}"/>
              </a:ext>
            </a:extLst>
          </p:cNvPr>
          <p:cNvSpPr txBox="1"/>
          <p:nvPr/>
        </p:nvSpPr>
        <p:spPr>
          <a:xfrm>
            <a:off x="10172029" y="3528443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Sociologists</a:t>
            </a:r>
            <a:endParaRPr lang="fr-FR" b="1" dirty="0">
              <a:solidFill>
                <a:schemeClr val="bg1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278664-C207-3703-A41F-73DE3D88FC36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 rot="12908181">
            <a:off x="11452198" y="2262884"/>
            <a:ext cx="764998" cy="120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59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ABECE3-4D56-7591-9736-844BC3C3E3F2}"/>
              </a:ext>
            </a:extLst>
          </p:cNvPr>
          <p:cNvSpPr/>
          <p:nvPr/>
        </p:nvSpPr>
        <p:spPr>
          <a:xfrm>
            <a:off x="0" y="2638269"/>
            <a:ext cx="12192000" cy="3837482"/>
          </a:xfrm>
          <a:prstGeom prst="rect">
            <a:avLst/>
          </a:prstGeom>
          <a:solidFill>
            <a:schemeClr val="accent6">
              <a:lumMod val="40000"/>
              <a:lumOff val="60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241E5D-5DCD-DB7B-48A1-CE558E201434}"/>
              </a:ext>
            </a:extLst>
          </p:cNvPr>
          <p:cNvSpPr/>
          <p:nvPr/>
        </p:nvSpPr>
        <p:spPr>
          <a:xfrm>
            <a:off x="0" y="269823"/>
            <a:ext cx="12192000" cy="2368446"/>
          </a:xfrm>
          <a:prstGeom prst="rect">
            <a:avLst/>
          </a:prstGeom>
          <a:solidFill>
            <a:srgbClr val="70AD47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10EAC1-70D9-3A63-DF35-1E52DC032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8318" y="1955800"/>
            <a:ext cx="6959600" cy="4902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9597E29-10A1-0E6F-D7E6-EACE81CBEEA0}"/>
              </a:ext>
            </a:extLst>
          </p:cNvPr>
          <p:cNvSpPr/>
          <p:nvPr/>
        </p:nvSpPr>
        <p:spPr>
          <a:xfrm>
            <a:off x="112423" y="269823"/>
            <a:ext cx="9338873" cy="5891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fr-FR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Strategy:</a:t>
            </a:r>
            <a:endParaRPr lang="fr-FR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Develop an indicator to assess the causal link between human action and the environment and monetise it.</a:t>
            </a:r>
          </a:p>
          <a:p>
            <a:pPr marL="0" indent="0">
              <a:buNone/>
            </a:pPr>
            <a:endParaRPr lang="fr-FR" sz="46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Example : </a:t>
            </a:r>
            <a:br>
              <a:rPr lang="fr-FR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</a:br>
            <a:endParaRPr lang="en-GB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	The effect of pesticides usage on biodiversity loss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Ecosystem restoration costs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2242035-6A9B-E2C3-2002-B40BD00EE0CD}"/>
              </a:ext>
            </a:extLst>
          </p:cNvPr>
          <p:cNvCxnSpPr/>
          <p:nvPr/>
        </p:nvCxnSpPr>
        <p:spPr>
          <a:xfrm>
            <a:off x="4736890" y="4721903"/>
            <a:ext cx="0" cy="674557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229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3600">
                <a:latin typeface="Avenir Book" panose="02000503020000020003" pitchFamily="2" charset="0"/>
                <a:ea typeface="Calibri" panose="020F0502020204030204" pitchFamily="34" charset="0"/>
              </a:rPr>
              <a:t>A robust and coherent methodological framework</a:t>
            </a:r>
          </a:p>
          <a:p>
            <a:pPr marL="457200" lvl="1" indent="0">
              <a:buNone/>
            </a:pPr>
            <a:endParaRPr lang="en-GB" sz="360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endParaRPr lang="en-GB" sz="3600">
              <a:latin typeface="Avenir Book" panose="02000503020000020003" pitchFamily="2" charset="0"/>
              <a:ea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9ECDED-6713-C7E7-0F83-1F57E3C03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1709737"/>
            <a:ext cx="829695" cy="8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57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3600">
                <a:latin typeface="Avenir Book" panose="02000503020000020003" pitchFamily="2" charset="0"/>
                <a:ea typeface="Calibri" panose="020F0502020204030204" pitchFamily="34" charset="0"/>
              </a:rPr>
              <a:t>A robust and coherent methodological framework</a:t>
            </a:r>
          </a:p>
          <a:p>
            <a:pPr marL="457200" lvl="1" indent="0">
              <a:buNone/>
            </a:pPr>
            <a:endParaRPr lang="en-GB" sz="360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GB" sz="3600">
                <a:latin typeface="Avenir Book" panose="02000503020000020003" pitchFamily="2" charset="0"/>
                <a:ea typeface="Calibri" panose="020F0502020204030204" pitchFamily="34" charset="0"/>
              </a:rPr>
              <a:t>Who is responsible for what?</a:t>
            </a:r>
          </a:p>
          <a:p>
            <a:pPr marL="457200" lvl="1" indent="0">
              <a:buNone/>
            </a:pPr>
            <a:endParaRPr lang="en-GB" sz="3600">
              <a:latin typeface="Avenir Book" panose="02000503020000020003" pitchFamily="2" charset="0"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37E0D2-BBF5-D94B-F841-6E01B27E4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3429000"/>
            <a:ext cx="707572" cy="707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9ECDED-6713-C7E7-0F83-1F57E3C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9" y="1709737"/>
            <a:ext cx="829695" cy="8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4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3600" dirty="0">
                <a:latin typeface="Avenir Book" panose="02000503020000020003" pitchFamily="2" charset="0"/>
                <a:ea typeface="Calibri" panose="020F0502020204030204" pitchFamily="34" charset="0"/>
              </a:rPr>
              <a:t>A robust and coherent methodological framework</a:t>
            </a:r>
          </a:p>
          <a:p>
            <a:pPr marL="457200" lvl="1" indent="0">
              <a:buNone/>
            </a:pPr>
            <a:endParaRPr lang="en-GB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GB" sz="3600" dirty="0">
                <a:latin typeface="Avenir Book" panose="02000503020000020003" pitchFamily="2" charset="0"/>
                <a:ea typeface="Calibri" panose="020F0502020204030204" pitchFamily="34" charset="0"/>
              </a:rPr>
              <a:t>Who is responsible for what?</a:t>
            </a:r>
          </a:p>
          <a:p>
            <a:pPr marL="457200" lvl="1" indent="0">
              <a:buNone/>
            </a:pPr>
            <a:endParaRPr lang="en-GB" sz="3600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GB" sz="3600" dirty="0">
                <a:latin typeface="Avenir Book" panose="02000503020000020003" pitchFamily="2" charset="0"/>
                <a:ea typeface="Calibri" panose="020F0502020204030204" pitchFamily="34" charset="0"/>
              </a:rPr>
              <a:t>Who already is paying what?</a:t>
            </a:r>
            <a:endParaRPr lang="en-GB" sz="3600" i="1" u="sng" dirty="0">
              <a:latin typeface="Avenir Book" panose="02000503020000020003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37E0D2-BBF5-D94B-F841-6E01B27E4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3429000"/>
            <a:ext cx="707572" cy="7075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FEB3B4-7308-0F13-E90D-70D57AFBB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9" y="4579823"/>
            <a:ext cx="707572" cy="707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9ECDED-6713-C7E7-0F83-1F57E3C03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229" y="1709737"/>
            <a:ext cx="829695" cy="82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96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1ABECE3-4D56-7591-9736-844BC3C3E3F2}"/>
              </a:ext>
            </a:extLst>
          </p:cNvPr>
          <p:cNvSpPr/>
          <p:nvPr/>
        </p:nvSpPr>
        <p:spPr>
          <a:xfrm>
            <a:off x="0" y="2638269"/>
            <a:ext cx="12192000" cy="3837482"/>
          </a:xfrm>
          <a:prstGeom prst="rect">
            <a:avLst/>
          </a:prstGeom>
          <a:solidFill>
            <a:schemeClr val="accent6">
              <a:lumMod val="40000"/>
              <a:lumOff val="60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241E5D-5DCD-DB7B-48A1-CE558E201434}"/>
              </a:ext>
            </a:extLst>
          </p:cNvPr>
          <p:cNvSpPr/>
          <p:nvPr/>
        </p:nvSpPr>
        <p:spPr>
          <a:xfrm>
            <a:off x="0" y="269823"/>
            <a:ext cx="12192000" cy="2368446"/>
          </a:xfrm>
          <a:prstGeom prst="rect">
            <a:avLst/>
          </a:prstGeom>
          <a:solidFill>
            <a:srgbClr val="70AD47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597E29-10A1-0E6F-D7E6-EACE81CBEEA0}"/>
              </a:ext>
            </a:extLst>
          </p:cNvPr>
          <p:cNvSpPr/>
          <p:nvPr/>
        </p:nvSpPr>
        <p:spPr>
          <a:xfrm>
            <a:off x="112423" y="269823"/>
            <a:ext cx="9338873" cy="58911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en-GB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Strategy:</a:t>
            </a:r>
            <a:endParaRPr lang="en-GB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Identify social norms associated with pesticide use and report on public budget expenditures.</a:t>
            </a:r>
          </a:p>
          <a:p>
            <a:pPr marL="0" indent="0">
              <a:buNone/>
            </a:pPr>
            <a:endParaRPr lang="en-GB" sz="46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4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Example : </a:t>
            </a:r>
            <a:br>
              <a:rPr lang="en-GB" sz="3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</a:br>
            <a:endParaRPr lang="en-GB" sz="3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	The effect of pesticides usage on biodiversity loss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GB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Calibri" panose="020F0502020204030204" pitchFamily="34" charset="0"/>
              </a:rPr>
              <a:t>Costs of developing and implementing biodiversity action plans for biodiversity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2242035-6A9B-E2C3-2002-B40BD00EE0CD}"/>
              </a:ext>
            </a:extLst>
          </p:cNvPr>
          <p:cNvCxnSpPr/>
          <p:nvPr/>
        </p:nvCxnSpPr>
        <p:spPr>
          <a:xfrm>
            <a:off x="4721899" y="4586991"/>
            <a:ext cx="0" cy="674557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97D843A-DDC5-EA4D-EF01-BAD76E336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3292" y="-198365"/>
            <a:ext cx="1968708" cy="28366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EB502F-3A10-985A-6E09-7418DD6CE4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12"/>
          <a:stretch/>
        </p:blipFill>
        <p:spPr>
          <a:xfrm>
            <a:off x="9451296" y="3376280"/>
            <a:ext cx="3323795" cy="34817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F259A3-3844-92AD-4325-1D12A3309CB0}"/>
              </a:ext>
            </a:extLst>
          </p:cNvPr>
          <p:cNvSpPr txBox="1"/>
          <p:nvPr/>
        </p:nvSpPr>
        <p:spPr>
          <a:xfrm>
            <a:off x="8669487" y="2785264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Mr. Kapp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9E03FD-106E-0A7D-6C44-6CAF3AB04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0920">
            <a:off x="8029551" y="2915653"/>
            <a:ext cx="2603647" cy="19606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D28415-4ED7-B474-2415-F6C85AA5CB8E}"/>
              </a:ext>
            </a:extLst>
          </p:cNvPr>
          <p:cNvSpPr txBox="1"/>
          <p:nvPr/>
        </p:nvSpPr>
        <p:spPr>
          <a:xfrm>
            <a:off x="8483935" y="318810"/>
            <a:ext cx="222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yuthaya" pitchFamily="2" charset="-34"/>
                <a:ea typeface="Ayuthaya" pitchFamily="2" charset="-34"/>
                <a:cs typeface="Ayuthaya" pitchFamily="2" charset="-34"/>
              </a:rPr>
              <a:t>Mr. Polanyi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75A6BD-13CC-4F11-2C52-C61B36733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0920">
            <a:off x="7843999" y="449199"/>
            <a:ext cx="2603647" cy="196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64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EBD76C-36A5-A6B0-6F8C-E96DD36AA5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065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A8B3C4-ABD5-9957-1367-BB929F1DA80A}"/>
              </a:ext>
            </a:extLst>
          </p:cNvPr>
          <p:cNvSpPr/>
          <p:nvPr/>
        </p:nvSpPr>
        <p:spPr>
          <a:xfrm>
            <a:off x="2627814" y="383400"/>
            <a:ext cx="3045600" cy="30456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Regulation costs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59B547-F55B-F9A8-E3DD-2E11133EAB92}"/>
              </a:ext>
            </a:extLst>
          </p:cNvPr>
          <p:cNvSpPr/>
          <p:nvPr/>
        </p:nvSpPr>
        <p:spPr>
          <a:xfrm>
            <a:off x="2627814" y="3568942"/>
            <a:ext cx="3045600" cy="304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Public health costs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7FE1D0-B6EC-EB3F-62A1-19707F94CC46}"/>
              </a:ext>
            </a:extLst>
          </p:cNvPr>
          <p:cNvSpPr/>
          <p:nvPr/>
        </p:nvSpPr>
        <p:spPr>
          <a:xfrm>
            <a:off x="5828055" y="383400"/>
            <a:ext cx="3045600" cy="3045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Environmental costs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37F864-FEEF-412E-CC8A-364244468258}"/>
              </a:ext>
            </a:extLst>
          </p:cNvPr>
          <p:cNvSpPr/>
          <p:nvPr/>
        </p:nvSpPr>
        <p:spPr>
          <a:xfrm>
            <a:off x="5828055" y="3568942"/>
            <a:ext cx="3045600" cy="30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financial support to the sector</a:t>
            </a:r>
            <a:endParaRPr lang="en-GB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25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07190591"/>
                  </p:ext>
                </p:extLst>
              </p:nvPr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71C621-E75F-A2AB-DC7A-12134BA7F290}"/>
              </a:ext>
            </a:extLst>
          </p:cNvPr>
          <p:cNvSpPr txBox="1"/>
          <p:nvPr/>
        </p:nvSpPr>
        <p:spPr>
          <a:xfrm>
            <a:off x="6468125" y="3412714"/>
            <a:ext cx="2706522" cy="830997"/>
          </a:xfrm>
          <a:prstGeom prst="rect">
            <a:avLst/>
          </a:prstGeom>
          <a:solidFill>
            <a:srgbClr val="8597B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Partly attributable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1EB0FE-D815-ADA1-C2A5-31762BFB1D7E}"/>
              </a:ext>
            </a:extLst>
          </p:cNvPr>
          <p:cNvSpPr txBox="1"/>
          <p:nvPr/>
        </p:nvSpPr>
        <p:spPr>
          <a:xfrm>
            <a:off x="6468125" y="5200111"/>
            <a:ext cx="2706522" cy="830997"/>
          </a:xfrm>
          <a:prstGeom prst="rect">
            <a:avLst/>
          </a:prstGeom>
          <a:solidFill>
            <a:srgbClr val="ADBAC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Not assessable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194DD1-4F4E-A296-84EB-2C71722B39A6}"/>
              </a:ext>
            </a:extLst>
          </p:cNvPr>
          <p:cNvSpPr txBox="1"/>
          <p:nvPr/>
        </p:nvSpPr>
        <p:spPr>
          <a:xfrm>
            <a:off x="3944385" y="5574099"/>
            <a:ext cx="2378107" cy="461665"/>
          </a:xfrm>
          <a:prstGeom prst="rect">
            <a:avLst/>
          </a:prstGeom>
          <a:solidFill>
            <a:srgbClr val="415268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Attributable</a:t>
            </a:r>
          </a:p>
        </p:txBody>
      </p:sp>
    </p:spTree>
    <p:extLst>
      <p:ext uri="{BB962C8B-B14F-4D97-AF65-F5344CB8AC3E}">
        <p14:creationId xmlns:p14="http://schemas.microsoft.com/office/powerpoint/2010/main" val="28191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2548BD-5586-6DF0-C069-63F004030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6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26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F6DE40-B3CD-C080-FC5B-E356A1F4A8A8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AE0291-2D7F-3BF5-350F-FC33CDE022EA}"/>
              </a:ext>
            </a:extLst>
          </p:cNvPr>
          <p:cNvSpPr txBox="1"/>
          <p:nvPr/>
        </p:nvSpPr>
        <p:spPr>
          <a:xfrm>
            <a:off x="6468125" y="3412714"/>
            <a:ext cx="2706522" cy="830997"/>
          </a:xfrm>
          <a:prstGeom prst="rect">
            <a:avLst/>
          </a:prstGeom>
          <a:solidFill>
            <a:srgbClr val="8597B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Partly attributable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D36EC2-6A46-1943-9A12-7CBFABB5B27F}"/>
              </a:ext>
            </a:extLst>
          </p:cNvPr>
          <p:cNvSpPr txBox="1"/>
          <p:nvPr/>
        </p:nvSpPr>
        <p:spPr>
          <a:xfrm>
            <a:off x="6468125" y="5200111"/>
            <a:ext cx="2706522" cy="830997"/>
          </a:xfrm>
          <a:prstGeom prst="rect">
            <a:avLst/>
          </a:prstGeom>
          <a:solidFill>
            <a:srgbClr val="ADBAC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Not assessable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4ED524-2CC4-8C4B-FBF1-C9E7B98D119B}"/>
              </a:ext>
            </a:extLst>
          </p:cNvPr>
          <p:cNvSpPr txBox="1"/>
          <p:nvPr/>
        </p:nvSpPr>
        <p:spPr>
          <a:xfrm>
            <a:off x="3944385" y="5574099"/>
            <a:ext cx="2378107" cy="461665"/>
          </a:xfrm>
          <a:prstGeom prst="rect">
            <a:avLst/>
          </a:prstGeom>
          <a:solidFill>
            <a:srgbClr val="415268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Attributable</a:t>
            </a:r>
          </a:p>
        </p:txBody>
      </p:sp>
    </p:spTree>
    <p:extLst>
      <p:ext uri="{BB962C8B-B14F-4D97-AF65-F5344CB8AC3E}">
        <p14:creationId xmlns:p14="http://schemas.microsoft.com/office/powerpoint/2010/main" val="229735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4CBAF4A-5EE5-A4F3-DC10-4B8CEB59EA48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653E20-364A-8C57-CADC-AB7C75891D26}"/>
              </a:ext>
            </a:extLst>
          </p:cNvPr>
          <p:cNvSpPr txBox="1"/>
          <p:nvPr/>
        </p:nvSpPr>
        <p:spPr>
          <a:xfrm>
            <a:off x="1152395" y="527134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8,205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50015AF-EDDE-2955-DAA4-BE6A80CA3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21092" flipV="1">
            <a:off x="3740945" y="781224"/>
            <a:ext cx="3352800" cy="7411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7DA2B2-ED57-8491-73D8-A5CF0C1DCAB6}"/>
              </a:ext>
            </a:extLst>
          </p:cNvPr>
          <p:cNvSpPr txBox="1"/>
          <p:nvPr/>
        </p:nvSpPr>
        <p:spPr>
          <a:xfrm>
            <a:off x="6468125" y="3412714"/>
            <a:ext cx="2706522" cy="830997"/>
          </a:xfrm>
          <a:prstGeom prst="rect">
            <a:avLst/>
          </a:prstGeom>
          <a:solidFill>
            <a:srgbClr val="8597B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Partly attributable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1B279-A105-4C7E-FA78-8BF49A7E1B95}"/>
              </a:ext>
            </a:extLst>
          </p:cNvPr>
          <p:cNvSpPr txBox="1"/>
          <p:nvPr/>
        </p:nvSpPr>
        <p:spPr>
          <a:xfrm>
            <a:off x="6468125" y="5200111"/>
            <a:ext cx="2706522" cy="830997"/>
          </a:xfrm>
          <a:prstGeom prst="rect">
            <a:avLst/>
          </a:prstGeom>
          <a:solidFill>
            <a:srgbClr val="ADBAC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Not assessable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A5A09C-BE7C-B20F-5353-5CA12F91F0F7}"/>
              </a:ext>
            </a:extLst>
          </p:cNvPr>
          <p:cNvSpPr txBox="1"/>
          <p:nvPr/>
        </p:nvSpPr>
        <p:spPr>
          <a:xfrm>
            <a:off x="3944385" y="5574099"/>
            <a:ext cx="2378107" cy="461665"/>
          </a:xfrm>
          <a:prstGeom prst="rect">
            <a:avLst/>
          </a:prstGeom>
          <a:solidFill>
            <a:srgbClr val="415268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Attributable</a:t>
            </a:r>
          </a:p>
        </p:txBody>
      </p:sp>
    </p:spTree>
    <p:extLst>
      <p:ext uri="{BB962C8B-B14F-4D97-AF65-F5344CB8AC3E}">
        <p14:creationId xmlns:p14="http://schemas.microsoft.com/office/powerpoint/2010/main" val="326157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50015AF-EDDE-2955-DAA4-BE6A80CA3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21092" flipV="1">
            <a:off x="3740945" y="781224"/>
            <a:ext cx="3352800" cy="7411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B8CE64-79E4-1942-B751-2CE7FBD2ED60}"/>
              </a:ext>
            </a:extLst>
          </p:cNvPr>
          <p:cNvSpPr txBox="1"/>
          <p:nvPr/>
        </p:nvSpPr>
        <p:spPr>
          <a:xfrm>
            <a:off x="9716862" y="4189984"/>
            <a:ext cx="2105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?</a:t>
            </a:r>
            <a:endParaRPr lang="fr-FR" sz="44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F2E658-BD18-2E30-45FA-DC3D8DDAA1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6958" y="4811635"/>
            <a:ext cx="1371600" cy="1181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B65F9A-367C-7F86-8809-F706EC58A440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8C3252-8462-CFB7-77AB-C010A3E6CBFD}"/>
              </a:ext>
            </a:extLst>
          </p:cNvPr>
          <p:cNvSpPr txBox="1"/>
          <p:nvPr/>
        </p:nvSpPr>
        <p:spPr>
          <a:xfrm>
            <a:off x="1152395" y="527134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8,205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860CC3-7613-78C6-894B-6E1CCE35F142}"/>
              </a:ext>
            </a:extLst>
          </p:cNvPr>
          <p:cNvSpPr txBox="1"/>
          <p:nvPr/>
        </p:nvSpPr>
        <p:spPr>
          <a:xfrm>
            <a:off x="6468125" y="3412714"/>
            <a:ext cx="2706522" cy="830997"/>
          </a:xfrm>
          <a:prstGeom prst="rect">
            <a:avLst/>
          </a:prstGeom>
          <a:solidFill>
            <a:srgbClr val="8597B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Partly attributable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86B8DE-D032-A7C2-4653-D3EDDB2F6B49}"/>
              </a:ext>
            </a:extLst>
          </p:cNvPr>
          <p:cNvSpPr txBox="1"/>
          <p:nvPr/>
        </p:nvSpPr>
        <p:spPr>
          <a:xfrm>
            <a:off x="6468125" y="5200111"/>
            <a:ext cx="2706522" cy="830997"/>
          </a:xfrm>
          <a:prstGeom prst="rect">
            <a:avLst/>
          </a:prstGeom>
          <a:solidFill>
            <a:srgbClr val="ADBAC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Not assessable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EC0E2E-1385-6518-8989-C62A8D264815}"/>
              </a:ext>
            </a:extLst>
          </p:cNvPr>
          <p:cNvSpPr txBox="1"/>
          <p:nvPr/>
        </p:nvSpPr>
        <p:spPr>
          <a:xfrm>
            <a:off x="3944385" y="5574099"/>
            <a:ext cx="2378107" cy="461665"/>
          </a:xfrm>
          <a:prstGeom prst="rect">
            <a:avLst/>
          </a:prstGeom>
          <a:solidFill>
            <a:srgbClr val="415268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Attributable</a:t>
            </a:r>
          </a:p>
        </p:txBody>
      </p:sp>
    </p:spTree>
    <p:extLst>
      <p:ext uri="{BB962C8B-B14F-4D97-AF65-F5344CB8AC3E}">
        <p14:creationId xmlns:p14="http://schemas.microsoft.com/office/powerpoint/2010/main" val="1585963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GraphicFramePr/>
              <p:nvPr/>
            </p:nvGraphicFramePr>
            <p:xfrm>
              <a:off x="3820886" y="1854199"/>
              <a:ext cx="8001000" cy="432947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D6823C70-A006-8C01-8065-D26BF9390F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20886" y="1854199"/>
                <a:ext cx="8001000" cy="432947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1A0E78-3806-363E-9571-B3AB4D26114E}"/>
              </a:ext>
            </a:extLst>
          </p:cNvPr>
          <p:cNvSpPr txBox="1"/>
          <p:nvPr/>
        </p:nvSpPr>
        <p:spPr>
          <a:xfrm>
            <a:off x="5434755" y="1989739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Avenir Book" panose="02000503020000020003" pitchFamily="2" charset="0"/>
              </a:rPr>
              <a:t>46%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4CD75-171C-4FCC-FB2B-6306BFC31EAD}"/>
              </a:ext>
            </a:extLst>
          </p:cNvPr>
          <p:cNvSpPr txBox="1"/>
          <p:nvPr/>
        </p:nvSpPr>
        <p:spPr>
          <a:xfrm>
            <a:off x="8356858" y="1958255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31%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F6ADFB-A6C2-5148-F406-9CDB3E3B7F2D}"/>
              </a:ext>
            </a:extLst>
          </p:cNvPr>
          <p:cNvSpPr txBox="1"/>
          <p:nvPr/>
        </p:nvSpPr>
        <p:spPr>
          <a:xfrm>
            <a:off x="8356858" y="4374650"/>
            <a:ext cx="108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23%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8CCCDB-8703-09A5-4300-41A514B36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0659">
            <a:off x="3113570" y="5400747"/>
            <a:ext cx="1028700" cy="1117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3AD9E4A-DCC4-F1CB-57D5-6E0E4BB2C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520851" y="2096794"/>
            <a:ext cx="2205987" cy="22059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50015AF-EDDE-2955-DAA4-BE6A80CA3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21092" flipV="1">
            <a:off x="3740945" y="781224"/>
            <a:ext cx="3352800" cy="7411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F3FE47C-6506-6406-1E2B-986A5DEA4016}"/>
              </a:ext>
            </a:extLst>
          </p:cNvPr>
          <p:cNvSpPr/>
          <p:nvPr/>
        </p:nvSpPr>
        <p:spPr>
          <a:xfrm>
            <a:off x="9442708" y="2890157"/>
            <a:ext cx="2379178" cy="30693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8A1A29-1663-A9AD-6FB1-E4A97F7697CD}"/>
              </a:ext>
            </a:extLst>
          </p:cNvPr>
          <p:cNvSpPr txBox="1"/>
          <p:nvPr/>
        </p:nvSpPr>
        <p:spPr>
          <a:xfrm>
            <a:off x="9716862" y="4189984"/>
            <a:ext cx="2105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?</a:t>
            </a:r>
            <a:endParaRPr lang="fr-FR" sz="44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9200EB-B563-495F-992B-FF676F71C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6958" y="4811635"/>
            <a:ext cx="1371600" cy="1181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44D761-F30A-4530-25DA-A141BC425019}"/>
              </a:ext>
            </a:extLst>
          </p:cNvPr>
          <p:cNvSpPr txBox="1"/>
          <p:nvPr/>
        </p:nvSpPr>
        <p:spPr>
          <a:xfrm>
            <a:off x="1152395" y="527134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8,205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A9C5C2-94D4-DC02-D53B-E3FBAF8D562A}"/>
              </a:ext>
            </a:extLst>
          </p:cNvPr>
          <p:cNvSpPr txBox="1"/>
          <p:nvPr/>
        </p:nvSpPr>
        <p:spPr>
          <a:xfrm>
            <a:off x="1152395" y="4465120"/>
            <a:ext cx="25808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200" b="1" dirty="0">
                <a:solidFill>
                  <a:srgbClr val="414042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372 Millions EUR</a:t>
            </a:r>
            <a:endParaRPr lang="fr-FR" sz="3200" b="1" dirty="0">
              <a:solidFill>
                <a:srgbClr val="414042"/>
              </a:solidFill>
              <a:latin typeface="Ayuthaya" pitchFamily="2" charset="-34"/>
              <a:ea typeface="Ayuthaya" pitchFamily="2" charset="-34"/>
              <a:cs typeface="Ayuthaya" pitchFamily="2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68A22E-E924-8A86-04B0-7C753D9E3C33}"/>
              </a:ext>
            </a:extLst>
          </p:cNvPr>
          <p:cNvSpPr txBox="1"/>
          <p:nvPr/>
        </p:nvSpPr>
        <p:spPr>
          <a:xfrm>
            <a:off x="6468125" y="3412714"/>
            <a:ext cx="2706522" cy="830997"/>
          </a:xfrm>
          <a:prstGeom prst="rect">
            <a:avLst/>
          </a:prstGeom>
          <a:solidFill>
            <a:srgbClr val="8597B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Partly attributable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FAF6F4-709B-184D-E9DE-AE29964A41C8}"/>
              </a:ext>
            </a:extLst>
          </p:cNvPr>
          <p:cNvSpPr txBox="1"/>
          <p:nvPr/>
        </p:nvSpPr>
        <p:spPr>
          <a:xfrm>
            <a:off x="6468125" y="5200111"/>
            <a:ext cx="2706522" cy="830997"/>
          </a:xfrm>
          <a:prstGeom prst="rect">
            <a:avLst/>
          </a:prstGeom>
          <a:solidFill>
            <a:srgbClr val="ADBACA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Not assessable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1BFD7D-E5E0-6611-6900-0062DDC61A89}"/>
              </a:ext>
            </a:extLst>
          </p:cNvPr>
          <p:cNvSpPr txBox="1"/>
          <p:nvPr/>
        </p:nvSpPr>
        <p:spPr>
          <a:xfrm>
            <a:off x="3944385" y="5574099"/>
            <a:ext cx="2378107" cy="461665"/>
          </a:xfrm>
          <a:prstGeom prst="rect">
            <a:avLst/>
          </a:prstGeom>
          <a:solidFill>
            <a:srgbClr val="415268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yuthaya" pitchFamily="2" charset="-34"/>
                <a:ea typeface="Ayuthaya" pitchFamily="2" charset="-34"/>
                <a:cs typeface="Ayuthaya" pitchFamily="2" charset="-34"/>
              </a:rPr>
              <a:t>Attributable</a:t>
            </a:r>
          </a:p>
        </p:txBody>
      </p:sp>
    </p:spTree>
    <p:extLst>
      <p:ext uri="{BB962C8B-B14F-4D97-AF65-F5344CB8AC3E}">
        <p14:creationId xmlns:p14="http://schemas.microsoft.com/office/powerpoint/2010/main" val="52390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A8B3C4-ABD5-9957-1367-BB929F1DA80A}"/>
              </a:ext>
            </a:extLst>
          </p:cNvPr>
          <p:cNvSpPr/>
          <p:nvPr/>
        </p:nvSpPr>
        <p:spPr>
          <a:xfrm>
            <a:off x="2649864" y="420819"/>
            <a:ext cx="3045600" cy="30488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Regulation costs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32E0387-0AD1-E78C-C789-8A7FCE594125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Public health costs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57823" y="3591552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903C8F-0737-499A-2E5B-3C541CF2D883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financial support to the sector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CAF70A-8036-90BB-F2A7-2250E30A7404}"/>
              </a:ext>
            </a:extLst>
          </p:cNvPr>
          <p:cNvSpPr/>
          <p:nvPr/>
        </p:nvSpPr>
        <p:spPr>
          <a:xfrm>
            <a:off x="5829634" y="1324193"/>
            <a:ext cx="2370558" cy="2145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Environmental costs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5762549" y="1253730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62549" y="3510274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6287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AA3ADD-59DD-5C54-607E-57524598DD99}"/>
              </a:ext>
            </a:extLst>
          </p:cNvPr>
          <p:cNvSpPr/>
          <p:nvPr/>
        </p:nvSpPr>
        <p:spPr>
          <a:xfrm>
            <a:off x="3247398" y="420819"/>
            <a:ext cx="5714455" cy="53053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0207E6-BAB3-D819-EEBE-56DC602E2C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680530"/>
              </p:ext>
            </p:extLst>
          </p:nvPr>
        </p:nvGraphicFramePr>
        <p:xfrm>
          <a:off x="3389955" y="491285"/>
          <a:ext cx="5423334" cy="4801168"/>
        </p:xfrm>
        <a:graphic>
          <a:graphicData uri="http://schemas.openxmlformats.org/drawingml/2006/table">
            <a:tbl>
              <a:tblPr/>
              <a:tblGrid>
                <a:gridCol w="3418730">
                  <a:extLst>
                    <a:ext uri="{9D8B030D-6E8A-4147-A177-3AD203B41FA5}">
                      <a16:colId xmlns:a16="http://schemas.microsoft.com/office/drawing/2014/main" val="1393532428"/>
                    </a:ext>
                  </a:extLst>
                </a:gridCol>
                <a:gridCol w="2004604">
                  <a:extLst>
                    <a:ext uri="{9D8B030D-6E8A-4147-A177-3AD203B41FA5}">
                      <a16:colId xmlns:a16="http://schemas.microsoft.com/office/drawing/2014/main" val="3014442002"/>
                    </a:ext>
                  </a:extLst>
                </a:gridCol>
              </a:tblGrid>
              <a:tr h="1399299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Public budget of regulatory authorities in proportion to French activity</a:t>
                      </a:r>
                      <a:endParaRPr lang="en-GB" sz="2000" b="0" i="0" u="none" strike="noStrike" noProof="0"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1,9m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502366"/>
                  </a:ext>
                </a:extLst>
              </a:tr>
              <a:tr h="1299796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Budget for national action plans on pesticides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30m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6706285"/>
                  </a:ext>
                </a:extLst>
              </a:tr>
              <a:tr h="2102073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Budget for public research on the health and environmental risks of pesticides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24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+mn-ea"/>
                          <a:cs typeface="+mn-cs"/>
                        </a:rPr>
                        <a:t>Not assessable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2697766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42DE71C0-CE1B-F9E7-A2BD-4254F0B64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136" y="928894"/>
            <a:ext cx="1257300" cy="342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6D59C8-9D8A-C52A-302F-A868D7EB5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2813470"/>
            <a:ext cx="1257300" cy="342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B28869-0F53-E31C-363D-37E0F6068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4697485"/>
            <a:ext cx="1257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00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78A6D0B-D2B1-ACEA-EDD8-EF75317D6E1C}"/>
              </a:ext>
            </a:extLst>
          </p:cNvPr>
          <p:cNvSpPr/>
          <p:nvPr/>
        </p:nvSpPr>
        <p:spPr>
          <a:xfrm>
            <a:off x="5829634" y="420818"/>
            <a:ext cx="3132220" cy="30488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Environmental costs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932A8A-B4DD-8A0C-FC55-21A4E0D9AD3F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financial support to the sector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DF5C27-B656-409F-39C5-FECA64B99A53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Regulation costs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3324908" y="1222887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62551" y="3591552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60FEBE-8F6A-62B5-FFAE-E9A52F4E9F47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Public health costs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99655" y="346963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6335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6932A8A-B4DD-8A0C-FC55-21A4E0D9AD3F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Soutien financier public au secteur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2DF5C27-B656-409F-39C5-FECA64B99A53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réglementation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3266208" y="132419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20719" y="3529882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60FEBE-8F6A-62B5-FFAE-E9A52F4E9F47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Coûts de la </a:t>
            </a:r>
          </a:p>
          <a:p>
            <a:pPr algn="ctr"/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santé publique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47399" y="3429000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A6D0B-D2B1-ACEA-EDD8-EF75317D6E1C}"/>
              </a:ext>
            </a:extLst>
          </p:cNvPr>
          <p:cNvSpPr/>
          <p:nvPr/>
        </p:nvSpPr>
        <p:spPr>
          <a:xfrm>
            <a:off x="3228590" y="420818"/>
            <a:ext cx="5733264" cy="530536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4D2A73-5B61-977B-E250-731355ED4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73967"/>
              </p:ext>
            </p:extLst>
          </p:nvPr>
        </p:nvGraphicFramePr>
        <p:xfrm>
          <a:off x="3288114" y="511901"/>
          <a:ext cx="5673740" cy="5214284"/>
        </p:xfrm>
        <a:graphic>
          <a:graphicData uri="http://schemas.openxmlformats.org/drawingml/2006/table">
            <a:tbl>
              <a:tblPr/>
              <a:tblGrid>
                <a:gridCol w="3805202">
                  <a:extLst>
                    <a:ext uri="{9D8B030D-6E8A-4147-A177-3AD203B41FA5}">
                      <a16:colId xmlns:a16="http://schemas.microsoft.com/office/drawing/2014/main" val="3802593570"/>
                    </a:ext>
                  </a:extLst>
                </a:gridCol>
                <a:gridCol w="1868538">
                  <a:extLst>
                    <a:ext uri="{9D8B030D-6E8A-4147-A177-3AD203B41FA5}">
                      <a16:colId xmlns:a16="http://schemas.microsoft.com/office/drawing/2014/main" val="372030456"/>
                    </a:ext>
                  </a:extLst>
                </a:gridCol>
              </a:tblGrid>
              <a:tr h="98962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Public expenditure on water treatment due to pesticides</a:t>
                      </a:r>
                      <a:endParaRPr lang="en-GB" sz="1800" b="0" i="0" u="none" strike="noStrike" noProof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260m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3773020"/>
                  </a:ext>
                </a:extLst>
              </a:tr>
              <a:tr h="98962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Public expenditure on other remedial water treatment measures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Not attributable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23121989"/>
                  </a:ext>
                </a:extLst>
              </a:tr>
              <a:tr h="93076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Public expenditure on biodiversity protection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Not attributable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3392046"/>
                  </a:ext>
                </a:extLst>
              </a:tr>
              <a:tr h="1314657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Public expenditure on greenhouse gas emissions from the manufacture of pesticides used in France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31,5m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6033987"/>
                  </a:ext>
                </a:extLst>
              </a:tr>
              <a:tr h="98962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18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Public expenditure on incineration of pesticide waste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Not assessable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786775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E670B70-47C4-360A-E500-742A2C9FD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612567"/>
            <a:ext cx="1257300" cy="342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2AC9602-8EC0-A2C9-4B04-243A6D568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1681842"/>
            <a:ext cx="1257300" cy="3429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13CEC3-291C-A864-20E9-E51C8EA4D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2751117"/>
            <a:ext cx="1257300" cy="3429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6C83B9-A97C-B408-E5BC-116381354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3820392"/>
            <a:ext cx="1257300" cy="3429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013F36-DE0E-5601-2387-4B8018C98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85" y="4889670"/>
            <a:ext cx="1257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28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37F864-FEEF-412E-CC8A-364244468258}"/>
              </a:ext>
            </a:extLst>
          </p:cNvPr>
          <p:cNvSpPr/>
          <p:nvPr/>
        </p:nvSpPr>
        <p:spPr>
          <a:xfrm>
            <a:off x="5829637" y="3591552"/>
            <a:ext cx="2370555" cy="213463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financial support to the sector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5762550" y="3506241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8B00FC-3C97-2AC4-4C06-B3E750E6345B}"/>
              </a:ext>
            </a:extLst>
          </p:cNvPr>
          <p:cNvSpPr/>
          <p:nvPr/>
        </p:nvSpPr>
        <p:spPr>
          <a:xfrm>
            <a:off x="2649863" y="3591552"/>
            <a:ext cx="3045600" cy="304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Public health costs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565F22-510B-0971-402E-1D30419F3684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Regulation costs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BBEF8B-4BCA-2FB1-C014-524D13E4EB6B}"/>
              </a:ext>
            </a:extLst>
          </p:cNvPr>
          <p:cNvSpPr/>
          <p:nvPr/>
        </p:nvSpPr>
        <p:spPr>
          <a:xfrm>
            <a:off x="5829634" y="1324193"/>
            <a:ext cx="2370558" cy="2145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Environmental costs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324908" y="1233405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5796091" y="1202926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843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1017A5-C6F9-4FF5-36EB-236C6F570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136" y="928894"/>
            <a:ext cx="1257300" cy="342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05F2E4-AAD1-9C83-239C-FE3D304B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2813470"/>
            <a:ext cx="1257300" cy="34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FB71BD-A16B-16B8-44BE-A621C7DA9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222" y="4697485"/>
            <a:ext cx="1257300" cy="342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FC85E5-875B-694B-A35C-633FAACAD635}"/>
              </a:ext>
            </a:extLst>
          </p:cNvPr>
          <p:cNvSpPr/>
          <p:nvPr/>
        </p:nvSpPr>
        <p:spPr>
          <a:xfrm>
            <a:off x="3199577" y="426217"/>
            <a:ext cx="5762277" cy="53129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49E3C81-F7C5-6DDF-A89F-8EA94910E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33427"/>
              </p:ext>
            </p:extLst>
          </p:nvPr>
        </p:nvGraphicFramePr>
        <p:xfrm>
          <a:off x="3349819" y="430002"/>
          <a:ext cx="5550329" cy="5309174"/>
        </p:xfrm>
        <a:graphic>
          <a:graphicData uri="http://schemas.openxmlformats.org/drawingml/2006/table">
            <a:tbl>
              <a:tblPr/>
              <a:tblGrid>
                <a:gridCol w="3635191">
                  <a:extLst>
                    <a:ext uri="{9D8B030D-6E8A-4147-A177-3AD203B41FA5}">
                      <a16:colId xmlns:a16="http://schemas.microsoft.com/office/drawing/2014/main" val="1393532428"/>
                    </a:ext>
                  </a:extLst>
                </a:gridCol>
                <a:gridCol w="1915138">
                  <a:extLst>
                    <a:ext uri="{9D8B030D-6E8A-4147-A177-3AD203B41FA5}">
                      <a16:colId xmlns:a16="http://schemas.microsoft.com/office/drawing/2014/main" val="3014442002"/>
                    </a:ext>
                  </a:extLst>
                </a:gridCol>
              </a:tblGrid>
              <a:tr h="162833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Public expenditure on the treatment of occupational diseases caused by pesticides</a:t>
                      </a: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48,5m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502366"/>
                  </a:ext>
                </a:extLst>
              </a:tr>
              <a:tr h="178662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Public expenditure on the treatment of consumer diseases caused by pesticides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Not attributable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6706285"/>
                  </a:ext>
                </a:extLst>
              </a:tr>
              <a:tr h="1894219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endParaRPr lang="en-GB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Excess costs generated because of farmers’ intoxications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24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+mn-ea"/>
                          <a:cs typeface="+mn-cs"/>
                        </a:rPr>
                        <a:t>Not assessable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2697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30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9DF16-40EB-0160-50C6-57E0CF39A8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22" b="402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544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A8B3C4-ABD5-9957-1367-BB929F1DA80A}"/>
              </a:ext>
            </a:extLst>
          </p:cNvPr>
          <p:cNvSpPr/>
          <p:nvPr/>
        </p:nvSpPr>
        <p:spPr>
          <a:xfrm>
            <a:off x="3324908" y="1324193"/>
            <a:ext cx="2370555" cy="21454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Regulation costs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59B547-F55B-F9A8-E3DD-2E11133EAB92}"/>
              </a:ext>
            </a:extLst>
          </p:cNvPr>
          <p:cNvSpPr/>
          <p:nvPr/>
        </p:nvSpPr>
        <p:spPr>
          <a:xfrm>
            <a:off x="3324909" y="3591553"/>
            <a:ext cx="2370555" cy="21346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Public health costs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37F864-FEEF-412E-CC8A-364244468258}"/>
              </a:ext>
            </a:extLst>
          </p:cNvPr>
          <p:cNvSpPr/>
          <p:nvPr/>
        </p:nvSpPr>
        <p:spPr>
          <a:xfrm>
            <a:off x="5829636" y="3591551"/>
            <a:ext cx="3045600" cy="30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financial support to the sector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0F1A5B-7DC9-24D3-115E-47DB032823D3}"/>
              </a:ext>
            </a:extLst>
          </p:cNvPr>
          <p:cNvSpPr/>
          <p:nvPr/>
        </p:nvSpPr>
        <p:spPr>
          <a:xfrm>
            <a:off x="3207509" y="3469633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8BFEE-1A9B-F700-68FA-44F37E855435}"/>
              </a:ext>
            </a:extLst>
          </p:cNvPr>
          <p:cNvSpPr/>
          <p:nvPr/>
        </p:nvSpPr>
        <p:spPr>
          <a:xfrm>
            <a:off x="3291364" y="1294366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A6D0B-D2B1-ACEA-EDD8-EF75317D6E1C}"/>
              </a:ext>
            </a:extLst>
          </p:cNvPr>
          <p:cNvSpPr/>
          <p:nvPr/>
        </p:nvSpPr>
        <p:spPr>
          <a:xfrm>
            <a:off x="5829634" y="1324193"/>
            <a:ext cx="2370558" cy="21454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</a:rPr>
              <a:t>Environmental costs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58B272-4C91-9050-661D-6ED19C77ACD8}"/>
              </a:ext>
            </a:extLst>
          </p:cNvPr>
          <p:cNvSpPr/>
          <p:nvPr/>
        </p:nvSpPr>
        <p:spPr>
          <a:xfrm>
            <a:off x="5796090" y="1216856"/>
            <a:ext cx="2504726" cy="2297187"/>
          </a:xfrm>
          <a:prstGeom prst="rect">
            <a:avLst/>
          </a:prstGeom>
          <a:solidFill>
            <a:srgbClr val="FFFFFF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68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51017A5-C6F9-4FF5-36EB-236C6F570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986" y="1671844"/>
            <a:ext cx="1257300" cy="3429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05F2E4-AAD1-9C83-239C-FE3D304B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072" y="3556420"/>
            <a:ext cx="1257300" cy="3429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FC85E5-875B-694B-A35C-633FAACAD635}"/>
              </a:ext>
            </a:extLst>
          </p:cNvPr>
          <p:cNvSpPr/>
          <p:nvPr/>
        </p:nvSpPr>
        <p:spPr>
          <a:xfrm>
            <a:off x="3199577" y="426217"/>
            <a:ext cx="5762277" cy="53129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Avenir Book" panose="02000503020000020003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49E3C81-F7C5-6DDF-A89F-8EA94910E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044952"/>
              </p:ext>
            </p:extLst>
          </p:nvPr>
        </p:nvGraphicFramePr>
        <p:xfrm>
          <a:off x="3320835" y="1519444"/>
          <a:ext cx="5550329" cy="3414955"/>
        </p:xfrm>
        <a:graphic>
          <a:graphicData uri="http://schemas.openxmlformats.org/drawingml/2006/table">
            <a:tbl>
              <a:tblPr/>
              <a:tblGrid>
                <a:gridCol w="3635191">
                  <a:extLst>
                    <a:ext uri="{9D8B030D-6E8A-4147-A177-3AD203B41FA5}">
                      <a16:colId xmlns:a16="http://schemas.microsoft.com/office/drawing/2014/main" val="1393532428"/>
                    </a:ext>
                  </a:extLst>
                </a:gridCol>
                <a:gridCol w="1915138">
                  <a:extLst>
                    <a:ext uri="{9D8B030D-6E8A-4147-A177-3AD203B41FA5}">
                      <a16:colId xmlns:a16="http://schemas.microsoft.com/office/drawing/2014/main" val="3014442002"/>
                    </a:ext>
                  </a:extLst>
                </a:gridCol>
              </a:tblGrid>
              <a:tr h="1628331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  <a:cs typeface="Times New Roman" panose="02020603050405020304" pitchFamily="18" charset="0"/>
                        </a:rPr>
                        <a:t>Public subsidies to pesticide manufacturers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0,4m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7502366"/>
                  </a:ext>
                </a:extLst>
              </a:tr>
              <a:tr h="1786624">
                <a:tc>
                  <a:txBody>
                    <a:bodyPr/>
                    <a:lstStyle/>
                    <a:p>
                      <a:pPr marL="0" indent="0" algn="l" fontAlgn="b">
                        <a:buFont typeface="+mj-lt"/>
                        <a:buNone/>
                      </a:pPr>
                      <a:r>
                        <a:rPr lang="en-GB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Avenir Book" panose="02000503020000020003" pitchFamily="2" charset="0"/>
                        </a:rPr>
                        <a:t>Public subsidies to farmers who use pesticides</a:t>
                      </a:r>
                    </a:p>
                  </a:txBody>
                  <a:tcPr marL="9525" marR="9525" marT="9525" marB="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Not attributable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670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6285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60C272A-5CEF-84BF-650E-83CDAC4DBD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29635"/>
              </p:ext>
            </p:extLst>
          </p:nvPr>
        </p:nvGraphicFramePr>
        <p:xfrm>
          <a:off x="715108" y="575186"/>
          <a:ext cx="10761784" cy="530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3B8C4F6-918F-2690-A1CA-2103751B7C00}"/>
              </a:ext>
            </a:extLst>
          </p:cNvPr>
          <p:cNvSpPr txBox="1"/>
          <p:nvPr/>
        </p:nvSpPr>
        <p:spPr>
          <a:xfrm>
            <a:off x="1222056" y="5170399"/>
            <a:ext cx="240556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Regulation costs</a:t>
            </a:r>
            <a:endParaRPr lang="en-GB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3F9080-6504-04C8-3660-3CA60BC671E6}"/>
              </a:ext>
            </a:extLst>
          </p:cNvPr>
          <p:cNvSpPr txBox="1"/>
          <p:nvPr/>
        </p:nvSpPr>
        <p:spPr>
          <a:xfrm>
            <a:off x="3747541" y="5170399"/>
            <a:ext cx="26982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Environmental costs</a:t>
            </a:r>
            <a:endParaRPr lang="en-GB" sz="2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989633-0AA1-5A90-F70E-7A22C15F4CB9}"/>
              </a:ext>
            </a:extLst>
          </p:cNvPr>
          <p:cNvSpPr txBox="1"/>
          <p:nvPr/>
        </p:nvSpPr>
        <p:spPr>
          <a:xfrm>
            <a:off x="6445770" y="5139211"/>
            <a:ext cx="24461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health costs</a:t>
            </a:r>
            <a:endParaRPr lang="en-GB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58FD9-6218-D587-BA49-C92C69E9D79D}"/>
              </a:ext>
            </a:extLst>
          </p:cNvPr>
          <p:cNvSpPr txBox="1"/>
          <p:nvPr/>
        </p:nvSpPr>
        <p:spPr>
          <a:xfrm>
            <a:off x="8881962" y="5139211"/>
            <a:ext cx="244618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Public financial support to the sector</a:t>
            </a:r>
          </a:p>
        </p:txBody>
      </p:sp>
    </p:spTree>
    <p:extLst>
      <p:ext uri="{BB962C8B-B14F-4D97-AF65-F5344CB8AC3E}">
        <p14:creationId xmlns:p14="http://schemas.microsoft.com/office/powerpoint/2010/main" val="1385332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CE25026-946A-054C-091E-A0064A978E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518302"/>
              </p:ext>
            </p:extLst>
          </p:nvPr>
        </p:nvGraphicFramePr>
        <p:xfrm>
          <a:off x="8545947" y="657469"/>
          <a:ext cx="2800350" cy="212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4D66FC3-DB0A-2118-97F4-4B2E366143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983557"/>
              </p:ext>
            </p:extLst>
          </p:nvPr>
        </p:nvGraphicFramePr>
        <p:xfrm>
          <a:off x="1098549" y="856343"/>
          <a:ext cx="7305221" cy="5196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86D035C-A7EA-DF5D-C9A1-8CD398CBC052}"/>
              </a:ext>
            </a:extLst>
          </p:cNvPr>
          <p:cNvCxnSpPr>
            <a:cxnSpLocks/>
          </p:cNvCxnSpPr>
          <p:nvPr/>
        </p:nvCxnSpPr>
        <p:spPr>
          <a:xfrm flipV="1">
            <a:off x="3497943" y="972457"/>
            <a:ext cx="6313714" cy="3585029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63F2949-3827-2450-ACE4-CA04999D9248}"/>
              </a:ext>
            </a:extLst>
          </p:cNvPr>
          <p:cNvSpPr txBox="1"/>
          <p:nvPr/>
        </p:nvSpPr>
        <p:spPr>
          <a:xfrm>
            <a:off x="1851642" y="4951028"/>
            <a:ext cx="329260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Social costs of pesticide use</a:t>
            </a:r>
            <a:endParaRPr lang="en-GB" sz="2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DA1123-77B5-A38A-B96E-BEA05D8A8A95}"/>
              </a:ext>
            </a:extLst>
          </p:cNvPr>
          <p:cNvSpPr txBox="1"/>
          <p:nvPr/>
        </p:nvSpPr>
        <p:spPr>
          <a:xfrm>
            <a:off x="5008499" y="4918168"/>
            <a:ext cx="329260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Annual budget of the French Ministry of Agriculture and Food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999909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2BAC-2B80-467E-D6A8-D843BC1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Avenir Light" panose="020B0402020203020204" pitchFamily="34" charset="77"/>
              </a:rPr>
              <a:t>Next steps – </a:t>
            </a:r>
            <a:r>
              <a:rPr lang="en-GB" b="1">
                <a:latin typeface="Avenir Light" panose="020B0402020203020204" pitchFamily="34" charset="77"/>
              </a:rPr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Avenir Book" panose="02000503020000020003" pitchFamily="2" charset="0"/>
                <a:ea typeface="Calibri" panose="020F0502020204030204" pitchFamily="34" charset="0"/>
              </a:rPr>
              <a:t>Estimating societal costs - Increasing data availability and inventory of pesticide-related social costs</a:t>
            </a:r>
          </a:p>
          <a:p>
            <a:endParaRPr lang="en-GB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r>
              <a:rPr lang="en-GB">
                <a:latin typeface="Avenir Book" panose="02000503020000020003" pitchFamily="2" charset="0"/>
                <a:ea typeface="Calibri" panose="020F0502020204030204" pitchFamily="34" charset="0"/>
              </a:rPr>
              <a:t>Attribution of social costs - Developing new attribution factors</a:t>
            </a:r>
            <a:endParaRPr lang="en-GB" sz="2800" i="1" u="sng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7673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2BAC-2B80-467E-D6A8-D843BC1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venir Light" panose="020B0402020203020204" pitchFamily="34" charset="77"/>
              </a:rPr>
              <a:t>Next steps – </a:t>
            </a:r>
            <a:r>
              <a:rPr lang="en-GB" b="1" dirty="0">
                <a:latin typeface="Avenir Light" panose="020B0402020203020204" pitchFamily="34" charset="77"/>
              </a:rPr>
              <a:t>Public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venir Book" panose="02000503020000020003" pitchFamily="2" charset="0"/>
                <a:ea typeface="Calibri" panose="020F0502020204030204" pitchFamily="34" charset="0"/>
              </a:rPr>
              <a:t>Valuable information for (re)designing public budget expenditure</a:t>
            </a:r>
          </a:p>
          <a:p>
            <a:endParaRPr lang="en-GB" b="1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latin typeface="Avenir Book" panose="02000503020000020003" pitchFamily="2" charset="0"/>
                <a:ea typeface="Calibri" panose="020F0502020204030204" pitchFamily="34" charset="0"/>
              </a:rPr>
              <a:t>Indicator for monitoring the implementation of public policies</a:t>
            </a:r>
          </a:p>
          <a:p>
            <a:pPr>
              <a:lnSpc>
                <a:spcPct val="100000"/>
              </a:lnSpc>
            </a:pPr>
            <a:endParaRPr lang="en-GB" b="1" dirty="0">
              <a:latin typeface="Avenir Book" panose="02000503020000020003" pitchFamily="2" charset="0"/>
              <a:ea typeface="Calibri" panose="020F0502020204030204" pitchFamily="34" charset="0"/>
            </a:endParaRPr>
          </a:p>
          <a:p>
            <a:r>
              <a:rPr lang="en-GB" dirty="0">
                <a:latin typeface="Avenir Book" panose="02000503020000020003" pitchFamily="2" charset="0"/>
                <a:ea typeface="Calibri" panose="020F0502020204030204" pitchFamily="34" charset="0"/>
              </a:rPr>
              <a:t>Assessing the social costs of the main pillars of modern agricultural production systems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GB" sz="2800" i="1" dirty="0">
                <a:latin typeface="Avenir Book" panose="02000503020000020003" pitchFamily="2" charset="0"/>
                <a:ea typeface="Calibri" panose="020F0502020204030204" pitchFamily="34" charset="0"/>
              </a:rPr>
              <a:t>Other regional context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GB" sz="2800" i="1" dirty="0">
                <a:latin typeface="Avenir Book" panose="02000503020000020003" pitchFamily="2" charset="0"/>
              </a:rPr>
              <a:t>Other farming inputs</a:t>
            </a:r>
          </a:p>
        </p:txBody>
      </p:sp>
    </p:spTree>
    <p:extLst>
      <p:ext uri="{BB962C8B-B14F-4D97-AF65-F5344CB8AC3E}">
        <p14:creationId xmlns:p14="http://schemas.microsoft.com/office/powerpoint/2010/main" val="40428087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0098A37-88FF-86CD-F862-1C37125E4D15}"/>
              </a:ext>
            </a:extLst>
          </p:cNvPr>
          <p:cNvSpPr txBox="1">
            <a:spLocks/>
          </p:cNvSpPr>
          <p:nvPr/>
        </p:nvSpPr>
        <p:spPr>
          <a:xfrm>
            <a:off x="1524000" y="1796226"/>
            <a:ext cx="9144000" cy="23876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6600" b="1" dirty="0">
                <a:latin typeface="Avenir Light" panose="020B0402020203020204" pitchFamily="34" charset="77"/>
                <a:ea typeface="Ayuthaya" pitchFamily="2" charset="-34"/>
                <a:cs typeface="Ayuthaya" pitchFamily="2" charset="-34"/>
              </a:rPr>
              <a:t>Thank you for your attention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E30CC-864B-9752-9FBC-2364DF893F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23"/>
          <a:stretch/>
        </p:blipFill>
        <p:spPr>
          <a:xfrm>
            <a:off x="6613161" y="5247984"/>
            <a:ext cx="5578839" cy="12048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F1804A-83E8-3530-D0B3-F447BB2C4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906" y="5507741"/>
            <a:ext cx="1768522" cy="945083"/>
          </a:xfrm>
          <a:prstGeom prst="rect">
            <a:avLst/>
          </a:prstGeom>
        </p:spPr>
      </p:pic>
      <p:pic>
        <p:nvPicPr>
          <p:cNvPr id="7" name="Image 5">
            <a:extLst>
              <a:ext uri="{FF2B5EF4-FFF2-40B4-BE49-F238E27FC236}">
                <a16:creationId xmlns:a16="http://schemas.microsoft.com/office/drawing/2014/main" id="{95D8CAAE-B010-1E2E-5259-DD84044002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111"/>
          <a:stretch/>
        </p:blipFill>
        <p:spPr>
          <a:xfrm>
            <a:off x="3258700" y="4954455"/>
            <a:ext cx="1250678" cy="1655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D13937-2513-F263-582C-809881950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03" y="5507504"/>
            <a:ext cx="29591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72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3D1CDA-38CD-54D7-EA2F-DCDA62F8D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1"/>
            <a:ext cx="12192000" cy="684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8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85E435-AEF1-9E23-CE11-51224799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4446" y="-277455"/>
            <a:ext cx="10890423" cy="72657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7B2360-E7F0-9979-6816-8C16A12145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353"/>
          <a:stretch/>
        </p:blipFill>
        <p:spPr>
          <a:xfrm>
            <a:off x="3959278" y="1804086"/>
            <a:ext cx="8454654" cy="50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70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85E435-AEF1-9E23-CE11-51224799A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4446" y="-277455"/>
            <a:ext cx="10890423" cy="72657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D8CD25-D5E6-C6CC-6A65-28F288A06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1662" y="95739"/>
            <a:ext cx="2908300" cy="27178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043B7E4-3C7F-09CE-8E3B-9EEC4978EC31}"/>
              </a:ext>
            </a:extLst>
          </p:cNvPr>
          <p:cNvSpPr/>
          <p:nvPr/>
        </p:nvSpPr>
        <p:spPr>
          <a:xfrm>
            <a:off x="9433812" y="597561"/>
            <a:ext cx="2420731" cy="1485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E45E55-C997-ABBB-4432-86AF748D0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7069" y="711689"/>
            <a:ext cx="1485900" cy="1485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09AFA4-FA03-5E26-26AF-DC31D68FFE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899" t="22561" r="18256" b="31778"/>
          <a:stretch/>
        </p:blipFill>
        <p:spPr>
          <a:xfrm>
            <a:off x="11120190" y="834153"/>
            <a:ext cx="489857" cy="124097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6F02F9-3350-3226-9BE5-26EFDD3846C2}"/>
              </a:ext>
            </a:extLst>
          </p:cNvPr>
          <p:cNvSpPr/>
          <p:nvPr/>
        </p:nvSpPr>
        <p:spPr>
          <a:xfrm>
            <a:off x="11518376" y="1528134"/>
            <a:ext cx="336167" cy="555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6F9139-C2C3-EA5A-17AC-B8608E466CF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353"/>
          <a:stretch/>
        </p:blipFill>
        <p:spPr>
          <a:xfrm>
            <a:off x="3959278" y="1804086"/>
            <a:ext cx="8454654" cy="50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5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2BAC-2B80-467E-D6A8-D843BC1A8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Avenir Light" panose="020B0402020203020204" pitchFamily="34" charset="77"/>
              </a:rPr>
              <a:t>European legal framework on pesticides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0242-4ED4-D732-EE87-EA8C585A5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7" y="3845153"/>
            <a:ext cx="2928372" cy="13949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b="1" dirty="0">
                <a:latin typeface="Avenir Book" panose="02000503020000020003" pitchFamily="2" charset="0"/>
              </a:rPr>
              <a:t>Regulation – </a:t>
            </a:r>
          </a:p>
          <a:p>
            <a:pPr marL="0" indent="0">
              <a:buNone/>
            </a:pPr>
            <a:r>
              <a:rPr lang="en-GB" sz="1900" dirty="0">
                <a:latin typeface="Avenir Book" panose="02000503020000020003" pitchFamily="2" charset="0"/>
              </a:rPr>
              <a:t>Maximum Residue Limits of Pesticides in or on Foodstuffs</a:t>
            </a:r>
            <a:endParaRPr lang="fr-FR" sz="1900" dirty="0">
              <a:latin typeface="Avenir Book" panose="02000503020000020003" pitchFamily="2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FDE4925-E078-BED9-1FA6-129C9C1848F9}"/>
              </a:ext>
            </a:extLst>
          </p:cNvPr>
          <p:cNvCxnSpPr>
            <a:cxnSpLocks/>
          </p:cNvCxnSpPr>
          <p:nvPr/>
        </p:nvCxnSpPr>
        <p:spPr>
          <a:xfrm flipV="1">
            <a:off x="1424568" y="5333071"/>
            <a:ext cx="9325207" cy="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041088-982B-C9C4-926B-97E70D21539F}"/>
              </a:ext>
            </a:extLst>
          </p:cNvPr>
          <p:cNvCxnSpPr>
            <a:cxnSpLocks/>
          </p:cNvCxnSpPr>
          <p:nvPr/>
        </p:nvCxnSpPr>
        <p:spPr>
          <a:xfrm flipV="1">
            <a:off x="2476052" y="5333071"/>
            <a:ext cx="0" cy="2454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0BCD5C-955A-323B-2F86-ABFB7DD869A8}"/>
              </a:ext>
            </a:extLst>
          </p:cNvPr>
          <p:cNvCxnSpPr>
            <a:cxnSpLocks/>
          </p:cNvCxnSpPr>
          <p:nvPr/>
        </p:nvCxnSpPr>
        <p:spPr>
          <a:xfrm flipV="1">
            <a:off x="7077307" y="5345652"/>
            <a:ext cx="0" cy="2454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1F84E75-2BA3-16A0-3B1C-9E6AE4FA3BEB}"/>
              </a:ext>
            </a:extLst>
          </p:cNvPr>
          <p:cNvSpPr txBox="1"/>
          <p:nvPr/>
        </p:nvSpPr>
        <p:spPr>
          <a:xfrm>
            <a:off x="2053875" y="5742006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venir Book" panose="02000503020000020003" pitchFamily="2" charset="0"/>
              </a:rPr>
              <a:t>2005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888EB7-4DED-7617-3AA2-325ADF1DCB1D}"/>
              </a:ext>
            </a:extLst>
          </p:cNvPr>
          <p:cNvSpPr txBox="1"/>
          <p:nvPr/>
        </p:nvSpPr>
        <p:spPr>
          <a:xfrm>
            <a:off x="6769785" y="5742004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venir Book" panose="02000503020000020003" pitchFamily="2" charset="0"/>
              </a:rPr>
              <a:t>2009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8CEC3E9-E7C7-D7A1-CFF4-4CEC2F485232}"/>
              </a:ext>
            </a:extLst>
          </p:cNvPr>
          <p:cNvSpPr txBox="1">
            <a:spLocks/>
          </p:cNvSpPr>
          <p:nvPr/>
        </p:nvSpPr>
        <p:spPr>
          <a:xfrm>
            <a:off x="6260545" y="2710871"/>
            <a:ext cx="5595788" cy="2529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dirty="0">
                <a:latin typeface="Avenir Book" panose="02000503020000020003" pitchFamily="2" charset="0"/>
              </a:rPr>
              <a:t>Regulation </a:t>
            </a:r>
            <a:r>
              <a:rPr lang="en-GB" sz="2000" dirty="0">
                <a:latin typeface="Avenir Book" panose="02000503020000020003" pitchFamily="2" charset="0"/>
              </a:rPr>
              <a:t>- Placing Plant Protection Products on the Market</a:t>
            </a:r>
          </a:p>
          <a:p>
            <a:pPr marL="0" indent="0">
              <a:buNone/>
            </a:pPr>
            <a:r>
              <a:rPr lang="en-GB" sz="2000" b="1" dirty="0">
                <a:latin typeface="Avenir Book" panose="02000503020000020003" pitchFamily="2" charset="0"/>
              </a:rPr>
              <a:t>Directive</a:t>
            </a:r>
            <a:r>
              <a:rPr lang="en-GB" sz="2000" dirty="0">
                <a:latin typeface="Avenir Book" panose="02000503020000020003" pitchFamily="2" charset="0"/>
              </a:rPr>
              <a:t> - Establishing a Framework for Community Action to Achieve Sustainable Use of Pesticides</a:t>
            </a:r>
          </a:p>
          <a:p>
            <a:pPr marL="0" indent="0">
              <a:buNone/>
            </a:pPr>
            <a:r>
              <a:rPr lang="en-GB" sz="2000" b="1" dirty="0">
                <a:latin typeface="Avenir Book" panose="02000503020000020003" pitchFamily="2" charset="0"/>
              </a:rPr>
              <a:t>Regulation</a:t>
            </a:r>
            <a:r>
              <a:rPr lang="en-GB" sz="2000" dirty="0">
                <a:latin typeface="Avenir Book" panose="02000503020000020003" pitchFamily="2" charset="0"/>
              </a:rPr>
              <a:t> - Machinery for Pesticide Application</a:t>
            </a:r>
          </a:p>
          <a:p>
            <a:pPr marL="0" indent="0">
              <a:buNone/>
            </a:pPr>
            <a:r>
              <a:rPr lang="en-GB" sz="2000" b="1" dirty="0">
                <a:latin typeface="Avenir Book" panose="02000503020000020003" pitchFamily="2" charset="0"/>
              </a:rPr>
              <a:t>Regulation</a:t>
            </a:r>
            <a:r>
              <a:rPr lang="en-GB" sz="2000" dirty="0">
                <a:latin typeface="Avenir Book" panose="02000503020000020003" pitchFamily="2" charset="0"/>
              </a:rPr>
              <a:t> - Statistics on Pesticides</a:t>
            </a:r>
            <a:endParaRPr lang="fr-FR" sz="2000" dirty="0">
              <a:latin typeface="Avenir Book" panose="02000503020000020003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6B39F-203A-624E-F408-1C82510DFCB9}"/>
              </a:ext>
            </a:extLst>
          </p:cNvPr>
          <p:cNvSpPr txBox="1"/>
          <p:nvPr/>
        </p:nvSpPr>
        <p:spPr>
          <a:xfrm>
            <a:off x="4167221" y="5742004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  <a:latin typeface="Avenir Book" panose="02000503020000020003" pitchFamily="2" charset="0"/>
              </a:rPr>
              <a:t>2006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9D8AA3A-F199-AC61-EDA3-3788369CD0A7}"/>
              </a:ext>
            </a:extLst>
          </p:cNvPr>
          <p:cNvCxnSpPr>
            <a:cxnSpLocks/>
          </p:cNvCxnSpPr>
          <p:nvPr/>
        </p:nvCxnSpPr>
        <p:spPr>
          <a:xfrm flipV="1">
            <a:off x="4502222" y="5333070"/>
            <a:ext cx="0" cy="2454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7AFB1C4-CC85-3516-B74E-9CAB0EF30DE0}"/>
              </a:ext>
            </a:extLst>
          </p:cNvPr>
          <p:cNvSpPr txBox="1">
            <a:spLocks/>
          </p:cNvSpPr>
          <p:nvPr/>
        </p:nvSpPr>
        <p:spPr>
          <a:xfrm>
            <a:off x="3263994" y="3856439"/>
            <a:ext cx="2928372" cy="13949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latin typeface="Avenir Book" panose="02000503020000020003" pitchFamily="2" charset="0"/>
              </a:rPr>
              <a:t>Regulation </a:t>
            </a:r>
            <a:r>
              <a:rPr lang="fr-FR" sz="2000" dirty="0">
                <a:latin typeface="Avenir Book" panose="02000503020000020003" pitchFamily="2" charset="0"/>
              </a:rPr>
              <a:t>- </a:t>
            </a:r>
            <a:r>
              <a:rPr lang="en-GB" sz="2000" dirty="0">
                <a:latin typeface="Avenir Book" panose="02000503020000020003" pitchFamily="2" charset="0"/>
              </a:rPr>
              <a:t>Registration, Evaluation, Authorization, and Restriction of Chemicals (REACH)</a:t>
            </a:r>
            <a:endParaRPr lang="fr-FR" sz="2000" dirty="0"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256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9F84357F-839D-F863-ECBD-FBA6262EFE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331" b="13543"/>
          <a:stretch/>
        </p:blipFill>
        <p:spPr>
          <a:xfrm>
            <a:off x="8514935" y="2601352"/>
            <a:ext cx="3677065" cy="42566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F7A83C-AB4A-3E2E-A06F-591015FFB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43441">
            <a:off x="8167836" y="2088669"/>
            <a:ext cx="1483111" cy="132149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0E299D0-D5EE-1175-C781-9A8B8D635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948223">
            <a:off x="5027808" y="3911945"/>
            <a:ext cx="4165600" cy="31369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FA856EC-16A8-79C0-4417-05CBED4FF445}"/>
              </a:ext>
            </a:extLst>
          </p:cNvPr>
          <p:cNvSpPr txBox="1"/>
          <p:nvPr/>
        </p:nvSpPr>
        <p:spPr>
          <a:xfrm>
            <a:off x="3368599" y="4880154"/>
            <a:ext cx="3742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>
                <a:latin typeface="Avenir Book" panose="02000503020000020003" pitchFamily="2" charset="0"/>
              </a:rPr>
              <a:t>Mr. Pigou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E8FC61-0210-FB27-2044-2303C48CF5D0}"/>
              </a:ext>
            </a:extLst>
          </p:cNvPr>
          <p:cNvSpPr txBox="1"/>
          <p:nvPr/>
        </p:nvSpPr>
        <p:spPr>
          <a:xfrm>
            <a:off x="1556588" y="238591"/>
            <a:ext cx="2867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latin typeface="Avenir Book" panose="02000503020000020003" pitchFamily="2" charset="0"/>
              </a:rPr>
              <a:t>Externalities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BFE91AE0-FB6F-31DB-17A5-7924D11CC13C}"/>
              </a:ext>
            </a:extLst>
          </p:cNvPr>
          <p:cNvGrpSpPr/>
          <p:nvPr/>
        </p:nvGrpSpPr>
        <p:grpSpPr>
          <a:xfrm>
            <a:off x="-409086" y="-2243969"/>
            <a:ext cx="9667206" cy="7124123"/>
            <a:chOff x="433627" y="-1327026"/>
            <a:chExt cx="9667206" cy="7124123"/>
          </a:xfrm>
        </p:grpSpPr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95675C03-F3E0-9B41-F974-54908C631968}"/>
                </a:ext>
              </a:extLst>
            </p:cNvPr>
            <p:cNvCxnSpPr/>
            <p:nvPr/>
          </p:nvCxnSpPr>
          <p:spPr>
            <a:xfrm>
              <a:off x="1828800" y="1690688"/>
              <a:ext cx="0" cy="3824061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3F8BA41E-178F-F909-44AC-DBEEC02646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21972" y="5340578"/>
              <a:ext cx="5807529" cy="0"/>
            </a:xfrm>
            <a:prstGeom prst="straightConnector1">
              <a:avLst/>
            </a:prstGeom>
            <a:ln w="28575">
              <a:solidFill>
                <a:schemeClr val="tx2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Arc 90">
              <a:extLst>
                <a:ext uri="{FF2B5EF4-FFF2-40B4-BE49-F238E27FC236}">
                  <a16:creationId xmlns:a16="http://schemas.microsoft.com/office/drawing/2014/main" id="{AC32C232-6B5E-7704-BAD2-CB96EDA4C9FD}"/>
                </a:ext>
              </a:extLst>
            </p:cNvPr>
            <p:cNvSpPr/>
            <p:nvPr/>
          </p:nvSpPr>
          <p:spPr>
            <a:xfrm rot="9939845">
              <a:off x="2091168" y="-1327026"/>
              <a:ext cx="8009665" cy="6035428"/>
            </a:xfrm>
            <a:prstGeom prst="arc">
              <a:avLst>
                <a:gd name="adj1" fmla="val 16331748"/>
                <a:gd name="adj2" fmla="val 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8913560-C70A-E839-B776-9679C47D0A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8800" y="2249789"/>
              <a:ext cx="4267200" cy="262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FB9DFF05-045D-772E-AAB0-F6EC9ACC5A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7725" y="2735450"/>
              <a:ext cx="4464199" cy="2605128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AAC2C2E-C7BC-8DE0-B90E-875AEB28565A}"/>
                </a:ext>
              </a:extLst>
            </p:cNvPr>
            <p:cNvCxnSpPr/>
            <p:nvPr/>
          </p:nvCxnSpPr>
          <p:spPr>
            <a:xfrm flipV="1">
              <a:off x="3583259" y="3755516"/>
              <a:ext cx="0" cy="564995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635CC5C7-F8B7-F9D3-225E-1534F9538534}"/>
                </a:ext>
              </a:extLst>
            </p:cNvPr>
            <p:cNvCxnSpPr/>
            <p:nvPr/>
          </p:nvCxnSpPr>
          <p:spPr>
            <a:xfrm>
              <a:off x="3690257" y="4001294"/>
              <a:ext cx="1665514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F1B34B4-FCFE-6258-2D7D-C27724FA3AC5}"/>
                </a:ext>
              </a:extLst>
            </p:cNvPr>
            <p:cNvSpPr txBox="1"/>
            <p:nvPr/>
          </p:nvSpPr>
          <p:spPr>
            <a:xfrm>
              <a:off x="5131912" y="3816683"/>
              <a:ext cx="2731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>
                  <a:solidFill>
                    <a:srgbClr val="FF0000"/>
                  </a:solidFill>
                  <a:latin typeface="Avenir Book" panose="02000503020000020003" pitchFamily="2" charset="0"/>
                </a:rPr>
                <a:t>Negative externality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D404081-BB81-4F55-09FD-F3037CD4133B}"/>
                </a:ext>
              </a:extLst>
            </p:cNvPr>
            <p:cNvSpPr txBox="1"/>
            <p:nvPr/>
          </p:nvSpPr>
          <p:spPr>
            <a:xfrm>
              <a:off x="6349773" y="5396987"/>
              <a:ext cx="17634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i="1">
                  <a:latin typeface="Avenir Book" panose="02000503020000020003" pitchFamily="2" charset="0"/>
                </a:rPr>
                <a:t>Quantity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9F52EC7-4685-AD60-2109-0F087403FA9D}"/>
                </a:ext>
              </a:extLst>
            </p:cNvPr>
            <p:cNvSpPr txBox="1"/>
            <p:nvPr/>
          </p:nvSpPr>
          <p:spPr>
            <a:xfrm>
              <a:off x="433627" y="1579462"/>
              <a:ext cx="17634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i="1">
                  <a:latin typeface="Avenir Book" panose="02000503020000020003" pitchFamily="2" charset="0"/>
                </a:rPr>
                <a:t>Price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432D5B8-5C7B-6732-6E74-E04ED7FB20DC}"/>
                </a:ext>
              </a:extLst>
            </p:cNvPr>
            <p:cNvSpPr txBox="1"/>
            <p:nvPr/>
          </p:nvSpPr>
          <p:spPr>
            <a:xfrm>
              <a:off x="5311882" y="1744653"/>
              <a:ext cx="17634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latin typeface="Avenir Book" panose="02000503020000020003" pitchFamily="2" charset="0"/>
                </a:rPr>
                <a:t>Social cost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65B36A2-7EA0-3BD8-3EC0-4DE75AB42D51}"/>
                </a:ext>
              </a:extLst>
            </p:cNvPr>
            <p:cNvSpPr txBox="1"/>
            <p:nvPr/>
          </p:nvSpPr>
          <p:spPr>
            <a:xfrm>
              <a:off x="2446804" y="3256193"/>
              <a:ext cx="1835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>
                  <a:solidFill>
                    <a:srgbClr val="FF0000"/>
                  </a:solidFill>
                  <a:latin typeface="Avenir Book" panose="02000503020000020003" pitchFamily="2" charset="0"/>
                </a:rPr>
                <a:t>Social optimum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FFE2D3B-058D-F37A-C3F6-92D8AA4D7BA3}"/>
                </a:ext>
              </a:extLst>
            </p:cNvPr>
            <p:cNvSpPr txBox="1"/>
            <p:nvPr/>
          </p:nvSpPr>
          <p:spPr>
            <a:xfrm>
              <a:off x="3417981" y="4159856"/>
              <a:ext cx="27316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>
                  <a:solidFill>
                    <a:srgbClr val="FF0000"/>
                  </a:solidFill>
                  <a:latin typeface="Avenir Book" panose="02000503020000020003" pitchFamily="2" charset="0"/>
                </a:rPr>
                <a:t>Market equilibrium</a:t>
              </a: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2CA9FE25-AD93-D8F9-3D77-C1D3476E6DA4}"/>
                </a:ext>
              </a:extLst>
            </p:cNvPr>
            <p:cNvSpPr/>
            <p:nvPr/>
          </p:nvSpPr>
          <p:spPr>
            <a:xfrm>
              <a:off x="3097136" y="3963226"/>
              <a:ext cx="151200" cy="14957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69FCBEAB-44DE-1B86-5B3C-912E492E1C07}"/>
                </a:ext>
              </a:extLst>
            </p:cNvPr>
            <p:cNvSpPr/>
            <p:nvPr/>
          </p:nvSpPr>
          <p:spPr>
            <a:xfrm>
              <a:off x="3499732" y="4248631"/>
              <a:ext cx="151200" cy="14957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6EC67F0C-D32E-0CB4-B622-CD50BBD05637}"/>
                </a:ext>
              </a:extLst>
            </p:cNvPr>
            <p:cNvSpPr/>
            <p:nvPr/>
          </p:nvSpPr>
          <p:spPr>
            <a:xfrm>
              <a:off x="1827352" y="3778844"/>
              <a:ext cx="1763486" cy="613334"/>
            </a:xfrm>
            <a:prstGeom prst="rect">
              <a:avLst/>
            </a:prstGeom>
            <a:solidFill>
              <a:srgbClr val="FF0000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CA61048-43AB-6810-A100-F5B6834BB83C}"/>
                </a:ext>
              </a:extLst>
            </p:cNvPr>
            <p:cNvSpPr txBox="1"/>
            <p:nvPr/>
          </p:nvSpPr>
          <p:spPr>
            <a:xfrm>
              <a:off x="6249300" y="2466185"/>
              <a:ext cx="17634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latin typeface="Avenir Book" panose="02000503020000020003" pitchFamily="2" charset="0"/>
                </a:rPr>
                <a:t>Individual cost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2544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67DFC2-5084-ECC5-B886-F763398E1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13" y="408876"/>
            <a:ext cx="9392508" cy="604024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5387F5-3597-6A1A-7742-2602FFDBB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55631">
            <a:off x="8389622" y="190301"/>
            <a:ext cx="2176020" cy="21760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49EAE1A-F790-47AC-1A49-599E85133E6E}"/>
              </a:ext>
            </a:extLst>
          </p:cNvPr>
          <p:cNvSpPr/>
          <p:nvPr/>
        </p:nvSpPr>
        <p:spPr>
          <a:xfrm>
            <a:off x="6096000" y="1327738"/>
            <a:ext cx="1870851" cy="4516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668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21137</TotalTime>
  <Words>662</Words>
  <Application>Microsoft Macintosh PowerPoint</Application>
  <PresentationFormat>Widescreen</PresentationFormat>
  <Paragraphs>197</Paragraphs>
  <Slides>36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Avenir Book</vt:lpstr>
      <vt:lpstr>Avenir Light</vt:lpstr>
      <vt:lpstr>Ayuthaya</vt:lpstr>
      <vt:lpstr>Calibri</vt:lpstr>
      <vt:lpstr>Calibri Light</vt:lpstr>
      <vt:lpstr>Courier New</vt:lpstr>
      <vt:lpstr>Office Theme</vt:lpstr>
      <vt:lpstr>The social costs of pesticide use in France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European legal framework on 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 – Research</vt:lpstr>
      <vt:lpstr>Next steps – Public policies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social costs of pesticide use in France</dc:title>
  <dc:creator>Diana Borniotto</dc:creator>
  <cp:lastModifiedBy>Diana Borniotto</cp:lastModifiedBy>
  <cp:revision>6</cp:revision>
  <dcterms:created xsi:type="dcterms:W3CDTF">2023-02-14T14:10:39Z</dcterms:created>
  <dcterms:modified xsi:type="dcterms:W3CDTF">2023-05-17T15:27:34Z</dcterms:modified>
</cp:coreProperties>
</file>