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handoutMasterIdLst>
    <p:handoutMasterId r:id="rId30"/>
  </p:handoutMasterIdLst>
  <p:sldIdLst>
    <p:sldId id="314" r:id="rId2"/>
    <p:sldId id="282" r:id="rId3"/>
    <p:sldId id="315" r:id="rId4"/>
    <p:sldId id="316" r:id="rId5"/>
    <p:sldId id="318" r:id="rId6"/>
    <p:sldId id="319" r:id="rId7"/>
    <p:sldId id="320" r:id="rId8"/>
    <p:sldId id="321" r:id="rId9"/>
    <p:sldId id="339" r:id="rId10"/>
    <p:sldId id="322" r:id="rId11"/>
    <p:sldId id="317" r:id="rId12"/>
    <p:sldId id="323" r:id="rId13"/>
    <p:sldId id="324" r:id="rId14"/>
    <p:sldId id="325" r:id="rId15"/>
    <p:sldId id="326" r:id="rId16"/>
    <p:sldId id="327" r:id="rId17"/>
    <p:sldId id="328" r:id="rId18"/>
    <p:sldId id="329" r:id="rId19"/>
    <p:sldId id="330" r:id="rId20"/>
    <p:sldId id="331" r:id="rId21"/>
    <p:sldId id="332" r:id="rId22"/>
    <p:sldId id="334" r:id="rId23"/>
    <p:sldId id="335" r:id="rId24"/>
    <p:sldId id="338" r:id="rId25"/>
    <p:sldId id="340" r:id="rId26"/>
    <p:sldId id="336" r:id="rId27"/>
    <p:sldId id="337" r:id="rId28"/>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894"/>
    <p:restoredTop sz="94271"/>
  </p:normalViewPr>
  <p:slideViewPr>
    <p:cSldViewPr snapToGrid="0" snapToObjects="1">
      <p:cViewPr varScale="1">
        <p:scale>
          <a:sx n="76" d="100"/>
          <a:sy n="76" d="100"/>
        </p:scale>
        <p:origin x="896"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9507072-443F-5647-8A65-FB8DF72C8B7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a:extLst>
              <a:ext uri="{FF2B5EF4-FFF2-40B4-BE49-F238E27FC236}">
                <a16:creationId xmlns:a16="http://schemas.microsoft.com/office/drawing/2014/main" id="{CC398907-96F2-8F46-9113-214EC1407C7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070EFB1-7FB0-B247-9C98-2C0BE7C1EDA2}" type="datetimeFigureOut">
              <a:rPr lang="fr-FR" smtClean="0"/>
              <a:t>14/10/2020</a:t>
            </a:fld>
            <a:endParaRPr lang="fr-FR"/>
          </a:p>
        </p:txBody>
      </p:sp>
      <p:sp>
        <p:nvSpPr>
          <p:cNvPr id="4" name="Footer Placeholder 3">
            <a:extLst>
              <a:ext uri="{FF2B5EF4-FFF2-40B4-BE49-F238E27FC236}">
                <a16:creationId xmlns:a16="http://schemas.microsoft.com/office/drawing/2014/main" id="{ED70BD25-80BB-6943-92C5-C494FDFC2B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Slide Number Placeholder 4">
            <a:extLst>
              <a:ext uri="{FF2B5EF4-FFF2-40B4-BE49-F238E27FC236}">
                <a16:creationId xmlns:a16="http://schemas.microsoft.com/office/drawing/2014/main" id="{17B33F35-340A-7F44-AD42-5F27A8C159E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8356473-984B-3945-A486-B2D79D5853F8}" type="slidenum">
              <a:rPr lang="fr-FR" smtClean="0"/>
              <a:t>‹#›</a:t>
            </a:fld>
            <a:endParaRPr lang="fr-FR"/>
          </a:p>
        </p:txBody>
      </p:sp>
    </p:spTree>
    <p:extLst>
      <p:ext uri="{BB962C8B-B14F-4D97-AF65-F5344CB8AC3E}">
        <p14:creationId xmlns:p14="http://schemas.microsoft.com/office/powerpoint/2010/main" val="1921156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3E4471-5857-604E-BC97-BC67734EC4C9}" type="datetimeFigureOut">
              <a:rPr lang="fr-FR" smtClean="0"/>
              <a:t>14/10/2020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2E3C9C-D1AD-F64B-9823-C29265303832}" type="slidenum">
              <a:rPr lang="fr-FR" smtClean="0"/>
              <a:t>‹#›</a:t>
            </a:fld>
            <a:endParaRPr lang="fr-FR"/>
          </a:p>
        </p:txBody>
      </p:sp>
    </p:spTree>
    <p:extLst>
      <p:ext uri="{BB962C8B-B14F-4D97-AF65-F5344CB8AC3E}">
        <p14:creationId xmlns:p14="http://schemas.microsoft.com/office/powerpoint/2010/main" val="148832184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et modifiez le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057CCF17-4638-3648-9242-622D16CA3748}" type="datetimeFigureOut">
              <a:rPr lang="fr-FR" smtClean="0"/>
              <a:t>14/10/2020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9F17A5B-BFE7-CF4D-BBF6-50A222259D00}" type="slidenum">
              <a:rPr lang="fr-FR" smtClean="0"/>
              <a:t>‹#›</a:t>
            </a:fld>
            <a:endParaRPr lang="fr-FR"/>
          </a:p>
        </p:txBody>
      </p:sp>
    </p:spTree>
    <p:extLst>
      <p:ext uri="{BB962C8B-B14F-4D97-AF65-F5344CB8AC3E}">
        <p14:creationId xmlns:p14="http://schemas.microsoft.com/office/powerpoint/2010/main" val="2917806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57CCF17-4638-3648-9242-622D16CA3748}" type="datetimeFigureOut">
              <a:rPr lang="fr-FR" smtClean="0"/>
              <a:t>14/10/2020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9F17A5B-BFE7-CF4D-BBF6-50A222259D00}" type="slidenum">
              <a:rPr lang="fr-FR" smtClean="0"/>
              <a:t>‹#›</a:t>
            </a:fld>
            <a:endParaRPr lang="fr-FR"/>
          </a:p>
        </p:txBody>
      </p:sp>
    </p:spTree>
    <p:extLst>
      <p:ext uri="{BB962C8B-B14F-4D97-AF65-F5344CB8AC3E}">
        <p14:creationId xmlns:p14="http://schemas.microsoft.com/office/powerpoint/2010/main" val="1648020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057CCF17-4638-3648-9242-622D16CA3748}" type="datetimeFigureOut">
              <a:rPr lang="fr-FR" smtClean="0"/>
              <a:t>14/10/2020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9F17A5B-BFE7-CF4D-BBF6-50A222259D00}" type="slidenum">
              <a:rPr lang="fr-FR" smtClean="0"/>
              <a:t>‹#›</a:t>
            </a:fld>
            <a:endParaRPr lang="fr-FR"/>
          </a:p>
        </p:txBody>
      </p:sp>
    </p:spTree>
    <p:extLst>
      <p:ext uri="{BB962C8B-B14F-4D97-AF65-F5344CB8AC3E}">
        <p14:creationId xmlns:p14="http://schemas.microsoft.com/office/powerpoint/2010/main" val="1400920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057CCF17-4638-3648-9242-622D16CA3748}" type="datetimeFigureOut">
              <a:rPr lang="fr-FR" smtClean="0"/>
              <a:t>14/10/2020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9F17A5B-BFE7-CF4D-BBF6-50A222259D00}" type="slidenum">
              <a:rPr lang="fr-FR" smtClean="0"/>
              <a:t>‹#›</a:t>
            </a:fld>
            <a:endParaRPr lang="fr-FR"/>
          </a:p>
        </p:txBody>
      </p:sp>
    </p:spTree>
    <p:extLst>
      <p:ext uri="{BB962C8B-B14F-4D97-AF65-F5344CB8AC3E}">
        <p14:creationId xmlns:p14="http://schemas.microsoft.com/office/powerpoint/2010/main" val="4125322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057CCF17-4638-3648-9242-622D16CA3748}" type="datetimeFigureOut">
              <a:rPr lang="fr-FR" smtClean="0"/>
              <a:t>14/10/2020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D9F17A5B-BFE7-CF4D-BBF6-50A222259D00}" type="slidenum">
              <a:rPr lang="fr-FR" smtClean="0"/>
              <a:t>‹#›</a:t>
            </a:fld>
            <a:endParaRPr lang="fr-FR"/>
          </a:p>
        </p:txBody>
      </p:sp>
    </p:spTree>
    <p:extLst>
      <p:ext uri="{BB962C8B-B14F-4D97-AF65-F5344CB8AC3E}">
        <p14:creationId xmlns:p14="http://schemas.microsoft.com/office/powerpoint/2010/main" val="1346250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057CCF17-4638-3648-9242-622D16CA3748}" type="datetimeFigureOut">
              <a:rPr lang="fr-FR" smtClean="0"/>
              <a:t>14/10/2020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9F17A5B-BFE7-CF4D-BBF6-50A222259D00}" type="slidenum">
              <a:rPr lang="fr-FR" smtClean="0"/>
              <a:t>‹#›</a:t>
            </a:fld>
            <a:endParaRPr lang="fr-FR"/>
          </a:p>
        </p:txBody>
      </p:sp>
    </p:spTree>
    <p:extLst>
      <p:ext uri="{BB962C8B-B14F-4D97-AF65-F5344CB8AC3E}">
        <p14:creationId xmlns:p14="http://schemas.microsoft.com/office/powerpoint/2010/main" val="2840638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57CCF17-4638-3648-9242-622D16CA3748}" type="datetimeFigureOut">
              <a:rPr lang="fr-FR" smtClean="0"/>
              <a:t>14/10/2020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D9F17A5B-BFE7-CF4D-BBF6-50A222259D00}" type="slidenum">
              <a:rPr lang="fr-FR" smtClean="0"/>
              <a:t>‹#›</a:t>
            </a:fld>
            <a:endParaRPr lang="fr-FR"/>
          </a:p>
        </p:txBody>
      </p:sp>
    </p:spTree>
    <p:extLst>
      <p:ext uri="{BB962C8B-B14F-4D97-AF65-F5344CB8AC3E}">
        <p14:creationId xmlns:p14="http://schemas.microsoft.com/office/powerpoint/2010/main" val="1357831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057CCF17-4638-3648-9242-622D16CA3748}" type="datetimeFigureOut">
              <a:rPr lang="fr-FR" smtClean="0"/>
              <a:t>14/10/2020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9F17A5B-BFE7-CF4D-BBF6-50A222259D00}" type="slidenum">
              <a:rPr lang="fr-FR" smtClean="0"/>
              <a:t>‹#›</a:t>
            </a:fld>
            <a:endParaRPr lang="fr-FR"/>
          </a:p>
        </p:txBody>
      </p:sp>
    </p:spTree>
    <p:extLst>
      <p:ext uri="{BB962C8B-B14F-4D97-AF65-F5344CB8AC3E}">
        <p14:creationId xmlns:p14="http://schemas.microsoft.com/office/powerpoint/2010/main" val="1621825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057CCF17-4638-3648-9242-622D16CA3748}" type="datetimeFigureOut">
              <a:rPr lang="fr-FR" smtClean="0"/>
              <a:t>14/10/2020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9F17A5B-BFE7-CF4D-BBF6-50A222259D00}" type="slidenum">
              <a:rPr lang="fr-FR" smtClean="0"/>
              <a:t>‹#›</a:t>
            </a:fld>
            <a:endParaRPr lang="fr-FR"/>
          </a:p>
        </p:txBody>
      </p:sp>
    </p:spTree>
    <p:extLst>
      <p:ext uri="{BB962C8B-B14F-4D97-AF65-F5344CB8AC3E}">
        <p14:creationId xmlns:p14="http://schemas.microsoft.com/office/powerpoint/2010/main" val="967837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57CCF17-4638-3648-9242-622D16CA3748}" type="datetimeFigureOut">
              <a:rPr lang="fr-FR" smtClean="0"/>
              <a:t>14/10/2020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9F17A5B-BFE7-CF4D-BBF6-50A222259D00}" type="slidenum">
              <a:rPr lang="fr-FR" smtClean="0"/>
              <a:t>‹#›</a:t>
            </a:fld>
            <a:endParaRPr lang="fr-FR"/>
          </a:p>
        </p:txBody>
      </p:sp>
    </p:spTree>
    <p:extLst>
      <p:ext uri="{BB962C8B-B14F-4D97-AF65-F5344CB8AC3E}">
        <p14:creationId xmlns:p14="http://schemas.microsoft.com/office/powerpoint/2010/main" val="3285294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57CCF17-4638-3648-9242-622D16CA3748}" type="datetimeFigureOut">
              <a:rPr lang="fr-FR" smtClean="0"/>
              <a:t>14/10/2020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9F17A5B-BFE7-CF4D-BBF6-50A222259D00}" type="slidenum">
              <a:rPr lang="fr-FR" smtClean="0"/>
              <a:t>‹#›</a:t>
            </a:fld>
            <a:endParaRPr lang="fr-FR"/>
          </a:p>
        </p:txBody>
      </p:sp>
    </p:spTree>
    <p:extLst>
      <p:ext uri="{BB962C8B-B14F-4D97-AF65-F5344CB8AC3E}">
        <p14:creationId xmlns:p14="http://schemas.microsoft.com/office/powerpoint/2010/main" val="2837002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7CCF17-4638-3648-9242-622D16CA3748}" type="datetimeFigureOut">
              <a:rPr lang="fr-FR" smtClean="0"/>
              <a:t>14/10/2020</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F17A5B-BFE7-CF4D-BBF6-50A222259D00}" type="slidenum">
              <a:rPr lang="fr-FR" smtClean="0"/>
              <a:t>‹#›</a:t>
            </a:fld>
            <a:endParaRPr lang="fr-FR"/>
          </a:p>
        </p:txBody>
      </p:sp>
    </p:spTree>
    <p:extLst>
      <p:ext uri="{BB962C8B-B14F-4D97-AF65-F5344CB8AC3E}">
        <p14:creationId xmlns:p14="http://schemas.microsoft.com/office/powerpoint/2010/main" val="21270212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id.erfgoed.net/afbeeldingen/189081" TargetMode="External"/><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5" name="Picture 3" descr="Powerpoi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2" y="491383"/>
            <a:ext cx="9144000" cy="5875338"/>
          </a:xfrm>
          <a:prstGeom prst="rect">
            <a:avLst/>
          </a:prstGeom>
          <a:noFill/>
          <a:extLst>
            <a:ext uri="{909E8E84-426E-40DD-AFC4-6F175D3DCCD1}">
              <a14:hiddenFill xmlns:a14="http://schemas.microsoft.com/office/drawing/2010/main">
                <a:solidFill>
                  <a:srgbClr val="FFFFFF"/>
                </a:solidFill>
              </a14:hiddenFill>
            </a:ext>
          </a:extLst>
        </p:spPr>
      </p:pic>
      <p:sp>
        <p:nvSpPr>
          <p:cNvPr id="64518" name="Rectangle 6"/>
          <p:cNvSpPr>
            <a:spLocks noChangeArrowheads="1"/>
          </p:cNvSpPr>
          <p:nvPr/>
        </p:nvSpPr>
        <p:spPr bwMode="auto">
          <a:xfrm>
            <a:off x="685800" y="981076"/>
            <a:ext cx="7772400" cy="971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b"/>
          <a:lstStyle/>
          <a:p>
            <a:endParaRPr kumimoji="1" lang="nl-BE" sz="5400" b="1" i="1" u="sng" dirty="0">
              <a:solidFill>
                <a:srgbClr val="9A3030"/>
              </a:solidFill>
              <a:effectLst>
                <a:outerShdw blurRad="38100" dist="38100" dir="2700000" algn="tl">
                  <a:srgbClr val="C0C0C0"/>
                </a:outerShdw>
              </a:effectLst>
              <a:latin typeface="Tahoma" pitchFamily="34" charset="0"/>
            </a:endParaRPr>
          </a:p>
        </p:txBody>
      </p:sp>
      <p:sp>
        <p:nvSpPr>
          <p:cNvPr id="64520" name="Rectangle 8"/>
          <p:cNvSpPr>
            <a:spLocks noChangeArrowheads="1"/>
          </p:cNvSpPr>
          <p:nvPr/>
        </p:nvSpPr>
        <p:spPr bwMode="auto">
          <a:xfrm>
            <a:off x="395288" y="333375"/>
            <a:ext cx="8497192" cy="4031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b"/>
          <a:lstStyle/>
          <a:p>
            <a:endParaRPr kumimoji="1" lang="nl-NL" sz="6000" b="1" dirty="0">
              <a:solidFill>
                <a:srgbClr val="9A3030"/>
              </a:solidFill>
              <a:effectLst>
                <a:outerShdw blurRad="38100" dist="38100" dir="2700000" algn="tl">
                  <a:srgbClr val="C0C0C0"/>
                </a:outerShdw>
              </a:effectLst>
              <a:latin typeface="Tahoma" pitchFamily="34" charset="0"/>
            </a:endParaRPr>
          </a:p>
          <a:p>
            <a:endParaRPr lang="nl-BE" sz="6000" dirty="0"/>
          </a:p>
          <a:p>
            <a:endParaRPr lang="nl-BE" sz="6000" dirty="0"/>
          </a:p>
          <a:p>
            <a:endParaRPr lang="nl-BE" sz="6000" dirty="0"/>
          </a:p>
          <a:p>
            <a:endParaRPr lang="nl-BE" sz="6000" dirty="0"/>
          </a:p>
          <a:p>
            <a:endParaRPr lang="nl-BE" sz="6000" dirty="0"/>
          </a:p>
          <a:p>
            <a:endParaRPr lang="nl-BE" sz="6000" dirty="0"/>
          </a:p>
          <a:p>
            <a:endParaRPr lang="nl-BE" sz="6000" dirty="0"/>
          </a:p>
          <a:p>
            <a:endParaRPr lang="nl-BE" sz="6000" dirty="0"/>
          </a:p>
          <a:p>
            <a:endParaRPr lang="nl-BE" sz="6000" dirty="0"/>
          </a:p>
          <a:p>
            <a:endParaRPr lang="nl-BE" sz="6000" dirty="0"/>
          </a:p>
          <a:p>
            <a:r>
              <a:rPr lang="nl-BE" sz="6000" dirty="0"/>
              <a:t> </a:t>
            </a:r>
            <a:endParaRPr kumimoji="1" lang="nl-NL" sz="2600" dirty="0">
              <a:solidFill>
                <a:schemeClr val="accent4">
                  <a:lumMod val="75000"/>
                  <a:lumOff val="25000"/>
                </a:schemeClr>
              </a:solidFill>
              <a:effectLst>
                <a:outerShdw blurRad="38100" dist="38100" dir="2700000" algn="tl">
                  <a:srgbClr val="C0C0C0"/>
                </a:outerShdw>
              </a:effectLst>
              <a:latin typeface="Tahoma" pitchFamily="34" charset="0"/>
            </a:endParaRPr>
          </a:p>
        </p:txBody>
      </p:sp>
      <p:pic>
        <p:nvPicPr>
          <p:cNvPr id="64521" name="Picture 9" descr="crow_quadr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288" y="333375"/>
            <a:ext cx="2733675" cy="647700"/>
          </a:xfrm>
          <a:prstGeom prst="rect">
            <a:avLst/>
          </a:prstGeom>
          <a:noFill/>
          <a:extLst>
            <a:ext uri="{909E8E84-426E-40DD-AFC4-6F175D3DCCD1}">
              <a14:hiddenFill xmlns:a14="http://schemas.microsoft.com/office/drawing/2010/main">
                <a:solidFill>
                  <a:srgbClr val="FFFFFF"/>
                </a:solidFill>
              </a14:hiddenFill>
            </a:ext>
          </a:extLst>
        </p:spPr>
      </p:pic>
      <p:sp>
        <p:nvSpPr>
          <p:cNvPr id="6" name="Titre 1">
            <a:extLst>
              <a:ext uri="{FF2B5EF4-FFF2-40B4-BE49-F238E27FC236}">
                <a16:creationId xmlns:a16="http://schemas.microsoft.com/office/drawing/2014/main" id="{DBF8E6A6-391B-4D4F-B2AC-453EF9303C78}"/>
              </a:ext>
            </a:extLst>
          </p:cNvPr>
          <p:cNvSpPr txBox="1">
            <a:spLocks/>
          </p:cNvSpPr>
          <p:nvPr/>
        </p:nvSpPr>
        <p:spPr>
          <a:xfrm>
            <a:off x="685800" y="1270000"/>
            <a:ext cx="7772400" cy="32004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nl-NL" dirty="0">
              <a:latin typeface="Arial" panose="020B0604020202020204" pitchFamily="34" charset="0"/>
              <a:cs typeface="Arial" panose="020B0604020202020204" pitchFamily="34" charset="0"/>
            </a:endParaRPr>
          </a:p>
          <a:p>
            <a:r>
              <a:rPr lang="nl-NL" b="1" dirty="0">
                <a:latin typeface="Arial" panose="020B0604020202020204" pitchFamily="34" charset="0"/>
                <a:cs typeface="Arial" panose="020B0604020202020204" pitchFamily="34" charset="0"/>
              </a:rPr>
              <a:t>Erfgoedeigenaar, een vergiftigd geschenk?</a:t>
            </a:r>
          </a:p>
        </p:txBody>
      </p:sp>
      <p:sp>
        <p:nvSpPr>
          <p:cNvPr id="7" name="Sous-titre 2">
            <a:extLst>
              <a:ext uri="{FF2B5EF4-FFF2-40B4-BE49-F238E27FC236}">
                <a16:creationId xmlns:a16="http://schemas.microsoft.com/office/drawing/2014/main" id="{072094B9-8165-6748-A69F-A7ADFCE1F31C}"/>
              </a:ext>
            </a:extLst>
          </p:cNvPr>
          <p:cNvSpPr txBox="1">
            <a:spLocks/>
          </p:cNvSpPr>
          <p:nvPr/>
        </p:nvSpPr>
        <p:spPr>
          <a:xfrm>
            <a:off x="1371600" y="4762500"/>
            <a:ext cx="6400800" cy="1752600"/>
          </a:xfrm>
          <a:prstGeom prst="rect">
            <a:avLst/>
          </a:prstGeom>
        </p:spPr>
        <p:txBody>
          <a:bodyPr>
            <a:normAutofit fontScale="9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fr-FR" dirty="0">
                <a:solidFill>
                  <a:srgbClr val="000000"/>
                </a:solidFill>
                <a:latin typeface="Arial" panose="020B0604020202020204" pitchFamily="34" charset="0"/>
                <a:cs typeface="Arial" panose="020B0604020202020204" pitchFamily="34" charset="0"/>
              </a:rPr>
              <a:t>Dr</a:t>
            </a:r>
            <a:r>
              <a:rPr lang="fr-FR" dirty="0">
                <a:solidFill>
                  <a:srgbClr val="FF0000"/>
                </a:solidFill>
                <a:latin typeface="Arial" panose="020B0604020202020204" pitchFamily="34" charset="0"/>
                <a:cs typeface="Arial" panose="020B0604020202020204" pitchFamily="34" charset="0"/>
              </a:rPr>
              <a:t>.</a:t>
            </a:r>
            <a:r>
              <a:rPr lang="fr-FR" dirty="0">
                <a:solidFill>
                  <a:srgbClr val="000000"/>
                </a:solidFill>
                <a:latin typeface="Arial" panose="020B0604020202020204" pitchFamily="34" charset="0"/>
                <a:cs typeface="Arial" panose="020B0604020202020204" pitchFamily="34" charset="0"/>
              </a:rPr>
              <a:t> Marie-Sophie de </a:t>
            </a:r>
            <a:r>
              <a:rPr lang="fr-FR" dirty="0" err="1">
                <a:solidFill>
                  <a:srgbClr val="000000"/>
                </a:solidFill>
                <a:latin typeface="Arial" panose="020B0604020202020204" pitchFamily="34" charset="0"/>
                <a:cs typeface="Arial" panose="020B0604020202020204" pitchFamily="34" charset="0"/>
              </a:rPr>
              <a:t>Clippele</a:t>
            </a:r>
            <a:endParaRPr lang="fr-FR" dirty="0">
              <a:solidFill>
                <a:srgbClr val="000000"/>
              </a:solidFill>
              <a:latin typeface="Arial" panose="020B0604020202020204" pitchFamily="34" charset="0"/>
              <a:cs typeface="Arial" panose="020B0604020202020204" pitchFamily="34" charset="0"/>
            </a:endParaRPr>
          </a:p>
          <a:p>
            <a:pPr marL="0" indent="0" algn="ctr">
              <a:buNone/>
            </a:pPr>
            <a:r>
              <a:rPr lang="fr-FR" dirty="0" err="1">
                <a:solidFill>
                  <a:srgbClr val="000000"/>
                </a:solidFill>
                <a:latin typeface="Arial" panose="020B0604020202020204" pitchFamily="34" charset="0"/>
                <a:cs typeface="Arial" panose="020B0604020202020204" pitchFamily="34" charset="0"/>
              </a:rPr>
              <a:t>Postdoctoraal</a:t>
            </a:r>
            <a:r>
              <a:rPr lang="fr-FR" dirty="0">
                <a:solidFill>
                  <a:srgbClr val="000000"/>
                </a:solidFill>
                <a:latin typeface="Arial" panose="020B0604020202020204" pitchFamily="34" charset="0"/>
                <a:cs typeface="Arial" panose="020B0604020202020204" pitchFamily="34" charset="0"/>
              </a:rPr>
              <a:t> </a:t>
            </a:r>
            <a:r>
              <a:rPr lang="fr-FR" dirty="0" err="1">
                <a:solidFill>
                  <a:srgbClr val="000000"/>
                </a:solidFill>
                <a:latin typeface="Arial" panose="020B0604020202020204" pitchFamily="34" charset="0"/>
                <a:cs typeface="Arial" panose="020B0604020202020204" pitchFamily="34" charset="0"/>
              </a:rPr>
              <a:t>Onderzoeker</a:t>
            </a:r>
            <a:r>
              <a:rPr lang="fr-FR" dirty="0">
                <a:solidFill>
                  <a:srgbClr val="000000"/>
                </a:solidFill>
                <a:latin typeface="Arial" panose="020B0604020202020204" pitchFamily="34" charset="0"/>
                <a:cs typeface="Arial" panose="020B0604020202020204" pitchFamily="34" charset="0"/>
              </a:rPr>
              <a:t> F.R.S.-FNRS</a:t>
            </a:r>
          </a:p>
          <a:p>
            <a:pPr marL="0" indent="0" algn="ctr">
              <a:buNone/>
            </a:pPr>
            <a:r>
              <a:rPr lang="fr-FR" dirty="0">
                <a:solidFill>
                  <a:srgbClr val="000000"/>
                </a:solidFill>
                <a:latin typeface="Arial" panose="020B0604020202020204" pitchFamily="34" charset="0"/>
                <a:cs typeface="Arial" panose="020B0604020202020204" pitchFamily="34" charset="0"/>
              </a:rPr>
              <a:t>Université Saint-Louis – Bruxelles </a:t>
            </a:r>
          </a:p>
        </p:txBody>
      </p:sp>
    </p:spTree>
    <p:extLst>
      <p:ext uri="{BB962C8B-B14F-4D97-AF65-F5344CB8AC3E}">
        <p14:creationId xmlns:p14="http://schemas.microsoft.com/office/powerpoint/2010/main" val="3730353951"/>
      </p:ext>
    </p:extLst>
  </p:cSld>
  <p:clrMapOvr>
    <a:masterClrMapping/>
  </p:clrMapOvr>
  <mc:AlternateContent xmlns:mc="http://schemas.openxmlformats.org/markup-compatibility/2006" xmlns:p14="http://schemas.microsoft.com/office/powerpoint/2010/main">
    <mc:Choice Requires="p14">
      <p:transition spd="slow" p14:dur="2000" advClick="0" advTm="6003"/>
    </mc:Choice>
    <mc:Fallback xmlns="">
      <p:transition spd="slow" advClick="0" advTm="6003"/>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nodePh="1">
                                  <p:stCondLst>
                                    <p:cond delay="0"/>
                                  </p:stCondLst>
                                  <p:endCondLst>
                                    <p:cond evt="begin" delay="0">
                                      <p:tn val="5"/>
                                    </p:cond>
                                  </p:endCondLst>
                                  <p:iterate type="lt">
                                    <p:tmAbs val="75"/>
                                  </p:iterate>
                                  <p:childTnLst>
                                    <p:set>
                                      <p:cBhvr>
                                        <p:cTn id="6" dur="1" fill="hold">
                                          <p:stCondLst>
                                            <p:cond delay="74"/>
                                          </p:stCondLst>
                                        </p:cTn>
                                        <p:tgtEl>
                                          <p:spTgt spid="64518"/>
                                        </p:tgtEl>
                                        <p:attrNameLst>
                                          <p:attrName>style.visibility</p:attrName>
                                        </p:attrNameLst>
                                      </p:cBhvr>
                                      <p:to>
                                        <p:strVal val="visible"/>
                                      </p:to>
                                    </p:set>
                                  </p:childTnLst>
                                </p:cTn>
                              </p:par>
                            </p:childTnLst>
                          </p:cTn>
                        </p:par>
                        <p:par>
                          <p:cTn id="7" fill="hold" nodeType="afterGroup">
                            <p:stCondLst>
                              <p:cond delay="75"/>
                            </p:stCondLst>
                            <p:childTnLst>
                              <p:par>
                                <p:cTn id="8" presetID="14" presetClass="entr" presetSubtype="10" fill="hold" grpId="0" nodeType="afterEffect">
                                  <p:stCondLst>
                                    <p:cond delay="0"/>
                                  </p:stCondLst>
                                  <p:iterate type="lt">
                                    <p:tmPct val="100000"/>
                                  </p:iterate>
                                  <p:childTnLst>
                                    <p:set>
                                      <p:cBhvr>
                                        <p:cTn id="9" dur="1" fill="hold">
                                          <p:stCondLst>
                                            <p:cond delay="0"/>
                                          </p:stCondLst>
                                        </p:cTn>
                                        <p:tgtEl>
                                          <p:spTgt spid="64520"/>
                                        </p:tgtEl>
                                        <p:attrNameLst>
                                          <p:attrName>style.visibility</p:attrName>
                                        </p:attrNameLst>
                                      </p:cBhvr>
                                      <p:to>
                                        <p:strVal val="visible"/>
                                      </p:to>
                                    </p:set>
                                    <p:animEffect transition="in" filter="randombar(horizontal)">
                                      <p:cBhvr>
                                        <p:cTn id="10" dur="75"/>
                                        <p:tgtEl>
                                          <p:spTgt spid="645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8" grpId="0" autoUpdateAnimBg="0"/>
      <p:bldP spid="64520"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1270000" y="0"/>
            <a:ext cx="6589594" cy="6858000"/>
          </a:xfrm>
          <a:prstGeom prst="rect">
            <a:avLst/>
          </a:prstGeom>
        </p:spPr>
      </p:pic>
    </p:spTree>
    <p:extLst>
      <p:ext uri="{BB962C8B-B14F-4D97-AF65-F5344CB8AC3E}">
        <p14:creationId xmlns:p14="http://schemas.microsoft.com/office/powerpoint/2010/main" val="2432484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DA5B-4042-C44A-8AA3-D73920D3CA53}"/>
              </a:ext>
            </a:extLst>
          </p:cNvPr>
          <p:cNvSpPr>
            <a:spLocks noGrp="1"/>
          </p:cNvSpPr>
          <p:nvPr>
            <p:ph type="title"/>
          </p:nvPr>
        </p:nvSpPr>
        <p:spPr/>
        <p:txBody>
          <a:bodyPr/>
          <a:lstStyle/>
          <a:p>
            <a:r>
              <a:rPr lang="en-GB" b="1" dirty="0" err="1">
                <a:solidFill>
                  <a:srgbClr val="FF0000"/>
                </a:solidFill>
                <a:latin typeface="Arial" panose="020B0604020202020204" pitchFamily="34" charset="0"/>
                <a:cs typeface="Arial" panose="020B0604020202020204" pitchFamily="34" charset="0"/>
              </a:rPr>
              <a:t>Overzicht</a:t>
            </a:r>
            <a:endParaRPr lang="en-GB" b="1" dirty="0">
              <a:solidFill>
                <a:srgbClr val="FF0000"/>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44C7055-AE00-3B45-83CB-F2FCB869E58F}"/>
              </a:ext>
            </a:extLst>
          </p:cNvPr>
          <p:cNvSpPr>
            <a:spLocks noGrp="1"/>
          </p:cNvSpPr>
          <p:nvPr>
            <p:ph idx="1"/>
          </p:nvPr>
        </p:nvSpPr>
        <p:spPr/>
        <p:txBody>
          <a:bodyPr/>
          <a:lstStyle/>
          <a:p>
            <a:pPr marL="514350" indent="-514350">
              <a:buAutoNum type="arabicPeriod"/>
            </a:pPr>
            <a:r>
              <a:rPr lang="nl-NL" b="1" dirty="0">
                <a:latin typeface="Arial" panose="020B0604020202020204" pitchFamily="34" charset="0"/>
                <a:cs typeface="Arial" panose="020B0604020202020204" pitchFamily="34" charset="0"/>
              </a:rPr>
              <a:t>Toename van de last </a:t>
            </a:r>
            <a:r>
              <a:rPr lang="nl-NL" b="1" dirty="0">
                <a:solidFill>
                  <a:srgbClr val="FF0000"/>
                </a:solidFill>
                <a:latin typeface="Arial" panose="020B0604020202020204" pitchFamily="34" charset="0"/>
                <a:cs typeface="Arial" panose="020B0604020202020204" pitchFamily="34" charset="0"/>
              </a:rPr>
              <a:t>voor </a:t>
            </a:r>
            <a:r>
              <a:rPr lang="nl-NL" b="1" dirty="0">
                <a:latin typeface="Arial" panose="020B0604020202020204" pitchFamily="34" charset="0"/>
                <a:cs typeface="Arial" panose="020B0604020202020204" pitchFamily="34" charset="0"/>
              </a:rPr>
              <a:t>de erfgoedeigenaar</a:t>
            </a:r>
          </a:p>
          <a:p>
            <a:pPr marL="514350" indent="-514350">
              <a:buAutoNum type="arabicPeriod"/>
            </a:pPr>
            <a:endParaRPr lang="nl-NL" dirty="0">
              <a:latin typeface="Arial" panose="020B0604020202020204" pitchFamily="34" charset="0"/>
              <a:cs typeface="Arial" panose="020B0604020202020204" pitchFamily="34" charset="0"/>
            </a:endParaRPr>
          </a:p>
          <a:p>
            <a:pPr marL="514350" indent="-514350">
              <a:buAutoNum type="arabicPeriod"/>
            </a:pPr>
            <a:r>
              <a:rPr lang="nl-NL" b="1" dirty="0">
                <a:solidFill>
                  <a:srgbClr val="FF0000"/>
                </a:solidFill>
                <a:latin typeface="Arial" panose="020B0604020202020204" pitchFamily="34" charset="0"/>
                <a:cs typeface="Arial" panose="020B0604020202020204" pitchFamily="34" charset="0"/>
              </a:rPr>
              <a:t>Ruimer </a:t>
            </a:r>
            <a:r>
              <a:rPr lang="nl-NL" b="1" dirty="0">
                <a:latin typeface="Arial" panose="020B0604020202020204" pitchFamily="34" charset="0"/>
                <a:cs typeface="Arial" panose="020B0604020202020204" pitchFamily="34" charset="0"/>
              </a:rPr>
              <a:t>vergoedingsrecht als tegengewicht</a:t>
            </a:r>
          </a:p>
          <a:p>
            <a:endParaRPr lang="nl-N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8989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DA5B-4042-C44A-8AA3-D73920D3CA53}"/>
              </a:ext>
            </a:extLst>
          </p:cNvPr>
          <p:cNvSpPr>
            <a:spLocks noGrp="1"/>
          </p:cNvSpPr>
          <p:nvPr>
            <p:ph type="title"/>
          </p:nvPr>
        </p:nvSpPr>
        <p:spPr/>
        <p:txBody>
          <a:bodyPr>
            <a:normAutofit fontScale="90000"/>
          </a:bodyPr>
          <a:lstStyle/>
          <a:p>
            <a:r>
              <a:rPr lang="nl-NL" b="1" dirty="0">
                <a:latin typeface="Arial" panose="020B0604020202020204" pitchFamily="34" charset="0"/>
                <a:cs typeface="Arial" panose="020B0604020202020204" pitchFamily="34" charset="0"/>
              </a:rPr>
              <a:t>1. Toename van de last van de erfgoedeigenaar</a:t>
            </a:r>
          </a:p>
        </p:txBody>
      </p:sp>
      <p:sp>
        <p:nvSpPr>
          <p:cNvPr id="3" name="Content Placeholder 2">
            <a:extLst>
              <a:ext uri="{FF2B5EF4-FFF2-40B4-BE49-F238E27FC236}">
                <a16:creationId xmlns:a16="http://schemas.microsoft.com/office/drawing/2014/main" id="{844C7055-AE00-3B45-83CB-F2FCB869E58F}"/>
              </a:ext>
            </a:extLst>
          </p:cNvPr>
          <p:cNvSpPr>
            <a:spLocks noGrp="1"/>
          </p:cNvSpPr>
          <p:nvPr>
            <p:ph idx="1"/>
          </p:nvPr>
        </p:nvSpPr>
        <p:spPr/>
        <p:txBody>
          <a:bodyPr>
            <a:normAutofit/>
          </a:bodyPr>
          <a:lstStyle/>
          <a:p>
            <a:pPr marL="514350" indent="-514350">
              <a:buAutoNum type="arabicPeriod"/>
            </a:pPr>
            <a:r>
              <a:rPr lang="nl-NL" dirty="0">
                <a:latin typeface="Arial" panose="020B0604020202020204" pitchFamily="34" charset="0"/>
                <a:cs typeface="Arial" panose="020B0604020202020204" pitchFamily="34" charset="0"/>
              </a:rPr>
              <a:t>De erfgoedrelatie tussen eigenaar en overheid</a:t>
            </a:r>
          </a:p>
          <a:p>
            <a:pPr marL="0" indent="0">
              <a:buNone/>
            </a:pPr>
            <a:endParaRPr lang="nl-NL" dirty="0">
              <a:latin typeface="Arial" panose="020B0604020202020204" pitchFamily="34" charset="0"/>
              <a:cs typeface="Arial" panose="020B0604020202020204" pitchFamily="34" charset="0"/>
            </a:endParaRPr>
          </a:p>
          <a:p>
            <a:pPr marL="0" indent="0">
              <a:buNone/>
            </a:pPr>
            <a:r>
              <a:rPr lang="nl-NL" dirty="0">
                <a:latin typeface="Arial" panose="020B0604020202020204" pitchFamily="34" charset="0"/>
                <a:cs typeface="Arial" panose="020B0604020202020204" pitchFamily="34" charset="0"/>
              </a:rPr>
              <a:t>Rol erfgoedeigenaar </a:t>
            </a:r>
            <a:r>
              <a:rPr lang="nl-NL" dirty="0">
                <a:solidFill>
                  <a:srgbClr val="FF0000"/>
                </a:solidFill>
                <a:latin typeface="Arial" panose="020B0604020202020204" pitchFamily="34" charset="0"/>
                <a:cs typeface="Arial" panose="020B0604020202020204" pitchFamily="34" charset="0"/>
              </a:rPr>
              <a:t>omvat </a:t>
            </a:r>
            <a:r>
              <a:rPr lang="nl-NL" dirty="0">
                <a:latin typeface="Arial" panose="020B0604020202020204" pitchFamily="34" charset="0"/>
                <a:cs typeface="Arial" panose="020B0604020202020204" pitchFamily="34" charset="0"/>
              </a:rPr>
              <a:t>3 elementen:</a:t>
            </a:r>
          </a:p>
          <a:p>
            <a:pPr marL="0" indent="0">
              <a:buNone/>
            </a:pPr>
            <a:endParaRPr lang="nl-NL" dirty="0">
              <a:latin typeface="Arial" panose="020B0604020202020204" pitchFamily="34" charset="0"/>
              <a:cs typeface="Arial" panose="020B0604020202020204" pitchFamily="34" charset="0"/>
            </a:endParaRPr>
          </a:p>
          <a:p>
            <a:pPr marL="914400" lvl="1" indent="-514350">
              <a:buAutoNum type="arabicPeriod"/>
            </a:pPr>
            <a:r>
              <a:rPr lang="nl-NL" dirty="0">
                <a:latin typeface="Arial" panose="020B0604020202020204" pitchFamily="34" charset="0"/>
                <a:cs typeface="Arial" panose="020B0604020202020204" pitchFamily="34" charset="0"/>
              </a:rPr>
              <a:t>Betrokkenheid bij beschermingsprocedure</a:t>
            </a:r>
          </a:p>
          <a:p>
            <a:pPr marL="914400" lvl="1" indent="-514350">
              <a:buAutoNum type="arabicPeriod"/>
            </a:pPr>
            <a:r>
              <a:rPr lang="nl-NL" dirty="0">
                <a:latin typeface="Arial" panose="020B0604020202020204" pitchFamily="34" charset="0"/>
                <a:cs typeface="Arial" panose="020B0604020202020204" pitchFamily="34" charset="0"/>
              </a:rPr>
              <a:t>Rechtsgevolgen</a:t>
            </a:r>
          </a:p>
          <a:p>
            <a:pPr marL="914400" lvl="1" indent="-514350">
              <a:buAutoNum type="arabicPeriod"/>
            </a:pPr>
            <a:r>
              <a:rPr lang="nl-NL" dirty="0">
                <a:latin typeface="Arial" panose="020B0604020202020204" pitchFamily="34" charset="0"/>
                <a:cs typeface="Arial" panose="020B0604020202020204" pitchFamily="34" charset="0"/>
              </a:rPr>
              <a:t>Controle- en sanctiemaatregelen</a:t>
            </a:r>
          </a:p>
        </p:txBody>
      </p:sp>
    </p:spTree>
    <p:extLst>
      <p:ext uri="{BB962C8B-B14F-4D97-AF65-F5344CB8AC3E}">
        <p14:creationId xmlns:p14="http://schemas.microsoft.com/office/powerpoint/2010/main" val="277694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DA5B-4042-C44A-8AA3-D73920D3CA53}"/>
              </a:ext>
            </a:extLst>
          </p:cNvPr>
          <p:cNvSpPr>
            <a:spLocks noGrp="1"/>
          </p:cNvSpPr>
          <p:nvPr>
            <p:ph type="title"/>
          </p:nvPr>
        </p:nvSpPr>
        <p:spPr/>
        <p:txBody>
          <a:bodyPr>
            <a:normAutofit fontScale="90000"/>
          </a:bodyPr>
          <a:lstStyle/>
          <a:p>
            <a:r>
              <a:rPr lang="nl-NL" b="1" dirty="0">
                <a:latin typeface="Arial" panose="020B0604020202020204" pitchFamily="34" charset="0"/>
                <a:cs typeface="Arial" panose="020B0604020202020204" pitchFamily="34" charset="0"/>
              </a:rPr>
              <a:t>1. Toename van de last </a:t>
            </a:r>
            <a:r>
              <a:rPr lang="nl-NL" b="1" dirty="0">
                <a:solidFill>
                  <a:srgbClr val="FF0000"/>
                </a:solidFill>
                <a:latin typeface="Arial" panose="020B0604020202020204" pitchFamily="34" charset="0"/>
                <a:cs typeface="Arial" panose="020B0604020202020204" pitchFamily="34" charset="0"/>
              </a:rPr>
              <a:t>voor </a:t>
            </a:r>
            <a:r>
              <a:rPr lang="nl-NL" b="1" dirty="0">
                <a:latin typeface="Arial" panose="020B0604020202020204" pitchFamily="34" charset="0"/>
                <a:cs typeface="Arial" panose="020B0604020202020204" pitchFamily="34" charset="0"/>
              </a:rPr>
              <a:t>de erfgoedeigenaar</a:t>
            </a:r>
          </a:p>
        </p:txBody>
      </p:sp>
      <p:sp>
        <p:nvSpPr>
          <p:cNvPr id="3" name="Content Placeholder 2">
            <a:extLst>
              <a:ext uri="{FF2B5EF4-FFF2-40B4-BE49-F238E27FC236}">
                <a16:creationId xmlns:a16="http://schemas.microsoft.com/office/drawing/2014/main" id="{844C7055-AE00-3B45-83CB-F2FCB869E58F}"/>
              </a:ext>
            </a:extLst>
          </p:cNvPr>
          <p:cNvSpPr>
            <a:spLocks noGrp="1"/>
          </p:cNvSpPr>
          <p:nvPr>
            <p:ph idx="1"/>
          </p:nvPr>
        </p:nvSpPr>
        <p:spPr>
          <a:xfrm>
            <a:off x="457200" y="1600200"/>
            <a:ext cx="8229600" cy="5090886"/>
          </a:xfrm>
        </p:spPr>
        <p:txBody>
          <a:bodyPr>
            <a:normAutofit/>
          </a:bodyPr>
          <a:lstStyle/>
          <a:p>
            <a:pPr marL="514350" indent="-514350">
              <a:buAutoNum type="arabicPeriod"/>
            </a:pPr>
            <a:r>
              <a:rPr lang="nl-NL" dirty="0">
                <a:solidFill>
                  <a:schemeClr val="bg1">
                    <a:lumMod val="50000"/>
                  </a:schemeClr>
                </a:solidFill>
                <a:latin typeface="Arial" panose="020B0604020202020204" pitchFamily="34" charset="0"/>
                <a:cs typeface="Arial" panose="020B0604020202020204" pitchFamily="34" charset="0"/>
              </a:rPr>
              <a:t>De erfgoedrelatie tussen eigenaar en overheid</a:t>
            </a:r>
          </a:p>
          <a:p>
            <a:pPr marL="514350" indent="-514350">
              <a:buAutoNum type="arabicPeriod"/>
            </a:pPr>
            <a:r>
              <a:rPr lang="nl-NL" dirty="0">
                <a:latin typeface="Arial" panose="020B0604020202020204" pitchFamily="34" charset="0"/>
                <a:cs typeface="Arial" panose="020B0604020202020204" pitchFamily="34" charset="0"/>
              </a:rPr>
              <a:t>Wet van 7 aug 1931</a:t>
            </a:r>
          </a:p>
          <a:p>
            <a:pPr marL="857250" lvl="1" indent="-457200">
              <a:buFont typeface="Arial" panose="020B0604020202020204" pitchFamily="34" charset="0"/>
              <a:buChar char="•"/>
            </a:pPr>
            <a:r>
              <a:rPr lang="nl-NL" dirty="0">
                <a:latin typeface="Arial" panose="020B0604020202020204" pitchFamily="34" charset="0"/>
                <a:cs typeface="Arial" panose="020B0604020202020204" pitchFamily="34" charset="0"/>
              </a:rPr>
              <a:t>Elitaire visie op monumenten en landschappen</a:t>
            </a:r>
          </a:p>
          <a:p>
            <a:pPr marL="857250" lvl="1" indent="-457200">
              <a:buFont typeface="Arial" panose="020B0604020202020204" pitchFamily="34" charset="0"/>
              <a:buChar char="•"/>
            </a:pPr>
            <a:r>
              <a:rPr lang="nl-NL" dirty="0">
                <a:latin typeface="Arial" panose="020B0604020202020204" pitchFamily="34" charset="0"/>
                <a:cs typeface="Arial" panose="020B0604020202020204" pitchFamily="34" charset="0"/>
              </a:rPr>
              <a:t>Beperkte beschermingsinstrumenten</a:t>
            </a:r>
          </a:p>
          <a:p>
            <a:pPr marL="857250" lvl="1" indent="-457200">
              <a:buFont typeface="Arial" panose="020B0604020202020204" pitchFamily="34" charset="0"/>
              <a:buChar char="•"/>
            </a:pPr>
            <a:r>
              <a:rPr lang="nl-NL" dirty="0">
                <a:latin typeface="Arial" panose="020B0604020202020204" pitchFamily="34" charset="0"/>
                <a:cs typeface="Arial" panose="020B0604020202020204" pitchFamily="34" charset="0"/>
              </a:rPr>
              <a:t>Passieve relatie tot eigendom</a:t>
            </a:r>
          </a:p>
          <a:p>
            <a:pPr marL="857250" lvl="1" indent="-457200">
              <a:buFont typeface="Arial" panose="020B0604020202020204" pitchFamily="34" charset="0"/>
              <a:buChar char="•"/>
            </a:pPr>
            <a:r>
              <a:rPr lang="nl-NL" dirty="0">
                <a:latin typeface="Arial" panose="020B0604020202020204" pitchFamily="34" charset="0"/>
                <a:cs typeface="Arial" panose="020B0604020202020204" pitchFamily="34" charset="0"/>
              </a:rPr>
              <a:t>Beperkte uitvoering: lokale eigendom + uitsluiting privé-eigendom</a:t>
            </a:r>
          </a:p>
          <a:p>
            <a:pPr marL="400050" lvl="1" indent="0">
              <a:buNone/>
            </a:pPr>
            <a:endParaRPr lang="nl-N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9848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DA5B-4042-C44A-8AA3-D73920D3CA53}"/>
              </a:ext>
            </a:extLst>
          </p:cNvPr>
          <p:cNvSpPr>
            <a:spLocks noGrp="1"/>
          </p:cNvSpPr>
          <p:nvPr>
            <p:ph type="title"/>
          </p:nvPr>
        </p:nvSpPr>
        <p:spPr/>
        <p:txBody>
          <a:bodyPr>
            <a:normAutofit fontScale="90000"/>
          </a:bodyPr>
          <a:lstStyle/>
          <a:p>
            <a:r>
              <a:rPr lang="nl-NL" b="1" dirty="0">
                <a:latin typeface="Arial" panose="020B0604020202020204" pitchFamily="34" charset="0"/>
                <a:cs typeface="Arial" panose="020B0604020202020204" pitchFamily="34" charset="0"/>
              </a:rPr>
              <a:t>1. Toename van de last </a:t>
            </a:r>
            <a:r>
              <a:rPr lang="nl-NL" b="1" dirty="0">
                <a:solidFill>
                  <a:srgbClr val="FF0000"/>
                </a:solidFill>
                <a:latin typeface="Arial" panose="020B0604020202020204" pitchFamily="34" charset="0"/>
                <a:cs typeface="Arial" panose="020B0604020202020204" pitchFamily="34" charset="0"/>
              </a:rPr>
              <a:t>voor </a:t>
            </a:r>
            <a:r>
              <a:rPr lang="nl-NL" b="1" dirty="0">
                <a:latin typeface="Arial" panose="020B0604020202020204" pitchFamily="34" charset="0"/>
                <a:cs typeface="Arial" panose="020B0604020202020204" pitchFamily="34" charset="0"/>
              </a:rPr>
              <a:t>de erfgoedeigenaar</a:t>
            </a:r>
          </a:p>
        </p:txBody>
      </p:sp>
      <p:sp>
        <p:nvSpPr>
          <p:cNvPr id="3" name="Content Placeholder 2">
            <a:extLst>
              <a:ext uri="{FF2B5EF4-FFF2-40B4-BE49-F238E27FC236}">
                <a16:creationId xmlns:a16="http://schemas.microsoft.com/office/drawing/2014/main" id="{844C7055-AE00-3B45-83CB-F2FCB869E58F}"/>
              </a:ext>
            </a:extLst>
          </p:cNvPr>
          <p:cNvSpPr>
            <a:spLocks noGrp="1"/>
          </p:cNvSpPr>
          <p:nvPr>
            <p:ph idx="1"/>
          </p:nvPr>
        </p:nvSpPr>
        <p:spPr>
          <a:xfrm>
            <a:off x="457200" y="1600200"/>
            <a:ext cx="8229600" cy="5105400"/>
          </a:xfrm>
        </p:spPr>
        <p:txBody>
          <a:bodyPr/>
          <a:lstStyle/>
          <a:p>
            <a:pPr marL="514350" indent="-514350">
              <a:buAutoNum type="arabicPeriod"/>
            </a:pPr>
            <a:r>
              <a:rPr lang="nl-NL" dirty="0">
                <a:solidFill>
                  <a:schemeClr val="bg1">
                    <a:lumMod val="50000"/>
                  </a:schemeClr>
                </a:solidFill>
                <a:latin typeface="Arial" panose="020B0604020202020204" pitchFamily="34" charset="0"/>
                <a:cs typeface="Arial" panose="020B0604020202020204" pitchFamily="34" charset="0"/>
              </a:rPr>
              <a:t>De erfgoedrelatie tussen eigenaar en overheid</a:t>
            </a:r>
          </a:p>
          <a:p>
            <a:pPr marL="514350" indent="-514350">
              <a:buAutoNum type="arabicPeriod"/>
            </a:pPr>
            <a:r>
              <a:rPr lang="nl-NL" dirty="0">
                <a:solidFill>
                  <a:schemeClr val="bg1">
                    <a:lumMod val="50000"/>
                  </a:schemeClr>
                </a:solidFill>
                <a:latin typeface="Arial" panose="020B0604020202020204" pitchFamily="34" charset="0"/>
                <a:cs typeface="Arial" panose="020B0604020202020204" pitchFamily="34" charset="0"/>
              </a:rPr>
              <a:t>Wet van 7 aug 1931</a:t>
            </a:r>
          </a:p>
          <a:p>
            <a:pPr marL="514350" indent="-514350">
              <a:buAutoNum type="arabicPeriod"/>
            </a:pPr>
            <a:r>
              <a:rPr lang="nl-NL" dirty="0">
                <a:latin typeface="Arial" panose="020B0604020202020204" pitchFamily="34" charset="0"/>
                <a:cs typeface="Arial" panose="020B0604020202020204" pitchFamily="34" charset="0"/>
              </a:rPr>
              <a:t>Decreet van 3 maart 1976</a:t>
            </a:r>
          </a:p>
          <a:p>
            <a:pPr marL="857250" lvl="1" indent="-457200">
              <a:buFont typeface="Arial" panose="020B0604020202020204" pitchFamily="34" charset="0"/>
              <a:buChar char="•"/>
            </a:pPr>
            <a:r>
              <a:rPr lang="nl-NL" dirty="0">
                <a:latin typeface="Arial" panose="020B0604020202020204" pitchFamily="34" charset="0"/>
                <a:cs typeface="Arial" panose="020B0604020202020204" pitchFamily="34" charset="0"/>
              </a:rPr>
              <a:t>Verruimde </a:t>
            </a:r>
            <a:r>
              <a:rPr lang="nl-NL" b="1" dirty="0">
                <a:latin typeface="Arial" panose="020B0604020202020204" pitchFamily="34" charset="0"/>
                <a:cs typeface="Arial" panose="020B0604020202020204" pitchFamily="34" charset="0"/>
              </a:rPr>
              <a:t>erfgoed</a:t>
            </a:r>
            <a:r>
              <a:rPr lang="nl-NL" dirty="0">
                <a:latin typeface="Arial" panose="020B0604020202020204" pitchFamily="34" charset="0"/>
                <a:cs typeface="Arial" panose="020B0604020202020204" pitchFamily="34" charset="0"/>
              </a:rPr>
              <a:t>visie: Monumenten + stads-en dorpsgezichten</a:t>
            </a:r>
          </a:p>
          <a:p>
            <a:pPr marL="857250" lvl="1" indent="-457200">
              <a:buFont typeface="Arial" panose="020B0604020202020204" pitchFamily="34" charset="0"/>
              <a:buChar char="•"/>
            </a:pPr>
            <a:r>
              <a:rPr lang="nl-NL" dirty="0">
                <a:latin typeface="Arial" panose="020B0604020202020204" pitchFamily="34" charset="0"/>
                <a:cs typeface="Arial" panose="020B0604020202020204" pitchFamily="34" charset="0"/>
              </a:rPr>
              <a:t>Uitgebreid instrumentarium</a:t>
            </a:r>
          </a:p>
          <a:p>
            <a:pPr marL="857250" lvl="1" indent="-457200">
              <a:buFont typeface="Arial" panose="020B0604020202020204" pitchFamily="34" charset="0"/>
              <a:buChar char="•"/>
            </a:pPr>
            <a:r>
              <a:rPr lang="nl-NL" dirty="0">
                <a:latin typeface="Arial" panose="020B0604020202020204" pitchFamily="34" charset="0"/>
                <a:cs typeface="Arial" panose="020B0604020202020204" pitchFamily="34" charset="0"/>
              </a:rPr>
              <a:t>Actief beperkt eigendomsrecht</a:t>
            </a:r>
          </a:p>
          <a:p>
            <a:pPr marL="857250" lvl="1" indent="-457200">
              <a:buFontTx/>
              <a:buChar char="-"/>
            </a:pPr>
            <a:endParaRPr lang="nl-NL" dirty="0">
              <a:latin typeface="Arial" panose="020B0604020202020204" pitchFamily="34" charset="0"/>
              <a:cs typeface="Arial" panose="020B0604020202020204" pitchFamily="34" charset="0"/>
            </a:endParaRPr>
          </a:p>
          <a:p>
            <a:pPr marL="400050" lvl="1" indent="0">
              <a:buNone/>
            </a:pPr>
            <a:endParaRPr lang="nl-N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0796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DA5B-4042-C44A-8AA3-D73920D3CA53}"/>
              </a:ext>
            </a:extLst>
          </p:cNvPr>
          <p:cNvSpPr>
            <a:spLocks noGrp="1"/>
          </p:cNvSpPr>
          <p:nvPr>
            <p:ph type="title"/>
          </p:nvPr>
        </p:nvSpPr>
        <p:spPr/>
        <p:txBody>
          <a:bodyPr>
            <a:normAutofit fontScale="90000"/>
          </a:bodyPr>
          <a:lstStyle/>
          <a:p>
            <a:r>
              <a:rPr lang="en-GB" b="1" dirty="0">
                <a:latin typeface="Arial" panose="020B0604020202020204" pitchFamily="34" charset="0"/>
                <a:cs typeface="Arial" panose="020B0604020202020204" pitchFamily="34" charset="0"/>
              </a:rPr>
              <a:t>1. </a:t>
            </a:r>
            <a:r>
              <a:rPr lang="en-GB" b="1" dirty="0" err="1">
                <a:latin typeface="Arial" panose="020B0604020202020204" pitchFamily="34" charset="0"/>
                <a:cs typeface="Arial" panose="020B0604020202020204" pitchFamily="34" charset="0"/>
              </a:rPr>
              <a:t>Toename</a:t>
            </a:r>
            <a:r>
              <a:rPr lang="en-GB" b="1" dirty="0">
                <a:latin typeface="Arial" panose="020B0604020202020204" pitchFamily="34" charset="0"/>
                <a:cs typeface="Arial" panose="020B0604020202020204" pitchFamily="34" charset="0"/>
              </a:rPr>
              <a:t> van de last </a:t>
            </a:r>
            <a:r>
              <a:rPr lang="en-GB" b="1" dirty="0" err="1">
                <a:solidFill>
                  <a:srgbClr val="FF0000"/>
                </a:solidFill>
                <a:latin typeface="Arial" panose="020B0604020202020204" pitchFamily="34" charset="0"/>
                <a:cs typeface="Arial" panose="020B0604020202020204" pitchFamily="34" charset="0"/>
              </a:rPr>
              <a:t>voor</a:t>
            </a:r>
            <a:r>
              <a:rPr lang="en-GB" b="1" dirty="0">
                <a:solidFill>
                  <a:srgbClr val="FF0000"/>
                </a:solidFill>
                <a:latin typeface="Arial" panose="020B0604020202020204" pitchFamily="34" charset="0"/>
                <a:cs typeface="Arial" panose="020B0604020202020204" pitchFamily="34" charset="0"/>
              </a:rPr>
              <a:t> </a:t>
            </a:r>
            <a:r>
              <a:rPr lang="en-GB" b="1" dirty="0">
                <a:latin typeface="Arial" panose="020B0604020202020204" pitchFamily="34" charset="0"/>
                <a:cs typeface="Arial" panose="020B0604020202020204" pitchFamily="34" charset="0"/>
              </a:rPr>
              <a:t>de </a:t>
            </a:r>
            <a:r>
              <a:rPr lang="en-GB" b="1" dirty="0" err="1">
                <a:latin typeface="Arial" panose="020B0604020202020204" pitchFamily="34" charset="0"/>
                <a:cs typeface="Arial" panose="020B0604020202020204" pitchFamily="34" charset="0"/>
              </a:rPr>
              <a:t>erfgoedeigenaar</a:t>
            </a:r>
            <a:endParaRPr lang="en-GB"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44C7055-AE00-3B45-83CB-F2FCB869E58F}"/>
              </a:ext>
            </a:extLst>
          </p:cNvPr>
          <p:cNvSpPr>
            <a:spLocks noGrp="1"/>
          </p:cNvSpPr>
          <p:nvPr>
            <p:ph idx="1"/>
          </p:nvPr>
        </p:nvSpPr>
        <p:spPr/>
        <p:txBody>
          <a:bodyPr/>
          <a:lstStyle/>
          <a:p>
            <a:pPr marL="514350" indent="-514350">
              <a:buAutoNum type="arabicPeriod"/>
            </a:pPr>
            <a:r>
              <a:rPr lang="nl-NL" dirty="0">
                <a:solidFill>
                  <a:schemeClr val="bg1">
                    <a:lumMod val="50000"/>
                  </a:schemeClr>
                </a:solidFill>
                <a:latin typeface="Arial" panose="020B0604020202020204" pitchFamily="34" charset="0"/>
                <a:cs typeface="Arial" panose="020B0604020202020204" pitchFamily="34" charset="0"/>
              </a:rPr>
              <a:t>De erfgoedrelatie tussen eigenaar en overheid</a:t>
            </a:r>
          </a:p>
          <a:p>
            <a:pPr marL="514350" indent="-514350">
              <a:buAutoNum type="arabicPeriod"/>
            </a:pPr>
            <a:r>
              <a:rPr lang="nl-NL" dirty="0">
                <a:solidFill>
                  <a:schemeClr val="bg1">
                    <a:lumMod val="50000"/>
                  </a:schemeClr>
                </a:solidFill>
                <a:latin typeface="Arial" panose="020B0604020202020204" pitchFamily="34" charset="0"/>
                <a:cs typeface="Arial" panose="020B0604020202020204" pitchFamily="34" charset="0"/>
              </a:rPr>
              <a:t>Wet van 7 aug 1931</a:t>
            </a:r>
          </a:p>
          <a:p>
            <a:pPr marL="514350" indent="-514350">
              <a:buAutoNum type="arabicPeriod"/>
            </a:pPr>
            <a:r>
              <a:rPr lang="nl-NL" dirty="0">
                <a:solidFill>
                  <a:schemeClr val="bg1">
                    <a:lumMod val="50000"/>
                  </a:schemeClr>
                </a:solidFill>
                <a:latin typeface="Arial" panose="020B0604020202020204" pitchFamily="34" charset="0"/>
                <a:cs typeface="Arial" panose="020B0604020202020204" pitchFamily="34" charset="0"/>
              </a:rPr>
              <a:t>Decreet van 3 maart 1976</a:t>
            </a:r>
          </a:p>
          <a:p>
            <a:pPr marL="514350" indent="-514350">
              <a:buAutoNum type="arabicPeriod"/>
            </a:pPr>
            <a:r>
              <a:rPr lang="nl-NL" dirty="0" err="1">
                <a:latin typeface="Arial" panose="020B0604020202020204" pitchFamily="34" charset="0"/>
                <a:cs typeface="Arial" panose="020B0604020202020204" pitchFamily="34" charset="0"/>
              </a:rPr>
              <a:t>Onroerenderfgoeddecreet</a:t>
            </a:r>
            <a:endParaRPr lang="nl-NL" dirty="0">
              <a:latin typeface="Arial" panose="020B0604020202020204" pitchFamily="34" charset="0"/>
              <a:cs typeface="Arial" panose="020B0604020202020204" pitchFamily="34" charset="0"/>
            </a:endParaRPr>
          </a:p>
          <a:p>
            <a:pPr marL="857250" lvl="1" indent="-457200">
              <a:buFontTx/>
              <a:buChar char="-"/>
            </a:pPr>
            <a:endParaRPr lang="nl-NL" dirty="0">
              <a:latin typeface="Arial" panose="020B0604020202020204" pitchFamily="34" charset="0"/>
              <a:cs typeface="Arial" panose="020B0604020202020204" pitchFamily="34" charset="0"/>
            </a:endParaRPr>
          </a:p>
          <a:p>
            <a:pPr marL="400050" lvl="1" indent="0">
              <a:buNone/>
            </a:pPr>
            <a:endParaRPr lang="nl-N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3708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DA5B-4042-C44A-8AA3-D73920D3CA53}"/>
              </a:ext>
            </a:extLst>
          </p:cNvPr>
          <p:cNvSpPr>
            <a:spLocks noGrp="1"/>
          </p:cNvSpPr>
          <p:nvPr>
            <p:ph type="title"/>
          </p:nvPr>
        </p:nvSpPr>
        <p:spPr/>
        <p:txBody>
          <a:bodyPr>
            <a:normAutofit/>
          </a:bodyPr>
          <a:lstStyle/>
          <a:p>
            <a:r>
              <a:rPr lang="en-GB" dirty="0" err="1">
                <a:latin typeface="Arial" panose="020B0604020202020204" pitchFamily="34" charset="0"/>
                <a:cs typeface="Arial" panose="020B0604020202020204" pitchFamily="34" charset="0"/>
              </a:rPr>
              <a:t>Onroerenderfgoeddecreet</a:t>
            </a:r>
            <a:endParaRPr lang="en-GB"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44C7055-AE00-3B45-83CB-F2FCB869E58F}"/>
              </a:ext>
            </a:extLst>
          </p:cNvPr>
          <p:cNvSpPr>
            <a:spLocks noGrp="1"/>
          </p:cNvSpPr>
          <p:nvPr>
            <p:ph idx="1"/>
          </p:nvPr>
        </p:nvSpPr>
        <p:spPr>
          <a:xfrm>
            <a:off x="457200" y="1600200"/>
            <a:ext cx="8229600" cy="5257800"/>
          </a:xfrm>
        </p:spPr>
        <p:txBody>
          <a:bodyPr/>
          <a:lstStyle/>
          <a:p>
            <a:pPr>
              <a:buFont typeface="Arial" panose="020B0604020202020204" pitchFamily="34" charset="0"/>
              <a:buChar char="•"/>
            </a:pPr>
            <a:r>
              <a:rPr lang="nl-NL" dirty="0">
                <a:latin typeface="Arial" panose="020B0604020202020204" pitchFamily="34" charset="0"/>
                <a:cs typeface="Arial" panose="020B0604020202020204" pitchFamily="34" charset="0"/>
              </a:rPr>
              <a:t>Uniform erfgoedbeschermingsbeleid</a:t>
            </a:r>
          </a:p>
          <a:p>
            <a:pPr>
              <a:buFont typeface="Arial" panose="020B0604020202020204" pitchFamily="34" charset="0"/>
              <a:buChar char="•"/>
            </a:pPr>
            <a:r>
              <a:rPr lang="nl-NL" dirty="0">
                <a:latin typeface="Arial" panose="020B0604020202020204" pitchFamily="34" charset="0"/>
                <a:cs typeface="Arial" panose="020B0604020202020204" pitchFamily="34" charset="0"/>
              </a:rPr>
              <a:t>instrumenten: inventaris, voorlopige en definitieve bescherming (+ overgangszone)</a:t>
            </a:r>
          </a:p>
          <a:p>
            <a:pPr>
              <a:buFont typeface="Arial" panose="020B0604020202020204" pitchFamily="34" charset="0"/>
              <a:buChar char="•"/>
            </a:pPr>
            <a:r>
              <a:rPr lang="nl-NL" dirty="0">
                <a:latin typeface="Arial" panose="020B0604020202020204" pitchFamily="34" charset="0"/>
                <a:cs typeface="Arial" panose="020B0604020202020204" pitchFamily="34" charset="0"/>
              </a:rPr>
              <a:t>Eenzijdige relatie tot eigendom</a:t>
            </a:r>
          </a:p>
          <a:p>
            <a:pPr lvl="1">
              <a:buFontTx/>
              <a:buChar char="-"/>
            </a:pPr>
            <a:r>
              <a:rPr lang="nl-NL" dirty="0">
                <a:latin typeface="Arial" panose="020B0604020202020204" pitchFamily="34" charset="0"/>
                <a:cs typeface="Arial" panose="020B0604020202020204" pitchFamily="34" charset="0"/>
              </a:rPr>
              <a:t>Geen initiatiefrecht – </a:t>
            </a:r>
            <a:r>
              <a:rPr lang="nl-NL" dirty="0" err="1">
                <a:latin typeface="Arial" panose="020B0604020202020204" pitchFamily="34" charset="0"/>
                <a:cs typeface="Arial" panose="020B0604020202020204" pitchFamily="34" charset="0"/>
              </a:rPr>
              <a:t>hoorrecht</a:t>
            </a:r>
            <a:r>
              <a:rPr lang="nl-NL" dirty="0">
                <a:latin typeface="Arial" panose="020B0604020202020204" pitchFamily="34" charset="0"/>
                <a:cs typeface="Arial" panose="020B0604020202020204" pitchFamily="34" charset="0"/>
              </a:rPr>
              <a:t> – toegangsrecht administratie</a:t>
            </a:r>
          </a:p>
          <a:p>
            <a:pPr lvl="1">
              <a:buFontTx/>
              <a:buChar char="-"/>
            </a:pPr>
            <a:r>
              <a:rPr lang="nl-NL" dirty="0">
                <a:latin typeface="Arial" panose="020B0604020202020204" pitchFamily="34" charset="0"/>
                <a:cs typeface="Arial" panose="020B0604020202020204" pitchFamily="34" charset="0"/>
              </a:rPr>
              <a:t>Actief &amp; passief behoudsbeginsel + steunmaatregelen</a:t>
            </a:r>
          </a:p>
          <a:p>
            <a:pPr lvl="1">
              <a:buFontTx/>
              <a:buChar char="-"/>
            </a:pPr>
            <a:r>
              <a:rPr lang="nl-NL" dirty="0">
                <a:latin typeface="Arial" panose="020B0604020202020204" pitchFamily="34" charset="0"/>
                <a:cs typeface="Arial" panose="020B0604020202020204" pitchFamily="34" charset="0"/>
              </a:rPr>
              <a:t>Handhaving : nieuwe sanctieregeling</a:t>
            </a:r>
          </a:p>
        </p:txBody>
      </p:sp>
    </p:spTree>
    <p:extLst>
      <p:ext uri="{BB962C8B-B14F-4D97-AF65-F5344CB8AC3E}">
        <p14:creationId xmlns:p14="http://schemas.microsoft.com/office/powerpoint/2010/main" val="3141268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DA5B-4042-C44A-8AA3-D73920D3CA53}"/>
              </a:ext>
            </a:extLst>
          </p:cNvPr>
          <p:cNvSpPr>
            <a:spLocks noGrp="1"/>
          </p:cNvSpPr>
          <p:nvPr>
            <p:ph type="title"/>
          </p:nvPr>
        </p:nvSpPr>
        <p:spPr/>
        <p:txBody>
          <a:bodyPr>
            <a:normAutofit/>
          </a:bodyPr>
          <a:lstStyle/>
          <a:p>
            <a:r>
              <a:rPr lang="en-GB" dirty="0" err="1">
                <a:latin typeface="Arial" panose="020B0604020202020204" pitchFamily="34" charset="0"/>
                <a:cs typeface="Arial" panose="020B0604020202020204" pitchFamily="34" charset="0"/>
              </a:rPr>
              <a:t>Onroerenderfgoeddecreet</a:t>
            </a:r>
            <a:endParaRPr lang="en-GB"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44C7055-AE00-3B45-83CB-F2FCB869E58F}"/>
              </a:ext>
            </a:extLst>
          </p:cNvPr>
          <p:cNvSpPr>
            <a:spLocks noGrp="1"/>
          </p:cNvSpPr>
          <p:nvPr>
            <p:ph idx="1"/>
          </p:nvPr>
        </p:nvSpPr>
        <p:spPr>
          <a:xfrm>
            <a:off x="457200" y="1600200"/>
            <a:ext cx="8229600" cy="5257800"/>
          </a:xfrm>
        </p:spPr>
        <p:txBody>
          <a:bodyPr/>
          <a:lstStyle/>
          <a:p>
            <a:pPr>
              <a:buFont typeface="Arial" panose="020B0604020202020204" pitchFamily="34" charset="0"/>
              <a:buChar char="•"/>
            </a:pPr>
            <a:r>
              <a:rPr lang="nl-NL" dirty="0">
                <a:solidFill>
                  <a:schemeClr val="bg1">
                    <a:lumMod val="50000"/>
                  </a:schemeClr>
                </a:solidFill>
                <a:latin typeface="Arial" panose="020B0604020202020204" pitchFamily="34" charset="0"/>
                <a:cs typeface="Arial" panose="020B0604020202020204" pitchFamily="34" charset="0"/>
              </a:rPr>
              <a:t>Uniform erfgoedbeschermingsbeleid</a:t>
            </a:r>
          </a:p>
          <a:p>
            <a:pPr>
              <a:buFont typeface="Arial" panose="020B0604020202020204" pitchFamily="34" charset="0"/>
              <a:buChar char="•"/>
            </a:pPr>
            <a:r>
              <a:rPr lang="nl-NL" dirty="0">
                <a:solidFill>
                  <a:schemeClr val="bg1">
                    <a:lumMod val="50000"/>
                  </a:schemeClr>
                </a:solidFill>
                <a:latin typeface="Arial" panose="020B0604020202020204" pitchFamily="34" charset="0"/>
                <a:cs typeface="Arial" panose="020B0604020202020204" pitchFamily="34" charset="0"/>
              </a:rPr>
              <a:t>Beschermingsinstrumenten </a:t>
            </a:r>
          </a:p>
          <a:p>
            <a:pPr>
              <a:buFont typeface="Arial" panose="020B0604020202020204" pitchFamily="34" charset="0"/>
              <a:buChar char="•"/>
            </a:pPr>
            <a:r>
              <a:rPr lang="nl-NL" dirty="0">
                <a:solidFill>
                  <a:schemeClr val="bg1">
                    <a:lumMod val="50000"/>
                  </a:schemeClr>
                </a:solidFill>
                <a:latin typeface="Arial" panose="020B0604020202020204" pitchFamily="34" charset="0"/>
                <a:cs typeface="Arial" panose="020B0604020202020204" pitchFamily="34" charset="0"/>
              </a:rPr>
              <a:t>Eenzijdige relatie tot eigendom</a:t>
            </a:r>
          </a:p>
          <a:p>
            <a:pPr>
              <a:buFont typeface="Arial" panose="020B0604020202020204" pitchFamily="34" charset="0"/>
              <a:buChar char="•"/>
            </a:pPr>
            <a:r>
              <a:rPr lang="nl-NL" dirty="0">
                <a:latin typeface="Arial" panose="020B0604020202020204" pitchFamily="34" charset="0"/>
                <a:cs typeface="Arial" panose="020B0604020202020204" pitchFamily="34" charset="0"/>
              </a:rPr>
              <a:t>Initieel wantrouwen </a:t>
            </a:r>
            <a:r>
              <a:rPr lang="nl-NL" dirty="0" err="1">
                <a:latin typeface="Arial" panose="020B0604020202020204" pitchFamily="34" charset="0"/>
                <a:cs typeface="Arial" panose="020B0604020202020204" pitchFamily="34" charset="0"/>
              </a:rPr>
              <a:t>tov</a:t>
            </a:r>
            <a:r>
              <a:rPr lang="nl-NL" dirty="0">
                <a:latin typeface="Arial" panose="020B0604020202020204" pitchFamily="34" charset="0"/>
                <a:cs typeface="Arial" panose="020B0604020202020204" pitchFamily="34" charset="0"/>
              </a:rPr>
              <a:t> erfgoedeigenaar?</a:t>
            </a:r>
          </a:p>
          <a:p>
            <a:pPr lvl="1">
              <a:buFontTx/>
              <a:buChar char="-"/>
            </a:pPr>
            <a:r>
              <a:rPr lang="nl-NL" dirty="0">
                <a:latin typeface="Arial" panose="020B0604020202020204" pitchFamily="34" charset="0"/>
                <a:cs typeface="Arial" panose="020B0604020202020204" pitchFamily="34" charset="0"/>
              </a:rPr>
              <a:t>Stijgende lasten</a:t>
            </a:r>
          </a:p>
          <a:p>
            <a:pPr lvl="1">
              <a:buFontTx/>
              <a:buChar char="-"/>
            </a:pPr>
            <a:r>
              <a:rPr lang="nl-NL" dirty="0">
                <a:latin typeface="Arial" panose="020B0604020202020204" pitchFamily="34" charset="0"/>
                <a:cs typeface="Arial" panose="020B0604020202020204" pitchFamily="34" charset="0"/>
              </a:rPr>
              <a:t>Eenzijdige beschermingsprocedure</a:t>
            </a:r>
          </a:p>
          <a:p>
            <a:pPr lvl="1">
              <a:buFontTx/>
              <a:buChar char="-"/>
            </a:pPr>
            <a:r>
              <a:rPr lang="nl-NL" dirty="0">
                <a:latin typeface="Arial" panose="020B0604020202020204" pitchFamily="34" charset="0"/>
                <a:cs typeface="Arial" panose="020B0604020202020204" pitchFamily="34" charset="0"/>
              </a:rPr>
              <a:t>Gebrek aan compensatiemaatregelen</a:t>
            </a:r>
          </a:p>
          <a:p>
            <a:pPr lvl="1">
              <a:buFontTx/>
              <a:buChar char="-"/>
            </a:pPr>
            <a:endParaRPr lang="nl-N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02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DA5B-4042-C44A-8AA3-D73920D3CA53}"/>
              </a:ext>
            </a:extLst>
          </p:cNvPr>
          <p:cNvSpPr>
            <a:spLocks noGrp="1"/>
          </p:cNvSpPr>
          <p:nvPr>
            <p:ph type="title"/>
          </p:nvPr>
        </p:nvSpPr>
        <p:spPr/>
        <p:txBody>
          <a:bodyPr>
            <a:normAutofit/>
          </a:bodyPr>
          <a:lstStyle/>
          <a:p>
            <a:r>
              <a:rPr lang="en-GB" dirty="0" err="1">
                <a:latin typeface="Arial" panose="020B0604020202020204" pitchFamily="34" charset="0"/>
                <a:cs typeface="Arial" panose="020B0604020202020204" pitchFamily="34" charset="0"/>
              </a:rPr>
              <a:t>Onroerenderfgoeddecreet</a:t>
            </a:r>
            <a:endParaRPr lang="en-GB"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44C7055-AE00-3B45-83CB-F2FCB869E58F}"/>
              </a:ext>
            </a:extLst>
          </p:cNvPr>
          <p:cNvSpPr>
            <a:spLocks noGrp="1"/>
          </p:cNvSpPr>
          <p:nvPr>
            <p:ph idx="1"/>
          </p:nvPr>
        </p:nvSpPr>
        <p:spPr>
          <a:xfrm>
            <a:off x="457200" y="1600200"/>
            <a:ext cx="8229600" cy="5257800"/>
          </a:xfrm>
        </p:spPr>
        <p:txBody>
          <a:bodyPr/>
          <a:lstStyle/>
          <a:p>
            <a:r>
              <a:rPr lang="nl-NL" dirty="0">
                <a:latin typeface="Arial" panose="020B0604020202020204" pitchFamily="34" charset="0"/>
                <a:cs typeface="Arial" panose="020B0604020202020204" pitchFamily="34" charset="0"/>
              </a:rPr>
              <a:t>Wijzigingsdecreet 2018 : evenwichtiger beleid</a:t>
            </a:r>
          </a:p>
          <a:p>
            <a:r>
              <a:rPr lang="nl-NL" dirty="0">
                <a:solidFill>
                  <a:srgbClr val="FF0000"/>
                </a:solidFill>
                <a:latin typeface="Arial" panose="020B0604020202020204" pitchFamily="34" charset="0"/>
                <a:cs typeface="Arial" panose="020B0604020202020204" pitchFamily="34" charset="0"/>
              </a:rPr>
              <a:t>! Voorontwerp Besluit Vl. Reg. 18 sept 2020</a:t>
            </a:r>
            <a:r>
              <a:rPr lang="nl-NL" dirty="0">
                <a:latin typeface="Arial" panose="020B0604020202020204" pitchFamily="34" charset="0"/>
                <a:cs typeface="Arial" panose="020B0604020202020204" pitchFamily="34" charset="0"/>
              </a:rPr>
              <a:t> : afschaffen van restauratiepremie en verhogen van erfgoedpremie van 25.000 naar 250.000 € (maar kan verlaagd worden naar 50.000€ door Minister)</a:t>
            </a:r>
          </a:p>
          <a:p>
            <a:pPr lvl="1">
              <a:buFontTx/>
              <a:buChar char="-"/>
            </a:pPr>
            <a:endParaRPr lang="nl-N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754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DA5B-4042-C44A-8AA3-D73920D3CA53}"/>
              </a:ext>
            </a:extLst>
          </p:cNvPr>
          <p:cNvSpPr>
            <a:spLocks noGrp="1"/>
          </p:cNvSpPr>
          <p:nvPr>
            <p:ph type="title"/>
          </p:nvPr>
        </p:nvSpPr>
        <p:spPr/>
        <p:txBody>
          <a:bodyPr>
            <a:normAutofit fontScale="90000"/>
          </a:bodyPr>
          <a:lstStyle/>
          <a:p>
            <a:r>
              <a:rPr lang="en-GB" b="1" dirty="0">
                <a:latin typeface="Arial" panose="020B0604020202020204" pitchFamily="34" charset="0"/>
                <a:cs typeface="Arial" panose="020B0604020202020204" pitchFamily="34" charset="0"/>
              </a:rPr>
              <a:t>2. </a:t>
            </a:r>
            <a:r>
              <a:rPr lang="nl-NL" b="1" dirty="0">
                <a:latin typeface="Arial" panose="020B0604020202020204" pitchFamily="34" charset="0"/>
                <a:cs typeface="Arial" panose="020B0604020202020204" pitchFamily="34" charset="0"/>
              </a:rPr>
              <a:t>Breder vergoedingsrecht als tegengewicht</a:t>
            </a:r>
          </a:p>
        </p:txBody>
      </p:sp>
      <p:sp>
        <p:nvSpPr>
          <p:cNvPr id="3" name="Content Placeholder 2">
            <a:extLst>
              <a:ext uri="{FF2B5EF4-FFF2-40B4-BE49-F238E27FC236}">
                <a16:creationId xmlns:a16="http://schemas.microsoft.com/office/drawing/2014/main" id="{844C7055-AE00-3B45-83CB-F2FCB869E58F}"/>
              </a:ext>
            </a:extLst>
          </p:cNvPr>
          <p:cNvSpPr>
            <a:spLocks noGrp="1"/>
          </p:cNvSpPr>
          <p:nvPr>
            <p:ph idx="1"/>
          </p:nvPr>
        </p:nvSpPr>
        <p:spPr/>
        <p:txBody>
          <a:bodyPr/>
          <a:lstStyle/>
          <a:p>
            <a:pPr marL="514350" indent="-514350">
              <a:buAutoNum type="arabicPeriod"/>
            </a:pPr>
            <a:r>
              <a:rPr lang="nl-NL" dirty="0">
                <a:latin typeface="Arial" panose="020B0604020202020204" pitchFamily="34" charset="0"/>
                <a:cs typeface="Arial" panose="020B0604020202020204" pitchFamily="34" charset="0"/>
              </a:rPr>
              <a:t>Geen vergoeding, tenzij de wet daarin voorziet</a:t>
            </a:r>
          </a:p>
          <a:p>
            <a:pPr marL="857250" lvl="1" indent="-457200"/>
            <a:r>
              <a:rPr lang="nl-NL" dirty="0">
                <a:latin typeface="Arial" panose="020B0604020202020204" pitchFamily="34" charset="0"/>
                <a:cs typeface="Arial" panose="020B0604020202020204" pitchFamily="34" charset="0"/>
              </a:rPr>
              <a:t>Principe</a:t>
            </a:r>
          </a:p>
          <a:p>
            <a:pPr marL="857250" lvl="1" indent="-457200"/>
            <a:r>
              <a:rPr lang="nl-NL" dirty="0">
                <a:latin typeface="Arial" panose="020B0604020202020204" pitchFamily="34" charset="0"/>
                <a:cs typeface="Arial" panose="020B0604020202020204" pitchFamily="34" charset="0"/>
              </a:rPr>
              <a:t>Geen decretale vergoeding in </a:t>
            </a:r>
            <a:r>
              <a:rPr lang="nl-NL" dirty="0" err="1">
                <a:latin typeface="Arial" panose="020B0604020202020204" pitchFamily="34" charset="0"/>
                <a:cs typeface="Arial" panose="020B0604020202020204" pitchFamily="34" charset="0"/>
              </a:rPr>
              <a:t>Vl.Gew</a:t>
            </a:r>
            <a:r>
              <a:rPr lang="nl-NL" dirty="0">
                <a:latin typeface="Arial" panose="020B0604020202020204" pitchFamily="34" charset="0"/>
                <a:cs typeface="Arial" panose="020B0604020202020204" pitchFamily="34" charset="0"/>
              </a:rPr>
              <a:t>. &gt;&lt; Waals (art. 47 </a:t>
            </a:r>
            <a:r>
              <a:rPr lang="nl-NL" dirty="0" err="1">
                <a:latin typeface="Arial" panose="020B0604020202020204" pitchFamily="34" charset="0"/>
                <a:cs typeface="Arial" panose="020B0604020202020204" pitchFamily="34" charset="0"/>
              </a:rPr>
              <a:t>CoPat</a:t>
            </a:r>
            <a:r>
              <a:rPr lang="nl-NL" dirty="0">
                <a:latin typeface="Arial" panose="020B0604020202020204" pitchFamily="34" charset="0"/>
                <a:cs typeface="Arial" panose="020B0604020202020204" pitchFamily="34" charset="0"/>
              </a:rPr>
              <a:t>) en Brussels Gewest (art. 240, § 6 BWRO)</a:t>
            </a:r>
          </a:p>
        </p:txBody>
      </p:sp>
    </p:spTree>
    <p:extLst>
      <p:ext uri="{BB962C8B-B14F-4D97-AF65-F5344CB8AC3E}">
        <p14:creationId xmlns:p14="http://schemas.microsoft.com/office/powerpoint/2010/main" val="4257868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DA5B-4042-C44A-8AA3-D73920D3CA53}"/>
              </a:ext>
            </a:extLst>
          </p:cNvPr>
          <p:cNvSpPr>
            <a:spLocks noGrp="1"/>
          </p:cNvSpPr>
          <p:nvPr>
            <p:ph type="title"/>
          </p:nvPr>
        </p:nvSpPr>
        <p:spPr/>
        <p:txBody>
          <a:bodyPr>
            <a:normAutofit fontScale="90000"/>
          </a:bodyPr>
          <a:lstStyle/>
          <a:p>
            <a:r>
              <a:rPr lang="en-GB" b="1" dirty="0">
                <a:latin typeface="Arial" panose="020B0604020202020204" pitchFamily="34" charset="0"/>
                <a:cs typeface="Arial" panose="020B0604020202020204" pitchFamily="34" charset="0"/>
              </a:rPr>
              <a:t>2. </a:t>
            </a:r>
            <a:r>
              <a:rPr lang="nl-NL" b="1" dirty="0">
                <a:latin typeface="Arial" panose="020B0604020202020204" pitchFamily="34" charset="0"/>
                <a:cs typeface="Arial" panose="020B0604020202020204" pitchFamily="34" charset="0"/>
              </a:rPr>
              <a:t>Breder vergoedingsrecht als tegengewicht</a:t>
            </a:r>
          </a:p>
        </p:txBody>
      </p:sp>
      <p:sp>
        <p:nvSpPr>
          <p:cNvPr id="3" name="Content Placeholder 2">
            <a:extLst>
              <a:ext uri="{FF2B5EF4-FFF2-40B4-BE49-F238E27FC236}">
                <a16:creationId xmlns:a16="http://schemas.microsoft.com/office/drawing/2014/main" id="{844C7055-AE00-3B45-83CB-F2FCB869E58F}"/>
              </a:ext>
            </a:extLst>
          </p:cNvPr>
          <p:cNvSpPr>
            <a:spLocks noGrp="1"/>
          </p:cNvSpPr>
          <p:nvPr>
            <p:ph idx="1"/>
          </p:nvPr>
        </p:nvSpPr>
        <p:spPr/>
        <p:txBody>
          <a:bodyPr/>
          <a:lstStyle/>
          <a:p>
            <a:pPr marL="514350" indent="-514350">
              <a:buAutoNum type="arabicPeriod"/>
            </a:pPr>
            <a:r>
              <a:rPr lang="nl-NL" dirty="0">
                <a:solidFill>
                  <a:schemeClr val="bg1">
                    <a:lumMod val="50000"/>
                  </a:schemeClr>
                </a:solidFill>
                <a:latin typeface="Arial" panose="020B0604020202020204" pitchFamily="34" charset="0"/>
                <a:cs typeface="Arial" panose="020B0604020202020204" pitchFamily="34" charset="0"/>
              </a:rPr>
              <a:t>Geen vergoeding, tenzij de wet daarin voorziet</a:t>
            </a:r>
          </a:p>
          <a:p>
            <a:pPr marL="514350" indent="-514350">
              <a:buAutoNum type="arabicPeriod"/>
            </a:pPr>
            <a:r>
              <a:rPr lang="nl-NL" dirty="0">
                <a:latin typeface="Arial" panose="020B0604020202020204" pitchFamily="34" charset="0"/>
                <a:cs typeface="Arial" panose="020B0604020202020204" pitchFamily="34" charset="0"/>
              </a:rPr>
              <a:t>Wanneer de lasten te zwaar worden</a:t>
            </a:r>
          </a:p>
          <a:p>
            <a:pPr marL="857250" lvl="1" indent="-457200">
              <a:buFontTx/>
              <a:buChar char="-"/>
            </a:pPr>
            <a:r>
              <a:rPr lang="nl-NL" dirty="0">
                <a:latin typeface="Arial" panose="020B0604020202020204" pitchFamily="34" charset="0"/>
                <a:cs typeface="Arial" panose="020B0604020202020204" pitchFamily="34" charset="0"/>
              </a:rPr>
              <a:t>Proportionaliteitsbeginsel</a:t>
            </a:r>
          </a:p>
          <a:p>
            <a:pPr marL="857250" lvl="1" indent="-457200">
              <a:buFontTx/>
              <a:buChar char="-"/>
            </a:pPr>
            <a:r>
              <a:rPr lang="nl-NL" dirty="0">
                <a:latin typeface="Arial" panose="020B0604020202020204" pitchFamily="34" charset="0"/>
                <a:cs typeface="Arial" panose="020B0604020202020204" pitchFamily="34" charset="0"/>
              </a:rPr>
              <a:t>GBOL-beginsel</a:t>
            </a:r>
          </a:p>
        </p:txBody>
      </p:sp>
    </p:spTree>
    <p:extLst>
      <p:ext uri="{BB962C8B-B14F-4D97-AF65-F5344CB8AC3E}">
        <p14:creationId xmlns:p14="http://schemas.microsoft.com/office/powerpoint/2010/main" val="40675927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DA5B-4042-C44A-8AA3-D73920D3CA53}"/>
              </a:ext>
            </a:extLst>
          </p:cNvPr>
          <p:cNvSpPr>
            <a:spLocks noGrp="1"/>
          </p:cNvSpPr>
          <p:nvPr>
            <p:ph type="title"/>
          </p:nvPr>
        </p:nvSpPr>
        <p:spPr/>
        <p:txBody>
          <a:bodyPr>
            <a:normAutofit/>
          </a:bodyPr>
          <a:lstStyle/>
          <a:p>
            <a:r>
              <a:rPr lang="nl-NL" dirty="0">
                <a:latin typeface="Arial" panose="020B0604020202020204" pitchFamily="34" charset="0"/>
                <a:cs typeface="Arial" panose="020B0604020202020204" pitchFamily="34" charset="0"/>
              </a:rPr>
              <a:t>Te zware lasten?</a:t>
            </a:r>
          </a:p>
        </p:txBody>
      </p:sp>
      <p:sp>
        <p:nvSpPr>
          <p:cNvPr id="3" name="Content Placeholder 2">
            <a:extLst>
              <a:ext uri="{FF2B5EF4-FFF2-40B4-BE49-F238E27FC236}">
                <a16:creationId xmlns:a16="http://schemas.microsoft.com/office/drawing/2014/main" id="{844C7055-AE00-3B45-83CB-F2FCB869E58F}"/>
              </a:ext>
            </a:extLst>
          </p:cNvPr>
          <p:cNvSpPr>
            <a:spLocks noGrp="1"/>
          </p:cNvSpPr>
          <p:nvPr>
            <p:ph idx="1"/>
          </p:nvPr>
        </p:nvSpPr>
        <p:spPr/>
        <p:txBody>
          <a:bodyPr/>
          <a:lstStyle/>
          <a:p>
            <a:pPr marL="0" indent="0">
              <a:buNone/>
            </a:pPr>
            <a:r>
              <a:rPr lang="nl-NL" dirty="0">
                <a:latin typeface="Arial" panose="020B0604020202020204" pitchFamily="34" charset="0"/>
                <a:cs typeface="Arial" panose="020B0604020202020204" pitchFamily="34" charset="0"/>
              </a:rPr>
              <a:t>Arrest </a:t>
            </a:r>
            <a:r>
              <a:rPr lang="nl-NL" dirty="0" err="1">
                <a:solidFill>
                  <a:srgbClr val="FF0000"/>
                </a:solidFill>
                <a:latin typeface="Arial" panose="020B0604020202020204" pitchFamily="34" charset="0"/>
                <a:cs typeface="Arial" panose="020B0604020202020204" pitchFamily="34" charset="0"/>
              </a:rPr>
              <a:t>GwH</a:t>
            </a:r>
            <a:r>
              <a:rPr lang="nl-NL" dirty="0">
                <a:latin typeface="Arial" panose="020B0604020202020204" pitchFamily="34" charset="0"/>
                <a:cs typeface="Arial" panose="020B0604020202020204" pitchFamily="34" charset="0"/>
              </a:rPr>
              <a:t> 132/2015: </a:t>
            </a:r>
          </a:p>
          <a:p>
            <a:pPr marL="0" indent="0">
              <a:buNone/>
            </a:pPr>
            <a:r>
              <a:rPr lang="nl-NL" dirty="0">
                <a:latin typeface="Arial" panose="020B0604020202020204" pitchFamily="34" charset="0"/>
                <a:cs typeface="Arial" panose="020B0604020202020204" pitchFamily="34" charset="0"/>
              </a:rPr>
              <a:t>“</a:t>
            </a:r>
            <a:r>
              <a:rPr lang="nl-NL" dirty="0">
                <a:solidFill>
                  <a:srgbClr val="FF0000"/>
                </a:solidFill>
                <a:latin typeface="Arial" panose="020B0604020202020204" pitchFamily="34" charset="0"/>
                <a:cs typeface="Arial" panose="020B0604020202020204" pitchFamily="34" charset="0"/>
              </a:rPr>
              <a:t>… </a:t>
            </a:r>
            <a:r>
              <a:rPr lang="nl-NL" dirty="0">
                <a:latin typeface="Arial" panose="020B0604020202020204" pitchFamily="34" charset="0"/>
                <a:cs typeface="Arial" panose="020B0604020202020204" pitchFamily="34" charset="0"/>
              </a:rPr>
              <a:t>de overheid niet zonder vergoeding lasten mag opleggen die groter zijn dan die welke een persoon in het algemeen belang moet dragen </a:t>
            </a:r>
            <a:r>
              <a:rPr lang="nl-NL" dirty="0">
                <a:solidFill>
                  <a:srgbClr val="FF0000"/>
                </a:solidFill>
                <a:latin typeface="Arial" panose="020B0604020202020204" pitchFamily="34" charset="0"/>
                <a:cs typeface="Arial" panose="020B0604020202020204" pitchFamily="34" charset="0"/>
              </a:rPr>
              <a:t>…</a:t>
            </a:r>
            <a:r>
              <a:rPr lang="nl-NL" dirty="0">
                <a:latin typeface="Arial" panose="020B0604020202020204" pitchFamily="34" charset="0"/>
                <a:cs typeface="Arial" panose="020B0604020202020204" pitchFamily="34" charset="0"/>
              </a:rPr>
              <a:t>”</a:t>
            </a:r>
          </a:p>
          <a:p>
            <a:pPr marL="0" indent="0">
              <a:buNone/>
            </a:pPr>
            <a:endParaRPr lang="nl-N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5231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DA5B-4042-C44A-8AA3-D73920D3CA53}"/>
              </a:ext>
            </a:extLst>
          </p:cNvPr>
          <p:cNvSpPr>
            <a:spLocks noGrp="1"/>
          </p:cNvSpPr>
          <p:nvPr>
            <p:ph type="title"/>
          </p:nvPr>
        </p:nvSpPr>
        <p:spPr/>
        <p:txBody>
          <a:bodyPr>
            <a:normAutofit/>
          </a:bodyPr>
          <a:lstStyle/>
          <a:p>
            <a:r>
              <a:rPr lang="nl-NL" dirty="0">
                <a:latin typeface="Arial" panose="020B0604020202020204" pitchFamily="34" charset="0"/>
                <a:cs typeface="Arial" panose="020B0604020202020204" pitchFamily="34" charset="0"/>
              </a:rPr>
              <a:t>Te zware lasten?</a:t>
            </a:r>
          </a:p>
        </p:txBody>
      </p:sp>
      <p:sp>
        <p:nvSpPr>
          <p:cNvPr id="3" name="Content Placeholder 2">
            <a:extLst>
              <a:ext uri="{FF2B5EF4-FFF2-40B4-BE49-F238E27FC236}">
                <a16:creationId xmlns:a16="http://schemas.microsoft.com/office/drawing/2014/main" id="{844C7055-AE00-3B45-83CB-F2FCB869E58F}"/>
              </a:ext>
            </a:extLst>
          </p:cNvPr>
          <p:cNvSpPr>
            <a:spLocks noGrp="1"/>
          </p:cNvSpPr>
          <p:nvPr>
            <p:ph idx="1"/>
          </p:nvPr>
        </p:nvSpPr>
        <p:spPr>
          <a:xfrm>
            <a:off x="457200" y="1600200"/>
            <a:ext cx="8229600" cy="5093208"/>
          </a:xfrm>
        </p:spPr>
        <p:txBody>
          <a:bodyPr>
            <a:normAutofit fontScale="92500" lnSpcReduction="10000"/>
          </a:bodyPr>
          <a:lstStyle/>
          <a:p>
            <a:pPr marL="0" indent="0">
              <a:buNone/>
            </a:pPr>
            <a:r>
              <a:rPr lang="nl-NL" dirty="0">
                <a:latin typeface="Arial" panose="020B0604020202020204" pitchFamily="34" charset="0"/>
                <a:cs typeface="Arial" panose="020B0604020202020204" pitchFamily="34" charset="0"/>
              </a:rPr>
              <a:t>Arrest GH 132/2015: </a:t>
            </a:r>
          </a:p>
          <a:p>
            <a:pPr marL="0" indent="0">
              <a:buNone/>
            </a:pPr>
            <a:r>
              <a:rPr lang="nl-NL" dirty="0">
                <a:latin typeface="Arial" panose="020B0604020202020204" pitchFamily="34" charset="0"/>
                <a:cs typeface="Arial" panose="020B0604020202020204" pitchFamily="34" charset="0"/>
              </a:rPr>
              <a:t>“</a:t>
            </a:r>
            <a:r>
              <a:rPr lang="nl-NL" dirty="0">
                <a:solidFill>
                  <a:srgbClr val="FF0000"/>
                </a:solidFill>
                <a:latin typeface="Arial" panose="020B0604020202020204" pitchFamily="34" charset="0"/>
                <a:cs typeface="Arial" panose="020B0604020202020204" pitchFamily="34" charset="0"/>
              </a:rPr>
              <a:t>… </a:t>
            </a:r>
            <a:r>
              <a:rPr lang="nl-NL" dirty="0">
                <a:latin typeface="Arial" panose="020B0604020202020204" pitchFamily="34" charset="0"/>
                <a:cs typeface="Arial" panose="020B0604020202020204" pitchFamily="34" charset="0"/>
              </a:rPr>
              <a:t>dat de onevenredig nadelige – dit zijn de buiten het normale maatschappelijke risico of het normale bedrijfsrisico vallende en op een beperkte groep van burgers of instellingen drukkende – gevolgen van een op zichzelf rechtmatige overheidsdaad, zoals het opleggen van een erfdienstbaarheid van openbaar nut, niet ten laste van de getroffene behoren te komen, maar gelijkelijk over de gemeenschap dienen te worden verdeeld” (B.8.1.).</a:t>
            </a:r>
          </a:p>
          <a:p>
            <a:pPr marL="0" indent="0">
              <a:buNone/>
            </a:pPr>
            <a:endParaRPr lang="nl-N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98861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DA5B-4042-C44A-8AA3-D73920D3CA53}"/>
              </a:ext>
            </a:extLst>
          </p:cNvPr>
          <p:cNvSpPr>
            <a:spLocks noGrp="1"/>
          </p:cNvSpPr>
          <p:nvPr>
            <p:ph type="title"/>
          </p:nvPr>
        </p:nvSpPr>
        <p:spPr/>
        <p:txBody>
          <a:bodyPr>
            <a:normAutofit/>
          </a:bodyPr>
          <a:lstStyle/>
          <a:p>
            <a:r>
              <a:rPr lang="nl-NL" dirty="0">
                <a:latin typeface="Arial" panose="020B0604020202020204" pitchFamily="34" charset="0"/>
                <a:cs typeface="Arial" panose="020B0604020202020204" pitchFamily="34" charset="0"/>
              </a:rPr>
              <a:t>Te zware lasten?</a:t>
            </a:r>
          </a:p>
        </p:txBody>
      </p:sp>
      <p:sp>
        <p:nvSpPr>
          <p:cNvPr id="3" name="Content Placeholder 2">
            <a:extLst>
              <a:ext uri="{FF2B5EF4-FFF2-40B4-BE49-F238E27FC236}">
                <a16:creationId xmlns:a16="http://schemas.microsoft.com/office/drawing/2014/main" id="{844C7055-AE00-3B45-83CB-F2FCB869E58F}"/>
              </a:ext>
            </a:extLst>
          </p:cNvPr>
          <p:cNvSpPr>
            <a:spLocks noGrp="1"/>
          </p:cNvSpPr>
          <p:nvPr>
            <p:ph idx="1"/>
          </p:nvPr>
        </p:nvSpPr>
        <p:spPr>
          <a:xfrm>
            <a:off x="237744" y="1600200"/>
            <a:ext cx="8723376" cy="5257800"/>
          </a:xfrm>
        </p:spPr>
        <p:txBody>
          <a:bodyPr>
            <a:normAutofit fontScale="62500" lnSpcReduction="20000"/>
          </a:bodyPr>
          <a:lstStyle/>
          <a:p>
            <a:pPr marL="0" indent="0">
              <a:buNone/>
            </a:pPr>
            <a:r>
              <a:rPr lang="nl-NL" sz="4500" dirty="0">
                <a:latin typeface="Arial" panose="020B0604020202020204" pitchFamily="34" charset="0"/>
                <a:cs typeface="Arial" panose="020B0604020202020204" pitchFamily="34" charset="0"/>
              </a:rPr>
              <a:t>Arrest GH 132/2015: beoordelingselementen voor de gewone rechter: </a:t>
            </a:r>
            <a:endParaRPr lang="nl-NL" sz="4200" dirty="0">
              <a:latin typeface="Arial" panose="020B0604020202020204" pitchFamily="34" charset="0"/>
              <a:cs typeface="Arial" panose="020B0604020202020204" pitchFamily="34" charset="0"/>
            </a:endParaRPr>
          </a:p>
          <a:p>
            <a:r>
              <a:rPr lang="nl-NL" sz="4200" dirty="0">
                <a:latin typeface="Arial" panose="020B0604020202020204" pitchFamily="34" charset="0"/>
                <a:cs typeface="Arial" panose="020B0604020202020204" pitchFamily="34" charset="0"/>
              </a:rPr>
              <a:t>ofwel het </a:t>
            </a:r>
            <a:r>
              <a:rPr lang="nl-NL" sz="4200" b="1" dirty="0">
                <a:latin typeface="Arial" panose="020B0604020202020204" pitchFamily="34" charset="0"/>
                <a:cs typeface="Arial" panose="020B0604020202020204" pitchFamily="34" charset="0"/>
              </a:rPr>
              <a:t>onroerend goed </a:t>
            </a:r>
            <a:r>
              <a:rPr lang="nl-NL" sz="4200" dirty="0">
                <a:latin typeface="Arial" panose="020B0604020202020204" pitchFamily="34" charset="0"/>
                <a:cs typeface="Arial" panose="020B0604020202020204" pitchFamily="34" charset="0"/>
              </a:rPr>
              <a:t>(de marktwaarde, de erfgoedwaarde, de reeds ontvangen subsidies en premies op het moment van de aankoop en de redenen voor de aankoop);</a:t>
            </a:r>
          </a:p>
          <a:p>
            <a:r>
              <a:rPr lang="nl-NL" sz="4200" dirty="0">
                <a:latin typeface="Arial" panose="020B0604020202020204" pitchFamily="34" charset="0"/>
                <a:cs typeface="Arial" panose="020B0604020202020204" pitchFamily="34" charset="0"/>
              </a:rPr>
              <a:t>ofwel de </a:t>
            </a:r>
            <a:r>
              <a:rPr lang="nl-NL" sz="4200" b="1" dirty="0">
                <a:latin typeface="Arial" panose="020B0604020202020204" pitchFamily="34" charset="0"/>
                <a:cs typeface="Arial" panose="020B0604020202020204" pitchFamily="34" charset="0"/>
              </a:rPr>
              <a:t>eigenaar</a:t>
            </a:r>
            <a:r>
              <a:rPr lang="nl-NL" sz="4200" dirty="0">
                <a:latin typeface="Arial" panose="020B0604020202020204" pitchFamily="34" charset="0"/>
                <a:cs typeface="Arial" panose="020B0604020202020204" pitchFamily="34" charset="0"/>
              </a:rPr>
              <a:t> (zijn geplande projecten, zijn investeringen, zijn gedrag, de </a:t>
            </a:r>
            <a:r>
              <a:rPr lang="nl-NL" sz="4200" dirty="0" err="1">
                <a:latin typeface="Arial" panose="020B0604020202020204" pitchFamily="34" charset="0"/>
                <a:cs typeface="Arial" panose="020B0604020202020204" pitchFamily="34" charset="0"/>
              </a:rPr>
              <a:t>oplijsting</a:t>
            </a:r>
            <a:r>
              <a:rPr lang="nl-NL" sz="4200" dirty="0">
                <a:latin typeface="Arial" panose="020B0604020202020204" pitchFamily="34" charset="0"/>
                <a:cs typeface="Arial" panose="020B0604020202020204" pitchFamily="34" charset="0"/>
              </a:rPr>
              <a:t> van handelingen die zijn genot beperken, zijn kennis en financiële middelen, de voorspelbaarheid van de maatregelen die hem betreffen);</a:t>
            </a:r>
          </a:p>
          <a:p>
            <a:r>
              <a:rPr lang="nl-NL" sz="4200" dirty="0">
                <a:latin typeface="Arial" panose="020B0604020202020204" pitchFamily="34" charset="0"/>
                <a:cs typeface="Arial" panose="020B0604020202020204" pitchFamily="34" charset="0"/>
              </a:rPr>
              <a:t>ofwel, maar in mindere mate, de </a:t>
            </a:r>
            <a:r>
              <a:rPr lang="nl-NL" sz="4200" b="1" dirty="0">
                <a:latin typeface="Arial" panose="020B0604020202020204" pitchFamily="34" charset="0"/>
                <a:cs typeface="Arial" panose="020B0604020202020204" pitchFamily="34" charset="0"/>
              </a:rPr>
              <a:t>overheid</a:t>
            </a:r>
            <a:r>
              <a:rPr lang="nl-NL" sz="4200" dirty="0">
                <a:latin typeface="Arial" panose="020B0604020202020204" pitchFamily="34" charset="0"/>
                <a:cs typeface="Arial" panose="020B0604020202020204" pitchFamily="34" charset="0"/>
              </a:rPr>
              <a:t> ten einde rekening te houden met haar financiële draagkracht (en om te voorkomen dat de begroting wordt ondermijnd).</a:t>
            </a:r>
          </a:p>
          <a:p>
            <a:pPr marL="0" indent="0">
              <a:buNone/>
            </a:pPr>
            <a:endParaRPr lang="nl-NL" dirty="0">
              <a:latin typeface="Arial" panose="020B0604020202020204" pitchFamily="34" charset="0"/>
              <a:cs typeface="Arial" panose="020B0604020202020204" pitchFamily="34" charset="0"/>
            </a:endParaRPr>
          </a:p>
          <a:p>
            <a:pPr marL="0" indent="0">
              <a:buNone/>
            </a:pPr>
            <a:endParaRPr lang="nl-N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9724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DA5B-4042-C44A-8AA3-D73920D3CA53}"/>
              </a:ext>
            </a:extLst>
          </p:cNvPr>
          <p:cNvSpPr>
            <a:spLocks noGrp="1"/>
          </p:cNvSpPr>
          <p:nvPr>
            <p:ph type="title"/>
          </p:nvPr>
        </p:nvSpPr>
        <p:spPr/>
        <p:txBody>
          <a:bodyPr>
            <a:normAutofit fontScale="90000"/>
          </a:bodyPr>
          <a:lstStyle/>
          <a:p>
            <a:r>
              <a:rPr lang="en-GB" b="1" dirty="0">
                <a:latin typeface="Arial" panose="020B0604020202020204" pitchFamily="34" charset="0"/>
                <a:cs typeface="Arial" panose="020B0604020202020204" pitchFamily="34" charset="0"/>
              </a:rPr>
              <a:t>2. </a:t>
            </a:r>
            <a:r>
              <a:rPr lang="nl-NL" b="1" dirty="0">
                <a:latin typeface="Arial" panose="020B0604020202020204" pitchFamily="34" charset="0"/>
                <a:cs typeface="Arial" panose="020B0604020202020204" pitchFamily="34" charset="0"/>
              </a:rPr>
              <a:t>Breder vergoedingsrecht als tegengewicht</a:t>
            </a:r>
          </a:p>
        </p:txBody>
      </p:sp>
      <p:sp>
        <p:nvSpPr>
          <p:cNvPr id="3" name="Content Placeholder 2">
            <a:extLst>
              <a:ext uri="{FF2B5EF4-FFF2-40B4-BE49-F238E27FC236}">
                <a16:creationId xmlns:a16="http://schemas.microsoft.com/office/drawing/2014/main" id="{844C7055-AE00-3B45-83CB-F2FCB869E58F}"/>
              </a:ext>
            </a:extLst>
          </p:cNvPr>
          <p:cNvSpPr>
            <a:spLocks noGrp="1"/>
          </p:cNvSpPr>
          <p:nvPr>
            <p:ph idx="1"/>
          </p:nvPr>
        </p:nvSpPr>
        <p:spPr/>
        <p:txBody>
          <a:bodyPr/>
          <a:lstStyle/>
          <a:p>
            <a:pPr marL="514350" indent="-514350">
              <a:buAutoNum type="arabicPeriod"/>
            </a:pPr>
            <a:r>
              <a:rPr lang="nl-NL" dirty="0">
                <a:solidFill>
                  <a:schemeClr val="bg1">
                    <a:lumMod val="50000"/>
                  </a:schemeClr>
                </a:solidFill>
                <a:latin typeface="Arial" panose="020B0604020202020204" pitchFamily="34" charset="0"/>
                <a:cs typeface="Arial" panose="020B0604020202020204" pitchFamily="34" charset="0"/>
              </a:rPr>
              <a:t>Geen vergoeding, tenzij de wet daarin voorziet</a:t>
            </a:r>
          </a:p>
          <a:p>
            <a:pPr marL="514350" indent="-514350">
              <a:buAutoNum type="arabicPeriod"/>
            </a:pPr>
            <a:r>
              <a:rPr lang="nl-NL" dirty="0">
                <a:solidFill>
                  <a:schemeClr val="bg1">
                    <a:lumMod val="50000"/>
                  </a:schemeClr>
                </a:solidFill>
                <a:latin typeface="Arial" panose="020B0604020202020204" pitchFamily="34" charset="0"/>
                <a:cs typeface="Arial" panose="020B0604020202020204" pitchFamily="34" charset="0"/>
              </a:rPr>
              <a:t>Wanneer de lasten te zwaar worden</a:t>
            </a:r>
          </a:p>
          <a:p>
            <a:pPr marL="514350" indent="-514350">
              <a:buAutoNum type="arabicPeriod"/>
            </a:pPr>
            <a:r>
              <a:rPr lang="nl-NL" dirty="0">
                <a:latin typeface="Arial" panose="020B0604020202020204" pitchFamily="34" charset="0"/>
                <a:cs typeface="Arial" panose="020B0604020202020204" pitchFamily="34" charset="0"/>
              </a:rPr>
              <a:t>De verruimde toepassing van GBOL</a:t>
            </a:r>
          </a:p>
        </p:txBody>
      </p:sp>
    </p:spTree>
    <p:extLst>
      <p:ext uri="{BB962C8B-B14F-4D97-AF65-F5344CB8AC3E}">
        <p14:creationId xmlns:p14="http://schemas.microsoft.com/office/powerpoint/2010/main" val="7361683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DA5B-4042-C44A-8AA3-D73920D3CA53}"/>
              </a:ext>
            </a:extLst>
          </p:cNvPr>
          <p:cNvSpPr>
            <a:spLocks noGrp="1"/>
          </p:cNvSpPr>
          <p:nvPr>
            <p:ph type="title"/>
          </p:nvPr>
        </p:nvSpPr>
        <p:spPr/>
        <p:txBody>
          <a:bodyPr>
            <a:normAutofit/>
          </a:bodyPr>
          <a:lstStyle/>
          <a:p>
            <a:r>
              <a:rPr lang="nl-NL" dirty="0">
                <a:latin typeface="Arial" panose="020B0604020202020204" pitchFamily="34" charset="0"/>
                <a:cs typeface="Arial" panose="020B0604020202020204" pitchFamily="34" charset="0"/>
              </a:rPr>
              <a:t>Verruimde toepassing GBOL</a:t>
            </a:r>
          </a:p>
        </p:txBody>
      </p:sp>
      <p:sp>
        <p:nvSpPr>
          <p:cNvPr id="3" name="Content Placeholder 2">
            <a:extLst>
              <a:ext uri="{FF2B5EF4-FFF2-40B4-BE49-F238E27FC236}">
                <a16:creationId xmlns:a16="http://schemas.microsoft.com/office/drawing/2014/main" id="{844C7055-AE00-3B45-83CB-F2FCB869E58F}"/>
              </a:ext>
            </a:extLst>
          </p:cNvPr>
          <p:cNvSpPr>
            <a:spLocks noGrp="1"/>
          </p:cNvSpPr>
          <p:nvPr>
            <p:ph idx="1"/>
          </p:nvPr>
        </p:nvSpPr>
        <p:spPr/>
        <p:txBody>
          <a:bodyPr/>
          <a:lstStyle/>
          <a:p>
            <a:pPr>
              <a:buFont typeface="Arial" panose="020B0604020202020204" pitchFamily="34" charset="0"/>
              <a:buChar char="•"/>
            </a:pPr>
            <a:r>
              <a:rPr lang="nl-NL" dirty="0">
                <a:latin typeface="Arial" panose="020B0604020202020204" pitchFamily="34" charset="0"/>
                <a:cs typeface="Arial" panose="020B0604020202020204" pitchFamily="34" charset="0"/>
              </a:rPr>
              <a:t>Moeilijk te meten toepassingsvoorwaarden</a:t>
            </a:r>
          </a:p>
          <a:p>
            <a:pPr>
              <a:buFont typeface="Arial" panose="020B0604020202020204" pitchFamily="34" charset="0"/>
              <a:buChar char="•"/>
            </a:pPr>
            <a:r>
              <a:rPr lang="nl-NL" dirty="0">
                <a:latin typeface="Arial" panose="020B0604020202020204" pitchFamily="34" charset="0"/>
                <a:cs typeface="Arial" panose="020B0604020202020204" pitchFamily="34" charset="0"/>
              </a:rPr>
              <a:t>Omgevingsgebondenheid eigendom</a:t>
            </a:r>
          </a:p>
          <a:p>
            <a:pPr>
              <a:buFont typeface="Arial" panose="020B0604020202020204" pitchFamily="34" charset="0"/>
              <a:buChar char="•"/>
            </a:pPr>
            <a:r>
              <a:rPr lang="nl-NL" dirty="0">
                <a:latin typeface="Arial" panose="020B0604020202020204" pitchFamily="34" charset="0"/>
                <a:cs typeface="Arial" panose="020B0604020202020204" pitchFamily="34" charset="0"/>
              </a:rPr>
              <a:t>Risico voor overheidsfinanciën</a:t>
            </a:r>
          </a:p>
          <a:p>
            <a:pPr>
              <a:buFont typeface="Arial" panose="020B0604020202020204" pitchFamily="34" charset="0"/>
              <a:buChar char="•"/>
            </a:pPr>
            <a:r>
              <a:rPr lang="nl-NL" dirty="0">
                <a:latin typeface="Arial" panose="020B0604020202020204" pitchFamily="34" charset="0"/>
                <a:cs typeface="Arial" panose="020B0604020202020204" pitchFamily="34" charset="0"/>
              </a:rPr>
              <a:t>Interventie wetgever?</a:t>
            </a:r>
          </a:p>
          <a:p>
            <a:pPr marL="400050" lvl="1" indent="0">
              <a:buNone/>
            </a:pPr>
            <a:r>
              <a:rPr lang="nl-NL" dirty="0">
                <a:latin typeface="Arial" panose="020B0604020202020204" pitchFamily="34" charset="0"/>
                <a:cs typeface="Arial" panose="020B0604020202020204" pitchFamily="34" charset="0"/>
              </a:rPr>
              <a:t>- Verwerping artikel 3.67, § 2 ontwerp BW</a:t>
            </a:r>
          </a:p>
        </p:txBody>
      </p:sp>
    </p:spTree>
    <p:extLst>
      <p:ext uri="{BB962C8B-B14F-4D97-AF65-F5344CB8AC3E}">
        <p14:creationId xmlns:p14="http://schemas.microsoft.com/office/powerpoint/2010/main" val="3229973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DA5B-4042-C44A-8AA3-D73920D3CA53}"/>
              </a:ext>
            </a:extLst>
          </p:cNvPr>
          <p:cNvSpPr>
            <a:spLocks noGrp="1"/>
          </p:cNvSpPr>
          <p:nvPr>
            <p:ph type="title"/>
          </p:nvPr>
        </p:nvSpPr>
        <p:spPr/>
        <p:txBody>
          <a:bodyPr>
            <a:normAutofit fontScale="90000"/>
          </a:bodyPr>
          <a:lstStyle/>
          <a:p>
            <a:r>
              <a:rPr lang="en-GB" b="1" dirty="0">
                <a:latin typeface="Arial" panose="020B0604020202020204" pitchFamily="34" charset="0"/>
                <a:cs typeface="Arial" panose="020B0604020202020204" pitchFamily="34" charset="0"/>
              </a:rPr>
              <a:t>2. </a:t>
            </a:r>
            <a:r>
              <a:rPr lang="nl-NL" b="1" dirty="0">
                <a:latin typeface="Arial" panose="020B0604020202020204" pitchFamily="34" charset="0"/>
                <a:cs typeface="Arial" panose="020B0604020202020204" pitchFamily="34" charset="0"/>
              </a:rPr>
              <a:t>Breder vergoedingsrecht als tegengewicht</a:t>
            </a:r>
          </a:p>
        </p:txBody>
      </p:sp>
      <p:sp>
        <p:nvSpPr>
          <p:cNvPr id="3" name="Content Placeholder 2">
            <a:extLst>
              <a:ext uri="{FF2B5EF4-FFF2-40B4-BE49-F238E27FC236}">
                <a16:creationId xmlns:a16="http://schemas.microsoft.com/office/drawing/2014/main" id="{844C7055-AE00-3B45-83CB-F2FCB869E58F}"/>
              </a:ext>
            </a:extLst>
          </p:cNvPr>
          <p:cNvSpPr>
            <a:spLocks noGrp="1"/>
          </p:cNvSpPr>
          <p:nvPr>
            <p:ph idx="1"/>
          </p:nvPr>
        </p:nvSpPr>
        <p:spPr/>
        <p:txBody>
          <a:bodyPr/>
          <a:lstStyle/>
          <a:p>
            <a:pPr marL="514350" indent="-514350">
              <a:buAutoNum type="arabicPeriod"/>
            </a:pPr>
            <a:r>
              <a:rPr lang="nl-NL" dirty="0">
                <a:solidFill>
                  <a:schemeClr val="bg1">
                    <a:lumMod val="50000"/>
                  </a:schemeClr>
                </a:solidFill>
                <a:latin typeface="Arial" panose="020B0604020202020204" pitchFamily="34" charset="0"/>
                <a:cs typeface="Arial" panose="020B0604020202020204" pitchFamily="34" charset="0"/>
              </a:rPr>
              <a:t>Geen vergoeding, tenzij de wet daarin voorziet</a:t>
            </a:r>
          </a:p>
          <a:p>
            <a:pPr marL="514350" indent="-514350">
              <a:buAutoNum type="arabicPeriod"/>
            </a:pPr>
            <a:r>
              <a:rPr lang="nl-NL" dirty="0">
                <a:solidFill>
                  <a:schemeClr val="bg1">
                    <a:lumMod val="50000"/>
                  </a:schemeClr>
                </a:solidFill>
                <a:latin typeface="Arial" panose="020B0604020202020204" pitchFamily="34" charset="0"/>
                <a:cs typeface="Arial" panose="020B0604020202020204" pitchFamily="34" charset="0"/>
              </a:rPr>
              <a:t>Wanneer de lasten te zwaar worden</a:t>
            </a:r>
          </a:p>
          <a:p>
            <a:pPr marL="514350" indent="-514350">
              <a:buAutoNum type="arabicPeriod"/>
            </a:pPr>
            <a:r>
              <a:rPr lang="nl-NL" dirty="0">
                <a:solidFill>
                  <a:schemeClr val="bg1">
                    <a:lumMod val="50000"/>
                  </a:schemeClr>
                </a:solidFill>
                <a:latin typeface="Arial" panose="020B0604020202020204" pitchFamily="34" charset="0"/>
                <a:cs typeface="Arial" panose="020B0604020202020204" pitchFamily="34" charset="0"/>
              </a:rPr>
              <a:t>De verruimde toepassing van GBOL</a:t>
            </a:r>
          </a:p>
          <a:p>
            <a:pPr marL="514350" indent="-514350">
              <a:buAutoNum type="arabicPeriod"/>
            </a:pPr>
            <a:r>
              <a:rPr lang="nl-NL" dirty="0">
                <a:latin typeface="Arial" panose="020B0604020202020204" pitchFamily="34" charset="0"/>
                <a:cs typeface="Arial" panose="020B0604020202020204" pitchFamily="34" charset="0"/>
              </a:rPr>
              <a:t>Uitgebreide compensatie voor toenemende lasten</a:t>
            </a:r>
          </a:p>
        </p:txBody>
      </p:sp>
    </p:spTree>
    <p:extLst>
      <p:ext uri="{BB962C8B-B14F-4D97-AF65-F5344CB8AC3E}">
        <p14:creationId xmlns:p14="http://schemas.microsoft.com/office/powerpoint/2010/main" val="717465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DA5B-4042-C44A-8AA3-D73920D3CA53}"/>
              </a:ext>
            </a:extLst>
          </p:cNvPr>
          <p:cNvSpPr>
            <a:spLocks noGrp="1"/>
          </p:cNvSpPr>
          <p:nvPr>
            <p:ph type="title"/>
          </p:nvPr>
        </p:nvSpPr>
        <p:spPr/>
        <p:txBody>
          <a:bodyPr>
            <a:normAutofit fontScale="90000"/>
          </a:bodyPr>
          <a:lstStyle/>
          <a:p>
            <a:r>
              <a:rPr lang="nl-NL" dirty="0">
                <a:latin typeface="Arial" panose="020B0604020202020204" pitchFamily="34" charset="0"/>
                <a:cs typeface="Arial" panose="020B0604020202020204" pitchFamily="34" charset="0"/>
              </a:rPr>
              <a:t>Uitgebreide compensatie voor toenemende lasten</a:t>
            </a:r>
          </a:p>
        </p:txBody>
      </p:sp>
      <p:sp>
        <p:nvSpPr>
          <p:cNvPr id="3" name="Content Placeholder 2">
            <a:extLst>
              <a:ext uri="{FF2B5EF4-FFF2-40B4-BE49-F238E27FC236}">
                <a16:creationId xmlns:a16="http://schemas.microsoft.com/office/drawing/2014/main" id="{844C7055-AE00-3B45-83CB-F2FCB869E58F}"/>
              </a:ext>
            </a:extLst>
          </p:cNvPr>
          <p:cNvSpPr>
            <a:spLocks noGrp="1"/>
          </p:cNvSpPr>
          <p:nvPr>
            <p:ph idx="1"/>
          </p:nvPr>
        </p:nvSpPr>
        <p:spPr/>
        <p:txBody>
          <a:bodyPr/>
          <a:lstStyle/>
          <a:p>
            <a:pPr>
              <a:buFont typeface="Arial" panose="020B0604020202020204" pitchFamily="34" charset="0"/>
              <a:buChar char="•"/>
            </a:pPr>
            <a:r>
              <a:rPr lang="nl-NL" dirty="0">
                <a:latin typeface="Arial" panose="020B0604020202020204" pitchFamily="34" charset="0"/>
                <a:cs typeface="Arial" panose="020B0604020202020204" pitchFamily="34" charset="0"/>
              </a:rPr>
              <a:t>Geleidelijke uitbreiding schadevergoedingsrecht</a:t>
            </a:r>
          </a:p>
          <a:p>
            <a:pPr>
              <a:buFont typeface="Arial" panose="020B0604020202020204" pitchFamily="34" charset="0"/>
              <a:buChar char="•"/>
            </a:pPr>
            <a:r>
              <a:rPr lang="nl-NL" dirty="0">
                <a:latin typeface="Arial" panose="020B0604020202020204" pitchFamily="34" charset="0"/>
                <a:cs typeface="Arial" panose="020B0604020202020204" pitchFamily="34" charset="0"/>
              </a:rPr>
              <a:t>Graduele eigendomsbeperkingen nuanceren en verruimen schadevergoeding</a:t>
            </a:r>
          </a:p>
        </p:txBody>
      </p:sp>
    </p:spTree>
    <p:extLst>
      <p:ext uri="{BB962C8B-B14F-4D97-AF65-F5344CB8AC3E}">
        <p14:creationId xmlns:p14="http://schemas.microsoft.com/office/powerpoint/2010/main" val="3202311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8E593C-3D3F-6640-B93F-6F10FAC4A94E}"/>
              </a:ext>
            </a:extLst>
          </p:cNvPr>
          <p:cNvPicPr>
            <a:picLocks noChangeAspect="1"/>
          </p:cNvPicPr>
          <p:nvPr/>
        </p:nvPicPr>
        <p:blipFill>
          <a:blip r:embed="rId2"/>
          <a:stretch>
            <a:fillRect/>
          </a:stretch>
        </p:blipFill>
        <p:spPr>
          <a:xfrm>
            <a:off x="44450" y="431800"/>
            <a:ext cx="9055100" cy="5994400"/>
          </a:xfrm>
          <a:prstGeom prst="rect">
            <a:avLst/>
          </a:prstGeom>
        </p:spPr>
      </p:pic>
    </p:spTree>
    <p:extLst>
      <p:ext uri="{BB962C8B-B14F-4D97-AF65-F5344CB8AC3E}">
        <p14:creationId xmlns:p14="http://schemas.microsoft.com/office/powerpoint/2010/main" val="33703817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DA5B-4042-C44A-8AA3-D73920D3CA53}"/>
              </a:ext>
            </a:extLst>
          </p:cNvPr>
          <p:cNvSpPr>
            <a:spLocks noGrp="1"/>
          </p:cNvSpPr>
          <p:nvPr>
            <p:ph type="title"/>
          </p:nvPr>
        </p:nvSpPr>
        <p:spPr/>
        <p:txBody>
          <a:bodyPr>
            <a:normAutofit fontScale="90000"/>
          </a:bodyPr>
          <a:lstStyle/>
          <a:p>
            <a:r>
              <a:rPr lang="nl-NL" dirty="0">
                <a:latin typeface="Arial" panose="020B0604020202020204" pitchFamily="34" charset="0"/>
                <a:cs typeface="Arial" panose="020B0604020202020204" pitchFamily="34" charset="0"/>
              </a:rPr>
              <a:t>Uitgebreide compensatie voor toenemende lasten</a:t>
            </a:r>
          </a:p>
        </p:txBody>
      </p:sp>
      <p:sp>
        <p:nvSpPr>
          <p:cNvPr id="3" name="Content Placeholder 2">
            <a:extLst>
              <a:ext uri="{FF2B5EF4-FFF2-40B4-BE49-F238E27FC236}">
                <a16:creationId xmlns:a16="http://schemas.microsoft.com/office/drawing/2014/main" id="{844C7055-AE00-3B45-83CB-F2FCB869E58F}"/>
              </a:ext>
            </a:extLst>
          </p:cNvPr>
          <p:cNvSpPr>
            <a:spLocks noGrp="1"/>
          </p:cNvSpPr>
          <p:nvPr>
            <p:ph idx="1"/>
          </p:nvPr>
        </p:nvSpPr>
        <p:spPr>
          <a:xfrm>
            <a:off x="457200" y="1600200"/>
            <a:ext cx="8229600" cy="5257800"/>
          </a:xfrm>
        </p:spPr>
        <p:txBody>
          <a:bodyPr/>
          <a:lstStyle/>
          <a:p>
            <a:pPr>
              <a:buFont typeface="Arial" panose="020B0604020202020204" pitchFamily="34" charset="0"/>
              <a:buChar char="•"/>
            </a:pPr>
            <a:r>
              <a:rPr lang="nl-NL" dirty="0">
                <a:solidFill>
                  <a:schemeClr val="bg1">
                    <a:lumMod val="50000"/>
                  </a:schemeClr>
                </a:solidFill>
                <a:latin typeface="Arial" panose="020B0604020202020204" pitchFamily="34" charset="0"/>
                <a:cs typeface="Arial" panose="020B0604020202020204" pitchFamily="34" charset="0"/>
              </a:rPr>
              <a:t>Uitbreiding schadevergoedingsrecht</a:t>
            </a:r>
          </a:p>
          <a:p>
            <a:pPr>
              <a:buFont typeface="Arial" panose="020B0604020202020204" pitchFamily="34" charset="0"/>
              <a:buChar char="•"/>
            </a:pPr>
            <a:r>
              <a:rPr lang="nl-NL" dirty="0">
                <a:solidFill>
                  <a:schemeClr val="bg1">
                    <a:lumMod val="50000"/>
                  </a:schemeClr>
                </a:solidFill>
                <a:latin typeface="Arial" panose="020B0604020202020204" pitchFamily="34" charset="0"/>
                <a:cs typeface="Arial" panose="020B0604020202020204" pitchFamily="34" charset="0"/>
              </a:rPr>
              <a:t>Graduele eigendomsbeperkingen</a:t>
            </a:r>
          </a:p>
          <a:p>
            <a:pPr>
              <a:buFont typeface="Arial" panose="020B0604020202020204" pitchFamily="34" charset="0"/>
              <a:buChar char="•"/>
            </a:pPr>
            <a:r>
              <a:rPr lang="nl-NL" dirty="0">
                <a:latin typeface="Arial" panose="020B0604020202020204" pitchFamily="34" charset="0"/>
                <a:cs typeface="Arial" panose="020B0604020202020204" pitchFamily="34" charset="0"/>
              </a:rPr>
              <a:t>Verschuiving aanvaardbaarheidsdrempel voor eigendomsbeperkingen</a:t>
            </a:r>
          </a:p>
          <a:p>
            <a:pPr>
              <a:buFont typeface="Arial" panose="020B0604020202020204" pitchFamily="34" charset="0"/>
              <a:buChar char="•"/>
            </a:pPr>
            <a:r>
              <a:rPr lang="nl-NL" dirty="0">
                <a:latin typeface="Arial" panose="020B0604020202020204" pitchFamily="34" charset="0"/>
                <a:cs typeface="Arial" panose="020B0604020202020204" pitchFamily="34" charset="0"/>
              </a:rPr>
              <a:t>Stijgende financiële verantwoordelijkheid overheid</a:t>
            </a:r>
          </a:p>
          <a:p>
            <a:pPr>
              <a:buFont typeface="Arial" panose="020B0604020202020204" pitchFamily="34" charset="0"/>
              <a:buChar char="•"/>
            </a:pPr>
            <a:r>
              <a:rPr lang="nl-NL" dirty="0">
                <a:latin typeface="Arial" panose="020B0604020202020204" pitchFamily="34" charset="0"/>
                <a:cs typeface="Arial" panose="020B0604020202020204" pitchFamily="34" charset="0"/>
              </a:rPr>
              <a:t>Moeilijk te bepalen vergoeding door rechter</a:t>
            </a:r>
          </a:p>
          <a:p>
            <a:pPr>
              <a:buFont typeface="Arial" panose="020B0604020202020204" pitchFamily="34" charset="0"/>
              <a:buChar char="•"/>
            </a:pPr>
            <a:r>
              <a:rPr lang="nl-NL" dirty="0">
                <a:latin typeface="Arial" panose="020B0604020202020204" pitchFamily="34" charset="0"/>
                <a:cs typeface="Arial" panose="020B0604020202020204" pitchFamily="34" charset="0"/>
              </a:rPr>
              <a:t>Weinig compensatie in de praktijk</a:t>
            </a:r>
          </a:p>
        </p:txBody>
      </p:sp>
    </p:spTree>
    <p:extLst>
      <p:ext uri="{BB962C8B-B14F-4D97-AF65-F5344CB8AC3E}">
        <p14:creationId xmlns:p14="http://schemas.microsoft.com/office/powerpoint/2010/main" val="12867032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C6407A-7D94-A142-8AFE-C910E6CB9D2C}"/>
              </a:ext>
            </a:extLst>
          </p:cNvPr>
          <p:cNvPicPr>
            <a:picLocks noChangeAspect="1"/>
          </p:cNvPicPr>
          <p:nvPr/>
        </p:nvPicPr>
        <p:blipFill>
          <a:blip r:embed="rId2"/>
          <a:stretch>
            <a:fillRect/>
          </a:stretch>
        </p:blipFill>
        <p:spPr>
          <a:xfrm>
            <a:off x="1619250" y="381000"/>
            <a:ext cx="5905500" cy="6096000"/>
          </a:xfrm>
          <a:prstGeom prst="rect">
            <a:avLst/>
          </a:prstGeom>
        </p:spPr>
      </p:pic>
    </p:spTree>
    <p:extLst>
      <p:ext uri="{BB962C8B-B14F-4D97-AF65-F5344CB8AC3E}">
        <p14:creationId xmlns:p14="http://schemas.microsoft.com/office/powerpoint/2010/main" val="10735948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F4867F-EFE1-854E-9B5A-0EAC4080A07F}"/>
              </a:ext>
            </a:extLst>
          </p:cNvPr>
          <p:cNvPicPr>
            <a:picLocks noChangeAspect="1"/>
          </p:cNvPicPr>
          <p:nvPr/>
        </p:nvPicPr>
        <p:blipFill>
          <a:blip r:embed="rId2"/>
          <a:stretch>
            <a:fillRect/>
          </a:stretch>
        </p:blipFill>
        <p:spPr>
          <a:xfrm>
            <a:off x="19050" y="152400"/>
            <a:ext cx="9105900" cy="6553200"/>
          </a:xfrm>
          <a:prstGeom prst="rect">
            <a:avLst/>
          </a:prstGeom>
        </p:spPr>
      </p:pic>
    </p:spTree>
    <p:extLst>
      <p:ext uri="{BB962C8B-B14F-4D97-AF65-F5344CB8AC3E}">
        <p14:creationId xmlns:p14="http://schemas.microsoft.com/office/powerpoint/2010/main" val="21494215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8336B-AD40-F644-9409-DF25290C5CC5}"/>
              </a:ext>
            </a:extLst>
          </p:cNvPr>
          <p:cNvSpPr>
            <a:spLocks noGrp="1"/>
          </p:cNvSpPr>
          <p:nvPr>
            <p:ph type="title"/>
          </p:nvPr>
        </p:nvSpPr>
        <p:spPr>
          <a:xfrm>
            <a:off x="409875" y="274638"/>
            <a:ext cx="8276925" cy="860425"/>
          </a:xfrm>
        </p:spPr>
        <p:txBody>
          <a:bodyPr>
            <a:normAutofit fontScale="90000"/>
          </a:bodyPr>
          <a:lstStyle/>
          <a:p>
            <a:r>
              <a:rPr lang="nl-NL" dirty="0">
                <a:latin typeface="Arial" panose="020B0604020202020204" pitchFamily="34" charset="0"/>
                <a:cs typeface="Arial" panose="020B0604020202020204" pitchFamily="34" charset="0"/>
              </a:rPr>
              <a:t>Cultuurgoederen mee beschermd</a:t>
            </a:r>
          </a:p>
        </p:txBody>
      </p:sp>
      <p:sp>
        <p:nvSpPr>
          <p:cNvPr id="6" name="TextBox 5">
            <a:extLst>
              <a:ext uri="{FF2B5EF4-FFF2-40B4-BE49-F238E27FC236}">
                <a16:creationId xmlns:a16="http://schemas.microsoft.com/office/drawing/2014/main" id="{9F7B88B9-1951-0348-8025-1755D52D8E29}"/>
              </a:ext>
            </a:extLst>
          </p:cNvPr>
          <p:cNvSpPr txBox="1"/>
          <p:nvPr/>
        </p:nvSpPr>
        <p:spPr>
          <a:xfrm>
            <a:off x="409875" y="6126163"/>
            <a:ext cx="7369325" cy="646331"/>
          </a:xfrm>
          <a:prstGeom prst="rect">
            <a:avLst/>
          </a:prstGeom>
          <a:noFill/>
        </p:spPr>
        <p:txBody>
          <a:bodyPr wrap="none" rtlCol="0">
            <a:spAutoFit/>
          </a:bodyPr>
          <a:lstStyle/>
          <a:p>
            <a:r>
              <a:rPr lang="nl-NL" dirty="0" err="1">
                <a:latin typeface="Arial" panose="020B0604020202020204" pitchFamily="34" charset="0"/>
                <a:cs typeface="Arial" panose="020B0604020202020204" pitchFamily="34" charset="0"/>
              </a:rPr>
              <a:t>Stocletpaleis</a:t>
            </a:r>
            <a:r>
              <a:rPr lang="nl-NL" dirty="0">
                <a:latin typeface="Arial" panose="020B0604020202020204" pitchFamily="34" charset="0"/>
                <a:cs typeface="Arial" panose="020B0604020202020204" pitchFamily="34" charset="0"/>
              </a:rPr>
              <a:t> (Brussel), </a:t>
            </a:r>
          </a:p>
          <a:p>
            <a:r>
              <a:rPr lang="nl-NL" dirty="0">
                <a:latin typeface="Arial" panose="020B0604020202020204" pitchFamily="34" charset="0"/>
                <a:cs typeface="Arial" panose="020B0604020202020204" pitchFamily="34" charset="0"/>
              </a:rPr>
              <a:t>Wim Robberechts © Ministerie van het Brussels Hoofdstedelijk Gewest</a:t>
            </a:r>
          </a:p>
        </p:txBody>
      </p:sp>
      <p:pic>
        <p:nvPicPr>
          <p:cNvPr id="1026" name="Picture 2" descr="http://whc.unesco.org/uploads/thumbs/site_1298_0001-500-393-20151104160125.jpg">
            <a:extLst>
              <a:ext uri="{FF2B5EF4-FFF2-40B4-BE49-F238E27FC236}">
                <a16:creationId xmlns:a16="http://schemas.microsoft.com/office/drawing/2014/main" id="{F61DB2DD-A455-9447-9810-8B3D57344E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7000" y="1135063"/>
            <a:ext cx="6350000" cy="4991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83940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8336B-AD40-F644-9409-DF25290C5CC5}"/>
              </a:ext>
            </a:extLst>
          </p:cNvPr>
          <p:cNvSpPr>
            <a:spLocks noGrp="1"/>
          </p:cNvSpPr>
          <p:nvPr>
            <p:ph type="title"/>
          </p:nvPr>
        </p:nvSpPr>
        <p:spPr/>
        <p:txBody>
          <a:bodyPr>
            <a:normAutofit fontScale="90000"/>
          </a:bodyPr>
          <a:lstStyle/>
          <a:p>
            <a:r>
              <a:rPr lang="nl-NL" dirty="0">
                <a:latin typeface="Arial" panose="020B0604020202020204" pitchFamily="34" charset="0"/>
                <a:cs typeface="Arial" panose="020B0604020202020204" pitchFamily="34" charset="0"/>
              </a:rPr>
              <a:t>Cultuurgoederen mee beschermd</a:t>
            </a:r>
          </a:p>
        </p:txBody>
      </p:sp>
      <p:pic>
        <p:nvPicPr>
          <p:cNvPr id="5" name="Content Placeholder 4">
            <a:extLst>
              <a:ext uri="{FF2B5EF4-FFF2-40B4-BE49-F238E27FC236}">
                <a16:creationId xmlns:a16="http://schemas.microsoft.com/office/drawing/2014/main" id="{76166D62-0AE3-874D-95E7-00928C3A2E9F}"/>
              </a:ext>
            </a:extLst>
          </p:cNvPr>
          <p:cNvPicPr>
            <a:picLocks noGrp="1" noChangeAspect="1"/>
          </p:cNvPicPr>
          <p:nvPr>
            <p:ph idx="1"/>
          </p:nvPr>
        </p:nvPicPr>
        <p:blipFill>
          <a:blip r:embed="rId2"/>
          <a:stretch>
            <a:fillRect/>
          </a:stretch>
        </p:blipFill>
        <p:spPr>
          <a:xfrm>
            <a:off x="1433215" y="1600200"/>
            <a:ext cx="6277569" cy="4525963"/>
          </a:xfrm>
        </p:spPr>
      </p:pic>
      <p:sp>
        <p:nvSpPr>
          <p:cNvPr id="6" name="TextBox 5">
            <a:extLst>
              <a:ext uri="{FF2B5EF4-FFF2-40B4-BE49-F238E27FC236}">
                <a16:creationId xmlns:a16="http://schemas.microsoft.com/office/drawing/2014/main" id="{9F7B88B9-1951-0348-8025-1755D52D8E29}"/>
              </a:ext>
            </a:extLst>
          </p:cNvPr>
          <p:cNvSpPr txBox="1"/>
          <p:nvPr/>
        </p:nvSpPr>
        <p:spPr>
          <a:xfrm>
            <a:off x="409875" y="6126163"/>
            <a:ext cx="7300909" cy="646331"/>
          </a:xfrm>
          <a:prstGeom prst="rect">
            <a:avLst/>
          </a:prstGeom>
          <a:noFill/>
        </p:spPr>
        <p:txBody>
          <a:bodyPr wrap="none" rtlCol="0">
            <a:spAutoFit/>
          </a:bodyPr>
          <a:lstStyle/>
          <a:p>
            <a:r>
              <a:rPr lang="en-GB" dirty="0" err="1">
                <a:latin typeface="Arial" panose="020B0604020202020204" pitchFamily="34" charset="0"/>
                <a:cs typeface="Arial" panose="020B0604020202020204" pitchFamily="34" charset="0"/>
              </a:rPr>
              <a:t>Zottegem</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Schoolstraat</a:t>
            </a:r>
            <a:r>
              <a:rPr lang="en-GB" dirty="0">
                <a:latin typeface="Arial" panose="020B0604020202020204" pitchFamily="34" charset="0"/>
                <a:cs typeface="Arial" panose="020B0604020202020204" pitchFamily="34" charset="0"/>
              </a:rPr>
              <a:t> 83, </a:t>
            </a:r>
            <a:r>
              <a:rPr lang="en-GB" dirty="0" err="1">
                <a:latin typeface="Arial" panose="020B0604020202020204" pitchFamily="34" charset="0"/>
                <a:cs typeface="Arial" panose="020B0604020202020204" pitchFamily="34" charset="0"/>
              </a:rPr>
              <a:t>Hoeve</a:t>
            </a:r>
            <a:r>
              <a:rPr lang="en-GB" dirty="0">
                <a:latin typeface="Arial" panose="020B0604020202020204" pitchFamily="34" charset="0"/>
                <a:cs typeface="Arial" panose="020B0604020202020204" pitchFamily="34" charset="0"/>
              </a:rPr>
              <a:t> 18e </a:t>
            </a:r>
            <a:r>
              <a:rPr lang="en-GB" dirty="0" err="1">
                <a:latin typeface="Arial" panose="020B0604020202020204" pitchFamily="34" charset="0"/>
                <a:cs typeface="Arial" panose="020B0604020202020204" pitchFamily="34" charset="0"/>
              </a:rPr>
              <a:t>eeuw</a:t>
            </a:r>
            <a:r>
              <a:rPr lang="en-GB" dirty="0">
                <a:latin typeface="Arial" panose="020B0604020202020204" pitchFamily="34" charset="0"/>
                <a:cs typeface="Arial" panose="020B0604020202020204" pitchFamily="34" charset="0"/>
              </a:rPr>
              <a:t> © Geert Van der Linden </a:t>
            </a:r>
          </a:p>
          <a:p>
            <a:r>
              <a:rPr lang="en-US" dirty="0">
                <a:hlinkClick r:id="rId3"/>
              </a:rPr>
              <a:t>https://id.erfgoed.net/afbeeldingen/189081</a:t>
            </a:r>
            <a:r>
              <a:rPr lang="en-US" dirty="0"/>
              <a:t>  </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7709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DA5B-4042-C44A-8AA3-D73920D3CA53}"/>
              </a:ext>
            </a:extLst>
          </p:cNvPr>
          <p:cNvSpPr>
            <a:spLocks noGrp="1"/>
          </p:cNvSpPr>
          <p:nvPr>
            <p:ph type="title"/>
          </p:nvPr>
        </p:nvSpPr>
        <p:spPr/>
        <p:txBody>
          <a:bodyPr>
            <a:normAutofit fontScale="90000"/>
          </a:bodyPr>
          <a:lstStyle/>
          <a:p>
            <a:r>
              <a:rPr lang="nl-NL" dirty="0">
                <a:latin typeface="Arial" panose="020B0604020202020204" pitchFamily="34" charset="0"/>
                <a:cs typeface="Arial" panose="020B0604020202020204" pitchFamily="34" charset="0"/>
              </a:rPr>
              <a:t>Uitgebreide compensatie voor toenemende lasten</a:t>
            </a:r>
          </a:p>
        </p:txBody>
      </p:sp>
      <p:sp>
        <p:nvSpPr>
          <p:cNvPr id="3" name="Content Placeholder 2">
            <a:extLst>
              <a:ext uri="{FF2B5EF4-FFF2-40B4-BE49-F238E27FC236}">
                <a16:creationId xmlns:a16="http://schemas.microsoft.com/office/drawing/2014/main" id="{844C7055-AE00-3B45-83CB-F2FCB869E58F}"/>
              </a:ext>
            </a:extLst>
          </p:cNvPr>
          <p:cNvSpPr>
            <a:spLocks noGrp="1"/>
          </p:cNvSpPr>
          <p:nvPr>
            <p:ph idx="1"/>
          </p:nvPr>
        </p:nvSpPr>
        <p:spPr>
          <a:xfrm>
            <a:off x="457200" y="1600200"/>
            <a:ext cx="8229600" cy="5257800"/>
          </a:xfrm>
        </p:spPr>
        <p:txBody>
          <a:bodyPr/>
          <a:lstStyle/>
          <a:p>
            <a:pPr>
              <a:buFont typeface="Arial" panose="020B0604020202020204" pitchFamily="34" charset="0"/>
              <a:buChar char="•"/>
            </a:pPr>
            <a:r>
              <a:rPr lang="nl-NL" dirty="0">
                <a:latin typeface="Arial" panose="020B0604020202020204" pitchFamily="34" charset="0"/>
                <a:cs typeface="Arial" panose="020B0604020202020204" pitchFamily="34" charset="0"/>
              </a:rPr>
              <a:t>Vergoedingsrecht als confrontatie tussen twee tegenstrijdige belangen</a:t>
            </a:r>
          </a:p>
          <a:p>
            <a:pPr lvl="1">
              <a:buFontTx/>
              <a:buChar char="-"/>
            </a:pPr>
            <a:r>
              <a:rPr lang="nl-NL" dirty="0">
                <a:latin typeface="Arial" panose="020B0604020202020204" pitchFamily="34" charset="0"/>
                <a:cs typeface="Arial" panose="020B0604020202020204" pitchFamily="34" charset="0"/>
              </a:rPr>
              <a:t>Eigenaar vs. overheid/erfgoedbescherming</a:t>
            </a:r>
          </a:p>
          <a:p>
            <a:pPr lvl="1">
              <a:buFontTx/>
              <a:buChar char="-"/>
            </a:pPr>
            <a:r>
              <a:rPr lang="nl-NL" dirty="0">
                <a:latin typeface="Arial" panose="020B0604020202020204" pitchFamily="34" charset="0"/>
                <a:cs typeface="Arial" panose="020B0604020202020204" pitchFamily="34" charset="0"/>
              </a:rPr>
              <a:t>‘bezwarend’ eigendomsmodel</a:t>
            </a:r>
          </a:p>
        </p:txBody>
      </p:sp>
    </p:spTree>
    <p:extLst>
      <p:ext uri="{BB962C8B-B14F-4D97-AF65-F5344CB8AC3E}">
        <p14:creationId xmlns:p14="http://schemas.microsoft.com/office/powerpoint/2010/main" val="3088994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6026-6261-944F-A44B-59F429863368}"/>
              </a:ext>
            </a:extLst>
          </p:cNvPr>
          <p:cNvSpPr>
            <a:spLocks noGrp="1"/>
          </p:cNvSpPr>
          <p:nvPr>
            <p:ph type="title"/>
          </p:nvPr>
        </p:nvSpPr>
        <p:spPr>
          <a:xfrm>
            <a:off x="3454400" y="274638"/>
            <a:ext cx="5232400" cy="1143000"/>
          </a:xfrm>
        </p:spPr>
        <p:txBody>
          <a:bodyPr>
            <a:normAutofit/>
          </a:bodyPr>
          <a:lstStyle/>
          <a:p>
            <a:r>
              <a:rPr lang="nl-NL" b="1" dirty="0">
                <a:latin typeface="Arial" panose="020B0604020202020204" pitchFamily="34" charset="0"/>
                <a:cs typeface="Arial" panose="020B0604020202020204" pitchFamily="34" charset="0"/>
              </a:rPr>
              <a:t>Conclusie</a:t>
            </a:r>
          </a:p>
        </p:txBody>
      </p:sp>
      <p:sp>
        <p:nvSpPr>
          <p:cNvPr id="3" name="Content Placeholder 2">
            <a:extLst>
              <a:ext uri="{FF2B5EF4-FFF2-40B4-BE49-F238E27FC236}">
                <a16:creationId xmlns:a16="http://schemas.microsoft.com/office/drawing/2014/main" id="{02383932-9E70-3640-90AD-74A54D24DD65}"/>
              </a:ext>
            </a:extLst>
          </p:cNvPr>
          <p:cNvSpPr>
            <a:spLocks noGrp="1"/>
          </p:cNvSpPr>
          <p:nvPr>
            <p:ph idx="1"/>
          </p:nvPr>
        </p:nvSpPr>
        <p:spPr>
          <a:xfrm>
            <a:off x="3454400" y="1600200"/>
            <a:ext cx="5689600" cy="5257800"/>
          </a:xfrm>
        </p:spPr>
        <p:txBody>
          <a:bodyPr>
            <a:normAutofit fontScale="92500" lnSpcReduction="10000"/>
          </a:bodyPr>
          <a:lstStyle/>
          <a:p>
            <a:pPr marL="0" indent="0">
              <a:buNone/>
            </a:pPr>
            <a:r>
              <a:rPr lang="nl-NL" dirty="0">
                <a:latin typeface="Arial" panose="020B0604020202020204" pitchFamily="34" charset="0"/>
                <a:cs typeface="Arial" panose="020B0604020202020204" pitchFamily="34" charset="0"/>
              </a:rPr>
              <a:t>Verhoogd overheidsingrijpen </a:t>
            </a:r>
            <a:r>
              <a:rPr lang="nl-NL" dirty="0">
                <a:latin typeface="Arial" panose="020B0604020202020204" pitchFamily="34" charset="0"/>
                <a:cs typeface="Arial" panose="020B0604020202020204" pitchFamily="34" charset="0"/>
                <a:sym typeface="Wingdings" pitchFamily="2" charset="2"/>
              </a:rPr>
              <a:t> zwaardere lasten : disproportioneel ?</a:t>
            </a:r>
          </a:p>
          <a:p>
            <a:pPr marL="0" indent="0">
              <a:buNone/>
            </a:pPr>
            <a:r>
              <a:rPr lang="nl-NL" dirty="0">
                <a:latin typeface="Arial" panose="020B0604020202020204" pitchFamily="34" charset="0"/>
                <a:cs typeface="Arial" panose="020B0604020202020204" pitchFamily="34" charset="0"/>
                <a:sym typeface="Wingdings" pitchFamily="2" charset="2"/>
              </a:rPr>
              <a:t> </a:t>
            </a:r>
          </a:p>
          <a:p>
            <a:pPr marL="0" indent="0">
              <a:buNone/>
            </a:pPr>
            <a:r>
              <a:rPr lang="nl-NL" dirty="0">
                <a:latin typeface="Arial" panose="020B0604020202020204" pitchFamily="34" charset="0"/>
                <a:cs typeface="Arial" panose="020B0604020202020204" pitchFamily="34" charset="0"/>
                <a:sym typeface="Wingdings" pitchFamily="2" charset="2"/>
              </a:rPr>
              <a:t>Zoektocht naar evenwicht tussen de lasten voor erfgoed</a:t>
            </a:r>
          </a:p>
          <a:p>
            <a:pPr marL="0" indent="0">
              <a:buNone/>
            </a:pPr>
            <a:endParaRPr lang="nl-NL" dirty="0">
              <a:latin typeface="Arial" panose="020B0604020202020204" pitchFamily="34" charset="0"/>
              <a:cs typeface="Arial" panose="020B0604020202020204" pitchFamily="34" charset="0"/>
              <a:sym typeface="Wingdings" pitchFamily="2" charset="2"/>
            </a:endParaRPr>
          </a:p>
          <a:p>
            <a:pPr marL="0" indent="0">
              <a:buNone/>
            </a:pPr>
            <a:r>
              <a:rPr lang="nl-NL" dirty="0">
                <a:latin typeface="Arial" panose="020B0604020202020204" pitchFamily="34" charset="0"/>
                <a:cs typeface="Arial" panose="020B0604020202020204" pitchFamily="34" charset="0"/>
                <a:sym typeface="Wingdings" pitchFamily="2" charset="2"/>
              </a:rPr>
              <a:t> ‘cultureel eigendom van gedeeld belang’ + ‘gedeelde verantwoordelijkheid voor erfgoed’</a:t>
            </a:r>
            <a:endParaRPr lang="nl-NL"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70D09090-059E-404E-ABB1-06129C84569E}"/>
              </a:ext>
            </a:extLst>
          </p:cNvPr>
          <p:cNvPicPr>
            <a:picLocks noChangeAspect="1"/>
          </p:cNvPicPr>
          <p:nvPr/>
        </p:nvPicPr>
        <p:blipFill>
          <a:blip r:embed="rId2">
            <a:alphaModFix/>
            <a:extLst/>
          </a:blip>
          <a:stretch>
            <a:fillRect/>
          </a:stretch>
        </p:blipFill>
        <p:spPr>
          <a:xfrm>
            <a:off x="0" y="-1"/>
            <a:ext cx="3200399" cy="4662452"/>
          </a:xfrm>
          <a:prstGeom prst="rect">
            <a:avLst/>
          </a:prstGeom>
        </p:spPr>
      </p:pic>
      <p:sp>
        <p:nvSpPr>
          <p:cNvPr id="5" name="TextBox 4">
            <a:extLst>
              <a:ext uri="{FF2B5EF4-FFF2-40B4-BE49-F238E27FC236}">
                <a16:creationId xmlns:a16="http://schemas.microsoft.com/office/drawing/2014/main" id="{43D3EB2D-B3A5-B24F-9F62-FFFD6BDD34F7}"/>
              </a:ext>
            </a:extLst>
          </p:cNvPr>
          <p:cNvSpPr txBox="1"/>
          <p:nvPr/>
        </p:nvSpPr>
        <p:spPr>
          <a:xfrm>
            <a:off x="169333" y="4662451"/>
            <a:ext cx="2509020"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 MOU - </a:t>
            </a:r>
            <a:r>
              <a:rPr lang="en-GB">
                <a:latin typeface="Arial" panose="020B0604020202020204" pitchFamily="34" charset="0"/>
                <a:cs typeface="Arial" panose="020B0604020202020204" pitchFamily="34" charset="0"/>
              </a:rPr>
              <a:t>Oudenaarde</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98652285"/>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23124</TotalTime>
  <Words>780</Words>
  <Application>Microsoft Macintosh PowerPoint</Application>
  <PresentationFormat>On-screen Show (4:3)</PresentationFormat>
  <Paragraphs>128</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Tahoma</vt:lpstr>
      <vt:lpstr>Wingdings</vt:lpstr>
      <vt:lpstr>Thème Office</vt:lpstr>
      <vt:lpstr>PowerPoint Presentation</vt:lpstr>
      <vt:lpstr>PowerPoint Presentation</vt:lpstr>
      <vt:lpstr>Overzicht</vt:lpstr>
      <vt:lpstr>1. Toename van de last van de erfgoedeigenaar</vt:lpstr>
      <vt:lpstr>1. Toename van de last voor de erfgoedeigenaar</vt:lpstr>
      <vt:lpstr>1. Toename van de last voor de erfgoedeigenaar</vt:lpstr>
      <vt:lpstr>1. Toename van de last voor de erfgoedeigenaar</vt:lpstr>
      <vt:lpstr>Onroerenderfgoeddecreet</vt:lpstr>
      <vt:lpstr>Onroerenderfgoeddecreet</vt:lpstr>
      <vt:lpstr>Onroerenderfgoeddecreet</vt:lpstr>
      <vt:lpstr>2. Breder vergoedingsrecht als tegengewicht</vt:lpstr>
      <vt:lpstr>2. Breder vergoedingsrecht als tegengewicht</vt:lpstr>
      <vt:lpstr>Te zware lasten?</vt:lpstr>
      <vt:lpstr>Te zware lasten?</vt:lpstr>
      <vt:lpstr>Te zware lasten?</vt:lpstr>
      <vt:lpstr>2. Breder vergoedingsrecht als tegengewicht</vt:lpstr>
      <vt:lpstr>Verruimde toepassing GBOL</vt:lpstr>
      <vt:lpstr>2. Breder vergoedingsrecht als tegengewicht</vt:lpstr>
      <vt:lpstr>Uitgebreide compensatie voor toenemende lasten</vt:lpstr>
      <vt:lpstr>PowerPoint Presentation</vt:lpstr>
      <vt:lpstr>Uitgebreide compensatie voor toenemende lasten</vt:lpstr>
      <vt:lpstr>PowerPoint Presentation</vt:lpstr>
      <vt:lpstr>PowerPoint Presentation</vt:lpstr>
      <vt:lpstr>Cultuurgoederen mee beschermd</vt:lpstr>
      <vt:lpstr>Cultuurgoederen mee beschermd</vt:lpstr>
      <vt:lpstr>Uitgebreide compensatie voor toenemende lasten</vt:lpstr>
      <vt:lpstr>Conclusie</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patrimoine culturel, une propriété d’intérêt partagé</dc:title>
  <dc:creator>Marie-Sophie de Clippele</dc:creator>
  <cp:lastModifiedBy>Marie-Sophie de Clippele</cp:lastModifiedBy>
  <cp:revision>126</cp:revision>
  <cp:lastPrinted>2019-03-26T16:30:50Z</cp:lastPrinted>
  <dcterms:created xsi:type="dcterms:W3CDTF">2018-10-15T12:34:02Z</dcterms:created>
  <dcterms:modified xsi:type="dcterms:W3CDTF">2020-10-14T12:41:22Z</dcterms:modified>
</cp:coreProperties>
</file>