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E525E-5D72-455C-8AA5-FD2AE737C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F72344-366B-4068-9061-CBFE041A9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C92179-B334-40FD-B3D1-9F6CEF84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BE012B-ED9F-494D-9D68-A23E2DBBB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67603-45BB-4EDB-A7D0-874C9434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3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BB608-2FA7-46A8-A560-CAC01E3D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5EE0B3-637E-4E70-91E9-D5E85FDD5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444F40-842F-44F0-98CE-CB3E058D3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C4C291-29EA-47A9-BE3E-62A0B3171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C2B132-DCB6-4173-BF02-D46EEC97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46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CC113FC-DE8D-4A93-B31B-4D070E75C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C365793-A5E5-4F84-8404-2A1A867A7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6BA61D-0163-4F70-9AC1-7D57755AA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1E8135-E684-4A0E-80F7-35BD05CF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47C925-2B90-4CA6-8F3F-D213BFC73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85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C8B69-0F4F-46B9-823F-E836823C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884A6C-CA5E-4BDA-9AB5-5C1CC0ADF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884724-2C97-4F6D-BF06-20C857905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92F9D5-82BE-49B9-A707-A35F5B42E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AB17A8-F0F8-4356-BC36-8EA21861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09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ABA7C7-AD96-4635-A0E3-1E70C0C2F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933CD2-F593-463C-90D1-62B8A4EC0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4E9CE1-C892-46A6-B08F-5F2A019DD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5718B1-CBAD-49D1-96D7-B4D44244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4D671F-3BE6-4FAD-A14B-A2DA7BC2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42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E4163-5B10-4FC4-88E7-2BCE62FC7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AD6EBC-7086-4753-ADDA-421B3C854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D8D3A1-9264-457A-86D2-037774B15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E3B1A2-5523-4AE7-8B10-E39F5B0A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E69920-89E8-4DD5-94C0-CEF43CB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5382F5-787B-4A9A-81CA-E29022F2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3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B2A4A-C98C-4353-B576-488B186B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1EDFD7-8F87-4C2B-B9AD-BD93D68A0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470A23-7B22-49FA-9125-F690F939A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835816-6A84-4B72-9D9E-5FDD689F9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3A82F3-467F-481F-A4A2-1410644B7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D102C5-D22A-4ECF-AB1E-AB025A49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C6CBF23-5E67-43C9-B69B-A105797C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F8FCD50-4A15-4FFD-8596-859A6938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00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19257D-0EAA-48EE-89C7-62559C3A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D0D6EF-0D0E-4927-95E3-AC8413FB4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05B4B3-818C-4A8B-9C22-75C2B3B8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F2A1617-762B-47A2-834D-3187800FA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0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C0F0F97-87B6-404A-BE6F-E06B43A6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3463858-414C-4CD2-9584-2BA8F9D5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0CEAE3-D404-4396-9140-447C41A68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202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02EA8-3A3F-47EE-967E-163CAD741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0B7F10-94AB-4324-9487-5B3860F0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6895F2-603A-43B3-81EC-A76BEDFF4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4B1D54-2DE0-4539-BDDF-88F778959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637588-2100-4EF5-83C9-5F031219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1B5A03-92D5-4748-BE4F-CF0E87016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91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E7CD65-C028-4803-B4F2-8956C15C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8D45038-242E-488C-830B-E176BDC89B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79EB47-20D4-4826-B4B0-4787C45D7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56D467-6E61-4DAB-B130-8BD62768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A90884-41E8-4F36-AE99-FD7A4C3F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1E1B60-BB8F-4993-8829-E75BA590A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27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83EAE0A-7622-4101-AD3A-1AF14FB27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525AB9-718B-4E30-A75D-0B97ACD4A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11C860-9E75-44D5-A307-1406660ED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76BB-6BF6-48E9-8C64-C3756093571D}" type="datetimeFigureOut">
              <a:rPr lang="en-GB" smtClean="0"/>
              <a:t>25/03/2023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949B59-EBEF-4DAC-A701-FE760551D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31EE89-4BB1-40B1-8F82-D782A093F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9DCE9-9CE8-4870-9DAD-9431F167452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44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8FFE78-FC58-4707-BAA9-B4EDBB3D1820}"/>
              </a:ext>
            </a:extLst>
          </p:cNvPr>
          <p:cNvSpPr/>
          <p:nvPr/>
        </p:nvSpPr>
        <p:spPr>
          <a:xfrm>
            <a:off x="269279" y="100442"/>
            <a:ext cx="8352638" cy="924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800" b="1" kern="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Measuring the professional social capital of psychiatrists</a:t>
            </a:r>
          </a:p>
          <a:p>
            <a:pPr>
              <a:lnSpc>
                <a:spcPct val="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000" kern="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Adaptation and validation of the Resource Generator for Psychiatrists (RG-</a:t>
            </a:r>
            <a:r>
              <a:rPr lang="en-GB" sz="2000" kern="0" dirty="0" err="1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Psy</a:t>
            </a:r>
            <a:r>
              <a:rPr lang="en-GB" sz="2000" kern="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kern="0" dirty="0">
              <a:solidFill>
                <a:schemeClr val="tx2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545CE5-9823-4296-8EFC-38B2ED5EAAF9}"/>
              </a:ext>
            </a:extLst>
          </p:cNvPr>
          <p:cNvSpPr txBox="1"/>
          <p:nvPr/>
        </p:nvSpPr>
        <p:spPr>
          <a:xfrm>
            <a:off x="8634937" y="81724"/>
            <a:ext cx="329988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Lagreula J</a:t>
            </a:r>
            <a:r>
              <a:rPr lang="fr-FR" sz="10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1,2</a:t>
            </a: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, Lorant V</a:t>
            </a:r>
            <a:r>
              <a:rPr lang="fr-FR" sz="10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3</a:t>
            </a: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, Dalleur O</a:t>
            </a:r>
            <a:r>
              <a:rPr lang="fr-FR" sz="10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2,4</a:t>
            </a: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 </a:t>
            </a:r>
          </a:p>
          <a:p>
            <a:pPr algn="just"/>
            <a:endParaRPr lang="fr-FR" sz="3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r>
              <a:rPr lang="fr-FR" sz="7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1</a:t>
            </a:r>
            <a:r>
              <a:rPr lang="fr-F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Fonds de la Recherche Scientifique-FNRS, Brussels, </a:t>
            </a:r>
            <a:r>
              <a:rPr lang="fr-FR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Belgium</a:t>
            </a:r>
            <a:endParaRPr lang="fr-FR" sz="7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r>
              <a:rPr lang="fr-FR" sz="7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2</a:t>
            </a:r>
            <a:r>
              <a:rPr lang="fr-F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Louvain Drug </a:t>
            </a:r>
            <a:r>
              <a:rPr lang="fr-FR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Research</a:t>
            </a:r>
            <a:r>
              <a:rPr lang="fr-F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 Institute, UCLouvain, Brussels, </a:t>
            </a:r>
            <a:r>
              <a:rPr lang="fr-FR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Belgium</a:t>
            </a:r>
            <a:endParaRPr lang="fr-FR" sz="7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r>
              <a:rPr lang="fr-FR" sz="7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3</a:t>
            </a:r>
            <a:r>
              <a:rPr lang="fr-F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Institut de recherche santé et société, UCLouvain, Brussels, </a:t>
            </a:r>
            <a:r>
              <a:rPr lang="fr-FR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Belgium</a:t>
            </a:r>
            <a:endParaRPr lang="fr-FR" sz="7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r>
              <a:rPr lang="fr-FR" sz="7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4</a:t>
            </a:r>
            <a:r>
              <a:rPr lang="fr-F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Cliniques Universitaires Saint-Luc, Brussels, </a:t>
            </a:r>
            <a:r>
              <a:rPr lang="fr-FR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Belgium</a:t>
            </a:r>
            <a:endParaRPr lang="fr-FR" sz="7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endParaRPr lang="fr-FR" sz="7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Contact of corresponding author: juliette.lagreula@uclouvain.be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6FA78167-F050-4143-A00D-DF2C27558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3347" y="1064860"/>
            <a:ext cx="8089263" cy="1070968"/>
          </a:xfrm>
          <a:solidFill>
            <a:srgbClr val="FFE699">
              <a:alpha val="32157"/>
            </a:srgbClr>
          </a:solidFill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GB" sz="1600" dirty="0">
                <a:solidFill>
                  <a:schemeClr val="tx2"/>
                </a:solidFill>
                <a:latin typeface="Montserrat" panose="00000500000000000000" pitchFamily="50" charset="0"/>
              </a:rPr>
              <a:t>Background</a:t>
            </a:r>
            <a:r>
              <a:rPr lang="en-GB" sz="1800" dirty="0">
                <a:solidFill>
                  <a:schemeClr val="tx2"/>
                </a:solidFill>
                <a:latin typeface="Montserrat" panose="00000500000000000000" pitchFamily="50" charset="0"/>
              </a:rPr>
              <a:t>:</a:t>
            </a:r>
            <a:r>
              <a:rPr lang="en-GB" sz="1800" dirty="0">
                <a:latin typeface="Montserrat" panose="00000500000000000000" pitchFamily="50" charset="0"/>
              </a:rPr>
              <a:t> 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76BE773A-B3B6-48D5-8EBF-85D3F81DED97}"/>
              </a:ext>
            </a:extLst>
          </p:cNvPr>
          <p:cNvSpPr txBox="1">
            <a:spLocks/>
          </p:cNvSpPr>
          <p:nvPr/>
        </p:nvSpPr>
        <p:spPr>
          <a:xfrm>
            <a:off x="76200" y="1076539"/>
            <a:ext cx="3783959" cy="774647"/>
          </a:xfrm>
          <a:prstGeom prst="rect">
            <a:avLst/>
          </a:prstGeom>
          <a:solidFill>
            <a:srgbClr val="FFE699">
              <a:alpha val="32157"/>
            </a:srgb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dirty="0">
                <a:solidFill>
                  <a:schemeClr val="tx2"/>
                </a:solidFill>
                <a:latin typeface="Montserrat" panose="00000500000000000000" pitchFamily="50" charset="0"/>
              </a:rPr>
              <a:t>Aim</a:t>
            </a:r>
            <a:r>
              <a:rPr lang="en-GB" sz="1800" dirty="0">
                <a:solidFill>
                  <a:schemeClr val="tx2"/>
                </a:solidFill>
                <a:latin typeface="Montserrat" panose="00000500000000000000" pitchFamily="50" charset="0"/>
              </a:rPr>
              <a:t>:</a:t>
            </a:r>
            <a:r>
              <a:rPr lang="en-GB" sz="1800" dirty="0">
                <a:latin typeface="Montserrat" panose="00000500000000000000" pitchFamily="50" charset="0"/>
              </a:rPr>
              <a:t>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4098E17-6B63-4B23-A14F-6954B07A8FD8}"/>
              </a:ext>
            </a:extLst>
          </p:cNvPr>
          <p:cNvSpPr txBox="1">
            <a:spLocks/>
          </p:cNvSpPr>
          <p:nvPr/>
        </p:nvSpPr>
        <p:spPr>
          <a:xfrm>
            <a:off x="86776" y="1964848"/>
            <a:ext cx="3783959" cy="3880401"/>
          </a:xfrm>
          <a:prstGeom prst="rect">
            <a:avLst/>
          </a:prstGeom>
          <a:solidFill>
            <a:srgbClr val="FFE699">
              <a:alpha val="32157"/>
            </a:srgb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dirty="0">
                <a:solidFill>
                  <a:schemeClr val="tx2"/>
                </a:solidFill>
                <a:latin typeface="Montserrat" panose="00000500000000000000" pitchFamily="50" charset="0"/>
              </a:rPr>
              <a:t>Method</a:t>
            </a:r>
            <a:r>
              <a:rPr lang="en-GB" sz="1800" dirty="0">
                <a:solidFill>
                  <a:schemeClr val="tx2"/>
                </a:solidFill>
                <a:latin typeface="Montserrat" panose="00000500000000000000" pitchFamily="50" charset="0"/>
              </a:rPr>
              <a:t>:</a:t>
            </a:r>
            <a:r>
              <a:rPr lang="en-GB" sz="1800" dirty="0">
                <a:latin typeface="Montserrat" panose="00000500000000000000" pitchFamily="50" charset="0"/>
              </a:rPr>
              <a:t> </a:t>
            </a:r>
          </a:p>
        </p:txBody>
      </p:sp>
      <p:pic>
        <p:nvPicPr>
          <p:cNvPr id="11" name="Picture 2" descr="https://www.frs-fnrs.be/images/FRS-FNRS_BLACK_UK_CS.png">
            <a:extLst>
              <a:ext uri="{FF2B5EF4-FFF2-40B4-BE49-F238E27FC236}">
                <a16:creationId xmlns:a16="http://schemas.microsoft.com/office/drawing/2014/main" id="{B77142A1-54EA-4AB4-8C89-3A9C76BB7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418" y="6469760"/>
            <a:ext cx="581192" cy="36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Espace réservé du contenu 5">
            <a:extLst>
              <a:ext uri="{FF2B5EF4-FFF2-40B4-BE49-F238E27FC236}">
                <a16:creationId xmlns:a16="http://schemas.microsoft.com/office/drawing/2014/main" id="{BC072423-4A89-4E4E-93FB-22236A38D3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/>
          <a:stretch/>
        </p:blipFill>
        <p:spPr>
          <a:xfrm>
            <a:off x="10246218" y="6556995"/>
            <a:ext cx="1181882" cy="28186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612862C-CE2B-4654-9086-F4CA9D4AD023}"/>
              </a:ext>
            </a:extLst>
          </p:cNvPr>
          <p:cNvSpPr/>
          <p:nvPr/>
        </p:nvSpPr>
        <p:spPr>
          <a:xfrm>
            <a:off x="3943347" y="1397164"/>
            <a:ext cx="79914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chemeClr val="tx2"/>
                </a:solidFill>
                <a:latin typeface="+mj-lt"/>
              </a:rPr>
              <a:t>The psychiatric field is characterised by a low rate of adoption of therapeutic innovations, exposing patients at suboptimal care.</a:t>
            </a:r>
            <a:r>
              <a:rPr lang="en-GB" sz="14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Interpersonal relationships influence the diffusion of innovations but no scale measuring the social capital of psychiatrists has never been developed.</a:t>
            </a:r>
            <a:endParaRPr lang="en-GB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FCA3B2-D283-4E63-9B3C-8CD9869FC8DD}"/>
              </a:ext>
            </a:extLst>
          </p:cNvPr>
          <p:cNvSpPr/>
          <p:nvPr/>
        </p:nvSpPr>
        <p:spPr>
          <a:xfrm>
            <a:off x="76200" y="1306989"/>
            <a:ext cx="37839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To develop and validate a measure of social capital in psychiatry (i.e. RG-</a:t>
            </a:r>
            <a:r>
              <a:rPr lang="en-GB" sz="14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Psy</a:t>
            </a:r>
            <a:r>
              <a:rPr lang="en-GB" sz="14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)</a:t>
            </a:r>
          </a:p>
          <a:p>
            <a:r>
              <a:rPr lang="en-GB" sz="14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en-GB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61AA66C-D40F-4896-ABE3-A6D5AC81B50A}"/>
              </a:ext>
            </a:extLst>
          </p:cNvPr>
          <p:cNvSpPr txBox="1"/>
          <p:nvPr/>
        </p:nvSpPr>
        <p:spPr>
          <a:xfrm>
            <a:off x="727691" y="2494448"/>
            <a:ext cx="3185158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  <a:latin typeface="+mj-lt"/>
              </a:rPr>
              <a:t>Survey of Belgian psychiatrists</a:t>
            </a: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r>
              <a:rPr lang="en-GB" sz="1400" dirty="0">
                <a:solidFill>
                  <a:schemeClr val="tx2"/>
                </a:solidFill>
                <a:latin typeface="+mj-lt"/>
              </a:rPr>
              <a:t>Online questionnaire sent by email</a:t>
            </a: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600" dirty="0">
              <a:solidFill>
                <a:schemeClr val="tx2"/>
              </a:solidFill>
              <a:latin typeface="+mj-lt"/>
            </a:endParaRPr>
          </a:p>
          <a:p>
            <a:r>
              <a:rPr lang="en-GB" sz="1400" dirty="0">
                <a:solidFill>
                  <a:schemeClr val="tx2"/>
                </a:solidFill>
                <a:latin typeface="+mj-lt"/>
              </a:rPr>
              <a:t>All psychiatrists and residents in psychiatry of Belgium: 1648 reached</a:t>
            </a: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r>
              <a:rPr lang="en-GB" sz="1400" dirty="0">
                <a:solidFill>
                  <a:schemeClr val="tx2"/>
                </a:solidFill>
                <a:latin typeface="+mj-lt"/>
              </a:rPr>
              <a:t>Validation: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chemeClr val="tx2"/>
                </a:solidFill>
                <a:latin typeface="+mj-lt"/>
              </a:rPr>
              <a:t>Exploratory factor analysis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chemeClr val="tx2"/>
                </a:solidFill>
                <a:latin typeface="+mj-lt"/>
              </a:rPr>
              <a:t>Internal consistency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chemeClr val="tx2"/>
                </a:solidFill>
                <a:latin typeface="+mj-lt"/>
              </a:rPr>
              <a:t>Test-retest reliability</a:t>
            </a:r>
          </a:p>
          <a:p>
            <a:endParaRPr lang="en-GB" sz="600" dirty="0">
              <a:solidFill>
                <a:schemeClr val="tx2"/>
              </a:solidFill>
              <a:latin typeface="+mj-lt"/>
            </a:endParaRPr>
          </a:p>
          <a:p>
            <a:endParaRPr lang="en-GB" sz="500" dirty="0">
              <a:solidFill>
                <a:schemeClr val="tx2"/>
              </a:solidFill>
              <a:latin typeface="+mj-lt"/>
            </a:endParaRPr>
          </a:p>
          <a:p>
            <a:r>
              <a:rPr lang="en-GB" sz="1400" dirty="0">
                <a:solidFill>
                  <a:schemeClr val="tx2"/>
                </a:solidFill>
                <a:latin typeface="+mj-lt"/>
              </a:rPr>
              <a:t>Multivariable linear regression: associations between total score of social capital and psychiatrists demographics</a:t>
            </a:r>
          </a:p>
        </p:txBody>
      </p:sp>
      <p:pic>
        <p:nvPicPr>
          <p:cNvPr id="20" name="Graphique 19" descr="Groupe de personnes">
            <a:extLst>
              <a:ext uri="{FF2B5EF4-FFF2-40B4-BE49-F238E27FC236}">
                <a16:creationId xmlns:a16="http://schemas.microsoft.com/office/drawing/2014/main" id="{E1EA25F7-6A59-4B80-83B2-A675A2D43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740" y="3341254"/>
            <a:ext cx="405722" cy="405722"/>
          </a:xfrm>
          <a:prstGeom prst="rect">
            <a:avLst/>
          </a:prstGeom>
        </p:spPr>
      </p:pic>
      <p:pic>
        <p:nvPicPr>
          <p:cNvPr id="24" name="Graphique 23" descr="Internet">
            <a:extLst>
              <a:ext uri="{FF2B5EF4-FFF2-40B4-BE49-F238E27FC236}">
                <a16:creationId xmlns:a16="http://schemas.microsoft.com/office/drawing/2014/main" id="{81FD9A0E-6057-4830-BF4C-9B37EB551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510" y="2839081"/>
            <a:ext cx="474805" cy="474805"/>
          </a:xfrm>
          <a:prstGeom prst="rect">
            <a:avLst/>
          </a:prstGeom>
        </p:spPr>
      </p:pic>
      <p:pic>
        <p:nvPicPr>
          <p:cNvPr id="26" name="Graphique 25" descr="Liste">
            <a:extLst>
              <a:ext uri="{FF2B5EF4-FFF2-40B4-BE49-F238E27FC236}">
                <a16:creationId xmlns:a16="http://schemas.microsoft.com/office/drawing/2014/main" id="{B53030E2-F734-46E4-BBBD-31DBDEA533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4715" y="2432610"/>
            <a:ext cx="428397" cy="428397"/>
          </a:xfrm>
          <a:prstGeom prst="rect">
            <a:avLst/>
          </a:prstGeom>
        </p:spPr>
      </p:pic>
      <p:pic>
        <p:nvPicPr>
          <p:cNvPr id="5" name="Graphique 4" descr="Statistiques">
            <a:extLst>
              <a:ext uri="{FF2B5EF4-FFF2-40B4-BE49-F238E27FC236}">
                <a16:creationId xmlns:a16="http://schemas.microsoft.com/office/drawing/2014/main" id="{8BE425C4-50CF-478B-8C6B-E0411E5961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9027" y="4960872"/>
            <a:ext cx="405723" cy="405723"/>
          </a:xfrm>
          <a:prstGeom prst="rect">
            <a:avLst/>
          </a:prstGeom>
        </p:spPr>
      </p:pic>
      <p:pic>
        <p:nvPicPr>
          <p:cNvPr id="15" name="Graphique 14" descr="Coche">
            <a:extLst>
              <a:ext uri="{FF2B5EF4-FFF2-40B4-BE49-F238E27FC236}">
                <a16:creationId xmlns:a16="http://schemas.microsoft.com/office/drawing/2014/main" id="{DF87F5AB-2103-418D-B548-86D4D43E9F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9027" y="3924263"/>
            <a:ext cx="378750" cy="378750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EEB33F46-2B15-4B6D-B303-7343044ED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005311"/>
              </p:ext>
            </p:extLst>
          </p:nvPr>
        </p:nvGraphicFramePr>
        <p:xfrm>
          <a:off x="4405411" y="2346035"/>
          <a:ext cx="5765719" cy="4263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7420">
                  <a:extLst>
                    <a:ext uri="{9D8B030D-6E8A-4147-A177-3AD203B41FA5}">
                      <a16:colId xmlns:a16="http://schemas.microsoft.com/office/drawing/2014/main" val="202551354"/>
                    </a:ext>
                  </a:extLst>
                </a:gridCol>
                <a:gridCol w="410199">
                  <a:extLst>
                    <a:ext uri="{9D8B030D-6E8A-4147-A177-3AD203B41FA5}">
                      <a16:colId xmlns:a16="http://schemas.microsoft.com/office/drawing/2014/main" val="1820424047"/>
                    </a:ext>
                  </a:extLst>
                </a:gridCol>
                <a:gridCol w="256373">
                  <a:extLst>
                    <a:ext uri="{9D8B030D-6E8A-4147-A177-3AD203B41FA5}">
                      <a16:colId xmlns:a16="http://schemas.microsoft.com/office/drawing/2014/main" val="2057266403"/>
                    </a:ext>
                  </a:extLst>
                </a:gridCol>
                <a:gridCol w="777668">
                  <a:extLst>
                    <a:ext uri="{9D8B030D-6E8A-4147-A177-3AD203B41FA5}">
                      <a16:colId xmlns:a16="http://schemas.microsoft.com/office/drawing/2014/main" val="3837042031"/>
                    </a:ext>
                  </a:extLst>
                </a:gridCol>
                <a:gridCol w="692209">
                  <a:extLst>
                    <a:ext uri="{9D8B030D-6E8A-4147-A177-3AD203B41FA5}">
                      <a16:colId xmlns:a16="http://schemas.microsoft.com/office/drawing/2014/main" val="2648743083"/>
                    </a:ext>
                  </a:extLst>
                </a:gridCol>
                <a:gridCol w="811850">
                  <a:extLst>
                    <a:ext uri="{9D8B030D-6E8A-4147-A177-3AD203B41FA5}">
                      <a16:colId xmlns:a16="http://schemas.microsoft.com/office/drawing/2014/main" val="1458412178"/>
                    </a:ext>
                  </a:extLst>
                </a:gridCol>
              </a:tblGrid>
              <a:tr h="618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RG-</a:t>
                      </a:r>
                      <a:r>
                        <a:rPr lang="en-GB" sz="160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Psy</a:t>
                      </a:r>
                      <a:r>
                        <a:rPr lang="en-GB" sz="16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(N=147)</a:t>
                      </a:r>
                      <a:endParaRPr lang="en-GB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Mean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SD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Item-total correlation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Item-total correlation with subscale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Cronbach’s α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133831"/>
                  </a:ext>
                </a:extLst>
              </a:tr>
              <a:tr h="231647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Resources for the clinician</a:t>
                      </a:r>
                      <a:endParaRPr lang="en-GB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0.62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60355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 Advising you about a patient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4.0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1.4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0.39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0.52</a:t>
                      </a:r>
                      <a:endParaRPr lang="en-GB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68832"/>
                  </a:ext>
                </a:extLst>
              </a:tr>
              <a:tr h="305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 Helping you with patient follow-up if you were unable to work for a few weeks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4.0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1.7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0.42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0.52</a:t>
                      </a:r>
                      <a:endParaRPr lang="en-GB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293438"/>
                  </a:ext>
                </a:extLst>
              </a:tr>
              <a:tr h="3451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3. Helping you to get a patient admitted to an inpatient or residential unit</a:t>
                      </a:r>
                      <a:endParaRPr lang="en-GB" sz="10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3.3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1.6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0.33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0.34</a:t>
                      </a:r>
                      <a:endParaRPr lang="en-GB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76878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8. When you are feeling a bit down</a:t>
                      </a:r>
                      <a:endParaRPr lang="en-GB" sz="10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3.8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0.53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0.53</a:t>
                      </a:r>
                      <a:endParaRPr lang="en-GB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999885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9. Be there if you just want to talk about your day</a:t>
                      </a:r>
                      <a:endParaRPr lang="en-GB" sz="10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2.8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2.3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0.49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0.56</a:t>
                      </a:r>
                      <a:endParaRPr lang="en-GB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525145"/>
                  </a:ext>
                </a:extLst>
              </a:tr>
              <a:tr h="231647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Resources for the professional </a:t>
                      </a:r>
                      <a:endParaRPr lang="en-GB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0.7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51250"/>
                  </a:ext>
                </a:extLst>
              </a:tr>
              <a:tr h="305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6. Helping you find another job or another place to work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0.46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968708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7. Advising you on your career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3.0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2.4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0.57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597284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10. To confirm your skills as a psychiatrist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3.0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2.2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0.65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0.67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494248"/>
                  </a:ext>
                </a:extLst>
              </a:tr>
              <a:tr h="305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11. Have contacts with federal or regional mental health authorities</a:t>
                      </a:r>
                      <a:endParaRPr lang="en-GB" sz="1000" b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2.0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1.7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0.44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0.53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352844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12. Have contacts with the media</a:t>
                      </a:r>
                      <a:endParaRPr lang="en-GB" sz="10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1.6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1.9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0.37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0.41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733182"/>
                  </a:ext>
                </a:extLst>
              </a:tr>
              <a:tr h="231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13. Organising a professional/scientific event</a:t>
                      </a:r>
                      <a:endParaRPr lang="en-GB" sz="10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2.6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2.0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0.41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0.51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115528"/>
                  </a:ext>
                </a:extLst>
              </a:tr>
              <a:tr h="231647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en-GB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0.74</a:t>
                      </a:r>
                      <a:endParaRPr lang="en-GB" sz="1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418" marR="3941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253093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60AF636E-0149-4895-88C2-D8BB452ED9F2}"/>
              </a:ext>
            </a:extLst>
          </p:cNvPr>
          <p:cNvSpPr/>
          <p:nvPr/>
        </p:nvSpPr>
        <p:spPr>
          <a:xfrm>
            <a:off x="3903747" y="3071828"/>
            <a:ext cx="536359" cy="2462370"/>
          </a:xfrm>
          <a:prstGeom prst="rect">
            <a:avLst/>
          </a:prstGeom>
          <a:noFill/>
        </p:spPr>
        <p:txBody>
          <a:bodyPr wrap="none" lIns="183036" tIns="91518" rIns="183036" bIns="91518">
            <a:spAutoFit/>
          </a:bodyPr>
          <a:lstStyle/>
          <a:p>
            <a:pPr algn="ctr"/>
            <a:r>
              <a:rPr lang="fr-FR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</a:p>
          <a:p>
            <a:pPr algn="ctr"/>
            <a:r>
              <a:rPr lang="fr-FR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  <a:p>
            <a:pPr algn="ctr"/>
            <a:r>
              <a:rPr lang="fr-FR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  <a:p>
            <a:pPr algn="ctr"/>
            <a:r>
              <a:rPr lang="fr-FR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</a:p>
          <a:p>
            <a:pPr algn="ctr"/>
            <a:r>
              <a:rPr lang="fr-FR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</a:p>
          <a:p>
            <a:pPr algn="ctr"/>
            <a:r>
              <a:rPr lang="fr-FR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</a:p>
          <a:p>
            <a:pPr algn="ctr"/>
            <a:r>
              <a:rPr lang="fr-FR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</p:txBody>
      </p:sp>
      <p:sp>
        <p:nvSpPr>
          <p:cNvPr id="22" name="Organigramme : Procédé 21">
            <a:extLst>
              <a:ext uri="{FF2B5EF4-FFF2-40B4-BE49-F238E27FC236}">
                <a16:creationId xmlns:a16="http://schemas.microsoft.com/office/drawing/2014/main" id="{C2ADEA48-E40B-4FDF-98B7-D90ADD66305E}"/>
              </a:ext>
            </a:extLst>
          </p:cNvPr>
          <p:cNvSpPr/>
          <p:nvPr/>
        </p:nvSpPr>
        <p:spPr>
          <a:xfrm>
            <a:off x="10280071" y="2839081"/>
            <a:ext cx="1773477" cy="2695118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092029D3-9219-49F1-AB3B-44810D4528EB}"/>
              </a:ext>
            </a:extLst>
          </p:cNvPr>
          <p:cNvSpPr/>
          <p:nvPr/>
        </p:nvSpPr>
        <p:spPr>
          <a:xfrm>
            <a:off x="10280070" y="2346035"/>
            <a:ext cx="1773477" cy="889258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ABA91A0-A40C-4541-A18D-47F23338A6D0}"/>
              </a:ext>
            </a:extLst>
          </p:cNvPr>
          <p:cNvSpPr txBox="1"/>
          <p:nvPr/>
        </p:nvSpPr>
        <p:spPr>
          <a:xfrm>
            <a:off x="10498298" y="2505582"/>
            <a:ext cx="1326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↗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 RG-</a:t>
            </a:r>
            <a:r>
              <a:rPr lang="en-GB" sz="2000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Psy</a:t>
            </a:r>
            <a:endParaRPr lang="en-GB" sz="20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29883A-F8EF-4790-9742-AEAD10CA0FE5}"/>
              </a:ext>
            </a:extLst>
          </p:cNvPr>
          <p:cNvSpPr/>
          <p:nvPr/>
        </p:nvSpPr>
        <p:spPr>
          <a:xfrm>
            <a:off x="10853883" y="3279177"/>
            <a:ext cx="125134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Attending institutional seminars </a:t>
            </a:r>
          </a:p>
          <a:p>
            <a:r>
              <a:rPr lang="en-GB" sz="1000" dirty="0">
                <a:solidFill>
                  <a:schemeClr val="bg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(β=5.5221, p=</a:t>
            </a:r>
            <a:r>
              <a:rPr lang="en-GB" sz="1000" dirty="0">
                <a:solidFill>
                  <a:schemeClr val="bg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0.013) </a:t>
            </a:r>
            <a:endParaRPr lang="en-GB" sz="1050" dirty="0">
              <a:solidFill>
                <a:schemeClr val="bg2">
                  <a:lumMod val="50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endParaRPr lang="en-GB" sz="1200" dirty="0">
              <a:solidFill>
                <a:schemeClr val="bg2">
                  <a:lumMod val="50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endParaRPr lang="en-GB" sz="600" dirty="0">
              <a:solidFill>
                <a:schemeClr val="bg2">
                  <a:lumMod val="50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r>
              <a:rPr lang="en-GB" sz="1400" dirty="0">
                <a:solidFill>
                  <a:schemeClr val="bg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Hospital</a:t>
            </a:r>
          </a:p>
          <a:p>
            <a:r>
              <a:rPr lang="en-GB" sz="1000" dirty="0">
                <a:solidFill>
                  <a:schemeClr val="bg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(</a:t>
            </a:r>
            <a:r>
              <a:rPr lang="en-GB" sz="1000" dirty="0">
                <a:solidFill>
                  <a:schemeClr val="bg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β=4.7448, p=0.023)</a:t>
            </a:r>
          </a:p>
          <a:p>
            <a:endParaRPr lang="en-GB" sz="1000" dirty="0">
              <a:solidFill>
                <a:schemeClr val="bg2">
                  <a:lumMod val="50000"/>
                </a:schemeClr>
              </a:solidFill>
              <a:latin typeface="+mj-lt"/>
              <a:ea typeface="Calibri" panose="020F0502020204030204" pitchFamily="34" charset="0"/>
            </a:endParaRPr>
          </a:p>
          <a:p>
            <a:endParaRPr lang="en-GB" sz="1000" dirty="0">
              <a:solidFill>
                <a:schemeClr val="bg2">
                  <a:lumMod val="50000"/>
                </a:schemeClr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GB" sz="1400" dirty="0">
                <a:solidFill>
                  <a:schemeClr val="bg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Mobile team </a:t>
            </a:r>
            <a:r>
              <a:rPr lang="en-GB" sz="1000" dirty="0">
                <a:solidFill>
                  <a:schemeClr val="bg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(β=8.7475, p=0.014)</a:t>
            </a:r>
            <a:endParaRPr lang="en-GB" sz="12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2" name="Sous-titre 2">
            <a:extLst>
              <a:ext uri="{FF2B5EF4-FFF2-40B4-BE49-F238E27FC236}">
                <a16:creationId xmlns:a16="http://schemas.microsoft.com/office/drawing/2014/main" id="{E79D138F-B9EF-46D9-ABC3-EAA72A31565F}"/>
              </a:ext>
            </a:extLst>
          </p:cNvPr>
          <p:cNvSpPr txBox="1">
            <a:spLocks/>
          </p:cNvSpPr>
          <p:nvPr/>
        </p:nvSpPr>
        <p:spPr>
          <a:xfrm>
            <a:off x="103298" y="5958912"/>
            <a:ext cx="3783959" cy="845586"/>
          </a:xfrm>
          <a:prstGeom prst="rect">
            <a:avLst/>
          </a:prstGeom>
          <a:solidFill>
            <a:srgbClr val="FFE699">
              <a:alpha val="32157"/>
            </a:srgb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dirty="0">
                <a:solidFill>
                  <a:schemeClr val="tx2"/>
                </a:solidFill>
                <a:latin typeface="Montserrat" panose="00000500000000000000" pitchFamily="50" charset="0"/>
              </a:rPr>
              <a:t>Conclusion</a:t>
            </a:r>
            <a:r>
              <a:rPr lang="en-GB" sz="1800" dirty="0">
                <a:solidFill>
                  <a:schemeClr val="tx2"/>
                </a:solidFill>
                <a:latin typeface="Montserrat" panose="00000500000000000000" pitchFamily="50" charset="0"/>
              </a:rPr>
              <a:t>:</a:t>
            </a:r>
          </a:p>
          <a:p>
            <a:pPr algn="just"/>
            <a:r>
              <a:rPr lang="en-GB" sz="1400" dirty="0">
                <a:solidFill>
                  <a:schemeClr val="tx2"/>
                </a:solidFill>
                <a:latin typeface="+mj-lt"/>
              </a:rPr>
              <a:t>Psychiatrists’ access to professional resources can be reliably measured by an 11-item questionnaire.</a:t>
            </a:r>
          </a:p>
          <a:p>
            <a:pPr algn="just"/>
            <a:endParaRPr lang="en-GB" sz="1800" dirty="0">
              <a:latin typeface="Montserrat" panose="00000500000000000000" pitchFamily="50" charset="0"/>
            </a:endParaRP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C54A23EE-C79A-45F5-B9A7-7E082378D458}"/>
              </a:ext>
            </a:extLst>
          </p:cNvPr>
          <p:cNvSpPr txBox="1">
            <a:spLocks/>
          </p:cNvSpPr>
          <p:nvPr/>
        </p:nvSpPr>
        <p:spPr>
          <a:xfrm>
            <a:off x="10130635" y="5609606"/>
            <a:ext cx="2061365" cy="902338"/>
          </a:xfrm>
          <a:prstGeom prst="rect">
            <a:avLst/>
          </a:prstGeom>
          <a:ln>
            <a:noFill/>
          </a:ln>
        </p:spPr>
        <p:txBody>
          <a:bodyPr vert="horz" lIns="183036" tIns="91518" rIns="183036" bIns="91518" rtlCol="0">
            <a:normAutofit fontScale="25000" lnSpcReduction="20000"/>
          </a:bodyPr>
          <a:lstStyle>
            <a:lvl1pPr marL="0" indent="0" algn="ctr" defTabSz="2015886" rtl="0" eaLnBrk="1" latinLnBrk="0" hangingPunct="1">
              <a:lnSpc>
                <a:spcPct val="90000"/>
              </a:lnSpc>
              <a:spcBef>
                <a:spcPts val="2205"/>
              </a:spcBef>
              <a:buFont typeface="Arial" panose="020B0604020202020204" pitchFamily="34" charset="0"/>
              <a:buNone/>
              <a:defRPr sz="52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07943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4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15886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023829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31772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39716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047659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055602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63545" indent="0" algn="ctr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5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3200" b="1" dirty="0">
                <a:solidFill>
                  <a:schemeClr val="accent6"/>
                </a:solidFill>
                <a:latin typeface="+mj-lt"/>
              </a:rPr>
              <a:t>Acknowledgment : </a:t>
            </a:r>
            <a:r>
              <a:rPr lang="en-GB" sz="3200" dirty="0">
                <a:solidFill>
                  <a:schemeClr val="accent6"/>
                </a:solidFill>
                <a:latin typeface="+mj-lt"/>
              </a:rPr>
              <a:t>We thank the psychiatrists and clinicians who performed the cognitive pre-tests and the test-retests. We also thank Alice Bellomo, Charlotte Bodart and Ranguine Amidi for their help in identifying the target psychiatrists, generating the email list and making the necessary phone calls. Images from flaticon.com</a:t>
            </a:r>
          </a:p>
          <a:p>
            <a:pPr algn="just"/>
            <a:endParaRPr lang="en-GB" sz="2802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E247F6-D636-4A9D-9F48-1FC8A5A2D5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15820" y="3502103"/>
            <a:ext cx="452472" cy="4524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F8ED12-BA8C-44CB-B893-D150EFF106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08615" y="4309516"/>
            <a:ext cx="452473" cy="4524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8869B6-8E45-4CAA-8CE4-B94A6987D8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01410" y="5025929"/>
            <a:ext cx="452473" cy="45247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75D598-BE98-431B-B8EB-924EA8FA79E6}"/>
              </a:ext>
            </a:extLst>
          </p:cNvPr>
          <p:cNvSpPr/>
          <p:nvPr/>
        </p:nvSpPr>
        <p:spPr>
          <a:xfrm>
            <a:off x="11236106" y="-60433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EPP0336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7331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493</Words>
  <Application>Microsoft Office PowerPoint</Application>
  <PresentationFormat>Grand écran</PresentationFormat>
  <Paragraphs>126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Times New Roman</vt:lpstr>
      <vt:lpstr>Wingdings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Juliette Lagreula</dc:creator>
  <cp:lastModifiedBy>Juliette Lagreula</cp:lastModifiedBy>
  <cp:revision>49</cp:revision>
  <dcterms:created xsi:type="dcterms:W3CDTF">2023-01-24T16:11:27Z</dcterms:created>
  <dcterms:modified xsi:type="dcterms:W3CDTF">2023-03-25T20:01:08Z</dcterms:modified>
</cp:coreProperties>
</file>