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5.xml" ContentType="application/vnd.openxmlformats-officedocument.theme+xml"/>
  <Override PartName="/ppt/slideLayouts/slideLayout8.xml" ContentType="application/vnd.openxmlformats-officedocument.presentationml.slideLayout+xml"/>
  <Override PartName="/ppt/theme/theme6.xml" ContentType="application/vnd.openxmlformats-officedocument.theme+xml"/>
  <Override PartName="/ppt/slideLayouts/slideLayout9.xml" ContentType="application/vnd.openxmlformats-officedocument.presentationml.slideLayout+xml"/>
  <Override PartName="/ppt/theme/theme7.xml" ContentType="application/vnd.openxmlformats-officedocument.theme+xml"/>
  <Override PartName="/ppt/slideLayouts/slideLayout10.xml" ContentType="application/vnd.openxmlformats-officedocument.presentationml.slideLayout+xml"/>
  <Override PartName="/ppt/theme/theme8.xml" ContentType="application/vnd.openxmlformats-officedocument.theme+xml"/>
  <Override PartName="/ppt/slideLayouts/slideLayout11.xml" ContentType="application/vnd.openxmlformats-officedocument.presentationml.slideLayout+xml"/>
  <Override PartName="/ppt/theme/theme9.xml" ContentType="application/vnd.openxmlformats-officedocument.theme+xml"/>
  <Override PartName="/ppt/slideLayouts/slideLayout12.xml" ContentType="application/vnd.openxmlformats-officedocument.presentationml.slideLayout+xml"/>
  <Override PartName="/ppt/theme/theme10.xml" ContentType="application/vnd.openxmlformats-officedocument.theme+xml"/>
  <Override PartName="/ppt/slideLayouts/slideLayout13.xml" ContentType="application/vnd.openxmlformats-officedocument.presentationml.slideLayout+xml"/>
  <Override PartName="/ppt/theme/theme11.xml" ContentType="application/vnd.openxmlformats-officedocument.theme+xml"/>
  <Override PartName="/ppt/slideLayouts/slideLayout14.xml" ContentType="application/vnd.openxmlformats-officedocument.presentationml.slideLayout+xml"/>
  <Override PartName="/ppt/theme/theme12.xml" ContentType="application/vnd.openxmlformats-officedocument.theme+xml"/>
  <Override PartName="/ppt/slideLayouts/slideLayout15.xml" ContentType="application/vnd.openxmlformats-officedocument.presentationml.slideLayout+xml"/>
  <Override PartName="/ppt/theme/theme13.xml" ContentType="application/vnd.openxmlformats-officedocument.theme+xml"/>
  <Override PartName="/ppt/slideLayouts/slideLayout16.xml" ContentType="application/vnd.openxmlformats-officedocument.presentationml.slideLayout+xml"/>
  <Override PartName="/ppt/theme/theme14.xml" ContentType="application/vnd.openxmlformats-officedocument.theme+xml"/>
  <Override PartName="/ppt/slideLayouts/slideLayout17.xml" ContentType="application/vnd.openxmlformats-officedocument.presentationml.slideLayout+xml"/>
  <Override PartName="/ppt/theme/theme15.xml" ContentType="application/vnd.openxmlformats-officedocument.theme+xml"/>
  <Override PartName="/ppt/slideLayouts/slideLayout18.xml" ContentType="application/vnd.openxmlformats-officedocument.presentationml.slideLayout+xml"/>
  <Override PartName="/ppt/theme/theme16.xml" ContentType="application/vnd.openxmlformats-officedocument.theme+xml"/>
  <Override PartName="/ppt/slideLayouts/slideLayout19.xml" ContentType="application/vnd.openxmlformats-officedocument.presentationml.slideLayout+xml"/>
  <Override PartName="/ppt/theme/theme17.xml" ContentType="application/vnd.openxmlformats-officedocument.theme+xml"/>
  <Override PartName="/ppt/slideLayouts/slideLayout20.xml" ContentType="application/vnd.openxmlformats-officedocument.presentationml.slideLayout+xml"/>
  <Override PartName="/ppt/theme/theme18.xml" ContentType="application/vnd.openxmlformats-officedocument.theme+xml"/>
  <Override PartName="/ppt/theme/theme19.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 id="2147483650" r:id="rId2"/>
    <p:sldMasterId id="2147483692" r:id="rId3"/>
    <p:sldMasterId id="2147483682" r:id="rId4"/>
    <p:sldMasterId id="2147483656" r:id="rId5"/>
    <p:sldMasterId id="2147483660" r:id="rId6"/>
    <p:sldMasterId id="2147483662" r:id="rId7"/>
    <p:sldMasterId id="2147483664" r:id="rId8"/>
    <p:sldMasterId id="2147483666" r:id="rId9"/>
    <p:sldMasterId id="2147483668" r:id="rId10"/>
    <p:sldMasterId id="2147483670" r:id="rId11"/>
    <p:sldMasterId id="2147483672" r:id="rId12"/>
    <p:sldMasterId id="2147483674" r:id="rId13"/>
    <p:sldMasterId id="2147483676" r:id="rId14"/>
    <p:sldMasterId id="2147483678" r:id="rId15"/>
    <p:sldMasterId id="2147483688" r:id="rId16"/>
    <p:sldMasterId id="2147483695" r:id="rId17"/>
    <p:sldMasterId id="2147483697" r:id="rId18"/>
  </p:sldMasterIdLst>
  <p:notesMasterIdLst>
    <p:notesMasterId r:id="rId41"/>
  </p:notesMasterIdLst>
  <p:sldIdLst>
    <p:sldId id="292" r:id="rId19"/>
    <p:sldId id="293" r:id="rId20"/>
    <p:sldId id="299" r:id="rId21"/>
    <p:sldId id="295" r:id="rId22"/>
    <p:sldId id="310" r:id="rId23"/>
    <p:sldId id="312" r:id="rId24"/>
    <p:sldId id="311" r:id="rId25"/>
    <p:sldId id="313" r:id="rId26"/>
    <p:sldId id="314" r:id="rId27"/>
    <p:sldId id="315" r:id="rId28"/>
    <p:sldId id="316" r:id="rId29"/>
    <p:sldId id="317" r:id="rId30"/>
    <p:sldId id="318" r:id="rId31"/>
    <p:sldId id="319" r:id="rId32"/>
    <p:sldId id="320" r:id="rId33"/>
    <p:sldId id="321" r:id="rId34"/>
    <p:sldId id="322" r:id="rId35"/>
    <p:sldId id="323" r:id="rId36"/>
    <p:sldId id="324" r:id="rId37"/>
    <p:sldId id="325" r:id="rId38"/>
    <p:sldId id="326" r:id="rId39"/>
    <p:sldId id="272" r:id="rId4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14E"/>
    <a:srgbClr val="00264A"/>
    <a:srgbClr val="5DB3E6"/>
    <a:srgbClr val="69AD40"/>
    <a:srgbClr val="6E0E5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355"/>
    <p:restoredTop sz="94674"/>
  </p:normalViewPr>
  <p:slideViewPr>
    <p:cSldViewPr snapToGrid="0" snapToObjects="1">
      <p:cViewPr varScale="1">
        <p:scale>
          <a:sx n="108" d="100"/>
          <a:sy n="108" d="100"/>
        </p:scale>
        <p:origin x="232" y="256"/>
      </p:cViewPr>
      <p:guideLst/>
    </p:cSldViewPr>
  </p:slideViewPr>
  <p:notesTextViewPr>
    <p:cViewPr>
      <p:scale>
        <a:sx n="1" d="1"/>
        <a:sy n="1" d="1"/>
      </p:scale>
      <p:origin x="0" y="0"/>
    </p:cViewPr>
  </p:notesTextViewPr>
  <p:notesViewPr>
    <p:cSldViewPr snapToGrid="0" snapToObjects="1">
      <p:cViewPr varScale="1">
        <p:scale>
          <a:sx n="85" d="100"/>
          <a:sy n="85" d="100"/>
        </p:scale>
        <p:origin x="2952"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8.xml"/><Relationship Id="rId39" Type="http://schemas.openxmlformats.org/officeDocument/2006/relationships/slide" Target="slides/slide21.xml"/><Relationship Id="rId21" Type="http://schemas.openxmlformats.org/officeDocument/2006/relationships/slide" Target="slides/slide3.xml"/><Relationship Id="rId34" Type="http://schemas.openxmlformats.org/officeDocument/2006/relationships/slide" Target="slides/slide16.xml"/><Relationship Id="rId42" Type="http://schemas.openxmlformats.org/officeDocument/2006/relationships/presProps" Target="pres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6.xml"/><Relationship Id="rId32" Type="http://schemas.openxmlformats.org/officeDocument/2006/relationships/slide" Target="slides/slide14.xml"/><Relationship Id="rId37" Type="http://schemas.openxmlformats.org/officeDocument/2006/relationships/slide" Target="slides/slide19.xml"/><Relationship Id="rId40" Type="http://schemas.openxmlformats.org/officeDocument/2006/relationships/slide" Target="slides/slide22.xml"/><Relationship Id="rId45"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5.xml"/><Relationship Id="rId28" Type="http://schemas.openxmlformats.org/officeDocument/2006/relationships/slide" Target="slides/slide10.xml"/><Relationship Id="rId36" Type="http://schemas.openxmlformats.org/officeDocument/2006/relationships/slide" Target="slides/slide18.xml"/><Relationship Id="rId10" Type="http://schemas.openxmlformats.org/officeDocument/2006/relationships/slideMaster" Target="slideMasters/slideMaster10.xml"/><Relationship Id="rId19" Type="http://schemas.openxmlformats.org/officeDocument/2006/relationships/slide" Target="slides/slide1.xml"/><Relationship Id="rId31" Type="http://schemas.openxmlformats.org/officeDocument/2006/relationships/slide" Target="slides/slide13.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4.xml"/><Relationship Id="rId27" Type="http://schemas.openxmlformats.org/officeDocument/2006/relationships/slide" Target="slides/slide9.xml"/><Relationship Id="rId30" Type="http://schemas.openxmlformats.org/officeDocument/2006/relationships/slide" Target="slides/slide12.xml"/><Relationship Id="rId35" Type="http://schemas.openxmlformats.org/officeDocument/2006/relationships/slide" Target="slides/slide17.xml"/><Relationship Id="rId43" Type="http://schemas.openxmlformats.org/officeDocument/2006/relationships/viewProps" Target="viewProp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7.xml"/><Relationship Id="rId33" Type="http://schemas.openxmlformats.org/officeDocument/2006/relationships/slide" Target="slides/slide15.xml"/><Relationship Id="rId38" Type="http://schemas.openxmlformats.org/officeDocument/2006/relationships/slide" Target="slides/slide20.xml"/><Relationship Id="rId20" Type="http://schemas.openxmlformats.org/officeDocument/2006/relationships/slide" Target="slides/slide2.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7E224E-2046-0D4F-8FAA-76DE18A2A064}" type="datetimeFigureOut">
              <a:rPr lang="fr-FR" smtClean="0"/>
              <a:t>17/11/2022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8A1156-54A9-994A-82BB-BC5A9BC7BA0A}" type="slidenum">
              <a:rPr lang="fr-FR" smtClean="0"/>
              <a:t>‹nr.›</a:t>
            </a:fld>
            <a:endParaRPr lang="fr-FR"/>
          </a:p>
        </p:txBody>
      </p:sp>
    </p:spTree>
    <p:extLst>
      <p:ext uri="{BB962C8B-B14F-4D97-AF65-F5344CB8AC3E}">
        <p14:creationId xmlns:p14="http://schemas.microsoft.com/office/powerpoint/2010/main" val="16477189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4.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5.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6.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7.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8.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Espace réservé du texte 3"/>
          <p:cNvSpPr>
            <a:spLocks noGrp="1"/>
          </p:cNvSpPr>
          <p:nvPr>
            <p:ph type="body" sz="quarter" idx="12" hasCustomPrompt="1"/>
          </p:nvPr>
        </p:nvSpPr>
        <p:spPr>
          <a:xfrm>
            <a:off x="1055878" y="1753024"/>
            <a:ext cx="10170960" cy="4335659"/>
          </a:xfrm>
          <a:prstGeom prst="rect">
            <a:avLst/>
          </a:prstGeom>
        </p:spPr>
        <p:txBody>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400">
                <a:solidFill>
                  <a:srgbClr val="00214E"/>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Arial Regular corps 24 pts</a:t>
            </a:r>
          </a:p>
          <a:p>
            <a:pPr marL="342900" marR="0" lvl="0" indent="-342900" algn="l" defTabSz="914400" rtl="0" eaLnBrk="1" fontAlgn="auto" latinLnBrk="0" hangingPunct="1">
              <a:lnSpc>
                <a:spcPct val="90000"/>
              </a:lnSpc>
              <a:spcBef>
                <a:spcPts val="1000"/>
              </a:spcBef>
              <a:spcAft>
                <a:spcPts val="0"/>
              </a:spcAft>
              <a:buClrTx/>
              <a:buSzTx/>
              <a:tabLst/>
              <a:defRPr/>
            </a:pPr>
            <a:r>
              <a:rPr lang="fr-BE" dirty="0" err="1"/>
              <a:t>Aperum</a:t>
            </a:r>
            <a:r>
              <a:rPr lang="fr-BE" dirty="0"/>
              <a:t> </a:t>
            </a:r>
            <a:r>
              <a:rPr lang="fr-BE" dirty="0" err="1"/>
              <a:t>rero</a:t>
            </a:r>
            <a:r>
              <a:rPr lang="fr-BE" dirty="0"/>
              <a:t> con </a:t>
            </a:r>
            <a:r>
              <a:rPr lang="fr-BE" dirty="0" err="1"/>
              <a:t>pedi</a:t>
            </a:r>
            <a:r>
              <a:rPr lang="fr-BE" dirty="0"/>
              <a:t> </a:t>
            </a:r>
            <a:r>
              <a:rPr lang="fr-BE" dirty="0" err="1"/>
              <a:t>temporerita</a:t>
            </a:r>
            <a:r>
              <a:rPr lang="fr-BE" dirty="0"/>
              <a:t> </a:t>
            </a:r>
            <a:r>
              <a:rPr lang="fr-BE" dirty="0" err="1"/>
              <a:t>venimpore</a:t>
            </a:r>
            <a:r>
              <a:rPr lang="fr-BE" dirty="0"/>
              <a:t> </a:t>
            </a:r>
            <a:r>
              <a:rPr lang="fr-BE" dirty="0" err="1"/>
              <a:t>sandandit</a:t>
            </a:r>
            <a:r>
              <a:rPr lang="fr-BE" dirty="0"/>
              <a:t> </a:t>
            </a:r>
            <a:r>
              <a:rPr lang="fr-BE" dirty="0" err="1"/>
              <a:t>abo</a:t>
            </a:r>
            <a:r>
              <a:rPr lang="fr-BE" dirty="0"/>
              <a:t>. </a:t>
            </a:r>
          </a:p>
          <a:p>
            <a:pPr marL="342900" marR="0" lvl="0" indent="-342900" algn="l" defTabSz="914400" rtl="0" eaLnBrk="1" fontAlgn="auto" latinLnBrk="0" hangingPunct="1">
              <a:lnSpc>
                <a:spcPct val="90000"/>
              </a:lnSpc>
              <a:spcBef>
                <a:spcPts val="1000"/>
              </a:spcBef>
              <a:spcAft>
                <a:spcPts val="0"/>
              </a:spcAft>
              <a:buClrTx/>
              <a:buSzTx/>
              <a:tabLst/>
              <a:defRPr/>
            </a:pPr>
            <a:r>
              <a:rPr lang="fr-BE" dirty="0"/>
              <a:t>Ut que </a:t>
            </a:r>
            <a:r>
              <a:rPr lang="fr-BE" dirty="0" err="1"/>
              <a:t>verrovi</a:t>
            </a:r>
            <a:r>
              <a:rPr lang="fr-BE" dirty="0"/>
              <a:t> </a:t>
            </a:r>
            <a:r>
              <a:rPr lang="fr-BE" dirty="0" err="1"/>
              <a:t>debist</a:t>
            </a:r>
            <a:r>
              <a:rPr lang="fr-BE" dirty="0"/>
              <a:t> </a:t>
            </a:r>
            <a:r>
              <a:rPr lang="fr-BE" dirty="0" err="1"/>
              <a:t>hiliquae</a:t>
            </a:r>
            <a:r>
              <a:rPr lang="fr-BE" dirty="0"/>
              <a:t> </a:t>
            </a:r>
            <a:r>
              <a:rPr lang="fr-BE" dirty="0" err="1"/>
              <a:t>conet</a:t>
            </a:r>
            <a:r>
              <a:rPr lang="fr-BE" dirty="0"/>
              <a:t> </a:t>
            </a:r>
            <a:r>
              <a:rPr lang="fr-BE" dirty="0" err="1"/>
              <a:t>essequi</a:t>
            </a:r>
            <a:r>
              <a:rPr lang="fr-BE" dirty="0"/>
              <a:t> </a:t>
            </a:r>
            <a:r>
              <a:rPr lang="fr-BE" dirty="0" err="1"/>
              <a:t>illo</a:t>
            </a:r>
            <a:r>
              <a:rPr lang="fr-BE" dirty="0"/>
              <a:t> </a:t>
            </a:r>
            <a:r>
              <a:rPr lang="fr-BE" dirty="0" err="1"/>
              <a:t>dolestem</a:t>
            </a:r>
            <a:r>
              <a:rPr lang="fr-BE" dirty="0"/>
              <a:t> </a:t>
            </a:r>
            <a:r>
              <a:rPr lang="fr-BE" dirty="0" err="1"/>
              <a:t>voloren</a:t>
            </a:r>
            <a:r>
              <a:rPr lang="fr-BE" dirty="0"/>
              <a:t> </a:t>
            </a:r>
            <a:r>
              <a:rPr lang="fr-BE" dirty="0" err="1"/>
              <a:t>imaionsequi</a:t>
            </a:r>
            <a:r>
              <a:rPr lang="fr-BE" dirty="0"/>
              <a:t> </a:t>
            </a:r>
            <a:r>
              <a:rPr lang="fr-BE" dirty="0" err="1"/>
              <a:t>aceptae</a:t>
            </a:r>
            <a:r>
              <a:rPr lang="fr-BE" dirty="0"/>
              <a:t> nus </a:t>
            </a:r>
            <a:r>
              <a:rPr lang="fr-BE" dirty="0" err="1"/>
              <a:t>autatincti</a:t>
            </a:r>
            <a:r>
              <a:rPr lang="fr-BE" dirty="0"/>
              <a:t> to </a:t>
            </a:r>
            <a:r>
              <a:rPr lang="fr-BE" dirty="0" err="1"/>
              <a:t>velestiurit</a:t>
            </a:r>
            <a:r>
              <a:rPr lang="fr-BE" dirty="0"/>
              <a:t> que </a:t>
            </a:r>
            <a:r>
              <a:rPr lang="fr-BE" dirty="0" err="1"/>
              <a:t>eiunt</a:t>
            </a:r>
            <a:r>
              <a:rPr lang="fr-BE" dirty="0"/>
              <a:t> </a:t>
            </a:r>
            <a:r>
              <a:rPr lang="fr-BE" dirty="0" err="1"/>
              <a:t>vellabo</a:t>
            </a:r>
            <a:r>
              <a:rPr lang="fr-BE" dirty="0"/>
              <a:t>. </a:t>
            </a:r>
          </a:p>
          <a:p>
            <a:pPr marL="342900" marR="0" lvl="0" indent="-342900" algn="l" defTabSz="914400" rtl="0" eaLnBrk="1" fontAlgn="auto" latinLnBrk="0" hangingPunct="1">
              <a:lnSpc>
                <a:spcPct val="90000"/>
              </a:lnSpc>
              <a:spcBef>
                <a:spcPts val="1000"/>
              </a:spcBef>
              <a:spcAft>
                <a:spcPts val="0"/>
              </a:spcAft>
              <a:buClrTx/>
              <a:buSzTx/>
              <a:tabLst/>
              <a:defRPr/>
            </a:pPr>
            <a:r>
              <a:rPr lang="fr-BE" dirty="0" err="1"/>
              <a:t>Untoria</a:t>
            </a:r>
            <a:r>
              <a:rPr lang="fr-BE" dirty="0"/>
              <a:t> </a:t>
            </a:r>
            <a:r>
              <a:rPr lang="fr-BE" dirty="0" err="1"/>
              <a:t>eremquo</a:t>
            </a:r>
            <a:r>
              <a:rPr lang="fr-BE" dirty="0"/>
              <a:t> </a:t>
            </a:r>
            <a:r>
              <a:rPr lang="fr-BE" dirty="0" err="1"/>
              <a:t>ssimi</a:t>
            </a:r>
            <a:r>
              <a:rPr lang="fr-BE" dirty="0"/>
              <a:t>, </a:t>
            </a:r>
            <a:r>
              <a:rPr lang="fr-BE" dirty="0" err="1"/>
              <a:t>consequ</a:t>
            </a:r>
            <a:r>
              <a:rPr lang="fr-BE" dirty="0"/>
              <a:t> </a:t>
            </a:r>
            <a:r>
              <a:rPr lang="fr-BE" dirty="0" err="1"/>
              <a:t>aspiderum</a:t>
            </a:r>
            <a:r>
              <a:rPr lang="fr-BE" dirty="0"/>
              <a:t> </a:t>
            </a:r>
            <a:r>
              <a:rPr lang="fr-BE" dirty="0" err="1"/>
              <a:t>facipsunt</a:t>
            </a:r>
            <a:r>
              <a:rPr lang="fr-BE" dirty="0"/>
              <a:t> </a:t>
            </a:r>
            <a:r>
              <a:rPr lang="fr-BE" dirty="0" err="1"/>
              <a:t>fuga</a:t>
            </a:r>
            <a:r>
              <a:rPr lang="fr-BE" dirty="0"/>
              <a:t>. </a:t>
            </a:r>
            <a:r>
              <a:rPr lang="fr-BE" dirty="0" err="1"/>
              <a:t>Bero</a:t>
            </a:r>
            <a:r>
              <a:rPr lang="fr-BE" dirty="0"/>
              <a:t> ide </a:t>
            </a:r>
            <a:r>
              <a:rPr lang="fr-BE" dirty="0" err="1"/>
              <a:t>porepera</a:t>
            </a:r>
            <a:r>
              <a:rPr lang="fr-BE" dirty="0"/>
              <a:t> </a:t>
            </a:r>
            <a:r>
              <a:rPr lang="fr-BE" dirty="0" err="1"/>
              <a:t>quam</a:t>
            </a:r>
            <a:r>
              <a:rPr lang="fr-BE" dirty="0"/>
              <a:t> </a:t>
            </a:r>
            <a:r>
              <a:rPr lang="fr-BE" dirty="0" err="1"/>
              <a:t>doluptur</a:t>
            </a:r>
            <a:r>
              <a:rPr lang="fr-BE" dirty="0"/>
              <a:t>?</a:t>
            </a:r>
          </a:p>
          <a:p>
            <a:pPr lvl="0"/>
            <a:endParaRPr lang="fr-BE" dirty="0"/>
          </a:p>
        </p:txBody>
      </p:sp>
      <p:sp>
        <p:nvSpPr>
          <p:cNvPr id="10" name="Espace réservé du texte 19"/>
          <p:cNvSpPr>
            <a:spLocks noGrp="1"/>
          </p:cNvSpPr>
          <p:nvPr>
            <p:ph type="body" sz="quarter" idx="10" hasCustomPrompt="1"/>
          </p:nvPr>
        </p:nvSpPr>
        <p:spPr>
          <a:xfrm>
            <a:off x="6978688" y="6088174"/>
            <a:ext cx="4248150" cy="431800"/>
          </a:xfrm>
          <a:prstGeom prst="rect">
            <a:avLst/>
          </a:prstGeom>
        </p:spPr>
        <p:txBody>
          <a:bodyPr/>
          <a:lstStyle>
            <a:lvl1pPr marL="0" indent="0" algn="r">
              <a:buNone/>
              <a:defRPr sz="1500" baseline="0">
                <a:solidFill>
                  <a:srgbClr val="00214E"/>
                </a:solidFill>
                <a:latin typeface="Arial" panose="020B0604020202020204" pitchFamily="34" charset="0"/>
                <a:cs typeface="Arial" panose="020B0604020202020204" pitchFamily="34" charset="0"/>
              </a:defRPr>
            </a:lvl1pPr>
          </a:lstStyle>
          <a:p>
            <a:pPr lvl="0"/>
            <a:r>
              <a:rPr lang="fr-BE" dirty="0"/>
              <a:t>Titre de la présentation</a:t>
            </a:r>
          </a:p>
        </p:txBody>
      </p:sp>
      <p:sp>
        <p:nvSpPr>
          <p:cNvPr id="11" name="Espace réservé du texte 21"/>
          <p:cNvSpPr>
            <a:spLocks noGrp="1"/>
          </p:cNvSpPr>
          <p:nvPr>
            <p:ph type="body" sz="quarter" idx="11" hasCustomPrompt="1"/>
          </p:nvPr>
        </p:nvSpPr>
        <p:spPr>
          <a:xfrm>
            <a:off x="11119148" y="6088683"/>
            <a:ext cx="540345" cy="431291"/>
          </a:xfrm>
          <a:prstGeom prst="rect">
            <a:avLst/>
          </a:prstGeom>
        </p:spPr>
        <p:txBody>
          <a:bodyPr/>
          <a:lstStyle>
            <a:lvl1pPr marL="0" indent="0">
              <a:buNone/>
              <a:defRPr sz="1500">
                <a:solidFill>
                  <a:srgbClr val="00214E"/>
                </a:solidFill>
                <a:latin typeface="Arial" panose="020B0604020202020204" pitchFamily="34" charset="0"/>
                <a:cs typeface="Arial" panose="020B0604020202020204" pitchFamily="34" charset="0"/>
              </a:defRPr>
            </a:lvl1pPr>
          </a:lstStyle>
          <a:p>
            <a:pPr lvl="0"/>
            <a:r>
              <a:rPr lang="fr-BE" dirty="0"/>
              <a:t>n°</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Espace réservé du texte 19"/>
          <p:cNvSpPr>
            <a:spLocks noGrp="1"/>
          </p:cNvSpPr>
          <p:nvPr>
            <p:ph type="body" sz="quarter" idx="10" hasCustomPrompt="1"/>
          </p:nvPr>
        </p:nvSpPr>
        <p:spPr>
          <a:xfrm>
            <a:off x="6841032" y="6088174"/>
            <a:ext cx="4248150" cy="431800"/>
          </a:xfrm>
          <a:prstGeom prst="rect">
            <a:avLst/>
          </a:prstGeom>
        </p:spPr>
        <p:txBody>
          <a:bodyPr/>
          <a:lstStyle>
            <a:lvl1pPr marL="0" indent="0" algn="r">
              <a:buNone/>
              <a:defRPr sz="1500" baseline="0">
                <a:solidFill>
                  <a:srgbClr val="00214E"/>
                </a:solidFill>
                <a:latin typeface="Arial" panose="020B0604020202020204" pitchFamily="34" charset="0"/>
                <a:cs typeface="Arial" panose="020B0604020202020204" pitchFamily="34" charset="0"/>
              </a:defRPr>
            </a:lvl1pPr>
          </a:lstStyle>
          <a:p>
            <a:pPr lvl="0"/>
            <a:r>
              <a:rPr lang="fr-BE" dirty="0"/>
              <a:t>Titre de la présentation</a:t>
            </a:r>
          </a:p>
        </p:txBody>
      </p:sp>
      <p:sp>
        <p:nvSpPr>
          <p:cNvPr id="7" name="Espace réservé du texte 21"/>
          <p:cNvSpPr>
            <a:spLocks noGrp="1"/>
          </p:cNvSpPr>
          <p:nvPr>
            <p:ph type="body" sz="quarter" idx="11" hasCustomPrompt="1"/>
          </p:nvPr>
        </p:nvSpPr>
        <p:spPr>
          <a:xfrm>
            <a:off x="11099476" y="6088683"/>
            <a:ext cx="540345" cy="431291"/>
          </a:xfrm>
          <a:prstGeom prst="rect">
            <a:avLst/>
          </a:prstGeom>
        </p:spPr>
        <p:txBody>
          <a:bodyPr/>
          <a:lstStyle>
            <a:lvl1pPr marL="0" indent="0">
              <a:buNone/>
              <a:defRPr sz="1500">
                <a:solidFill>
                  <a:srgbClr val="00214E"/>
                </a:solidFill>
                <a:latin typeface="Arial" panose="020B0604020202020204" pitchFamily="34" charset="0"/>
                <a:cs typeface="Arial" panose="020B0604020202020204" pitchFamily="34" charset="0"/>
              </a:defRPr>
            </a:lvl1pPr>
          </a:lstStyle>
          <a:p>
            <a:pPr lvl="0"/>
            <a:r>
              <a:rPr lang="fr-BE" dirty="0"/>
              <a:t>n°</a:t>
            </a:r>
          </a:p>
        </p:txBody>
      </p:sp>
      <p:sp>
        <p:nvSpPr>
          <p:cNvPr id="8" name="Espace réservé du texte 7"/>
          <p:cNvSpPr>
            <a:spLocks noGrp="1"/>
          </p:cNvSpPr>
          <p:nvPr>
            <p:ph type="body" sz="quarter" idx="12" hasCustomPrompt="1"/>
          </p:nvPr>
        </p:nvSpPr>
        <p:spPr>
          <a:xfrm>
            <a:off x="2123744" y="1902033"/>
            <a:ext cx="3600000" cy="4186142"/>
          </a:xfrm>
          <a:prstGeom prst="rect">
            <a:avLst/>
          </a:prstGeom>
        </p:spPr>
        <p:txBody>
          <a:bodyPr/>
          <a:lstStyle>
            <a:lvl1pPr marL="342900" indent="-342900">
              <a:buFont typeface="+mj-lt"/>
              <a:buAutoNum type="arabicPeriod"/>
              <a:defRPr sz="2000">
                <a:solidFill>
                  <a:srgbClr val="00214E"/>
                </a:solidFill>
                <a:latin typeface="Arial" panose="020B0604020202020204" pitchFamily="34" charset="0"/>
                <a:cs typeface="Arial" panose="020B0604020202020204" pitchFamily="34" charset="0"/>
              </a:defRPr>
            </a:lvl1pPr>
          </a:lstStyle>
          <a:p>
            <a:pPr lvl="0"/>
            <a:r>
              <a:rPr lang="fr-BE" dirty="0" err="1"/>
              <a:t>Temporerita</a:t>
            </a:r>
            <a:r>
              <a:rPr lang="fr-BE" dirty="0"/>
              <a:t> </a:t>
            </a:r>
            <a:r>
              <a:rPr lang="fr-BE" dirty="0" err="1"/>
              <a:t>venimpore</a:t>
            </a:r>
            <a:r>
              <a:rPr lang="fr-BE" dirty="0"/>
              <a:t> </a:t>
            </a:r>
            <a:r>
              <a:rPr lang="fr-BE" dirty="0" err="1"/>
              <a:t>sandandit</a:t>
            </a:r>
            <a:r>
              <a:rPr lang="fr-BE" dirty="0"/>
              <a:t> </a:t>
            </a:r>
            <a:r>
              <a:rPr lang="fr-BE" dirty="0" err="1"/>
              <a:t>abo</a:t>
            </a:r>
            <a:r>
              <a:rPr lang="fr-BE" dirty="0"/>
              <a:t>. </a:t>
            </a:r>
            <a:br>
              <a:rPr lang="fr-BE" dirty="0"/>
            </a:br>
            <a:r>
              <a:rPr lang="fr-BE" dirty="0" err="1"/>
              <a:t>Tiatusandunt</a:t>
            </a:r>
            <a:r>
              <a:rPr lang="fr-BE" dirty="0"/>
              <a:t> </a:t>
            </a:r>
            <a:r>
              <a:rPr lang="fr-BE" dirty="0" err="1"/>
              <a:t>illecta</a:t>
            </a:r>
            <a:br>
              <a:rPr lang="fr-BE" dirty="0"/>
            </a:br>
            <a:endParaRPr lang="fr-BE" dirty="0"/>
          </a:p>
          <a:p>
            <a:pPr lvl="0"/>
            <a:r>
              <a:rPr lang="fr-BE" dirty="0"/>
              <a:t>Ut que </a:t>
            </a:r>
            <a:r>
              <a:rPr lang="fr-BE" dirty="0" err="1"/>
              <a:t>verrovi</a:t>
            </a:r>
            <a:r>
              <a:rPr lang="fr-BE" dirty="0"/>
              <a:t> </a:t>
            </a:r>
            <a:r>
              <a:rPr lang="fr-BE" dirty="0" err="1"/>
              <a:t>debist</a:t>
            </a:r>
            <a:r>
              <a:rPr lang="fr-BE" dirty="0"/>
              <a:t> </a:t>
            </a:r>
            <a:r>
              <a:rPr lang="fr-BE" dirty="0" err="1"/>
              <a:t>hiliquae</a:t>
            </a:r>
            <a:r>
              <a:rPr lang="fr-BE" dirty="0"/>
              <a:t> </a:t>
            </a:r>
            <a:r>
              <a:rPr lang="fr-BE" dirty="0" err="1"/>
              <a:t>conet</a:t>
            </a:r>
            <a:r>
              <a:rPr lang="fr-BE" dirty="0"/>
              <a:t> </a:t>
            </a:r>
            <a:r>
              <a:rPr lang="fr-BE" dirty="0" err="1"/>
              <a:t>essequi</a:t>
            </a:r>
            <a:r>
              <a:rPr lang="fr-BE" dirty="0"/>
              <a:t> </a:t>
            </a:r>
            <a:r>
              <a:rPr lang="fr-BE" dirty="0" err="1"/>
              <a:t>illo</a:t>
            </a:r>
            <a:r>
              <a:rPr lang="fr-BE" dirty="0"/>
              <a:t> </a:t>
            </a:r>
            <a:r>
              <a:rPr lang="fr-BE" dirty="0" err="1"/>
              <a:t>dolestem</a:t>
            </a:r>
            <a:r>
              <a:rPr lang="fr-BE" dirty="0"/>
              <a:t> </a:t>
            </a:r>
            <a:r>
              <a:rPr lang="fr-BE" dirty="0" err="1"/>
              <a:t>Quos</a:t>
            </a:r>
            <a:r>
              <a:rPr lang="fr-BE" dirty="0"/>
              <a:t> </a:t>
            </a:r>
            <a:r>
              <a:rPr lang="fr-BE" dirty="0" err="1"/>
              <a:t>sam</a:t>
            </a:r>
            <a:r>
              <a:rPr lang="fr-BE" dirty="0"/>
              <a:t> </a:t>
            </a:r>
            <a:r>
              <a:rPr lang="fr-BE" dirty="0" err="1"/>
              <a:t>aut</a:t>
            </a:r>
            <a:r>
              <a:rPr lang="fr-BE" dirty="0"/>
              <a:t> </a:t>
            </a:r>
            <a:r>
              <a:rPr lang="fr-BE" dirty="0" err="1"/>
              <a:t>quidusam</a:t>
            </a:r>
            <a:r>
              <a:rPr lang="fr-BE" dirty="0"/>
              <a:t> </a:t>
            </a:r>
            <a:br>
              <a:rPr lang="fr-BE" dirty="0"/>
            </a:br>
            <a:endParaRPr lang="fr-BE" dirty="0"/>
          </a:p>
          <a:p>
            <a:pPr lvl="0"/>
            <a:r>
              <a:rPr lang="fr-BE" dirty="0" err="1"/>
              <a:t>Maionsequi</a:t>
            </a:r>
            <a:r>
              <a:rPr lang="fr-BE" dirty="0"/>
              <a:t> </a:t>
            </a:r>
            <a:r>
              <a:rPr lang="fr-BE" dirty="0" err="1"/>
              <a:t>aceptae</a:t>
            </a:r>
            <a:r>
              <a:rPr lang="fr-BE" dirty="0"/>
              <a:t> nus </a:t>
            </a:r>
            <a:r>
              <a:rPr lang="fr-BE" dirty="0" err="1"/>
              <a:t>autatincti</a:t>
            </a:r>
            <a:r>
              <a:rPr lang="fr-BE" dirty="0"/>
              <a:t> to </a:t>
            </a:r>
            <a:r>
              <a:rPr lang="fr-BE" dirty="0" err="1"/>
              <a:t>velestiurit</a:t>
            </a:r>
            <a:r>
              <a:rPr lang="fr-BE" dirty="0"/>
              <a:t> que </a:t>
            </a:r>
            <a:r>
              <a:rPr lang="fr-BE" dirty="0" err="1"/>
              <a:t>eiunt</a:t>
            </a:r>
            <a:r>
              <a:rPr lang="fr-BE" dirty="0"/>
              <a:t> </a:t>
            </a:r>
            <a:r>
              <a:rPr lang="fr-BE" dirty="0" err="1"/>
              <a:t>vellabo</a:t>
            </a:r>
            <a:r>
              <a:rPr lang="fr-BE" dirty="0"/>
              <a:t>. </a:t>
            </a:r>
            <a:br>
              <a:rPr lang="fr-BE" dirty="0"/>
            </a:br>
            <a:r>
              <a:rPr lang="fr-BE" dirty="0" err="1"/>
              <a:t>Tiatusandunt</a:t>
            </a:r>
            <a:r>
              <a:rPr lang="fr-BE" dirty="0"/>
              <a:t> </a:t>
            </a:r>
            <a:r>
              <a:rPr lang="fr-BE" dirty="0" err="1"/>
              <a:t>illecta</a:t>
            </a:r>
            <a:endParaRPr lang="fr-BE" dirty="0"/>
          </a:p>
          <a:p>
            <a:pPr lvl="0"/>
            <a:endParaRPr lang="fr-BE" dirty="0"/>
          </a:p>
        </p:txBody>
      </p:sp>
      <p:sp>
        <p:nvSpPr>
          <p:cNvPr id="9" name="Espace réservé du texte 7"/>
          <p:cNvSpPr>
            <a:spLocks noGrp="1"/>
          </p:cNvSpPr>
          <p:nvPr>
            <p:ph type="body" sz="quarter" idx="13" hasCustomPrompt="1"/>
          </p:nvPr>
        </p:nvSpPr>
        <p:spPr>
          <a:xfrm>
            <a:off x="6192144" y="1902033"/>
            <a:ext cx="3600000" cy="4186142"/>
          </a:xfrm>
          <a:prstGeom prst="rect">
            <a:avLst/>
          </a:prstGeom>
        </p:spPr>
        <p:txBody>
          <a:bodyPr/>
          <a:lstStyle>
            <a:lvl1pPr marL="342900" indent="-342900">
              <a:buFont typeface="+mj-lt"/>
              <a:buAutoNum type="arabicPeriod" startAt="4"/>
              <a:defRPr sz="2000">
                <a:solidFill>
                  <a:srgbClr val="00214E"/>
                </a:solidFill>
                <a:latin typeface="Arial" panose="020B0604020202020204" pitchFamily="34" charset="0"/>
                <a:cs typeface="Arial" panose="020B0604020202020204" pitchFamily="34" charset="0"/>
              </a:defRPr>
            </a:lvl1pPr>
          </a:lstStyle>
          <a:p>
            <a:pPr lvl="0"/>
            <a:r>
              <a:rPr lang="fr-BE" dirty="0" err="1"/>
              <a:t>Temporerita</a:t>
            </a:r>
            <a:r>
              <a:rPr lang="fr-BE" dirty="0"/>
              <a:t> </a:t>
            </a:r>
            <a:r>
              <a:rPr lang="fr-BE" dirty="0" err="1"/>
              <a:t>venimpore</a:t>
            </a:r>
            <a:r>
              <a:rPr lang="fr-BE" dirty="0"/>
              <a:t> </a:t>
            </a:r>
            <a:r>
              <a:rPr lang="fr-BE" dirty="0" err="1"/>
              <a:t>sandandit</a:t>
            </a:r>
            <a:r>
              <a:rPr lang="fr-BE" dirty="0"/>
              <a:t> </a:t>
            </a:r>
            <a:r>
              <a:rPr lang="fr-BE" dirty="0" err="1"/>
              <a:t>abo</a:t>
            </a:r>
            <a:r>
              <a:rPr lang="fr-BE" dirty="0"/>
              <a:t>. </a:t>
            </a:r>
            <a:br>
              <a:rPr lang="fr-BE" dirty="0"/>
            </a:br>
            <a:endParaRPr lang="fr-BE" dirty="0"/>
          </a:p>
          <a:p>
            <a:pPr lvl="0"/>
            <a:r>
              <a:rPr lang="fr-BE" dirty="0"/>
              <a:t>Ut que </a:t>
            </a:r>
            <a:r>
              <a:rPr lang="fr-BE" dirty="0" err="1"/>
              <a:t>verrovi</a:t>
            </a:r>
            <a:r>
              <a:rPr lang="fr-BE" dirty="0"/>
              <a:t> </a:t>
            </a:r>
            <a:r>
              <a:rPr lang="fr-BE" dirty="0" err="1"/>
              <a:t>debist</a:t>
            </a:r>
            <a:r>
              <a:rPr lang="fr-BE" dirty="0"/>
              <a:t> </a:t>
            </a:r>
            <a:r>
              <a:rPr lang="fr-BE" dirty="0" err="1"/>
              <a:t>hiliquae</a:t>
            </a:r>
            <a:r>
              <a:rPr lang="fr-BE" dirty="0"/>
              <a:t> </a:t>
            </a:r>
            <a:r>
              <a:rPr lang="fr-BE" dirty="0" err="1"/>
              <a:t>conet</a:t>
            </a:r>
            <a:r>
              <a:rPr lang="fr-BE" dirty="0"/>
              <a:t> </a:t>
            </a:r>
            <a:r>
              <a:rPr lang="fr-BE" dirty="0" err="1"/>
              <a:t>essequi</a:t>
            </a:r>
            <a:r>
              <a:rPr lang="fr-BE" dirty="0"/>
              <a:t> </a:t>
            </a:r>
            <a:r>
              <a:rPr lang="fr-BE" dirty="0" err="1"/>
              <a:t>illo</a:t>
            </a:r>
            <a:r>
              <a:rPr lang="fr-BE" dirty="0"/>
              <a:t> </a:t>
            </a:r>
            <a:r>
              <a:rPr lang="fr-BE" dirty="0" err="1"/>
              <a:t>dolestem</a:t>
            </a:r>
            <a:br>
              <a:rPr lang="fr-BE" dirty="0"/>
            </a:br>
            <a:endParaRPr lang="fr-BE" dirty="0"/>
          </a:p>
          <a:p>
            <a:pPr lvl="0"/>
            <a:r>
              <a:rPr lang="fr-BE" dirty="0" err="1"/>
              <a:t>Maionsequi</a:t>
            </a:r>
            <a:r>
              <a:rPr lang="fr-BE" dirty="0"/>
              <a:t> </a:t>
            </a:r>
            <a:r>
              <a:rPr lang="fr-BE" dirty="0" err="1"/>
              <a:t>aceptae</a:t>
            </a:r>
            <a:r>
              <a:rPr lang="fr-BE" dirty="0"/>
              <a:t> nus </a:t>
            </a:r>
            <a:r>
              <a:rPr lang="fr-BE" dirty="0" err="1"/>
              <a:t>autatincti</a:t>
            </a:r>
            <a:r>
              <a:rPr lang="fr-BE" dirty="0"/>
              <a:t> to </a:t>
            </a:r>
            <a:r>
              <a:rPr lang="fr-BE" dirty="0" err="1"/>
              <a:t>velestiurit</a:t>
            </a:r>
            <a:r>
              <a:rPr lang="fr-BE" dirty="0"/>
              <a:t> que </a:t>
            </a:r>
            <a:r>
              <a:rPr lang="fr-BE" dirty="0" err="1"/>
              <a:t>eiunt</a:t>
            </a:r>
            <a:r>
              <a:rPr lang="fr-BE" dirty="0"/>
              <a:t> </a:t>
            </a:r>
            <a:r>
              <a:rPr lang="fr-BE" dirty="0" err="1"/>
              <a:t>vellabo</a:t>
            </a:r>
            <a:r>
              <a:rPr lang="fr-BE" dirty="0"/>
              <a:t>. </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pour une image  10"/>
          <p:cNvSpPr>
            <a:spLocks noGrp="1"/>
          </p:cNvSpPr>
          <p:nvPr>
            <p:ph type="pic" sz="quarter" idx="10"/>
          </p:nvPr>
        </p:nvSpPr>
        <p:spPr>
          <a:xfrm>
            <a:off x="1344000" y="2048337"/>
            <a:ext cx="4608000" cy="4114863"/>
          </a:xfrm>
          <a:prstGeom prst="rect">
            <a:avLst/>
          </a:prstGeom>
        </p:spPr>
        <p:txBody>
          <a:bodyPr/>
          <a:lstStyle/>
          <a:p>
            <a:endParaRPr lang="fr-BE"/>
          </a:p>
        </p:txBody>
      </p:sp>
      <p:sp>
        <p:nvSpPr>
          <p:cNvPr id="8" name="Espace réservé pour une image  10"/>
          <p:cNvSpPr>
            <a:spLocks noGrp="1"/>
          </p:cNvSpPr>
          <p:nvPr>
            <p:ph type="pic" sz="quarter" idx="11"/>
          </p:nvPr>
        </p:nvSpPr>
        <p:spPr>
          <a:xfrm>
            <a:off x="6240016" y="2048337"/>
            <a:ext cx="4608000" cy="4114863"/>
          </a:xfrm>
          <a:prstGeom prst="rect">
            <a:avLst/>
          </a:prstGeom>
        </p:spPr>
        <p:txBody>
          <a:bodyPr/>
          <a:lstStyle/>
          <a:p>
            <a:endParaRPr lang="fr-B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Espace réservé pour une image  11"/>
          <p:cNvSpPr>
            <a:spLocks noGrp="1"/>
          </p:cNvSpPr>
          <p:nvPr>
            <p:ph type="pic" sz="quarter" idx="10"/>
          </p:nvPr>
        </p:nvSpPr>
        <p:spPr>
          <a:xfrm>
            <a:off x="1341968" y="2178242"/>
            <a:ext cx="4436529" cy="1823808"/>
          </a:xfrm>
          <a:prstGeom prst="rect">
            <a:avLst/>
          </a:prstGeom>
        </p:spPr>
        <p:txBody>
          <a:bodyPr/>
          <a:lstStyle/>
          <a:p>
            <a:endParaRPr lang="fr-BE"/>
          </a:p>
        </p:txBody>
      </p:sp>
      <p:sp>
        <p:nvSpPr>
          <p:cNvPr id="5" name="Espace réservé pour une image  11"/>
          <p:cNvSpPr>
            <a:spLocks noGrp="1"/>
          </p:cNvSpPr>
          <p:nvPr>
            <p:ph type="pic" sz="quarter" idx="11"/>
          </p:nvPr>
        </p:nvSpPr>
        <p:spPr>
          <a:xfrm>
            <a:off x="6239189" y="2176674"/>
            <a:ext cx="4436529" cy="1823808"/>
          </a:xfrm>
          <a:prstGeom prst="rect">
            <a:avLst/>
          </a:prstGeom>
        </p:spPr>
        <p:txBody>
          <a:bodyPr/>
          <a:lstStyle/>
          <a:p>
            <a:endParaRPr lang="fr-BE"/>
          </a:p>
        </p:txBody>
      </p:sp>
      <p:sp>
        <p:nvSpPr>
          <p:cNvPr id="6" name="Espace réservé pour une image  11"/>
          <p:cNvSpPr>
            <a:spLocks noGrp="1"/>
          </p:cNvSpPr>
          <p:nvPr>
            <p:ph type="pic" sz="quarter" idx="12"/>
          </p:nvPr>
        </p:nvSpPr>
        <p:spPr>
          <a:xfrm>
            <a:off x="1343473" y="4344497"/>
            <a:ext cx="4436529" cy="1823808"/>
          </a:xfrm>
          <a:prstGeom prst="rect">
            <a:avLst/>
          </a:prstGeom>
        </p:spPr>
        <p:txBody>
          <a:bodyPr/>
          <a:lstStyle/>
          <a:p>
            <a:endParaRPr lang="fr-BE"/>
          </a:p>
        </p:txBody>
      </p:sp>
      <p:sp>
        <p:nvSpPr>
          <p:cNvPr id="9" name="Espace réservé pour une image  11"/>
          <p:cNvSpPr>
            <a:spLocks noGrp="1"/>
          </p:cNvSpPr>
          <p:nvPr>
            <p:ph type="pic" sz="quarter" idx="13"/>
          </p:nvPr>
        </p:nvSpPr>
        <p:spPr>
          <a:xfrm>
            <a:off x="6240017" y="4346257"/>
            <a:ext cx="4436529" cy="1823808"/>
          </a:xfrm>
          <a:prstGeom prst="rect">
            <a:avLst/>
          </a:prstGeom>
        </p:spPr>
        <p:txBody>
          <a:bodyPr/>
          <a:lstStyle/>
          <a:p>
            <a:endParaRPr lang="fr-B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pour une image  8"/>
          <p:cNvSpPr>
            <a:spLocks noGrp="1"/>
          </p:cNvSpPr>
          <p:nvPr>
            <p:ph type="pic" sz="quarter" idx="10"/>
          </p:nvPr>
        </p:nvSpPr>
        <p:spPr>
          <a:xfrm>
            <a:off x="1103446" y="2048337"/>
            <a:ext cx="10473831" cy="4116967"/>
          </a:xfrm>
          <a:prstGeom prst="rect">
            <a:avLst/>
          </a:prstGeom>
        </p:spPr>
        <p:txBody>
          <a:bodyPr/>
          <a:lstStyle/>
          <a:p>
            <a:endParaRPr lang="fr-B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pour une image  9"/>
          <p:cNvSpPr>
            <a:spLocks noGrp="1"/>
          </p:cNvSpPr>
          <p:nvPr>
            <p:ph type="pic" sz="quarter" idx="10"/>
          </p:nvPr>
        </p:nvSpPr>
        <p:spPr>
          <a:xfrm>
            <a:off x="6192000" y="2120793"/>
            <a:ext cx="4704000" cy="4042407"/>
          </a:xfrm>
          <a:prstGeom prst="rect">
            <a:avLst/>
          </a:prstGeom>
        </p:spPr>
        <p:txBody>
          <a:bodyPr/>
          <a:lstStyle/>
          <a:p>
            <a:endParaRPr lang="fr-BE"/>
          </a:p>
        </p:txBody>
      </p:sp>
      <p:sp>
        <p:nvSpPr>
          <p:cNvPr id="8" name="Espace réservé du texte 11"/>
          <p:cNvSpPr>
            <a:spLocks noGrp="1"/>
          </p:cNvSpPr>
          <p:nvPr>
            <p:ph type="body" sz="quarter" idx="11" hasCustomPrompt="1"/>
          </p:nvPr>
        </p:nvSpPr>
        <p:spPr>
          <a:xfrm>
            <a:off x="1103446" y="3355782"/>
            <a:ext cx="4717279" cy="1572426"/>
          </a:xfrm>
          <a:prstGeom prst="rect">
            <a:avLst/>
          </a:prstGeom>
        </p:spPr>
        <p:txBody>
          <a:bodyPr/>
          <a:lstStyle>
            <a:lvl1pPr marL="0" marR="0" indent="0" algn="r" defTabSz="914400" rtl="0" eaLnBrk="1" fontAlgn="auto" latinLnBrk="0" hangingPunct="1">
              <a:lnSpc>
                <a:spcPct val="100000"/>
              </a:lnSpc>
              <a:spcBef>
                <a:spcPct val="20000"/>
              </a:spcBef>
              <a:spcAft>
                <a:spcPts val="0"/>
              </a:spcAft>
              <a:buClrTx/>
              <a:buSzTx/>
              <a:buFont typeface="Arial" panose="020B0604020202020204" pitchFamily="34" charset="0"/>
              <a:buNone/>
              <a:tabLst/>
              <a:defRPr sz="3400" baseline="0">
                <a:solidFill>
                  <a:srgbClr val="00214E"/>
                </a:solidFill>
                <a:latin typeface="Arial" panose="020B0604020202020204" pitchFamily="34" charset="0"/>
                <a:cs typeface="Arial" panose="020B0604020202020204" pitchFamily="34" charset="0"/>
              </a:defRPr>
            </a:lvl1pPr>
          </a:lstStyle>
          <a:p>
            <a:pPr lvl="0"/>
            <a:r>
              <a:rPr lang="fr-BE" dirty="0" err="1"/>
              <a:t>Musdandis</a:t>
            </a:r>
            <a:r>
              <a:rPr lang="fr-BE" dirty="0"/>
              <a:t> </a:t>
            </a:r>
            <a:r>
              <a:rPr lang="fr-BE" dirty="0" err="1"/>
              <a:t>dolentia</a:t>
            </a:r>
            <a:r>
              <a:rPr lang="fr-BE" dirty="0"/>
              <a:t> qui </a:t>
            </a:r>
            <a:r>
              <a:rPr lang="fr-BE" dirty="0" err="1"/>
              <a:t>ditat</a:t>
            </a:r>
            <a:endParaRPr lang="fr-BE" dirty="0"/>
          </a:p>
          <a:p>
            <a:pPr lvl="0"/>
            <a:endParaRPr lang="fr-BE"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Espace réservé pour une image  13"/>
          <p:cNvSpPr>
            <a:spLocks noGrp="1"/>
          </p:cNvSpPr>
          <p:nvPr>
            <p:ph type="pic" sz="quarter" idx="10"/>
          </p:nvPr>
        </p:nvSpPr>
        <p:spPr>
          <a:xfrm>
            <a:off x="1670602" y="1857628"/>
            <a:ext cx="4384457" cy="2112536"/>
          </a:xfrm>
          <a:prstGeom prst="rect">
            <a:avLst/>
          </a:prstGeom>
        </p:spPr>
        <p:txBody>
          <a:bodyPr/>
          <a:lstStyle/>
          <a:p>
            <a:endParaRPr lang="fr-BE"/>
          </a:p>
        </p:txBody>
      </p:sp>
      <p:sp>
        <p:nvSpPr>
          <p:cNvPr id="5" name="Espace réservé pour une image  13"/>
          <p:cNvSpPr>
            <a:spLocks noGrp="1"/>
          </p:cNvSpPr>
          <p:nvPr>
            <p:ph type="pic" sz="quarter" idx="11"/>
          </p:nvPr>
        </p:nvSpPr>
        <p:spPr>
          <a:xfrm>
            <a:off x="6382102" y="4196056"/>
            <a:ext cx="4384457" cy="2112536"/>
          </a:xfrm>
          <a:prstGeom prst="rect">
            <a:avLst/>
          </a:prstGeom>
        </p:spPr>
        <p:txBody>
          <a:bodyPr/>
          <a:lstStyle/>
          <a:p>
            <a:endParaRPr lang="fr-BE" dirty="0"/>
          </a:p>
        </p:txBody>
      </p:sp>
      <p:sp>
        <p:nvSpPr>
          <p:cNvPr id="6" name="Espace réservé du texte 16"/>
          <p:cNvSpPr>
            <a:spLocks noGrp="1"/>
          </p:cNvSpPr>
          <p:nvPr>
            <p:ph type="body" sz="quarter" idx="12" hasCustomPrompt="1"/>
          </p:nvPr>
        </p:nvSpPr>
        <p:spPr>
          <a:xfrm>
            <a:off x="6382102" y="1854029"/>
            <a:ext cx="4384457" cy="2112043"/>
          </a:xfrm>
          <a:prstGeom prst="rect">
            <a:avLst/>
          </a:prstGeom>
        </p:spPr>
        <p:txBody>
          <a:bodyPr/>
          <a:lstStyle>
            <a:lvl1pPr marL="0" indent="0">
              <a:buNone/>
              <a:defRPr sz="2100">
                <a:solidFill>
                  <a:srgbClr val="00214E"/>
                </a:solidFill>
                <a:latin typeface="Arial" panose="020B0604020202020204" pitchFamily="34" charset="0"/>
                <a:cs typeface="Arial" panose="020B0604020202020204" pitchFamily="34" charset="0"/>
              </a:defRPr>
            </a:lvl1pPr>
          </a:lstStyle>
          <a:p>
            <a:pPr lvl="0"/>
            <a:r>
              <a:rPr lang="fr-BE" dirty="0" err="1"/>
              <a:t>Dolentia</a:t>
            </a:r>
            <a:r>
              <a:rPr lang="fr-BE" dirty="0"/>
              <a:t> </a:t>
            </a:r>
            <a:r>
              <a:rPr lang="fr-BE" dirty="0" err="1"/>
              <a:t>musdandis</a:t>
            </a:r>
            <a:r>
              <a:rPr lang="fr-BE" dirty="0"/>
              <a:t> qui </a:t>
            </a:r>
            <a:r>
              <a:rPr lang="fr-BE" dirty="0" err="1"/>
              <a:t>ditat</a:t>
            </a:r>
            <a:r>
              <a:rPr lang="fr-BE" dirty="0"/>
              <a:t> </a:t>
            </a:r>
            <a:r>
              <a:rPr lang="fr-BE" dirty="0" err="1"/>
              <a:t>orrores</a:t>
            </a:r>
            <a:r>
              <a:rPr lang="fr-BE" dirty="0"/>
              <a:t> </a:t>
            </a:r>
            <a:r>
              <a:rPr lang="fr-BE" dirty="0" err="1"/>
              <a:t>tiatur</a:t>
            </a:r>
            <a:r>
              <a:rPr lang="fr-BE" dirty="0"/>
              <a:t> </a:t>
            </a:r>
            <a:r>
              <a:rPr lang="fr-BE" dirty="0" err="1"/>
              <a:t>rectem</a:t>
            </a:r>
            <a:r>
              <a:rPr lang="fr-BE" dirty="0"/>
              <a:t> </a:t>
            </a:r>
            <a:r>
              <a:rPr lang="fr-BE" dirty="0" err="1"/>
              <a:t>laborunt</a:t>
            </a:r>
            <a:r>
              <a:rPr lang="fr-BE" dirty="0"/>
              <a:t> </a:t>
            </a:r>
            <a:r>
              <a:rPr lang="fr-BE" dirty="0" err="1"/>
              <a:t>exeaque</a:t>
            </a:r>
            <a:r>
              <a:rPr lang="fr-BE" dirty="0"/>
              <a:t> </a:t>
            </a:r>
            <a:r>
              <a:rPr lang="fr-BE" dirty="0" err="1"/>
              <a:t>eos</a:t>
            </a:r>
            <a:r>
              <a:rPr lang="fr-BE" dirty="0"/>
              <a:t> </a:t>
            </a:r>
            <a:r>
              <a:rPr lang="fr-BE" dirty="0" err="1"/>
              <a:t>ius</a:t>
            </a:r>
            <a:r>
              <a:rPr lang="fr-BE" dirty="0"/>
              <a:t>, con </a:t>
            </a:r>
            <a:r>
              <a:rPr lang="fr-BE" dirty="0" err="1"/>
              <a:t>nihillaboria</a:t>
            </a:r>
            <a:endParaRPr lang="fr-BE" dirty="0"/>
          </a:p>
          <a:p>
            <a:pPr lvl="0"/>
            <a:endParaRPr lang="fr-BE" dirty="0"/>
          </a:p>
        </p:txBody>
      </p:sp>
      <p:sp>
        <p:nvSpPr>
          <p:cNvPr id="9" name="Espace réservé du texte 16"/>
          <p:cNvSpPr>
            <a:spLocks noGrp="1"/>
          </p:cNvSpPr>
          <p:nvPr>
            <p:ph type="body" sz="quarter" idx="13" hasCustomPrompt="1"/>
          </p:nvPr>
        </p:nvSpPr>
        <p:spPr>
          <a:xfrm>
            <a:off x="1669990" y="4194313"/>
            <a:ext cx="4384457" cy="2112043"/>
          </a:xfrm>
          <a:prstGeom prst="rect">
            <a:avLst/>
          </a:prstGeom>
        </p:spPr>
        <p:txBody>
          <a:bodyPr/>
          <a:lstStyle>
            <a:lvl1pPr marL="0" indent="0" algn="r">
              <a:buNone/>
              <a:defRPr sz="2100">
                <a:solidFill>
                  <a:srgbClr val="00214E"/>
                </a:solidFill>
                <a:latin typeface="Arial" panose="020B0604020202020204" pitchFamily="34" charset="0"/>
                <a:cs typeface="Arial" panose="020B0604020202020204" pitchFamily="34" charset="0"/>
              </a:defRPr>
            </a:lvl1pPr>
          </a:lstStyle>
          <a:p>
            <a:pPr lvl="0"/>
            <a:r>
              <a:rPr lang="fr-BE" dirty="0" err="1"/>
              <a:t>Dolentia</a:t>
            </a:r>
            <a:r>
              <a:rPr lang="fr-BE" dirty="0"/>
              <a:t> </a:t>
            </a:r>
            <a:r>
              <a:rPr lang="fr-BE" dirty="0" err="1"/>
              <a:t>musdandis</a:t>
            </a:r>
            <a:r>
              <a:rPr lang="fr-BE" dirty="0"/>
              <a:t> qui </a:t>
            </a:r>
            <a:r>
              <a:rPr lang="fr-BE" dirty="0" err="1"/>
              <a:t>ditat</a:t>
            </a:r>
            <a:r>
              <a:rPr lang="fr-BE" dirty="0"/>
              <a:t> </a:t>
            </a:r>
            <a:r>
              <a:rPr lang="fr-BE" dirty="0" err="1"/>
              <a:t>orrores</a:t>
            </a:r>
            <a:r>
              <a:rPr lang="fr-BE" dirty="0"/>
              <a:t> </a:t>
            </a:r>
            <a:r>
              <a:rPr lang="fr-BE" dirty="0" err="1"/>
              <a:t>tiatur</a:t>
            </a:r>
            <a:r>
              <a:rPr lang="fr-BE" dirty="0"/>
              <a:t> rectem </a:t>
            </a:r>
            <a:r>
              <a:rPr lang="fr-BE" dirty="0" err="1"/>
              <a:t>laborunt</a:t>
            </a:r>
            <a:r>
              <a:rPr lang="fr-BE" dirty="0"/>
              <a:t> </a:t>
            </a:r>
            <a:r>
              <a:rPr lang="fr-BE" dirty="0" err="1"/>
              <a:t>exeaque</a:t>
            </a:r>
            <a:r>
              <a:rPr lang="fr-BE" dirty="0"/>
              <a:t> </a:t>
            </a:r>
            <a:r>
              <a:rPr lang="fr-BE" dirty="0" err="1"/>
              <a:t>eos</a:t>
            </a:r>
            <a:r>
              <a:rPr lang="fr-BE" dirty="0"/>
              <a:t> </a:t>
            </a:r>
            <a:r>
              <a:rPr lang="fr-BE" dirty="0" err="1"/>
              <a:t>ius</a:t>
            </a:r>
            <a:r>
              <a:rPr lang="fr-BE" dirty="0"/>
              <a:t>, con </a:t>
            </a:r>
            <a:r>
              <a:rPr lang="fr-BE" dirty="0" err="1"/>
              <a:t>nihillaboria</a:t>
            </a:r>
            <a:endParaRPr lang="fr-BE" dirty="0"/>
          </a:p>
          <a:p>
            <a:pPr lvl="0"/>
            <a:endParaRPr lang="fr-BE"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Espace réservé du texte 19"/>
          <p:cNvSpPr>
            <a:spLocks noGrp="1"/>
          </p:cNvSpPr>
          <p:nvPr>
            <p:ph type="body" sz="quarter" idx="11" hasCustomPrompt="1"/>
          </p:nvPr>
        </p:nvSpPr>
        <p:spPr>
          <a:xfrm>
            <a:off x="1365048" y="2988654"/>
            <a:ext cx="9776477" cy="933866"/>
          </a:xfrm>
          <a:prstGeom prst="rect">
            <a:avLst/>
          </a:prstGeom>
        </p:spPr>
        <p:txBody>
          <a:bodyPr/>
          <a:lstStyle>
            <a:lvl1pPr marL="0" indent="0" algn="ctr">
              <a:buNone/>
              <a:tabLst>
                <a:tab pos="179388" algn="l"/>
              </a:tabLst>
              <a:defRPr sz="6600" b="1" baseline="0">
                <a:solidFill>
                  <a:schemeClr val="bg1"/>
                </a:solidFill>
                <a:latin typeface="Arial" panose="020B0604020202020204" pitchFamily="34" charset="0"/>
                <a:cs typeface="Arial" panose="020B0604020202020204" pitchFamily="34" charset="0"/>
              </a:defRPr>
            </a:lvl1pPr>
          </a:lstStyle>
          <a:p>
            <a:pPr lvl="0"/>
            <a:r>
              <a:rPr lang="fr-BE" dirty="0"/>
              <a:t>Merci</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92586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8691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Espace réservé du texte 19"/>
          <p:cNvSpPr>
            <a:spLocks noGrp="1"/>
          </p:cNvSpPr>
          <p:nvPr>
            <p:ph type="body" sz="quarter" idx="10" hasCustomPrompt="1"/>
          </p:nvPr>
        </p:nvSpPr>
        <p:spPr>
          <a:xfrm>
            <a:off x="5697392" y="6234478"/>
            <a:ext cx="5664200" cy="431800"/>
          </a:xfrm>
          <a:prstGeom prst="rect">
            <a:avLst/>
          </a:prstGeom>
        </p:spPr>
        <p:txBody>
          <a:bodyPr/>
          <a:lstStyle>
            <a:lvl1pPr marL="0" indent="0" algn="r">
              <a:buNone/>
              <a:defRPr sz="1500" baseline="0">
                <a:solidFill>
                  <a:srgbClr val="00214E"/>
                </a:solidFill>
                <a:latin typeface="Arial" panose="020B0604020202020204" pitchFamily="34" charset="0"/>
                <a:cs typeface="Arial" panose="020B0604020202020204" pitchFamily="34" charset="0"/>
              </a:defRPr>
            </a:lvl1pPr>
          </a:lstStyle>
          <a:p>
            <a:pPr lvl="0"/>
            <a:r>
              <a:rPr lang="fr-BE" dirty="0"/>
              <a:t>Titre de la présentation</a:t>
            </a:r>
          </a:p>
        </p:txBody>
      </p:sp>
      <p:sp>
        <p:nvSpPr>
          <p:cNvPr id="10" name="Espace réservé du texte 21"/>
          <p:cNvSpPr>
            <a:spLocks noGrp="1"/>
          </p:cNvSpPr>
          <p:nvPr>
            <p:ph type="body" sz="quarter" idx="11" hasCustomPrompt="1"/>
          </p:nvPr>
        </p:nvSpPr>
        <p:spPr>
          <a:xfrm>
            <a:off x="11218006" y="6234988"/>
            <a:ext cx="720460" cy="431291"/>
          </a:xfrm>
          <a:prstGeom prst="rect">
            <a:avLst/>
          </a:prstGeom>
        </p:spPr>
        <p:txBody>
          <a:bodyPr/>
          <a:lstStyle>
            <a:lvl1pPr marL="0" indent="0">
              <a:buNone/>
              <a:defRPr sz="1500">
                <a:solidFill>
                  <a:srgbClr val="00214E"/>
                </a:solidFill>
                <a:latin typeface="Arial" panose="020B0604020202020204" pitchFamily="34" charset="0"/>
                <a:cs typeface="Arial" panose="020B0604020202020204" pitchFamily="34" charset="0"/>
              </a:defRPr>
            </a:lvl1pPr>
          </a:lstStyle>
          <a:p>
            <a:pPr lvl="0"/>
            <a:r>
              <a:rPr lang="fr-BE" dirty="0"/>
              <a:t>n°</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pour une image  8"/>
          <p:cNvSpPr>
            <a:spLocks noGrp="1"/>
          </p:cNvSpPr>
          <p:nvPr>
            <p:ph type="pic" sz="quarter" idx="10"/>
          </p:nvPr>
        </p:nvSpPr>
        <p:spPr>
          <a:xfrm>
            <a:off x="1344083" y="2068082"/>
            <a:ext cx="10847916" cy="4789918"/>
          </a:xfrm>
          <a:prstGeom prst="rect">
            <a:avLst/>
          </a:prstGeom>
        </p:spPr>
        <p:txBody>
          <a:bodyPr/>
          <a:lstStyle/>
          <a:p>
            <a:endParaRPr lang="fr-BE" dirty="0"/>
          </a:p>
        </p:txBody>
      </p:sp>
      <p:sp>
        <p:nvSpPr>
          <p:cNvPr id="6" name="Espace réservé du texte 19"/>
          <p:cNvSpPr>
            <a:spLocks noGrp="1"/>
          </p:cNvSpPr>
          <p:nvPr>
            <p:ph type="body" sz="quarter" idx="13"/>
          </p:nvPr>
        </p:nvSpPr>
        <p:spPr>
          <a:xfrm>
            <a:off x="2159563" y="4869160"/>
            <a:ext cx="6576731" cy="1548172"/>
          </a:xfrm>
          <a:prstGeom prst="rect">
            <a:avLst/>
          </a:prstGeom>
          <a:solidFill>
            <a:srgbClr val="5DB3E6">
              <a:alpha val="78824"/>
            </a:srgbClr>
          </a:solidFill>
        </p:spPr>
        <p:txBody>
          <a:bodyPr/>
          <a:lstStyle>
            <a:lvl1pPr marL="0" indent="0" algn="l">
              <a:buNone/>
              <a:tabLst>
                <a:tab pos="179388" algn="l"/>
              </a:tabLst>
              <a:defRPr sz="2800" b="1" baseline="0">
                <a:ln>
                  <a:noFill/>
                </a:ln>
                <a:noFill/>
                <a:latin typeface="Arial" panose="020B0604020202020204" pitchFamily="34" charset="0"/>
                <a:cs typeface="Arial" panose="020B0604020202020204" pitchFamily="34" charset="0"/>
              </a:defRPr>
            </a:lvl1pPr>
          </a:lstStyle>
          <a:p>
            <a:pPr lvl="0"/>
            <a:endParaRPr lang="fr-BE" dirty="0"/>
          </a:p>
        </p:txBody>
      </p:sp>
      <p:sp>
        <p:nvSpPr>
          <p:cNvPr id="9" name="Espace réservé du texte 19"/>
          <p:cNvSpPr>
            <a:spLocks noGrp="1"/>
          </p:cNvSpPr>
          <p:nvPr>
            <p:ph type="body" sz="quarter" idx="11" hasCustomPrompt="1"/>
          </p:nvPr>
        </p:nvSpPr>
        <p:spPr>
          <a:xfrm>
            <a:off x="2256003" y="5096487"/>
            <a:ext cx="6255608" cy="431800"/>
          </a:xfrm>
          <a:prstGeom prst="rect">
            <a:avLst/>
          </a:prstGeom>
        </p:spPr>
        <p:txBody>
          <a:bodyPr/>
          <a:lstStyle>
            <a:lvl1pPr marL="0" indent="0" algn="l">
              <a:buNone/>
              <a:tabLst>
                <a:tab pos="179388" algn="l"/>
              </a:tabLst>
              <a:defRPr sz="2800" b="1" baseline="0">
                <a:solidFill>
                  <a:schemeClr val="bg1"/>
                </a:solidFill>
                <a:latin typeface="Arial" panose="020B0604020202020204" pitchFamily="34" charset="0"/>
                <a:cs typeface="Arial" panose="020B0604020202020204" pitchFamily="34" charset="0"/>
              </a:defRPr>
            </a:lvl1pPr>
          </a:lstStyle>
          <a:p>
            <a:pPr lvl="0"/>
            <a:r>
              <a:rPr lang="fr-BE" dirty="0"/>
              <a:t>	Titre de la présentation</a:t>
            </a:r>
          </a:p>
        </p:txBody>
      </p:sp>
      <p:sp>
        <p:nvSpPr>
          <p:cNvPr id="11" name="Espace réservé du texte 19"/>
          <p:cNvSpPr>
            <a:spLocks noGrp="1"/>
          </p:cNvSpPr>
          <p:nvPr>
            <p:ph type="body" sz="quarter" idx="12" hasCustomPrompt="1"/>
          </p:nvPr>
        </p:nvSpPr>
        <p:spPr>
          <a:xfrm>
            <a:off x="2256003" y="5539714"/>
            <a:ext cx="6255608" cy="431800"/>
          </a:xfrm>
          <a:prstGeom prst="rect">
            <a:avLst/>
          </a:prstGeom>
        </p:spPr>
        <p:txBody>
          <a:bodyPr/>
          <a:lstStyle>
            <a:lvl1pPr marL="0" indent="0" algn="l">
              <a:buNone/>
              <a:tabLst>
                <a:tab pos="179388" algn="l"/>
              </a:tabLst>
              <a:defRPr sz="2000" b="0" baseline="0">
                <a:solidFill>
                  <a:schemeClr val="bg1"/>
                </a:solidFill>
                <a:latin typeface="Arial" panose="020B0604020202020204" pitchFamily="34" charset="0"/>
                <a:cs typeface="Arial" panose="020B0604020202020204" pitchFamily="34" charset="0"/>
              </a:defRPr>
            </a:lvl1pPr>
          </a:lstStyle>
          <a:p>
            <a:pPr lvl="0"/>
            <a:r>
              <a:rPr lang="fr-BE" dirty="0"/>
              <a:t>	DATE 2018</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Espace réservé du texte 19"/>
          <p:cNvSpPr>
            <a:spLocks noGrp="1"/>
          </p:cNvSpPr>
          <p:nvPr>
            <p:ph type="body" sz="quarter" idx="11" hasCustomPrompt="1"/>
          </p:nvPr>
        </p:nvSpPr>
        <p:spPr>
          <a:xfrm>
            <a:off x="1298895" y="5742864"/>
            <a:ext cx="4691706" cy="431800"/>
          </a:xfrm>
          <a:prstGeom prst="rect">
            <a:avLst/>
          </a:prstGeom>
        </p:spPr>
        <p:txBody>
          <a:bodyPr/>
          <a:lstStyle>
            <a:lvl1pPr marL="0" indent="0" algn="l">
              <a:buNone/>
              <a:tabLst>
                <a:tab pos="179388" algn="l"/>
              </a:tabLst>
              <a:defRPr sz="2800" b="1" baseline="0">
                <a:solidFill>
                  <a:schemeClr val="bg1"/>
                </a:solidFill>
                <a:latin typeface="Arial" panose="020B0604020202020204" pitchFamily="34" charset="0"/>
                <a:cs typeface="Arial" panose="020B0604020202020204" pitchFamily="34" charset="0"/>
              </a:defRPr>
            </a:lvl1pPr>
          </a:lstStyle>
          <a:p>
            <a:pPr lvl="0"/>
            <a:r>
              <a:rPr lang="fr-BE" dirty="0"/>
              <a:t>	Titre de la présentation</a:t>
            </a:r>
          </a:p>
        </p:txBody>
      </p:sp>
      <p:sp>
        <p:nvSpPr>
          <p:cNvPr id="7" name="Espace réservé du texte 19"/>
          <p:cNvSpPr>
            <a:spLocks noGrp="1"/>
          </p:cNvSpPr>
          <p:nvPr>
            <p:ph type="body" sz="quarter" idx="12" hasCustomPrompt="1"/>
          </p:nvPr>
        </p:nvSpPr>
        <p:spPr>
          <a:xfrm>
            <a:off x="1298895" y="6186091"/>
            <a:ext cx="4691706" cy="431800"/>
          </a:xfrm>
          <a:prstGeom prst="rect">
            <a:avLst/>
          </a:prstGeom>
        </p:spPr>
        <p:txBody>
          <a:bodyPr/>
          <a:lstStyle>
            <a:lvl1pPr marL="0" indent="0" algn="l">
              <a:buNone/>
              <a:tabLst>
                <a:tab pos="179388" algn="l"/>
              </a:tabLst>
              <a:defRPr sz="2000" b="0" baseline="0">
                <a:solidFill>
                  <a:schemeClr val="bg1"/>
                </a:solidFill>
                <a:latin typeface="Arial" panose="020B0604020202020204" pitchFamily="34" charset="0"/>
                <a:cs typeface="Arial" panose="020B0604020202020204" pitchFamily="34" charset="0"/>
              </a:defRPr>
            </a:lvl1pPr>
          </a:lstStyle>
          <a:p>
            <a:pPr lvl="0"/>
            <a:r>
              <a:rPr lang="fr-BE" dirty="0"/>
              <a:t>	DATE 2018</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Espace réservé du texte 19"/>
          <p:cNvSpPr>
            <a:spLocks noGrp="1"/>
          </p:cNvSpPr>
          <p:nvPr>
            <p:ph type="body" sz="quarter" idx="13" hasCustomPrompt="1"/>
          </p:nvPr>
        </p:nvSpPr>
        <p:spPr>
          <a:xfrm>
            <a:off x="606865" y="348116"/>
            <a:ext cx="5761144" cy="431800"/>
          </a:xfrm>
          <a:prstGeom prst="rect">
            <a:avLst/>
          </a:prstGeom>
        </p:spPr>
        <p:txBody>
          <a:bodyPr/>
          <a:lstStyle>
            <a:lvl1pPr marL="0" indent="0" algn="l">
              <a:buNone/>
              <a:defRPr sz="2800" b="1" baseline="0">
                <a:solidFill>
                  <a:srgbClr val="00214E"/>
                </a:solidFill>
                <a:latin typeface="Arial" panose="020B0604020202020204" pitchFamily="34" charset="0"/>
                <a:cs typeface="Arial" panose="020B0604020202020204" pitchFamily="34" charset="0"/>
              </a:defRPr>
            </a:lvl1pPr>
          </a:lstStyle>
          <a:p>
            <a:pPr lvl="0"/>
            <a:r>
              <a:rPr lang="fr-BE" dirty="0"/>
              <a:t>Titre du slide Arial Bold 28 pts</a:t>
            </a:r>
          </a:p>
        </p:txBody>
      </p:sp>
      <p:sp>
        <p:nvSpPr>
          <p:cNvPr id="4" name="Espace réservé du texte 19"/>
          <p:cNvSpPr>
            <a:spLocks noGrp="1"/>
          </p:cNvSpPr>
          <p:nvPr>
            <p:ph type="body" sz="quarter" idx="10" hasCustomPrompt="1"/>
          </p:nvPr>
        </p:nvSpPr>
        <p:spPr>
          <a:xfrm>
            <a:off x="6979668" y="6106462"/>
            <a:ext cx="4248150" cy="431800"/>
          </a:xfrm>
          <a:prstGeom prst="rect">
            <a:avLst/>
          </a:prstGeom>
        </p:spPr>
        <p:txBody>
          <a:bodyPr/>
          <a:lstStyle>
            <a:lvl1pPr marL="0" indent="0" algn="r">
              <a:buNone/>
              <a:defRPr sz="1500" baseline="0">
                <a:solidFill>
                  <a:srgbClr val="00214E"/>
                </a:solidFill>
                <a:latin typeface="Arial" panose="020B0604020202020204" pitchFamily="34" charset="0"/>
                <a:cs typeface="Arial" panose="020B0604020202020204" pitchFamily="34" charset="0"/>
              </a:defRPr>
            </a:lvl1pPr>
          </a:lstStyle>
          <a:p>
            <a:pPr lvl="0"/>
            <a:r>
              <a:rPr lang="fr-BE" dirty="0"/>
              <a:t>Titre de la présentation</a:t>
            </a:r>
          </a:p>
        </p:txBody>
      </p:sp>
      <p:sp>
        <p:nvSpPr>
          <p:cNvPr id="6" name="Espace réservé du texte 21"/>
          <p:cNvSpPr>
            <a:spLocks noGrp="1"/>
          </p:cNvSpPr>
          <p:nvPr>
            <p:ph type="body" sz="quarter" idx="11" hasCustomPrompt="1"/>
          </p:nvPr>
        </p:nvSpPr>
        <p:spPr>
          <a:xfrm>
            <a:off x="11120128" y="6106971"/>
            <a:ext cx="540345" cy="431291"/>
          </a:xfrm>
          <a:prstGeom prst="rect">
            <a:avLst/>
          </a:prstGeom>
        </p:spPr>
        <p:txBody>
          <a:bodyPr/>
          <a:lstStyle>
            <a:lvl1pPr marL="0" indent="0">
              <a:buNone/>
              <a:defRPr sz="1500">
                <a:solidFill>
                  <a:srgbClr val="00214E"/>
                </a:solidFill>
                <a:latin typeface="Arial" panose="020B0604020202020204" pitchFamily="34" charset="0"/>
                <a:cs typeface="Arial" panose="020B0604020202020204" pitchFamily="34" charset="0"/>
              </a:defRPr>
            </a:lvl1pPr>
          </a:lstStyle>
          <a:p>
            <a:pPr lvl="0"/>
            <a:r>
              <a:rPr lang="fr-BE" dirty="0"/>
              <a:t>n°</a:t>
            </a:r>
          </a:p>
        </p:txBody>
      </p:sp>
    </p:spTree>
    <p:extLst>
      <p:ext uri="{BB962C8B-B14F-4D97-AF65-F5344CB8AC3E}">
        <p14:creationId xmlns:p14="http://schemas.microsoft.com/office/powerpoint/2010/main" val="3080432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_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Espace réservé du texte 19"/>
          <p:cNvSpPr>
            <a:spLocks noGrp="1"/>
          </p:cNvSpPr>
          <p:nvPr>
            <p:ph type="body" sz="quarter" idx="11" hasCustomPrompt="1"/>
          </p:nvPr>
        </p:nvSpPr>
        <p:spPr>
          <a:xfrm>
            <a:off x="2285658" y="2878926"/>
            <a:ext cx="7332358" cy="1019324"/>
          </a:xfrm>
          <a:prstGeom prst="rect">
            <a:avLst/>
          </a:prstGeom>
        </p:spPr>
        <p:txBody>
          <a:bodyPr/>
          <a:lstStyle>
            <a:lvl1pPr marL="0" indent="0" algn="l">
              <a:buNone/>
              <a:tabLst>
                <a:tab pos="179388" algn="l"/>
              </a:tabLst>
              <a:defRPr sz="6600" b="1" baseline="0">
                <a:solidFill>
                  <a:schemeClr val="bg1"/>
                </a:solidFill>
                <a:latin typeface="Arial" panose="020B0604020202020204" pitchFamily="34" charset="0"/>
                <a:cs typeface="Arial" panose="020B0604020202020204" pitchFamily="34" charset="0"/>
              </a:defRPr>
            </a:lvl1pPr>
          </a:lstStyle>
          <a:p>
            <a:pPr lvl="0"/>
            <a:r>
              <a:rPr lang="fr-BE" dirty="0"/>
              <a:t>	Titre du chapitre</a:t>
            </a:r>
          </a:p>
        </p:txBody>
      </p:sp>
    </p:spTree>
    <p:extLst>
      <p:ext uri="{BB962C8B-B14F-4D97-AF65-F5344CB8AC3E}">
        <p14:creationId xmlns:p14="http://schemas.microsoft.com/office/powerpoint/2010/main" val="836460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Espace réservé du texte 19"/>
          <p:cNvSpPr>
            <a:spLocks noGrp="1"/>
          </p:cNvSpPr>
          <p:nvPr>
            <p:ph type="body" sz="quarter" idx="11" hasCustomPrompt="1"/>
          </p:nvPr>
        </p:nvSpPr>
        <p:spPr>
          <a:xfrm>
            <a:off x="2285658" y="2878926"/>
            <a:ext cx="7332358" cy="1019324"/>
          </a:xfrm>
          <a:prstGeom prst="rect">
            <a:avLst/>
          </a:prstGeom>
        </p:spPr>
        <p:txBody>
          <a:bodyPr/>
          <a:lstStyle>
            <a:lvl1pPr marL="0" indent="0" algn="l">
              <a:buNone/>
              <a:tabLst>
                <a:tab pos="179388" algn="l"/>
              </a:tabLst>
              <a:defRPr sz="6600" b="1" baseline="0">
                <a:solidFill>
                  <a:schemeClr val="bg1"/>
                </a:solidFill>
                <a:latin typeface="Arial" panose="020B0604020202020204" pitchFamily="34" charset="0"/>
                <a:cs typeface="Arial" panose="020B0604020202020204" pitchFamily="34" charset="0"/>
              </a:defRPr>
            </a:lvl1pPr>
          </a:lstStyle>
          <a:p>
            <a:pPr lvl="0"/>
            <a:r>
              <a:rPr lang="fr-BE" dirty="0"/>
              <a:t>	Titre du chapitre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Espace réservé du texte 19"/>
          <p:cNvSpPr>
            <a:spLocks noGrp="1"/>
          </p:cNvSpPr>
          <p:nvPr>
            <p:ph type="body" sz="quarter" idx="13" hasCustomPrompt="1"/>
          </p:nvPr>
        </p:nvSpPr>
        <p:spPr>
          <a:xfrm>
            <a:off x="606865" y="348116"/>
            <a:ext cx="5761144" cy="431800"/>
          </a:xfrm>
          <a:prstGeom prst="rect">
            <a:avLst/>
          </a:prstGeom>
        </p:spPr>
        <p:txBody>
          <a:bodyPr/>
          <a:lstStyle>
            <a:lvl1pPr marL="0" indent="0" algn="l">
              <a:buNone/>
              <a:defRPr sz="2800" b="1" baseline="0">
                <a:solidFill>
                  <a:srgbClr val="00214E"/>
                </a:solidFill>
                <a:latin typeface="Arial" panose="020B0604020202020204" pitchFamily="34" charset="0"/>
                <a:cs typeface="Arial" panose="020B0604020202020204" pitchFamily="34" charset="0"/>
              </a:defRPr>
            </a:lvl1pPr>
          </a:lstStyle>
          <a:p>
            <a:pPr lvl="0"/>
            <a:r>
              <a:rPr lang="fr-BE" dirty="0"/>
              <a:t>Titre du slide Arial Bold 28 pts</a:t>
            </a:r>
          </a:p>
        </p:txBody>
      </p:sp>
      <p:sp>
        <p:nvSpPr>
          <p:cNvPr id="4" name="Espace réservé du texte 19"/>
          <p:cNvSpPr>
            <a:spLocks noGrp="1"/>
          </p:cNvSpPr>
          <p:nvPr>
            <p:ph type="body" sz="quarter" idx="10" hasCustomPrompt="1"/>
          </p:nvPr>
        </p:nvSpPr>
        <p:spPr>
          <a:xfrm>
            <a:off x="6979668" y="6106462"/>
            <a:ext cx="4248150" cy="431800"/>
          </a:xfrm>
          <a:prstGeom prst="rect">
            <a:avLst/>
          </a:prstGeom>
        </p:spPr>
        <p:txBody>
          <a:bodyPr/>
          <a:lstStyle>
            <a:lvl1pPr marL="0" indent="0" algn="r">
              <a:buNone/>
              <a:defRPr sz="1500" baseline="0">
                <a:solidFill>
                  <a:srgbClr val="00214E"/>
                </a:solidFill>
                <a:latin typeface="Arial" panose="020B0604020202020204" pitchFamily="34" charset="0"/>
                <a:cs typeface="Arial" panose="020B0604020202020204" pitchFamily="34" charset="0"/>
              </a:defRPr>
            </a:lvl1pPr>
          </a:lstStyle>
          <a:p>
            <a:pPr lvl="0"/>
            <a:r>
              <a:rPr lang="fr-BE" dirty="0"/>
              <a:t>Titre de la présentation</a:t>
            </a:r>
          </a:p>
        </p:txBody>
      </p:sp>
      <p:sp>
        <p:nvSpPr>
          <p:cNvPr id="6" name="Espace réservé du texte 21"/>
          <p:cNvSpPr>
            <a:spLocks noGrp="1"/>
          </p:cNvSpPr>
          <p:nvPr>
            <p:ph type="body" sz="quarter" idx="11" hasCustomPrompt="1"/>
          </p:nvPr>
        </p:nvSpPr>
        <p:spPr>
          <a:xfrm>
            <a:off x="11120128" y="6106971"/>
            <a:ext cx="540345" cy="431291"/>
          </a:xfrm>
          <a:prstGeom prst="rect">
            <a:avLst/>
          </a:prstGeom>
        </p:spPr>
        <p:txBody>
          <a:bodyPr/>
          <a:lstStyle>
            <a:lvl1pPr marL="0" indent="0">
              <a:buNone/>
              <a:defRPr sz="1500">
                <a:solidFill>
                  <a:srgbClr val="00214E"/>
                </a:solidFill>
                <a:latin typeface="Arial" panose="020B0604020202020204" pitchFamily="34" charset="0"/>
                <a:cs typeface="Arial" panose="020B0604020202020204" pitchFamily="34" charset="0"/>
              </a:defRPr>
            </a:lvl1pPr>
          </a:lstStyle>
          <a:p>
            <a:pPr lvl="0"/>
            <a:r>
              <a:rPr lang="fr-BE" dirty="0"/>
              <a:t>n°</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12.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13.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14.xml"/></Relationships>
</file>

<file path=ppt/slideMasters/_rels/slideMaster13.xml.rels><?xml version="1.0" encoding="UTF-8" standalone="yes"?>
<Relationships xmlns="http://schemas.openxmlformats.org/package/2006/relationships"><Relationship Id="rId2" Type="http://schemas.openxmlformats.org/officeDocument/2006/relationships/theme" Target="../theme/theme13.xml"/><Relationship Id="rId1" Type="http://schemas.openxmlformats.org/officeDocument/2006/relationships/slideLayout" Target="../slideLayouts/slideLayout15.xml"/></Relationships>
</file>

<file path=ppt/slideMasters/_rels/slideMaster14.xml.rels><?xml version="1.0" encoding="UTF-8" standalone="yes"?>
<Relationships xmlns="http://schemas.openxmlformats.org/package/2006/relationships"><Relationship Id="rId2" Type="http://schemas.openxmlformats.org/officeDocument/2006/relationships/theme" Target="../theme/theme14.xml"/><Relationship Id="rId1" Type="http://schemas.openxmlformats.org/officeDocument/2006/relationships/slideLayout" Target="../slideLayouts/slideLayout16.xml"/></Relationships>
</file>

<file path=ppt/slideMasters/_rels/slideMaster15.xml.rels><?xml version="1.0" encoding="UTF-8" standalone="yes"?>
<Relationships xmlns="http://schemas.openxmlformats.org/package/2006/relationships"><Relationship Id="rId2" Type="http://schemas.openxmlformats.org/officeDocument/2006/relationships/theme" Target="../theme/theme15.xml"/><Relationship Id="rId1" Type="http://schemas.openxmlformats.org/officeDocument/2006/relationships/slideLayout" Target="../slideLayouts/slideLayout17.xml"/></Relationships>
</file>

<file path=ppt/slideMasters/_rels/slideMaster16.xml.rels><?xml version="1.0" encoding="UTF-8" standalone="yes"?>
<Relationships xmlns="http://schemas.openxmlformats.org/package/2006/relationships"><Relationship Id="rId2" Type="http://schemas.openxmlformats.org/officeDocument/2006/relationships/theme" Target="../theme/theme16.xml"/><Relationship Id="rId1" Type="http://schemas.openxmlformats.org/officeDocument/2006/relationships/slideLayout" Target="../slideLayouts/slideLayout18.xml"/></Relationships>
</file>

<file path=ppt/slideMasters/_rels/slideMaster17.xml.rels><?xml version="1.0" encoding="UTF-8" standalone="yes"?>
<Relationships xmlns="http://schemas.openxmlformats.org/package/2006/relationships"><Relationship Id="rId2" Type="http://schemas.openxmlformats.org/officeDocument/2006/relationships/theme" Target="../theme/theme17.xml"/><Relationship Id="rId1" Type="http://schemas.openxmlformats.org/officeDocument/2006/relationships/slideLayout" Target="../slideLayouts/slideLayout19.xml"/></Relationships>
</file>

<file path=ppt/slideMasters/_rels/slideMaster18.xml.rels><?xml version="1.0" encoding="UTF-8" standalone="yes"?>
<Relationships xmlns="http://schemas.openxmlformats.org/package/2006/relationships"><Relationship Id="rId2" Type="http://schemas.openxmlformats.org/officeDocument/2006/relationships/theme" Target="../theme/theme18.xml"/><Relationship Id="rId1" Type="http://schemas.openxmlformats.org/officeDocument/2006/relationships/slideLayout" Target="../slideLayouts/slideLayout20.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image" Target="../media/image1.jp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theme" Target="../theme/theme6.xml"/><Relationship Id="rId1" Type="http://schemas.openxmlformats.org/officeDocument/2006/relationships/slideLayout" Target="../slideLayouts/slideLayout8.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theme" Target="../theme/theme7.xml"/><Relationship Id="rId1" Type="http://schemas.openxmlformats.org/officeDocument/2006/relationships/slideLayout" Target="../slideLayouts/slideLayout9.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8.xml"/><Relationship Id="rId1" Type="http://schemas.openxmlformats.org/officeDocument/2006/relationships/slideLayout" Target="../slideLayouts/slideLayout10.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9.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7196424"/>
      </p:ext>
    </p:extLst>
  </p:cSld>
  <p:clrMap bg1="lt1" tx1="dk1" bg2="lt2" tx2="dk2" accent1="accent1" accent2="accent2" accent3="accent3" accent4="accent4" accent5="accent5" accent6="accent6" hlink="hlink" folHlink="folHlink"/>
  <p:sldLayoutIdLst>
    <p:sldLayoutId id="214748368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1010325"/>
      </p:ext>
    </p:extLst>
  </p:cSld>
  <p:clrMap bg1="lt1" tx1="dk1" bg2="lt2" tx2="dk2" accent1="accent1" accent2="accent2" accent3="accent3" accent4="accent4" accent5="accent5" accent6="accent6" hlink="hlink" folHlink="folHlink"/>
  <p:sldLayoutIdLst>
    <p:sldLayoutId id="214748366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54893988"/>
      </p:ext>
    </p:extLst>
  </p:cSld>
  <p:clrMap bg1="lt1" tx1="dk1" bg2="lt2" tx2="dk2" accent1="accent1" accent2="accent2" accent3="accent3" accent4="accent4" accent5="accent5" accent6="accent6" hlink="hlink" folHlink="folHlink"/>
  <p:sldLayoutIdLst>
    <p:sldLayoutId id="214748367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869840"/>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96634017"/>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5477119"/>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54738196"/>
      </p:ext>
    </p:extLst>
  </p:cSld>
  <p:clrMap bg1="lt1" tx1="dk1" bg2="lt2" tx2="dk2" accent1="accent1" accent2="accent2" accent3="accent3" accent4="accent4" accent5="accent5" accent6="accent6" hlink="hlink" folHlink="folHlink"/>
  <p:sldLayoutIdLst>
    <p:sldLayoutId id="214748367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7148933"/>
      </p:ext>
    </p:extLst>
  </p:cSld>
  <p:clrMap bg1="lt1" tx1="dk1" bg2="lt2" tx2="dk2" accent1="accent1" accent2="accent2" accent3="accent3" accent4="accent4" accent5="accent5" accent6="accent6" hlink="hlink" folHlink="folHlink"/>
  <p:sldLayoutIdLst>
    <p:sldLayoutId id="214748368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9742298"/>
      </p:ext>
    </p:extLst>
  </p:cSld>
  <p:clrMap bg1="lt1" tx1="dk1" bg2="lt2" tx2="dk2" accent1="accent1" accent2="accent2" accent3="accent3" accent4="accent4" accent5="accent5" accent6="accent6" hlink="hlink" folHlink="folHlink"/>
  <p:sldLayoutIdLst>
    <p:sldLayoutId id="214748369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5904450"/>
      </p:ext>
    </p:extLst>
  </p:cSld>
  <p:clrMap bg1="lt1" tx1="dk1" bg2="lt2" tx2="dk2" accent1="accent1" accent2="accent2" accent3="accent3" accent4="accent4" accent5="accent5" accent6="accent6" hlink="hlink" folHlink="folHlink"/>
  <p:sldLayoutIdLst>
    <p:sldLayoutId id="214748369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1487286"/>
      </p:ext>
    </p:extLst>
  </p:cSld>
  <p:clrMap bg1="lt1" tx1="dk1" bg2="lt2" tx2="dk2" accent1="accent1" accent2="accent2" accent3="accent3" accent4="accent4" accent5="accent5" accent6="accent6" hlink="hlink" folHlink="folHlink"/>
  <p:sldLayoutIdLst>
    <p:sldLayoutId id="214748365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23749616"/>
      </p:ext>
    </p:extLst>
  </p:cSld>
  <p:clrMap bg1="lt1" tx1="dk1" bg2="lt2" tx2="dk2" accent1="accent1" accent2="accent2" accent3="accent3" accent4="accent4" accent5="accent5" accent6="accent6" hlink="hlink" folHlink="folHlink"/>
  <p:sldLayoutIdLst>
    <p:sldLayoutId id="214748369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9624103"/>
      </p:ext>
    </p:extLst>
  </p:cSld>
  <p:clrMap bg1="lt1" tx1="dk1" bg2="lt2" tx2="dk2" accent1="accent1" accent2="accent2" accent3="accent3" accent4="accent4" accent5="accent5" accent6="accent6" hlink="hlink" folHlink="folHlink"/>
  <p:sldLayoutIdLst>
    <p:sldLayoutId id="214748368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4602571"/>
      </p:ext>
    </p:extLst>
  </p:cSld>
  <p:clrMap bg1="lt1" tx1="dk1" bg2="lt2" tx2="dk2" accent1="accent1" accent2="accent2" accent3="accent3" accent4="accent4" accent5="accent5" accent6="accent6" hlink="hlink" folHlink="folHlink"/>
  <p:sldLayoutIdLst>
    <p:sldLayoutId id="2147483657" r:id="rId1"/>
    <p:sldLayoutId id="2147483702" r:id="rId2"/>
    <p:sldLayoutId id="2147483703"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53678822"/>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25347809"/>
      </p:ext>
    </p:extLst>
  </p:cSld>
  <p:clrMap bg1="lt1" tx1="dk1" bg2="lt2" tx2="dk2" accent1="accent1" accent2="accent2" accent3="accent3" accent4="accent4" accent5="accent5" accent6="accent6" hlink="hlink" folHlink="folHlink"/>
  <p:sldLayoutIdLst>
    <p:sldLayoutId id="214748366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96419"/>
      </p:ext>
    </p:extLst>
  </p:cSld>
  <p:clrMap bg1="lt1" tx1="dk1" bg2="lt2" tx2="dk2" accent1="accent1" accent2="accent2" accent3="accent3" accent4="accent4" accent5="accent5" accent6="accent6" hlink="hlink" folHlink="folHlink"/>
  <p:sldLayoutIdLst>
    <p:sldLayoutId id="214748366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3696103"/>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emf"/><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07624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a:xfrm>
            <a:off x="606864" y="348116"/>
            <a:ext cx="7771325" cy="431800"/>
          </a:xfrm>
        </p:spPr>
        <p:txBody>
          <a:bodyPr/>
          <a:lstStyle/>
          <a:p>
            <a:r>
              <a:rPr lang="fr-BE" dirty="0" err="1"/>
              <a:t>God’s</a:t>
            </a:r>
            <a:r>
              <a:rPr lang="fr-BE" dirty="0"/>
              <a:t> </a:t>
            </a:r>
            <a:r>
              <a:rPr lang="fr-BE" dirty="0" err="1"/>
              <a:t>Bread</a:t>
            </a:r>
            <a:endParaRPr lang="fr-BE" dirty="0"/>
          </a:p>
        </p:txBody>
      </p:sp>
      <p:sp>
        <p:nvSpPr>
          <p:cNvPr id="3" name="Espace réservé du texte 2"/>
          <p:cNvSpPr>
            <a:spLocks noGrp="1"/>
          </p:cNvSpPr>
          <p:nvPr>
            <p:ph type="body" sz="quarter" idx="10"/>
          </p:nvPr>
        </p:nvSpPr>
        <p:spPr/>
        <p:txBody>
          <a:bodyPr/>
          <a:lstStyle/>
          <a:p>
            <a:endParaRPr lang="fr-BE"/>
          </a:p>
        </p:txBody>
      </p:sp>
      <p:sp>
        <p:nvSpPr>
          <p:cNvPr id="4" name="Espace réservé du texte 3"/>
          <p:cNvSpPr>
            <a:spLocks noGrp="1"/>
          </p:cNvSpPr>
          <p:nvPr>
            <p:ph type="body" sz="quarter" idx="11"/>
          </p:nvPr>
        </p:nvSpPr>
        <p:spPr/>
        <p:txBody>
          <a:bodyPr/>
          <a:lstStyle/>
          <a:p>
            <a:endParaRPr lang="fr-BE"/>
          </a:p>
        </p:txBody>
      </p:sp>
      <p:sp>
        <p:nvSpPr>
          <p:cNvPr id="5" name="Tekstvak 4">
            <a:extLst>
              <a:ext uri="{FF2B5EF4-FFF2-40B4-BE49-F238E27FC236}">
                <a16:creationId xmlns:a16="http://schemas.microsoft.com/office/drawing/2014/main" id="{8F98BC85-B7A4-DAF7-4D5E-E138E2FB7E93}"/>
              </a:ext>
            </a:extLst>
          </p:cNvPr>
          <p:cNvSpPr txBox="1"/>
          <p:nvPr/>
        </p:nvSpPr>
        <p:spPr>
          <a:xfrm>
            <a:off x="397961" y="1319134"/>
            <a:ext cx="5698040" cy="5355312"/>
          </a:xfrm>
          <a:prstGeom prst="rect">
            <a:avLst/>
          </a:prstGeom>
          <a:noFill/>
        </p:spPr>
        <p:txBody>
          <a:bodyPr wrap="square" rtlCol="0">
            <a:spAutoFit/>
          </a:bodyPr>
          <a:lstStyle/>
          <a:p>
            <a:r>
              <a:rPr lang="nl-BE" b="1" u="sng" dirty="0">
                <a:latin typeface="Times New Roman" panose="02020603050405020304" pitchFamily="18" charset="0"/>
                <a:cs typeface="Times New Roman" panose="02020603050405020304" pitchFamily="18" charset="0"/>
              </a:rPr>
              <a:t>Omission?</a:t>
            </a:r>
          </a:p>
          <a:p>
            <a:pPr marL="285750" indent="-285750">
              <a:buFont typeface="Arial" panose="020B0604020202020204" pitchFamily="34" charset="0"/>
              <a:buChar char="•"/>
            </a:pPr>
            <a:r>
              <a:rPr lang="nl-BE" dirty="0">
                <a:latin typeface="Times New Roman" panose="02020603050405020304" pitchFamily="18" charset="0"/>
                <a:cs typeface="Times New Roman" panose="02020603050405020304" pitchFamily="18" charset="0"/>
              </a:rPr>
              <a:t>Three main variants</a:t>
            </a:r>
          </a:p>
          <a:p>
            <a:pPr marL="742950" lvl="1" indent="-285750">
              <a:buFont typeface="Courier New" panose="02070309020205020404" pitchFamily="49" charset="0"/>
              <a:buChar char="o"/>
            </a:pPr>
            <a:r>
              <a:rPr lang="nl-BE" dirty="0">
                <a:latin typeface="Times New Roman" panose="02020603050405020304" pitchFamily="18" charset="0"/>
                <a:cs typeface="Times New Roman" panose="02020603050405020304" pitchFamily="18" charset="0"/>
              </a:rPr>
              <a:t>Anti-anthropomorphist camp: 3 times avoidance!</a:t>
            </a:r>
          </a:p>
          <a:p>
            <a:pPr lvl="1"/>
            <a:r>
              <a:rPr lang="nl-BE" dirty="0">
                <a:latin typeface="Times New Roman" panose="02020603050405020304" pitchFamily="18" charset="0"/>
                <a:cs typeface="Times New Roman" panose="02020603050405020304" pitchFamily="18" charset="0"/>
              </a:rPr>
              <a:t>emphasizing that YHWH receives something other than the fat</a:t>
            </a:r>
          </a:p>
          <a:p>
            <a:pPr marL="800100" lvl="1" indent="-342900">
              <a:buAutoNum type="arabicParenR"/>
            </a:pPr>
            <a:r>
              <a:rPr lang="nl-BE" dirty="0">
                <a:latin typeface="Times New Roman" panose="02020603050405020304" pitchFamily="18" charset="0"/>
                <a:cs typeface="Times New Roman" panose="02020603050405020304" pitchFamily="18" charset="0"/>
              </a:rPr>
              <a:t>Suffix</a:t>
            </a:r>
          </a:p>
          <a:p>
            <a:pPr marL="800100" lvl="1" indent="-342900">
              <a:buAutoNum type="arabicParenR"/>
            </a:pPr>
            <a:r>
              <a:rPr lang="nl-BE" dirty="0">
                <a:latin typeface="Times New Roman" panose="02020603050405020304" pitchFamily="18" charset="0"/>
                <a:cs typeface="Times New Roman" panose="02020603050405020304" pitchFamily="18" charset="0"/>
              </a:rPr>
              <a:t>Lamed v. 16</a:t>
            </a:r>
          </a:p>
          <a:p>
            <a:pPr marL="800100" lvl="1" indent="-342900">
              <a:buAutoNum type="arabicParenR"/>
            </a:pPr>
            <a:r>
              <a:rPr lang="nl-BE" i="1" dirty="0">
                <a:latin typeface="Times New Roman" panose="02020603050405020304" pitchFamily="18" charset="0"/>
                <a:cs typeface="Times New Roman" panose="02020603050405020304" pitchFamily="18" charset="0"/>
              </a:rPr>
              <a:t>minus </a:t>
            </a:r>
            <a:r>
              <a:rPr lang="nl-BE" dirty="0">
                <a:latin typeface="Times New Roman" panose="02020603050405020304" pitchFamily="18" charset="0"/>
                <a:cs typeface="Times New Roman" panose="02020603050405020304" pitchFamily="18" charset="0"/>
              </a:rPr>
              <a:t>of </a:t>
            </a:r>
            <a:r>
              <a:rPr lang="he-IL" dirty="0">
                <a:latin typeface="Times New Roman" panose="02020603050405020304" pitchFamily="18" charset="0"/>
                <a:cs typeface="Times New Roman" panose="02020603050405020304" pitchFamily="18" charset="0"/>
              </a:rPr>
              <a:t>לחם</a:t>
            </a:r>
            <a:endParaRPr lang="fr-FR" dirty="0">
              <a:latin typeface="Times New Roman" panose="02020603050405020304" pitchFamily="18" charset="0"/>
              <a:cs typeface="Times New Roman" panose="02020603050405020304" pitchFamily="18" charset="0"/>
            </a:endParaRPr>
          </a:p>
          <a:p>
            <a:pPr marL="800100" lvl="1" indent="-342900">
              <a:buAutoNum type="arabicParenR"/>
            </a:pPr>
            <a:endParaRPr lang="nl-BE"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nl-BE" dirty="0">
                <a:latin typeface="Times New Roman" panose="02020603050405020304" pitchFamily="18" charset="0"/>
                <a:cs typeface="Times New Roman" panose="02020603050405020304" pitchFamily="18" charset="0"/>
              </a:rPr>
              <a:t>Do these minusses really stem from intentional avoidance?</a:t>
            </a:r>
          </a:p>
          <a:p>
            <a:pPr marL="342900" indent="-342900">
              <a:buFont typeface="Arial" panose="020B0604020202020204" pitchFamily="34" charset="0"/>
              <a:buChar char="•"/>
            </a:pPr>
            <a:r>
              <a:rPr lang="nl-BE" dirty="0">
                <a:latin typeface="Times New Roman" panose="02020603050405020304" pitchFamily="18" charset="0"/>
                <a:cs typeface="Times New Roman" panose="02020603050405020304" pitchFamily="18" charset="0"/>
              </a:rPr>
              <a:t>Possibility of different </a:t>
            </a:r>
            <a:r>
              <a:rPr lang="nl-BE" i="1" dirty="0">
                <a:latin typeface="Times New Roman" panose="02020603050405020304" pitchFamily="18" charset="0"/>
                <a:cs typeface="Times New Roman" panose="02020603050405020304" pitchFamily="18" charset="0"/>
              </a:rPr>
              <a:t>Vorlage?</a:t>
            </a:r>
            <a:endParaRPr lang="nl-BE" dirty="0">
              <a:latin typeface="Times New Roman" panose="02020603050405020304" pitchFamily="18" charset="0"/>
              <a:cs typeface="Times New Roman" panose="02020603050405020304" pitchFamily="18" charset="0"/>
            </a:endParaRPr>
          </a:p>
          <a:p>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p:txBody>
      </p:sp>
      <p:pic>
        <p:nvPicPr>
          <p:cNvPr id="8" name="Afbeelding 7">
            <a:extLst>
              <a:ext uri="{FF2B5EF4-FFF2-40B4-BE49-F238E27FC236}">
                <a16:creationId xmlns:a16="http://schemas.microsoft.com/office/drawing/2014/main" id="{4C212C75-36CB-474A-8120-4C4BE8C7A1C8}"/>
              </a:ext>
            </a:extLst>
          </p:cNvPr>
          <p:cNvPicPr>
            <a:picLocks noChangeAspect="1"/>
          </p:cNvPicPr>
          <p:nvPr/>
        </p:nvPicPr>
        <p:blipFill>
          <a:blip r:embed="rId2"/>
          <a:stretch>
            <a:fillRect/>
          </a:stretch>
        </p:blipFill>
        <p:spPr>
          <a:xfrm>
            <a:off x="5726243" y="1229193"/>
            <a:ext cx="6102795" cy="2199807"/>
          </a:xfrm>
          <a:prstGeom prst="rect">
            <a:avLst/>
          </a:prstGeom>
        </p:spPr>
      </p:pic>
      <p:pic>
        <p:nvPicPr>
          <p:cNvPr id="7170" name="Picture 2" descr="The Bread Eater, 1616 - Pieter Brueghel the Younger">
            <a:extLst>
              <a:ext uri="{FF2B5EF4-FFF2-40B4-BE49-F238E27FC236}">
                <a16:creationId xmlns:a16="http://schemas.microsoft.com/office/drawing/2014/main" id="{2C8702F9-D78D-134E-0E6F-CF76FECC24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46826" y="3312826"/>
            <a:ext cx="3545174" cy="3545174"/>
          </a:xfrm>
          <a:prstGeom prst="rect">
            <a:avLst/>
          </a:prstGeom>
          <a:noFill/>
          <a:extLst>
            <a:ext uri="{909E8E84-426E-40DD-AFC4-6F175D3DCCD1}">
              <a14:hiddenFill xmlns:a14="http://schemas.microsoft.com/office/drawing/2010/main">
                <a:solidFill>
                  <a:srgbClr val="FFFFFF"/>
                </a:solidFill>
              </a14:hiddenFill>
            </a:ext>
          </a:extLst>
        </p:spPr>
      </p:pic>
      <p:sp>
        <p:nvSpPr>
          <p:cNvPr id="6" name="Tekstvak 5">
            <a:extLst>
              <a:ext uri="{FF2B5EF4-FFF2-40B4-BE49-F238E27FC236}">
                <a16:creationId xmlns:a16="http://schemas.microsoft.com/office/drawing/2014/main" id="{E1E981E6-3707-FF61-FA8F-575F4D3CBE9E}"/>
              </a:ext>
            </a:extLst>
          </p:cNvPr>
          <p:cNvSpPr txBox="1"/>
          <p:nvPr/>
        </p:nvSpPr>
        <p:spPr>
          <a:xfrm>
            <a:off x="8209636" y="6550223"/>
            <a:ext cx="4419554" cy="307777"/>
          </a:xfrm>
          <a:prstGeom prst="rect">
            <a:avLst/>
          </a:prstGeom>
          <a:solidFill>
            <a:schemeClr val="bg1"/>
          </a:solidFill>
        </p:spPr>
        <p:txBody>
          <a:bodyPr wrap="square" rtlCol="0">
            <a:spAutoFit/>
          </a:bodyPr>
          <a:lstStyle/>
          <a:p>
            <a:pPr algn="ctr"/>
            <a:r>
              <a:rPr lang="nl-BE" sz="1400" i="1" dirty="0">
                <a:latin typeface="Times New Roman" panose="02020603050405020304" pitchFamily="18" charset="0"/>
                <a:cs typeface="Times New Roman" panose="02020603050405020304" pitchFamily="18" charset="0"/>
              </a:rPr>
              <a:t>Pieter Brueghel de Jongere, De Broodeter, 1616</a:t>
            </a:r>
          </a:p>
        </p:txBody>
      </p:sp>
    </p:spTree>
    <p:extLst>
      <p:ext uri="{BB962C8B-B14F-4D97-AF65-F5344CB8AC3E}">
        <p14:creationId xmlns:p14="http://schemas.microsoft.com/office/powerpoint/2010/main" val="2450201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a:xfrm>
            <a:off x="606864" y="348116"/>
            <a:ext cx="7771325" cy="431800"/>
          </a:xfrm>
        </p:spPr>
        <p:txBody>
          <a:bodyPr/>
          <a:lstStyle/>
          <a:p>
            <a:r>
              <a:rPr lang="fr-BE" dirty="0" err="1"/>
              <a:t>God’s</a:t>
            </a:r>
            <a:r>
              <a:rPr lang="fr-BE" dirty="0"/>
              <a:t> </a:t>
            </a:r>
            <a:r>
              <a:rPr lang="fr-BE" dirty="0" err="1"/>
              <a:t>Bread</a:t>
            </a:r>
            <a:endParaRPr lang="fr-BE" dirty="0"/>
          </a:p>
        </p:txBody>
      </p:sp>
      <p:sp>
        <p:nvSpPr>
          <p:cNvPr id="3" name="Espace réservé du texte 2"/>
          <p:cNvSpPr>
            <a:spLocks noGrp="1"/>
          </p:cNvSpPr>
          <p:nvPr>
            <p:ph type="body" sz="quarter" idx="10"/>
          </p:nvPr>
        </p:nvSpPr>
        <p:spPr/>
        <p:txBody>
          <a:bodyPr/>
          <a:lstStyle/>
          <a:p>
            <a:endParaRPr lang="fr-BE"/>
          </a:p>
        </p:txBody>
      </p:sp>
      <p:sp>
        <p:nvSpPr>
          <p:cNvPr id="4" name="Espace réservé du texte 3"/>
          <p:cNvSpPr>
            <a:spLocks noGrp="1"/>
          </p:cNvSpPr>
          <p:nvPr>
            <p:ph type="body" sz="quarter" idx="11"/>
          </p:nvPr>
        </p:nvSpPr>
        <p:spPr/>
        <p:txBody>
          <a:bodyPr/>
          <a:lstStyle/>
          <a:p>
            <a:endParaRPr lang="fr-BE"/>
          </a:p>
        </p:txBody>
      </p:sp>
      <p:sp>
        <p:nvSpPr>
          <p:cNvPr id="5" name="Tekstvak 4">
            <a:extLst>
              <a:ext uri="{FF2B5EF4-FFF2-40B4-BE49-F238E27FC236}">
                <a16:creationId xmlns:a16="http://schemas.microsoft.com/office/drawing/2014/main" id="{8F98BC85-B7A4-DAF7-4D5E-E138E2FB7E93}"/>
              </a:ext>
            </a:extLst>
          </p:cNvPr>
          <p:cNvSpPr txBox="1"/>
          <p:nvPr/>
        </p:nvSpPr>
        <p:spPr>
          <a:xfrm>
            <a:off x="233071" y="1319134"/>
            <a:ext cx="5698040" cy="7017306"/>
          </a:xfrm>
          <a:prstGeom prst="rect">
            <a:avLst/>
          </a:prstGeom>
          <a:noFill/>
        </p:spPr>
        <p:txBody>
          <a:bodyPr wrap="square" rtlCol="0">
            <a:spAutoFit/>
          </a:bodyPr>
          <a:lstStyle/>
          <a:p>
            <a:r>
              <a:rPr lang="nl-BE" b="1" u="sng" dirty="0">
                <a:latin typeface="Times New Roman" panose="02020603050405020304" pitchFamily="18" charset="0"/>
                <a:cs typeface="Times New Roman" panose="02020603050405020304" pitchFamily="18" charset="0"/>
              </a:rPr>
              <a:t>Omission?</a:t>
            </a:r>
          </a:p>
          <a:p>
            <a:pPr marL="285750" indent="-285750">
              <a:buFont typeface="Arial" panose="020B0604020202020204" pitchFamily="34" charset="0"/>
              <a:buChar char="•"/>
            </a:pPr>
            <a:r>
              <a:rPr lang="nl-BE" dirty="0">
                <a:latin typeface="Times New Roman" panose="02020603050405020304" pitchFamily="18" charset="0"/>
                <a:cs typeface="Times New Roman" panose="02020603050405020304" pitchFamily="18" charset="0"/>
              </a:rPr>
              <a:t>Possibility </a:t>
            </a:r>
            <a:r>
              <a:rPr lang="nl-BE" i="1" dirty="0">
                <a:latin typeface="Times New Roman" panose="02020603050405020304" pitchFamily="18" charset="0"/>
                <a:cs typeface="Times New Roman" panose="02020603050405020304" pitchFamily="18" charset="0"/>
              </a:rPr>
              <a:t>Vorlage: </a:t>
            </a:r>
            <a:r>
              <a:rPr lang="nl-BE" dirty="0">
                <a:latin typeface="Times New Roman" panose="02020603050405020304" pitchFamily="18" charset="0"/>
                <a:cs typeface="Times New Roman" panose="02020603050405020304" pitchFamily="18" charset="0"/>
              </a:rPr>
              <a:t>textual witnesses:</a:t>
            </a:r>
          </a:p>
          <a:p>
            <a:pPr lvl="1"/>
            <a:r>
              <a:rPr lang="nl-BE" u="sng" dirty="0">
                <a:latin typeface="Times New Roman" panose="02020603050405020304" pitchFamily="18" charset="0"/>
                <a:cs typeface="Times New Roman" panose="02020603050405020304" pitchFamily="18" charset="0"/>
              </a:rPr>
              <a:t>1) Suffix:</a:t>
            </a:r>
          </a:p>
          <a:p>
            <a:pPr lvl="1"/>
            <a:r>
              <a:rPr lang="nl-BE" dirty="0">
                <a:latin typeface="Times New Roman" panose="02020603050405020304" pitchFamily="18" charset="0"/>
                <a:cs typeface="Times New Roman" panose="02020603050405020304" pitchFamily="18" charset="0"/>
              </a:rPr>
              <a:t>SamP v. 11</a:t>
            </a:r>
          </a:p>
          <a:p>
            <a:pPr lvl="1"/>
            <a:r>
              <a:rPr lang="nl-BE" dirty="0">
                <a:latin typeface="Times New Roman" panose="02020603050405020304" pitchFamily="18" charset="0"/>
                <a:cs typeface="Times New Roman" panose="02020603050405020304" pitchFamily="18" charset="0"/>
              </a:rPr>
              <a:t>In Pentateuch, the verb </a:t>
            </a:r>
            <a:r>
              <a:rPr lang="he-IL" dirty="0">
                <a:latin typeface="Times New Roman" panose="02020603050405020304" pitchFamily="18" charset="0"/>
                <a:cs typeface="Times New Roman" panose="02020603050405020304" pitchFamily="18" charset="0"/>
              </a:rPr>
              <a:t>קטר</a:t>
            </a:r>
            <a:r>
              <a:rPr lang="fr-FR" dirty="0">
                <a:latin typeface="Times New Roman" panose="02020603050405020304" pitchFamily="18" charset="0"/>
                <a:cs typeface="Times New Roman" panose="02020603050405020304" pitchFamily="18" charset="0"/>
              </a:rPr>
              <a:t> </a:t>
            </a:r>
            <a:r>
              <a:rPr lang="nl-BE" dirty="0">
                <a:latin typeface="Times New Roman" panose="02020603050405020304" pitchFamily="18" charset="0"/>
                <a:cs typeface="Times New Roman" panose="02020603050405020304" pitchFamily="18" charset="0"/>
              </a:rPr>
              <a:t>used 5x with a suffix (Ex 30:7.8; Lev 3:11.16; 4:10) -&gt; suffix: never translated as direct object!</a:t>
            </a:r>
          </a:p>
          <a:p>
            <a:pPr lvl="1"/>
            <a:r>
              <a:rPr lang="nl-BE" u="sng" dirty="0">
                <a:latin typeface="Times New Roman" panose="02020603050405020304" pitchFamily="18" charset="0"/>
                <a:cs typeface="Times New Roman" panose="02020603050405020304" pitchFamily="18" charset="0"/>
              </a:rPr>
              <a:t>2) Lamed v. 16</a:t>
            </a:r>
          </a:p>
          <a:p>
            <a:pPr lvl="1"/>
            <a:r>
              <a:rPr lang="nl-BE" dirty="0">
                <a:latin typeface="Times New Roman" panose="02020603050405020304" pitchFamily="18" charset="0"/>
                <a:cs typeface="Times New Roman" panose="02020603050405020304" pitchFamily="18" charset="0"/>
              </a:rPr>
              <a:t>Idem MT Lev 3:5</a:t>
            </a:r>
          </a:p>
          <a:p>
            <a:pPr lvl="1"/>
            <a:r>
              <a:rPr lang="nl-BE" i="1" dirty="0">
                <a:latin typeface="Times New Roman" panose="02020603050405020304" pitchFamily="18" charset="0"/>
                <a:cs typeface="Times New Roman" panose="02020603050405020304" pitchFamily="18" charset="0"/>
              </a:rPr>
              <a:t>Lamed of datival goal </a:t>
            </a:r>
            <a:r>
              <a:rPr lang="nl-BE" dirty="0">
                <a:latin typeface="Times New Roman" panose="02020603050405020304" pitchFamily="18" charset="0"/>
                <a:cs typeface="Times New Roman" panose="02020603050405020304" pitchFamily="18" charset="0"/>
              </a:rPr>
              <a:t>not rendered in LXX-Lev 3:6</a:t>
            </a:r>
          </a:p>
          <a:p>
            <a:pPr lvl="1"/>
            <a:r>
              <a:rPr lang="en-US" dirty="0">
                <a:latin typeface="Times New Roman" panose="02020603050405020304" pitchFamily="18" charset="0"/>
                <a:cs typeface="Times New Roman" panose="02020603050405020304" pitchFamily="18" charset="0"/>
              </a:rPr>
              <a:t>clause </a:t>
            </a:r>
            <a:r>
              <a:rPr lang="he-IL" dirty="0" err="1">
                <a:latin typeface="Times New Roman" panose="02020603050405020304" pitchFamily="18" charset="0"/>
                <a:cs typeface="Times New Roman" panose="02020603050405020304" pitchFamily="18" charset="0"/>
              </a:rPr>
              <a:t>אשׁה</a:t>
            </a:r>
            <a:r>
              <a:rPr lang="he-IL" dirty="0">
                <a:latin typeface="Times New Roman" panose="02020603050405020304" pitchFamily="18" charset="0"/>
                <a:cs typeface="Times New Roman" panose="02020603050405020304" pitchFamily="18" charset="0"/>
              </a:rPr>
              <a:t> ריח </a:t>
            </a:r>
            <a:r>
              <a:rPr lang="he-IL" dirty="0" err="1">
                <a:latin typeface="Times New Roman" panose="02020603050405020304" pitchFamily="18" charset="0"/>
                <a:cs typeface="Times New Roman" panose="02020603050405020304" pitchFamily="18" charset="0"/>
              </a:rPr>
              <a:t>ניחח</a:t>
            </a:r>
            <a:r>
              <a:rPr lang="en-US" dirty="0">
                <a:latin typeface="Times New Roman" panose="02020603050405020304" pitchFamily="18" charset="0"/>
                <a:cs typeface="Times New Roman" panose="02020603050405020304" pitchFamily="18" charset="0"/>
              </a:rPr>
              <a:t> (i.e., without </a:t>
            </a:r>
            <a:r>
              <a:rPr lang="en-US" i="1" dirty="0">
                <a:latin typeface="Times New Roman" panose="02020603050405020304" pitchFamily="18" charset="0"/>
                <a:cs typeface="Times New Roman" panose="02020603050405020304" pitchFamily="18" charset="0"/>
              </a:rPr>
              <a:t>lamed</a:t>
            </a:r>
            <a:r>
              <a:rPr lang="en-US" dirty="0">
                <a:latin typeface="Times New Roman" panose="02020603050405020304" pitchFamily="18" charset="0"/>
                <a:cs typeface="Times New Roman" panose="02020603050405020304" pitchFamily="18" charset="0"/>
              </a:rPr>
              <a:t>) occurs multiple times in Leviticus (Lev 1:9.13.17; 2:2.9; 3:5; 23:18)</a:t>
            </a:r>
            <a:r>
              <a:rPr lang="nl-BE" dirty="0">
                <a:latin typeface="Times New Roman" panose="02020603050405020304" pitchFamily="18" charset="0"/>
                <a:cs typeface="Times New Roman" panose="02020603050405020304" pitchFamily="18" charset="0"/>
              </a:rPr>
              <a:t> </a:t>
            </a:r>
            <a:endParaRPr lang="nl-BE" i="1" dirty="0">
              <a:latin typeface="Times New Roman" panose="02020603050405020304" pitchFamily="18" charset="0"/>
              <a:cs typeface="Times New Roman" panose="02020603050405020304" pitchFamily="18" charset="0"/>
            </a:endParaRPr>
          </a:p>
          <a:p>
            <a:pPr lvl="1"/>
            <a:r>
              <a:rPr lang="nl-BE" u="sng" dirty="0">
                <a:latin typeface="Times New Roman" panose="02020603050405020304" pitchFamily="18" charset="0"/>
                <a:cs typeface="Times New Roman" panose="02020603050405020304" pitchFamily="18" charset="0"/>
              </a:rPr>
              <a:t>3) </a:t>
            </a:r>
            <a:r>
              <a:rPr lang="nl-BE" i="1" u="sng" dirty="0">
                <a:latin typeface="Times New Roman" panose="02020603050405020304" pitchFamily="18" charset="0"/>
                <a:cs typeface="Times New Roman" panose="02020603050405020304" pitchFamily="18" charset="0"/>
              </a:rPr>
              <a:t>minus </a:t>
            </a:r>
            <a:r>
              <a:rPr lang="nl-BE" u="sng" dirty="0">
                <a:latin typeface="Times New Roman" panose="02020603050405020304" pitchFamily="18" charset="0"/>
                <a:cs typeface="Times New Roman" panose="02020603050405020304" pitchFamily="18" charset="0"/>
              </a:rPr>
              <a:t>of </a:t>
            </a:r>
            <a:r>
              <a:rPr lang="he-IL" u="sng" dirty="0">
                <a:latin typeface="Times New Roman" panose="02020603050405020304" pitchFamily="18" charset="0"/>
                <a:cs typeface="Times New Roman" panose="02020603050405020304" pitchFamily="18" charset="0"/>
              </a:rPr>
              <a:t>לחם</a:t>
            </a:r>
            <a:endParaRPr lang="fr-FR" u="sng" dirty="0">
              <a:latin typeface="Times New Roman" panose="02020603050405020304" pitchFamily="18" charset="0"/>
              <a:cs typeface="Times New Roman" panose="02020603050405020304" pitchFamily="18" charset="0"/>
            </a:endParaRPr>
          </a:p>
          <a:p>
            <a:pPr lvl="1"/>
            <a:r>
              <a:rPr lang="nl-BE" dirty="0">
                <a:latin typeface="Times New Roman" panose="02020603050405020304" pitchFamily="18" charset="0"/>
                <a:cs typeface="Times New Roman" panose="02020603050405020304" pitchFamily="18" charset="0"/>
              </a:rPr>
              <a:t>v. 11: </a:t>
            </a:r>
            <a:r>
              <a:rPr lang="nl-BE" i="1" dirty="0">
                <a:latin typeface="Times New Roman" panose="02020603050405020304" pitchFamily="18" charset="0"/>
                <a:cs typeface="Times New Roman" panose="02020603050405020304" pitchFamily="18" charset="0"/>
              </a:rPr>
              <a:t>Vorlage?</a:t>
            </a:r>
          </a:p>
          <a:p>
            <a:pPr lvl="1"/>
            <a:r>
              <a:rPr lang="nl-BE" dirty="0">
                <a:latin typeface="Times New Roman" panose="02020603050405020304" pitchFamily="18" charset="0"/>
                <a:cs typeface="Times New Roman" panose="02020603050405020304" pitchFamily="18" charset="0"/>
              </a:rPr>
              <a:t>v. 16 harmonisation with v. 11?</a:t>
            </a:r>
          </a:p>
          <a:p>
            <a:pPr lvl="1"/>
            <a:endParaRPr lang="nl-BE" dirty="0">
              <a:latin typeface="Times New Roman" panose="02020603050405020304" pitchFamily="18" charset="0"/>
              <a:cs typeface="Times New Roman" panose="02020603050405020304" pitchFamily="18" charset="0"/>
            </a:endParaRPr>
          </a:p>
          <a:p>
            <a:pPr marL="1200150" lvl="2" indent="-285750">
              <a:buFont typeface="Wingdings" pitchFamily="2" charset="2"/>
              <a:buChar char="Ø"/>
            </a:pPr>
            <a:r>
              <a:rPr lang="nl-BE" dirty="0">
                <a:latin typeface="Times New Roman" panose="02020603050405020304" pitchFamily="18" charset="0"/>
                <a:cs typeface="Times New Roman" panose="02020603050405020304" pitchFamily="18" charset="0"/>
              </a:rPr>
              <a:t>Result: parallel v. 5 – 11 – 16 </a:t>
            </a: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p:txBody>
      </p:sp>
      <p:graphicFrame>
        <p:nvGraphicFramePr>
          <p:cNvPr id="7" name="Tabel 6">
            <a:extLst>
              <a:ext uri="{FF2B5EF4-FFF2-40B4-BE49-F238E27FC236}">
                <a16:creationId xmlns:a16="http://schemas.microsoft.com/office/drawing/2014/main" id="{AE24FD27-5155-ED71-5634-68001A09B960}"/>
              </a:ext>
            </a:extLst>
          </p:cNvPr>
          <p:cNvGraphicFramePr>
            <a:graphicFrameLocks noGrp="1"/>
          </p:cNvGraphicFramePr>
          <p:nvPr>
            <p:extLst>
              <p:ext uri="{D42A27DB-BD31-4B8C-83A1-F6EECF244321}">
                <p14:modId xmlns:p14="http://schemas.microsoft.com/office/powerpoint/2010/main" val="4067896760"/>
              </p:ext>
            </p:extLst>
          </p:nvPr>
        </p:nvGraphicFramePr>
        <p:xfrm>
          <a:off x="5823672" y="1319134"/>
          <a:ext cx="6210935" cy="3634740"/>
        </p:xfrm>
        <a:graphic>
          <a:graphicData uri="http://schemas.openxmlformats.org/drawingml/2006/table">
            <a:tbl>
              <a:tblPr firstRow="1" firstCol="1" bandRow="1"/>
              <a:tblGrid>
                <a:gridCol w="492760">
                  <a:extLst>
                    <a:ext uri="{9D8B030D-6E8A-4147-A177-3AD203B41FA5}">
                      <a16:colId xmlns:a16="http://schemas.microsoft.com/office/drawing/2014/main" val="1903929561"/>
                    </a:ext>
                  </a:extLst>
                </a:gridCol>
                <a:gridCol w="648970">
                  <a:extLst>
                    <a:ext uri="{9D8B030D-6E8A-4147-A177-3AD203B41FA5}">
                      <a16:colId xmlns:a16="http://schemas.microsoft.com/office/drawing/2014/main" val="2850420982"/>
                    </a:ext>
                  </a:extLst>
                </a:gridCol>
                <a:gridCol w="1114296">
                  <a:extLst>
                    <a:ext uri="{9D8B030D-6E8A-4147-A177-3AD203B41FA5}">
                      <a16:colId xmlns:a16="http://schemas.microsoft.com/office/drawing/2014/main" val="1049444302"/>
                    </a:ext>
                  </a:extLst>
                </a:gridCol>
                <a:gridCol w="678309">
                  <a:extLst>
                    <a:ext uri="{9D8B030D-6E8A-4147-A177-3AD203B41FA5}">
                      <a16:colId xmlns:a16="http://schemas.microsoft.com/office/drawing/2014/main" val="1711874070"/>
                    </a:ext>
                  </a:extLst>
                </a:gridCol>
                <a:gridCol w="1206500">
                  <a:extLst>
                    <a:ext uri="{9D8B030D-6E8A-4147-A177-3AD203B41FA5}">
                      <a16:colId xmlns:a16="http://schemas.microsoft.com/office/drawing/2014/main" val="885103492"/>
                    </a:ext>
                  </a:extLst>
                </a:gridCol>
                <a:gridCol w="748030">
                  <a:extLst>
                    <a:ext uri="{9D8B030D-6E8A-4147-A177-3AD203B41FA5}">
                      <a16:colId xmlns:a16="http://schemas.microsoft.com/office/drawing/2014/main" val="2559248013"/>
                    </a:ext>
                  </a:extLst>
                </a:gridCol>
                <a:gridCol w="1322070">
                  <a:extLst>
                    <a:ext uri="{9D8B030D-6E8A-4147-A177-3AD203B41FA5}">
                      <a16:colId xmlns:a16="http://schemas.microsoft.com/office/drawing/2014/main" val="3239569839"/>
                    </a:ext>
                  </a:extLst>
                </a:gridCol>
              </a:tblGrid>
              <a:tr h="0">
                <a:tc>
                  <a:txBody>
                    <a:bodyPr/>
                    <a:lstStyle/>
                    <a:p>
                      <a:pPr algn="just"/>
                      <a:r>
                        <a:rPr lang="en-US" sz="1200">
                          <a:effectLst/>
                          <a:latin typeface="Accordance" pitchFamily="2" charset="-79"/>
                          <a:ea typeface="Calibri" panose="020F0502020204030204" pitchFamily="34" charset="0"/>
                          <a:cs typeface="Arial" panose="020B0604020202020204" pitchFamily="34" charset="0"/>
                        </a:rPr>
                        <a:t>Verse</a:t>
                      </a:r>
                      <a:endParaRPr lang="nl-BE" sz="1200">
                        <a:effectLst/>
                        <a:latin typeface="AdvOT4e5fbc10+03"/>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r>
                        <a:rPr lang="en-US" sz="1200">
                          <a:effectLst/>
                          <a:latin typeface="Accordance" pitchFamily="2" charset="-79"/>
                          <a:ea typeface="Calibri" panose="020F0502020204030204" pitchFamily="34" charset="0"/>
                          <a:cs typeface="Arial" panose="020B0604020202020204" pitchFamily="34" charset="0"/>
                        </a:rPr>
                        <a:t>MT</a:t>
                      </a:r>
                      <a:endParaRPr lang="nl-BE" sz="1200">
                        <a:effectLst/>
                        <a:latin typeface="AdvOT4e5fbc10+03"/>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r>
                        <a:rPr lang="en-US" sz="1200">
                          <a:effectLst/>
                          <a:latin typeface="Accordance" pitchFamily="2" charset="-79"/>
                          <a:ea typeface="Calibri" panose="020F0502020204030204" pitchFamily="34" charset="0"/>
                          <a:cs typeface="Arial" panose="020B0604020202020204" pitchFamily="34" charset="0"/>
                        </a:rPr>
                        <a:t>LXX</a:t>
                      </a:r>
                      <a:endParaRPr lang="nl-BE" sz="1200">
                        <a:effectLst/>
                        <a:latin typeface="AdvOT4e5fbc10+03"/>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r>
                        <a:rPr lang="en-US" sz="1200">
                          <a:effectLst/>
                          <a:latin typeface="Accordance" pitchFamily="2" charset="-79"/>
                          <a:ea typeface="Calibri" panose="020F0502020204030204" pitchFamily="34" charset="0"/>
                          <a:cs typeface="Arial" panose="020B0604020202020204" pitchFamily="34" charset="0"/>
                        </a:rPr>
                        <a:t>SamP</a:t>
                      </a:r>
                      <a:endParaRPr lang="nl-BE" sz="1200">
                        <a:effectLst/>
                        <a:latin typeface="AdvOT4e5fbc10+03"/>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gridSpan="2">
                  <a:txBody>
                    <a:bodyPr/>
                    <a:lstStyle/>
                    <a:p>
                      <a:pPr algn="just"/>
                      <a:r>
                        <a:rPr lang="en-US" sz="1200">
                          <a:effectLst/>
                          <a:latin typeface="Accordance" pitchFamily="2" charset="-79"/>
                          <a:ea typeface="Calibri" panose="020F0502020204030204" pitchFamily="34" charset="0"/>
                          <a:cs typeface="Arial" panose="020B0604020202020204" pitchFamily="34" charset="0"/>
                        </a:rPr>
                        <a:t>DSS</a:t>
                      </a:r>
                      <a:endParaRPr lang="nl-BE" sz="1200">
                        <a:effectLst/>
                        <a:latin typeface="AdvOT4e5fbc10+03"/>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nl-BE"/>
                    </a:p>
                  </a:txBody>
                  <a:tcPr/>
                </a:tc>
                <a:tc>
                  <a:txBody>
                    <a:bodyPr/>
                    <a:lstStyle/>
                    <a:p>
                      <a:pPr algn="just"/>
                      <a:r>
                        <a:rPr lang="en-US" sz="1200">
                          <a:effectLst/>
                          <a:latin typeface="Accordance" pitchFamily="2" charset="-79"/>
                          <a:ea typeface="Calibri" panose="020F0502020204030204" pitchFamily="34" charset="0"/>
                          <a:cs typeface="Arial" panose="020B0604020202020204" pitchFamily="34" charset="0"/>
                        </a:rPr>
                        <a:t>Hexapla/De Rossi</a:t>
                      </a:r>
                      <a:endParaRPr lang="nl-BE" sz="1200">
                        <a:effectLst/>
                        <a:latin typeface="AdvOT4e5fbc10+03"/>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360009472"/>
                  </a:ext>
                </a:extLst>
              </a:tr>
              <a:tr h="0">
                <a:tc>
                  <a:txBody>
                    <a:bodyPr/>
                    <a:lstStyle/>
                    <a:p>
                      <a:pPr algn="just"/>
                      <a:r>
                        <a:rPr lang="en-US" sz="1200">
                          <a:effectLst/>
                          <a:latin typeface="Times New Roman" panose="02020603050405020304" pitchFamily="18" charset="0"/>
                          <a:ea typeface="Calibri" panose="020F0502020204030204" pitchFamily="34" charset="0"/>
                          <a:cs typeface="Times New Roman" panose="02020603050405020304" pitchFamily="18" charset="0"/>
                        </a:rPr>
                        <a:t>Lev 3:11</a:t>
                      </a:r>
                      <a:endParaRPr lang="nl-BE"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rtl="1"/>
                      <a:r>
                        <a:rPr lang="he-IL"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nl-BE"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r"/>
                      <a:r>
                        <a:rPr lang="he-IL"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וְהִקְטִיר֥וֹ הַכֹּהֵ֖ן הַמִּזְבֵּ֑חָה</a:t>
                      </a:r>
                      <a:endParaRPr lang="nl-BE"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r"/>
                      <a:r>
                        <a:rPr lang="nl-NL"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he-IL" sz="1200" b="1" dirty="0">
                          <a:solidFill>
                            <a:srgbClr val="FF2500"/>
                          </a:solidFill>
                          <a:effectLst/>
                          <a:latin typeface="Times New Roman" panose="02020603050405020304" pitchFamily="18" charset="0"/>
                          <a:ea typeface="Calibri" panose="020F0502020204030204" pitchFamily="34" charset="0"/>
                          <a:cs typeface="Times New Roman" panose="02020603050405020304" pitchFamily="18" charset="0"/>
                        </a:rPr>
                        <a:t>לֶ֥חֶם </a:t>
                      </a:r>
                      <a:r>
                        <a:rPr lang="he-IL"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אִשֶּׁ֖ה</a:t>
                      </a:r>
                      <a:r>
                        <a:rPr lang="he-IL"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לַיהוָֽה</a:t>
                      </a:r>
                      <a:endParaRPr lang="nl-BE"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r>
                        <a:rPr lang="nl-NL" sz="1200" dirty="0">
                          <a:solidFill>
                            <a:srgbClr val="A9D18E"/>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nl-BE"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nl-NL" sz="1200" dirty="0">
                          <a:solidFill>
                            <a:srgbClr val="A9D18E"/>
                          </a:solidFill>
                          <a:effectLst/>
                          <a:latin typeface="Times New Roman" panose="02020603050405020304" pitchFamily="18" charset="0"/>
                          <a:ea typeface="Calibri" panose="020F0502020204030204" pitchFamily="34" charset="0"/>
                          <a:cs typeface="Times New Roman" panose="02020603050405020304" pitchFamily="18" charset="0"/>
                        </a:rPr>
                        <a:t>ἀ</a:t>
                      </a:r>
                      <a:r>
                        <a:rPr lang="nl-NL" sz="1200" dirty="0" err="1">
                          <a:solidFill>
                            <a:srgbClr val="A9D18E"/>
                          </a:solidFill>
                          <a:effectLst/>
                          <a:latin typeface="Times New Roman" panose="02020603050405020304" pitchFamily="18" charset="0"/>
                          <a:ea typeface="Calibri" panose="020F0502020204030204" pitchFamily="34" charset="0"/>
                          <a:cs typeface="Times New Roman" panose="02020603050405020304" pitchFamily="18" charset="0"/>
                        </a:rPr>
                        <a:t>νοίσει</a:t>
                      </a:r>
                      <a:r>
                        <a:rPr lang="nl-NL" sz="1200" dirty="0">
                          <a:solidFill>
                            <a:srgbClr val="A9D18E"/>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nl-BE"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nl-NL"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ο</a:t>
                      </a:r>
                      <a:r>
                        <a:rPr lang="nl-NL"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ἱερεὺς</a:t>
                      </a:r>
                      <a:r>
                        <a:rPr lang="nl-NL"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ε</a:t>
                      </a:r>
                      <a:r>
                        <a:rPr lang="nl-NL"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̓π</a:t>
                      </a:r>
                      <a:r>
                        <a:rPr lang="nl-NL"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ι</a:t>
                      </a:r>
                      <a:r>
                        <a:rPr lang="nl-NL"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το</a:t>
                      </a:r>
                      <a:r>
                        <a:rPr lang="nl-NL"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θυσι</a:t>
                      </a:r>
                      <a:r>
                        <a:rPr lang="nl-NL"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α</a:t>
                      </a:r>
                      <a:r>
                        <a:rPr lang="nl-NL"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στήριον</a:t>
                      </a:r>
                      <a:r>
                        <a:rPr lang="nl-NL"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nl-BE"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nl-NL" sz="11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ὀσμὴν</a:t>
                      </a:r>
                      <a:r>
                        <a:rPr lang="nl-NL" sz="1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1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ευ</a:t>
                      </a:r>
                      <a:r>
                        <a:rPr lang="en-US" sz="1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1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ωδι</a:t>
                      </a:r>
                      <a:r>
                        <a:rPr lang="en-US" sz="1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α</a:t>
                      </a:r>
                      <a:r>
                        <a:rPr lang="nl-NL" sz="11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ς</a:t>
                      </a:r>
                      <a:r>
                        <a:rPr lang="en-US"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κ</a:t>
                      </a:r>
                      <a:r>
                        <a:rPr lang="nl-NL"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α</a:t>
                      </a:r>
                      <a:r>
                        <a:rPr lang="en-US"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ρ</a:t>
                      </a:r>
                      <a:r>
                        <a:rPr lang="nl-NL"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π</a:t>
                      </a:r>
                      <a:r>
                        <a:rPr lang="nl-NL"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ωμ</a:t>
                      </a:r>
                      <a:r>
                        <a:rPr lang="nl-NL"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α </a:t>
                      </a:r>
                      <a:r>
                        <a:rPr lang="nl-NL"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κυρι</a:t>
                      </a:r>
                      <a:r>
                        <a:rPr lang="en-US"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ω</a:t>
                      </a:r>
                      <a:r>
                        <a:rPr lang="en-US"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nl-BE"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r>
                        <a:rPr lang="en-US" sz="1200" dirty="0">
                          <a:solidFill>
                            <a:srgbClr val="A9D18E"/>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nl-BE"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r"/>
                      <a:r>
                        <a:rPr lang="he-IL" sz="1200" dirty="0">
                          <a:solidFill>
                            <a:srgbClr val="A9D18E"/>
                          </a:solidFill>
                          <a:effectLst/>
                          <a:latin typeface="Times New Roman" panose="02020603050405020304" pitchFamily="18" charset="0"/>
                          <a:ea typeface="Calibri" panose="020F0502020204030204" pitchFamily="34" charset="0"/>
                          <a:cs typeface="Times New Roman" panose="02020603050405020304" pitchFamily="18" charset="0"/>
                        </a:rPr>
                        <a:t>והקטיר </a:t>
                      </a:r>
                      <a:r>
                        <a:rPr lang="he-IL"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הכהן המזבחה</a:t>
                      </a:r>
                      <a:endParaRPr lang="nl-BE"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r"/>
                      <a:r>
                        <a:rPr lang="en-US"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he-IL"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לחם</a:t>
                      </a:r>
                      <a:endParaRPr lang="nl-BE"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r"/>
                      <a:r>
                        <a:rPr lang="en-US"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he-IL"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אשה</a:t>
                      </a:r>
                      <a:r>
                        <a:rPr lang="he-IL"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ליהוה</a:t>
                      </a:r>
                      <a:endParaRPr lang="nl-BE"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en-US" sz="1200" b="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9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Pap4QLXXLev</a:t>
                      </a:r>
                      <a:r>
                        <a:rPr lang="en-US" sz="900" b="1" baseline="30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 </a:t>
                      </a:r>
                      <a:r>
                        <a:rPr lang="en-US" sz="9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f7</a:t>
                      </a:r>
                      <a:r>
                        <a:rPr lang="en-US" sz="65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nl-BE" sz="1200">
                        <a:effectLst/>
                        <a:latin typeface="Times New Roman" panose="02020603050405020304" pitchFamily="18" charset="0"/>
                        <a:ea typeface="Calibri" panose="020F0502020204030204" pitchFamily="34" charset="0"/>
                        <a:cs typeface="Times New Roman" panose="02020603050405020304" pitchFamily="18" charset="0"/>
                      </a:endParaRPr>
                    </a:p>
                    <a:p>
                      <a:pPr algn="r" rtl="1"/>
                      <a:r>
                        <a:rPr lang="nl-NL"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ανοι</a:t>
                      </a: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σε</a:t>
                      </a: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ι </a:t>
                      </a:r>
                      <a:endParaRPr lang="nl-BE" sz="1200">
                        <a:effectLst/>
                        <a:latin typeface="Times New Roman" panose="02020603050405020304" pitchFamily="18" charset="0"/>
                        <a:ea typeface="Calibri" panose="020F0502020204030204" pitchFamily="34" charset="0"/>
                        <a:cs typeface="Times New Roman" panose="02020603050405020304" pitchFamily="18" charset="0"/>
                      </a:endParaRPr>
                    </a:p>
                    <a:p>
                      <a:pPr algn="r" rtl="1"/>
                      <a:r>
                        <a:rPr lang="nl-NL"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ο ιερευς επι το θυ</a:t>
                      </a: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σιαστηριον οσμ</a:t>
                      </a: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ην</a:t>
                      </a: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ευωδιας καρπωμα</a:t>
                      </a: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nl-BE" sz="1200">
                        <a:effectLst/>
                        <a:latin typeface="Times New Roman" panose="02020603050405020304" pitchFamily="18" charset="0"/>
                        <a:ea typeface="Calibri" panose="020F0502020204030204" pitchFamily="34" charset="0"/>
                        <a:cs typeface="Times New Roman" panose="02020603050405020304" pitchFamily="18" charset="0"/>
                      </a:endParaRPr>
                    </a:p>
                    <a:p>
                      <a:pPr algn="r" rtl="1"/>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τωι Ιαω</a:t>
                      </a:r>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nl-BE"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rtl="1"/>
                      <a:r>
                        <a:rPr lang="nl-NL" sz="8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05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4Q24 f8</a:t>
                      </a:r>
                      <a:r>
                        <a:rPr lang="nl-NL" sz="8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nl-BE" sz="1200">
                        <a:effectLst/>
                        <a:latin typeface="Times New Roman" panose="02020603050405020304" pitchFamily="18" charset="0"/>
                        <a:ea typeface="Calibri" panose="020F0502020204030204" pitchFamily="34" charset="0"/>
                        <a:cs typeface="Times New Roman" panose="02020603050405020304" pitchFamily="18" charset="0"/>
                      </a:endParaRPr>
                    </a:p>
                    <a:p>
                      <a:pPr algn="l" rtl="1"/>
                      <a:r>
                        <a:rPr lang="nl-NL" sz="800" b="1">
                          <a:solidFill>
                            <a:srgbClr val="0433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he-IL" sz="120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והק֯[ט]יר</a:t>
                      </a:r>
                      <a:endParaRPr lang="nl-BE" sz="1200">
                        <a:effectLst/>
                        <a:latin typeface="Times New Roman" panose="02020603050405020304" pitchFamily="18" charset="0"/>
                        <a:ea typeface="Calibri" panose="020F0502020204030204" pitchFamily="34" charset="0"/>
                        <a:cs typeface="Times New Roman" panose="02020603050405020304" pitchFamily="18" charset="0"/>
                      </a:endParaRPr>
                    </a:p>
                    <a:p>
                      <a:pPr algn="r" rtl="1"/>
                      <a:r>
                        <a:rPr lang="he-IL" sz="120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הכהן</a:t>
                      </a:r>
                      <a:endParaRPr lang="nl-BE" sz="1200">
                        <a:effectLst/>
                        <a:latin typeface="Times New Roman" panose="02020603050405020304" pitchFamily="18" charset="0"/>
                        <a:ea typeface="Calibri" panose="020F0502020204030204" pitchFamily="34" charset="0"/>
                        <a:cs typeface="Times New Roman" panose="02020603050405020304" pitchFamily="18" charset="0"/>
                      </a:endParaRPr>
                    </a:p>
                    <a:p>
                      <a:pPr algn="r" rtl="1"/>
                      <a:r>
                        <a:rPr lang="he-IL" sz="120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המזבחה</a:t>
                      </a:r>
                      <a:endParaRPr lang="nl-BE" sz="1200">
                        <a:effectLst/>
                        <a:latin typeface="Times New Roman" panose="02020603050405020304" pitchFamily="18" charset="0"/>
                        <a:ea typeface="Calibri" panose="020F0502020204030204" pitchFamily="34" charset="0"/>
                        <a:cs typeface="Times New Roman" panose="02020603050405020304" pitchFamily="18" charset="0"/>
                      </a:endParaRPr>
                    </a:p>
                    <a:p>
                      <a:pPr algn="r" rtl="1"/>
                      <a:r>
                        <a:rPr lang="he-IL" sz="1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ל</a:t>
                      </a:r>
                      <a:r>
                        <a:rPr lang="he-IL" sz="120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[חם</a:t>
                      </a:r>
                      <a:endParaRPr lang="nl-BE" sz="1200">
                        <a:effectLst/>
                        <a:latin typeface="Times New Roman" panose="02020603050405020304" pitchFamily="18" charset="0"/>
                        <a:ea typeface="Calibri" panose="020F0502020204030204" pitchFamily="34" charset="0"/>
                        <a:cs typeface="Times New Roman" panose="02020603050405020304" pitchFamily="18" charset="0"/>
                      </a:endParaRPr>
                    </a:p>
                    <a:p>
                      <a:pPr algn="r" rtl="1"/>
                      <a:r>
                        <a:rPr lang="he-IL" sz="120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אשה</a:t>
                      </a:r>
                      <a:endParaRPr lang="nl-BE" sz="1200">
                        <a:effectLst/>
                        <a:latin typeface="Times New Roman" panose="02020603050405020304" pitchFamily="18" charset="0"/>
                        <a:ea typeface="Calibri" panose="020F0502020204030204" pitchFamily="34" charset="0"/>
                        <a:cs typeface="Times New Roman" panose="02020603050405020304" pitchFamily="18" charset="0"/>
                      </a:endParaRPr>
                    </a:p>
                    <a:p>
                      <a:pPr algn="r" rtl="1"/>
                      <a:r>
                        <a:rPr lang="he-IL" sz="120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ליהוה. </a:t>
                      </a:r>
                      <a:endParaRPr lang="nl-BE" sz="1200">
                        <a:effectLst/>
                        <a:latin typeface="Times New Roman" panose="02020603050405020304" pitchFamily="18" charset="0"/>
                        <a:ea typeface="Calibri" panose="020F0502020204030204" pitchFamily="34" charset="0"/>
                        <a:cs typeface="Times New Roman" panose="02020603050405020304" pitchFamily="18" charset="0"/>
                      </a:endParaRPr>
                    </a:p>
                    <a:p>
                      <a:pPr algn="r" rtl="1"/>
                      <a:r>
                        <a:rPr lang="he-IL" sz="120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he-IL" sz="110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he-IL" sz="120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nl-BE"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r>
                        <a:rPr lang="en-US" sz="120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Ο</a:t>
                      </a:r>
                      <a:r>
                        <a:rPr lang="nl-NL" sz="120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 </a:t>
                      </a:r>
                      <a:r>
                        <a:rPr lang="en-US" sz="120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ὀσμὴ εὐωδίας κάρπωμα</a:t>
                      </a:r>
                      <a:r>
                        <a:rPr lang="nl-NL" sz="120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Ἄλλος· ἀρτὸν πυρόν</a:t>
                      </a:r>
                      <a:endParaRPr lang="nl-BE" sz="120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en-US" sz="120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De Rossi: codex 476: </a:t>
                      </a:r>
                      <a:r>
                        <a:rPr lang="he-IL" sz="110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אשה ריח ניחח</a:t>
                      </a:r>
                      <a:r>
                        <a:rPr lang="en-US" sz="120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nl-BE" sz="120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en-US" sz="120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cod. Kenn. 5: </a:t>
                      </a:r>
                      <a:r>
                        <a:rPr lang="he-IL" sz="110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‌לריח ניחח</a:t>
                      </a:r>
                      <a:endParaRPr lang="nl-BE"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39187401"/>
                  </a:ext>
                </a:extLst>
              </a:tr>
              <a:tr h="0">
                <a:tc>
                  <a:txBody>
                    <a:bodyPr/>
                    <a:lstStyle/>
                    <a:p>
                      <a:pPr algn="just"/>
                      <a:r>
                        <a:rPr lang="en-US" sz="1200">
                          <a:effectLst/>
                          <a:latin typeface="Times New Roman" panose="02020603050405020304" pitchFamily="18" charset="0"/>
                          <a:ea typeface="Calibri" panose="020F0502020204030204" pitchFamily="34" charset="0"/>
                          <a:cs typeface="Times New Roman" panose="02020603050405020304" pitchFamily="18" charset="0"/>
                        </a:rPr>
                        <a:t>Lev 3:16</a:t>
                      </a:r>
                      <a:endParaRPr lang="nl-BE"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rtl="1"/>
                      <a:r>
                        <a:rPr lang="he-IL"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nl-BE"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r"/>
                      <a:r>
                        <a:rPr lang="he-IL"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וְהִקְטִירָ֥ם הַכֹּהֵ֖ן הַמִּזְבֵּ֑חָה </a:t>
                      </a:r>
                      <a:r>
                        <a:rPr lang="he-IL" sz="1200" b="1" dirty="0">
                          <a:solidFill>
                            <a:srgbClr val="FF2500"/>
                          </a:solidFill>
                          <a:effectLst/>
                          <a:latin typeface="Times New Roman" panose="02020603050405020304" pitchFamily="18" charset="0"/>
                          <a:ea typeface="Calibri" panose="020F0502020204030204" pitchFamily="34" charset="0"/>
                          <a:cs typeface="Times New Roman" panose="02020603050405020304" pitchFamily="18" charset="0"/>
                        </a:rPr>
                        <a:t>לֶ֤חֶם</a:t>
                      </a:r>
                      <a:endParaRPr lang="fr-FR" sz="1200" b="1" dirty="0">
                        <a:solidFill>
                          <a:srgbClr val="FF25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r"/>
                      <a:r>
                        <a:rPr lang="he-IL" sz="1200" b="1" dirty="0">
                          <a:solidFill>
                            <a:srgbClr val="FF25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he-IL"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אִשֶּׁה</a:t>
                      </a:r>
                      <a:r>
                        <a:rPr lang="he-IL"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לְרֵ֣יחַ </a:t>
                      </a:r>
                      <a:endParaRPr lang="nl-BE"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r"/>
                      <a:r>
                        <a:rPr lang="he-IL"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נִיחֹ֔ח</a:t>
                      </a:r>
                      <a:r>
                        <a:rPr lang="he-IL"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nl-BE"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r"/>
                      <a:r>
                        <a:rPr lang="nl-NL"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nl-BE"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r"/>
                      <a:r>
                        <a:rPr lang="he-IL"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כָּל־חֵ֖לֶב</a:t>
                      </a:r>
                      <a:r>
                        <a:rPr lang="he-IL"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לַיהוָֽה׃</a:t>
                      </a:r>
                      <a:endParaRPr lang="nl-BE"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r>
                        <a:rPr lang="en-US"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nl-BE"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nl-NL"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κ</a:t>
                      </a:r>
                      <a:r>
                        <a:rPr lang="nl-NL"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α</a:t>
                      </a:r>
                      <a:r>
                        <a:rPr lang="nl-NL"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ι</a:t>
                      </a:r>
                      <a:r>
                        <a:rPr lang="en-US"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α</a:t>
                      </a:r>
                      <a:r>
                        <a:rPr lang="en-US"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νοι</a:t>
                      </a:r>
                      <a:r>
                        <a:rPr lang="en-US"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σει</a:t>
                      </a:r>
                      <a:r>
                        <a:rPr lang="nl-NL"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nl-BE"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nl-NL"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ο</a:t>
                      </a:r>
                      <a:r>
                        <a:rPr lang="en-US"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ι</a:t>
                      </a:r>
                      <a:r>
                        <a:rPr lang="en-US"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ερευ</a:t>
                      </a:r>
                      <a:r>
                        <a:rPr lang="en-US"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ς</a:t>
                      </a:r>
                      <a:r>
                        <a:rPr lang="nl-NL"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ε</a:t>
                      </a:r>
                      <a:r>
                        <a:rPr lang="en-US"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π</a:t>
                      </a:r>
                      <a:r>
                        <a:rPr lang="nl-NL"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ι</a:t>
                      </a:r>
                      <a:r>
                        <a:rPr lang="en-US"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το</a:t>
                      </a:r>
                      <a:r>
                        <a:rPr lang="en-US"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θυσι</a:t>
                      </a:r>
                      <a:r>
                        <a:rPr lang="nl-NL"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α</a:t>
                      </a:r>
                      <a:r>
                        <a:rPr lang="nl-NL"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στη</a:t>
                      </a:r>
                      <a:r>
                        <a:rPr lang="en-US"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ριον</a:t>
                      </a:r>
                      <a:r>
                        <a:rPr lang="nl-NL"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nl-BE"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en-US"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nl-BE"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nl-NL"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κ</a:t>
                      </a:r>
                      <a:r>
                        <a:rPr lang="nl-NL"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α</a:t>
                      </a:r>
                      <a:r>
                        <a:rPr lang="en-US"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ρ</a:t>
                      </a:r>
                      <a:r>
                        <a:rPr lang="nl-NL"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π</a:t>
                      </a:r>
                      <a:r>
                        <a:rPr lang="nl-NL"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ωμ</a:t>
                      </a:r>
                      <a:r>
                        <a:rPr lang="nl-NL"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α</a:t>
                      </a:r>
                      <a:r>
                        <a:rPr lang="en-US"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p>
                    <a:p>
                      <a:pPr algn="just"/>
                      <a:r>
                        <a:rPr lang="en-US"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ο</a:t>
                      </a: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σμη</a:t>
                      </a:r>
                      <a:r>
                        <a:rPr lang="en-US"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ν</a:t>
                      </a:r>
                      <a:endParaRPr lang="nl-BE"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nl-NL"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ευ</a:t>
                      </a:r>
                      <a:r>
                        <a:rPr lang="en-US"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ωδι</a:t>
                      </a:r>
                      <a:r>
                        <a:rPr lang="en-US"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α</a:t>
                      </a:r>
                      <a:r>
                        <a:rPr lang="nl-NL"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ς</a:t>
                      </a:r>
                      <a:endParaRPr lang="nl-BE"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en-US"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τω</a:t>
                      </a:r>
                      <a:r>
                        <a:rPr lang="en-US"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κυρι</a:t>
                      </a:r>
                      <a:r>
                        <a:rPr lang="en-US"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ω</a:t>
                      </a:r>
                      <a:r>
                        <a:rPr lang="en-US"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nl-BE"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nl-NL"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πα</a:t>
                      </a:r>
                      <a:r>
                        <a:rPr lang="en-US"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ν</a:t>
                      </a:r>
                      <a:r>
                        <a:rPr lang="nl-NL"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το</a:t>
                      </a:r>
                      <a:r>
                        <a:rPr lang="en-US"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στε</a:t>
                      </a:r>
                      <a:r>
                        <a:rPr lang="en-US"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α</a:t>
                      </a:r>
                      <a:r>
                        <a:rPr lang="nl-NL"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ρ</a:t>
                      </a:r>
                      <a:r>
                        <a:rPr lang="nl-NL"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τω</a:t>
                      </a:r>
                      <a:r>
                        <a:rPr lang="en-US"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κυρι</a:t>
                      </a:r>
                      <a:r>
                        <a:rPr lang="en-US"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ω</a:t>
                      </a:r>
                      <a:r>
                        <a:rPr lang="en-US"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nl-BE"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r>
                        <a:rPr lang="en-US" sz="1200">
                          <a:solidFill>
                            <a:srgbClr val="5D5D5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nl-BE" sz="1200">
                        <a:effectLst/>
                        <a:latin typeface="Times New Roman" panose="02020603050405020304" pitchFamily="18" charset="0"/>
                        <a:ea typeface="Calibri" panose="020F0502020204030204" pitchFamily="34" charset="0"/>
                        <a:cs typeface="Times New Roman" panose="02020603050405020304" pitchFamily="18" charset="0"/>
                      </a:endParaRPr>
                    </a:p>
                    <a:p>
                      <a:pPr algn="r"/>
                      <a:r>
                        <a:rPr lang="he-IL" sz="1200">
                          <a:solidFill>
                            <a:srgbClr val="5D5D5D"/>
                          </a:solidFill>
                          <a:effectLst/>
                          <a:latin typeface="Times New Roman" panose="02020603050405020304" pitchFamily="18" charset="0"/>
                          <a:ea typeface="Calibri" panose="020F0502020204030204" pitchFamily="34" charset="0"/>
                          <a:cs typeface="Times New Roman" panose="02020603050405020304" pitchFamily="18" charset="0"/>
                        </a:rPr>
                        <a:t>והקטירם הכהן המזבחה לחם</a:t>
                      </a:r>
                      <a:endParaRPr lang="nl-BE" sz="1200">
                        <a:effectLst/>
                        <a:latin typeface="Times New Roman" panose="02020603050405020304" pitchFamily="18" charset="0"/>
                        <a:ea typeface="Calibri" panose="020F0502020204030204" pitchFamily="34" charset="0"/>
                        <a:cs typeface="Times New Roman" panose="02020603050405020304" pitchFamily="18" charset="0"/>
                      </a:endParaRPr>
                    </a:p>
                    <a:p>
                      <a:pPr algn="r"/>
                      <a:r>
                        <a:rPr lang="he-IL" sz="1200">
                          <a:solidFill>
                            <a:srgbClr val="5D5D5D"/>
                          </a:solidFill>
                          <a:effectLst/>
                          <a:latin typeface="Times New Roman" panose="02020603050405020304" pitchFamily="18" charset="0"/>
                          <a:ea typeface="Calibri" panose="020F0502020204030204" pitchFamily="34" charset="0"/>
                          <a:cs typeface="Times New Roman" panose="02020603050405020304" pitchFamily="18" charset="0"/>
                        </a:rPr>
                        <a:t> אשה </a:t>
                      </a:r>
                      <a:endParaRPr lang="nl-BE" sz="1200">
                        <a:effectLst/>
                        <a:latin typeface="Times New Roman" panose="02020603050405020304" pitchFamily="18" charset="0"/>
                        <a:ea typeface="Calibri" panose="020F0502020204030204" pitchFamily="34" charset="0"/>
                        <a:cs typeface="Times New Roman" panose="02020603050405020304" pitchFamily="18" charset="0"/>
                      </a:endParaRPr>
                    </a:p>
                    <a:p>
                      <a:pPr algn="r"/>
                      <a:r>
                        <a:rPr lang="he-IL" sz="1200">
                          <a:solidFill>
                            <a:srgbClr val="5D5D5D"/>
                          </a:solidFill>
                          <a:effectLst/>
                          <a:latin typeface="Times New Roman" panose="02020603050405020304" pitchFamily="18" charset="0"/>
                          <a:ea typeface="Calibri" panose="020F0502020204030204" pitchFamily="34" charset="0"/>
                          <a:cs typeface="Times New Roman" panose="02020603050405020304" pitchFamily="18" charset="0"/>
                        </a:rPr>
                        <a:t>לריח</a:t>
                      </a:r>
                      <a:endParaRPr lang="nl-BE" sz="1200">
                        <a:effectLst/>
                        <a:latin typeface="Times New Roman" panose="02020603050405020304" pitchFamily="18" charset="0"/>
                        <a:ea typeface="Calibri" panose="020F0502020204030204" pitchFamily="34" charset="0"/>
                        <a:cs typeface="Times New Roman" panose="02020603050405020304" pitchFamily="18" charset="0"/>
                      </a:endParaRPr>
                    </a:p>
                    <a:p>
                      <a:pPr algn="r"/>
                      <a:r>
                        <a:rPr lang="he-IL" sz="1200">
                          <a:solidFill>
                            <a:srgbClr val="5D5D5D"/>
                          </a:solidFill>
                          <a:effectLst/>
                          <a:latin typeface="Times New Roman" panose="02020603050405020304" pitchFamily="18" charset="0"/>
                          <a:ea typeface="Calibri" panose="020F0502020204030204" pitchFamily="34" charset="0"/>
                          <a:cs typeface="Times New Roman" panose="02020603050405020304" pitchFamily="18" charset="0"/>
                        </a:rPr>
                        <a:t> ניחח</a:t>
                      </a:r>
                      <a:endParaRPr lang="nl-BE" sz="1200">
                        <a:effectLst/>
                        <a:latin typeface="Times New Roman" panose="02020603050405020304" pitchFamily="18" charset="0"/>
                        <a:ea typeface="Calibri" panose="020F0502020204030204" pitchFamily="34" charset="0"/>
                        <a:cs typeface="Times New Roman" panose="02020603050405020304" pitchFamily="18" charset="0"/>
                      </a:endParaRPr>
                    </a:p>
                    <a:p>
                      <a:pPr algn="r"/>
                      <a:r>
                        <a:rPr lang="he-IL" sz="1200">
                          <a:solidFill>
                            <a:srgbClr val="5D5D5D"/>
                          </a:solidFill>
                          <a:effectLst/>
                          <a:latin typeface="Times New Roman" panose="02020603050405020304" pitchFamily="18" charset="0"/>
                          <a:ea typeface="Calibri" panose="020F0502020204030204" pitchFamily="34" charset="0"/>
                          <a:cs typeface="Times New Roman" panose="02020603050405020304" pitchFamily="18" charset="0"/>
                        </a:rPr>
                        <a:t> ליהוה</a:t>
                      </a:r>
                      <a:endParaRPr lang="nl-BE" sz="1200">
                        <a:effectLst/>
                        <a:latin typeface="Times New Roman" panose="02020603050405020304" pitchFamily="18" charset="0"/>
                        <a:ea typeface="Calibri" panose="020F0502020204030204" pitchFamily="34" charset="0"/>
                        <a:cs typeface="Times New Roman" panose="02020603050405020304" pitchFamily="18" charset="0"/>
                      </a:endParaRPr>
                    </a:p>
                    <a:p>
                      <a:pPr algn="r"/>
                      <a:r>
                        <a:rPr lang="he-IL" sz="1200">
                          <a:solidFill>
                            <a:srgbClr val="5D5D5D"/>
                          </a:solidFill>
                          <a:effectLst/>
                          <a:latin typeface="Times New Roman" panose="02020603050405020304" pitchFamily="18" charset="0"/>
                          <a:ea typeface="Calibri" panose="020F0502020204030204" pitchFamily="34" charset="0"/>
                          <a:cs typeface="Times New Roman" panose="02020603050405020304" pitchFamily="18" charset="0"/>
                        </a:rPr>
                        <a:t> כל חלב ליהוה</a:t>
                      </a:r>
                      <a:endParaRPr lang="nl-BE"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rtl="1"/>
                      <a:r>
                        <a:rPr lang="nl-NL" sz="1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nl-BE"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rtl="1"/>
                      <a:r>
                        <a:rPr lang="nl-NL" sz="8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(4Q25 f2)</a:t>
                      </a:r>
                      <a:r>
                        <a:rPr lang="nl-NL"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nl-BE" sz="1200">
                        <a:effectLst/>
                        <a:latin typeface="Times New Roman" panose="02020603050405020304" pitchFamily="18" charset="0"/>
                        <a:ea typeface="Calibri" panose="020F0502020204030204" pitchFamily="34" charset="0"/>
                        <a:cs typeface="Times New Roman" panose="02020603050405020304" pitchFamily="18" charset="0"/>
                      </a:endParaRPr>
                    </a:p>
                    <a:p>
                      <a:pPr algn="r" rtl="1"/>
                      <a:r>
                        <a:rPr lang="he-IL"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וה]קטירם הכהן המזב[חה לחם ]אׄשה </a:t>
                      </a:r>
                      <a:r>
                        <a:rPr lang="he-IL" sz="1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he-IL"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[לריח ניחח</a:t>
                      </a:r>
                      <a:endParaRPr lang="nl-BE" sz="1200">
                        <a:effectLst/>
                        <a:latin typeface="Times New Roman" panose="02020603050405020304" pitchFamily="18" charset="0"/>
                        <a:ea typeface="Calibri" panose="020F0502020204030204" pitchFamily="34" charset="0"/>
                        <a:cs typeface="Times New Roman" panose="02020603050405020304" pitchFamily="18" charset="0"/>
                      </a:endParaRPr>
                    </a:p>
                    <a:p>
                      <a:pPr algn="r" rtl="1"/>
                      <a:r>
                        <a:rPr lang="nl-NL"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nl-BE" sz="1200">
                        <a:effectLst/>
                        <a:latin typeface="Times New Roman" panose="02020603050405020304" pitchFamily="18" charset="0"/>
                        <a:ea typeface="Calibri" panose="020F0502020204030204" pitchFamily="34" charset="0"/>
                        <a:cs typeface="Times New Roman" panose="02020603050405020304" pitchFamily="18" charset="0"/>
                      </a:endParaRPr>
                    </a:p>
                    <a:p>
                      <a:pPr algn="r" rtl="1"/>
                      <a:r>
                        <a:rPr lang="he-IL"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כל חלב לי]ה֯[וה ].</a:t>
                      </a:r>
                      <a:endParaRPr lang="nl-BE" sz="120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en-US"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nl-BE"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en-US"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Ο</a:t>
                      </a:r>
                      <a:r>
                        <a:rPr lang="en-US"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ʹ· </a:t>
                      </a:r>
                      <a:r>
                        <a:rPr lang="en-US"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ἄρτον</a:t>
                      </a:r>
                      <a:r>
                        <a:rPr lang="en-US"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κάρ</a:t>
                      </a:r>
                      <a:r>
                        <a:rPr lang="en-US"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π</a:t>
                      </a:r>
                      <a:r>
                        <a:rPr lang="en-US"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ωμ</a:t>
                      </a:r>
                      <a:r>
                        <a:rPr lang="en-US"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α. </a:t>
                      </a:r>
                      <a:r>
                        <a:rPr lang="en-US"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Ἄλλος</a:t>
                      </a:r>
                      <a:r>
                        <a:rPr lang="en-US"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ἄρτον</a:t>
                      </a:r>
                      <a:r>
                        <a:rPr lang="en-US"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π</a:t>
                      </a:r>
                      <a:r>
                        <a:rPr lang="en-US"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υρόν</a:t>
                      </a:r>
                      <a:r>
                        <a:rPr lang="en-US"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Ἄλλος</a:t>
                      </a:r>
                      <a:r>
                        <a:rPr lang="en-US"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ἄρτον</a:t>
                      </a:r>
                      <a:r>
                        <a:rPr lang="en-US"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π</a:t>
                      </a:r>
                      <a:r>
                        <a:rPr lang="en-US"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ροσφοῥ</a:t>
                      </a:r>
                      <a:r>
                        <a:rPr lang="en-US" sz="12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α</a:t>
                      </a:r>
                      <a:r>
                        <a:rPr lang="en-US" sz="12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ν</a:t>
                      </a:r>
                      <a:endParaRPr lang="nl-BE"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26313656"/>
                  </a:ext>
                </a:extLst>
              </a:tr>
            </a:tbl>
          </a:graphicData>
        </a:graphic>
      </p:graphicFrame>
      <p:graphicFrame>
        <p:nvGraphicFramePr>
          <p:cNvPr id="10" name="Tabel 9">
            <a:extLst>
              <a:ext uri="{FF2B5EF4-FFF2-40B4-BE49-F238E27FC236}">
                <a16:creationId xmlns:a16="http://schemas.microsoft.com/office/drawing/2014/main" id="{D71E9FC2-DD05-6B99-F4EE-DF86B193DE77}"/>
              </a:ext>
            </a:extLst>
          </p:cNvPr>
          <p:cNvGraphicFramePr>
            <a:graphicFrameLocks noGrp="1"/>
          </p:cNvGraphicFramePr>
          <p:nvPr>
            <p:extLst>
              <p:ext uri="{D42A27DB-BD31-4B8C-83A1-F6EECF244321}">
                <p14:modId xmlns:p14="http://schemas.microsoft.com/office/powerpoint/2010/main" val="4132915898"/>
              </p:ext>
            </p:extLst>
          </p:nvPr>
        </p:nvGraphicFramePr>
        <p:xfrm>
          <a:off x="4913983" y="5323571"/>
          <a:ext cx="7120624" cy="1443208"/>
        </p:xfrm>
        <a:graphic>
          <a:graphicData uri="http://schemas.openxmlformats.org/drawingml/2006/table">
            <a:tbl>
              <a:tblPr firstRow="1" firstCol="1" bandRow="1"/>
              <a:tblGrid>
                <a:gridCol w="708058">
                  <a:extLst>
                    <a:ext uri="{9D8B030D-6E8A-4147-A177-3AD203B41FA5}">
                      <a16:colId xmlns:a16="http://schemas.microsoft.com/office/drawing/2014/main" val="2755995090"/>
                    </a:ext>
                  </a:extLst>
                </a:gridCol>
                <a:gridCol w="3073326">
                  <a:extLst>
                    <a:ext uri="{9D8B030D-6E8A-4147-A177-3AD203B41FA5}">
                      <a16:colId xmlns:a16="http://schemas.microsoft.com/office/drawing/2014/main" val="302202228"/>
                    </a:ext>
                  </a:extLst>
                </a:gridCol>
                <a:gridCol w="3339240">
                  <a:extLst>
                    <a:ext uri="{9D8B030D-6E8A-4147-A177-3AD203B41FA5}">
                      <a16:colId xmlns:a16="http://schemas.microsoft.com/office/drawing/2014/main" val="3874463907"/>
                    </a:ext>
                  </a:extLst>
                </a:gridCol>
              </a:tblGrid>
              <a:tr h="360802">
                <a:tc>
                  <a:txBody>
                    <a:bodyPr/>
                    <a:lstStyle/>
                    <a:p>
                      <a:pPr algn="just"/>
                      <a:r>
                        <a:rPr lang="en-US" sz="1600" dirty="0">
                          <a:solidFill>
                            <a:srgbClr val="242424"/>
                          </a:solidFill>
                          <a:effectLst/>
                          <a:latin typeface="Accordance" pitchFamily="2" charset="-79"/>
                          <a:ea typeface="Calibri" panose="020F0502020204030204" pitchFamily="34" charset="0"/>
                          <a:cs typeface="Arial" panose="020B0604020202020204" pitchFamily="34" charset="0"/>
                        </a:rPr>
                        <a:t>Verse </a:t>
                      </a:r>
                      <a:endParaRPr lang="nl-BE" sz="1600" dirty="0">
                        <a:effectLst/>
                        <a:latin typeface="AdvOT4e5fbc10+03"/>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US" sz="1600" i="1">
                          <a:solidFill>
                            <a:srgbClr val="242424"/>
                          </a:solidFill>
                          <a:effectLst/>
                          <a:latin typeface="Accordance" pitchFamily="2" charset="-79"/>
                          <a:ea typeface="Calibri" panose="020F0502020204030204" pitchFamily="34" charset="0"/>
                          <a:cs typeface="Arial" panose="020B0604020202020204" pitchFamily="34" charset="0"/>
                        </a:rPr>
                        <a:t>Vorlage?</a:t>
                      </a:r>
                      <a:endParaRPr lang="nl-BE" sz="1600">
                        <a:effectLst/>
                        <a:latin typeface="AdvOT4e5fbc10+03"/>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US" sz="1600">
                          <a:solidFill>
                            <a:srgbClr val="242424"/>
                          </a:solidFill>
                          <a:effectLst/>
                          <a:latin typeface="Accordance" pitchFamily="2" charset="-79"/>
                          <a:ea typeface="Calibri" panose="020F0502020204030204" pitchFamily="34" charset="0"/>
                          <a:cs typeface="Arial" panose="020B0604020202020204" pitchFamily="34" charset="0"/>
                        </a:rPr>
                        <a:t>LXX</a:t>
                      </a:r>
                      <a:endParaRPr lang="nl-BE" sz="1600">
                        <a:effectLst/>
                        <a:latin typeface="AdvOT4e5fbc10+03"/>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15206270"/>
                  </a:ext>
                </a:extLst>
              </a:tr>
              <a:tr h="360802">
                <a:tc>
                  <a:txBody>
                    <a:bodyPr/>
                    <a:lstStyle/>
                    <a:p>
                      <a:pPr algn="just"/>
                      <a:r>
                        <a:rPr lang="en-US" sz="1600">
                          <a:solidFill>
                            <a:srgbClr val="242424"/>
                          </a:solidFill>
                          <a:effectLst/>
                          <a:latin typeface="Accordance" pitchFamily="2" charset="-79"/>
                          <a:ea typeface="Calibri" panose="020F0502020204030204" pitchFamily="34" charset="0"/>
                          <a:cs typeface="Arial" panose="020B0604020202020204" pitchFamily="34" charset="0"/>
                        </a:rPr>
                        <a:t>3:5</a:t>
                      </a:r>
                      <a:endParaRPr lang="nl-BE" sz="1600">
                        <a:effectLst/>
                        <a:latin typeface="AdvOT4e5fbc10+03"/>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he-IL" sz="1400">
                          <a:solidFill>
                            <a:srgbClr val="70AD47"/>
                          </a:solidFill>
                          <a:effectLst/>
                          <a:latin typeface="AdvOT4e5fbc10+03"/>
                          <a:ea typeface="Calibri" panose="020F0502020204030204" pitchFamily="34" charset="0"/>
                          <a:cs typeface="Accordance" pitchFamily="2" charset="-79"/>
                        </a:rPr>
                        <a:t>אִשֵּׁה </a:t>
                      </a:r>
                      <a:r>
                        <a:rPr lang="he-IL" sz="1400">
                          <a:solidFill>
                            <a:srgbClr val="8FAADC"/>
                          </a:solidFill>
                          <a:effectLst/>
                          <a:latin typeface="AdvOT4e5fbc10+03"/>
                          <a:ea typeface="Calibri" panose="020F0502020204030204" pitchFamily="34" charset="0"/>
                          <a:cs typeface="Accordance" pitchFamily="2" charset="-79"/>
                        </a:rPr>
                        <a:t>רֵיחַ נִיחֹחַ </a:t>
                      </a:r>
                      <a:r>
                        <a:rPr lang="he-IL" sz="1400">
                          <a:solidFill>
                            <a:srgbClr val="ED7D31"/>
                          </a:solidFill>
                          <a:effectLst/>
                          <a:latin typeface="AdvOT4e5fbc10+03"/>
                          <a:ea typeface="Calibri" panose="020F0502020204030204" pitchFamily="34" charset="0"/>
                          <a:cs typeface="Accordance" pitchFamily="2" charset="-79"/>
                        </a:rPr>
                        <a:t>לַיהוָה</a:t>
                      </a:r>
                      <a:endParaRPr lang="nl-BE" sz="1600">
                        <a:effectLst/>
                        <a:latin typeface="AdvOT4e5fbc10+03"/>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US" sz="1600">
                          <a:solidFill>
                            <a:srgbClr val="70AD47"/>
                          </a:solidFill>
                          <a:effectLst/>
                          <a:latin typeface="Accordance" pitchFamily="2" charset="-79"/>
                          <a:ea typeface="Calibri" panose="020F0502020204030204" pitchFamily="34" charset="0"/>
                          <a:cs typeface="Arial" panose="020B0604020202020204" pitchFamily="34" charset="0"/>
                        </a:rPr>
                        <a:t>κάρπωμα </a:t>
                      </a:r>
                      <a:r>
                        <a:rPr lang="en-US" sz="1600">
                          <a:solidFill>
                            <a:srgbClr val="8FAADC"/>
                          </a:solidFill>
                          <a:effectLst/>
                          <a:latin typeface="Accordance" pitchFamily="2" charset="-79"/>
                          <a:ea typeface="Calibri" panose="020F0502020204030204" pitchFamily="34" charset="0"/>
                          <a:cs typeface="Arial" panose="020B0604020202020204" pitchFamily="34" charset="0"/>
                        </a:rPr>
                        <a:t>ὀσμὴ εὐωδίας </a:t>
                      </a:r>
                      <a:r>
                        <a:rPr lang="en-US" sz="1600">
                          <a:solidFill>
                            <a:srgbClr val="ED7D31"/>
                          </a:solidFill>
                          <a:effectLst/>
                          <a:latin typeface="Accordance" pitchFamily="2" charset="-79"/>
                          <a:ea typeface="Calibri" panose="020F0502020204030204" pitchFamily="34" charset="0"/>
                          <a:cs typeface="Arial" panose="020B0604020202020204" pitchFamily="34" charset="0"/>
                        </a:rPr>
                        <a:t>κυρίῳ</a:t>
                      </a:r>
                      <a:endParaRPr lang="nl-BE" sz="1600">
                        <a:effectLst/>
                        <a:latin typeface="AdvOT4e5fbc10+03"/>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61540096"/>
                  </a:ext>
                </a:extLst>
              </a:tr>
              <a:tr h="360802">
                <a:tc>
                  <a:txBody>
                    <a:bodyPr/>
                    <a:lstStyle/>
                    <a:p>
                      <a:pPr algn="just"/>
                      <a:r>
                        <a:rPr lang="en-US" sz="1600">
                          <a:solidFill>
                            <a:srgbClr val="242424"/>
                          </a:solidFill>
                          <a:effectLst/>
                          <a:latin typeface="Accordance" pitchFamily="2" charset="-79"/>
                          <a:ea typeface="Calibri" panose="020F0502020204030204" pitchFamily="34" charset="0"/>
                          <a:cs typeface="Arial" panose="020B0604020202020204" pitchFamily="34" charset="0"/>
                        </a:rPr>
                        <a:t>3:11</a:t>
                      </a:r>
                      <a:endParaRPr lang="nl-BE" sz="1600">
                        <a:effectLst/>
                        <a:latin typeface="AdvOT4e5fbc10+03"/>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he-IL" sz="1400">
                          <a:solidFill>
                            <a:srgbClr val="8FAADC"/>
                          </a:solidFill>
                          <a:effectLst/>
                          <a:latin typeface="AdvOT4e5fbc10+03"/>
                          <a:ea typeface="Calibri" panose="020F0502020204030204" pitchFamily="34" charset="0"/>
                          <a:cs typeface="Accordance" pitchFamily="2" charset="-79"/>
                        </a:rPr>
                        <a:t>לריח ניחח </a:t>
                      </a:r>
                      <a:r>
                        <a:rPr lang="he-IL" sz="1400">
                          <a:solidFill>
                            <a:srgbClr val="70AD47"/>
                          </a:solidFill>
                          <a:effectLst/>
                          <a:latin typeface="AdvOT4e5fbc10+03"/>
                          <a:ea typeface="Calibri" panose="020F0502020204030204" pitchFamily="34" charset="0"/>
                          <a:cs typeface="Accordance" pitchFamily="2" charset="-79"/>
                        </a:rPr>
                        <a:t>אשׁה </a:t>
                      </a:r>
                      <a:r>
                        <a:rPr lang="he-IL" sz="1400">
                          <a:solidFill>
                            <a:srgbClr val="ED7D31"/>
                          </a:solidFill>
                          <a:effectLst/>
                          <a:latin typeface="AdvOT4e5fbc10+03"/>
                          <a:ea typeface="Calibri" panose="020F0502020204030204" pitchFamily="34" charset="0"/>
                          <a:cs typeface="Accordance" pitchFamily="2" charset="-79"/>
                        </a:rPr>
                        <a:t>ליהוה</a:t>
                      </a:r>
                      <a:endParaRPr lang="nl-BE" sz="1600">
                        <a:effectLst/>
                        <a:latin typeface="AdvOT4e5fbc10+03"/>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US" sz="1600">
                          <a:solidFill>
                            <a:srgbClr val="8FAADC"/>
                          </a:solidFill>
                          <a:effectLst/>
                          <a:latin typeface="Accordance" pitchFamily="2" charset="-79"/>
                          <a:ea typeface="Calibri" panose="020F0502020204030204" pitchFamily="34" charset="0"/>
                          <a:cs typeface="Arial" panose="020B0604020202020204" pitchFamily="34" charset="0"/>
                        </a:rPr>
                        <a:t>ὀσμὴν εὐωδίας </a:t>
                      </a:r>
                      <a:r>
                        <a:rPr lang="en-US" sz="1600">
                          <a:solidFill>
                            <a:srgbClr val="70AD47"/>
                          </a:solidFill>
                          <a:effectLst/>
                          <a:latin typeface="Accordance" pitchFamily="2" charset="-79"/>
                          <a:ea typeface="Calibri" panose="020F0502020204030204" pitchFamily="34" charset="0"/>
                          <a:cs typeface="Arial" panose="020B0604020202020204" pitchFamily="34" charset="0"/>
                        </a:rPr>
                        <a:t>κάρπωμα </a:t>
                      </a:r>
                      <a:r>
                        <a:rPr lang="en-US" sz="1600">
                          <a:solidFill>
                            <a:srgbClr val="ED7D31"/>
                          </a:solidFill>
                          <a:effectLst/>
                          <a:latin typeface="Accordance" pitchFamily="2" charset="-79"/>
                          <a:ea typeface="Calibri" panose="020F0502020204030204" pitchFamily="34" charset="0"/>
                          <a:cs typeface="Arial" panose="020B0604020202020204" pitchFamily="34" charset="0"/>
                        </a:rPr>
                        <a:t>κυρίῳ</a:t>
                      </a:r>
                      <a:endParaRPr lang="nl-BE" sz="1600">
                        <a:effectLst/>
                        <a:latin typeface="AdvOT4e5fbc10+03"/>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33420351"/>
                  </a:ext>
                </a:extLst>
              </a:tr>
              <a:tr h="360802">
                <a:tc>
                  <a:txBody>
                    <a:bodyPr/>
                    <a:lstStyle/>
                    <a:p>
                      <a:pPr algn="just"/>
                      <a:r>
                        <a:rPr lang="en-US" sz="1600">
                          <a:solidFill>
                            <a:srgbClr val="242424"/>
                          </a:solidFill>
                          <a:effectLst/>
                          <a:latin typeface="Accordance" pitchFamily="2" charset="-79"/>
                          <a:ea typeface="Calibri" panose="020F0502020204030204" pitchFamily="34" charset="0"/>
                          <a:cs typeface="Arial" panose="020B0604020202020204" pitchFamily="34" charset="0"/>
                        </a:rPr>
                        <a:t>3:16</a:t>
                      </a:r>
                      <a:endParaRPr lang="nl-BE" sz="1600">
                        <a:effectLst/>
                        <a:latin typeface="AdvOT4e5fbc10+03"/>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he-IL" sz="1400">
                          <a:solidFill>
                            <a:srgbClr val="FF0000"/>
                          </a:solidFill>
                          <a:effectLst/>
                          <a:latin typeface="AdvOT4e5fbc10+03"/>
                          <a:ea typeface="Calibri" panose="020F0502020204030204" pitchFamily="34" charset="0"/>
                          <a:cs typeface="Accordance" pitchFamily="2" charset="-79"/>
                        </a:rPr>
                        <a:t>לֶחֶם </a:t>
                      </a:r>
                      <a:r>
                        <a:rPr lang="he-IL" sz="1400">
                          <a:solidFill>
                            <a:srgbClr val="70AD47"/>
                          </a:solidFill>
                          <a:effectLst/>
                          <a:latin typeface="AdvOT4e5fbc10+03"/>
                          <a:ea typeface="Calibri" panose="020F0502020204030204" pitchFamily="34" charset="0"/>
                          <a:cs typeface="Accordance" pitchFamily="2" charset="-79"/>
                        </a:rPr>
                        <a:t>אִשֶּׁה </a:t>
                      </a:r>
                      <a:r>
                        <a:rPr lang="he-IL" sz="1400">
                          <a:solidFill>
                            <a:srgbClr val="8FAADC"/>
                          </a:solidFill>
                          <a:effectLst/>
                          <a:latin typeface="AdvOT4e5fbc10+03"/>
                          <a:ea typeface="Calibri" panose="020F0502020204030204" pitchFamily="34" charset="0"/>
                          <a:cs typeface="Accordance" pitchFamily="2" charset="-79"/>
                        </a:rPr>
                        <a:t>לְרֵיחַ נִיחֹחַ </a:t>
                      </a:r>
                      <a:endParaRPr lang="nl-BE" sz="1600">
                        <a:effectLst/>
                        <a:latin typeface="AdvOT4e5fbc10+03"/>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nl-NL" sz="1600" dirty="0" err="1">
                          <a:solidFill>
                            <a:srgbClr val="70AD47"/>
                          </a:solidFill>
                          <a:effectLst/>
                          <a:latin typeface="Accordance" pitchFamily="2" charset="-79"/>
                          <a:ea typeface="Calibri" panose="020F0502020204030204" pitchFamily="34" charset="0"/>
                          <a:cs typeface="Arial" panose="020B0604020202020204" pitchFamily="34" charset="0"/>
                        </a:rPr>
                        <a:t>κ</a:t>
                      </a:r>
                      <a:r>
                        <a:rPr lang="nl-NL" sz="1600" dirty="0">
                          <a:solidFill>
                            <a:srgbClr val="70AD47"/>
                          </a:solidFill>
                          <a:effectLst/>
                          <a:latin typeface="Accordance" pitchFamily="2" charset="-79"/>
                          <a:ea typeface="Calibri" panose="020F0502020204030204" pitchFamily="34" charset="0"/>
                          <a:cs typeface="Arial" panose="020B0604020202020204" pitchFamily="34" charset="0"/>
                        </a:rPr>
                        <a:t>α</a:t>
                      </a:r>
                      <a:r>
                        <a:rPr lang="en-US" sz="1600" dirty="0">
                          <a:solidFill>
                            <a:srgbClr val="70AD47"/>
                          </a:solidFill>
                          <a:effectLst/>
                          <a:latin typeface="Accordance" pitchFamily="2" charset="-79"/>
                          <a:ea typeface="Calibri" panose="020F0502020204030204" pitchFamily="34" charset="0"/>
                          <a:cs typeface="Arial" panose="020B0604020202020204" pitchFamily="34" charset="0"/>
                        </a:rPr>
                        <a:t>́</a:t>
                      </a:r>
                      <a:r>
                        <a:rPr lang="nl-NL" sz="1600" dirty="0" err="1">
                          <a:solidFill>
                            <a:srgbClr val="70AD47"/>
                          </a:solidFill>
                          <a:effectLst/>
                          <a:latin typeface="Accordance" pitchFamily="2" charset="-79"/>
                          <a:ea typeface="Calibri" panose="020F0502020204030204" pitchFamily="34" charset="0"/>
                          <a:cs typeface="Arial" panose="020B0604020202020204" pitchFamily="34" charset="0"/>
                        </a:rPr>
                        <a:t>ρ</a:t>
                      </a:r>
                      <a:r>
                        <a:rPr lang="nl-NL" sz="1600" dirty="0">
                          <a:solidFill>
                            <a:srgbClr val="70AD47"/>
                          </a:solidFill>
                          <a:effectLst/>
                          <a:latin typeface="Accordance" pitchFamily="2" charset="-79"/>
                          <a:ea typeface="Calibri" panose="020F0502020204030204" pitchFamily="34" charset="0"/>
                          <a:cs typeface="Arial" panose="020B0604020202020204" pitchFamily="34" charset="0"/>
                        </a:rPr>
                        <a:t>π</a:t>
                      </a:r>
                      <a:r>
                        <a:rPr lang="nl-NL" sz="1600" dirty="0" err="1">
                          <a:solidFill>
                            <a:srgbClr val="70AD47"/>
                          </a:solidFill>
                          <a:effectLst/>
                          <a:latin typeface="Accordance" pitchFamily="2" charset="-79"/>
                          <a:ea typeface="Calibri" panose="020F0502020204030204" pitchFamily="34" charset="0"/>
                          <a:cs typeface="Arial" panose="020B0604020202020204" pitchFamily="34" charset="0"/>
                        </a:rPr>
                        <a:t>ωμ</a:t>
                      </a:r>
                      <a:r>
                        <a:rPr lang="nl-NL" sz="1600" dirty="0">
                          <a:solidFill>
                            <a:srgbClr val="70AD47"/>
                          </a:solidFill>
                          <a:effectLst/>
                          <a:latin typeface="Accordance" pitchFamily="2" charset="-79"/>
                          <a:ea typeface="Calibri" panose="020F0502020204030204" pitchFamily="34" charset="0"/>
                          <a:cs typeface="Arial" panose="020B0604020202020204" pitchFamily="34" charset="0"/>
                        </a:rPr>
                        <a:t>α </a:t>
                      </a:r>
                      <a:r>
                        <a:rPr lang="nl-NL" sz="1600" dirty="0" err="1">
                          <a:solidFill>
                            <a:srgbClr val="8FAADC"/>
                          </a:solidFill>
                          <a:effectLst/>
                          <a:latin typeface="Accordance" pitchFamily="2" charset="-79"/>
                          <a:ea typeface="Calibri" panose="020F0502020204030204" pitchFamily="34" charset="0"/>
                          <a:cs typeface="Arial" panose="020B0604020202020204" pitchFamily="34" charset="0"/>
                        </a:rPr>
                        <a:t>ο</a:t>
                      </a:r>
                      <a:r>
                        <a:rPr lang="en-US" sz="1600" dirty="0">
                          <a:solidFill>
                            <a:srgbClr val="8FAADC"/>
                          </a:solidFill>
                          <a:effectLst/>
                          <a:latin typeface="Accordance" pitchFamily="2" charset="-79"/>
                          <a:ea typeface="Calibri" panose="020F0502020204030204" pitchFamily="34" charset="0"/>
                          <a:cs typeface="Arial" panose="020B0604020202020204" pitchFamily="34" charset="0"/>
                        </a:rPr>
                        <a:t>̓</a:t>
                      </a:r>
                      <a:r>
                        <a:rPr lang="nl-NL" sz="1600" dirty="0" err="1">
                          <a:solidFill>
                            <a:srgbClr val="8FAADC"/>
                          </a:solidFill>
                          <a:effectLst/>
                          <a:latin typeface="Accordance" pitchFamily="2" charset="-79"/>
                          <a:ea typeface="Calibri" panose="020F0502020204030204" pitchFamily="34" charset="0"/>
                          <a:cs typeface="Arial" panose="020B0604020202020204" pitchFamily="34" charset="0"/>
                        </a:rPr>
                        <a:t>σμη</a:t>
                      </a:r>
                      <a:r>
                        <a:rPr lang="en-US" sz="1600" dirty="0">
                          <a:solidFill>
                            <a:srgbClr val="8FAADC"/>
                          </a:solidFill>
                          <a:effectLst/>
                          <a:latin typeface="Accordance" pitchFamily="2" charset="-79"/>
                          <a:ea typeface="Calibri" panose="020F0502020204030204" pitchFamily="34" charset="0"/>
                          <a:cs typeface="Arial" panose="020B0604020202020204" pitchFamily="34" charset="0"/>
                        </a:rPr>
                        <a:t>̀</a:t>
                      </a:r>
                      <a:r>
                        <a:rPr lang="nl-NL" sz="1600" dirty="0" err="1">
                          <a:solidFill>
                            <a:srgbClr val="8FAADC"/>
                          </a:solidFill>
                          <a:effectLst/>
                          <a:latin typeface="Accordance" pitchFamily="2" charset="-79"/>
                          <a:ea typeface="Calibri" panose="020F0502020204030204" pitchFamily="34" charset="0"/>
                          <a:cs typeface="Arial" panose="020B0604020202020204" pitchFamily="34" charset="0"/>
                        </a:rPr>
                        <a:t>ν</a:t>
                      </a:r>
                      <a:r>
                        <a:rPr lang="nl-NL" sz="1600" dirty="0">
                          <a:solidFill>
                            <a:srgbClr val="8FAADC"/>
                          </a:solidFill>
                          <a:effectLst/>
                          <a:latin typeface="Accordance" pitchFamily="2" charset="-79"/>
                          <a:ea typeface="Calibri" panose="020F0502020204030204" pitchFamily="34" charset="0"/>
                          <a:cs typeface="Arial" panose="020B0604020202020204" pitchFamily="34" charset="0"/>
                        </a:rPr>
                        <a:t> </a:t>
                      </a:r>
                      <a:r>
                        <a:rPr lang="nl-NL" sz="1600" dirty="0" err="1">
                          <a:solidFill>
                            <a:srgbClr val="8FAADC"/>
                          </a:solidFill>
                          <a:effectLst/>
                          <a:latin typeface="Accordance" pitchFamily="2" charset="-79"/>
                          <a:ea typeface="Calibri" panose="020F0502020204030204" pitchFamily="34" charset="0"/>
                          <a:cs typeface="Arial" panose="020B0604020202020204" pitchFamily="34" charset="0"/>
                        </a:rPr>
                        <a:t>ευ</a:t>
                      </a:r>
                      <a:r>
                        <a:rPr lang="en-US" sz="1600" dirty="0">
                          <a:solidFill>
                            <a:srgbClr val="8FAADC"/>
                          </a:solidFill>
                          <a:effectLst/>
                          <a:latin typeface="Accordance" pitchFamily="2" charset="-79"/>
                          <a:ea typeface="Calibri" panose="020F0502020204030204" pitchFamily="34" charset="0"/>
                          <a:cs typeface="Arial" panose="020B0604020202020204" pitchFamily="34" charset="0"/>
                        </a:rPr>
                        <a:t>̓</a:t>
                      </a:r>
                      <a:r>
                        <a:rPr lang="nl-NL" sz="1600" dirty="0" err="1">
                          <a:solidFill>
                            <a:srgbClr val="8FAADC"/>
                          </a:solidFill>
                          <a:effectLst/>
                          <a:latin typeface="Accordance" pitchFamily="2" charset="-79"/>
                          <a:ea typeface="Calibri" panose="020F0502020204030204" pitchFamily="34" charset="0"/>
                          <a:cs typeface="Arial" panose="020B0604020202020204" pitchFamily="34" charset="0"/>
                        </a:rPr>
                        <a:t>ωδι</a:t>
                      </a:r>
                      <a:r>
                        <a:rPr lang="en-US" sz="1600" dirty="0">
                          <a:solidFill>
                            <a:srgbClr val="8FAADC"/>
                          </a:solidFill>
                          <a:effectLst/>
                          <a:latin typeface="Accordance" pitchFamily="2" charset="-79"/>
                          <a:ea typeface="Calibri" panose="020F0502020204030204" pitchFamily="34" charset="0"/>
                          <a:cs typeface="Arial" panose="020B0604020202020204" pitchFamily="34" charset="0"/>
                        </a:rPr>
                        <a:t>́</a:t>
                      </a:r>
                      <a:r>
                        <a:rPr lang="nl-NL" sz="1600" dirty="0">
                          <a:solidFill>
                            <a:srgbClr val="8FAADC"/>
                          </a:solidFill>
                          <a:effectLst/>
                          <a:latin typeface="Accordance" pitchFamily="2" charset="-79"/>
                          <a:ea typeface="Calibri" panose="020F0502020204030204" pitchFamily="34" charset="0"/>
                          <a:cs typeface="Arial" panose="020B0604020202020204" pitchFamily="34" charset="0"/>
                        </a:rPr>
                        <a:t>α</a:t>
                      </a:r>
                      <a:r>
                        <a:rPr lang="nl-NL" sz="1600" dirty="0" err="1">
                          <a:solidFill>
                            <a:srgbClr val="8FAADC"/>
                          </a:solidFill>
                          <a:effectLst/>
                          <a:latin typeface="Accordance" pitchFamily="2" charset="-79"/>
                          <a:ea typeface="Calibri" panose="020F0502020204030204" pitchFamily="34" charset="0"/>
                          <a:cs typeface="Arial" panose="020B0604020202020204" pitchFamily="34" charset="0"/>
                        </a:rPr>
                        <a:t>ς</a:t>
                      </a:r>
                      <a:r>
                        <a:rPr lang="nl-NL" sz="1600" dirty="0">
                          <a:solidFill>
                            <a:srgbClr val="8FAADC"/>
                          </a:solidFill>
                          <a:effectLst/>
                          <a:latin typeface="Accordance" pitchFamily="2" charset="-79"/>
                          <a:ea typeface="Calibri" panose="020F0502020204030204" pitchFamily="34" charset="0"/>
                          <a:cs typeface="Arial" panose="020B0604020202020204" pitchFamily="34" charset="0"/>
                        </a:rPr>
                        <a:t> </a:t>
                      </a:r>
                      <a:r>
                        <a:rPr lang="nl-NL" sz="1600" dirty="0" err="1">
                          <a:solidFill>
                            <a:srgbClr val="ED7D31"/>
                          </a:solidFill>
                          <a:effectLst/>
                          <a:latin typeface="Accordance" pitchFamily="2" charset="-79"/>
                          <a:ea typeface="Calibri" panose="020F0502020204030204" pitchFamily="34" charset="0"/>
                          <a:cs typeface="Arial" panose="020B0604020202020204" pitchFamily="34" charset="0"/>
                        </a:rPr>
                        <a:t>τω</a:t>
                      </a:r>
                      <a:r>
                        <a:rPr lang="en-US" sz="1600" dirty="0">
                          <a:solidFill>
                            <a:srgbClr val="ED7D31"/>
                          </a:solidFill>
                          <a:effectLst/>
                          <a:latin typeface="Accordance" pitchFamily="2" charset="-79"/>
                          <a:ea typeface="Calibri" panose="020F0502020204030204" pitchFamily="34" charset="0"/>
                          <a:cs typeface="Arial" panose="020B0604020202020204" pitchFamily="34" charset="0"/>
                        </a:rPr>
                        <a:t>͂</a:t>
                      </a:r>
                      <a:r>
                        <a:rPr lang="en-US" sz="1600" dirty="0" err="1">
                          <a:solidFill>
                            <a:srgbClr val="ED7D31"/>
                          </a:solidFill>
                          <a:effectLst/>
                          <a:latin typeface="Accordance" pitchFamily="2" charset="-79"/>
                          <a:ea typeface="Calibri" panose="020F0502020204030204" pitchFamily="34" charset="0"/>
                          <a:cs typeface="Arial" panose="020B0604020202020204" pitchFamily="34" charset="0"/>
                        </a:rPr>
                        <a:t>ͅ</a:t>
                      </a:r>
                      <a:r>
                        <a:rPr lang="en-US" sz="1600" dirty="0">
                          <a:solidFill>
                            <a:srgbClr val="ED7D31"/>
                          </a:solidFill>
                          <a:effectLst/>
                          <a:latin typeface="Accordance" pitchFamily="2" charset="-79"/>
                          <a:ea typeface="Calibri" panose="020F0502020204030204" pitchFamily="34" charset="0"/>
                          <a:cs typeface="Arial" panose="020B0604020202020204" pitchFamily="34" charset="0"/>
                        </a:rPr>
                        <a:t> </a:t>
                      </a:r>
                      <a:r>
                        <a:rPr lang="nl-NL" sz="1600" dirty="0" err="1">
                          <a:solidFill>
                            <a:srgbClr val="ED7D31"/>
                          </a:solidFill>
                          <a:effectLst/>
                          <a:latin typeface="Accordance" pitchFamily="2" charset="-79"/>
                          <a:ea typeface="Calibri" panose="020F0502020204030204" pitchFamily="34" charset="0"/>
                          <a:cs typeface="Arial" panose="020B0604020202020204" pitchFamily="34" charset="0"/>
                        </a:rPr>
                        <a:t>κυρι</a:t>
                      </a:r>
                      <a:r>
                        <a:rPr lang="en-US" sz="1600" dirty="0">
                          <a:solidFill>
                            <a:srgbClr val="ED7D31"/>
                          </a:solidFill>
                          <a:effectLst/>
                          <a:latin typeface="Accordance" pitchFamily="2" charset="-79"/>
                          <a:ea typeface="Calibri" panose="020F0502020204030204" pitchFamily="34" charset="0"/>
                          <a:cs typeface="Arial" panose="020B0604020202020204" pitchFamily="34" charset="0"/>
                        </a:rPr>
                        <a:t>́</a:t>
                      </a:r>
                      <a:r>
                        <a:rPr lang="nl-NL" sz="1600" dirty="0" err="1">
                          <a:solidFill>
                            <a:srgbClr val="ED7D31"/>
                          </a:solidFill>
                          <a:effectLst/>
                          <a:latin typeface="Accordance" pitchFamily="2" charset="-79"/>
                          <a:ea typeface="Calibri" panose="020F0502020204030204" pitchFamily="34" charset="0"/>
                          <a:cs typeface="Arial" panose="020B0604020202020204" pitchFamily="34" charset="0"/>
                        </a:rPr>
                        <a:t>ω</a:t>
                      </a:r>
                      <a:r>
                        <a:rPr lang="en-US" sz="1600" dirty="0" err="1">
                          <a:solidFill>
                            <a:srgbClr val="ED7D31"/>
                          </a:solidFill>
                          <a:effectLst/>
                          <a:latin typeface="Accordance" pitchFamily="2" charset="-79"/>
                          <a:ea typeface="Calibri" panose="020F0502020204030204" pitchFamily="34" charset="0"/>
                          <a:cs typeface="Arial" panose="020B0604020202020204" pitchFamily="34" charset="0"/>
                        </a:rPr>
                        <a:t>ͅ</a:t>
                      </a:r>
                      <a:endParaRPr lang="nl-BE" sz="1600" dirty="0">
                        <a:effectLst/>
                        <a:latin typeface="AdvOT4e5fbc10+03"/>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61803704"/>
                  </a:ext>
                </a:extLst>
              </a:tr>
            </a:tbl>
          </a:graphicData>
        </a:graphic>
      </p:graphicFrame>
    </p:spTree>
    <p:extLst>
      <p:ext uri="{BB962C8B-B14F-4D97-AF65-F5344CB8AC3E}">
        <p14:creationId xmlns:p14="http://schemas.microsoft.com/office/powerpoint/2010/main" val="763160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5">
                                            <p:txEl>
                                              <p:pRg st="13" end="13"/>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a:xfrm>
            <a:off x="606864" y="348116"/>
            <a:ext cx="7771325" cy="431800"/>
          </a:xfrm>
        </p:spPr>
        <p:txBody>
          <a:bodyPr/>
          <a:lstStyle/>
          <a:p>
            <a:r>
              <a:rPr lang="fr-BE" dirty="0" err="1"/>
              <a:t>God’s</a:t>
            </a:r>
            <a:r>
              <a:rPr lang="fr-BE" dirty="0"/>
              <a:t> </a:t>
            </a:r>
            <a:r>
              <a:rPr lang="fr-BE" dirty="0" err="1"/>
              <a:t>Bread</a:t>
            </a:r>
            <a:endParaRPr lang="fr-BE" dirty="0"/>
          </a:p>
        </p:txBody>
      </p:sp>
      <p:sp>
        <p:nvSpPr>
          <p:cNvPr id="3" name="Espace réservé du texte 2"/>
          <p:cNvSpPr>
            <a:spLocks noGrp="1"/>
          </p:cNvSpPr>
          <p:nvPr>
            <p:ph type="body" sz="quarter" idx="10"/>
          </p:nvPr>
        </p:nvSpPr>
        <p:spPr/>
        <p:txBody>
          <a:bodyPr/>
          <a:lstStyle/>
          <a:p>
            <a:endParaRPr lang="fr-BE"/>
          </a:p>
        </p:txBody>
      </p:sp>
      <p:sp>
        <p:nvSpPr>
          <p:cNvPr id="4" name="Espace réservé du texte 3"/>
          <p:cNvSpPr>
            <a:spLocks noGrp="1"/>
          </p:cNvSpPr>
          <p:nvPr>
            <p:ph type="body" sz="quarter" idx="11"/>
          </p:nvPr>
        </p:nvSpPr>
        <p:spPr/>
        <p:txBody>
          <a:bodyPr/>
          <a:lstStyle/>
          <a:p>
            <a:endParaRPr lang="fr-BE"/>
          </a:p>
        </p:txBody>
      </p:sp>
      <p:sp>
        <p:nvSpPr>
          <p:cNvPr id="5" name="Tekstvak 4">
            <a:extLst>
              <a:ext uri="{FF2B5EF4-FFF2-40B4-BE49-F238E27FC236}">
                <a16:creationId xmlns:a16="http://schemas.microsoft.com/office/drawing/2014/main" id="{8F98BC85-B7A4-DAF7-4D5E-E138E2FB7E93}"/>
              </a:ext>
            </a:extLst>
          </p:cNvPr>
          <p:cNvSpPr txBox="1"/>
          <p:nvPr/>
        </p:nvSpPr>
        <p:spPr>
          <a:xfrm>
            <a:off x="824324" y="1907429"/>
            <a:ext cx="8776018" cy="4801314"/>
          </a:xfrm>
          <a:prstGeom prst="rect">
            <a:avLst/>
          </a:prstGeom>
          <a:noFill/>
        </p:spPr>
        <p:txBody>
          <a:bodyPr wrap="square" rtlCol="0">
            <a:spAutoFit/>
          </a:bodyPr>
          <a:lstStyle/>
          <a:p>
            <a:r>
              <a:rPr lang="nl-BE" b="1" u="sng" dirty="0">
                <a:latin typeface="Times New Roman" panose="02020603050405020304" pitchFamily="18" charset="0"/>
                <a:cs typeface="Times New Roman" panose="02020603050405020304" pitchFamily="18" charset="0"/>
              </a:rPr>
              <a:t>Omission?</a:t>
            </a:r>
          </a:p>
          <a:p>
            <a:pPr marL="285750" indent="-285750">
              <a:buFont typeface="Arial" panose="020B0604020202020204" pitchFamily="34" charset="0"/>
              <a:buChar char="•"/>
            </a:pPr>
            <a:r>
              <a:rPr lang="nl-BE" i="1" dirty="0">
                <a:latin typeface="Times New Roman" panose="02020603050405020304" pitchFamily="18" charset="0"/>
                <a:cs typeface="Times New Roman" panose="02020603050405020304" pitchFamily="18" charset="0"/>
              </a:rPr>
              <a:t>Vorlage</a:t>
            </a:r>
          </a:p>
          <a:p>
            <a:pPr marL="285750" indent="-285750">
              <a:buFont typeface="Arial" panose="020B0604020202020204" pitchFamily="34" charset="0"/>
              <a:buChar char="•"/>
            </a:pPr>
            <a:r>
              <a:rPr lang="nl-BE" i="1" dirty="0">
                <a:latin typeface="Times New Roman" panose="02020603050405020304" pitchFamily="18" charset="0"/>
                <a:cs typeface="Times New Roman" panose="02020603050405020304" pitchFamily="18" charset="0"/>
              </a:rPr>
              <a:t>Harmonisation</a:t>
            </a:r>
          </a:p>
          <a:p>
            <a:pPr marL="285750" indent="-285750">
              <a:buFont typeface="Arial" panose="020B0604020202020204" pitchFamily="34" charset="0"/>
              <a:buChar char="•"/>
            </a:pPr>
            <a:endParaRPr lang="nl-BE" i="1"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nl-BE" dirty="0">
                <a:latin typeface="Times New Roman" panose="02020603050405020304" pitchFamily="18" charset="0"/>
                <a:cs typeface="Times New Roman" panose="02020603050405020304" pitchFamily="18" charset="0"/>
              </a:rPr>
              <a:t>“Pleasing odour to God” is preserved</a:t>
            </a:r>
          </a:p>
          <a:p>
            <a:pPr marL="742950" lvl="1" indent="-285750">
              <a:buFont typeface="Wingdings" pitchFamily="2" charset="2"/>
              <a:buChar char="Ø"/>
            </a:pPr>
            <a:r>
              <a:rPr lang="nl-BE" dirty="0">
                <a:latin typeface="Times New Roman" panose="02020603050405020304" pitchFamily="18" charset="0"/>
                <a:cs typeface="Times New Roman" panose="02020603050405020304" pitchFamily="18" charset="0"/>
              </a:rPr>
              <a:t>Attention not to confound </a:t>
            </a:r>
          </a:p>
          <a:p>
            <a:pPr lvl="1"/>
            <a:r>
              <a:rPr lang="nl-BE" dirty="0">
                <a:latin typeface="Times New Roman" panose="02020603050405020304" pitchFamily="18" charset="0"/>
                <a:cs typeface="Times New Roman" panose="02020603050405020304" pitchFamily="18" charset="0"/>
              </a:rPr>
              <a:t>	materiality/anthropomorphism</a:t>
            </a:r>
          </a:p>
          <a:p>
            <a:pPr lvl="1"/>
            <a:r>
              <a:rPr lang="nl-BE" dirty="0">
                <a:latin typeface="Times New Roman" panose="02020603050405020304" pitchFamily="18" charset="0"/>
                <a:cs typeface="Times New Roman" panose="02020603050405020304" pitchFamily="18" charset="0"/>
              </a:rPr>
              <a:t>	immateriality/anti-anthropomorphism</a:t>
            </a:r>
          </a:p>
          <a:p>
            <a:pPr marL="742950" lvl="1" indent="-285750">
              <a:buFont typeface="Wingdings" pitchFamily="2" charset="2"/>
              <a:buChar char="Ø"/>
            </a:pPr>
            <a:endParaRPr lang="nl-BE"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lvl="1"/>
            <a:endParaRPr lang="fr-FR"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p:txBody>
      </p:sp>
      <p:pic>
        <p:nvPicPr>
          <p:cNvPr id="10244" name="Picture 4" descr="ob-adriaensz-berckheyde_the-baker">
            <a:extLst>
              <a:ext uri="{FF2B5EF4-FFF2-40B4-BE49-F238E27FC236}">
                <a16:creationId xmlns:a16="http://schemas.microsoft.com/office/drawing/2014/main" id="{E3DFB42D-FE21-D5FA-6ACB-CBD8A5DC46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86525" y="0"/>
            <a:ext cx="5705475"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kstvak 5">
            <a:extLst>
              <a:ext uri="{FF2B5EF4-FFF2-40B4-BE49-F238E27FC236}">
                <a16:creationId xmlns:a16="http://schemas.microsoft.com/office/drawing/2014/main" id="{B830D97E-0AE1-5CED-CB56-1498B14C0284}"/>
              </a:ext>
            </a:extLst>
          </p:cNvPr>
          <p:cNvSpPr txBox="1"/>
          <p:nvPr/>
        </p:nvSpPr>
        <p:spPr>
          <a:xfrm>
            <a:off x="6220918" y="6554855"/>
            <a:ext cx="6408272" cy="307777"/>
          </a:xfrm>
          <a:prstGeom prst="rect">
            <a:avLst/>
          </a:prstGeom>
          <a:solidFill>
            <a:schemeClr val="bg1"/>
          </a:solidFill>
        </p:spPr>
        <p:txBody>
          <a:bodyPr wrap="square" rtlCol="0">
            <a:spAutoFit/>
          </a:bodyPr>
          <a:lstStyle/>
          <a:p>
            <a:pPr algn="ctr"/>
            <a:r>
              <a:rPr lang="nl-BE" sz="1400" i="1" dirty="0">
                <a:latin typeface="Times New Roman" panose="02020603050405020304" pitchFamily="18" charset="0"/>
                <a:cs typeface="Times New Roman" panose="02020603050405020304" pitchFamily="18" charset="0"/>
              </a:rPr>
              <a:t>Job Adriaensz, De Bakker, 1681</a:t>
            </a:r>
          </a:p>
        </p:txBody>
      </p:sp>
    </p:spTree>
    <p:extLst>
      <p:ext uri="{BB962C8B-B14F-4D97-AF65-F5344CB8AC3E}">
        <p14:creationId xmlns:p14="http://schemas.microsoft.com/office/powerpoint/2010/main" val="3428348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a:xfrm>
            <a:off x="606864" y="348116"/>
            <a:ext cx="7771325" cy="431800"/>
          </a:xfrm>
        </p:spPr>
        <p:txBody>
          <a:bodyPr/>
          <a:lstStyle/>
          <a:p>
            <a:r>
              <a:rPr lang="fr-BE" dirty="0" err="1"/>
              <a:t>God’s</a:t>
            </a:r>
            <a:r>
              <a:rPr lang="fr-BE" dirty="0"/>
              <a:t> </a:t>
            </a:r>
            <a:r>
              <a:rPr lang="fr-BE" dirty="0" err="1"/>
              <a:t>Bread</a:t>
            </a:r>
            <a:endParaRPr lang="fr-BE" dirty="0"/>
          </a:p>
        </p:txBody>
      </p:sp>
      <p:sp>
        <p:nvSpPr>
          <p:cNvPr id="3" name="Espace réservé du texte 2"/>
          <p:cNvSpPr>
            <a:spLocks noGrp="1"/>
          </p:cNvSpPr>
          <p:nvPr>
            <p:ph type="body" sz="quarter" idx="10"/>
          </p:nvPr>
        </p:nvSpPr>
        <p:spPr/>
        <p:txBody>
          <a:bodyPr/>
          <a:lstStyle/>
          <a:p>
            <a:endParaRPr lang="fr-BE"/>
          </a:p>
        </p:txBody>
      </p:sp>
      <p:sp>
        <p:nvSpPr>
          <p:cNvPr id="4" name="Espace réservé du texte 3"/>
          <p:cNvSpPr>
            <a:spLocks noGrp="1"/>
          </p:cNvSpPr>
          <p:nvPr>
            <p:ph type="body" sz="quarter" idx="11"/>
          </p:nvPr>
        </p:nvSpPr>
        <p:spPr/>
        <p:txBody>
          <a:bodyPr/>
          <a:lstStyle/>
          <a:p>
            <a:endParaRPr lang="fr-BE"/>
          </a:p>
        </p:txBody>
      </p:sp>
      <p:sp>
        <p:nvSpPr>
          <p:cNvPr id="5" name="Tekstvak 4">
            <a:extLst>
              <a:ext uri="{FF2B5EF4-FFF2-40B4-BE49-F238E27FC236}">
                <a16:creationId xmlns:a16="http://schemas.microsoft.com/office/drawing/2014/main" id="{8F98BC85-B7A4-DAF7-4D5E-E138E2FB7E93}"/>
              </a:ext>
            </a:extLst>
          </p:cNvPr>
          <p:cNvSpPr txBox="1"/>
          <p:nvPr/>
        </p:nvSpPr>
        <p:spPr>
          <a:xfrm>
            <a:off x="397960" y="1319134"/>
            <a:ext cx="9840322" cy="6740307"/>
          </a:xfrm>
          <a:prstGeom prst="rect">
            <a:avLst/>
          </a:prstGeom>
          <a:noFill/>
        </p:spPr>
        <p:txBody>
          <a:bodyPr wrap="square" rtlCol="0">
            <a:spAutoFit/>
          </a:bodyPr>
          <a:lstStyle/>
          <a:p>
            <a:r>
              <a:rPr lang="nl-BE" b="1" u="sng" dirty="0">
                <a:latin typeface="Times New Roman" panose="02020603050405020304" pitchFamily="18" charset="0"/>
                <a:cs typeface="Times New Roman" panose="02020603050405020304" pitchFamily="18" charset="0"/>
              </a:rPr>
              <a:t>Substitution?</a:t>
            </a:r>
          </a:p>
          <a:p>
            <a:pPr marL="285750" indent="-285750">
              <a:buFont typeface="Arial" panose="020B0604020202020204" pitchFamily="34" charset="0"/>
              <a:buChar char="•"/>
            </a:pPr>
            <a:r>
              <a:rPr lang="nl-BE" dirty="0">
                <a:latin typeface="Times New Roman" panose="02020603050405020304" pitchFamily="18" charset="0"/>
                <a:cs typeface="Times New Roman" panose="02020603050405020304" pitchFamily="18" charset="0"/>
              </a:rPr>
              <a:t>Lev 21—22</a:t>
            </a:r>
          </a:p>
          <a:p>
            <a:pPr lvl="1"/>
            <a:endParaRPr lang="fr-FR" dirty="0">
              <a:latin typeface="Times New Roman" panose="02020603050405020304" pitchFamily="18" charset="0"/>
              <a:cs typeface="Times New Roman" panose="02020603050405020304" pitchFamily="18" charset="0"/>
            </a:endParaRPr>
          </a:p>
          <a:p>
            <a:pPr marL="742950" lvl="1" indent="-285750">
              <a:buFont typeface="Wingdings" pitchFamily="2" charset="2"/>
              <a:buChar char="Ø"/>
            </a:pPr>
            <a:endParaRPr lang="fr-FR" dirty="0">
              <a:latin typeface="Times New Roman" panose="02020603050405020304" pitchFamily="18" charset="0"/>
              <a:cs typeface="Times New Roman" panose="02020603050405020304" pitchFamily="18" charset="0"/>
            </a:endParaRPr>
          </a:p>
          <a:p>
            <a:pPr marL="742950" lvl="1" indent="-285750">
              <a:buFont typeface="Wingdings" pitchFamily="2" charset="2"/>
              <a:buChar char="Ø"/>
            </a:pPr>
            <a:endParaRPr lang="fr-FR" dirty="0">
              <a:latin typeface="Times New Roman" panose="02020603050405020304" pitchFamily="18" charset="0"/>
              <a:cs typeface="Times New Roman" panose="02020603050405020304" pitchFamily="18" charset="0"/>
            </a:endParaRPr>
          </a:p>
          <a:p>
            <a:pPr marL="742950" lvl="1" indent="-285750">
              <a:buFont typeface="Wingdings" pitchFamily="2" charset="2"/>
              <a:buChar char="Ø"/>
            </a:pPr>
            <a:endParaRPr lang="nl-BE" dirty="0">
              <a:latin typeface="Times New Roman" panose="02020603050405020304" pitchFamily="18" charset="0"/>
              <a:cs typeface="Times New Roman" panose="02020603050405020304" pitchFamily="18" charset="0"/>
            </a:endParaRPr>
          </a:p>
          <a:p>
            <a:pPr marL="742950" lvl="1" indent="-285750">
              <a:buFont typeface="Wingdings" pitchFamily="2" charset="2"/>
              <a:buChar char="Ø"/>
            </a:pPr>
            <a:endParaRPr lang="nl-BE" dirty="0">
              <a:latin typeface="Times New Roman" panose="02020603050405020304" pitchFamily="18" charset="0"/>
              <a:cs typeface="Times New Roman" panose="02020603050405020304" pitchFamily="18" charset="0"/>
            </a:endParaRPr>
          </a:p>
          <a:p>
            <a:pPr marL="742950" lvl="1" indent="-285750">
              <a:buFont typeface="Wingdings" pitchFamily="2" charset="2"/>
              <a:buChar char="Ø"/>
            </a:pPr>
            <a:endParaRPr lang="nl-BE" dirty="0">
              <a:latin typeface="Times New Roman" panose="02020603050405020304" pitchFamily="18" charset="0"/>
              <a:cs typeface="Times New Roman" panose="02020603050405020304" pitchFamily="18" charset="0"/>
            </a:endParaRPr>
          </a:p>
          <a:p>
            <a:pPr marL="742950" lvl="1" indent="-285750">
              <a:buFont typeface="Wingdings" pitchFamily="2" charset="2"/>
              <a:buChar char="Ø"/>
            </a:pPr>
            <a:endParaRPr lang="nl-BE" dirty="0">
              <a:latin typeface="Times New Roman" panose="02020603050405020304" pitchFamily="18" charset="0"/>
              <a:cs typeface="Times New Roman" panose="02020603050405020304" pitchFamily="18" charset="0"/>
            </a:endParaRPr>
          </a:p>
          <a:p>
            <a:pPr marL="742950" lvl="1" indent="-285750">
              <a:buFont typeface="Wingdings" pitchFamily="2" charset="2"/>
              <a:buChar char="Ø"/>
            </a:pPr>
            <a:endParaRPr lang="nl-BE" dirty="0">
              <a:latin typeface="Times New Roman" panose="02020603050405020304" pitchFamily="18" charset="0"/>
              <a:cs typeface="Times New Roman" panose="02020603050405020304" pitchFamily="18" charset="0"/>
            </a:endParaRPr>
          </a:p>
          <a:p>
            <a:pPr marL="742950" lvl="1" indent="-285750">
              <a:buFont typeface="Wingdings" pitchFamily="2" charset="2"/>
              <a:buChar char="Ø"/>
            </a:pPr>
            <a:endParaRPr lang="fr-FR" dirty="0">
              <a:latin typeface="Times New Roman" panose="02020603050405020304" pitchFamily="18" charset="0"/>
              <a:cs typeface="Times New Roman" panose="02020603050405020304" pitchFamily="18" charset="0"/>
            </a:endParaRPr>
          </a:p>
          <a:p>
            <a:pPr marL="742950" lvl="1" indent="-285750">
              <a:buFont typeface="Wingdings" pitchFamily="2" charset="2"/>
              <a:buChar char="Ø"/>
            </a:pPr>
            <a:endParaRPr lang="fr-FR" dirty="0">
              <a:latin typeface="Times New Roman" panose="02020603050405020304" pitchFamily="18" charset="0"/>
              <a:cs typeface="Times New Roman" panose="02020603050405020304" pitchFamily="18" charset="0"/>
            </a:endParaRPr>
          </a:p>
          <a:p>
            <a:pPr marL="742950" lvl="1" indent="-285750">
              <a:buFont typeface="Wingdings" pitchFamily="2" charset="2"/>
              <a:buChar char="Ø"/>
            </a:pPr>
            <a:r>
              <a:rPr lang="he-IL" dirty="0">
                <a:latin typeface="Times New Roman" panose="02020603050405020304" pitchFamily="18" charset="0"/>
                <a:cs typeface="Times New Roman" panose="02020603050405020304" pitchFamily="18" charset="0"/>
              </a:rPr>
              <a:t>לחם</a:t>
            </a:r>
            <a:r>
              <a:rPr lang="nl-BE" dirty="0">
                <a:latin typeface="Times New Roman" panose="02020603050405020304" pitchFamily="18" charset="0"/>
                <a:cs typeface="Times New Roman" panose="02020603050405020304" pitchFamily="18" charset="0"/>
              </a:rPr>
              <a:t> consistently rendered by </a:t>
            </a:r>
            <a:r>
              <a:rPr lang="el-GR" dirty="0" err="1">
                <a:latin typeface="Times New Roman" panose="02020603050405020304" pitchFamily="18" charset="0"/>
                <a:cs typeface="Times New Roman" panose="02020603050405020304" pitchFamily="18" charset="0"/>
              </a:rPr>
              <a:t>δῶρα</a:t>
            </a:r>
            <a:r>
              <a:rPr lang="el-GR" dirty="0">
                <a:latin typeface="Times New Roman" panose="02020603050405020304" pitchFamily="18" charset="0"/>
                <a:cs typeface="Times New Roman" panose="02020603050405020304" pitchFamily="18" charset="0"/>
              </a:rPr>
              <a:t> τοῦ </a:t>
            </a:r>
            <a:r>
              <a:rPr lang="el-GR" dirty="0" err="1">
                <a:latin typeface="Times New Roman" panose="02020603050405020304" pitchFamily="18" charset="0"/>
                <a:cs typeface="Times New Roman" panose="02020603050405020304" pitchFamily="18" charset="0"/>
              </a:rPr>
              <a:t>θεου</a:t>
            </a:r>
            <a:r>
              <a:rPr lang="el-GR" dirty="0">
                <a:latin typeface="Times New Roman" panose="02020603050405020304" pitchFamily="18" charset="0"/>
                <a:cs typeface="Times New Roman" panose="02020603050405020304" pitchFamily="18" charset="0"/>
              </a:rPr>
              <a:t>͂ </a:t>
            </a:r>
            <a:r>
              <a:rPr lang="nl-BE" dirty="0">
                <a:latin typeface="Times New Roman" panose="02020603050405020304" pitchFamily="18" charset="0"/>
                <a:cs typeface="Times New Roman" panose="02020603050405020304" pitchFamily="18" charset="0"/>
              </a:rPr>
              <a:t> </a:t>
            </a:r>
          </a:p>
          <a:p>
            <a:pPr marL="742950" lvl="1" indent="-285750">
              <a:buFont typeface="Wingdings" pitchFamily="2" charset="2"/>
              <a:buChar char="Ø"/>
            </a:pPr>
            <a:r>
              <a:rPr lang="en-US" dirty="0">
                <a:latin typeface="Times New Roman" panose="02020603050405020304" pitchFamily="18" charset="0"/>
                <a:cs typeface="Times New Roman" panose="02020603050405020304" pitchFamily="18" charset="0"/>
              </a:rPr>
              <a:t>LXX probably did have a </a:t>
            </a:r>
            <a:r>
              <a:rPr lang="en-US" i="1" dirty="0">
                <a:latin typeface="Times New Roman" panose="02020603050405020304" pitchFamily="18" charset="0"/>
                <a:cs typeface="Times New Roman" panose="02020603050405020304" pitchFamily="18" charset="0"/>
              </a:rPr>
              <a:t>Vorlage </a:t>
            </a:r>
            <a:r>
              <a:rPr lang="en-US" dirty="0">
                <a:latin typeface="Times New Roman" panose="02020603050405020304" pitchFamily="18" charset="0"/>
                <a:cs typeface="Times New Roman" panose="02020603050405020304" pitchFamily="18" charset="0"/>
              </a:rPr>
              <a:t>that contained </a:t>
            </a:r>
            <a:r>
              <a:rPr lang="he-IL" dirty="0">
                <a:latin typeface="Times New Roman" panose="02020603050405020304" pitchFamily="18" charset="0"/>
                <a:cs typeface="Times New Roman" panose="02020603050405020304" pitchFamily="18" charset="0"/>
              </a:rPr>
              <a:t>לחם</a:t>
            </a:r>
            <a:r>
              <a:rPr lang="nl-B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 </a:t>
            </a:r>
          </a:p>
          <a:p>
            <a:pPr marL="1200150" lvl="2" indent="-285750">
              <a:buFont typeface="Courier New" panose="02070309020205020404" pitchFamily="49" charset="0"/>
              <a:buChar char="o"/>
            </a:pPr>
            <a:r>
              <a:rPr lang="en-US" dirty="0">
                <a:latin typeface="Times New Roman" panose="02020603050405020304" pitchFamily="18" charset="0"/>
                <a:cs typeface="Times New Roman" panose="02020603050405020304" pitchFamily="18" charset="0"/>
              </a:rPr>
              <a:t>all witnesses read </a:t>
            </a:r>
            <a:r>
              <a:rPr lang="he-IL" dirty="0">
                <a:latin typeface="Times New Roman" panose="02020603050405020304" pitchFamily="18" charset="0"/>
                <a:cs typeface="Times New Roman" panose="02020603050405020304" pitchFamily="18" charset="0"/>
              </a:rPr>
              <a:t>לחם</a:t>
            </a:r>
            <a:endParaRPr lang="fr-FR" dirty="0">
              <a:latin typeface="Times New Roman" panose="02020603050405020304" pitchFamily="18" charset="0"/>
              <a:cs typeface="Times New Roman" panose="02020603050405020304" pitchFamily="18" charset="0"/>
            </a:endParaRPr>
          </a:p>
          <a:p>
            <a:pPr marL="1200150" lvl="2" indent="-285750">
              <a:buFont typeface="Courier New" panose="02070309020205020404" pitchFamily="49" charset="0"/>
              <a:buChar char="o"/>
            </a:pPr>
            <a:r>
              <a:rPr lang="fr-FR" dirty="0" err="1">
                <a:latin typeface="Times New Roman" panose="02020603050405020304" pitchFamily="18" charset="0"/>
                <a:cs typeface="Times New Roman" panose="02020603050405020304" pitchFamily="18" charset="0"/>
              </a:rPr>
              <a:t>Only</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Targumim</a:t>
            </a:r>
            <a:r>
              <a:rPr lang="fr-FR" dirty="0">
                <a:latin typeface="Times New Roman" panose="02020603050405020304" pitchFamily="18" charset="0"/>
                <a:cs typeface="Times New Roman" panose="02020603050405020304" pitchFamily="18" charset="0"/>
              </a:rPr>
              <a:t>: </a:t>
            </a:r>
            <a:r>
              <a:rPr lang="he-IL" dirty="0">
                <a:latin typeface="Times New Roman" panose="02020603050405020304" pitchFamily="18" charset="0"/>
                <a:cs typeface="Times New Roman" panose="02020603050405020304" pitchFamily="18" charset="0"/>
              </a:rPr>
              <a:t>קָרְבָּן</a:t>
            </a:r>
            <a:r>
              <a:rPr lang="nl-BE" dirty="0">
                <a:latin typeface="Times New Roman" panose="02020603050405020304" pitchFamily="18" charset="0"/>
                <a:cs typeface="Times New Roman" panose="02020603050405020304" pitchFamily="18" charset="0"/>
              </a:rPr>
              <a:t>  but perhaps already interpretative tradition</a:t>
            </a:r>
            <a:endParaRPr lang="en-US" dirty="0">
              <a:latin typeface="Times New Roman" panose="02020603050405020304" pitchFamily="18" charset="0"/>
              <a:cs typeface="Times New Roman" panose="02020603050405020304" pitchFamily="18" charset="0"/>
            </a:endParaRPr>
          </a:p>
          <a:p>
            <a:pPr marL="742950" lvl="1" indent="-285750">
              <a:buFont typeface="Wingdings" pitchFamily="2" charset="2"/>
              <a:buChar char="Ø"/>
            </a:pPr>
            <a:r>
              <a:rPr lang="fr-FR" dirty="0" err="1">
                <a:latin typeface="Times New Roman" panose="02020603050405020304" pitchFamily="18" charset="0"/>
                <a:cs typeface="Times New Roman" panose="02020603050405020304" pitchFamily="18" charset="0"/>
              </a:rPr>
              <a:t>Unusual</a:t>
            </a:r>
            <a:r>
              <a:rPr lang="fr-FR" dirty="0">
                <a:latin typeface="Times New Roman" panose="02020603050405020304" pitchFamily="18" charset="0"/>
                <a:cs typeface="Times New Roman" panose="02020603050405020304" pitchFamily="18" charset="0"/>
              </a:rPr>
              <a:t> rendering for </a:t>
            </a:r>
            <a:r>
              <a:rPr lang="he-IL" dirty="0">
                <a:latin typeface="Times New Roman" panose="02020603050405020304" pitchFamily="18" charset="0"/>
                <a:cs typeface="Times New Roman" panose="02020603050405020304" pitchFamily="18" charset="0"/>
              </a:rPr>
              <a:t>לחם</a:t>
            </a:r>
            <a:r>
              <a:rPr lang="fr-FR" dirty="0">
                <a:latin typeface="Times New Roman" panose="02020603050405020304" pitchFamily="18" charset="0"/>
                <a:cs typeface="Times New Roman" panose="02020603050405020304" pitchFamily="18" charset="0"/>
              </a:rPr>
              <a:t>! </a:t>
            </a: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p:txBody>
      </p:sp>
      <p:graphicFrame>
        <p:nvGraphicFramePr>
          <p:cNvPr id="7" name="Tabel 6">
            <a:extLst>
              <a:ext uri="{FF2B5EF4-FFF2-40B4-BE49-F238E27FC236}">
                <a16:creationId xmlns:a16="http://schemas.microsoft.com/office/drawing/2014/main" id="{FB5672EF-0BC5-04E9-9B07-80BFDB805DD6}"/>
              </a:ext>
            </a:extLst>
          </p:cNvPr>
          <p:cNvGraphicFramePr>
            <a:graphicFrameLocks noGrp="1"/>
          </p:cNvGraphicFramePr>
          <p:nvPr>
            <p:extLst>
              <p:ext uri="{D42A27DB-BD31-4B8C-83A1-F6EECF244321}">
                <p14:modId xmlns:p14="http://schemas.microsoft.com/office/powerpoint/2010/main" val="1925874394"/>
              </p:ext>
            </p:extLst>
          </p:nvPr>
        </p:nvGraphicFramePr>
        <p:xfrm>
          <a:off x="397960" y="2013501"/>
          <a:ext cx="11396080" cy="2346960"/>
        </p:xfrm>
        <a:graphic>
          <a:graphicData uri="http://schemas.openxmlformats.org/drawingml/2006/table">
            <a:tbl>
              <a:tblPr firstRow="1" firstCol="1" bandRow="1"/>
              <a:tblGrid>
                <a:gridCol w="801253">
                  <a:extLst>
                    <a:ext uri="{9D8B030D-6E8A-4147-A177-3AD203B41FA5}">
                      <a16:colId xmlns:a16="http://schemas.microsoft.com/office/drawing/2014/main" val="821253741"/>
                    </a:ext>
                  </a:extLst>
                </a:gridCol>
                <a:gridCol w="4152704">
                  <a:extLst>
                    <a:ext uri="{9D8B030D-6E8A-4147-A177-3AD203B41FA5}">
                      <a16:colId xmlns:a16="http://schemas.microsoft.com/office/drawing/2014/main" val="3115275160"/>
                    </a:ext>
                  </a:extLst>
                </a:gridCol>
                <a:gridCol w="6442123">
                  <a:extLst>
                    <a:ext uri="{9D8B030D-6E8A-4147-A177-3AD203B41FA5}">
                      <a16:colId xmlns:a16="http://schemas.microsoft.com/office/drawing/2014/main" val="1850391956"/>
                    </a:ext>
                  </a:extLst>
                </a:gridCol>
              </a:tblGrid>
              <a:tr h="0">
                <a:tc>
                  <a:txBody>
                    <a:bodyPr/>
                    <a:lstStyle/>
                    <a:p>
                      <a:pPr algn="just"/>
                      <a:r>
                        <a:rPr lang="en-US" sz="1200">
                          <a:effectLst/>
                          <a:latin typeface="Times New Roman" panose="02020603050405020304" pitchFamily="18" charset="0"/>
                          <a:ea typeface="Calibri" panose="020F0502020204030204" pitchFamily="34" charset="0"/>
                          <a:cs typeface="Times New Roman" panose="02020603050405020304" pitchFamily="18" charset="0"/>
                        </a:rPr>
                        <a:t>Lev 21:6</a:t>
                      </a:r>
                      <a:endParaRPr lang="nl-BE"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r>
                        <a:rPr lang="he-IL" sz="140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‏קְדֹשִׁ֤ים יִהְיוּ֙ לֵאלֹ֣הֵיהֶ֔ם וְלֹ֣א יְחַלְּל֔וּ שֵׁ֖ם אֱלֹהֵיהֶ֑ם כִּי֩ אֶת־אִשֵּׁ֨י יְהוָ֜ה </a:t>
                      </a:r>
                      <a:r>
                        <a:rPr lang="he-IL" sz="1400" b="1">
                          <a:solidFill>
                            <a:srgbClr val="FF2500"/>
                          </a:solidFill>
                          <a:effectLst/>
                          <a:latin typeface="Times New Roman" panose="02020603050405020304" pitchFamily="18" charset="0"/>
                          <a:ea typeface="Calibri" panose="020F0502020204030204" pitchFamily="34" charset="0"/>
                          <a:cs typeface="Times New Roman" panose="02020603050405020304" pitchFamily="18" charset="0"/>
                        </a:rPr>
                        <a:t>לֶ֧חֶם </a:t>
                      </a:r>
                      <a:r>
                        <a:rPr lang="he-IL" sz="140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אֱלֹהֵיהֶ֛ם הֵ֥ם מַקְרִיבִ֖ם וְהָ֥יוּ קֹֽדֶשׁ׃</a:t>
                      </a:r>
                      <a:endParaRPr lang="nl-B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α</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γιοι ε</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σονται τω</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200" dirty="0" err="1">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θεω</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200" dirty="0" err="1">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αυ</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τω</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ν και</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ου</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βεβηλω</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σουσιν το</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ο</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νομα του</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θεου</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αυ</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τω</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ν· τα</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ς γα</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ρ θυσι</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ας κυρι</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ου </a:t>
                      </a:r>
                      <a:r>
                        <a:rPr lang="nl-BE" sz="1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δω</a:t>
                      </a:r>
                      <a:r>
                        <a:rPr lang="en-US" sz="1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ρα </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του</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θεου</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αυ</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τω</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ν αυ</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τοι</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προσφε</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ρουσιν και</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ε</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σονται α</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γιοι</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nl-BE"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13807859"/>
                  </a:ext>
                </a:extLst>
              </a:tr>
              <a:tr h="0">
                <a:tc>
                  <a:txBody>
                    <a:bodyPr/>
                    <a:lstStyle/>
                    <a:p>
                      <a:pPr algn="just"/>
                      <a:r>
                        <a:rPr lang="en-US" sz="1200">
                          <a:effectLst/>
                          <a:latin typeface="Times New Roman" panose="02020603050405020304" pitchFamily="18" charset="0"/>
                          <a:ea typeface="Calibri" panose="020F0502020204030204" pitchFamily="34" charset="0"/>
                          <a:cs typeface="Times New Roman" panose="02020603050405020304" pitchFamily="18" charset="0"/>
                        </a:rPr>
                        <a:t>Lev 21:8</a:t>
                      </a:r>
                      <a:endParaRPr lang="nl-BE"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r>
                        <a:rPr lang="he-IL" sz="140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וְקִדַּשְׁתּ֔וֹ כִּֽי־אֶת־</a:t>
                      </a:r>
                      <a:r>
                        <a:rPr lang="he-IL" sz="1400" b="1">
                          <a:solidFill>
                            <a:srgbClr val="FF2500"/>
                          </a:solidFill>
                          <a:effectLst/>
                          <a:latin typeface="Times New Roman" panose="02020603050405020304" pitchFamily="18" charset="0"/>
                          <a:ea typeface="Calibri" panose="020F0502020204030204" pitchFamily="34" charset="0"/>
                          <a:cs typeface="Times New Roman" panose="02020603050405020304" pitchFamily="18" charset="0"/>
                        </a:rPr>
                        <a:t>לֶ֥חֶם </a:t>
                      </a:r>
                      <a:r>
                        <a:rPr lang="he-IL" sz="140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אֱלֹהֶ֖יךָ ה֣וּא מַקְרִ֑יב קָדֹשׁ֙ יִֽהְיֶה־לָּ֔ךְ כִּ֣י קָד֔וֹשׁ אֲנִ֥י יְהוָ֖ה מְקַדִּשְׁכֶֽם׃</a:t>
                      </a:r>
                      <a:endParaRPr lang="nl-B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και</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α</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για</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σει αυ</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το</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ν</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τα</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δω</a:t>
                      </a:r>
                      <a:r>
                        <a:rPr lang="en-US" sz="1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ρα </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κυρι</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ου του</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θεου</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υ</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μω</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ν ου</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τος προσφε</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ρει· α</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γιος ε</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σται</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ο</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τι α</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γιος ε</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γω</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κυ</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ριος ο</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α</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για</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ζων αυ</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του</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ς</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nl-BE"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03188648"/>
                  </a:ext>
                </a:extLst>
              </a:tr>
              <a:tr h="0">
                <a:tc>
                  <a:txBody>
                    <a:bodyPr/>
                    <a:lstStyle/>
                    <a:p>
                      <a:pPr algn="just"/>
                      <a:r>
                        <a:rPr lang="en-US" sz="1200">
                          <a:effectLst/>
                          <a:latin typeface="Times New Roman" panose="02020603050405020304" pitchFamily="18" charset="0"/>
                          <a:ea typeface="Calibri" panose="020F0502020204030204" pitchFamily="34" charset="0"/>
                          <a:cs typeface="Times New Roman" panose="02020603050405020304" pitchFamily="18" charset="0"/>
                        </a:rPr>
                        <a:t>Lev 21:17</a:t>
                      </a:r>
                      <a:endParaRPr lang="nl-BE"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r>
                        <a:rPr lang="he-IL" sz="140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‏דַּבֵּ֥ר אֶֽל־אַהֲרֹ֖ן לֵאמֹ֑ר אִ֣ישׁ מִֽזַּרְעֲךָ֞ לְדֹרֹתָ֗ם אֲשֶׁ֨ר יִהְיֶ֥ה בוֹ֙ מ֔וּם לֹ֣א יִקְרַ֔ב לְהַקְרִ֖יב </a:t>
                      </a:r>
                      <a:r>
                        <a:rPr lang="he-IL" sz="1400" b="1">
                          <a:solidFill>
                            <a:srgbClr val="FF2500"/>
                          </a:solidFill>
                          <a:effectLst/>
                          <a:latin typeface="Times New Roman" panose="02020603050405020304" pitchFamily="18" charset="0"/>
                          <a:ea typeface="Calibri" panose="020F0502020204030204" pitchFamily="34" charset="0"/>
                          <a:cs typeface="Times New Roman" panose="02020603050405020304" pitchFamily="18" charset="0"/>
                        </a:rPr>
                        <a:t>לֶ֥חֶם </a:t>
                      </a:r>
                      <a:r>
                        <a:rPr lang="he-IL" sz="140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אֱלֹהָֽיו׃</a:t>
                      </a:r>
                      <a:endParaRPr lang="nl-B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Εἰπὸν Ααρων Ἄνθρωπος ἐκ τοῦ γένους σου εἰς τὰς γενεὰς ὑμῶν, τίνι ἐὰν ᾖ ἐν αὐτῷ μῶμος, οὐ προσελεύσεται προσφέρειν τὰ </a:t>
                      </a:r>
                      <a:r>
                        <a:rPr lang="nl-BE" sz="1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δῶρα </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τοῦ θεοῦ αὐτοῦ.</a:t>
                      </a:r>
                      <a:endParaRPr lang="nl-BE"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9749899"/>
                  </a:ext>
                </a:extLst>
              </a:tr>
              <a:tr h="0">
                <a:tc>
                  <a:txBody>
                    <a:bodyPr/>
                    <a:lstStyle/>
                    <a:p>
                      <a:pPr algn="just"/>
                      <a:r>
                        <a:rPr lang="en-US" sz="1200">
                          <a:effectLst/>
                          <a:latin typeface="Times New Roman" panose="02020603050405020304" pitchFamily="18" charset="0"/>
                          <a:ea typeface="Calibri" panose="020F0502020204030204" pitchFamily="34" charset="0"/>
                          <a:cs typeface="Times New Roman" panose="02020603050405020304" pitchFamily="18" charset="0"/>
                        </a:rPr>
                        <a:t>Lev 21:21</a:t>
                      </a:r>
                      <a:endParaRPr lang="nl-BE"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r>
                        <a:rPr lang="he-IL" sz="140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‏כָּל־אִ֞ישׁ אֲשֶׁר־בּ֣וֹ מ֗וּם מִזֶּ֙רַע֙ אַהֲרֹ֣ן הַכֹּהֵ֔ן לֹ֣א יִגַּ֔שׁ לְהַקְרִ֖יב אֶת־אִשֵּׁ֣י יְהוָ֑ה מ֣וּם בּ֔וֹ אֵ֚ת </a:t>
                      </a:r>
                      <a:r>
                        <a:rPr lang="he-IL" sz="1400" b="1">
                          <a:solidFill>
                            <a:srgbClr val="FF2500"/>
                          </a:solidFill>
                          <a:effectLst/>
                          <a:latin typeface="Times New Roman" panose="02020603050405020304" pitchFamily="18" charset="0"/>
                          <a:ea typeface="Calibri" panose="020F0502020204030204" pitchFamily="34" charset="0"/>
                          <a:cs typeface="Times New Roman" panose="02020603050405020304" pitchFamily="18" charset="0"/>
                        </a:rPr>
                        <a:t>לֶ֣חֶם </a:t>
                      </a:r>
                      <a:r>
                        <a:rPr lang="he-IL" sz="140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אֱלֹהָ֔יו לֹ֥א יִגַּ֖שׁ לְהַקְרִֽיב׃</a:t>
                      </a:r>
                      <a:endParaRPr lang="nl-B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πα</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ς</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ω</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ε</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στιν ε</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ν αυ</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τω</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μω</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μος</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ε</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κ του</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σπε</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ρματος Ααρων του</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ι</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ερε</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ως</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ου</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κ ε</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γγιει</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του</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προσενεγκει</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ν τα</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ς θυσι</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ας τω</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θεω</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σου· ο</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τι μω</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μος ε</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ν αυ</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τω</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τα</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δω</a:t>
                      </a:r>
                      <a:r>
                        <a:rPr lang="en-US" sz="1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ρα </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του</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θεου</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ου</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προσελευ</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σεται προσενεγκει</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ν</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nl-BE"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44026852"/>
                  </a:ext>
                </a:extLst>
              </a:tr>
              <a:tr h="0">
                <a:tc>
                  <a:txBody>
                    <a:bodyPr/>
                    <a:lstStyle/>
                    <a:p>
                      <a:pPr algn="just"/>
                      <a:r>
                        <a:rPr lang="en-US" sz="1200">
                          <a:effectLst/>
                          <a:latin typeface="Times New Roman" panose="02020603050405020304" pitchFamily="18" charset="0"/>
                          <a:ea typeface="Calibri" panose="020F0502020204030204" pitchFamily="34" charset="0"/>
                          <a:cs typeface="Times New Roman" panose="02020603050405020304" pitchFamily="18" charset="0"/>
                        </a:rPr>
                        <a:t>Lev 21:22</a:t>
                      </a:r>
                      <a:endParaRPr lang="nl-BE"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r>
                        <a:rPr lang="he-IL" sz="140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he-IL" sz="1400" b="1">
                          <a:solidFill>
                            <a:srgbClr val="FF2500"/>
                          </a:solidFill>
                          <a:effectLst/>
                          <a:latin typeface="Times New Roman" panose="02020603050405020304" pitchFamily="18" charset="0"/>
                          <a:ea typeface="Calibri" panose="020F0502020204030204" pitchFamily="34" charset="0"/>
                          <a:cs typeface="Times New Roman" panose="02020603050405020304" pitchFamily="18" charset="0"/>
                        </a:rPr>
                        <a:t>לֶ֣חֶם </a:t>
                      </a:r>
                      <a:r>
                        <a:rPr lang="he-IL" sz="140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אֱלֹהָ֔יו מִקָּדְשֵׁ֖י הַקֳּדָשִׁ֑ים וּמִן־הַקֳּדָשִׁ֖ים יֹאכֵֽל׃</a:t>
                      </a:r>
                      <a:endParaRPr lang="nl-B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τα</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δω</a:t>
                      </a:r>
                      <a:r>
                        <a:rPr lang="en-US" sz="1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ρα </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του</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θεου</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τα</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α</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για τω</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ν α</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γι</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ων και</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α</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πο</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τω</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ν α</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γι</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ων φα</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a:effectLst/>
                          <a:latin typeface="Times New Roman" panose="02020603050405020304" pitchFamily="18" charset="0"/>
                          <a:ea typeface="Times New Roman" panose="02020603050405020304" pitchFamily="18" charset="0"/>
                          <a:cs typeface="Times New Roman" panose="02020603050405020304" pitchFamily="18" charset="0"/>
                        </a:rPr>
                        <a:t>γεται·</a:t>
                      </a:r>
                      <a:endParaRPr lang="nl-BE"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38205284"/>
                  </a:ext>
                </a:extLst>
              </a:tr>
              <a:tr h="0">
                <a:tc>
                  <a:txBody>
                    <a:bodyPr/>
                    <a:lstStyle/>
                    <a:p>
                      <a:pPr algn="just"/>
                      <a:r>
                        <a:rPr lang="en-US" sz="1200">
                          <a:effectLst/>
                          <a:latin typeface="Times New Roman" panose="02020603050405020304" pitchFamily="18" charset="0"/>
                          <a:ea typeface="Calibri" panose="020F0502020204030204" pitchFamily="34" charset="0"/>
                          <a:cs typeface="Times New Roman" panose="02020603050405020304" pitchFamily="18" charset="0"/>
                        </a:rPr>
                        <a:t>Lev 22:25</a:t>
                      </a:r>
                      <a:endParaRPr lang="nl-BE"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r>
                        <a:rPr lang="he-IL" sz="140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‏וּמִיַּ֣ד בֶּן־נֵכָ֗ר לֹ֥א תַקְרִ֛יבוּ אֶת־</a:t>
                      </a:r>
                      <a:r>
                        <a:rPr lang="he-IL" sz="1400" b="1">
                          <a:solidFill>
                            <a:srgbClr val="FF2500"/>
                          </a:solidFill>
                          <a:effectLst/>
                          <a:latin typeface="Times New Roman" panose="02020603050405020304" pitchFamily="18" charset="0"/>
                          <a:ea typeface="Calibri" panose="020F0502020204030204" pitchFamily="34" charset="0"/>
                          <a:cs typeface="Times New Roman" panose="02020603050405020304" pitchFamily="18" charset="0"/>
                        </a:rPr>
                        <a:t>לֶ֥חֶם </a:t>
                      </a:r>
                      <a:r>
                        <a:rPr lang="he-IL" sz="140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אֱלֹהֵיכֶ֖ם מִכָּל־אֵ֑לֶּה כִּ֣י מָשְׁחָתָ֤ם בָּהֶם֙ מ֣וּם בָּ֔ם לֹ֥א יֵרָצ֖וּ לָכֶֽם׃</a:t>
                      </a:r>
                      <a:endParaRPr lang="nl-B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και</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ε</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κ χειρο</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ς α</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λλογενου</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ς ου</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προσοι</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σετε τα</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δω</a:t>
                      </a:r>
                      <a:r>
                        <a:rPr lang="en-US" sz="1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ρα </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του</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θεου</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υ</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μω</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ν α</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πο</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πα</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ντων του</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των</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ο</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τι φθα</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ρματα</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ε</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στιν ε</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ν αυ</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τοι</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ς</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μω</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μος ε</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ν αυ</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τοι</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ς</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ου</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δεχθη</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σεται ταυ</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τα υ</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μι</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nl-BE" sz="1200" dirty="0">
                          <a:effectLst/>
                          <a:latin typeface="Times New Roman" panose="02020603050405020304" pitchFamily="18" charset="0"/>
                          <a:ea typeface="Times New Roman" panose="02020603050405020304" pitchFamily="18" charset="0"/>
                          <a:cs typeface="Times New Roman" panose="02020603050405020304" pitchFamily="18" charset="0"/>
                        </a:rPr>
                        <a:t>ν</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nl-BE"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4524447"/>
                  </a:ext>
                </a:extLst>
              </a:tr>
            </a:tbl>
          </a:graphicData>
        </a:graphic>
      </p:graphicFrame>
    </p:spTree>
    <p:extLst>
      <p:ext uri="{BB962C8B-B14F-4D97-AF65-F5344CB8AC3E}">
        <p14:creationId xmlns:p14="http://schemas.microsoft.com/office/powerpoint/2010/main" val="3769509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13" end="1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14" end="1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15" end="1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a:xfrm>
            <a:off x="606864" y="348116"/>
            <a:ext cx="7771325" cy="431800"/>
          </a:xfrm>
        </p:spPr>
        <p:txBody>
          <a:bodyPr/>
          <a:lstStyle/>
          <a:p>
            <a:r>
              <a:rPr lang="fr-BE" dirty="0" err="1"/>
              <a:t>God’s</a:t>
            </a:r>
            <a:r>
              <a:rPr lang="fr-BE" dirty="0"/>
              <a:t> </a:t>
            </a:r>
            <a:r>
              <a:rPr lang="fr-BE" dirty="0" err="1"/>
              <a:t>Bread</a:t>
            </a:r>
            <a:endParaRPr lang="fr-BE" dirty="0"/>
          </a:p>
        </p:txBody>
      </p:sp>
      <p:sp>
        <p:nvSpPr>
          <p:cNvPr id="3" name="Espace réservé du texte 2"/>
          <p:cNvSpPr>
            <a:spLocks noGrp="1"/>
          </p:cNvSpPr>
          <p:nvPr>
            <p:ph type="body" sz="quarter" idx="10"/>
          </p:nvPr>
        </p:nvSpPr>
        <p:spPr/>
        <p:txBody>
          <a:bodyPr/>
          <a:lstStyle/>
          <a:p>
            <a:endParaRPr lang="fr-BE"/>
          </a:p>
        </p:txBody>
      </p:sp>
      <p:sp>
        <p:nvSpPr>
          <p:cNvPr id="4" name="Espace réservé du texte 3"/>
          <p:cNvSpPr>
            <a:spLocks noGrp="1"/>
          </p:cNvSpPr>
          <p:nvPr>
            <p:ph type="body" sz="quarter" idx="11"/>
          </p:nvPr>
        </p:nvSpPr>
        <p:spPr/>
        <p:txBody>
          <a:bodyPr/>
          <a:lstStyle/>
          <a:p>
            <a:endParaRPr lang="fr-BE"/>
          </a:p>
        </p:txBody>
      </p:sp>
      <p:sp>
        <p:nvSpPr>
          <p:cNvPr id="5" name="Tekstvak 4">
            <a:extLst>
              <a:ext uri="{FF2B5EF4-FFF2-40B4-BE49-F238E27FC236}">
                <a16:creationId xmlns:a16="http://schemas.microsoft.com/office/drawing/2014/main" id="{8F98BC85-B7A4-DAF7-4D5E-E138E2FB7E93}"/>
              </a:ext>
            </a:extLst>
          </p:cNvPr>
          <p:cNvSpPr txBox="1"/>
          <p:nvPr/>
        </p:nvSpPr>
        <p:spPr>
          <a:xfrm>
            <a:off x="397959" y="1319134"/>
            <a:ext cx="11369319" cy="6740307"/>
          </a:xfrm>
          <a:prstGeom prst="rect">
            <a:avLst/>
          </a:prstGeom>
          <a:noFill/>
        </p:spPr>
        <p:txBody>
          <a:bodyPr wrap="square" rtlCol="0">
            <a:spAutoFit/>
          </a:bodyPr>
          <a:lstStyle/>
          <a:p>
            <a:r>
              <a:rPr lang="nl-BE" b="1" u="sng" dirty="0">
                <a:latin typeface="Times New Roman" panose="02020603050405020304" pitchFamily="18" charset="0"/>
                <a:cs typeface="Times New Roman" panose="02020603050405020304" pitchFamily="18" charset="0"/>
              </a:rPr>
              <a:t>Substitution?</a:t>
            </a:r>
          </a:p>
          <a:p>
            <a:pPr marL="285750" indent="-285750">
              <a:buFont typeface="Arial" panose="020B0604020202020204" pitchFamily="34" charset="0"/>
              <a:buChar char="•"/>
            </a:pPr>
            <a:r>
              <a:rPr lang="nl-BE" dirty="0">
                <a:latin typeface="Times New Roman" panose="02020603050405020304" pitchFamily="18" charset="0"/>
                <a:cs typeface="Times New Roman" panose="02020603050405020304" pitchFamily="18" charset="0"/>
              </a:rPr>
              <a:t>Break with stereotypical rendering -&gt; why?</a:t>
            </a:r>
          </a:p>
          <a:p>
            <a:pPr marL="742950" lvl="1" indent="-285750">
              <a:buFont typeface="Wingdings" pitchFamily="2" charset="2"/>
              <a:buChar char="ü"/>
            </a:pPr>
            <a:r>
              <a:rPr lang="nl-BE" dirty="0">
                <a:latin typeface="Times New Roman" panose="02020603050405020304" pitchFamily="18" charset="0"/>
                <a:cs typeface="Times New Roman" panose="02020603050405020304" pitchFamily="18" charset="0"/>
              </a:rPr>
              <a:t>Solely for anti-anthropomorphic purposes?</a:t>
            </a:r>
          </a:p>
          <a:p>
            <a:pPr marL="742950" lvl="1" indent="-285750">
              <a:buFont typeface="Wingdings" pitchFamily="2" charset="2"/>
              <a:buChar char="ü"/>
            </a:pPr>
            <a:r>
              <a:rPr lang="nl-BE" dirty="0">
                <a:latin typeface="Times New Roman" panose="02020603050405020304" pitchFamily="18" charset="0"/>
                <a:cs typeface="Times New Roman" panose="02020603050405020304" pitchFamily="18" charset="0"/>
              </a:rPr>
              <a:t>Daniel: α</a:t>
            </a:r>
            <a:r>
              <a:rPr lang="en-US" dirty="0">
                <a:latin typeface="Times New Roman" panose="02020603050405020304" pitchFamily="18" charset="0"/>
                <a:cs typeface="Times New Roman" panose="02020603050405020304" pitchFamily="18" charset="0"/>
              </a:rPr>
              <a:t>̓́</a:t>
            </a:r>
            <a:r>
              <a:rPr lang="nl-BE" dirty="0">
                <a:latin typeface="Times New Roman" panose="02020603050405020304" pitchFamily="18" charset="0"/>
                <a:cs typeface="Times New Roman" panose="02020603050405020304" pitchFamily="18" charset="0"/>
              </a:rPr>
              <a:t>ρτος </a:t>
            </a:r>
            <a:r>
              <a:rPr lang="en-US"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fonctionne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en</a:t>
            </a:r>
            <a:r>
              <a:rPr lang="en-US" dirty="0">
                <a:latin typeface="Times New Roman" panose="02020603050405020304" pitchFamily="18" charset="0"/>
                <a:cs typeface="Times New Roman" panose="02020603050405020304" pitchFamily="18" charset="0"/>
              </a:rPr>
              <a:t> tant </a:t>
            </a:r>
            <a:r>
              <a:rPr lang="en-US" dirty="0" err="1">
                <a:latin typeface="Times New Roman" panose="02020603050405020304" pitchFamily="18" charset="0"/>
                <a:cs typeface="Times New Roman" panose="02020603050405020304" pitchFamily="18" charset="0"/>
              </a:rPr>
              <a:t>qu’homologue</a:t>
            </a:r>
            <a:r>
              <a:rPr lang="en-US" dirty="0">
                <a:latin typeface="Times New Roman" panose="02020603050405020304" pitchFamily="18" charset="0"/>
                <a:cs typeface="Times New Roman" panose="02020603050405020304" pitchFamily="18" charset="0"/>
              </a:rPr>
              <a:t> de </a:t>
            </a:r>
            <a:r>
              <a:rPr lang="he-IL" dirty="0">
                <a:latin typeface="Times New Roman" panose="02020603050405020304" pitchFamily="18" charset="0"/>
                <a:cs typeface="Times New Roman" panose="02020603050405020304" pitchFamily="18" charset="0"/>
              </a:rPr>
              <a:t>לחם </a:t>
            </a:r>
            <a:r>
              <a:rPr lang="en-US" dirty="0">
                <a:latin typeface="Times New Roman" panose="02020603050405020304" pitchFamily="18" charset="0"/>
                <a:cs typeface="Times New Roman" panose="02020603050405020304" pitchFamily="18" charset="0"/>
              </a:rPr>
              <a:t> pour les </a:t>
            </a:r>
            <a:r>
              <a:rPr lang="en-US" dirty="0" err="1">
                <a:latin typeface="Times New Roman" panose="02020603050405020304" pitchFamily="18" charset="0"/>
                <a:cs typeface="Times New Roman" panose="02020603050405020304" pitchFamily="18" charset="0"/>
              </a:rPr>
              <a:t>traducteurs</a:t>
            </a:r>
            <a:r>
              <a:rPr lang="en-US" dirty="0">
                <a:latin typeface="Times New Roman" panose="02020603050405020304" pitchFamily="18" charset="0"/>
                <a:cs typeface="Times New Roman" panose="02020603050405020304" pitchFamily="18" charset="0"/>
              </a:rPr>
              <a:t> du </a:t>
            </a:r>
            <a:r>
              <a:rPr lang="en-US" dirty="0" err="1">
                <a:latin typeface="Times New Roman" panose="02020603050405020304" pitchFamily="18" charset="0"/>
                <a:cs typeface="Times New Roman" panose="02020603050405020304" pitchFamily="18" charset="0"/>
              </a:rPr>
              <a:t>Pentateuque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S’ils</a:t>
            </a:r>
            <a:r>
              <a:rPr lang="en-US" dirty="0">
                <a:latin typeface="Times New Roman" panose="02020603050405020304" pitchFamily="18" charset="0"/>
                <a:cs typeface="Times New Roman" panose="02020603050405020304" pitchFamily="18" charset="0"/>
              </a:rPr>
              <a:t> y </a:t>
            </a:r>
            <a:r>
              <a:rPr lang="en-US" dirty="0" err="1">
                <a:latin typeface="Times New Roman" panose="02020603050405020304" pitchFamily="18" charset="0"/>
                <a:cs typeface="Times New Roman" panose="02020603050405020304" pitchFamily="18" charset="0"/>
              </a:rPr>
              <a:t>renoncent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c’est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parce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qu’ils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s’écartent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délibérément</a:t>
            </a:r>
            <a:r>
              <a:rPr lang="en-US" dirty="0">
                <a:latin typeface="Times New Roman" panose="02020603050405020304" pitchFamily="18" charset="0"/>
                <a:cs typeface="Times New Roman" panose="02020603050405020304" pitchFamily="18" charset="0"/>
              </a:rPr>
              <a:t> du strict mot </a:t>
            </a:r>
            <a:r>
              <a:rPr lang="en-US" dirty="0" err="1">
                <a:latin typeface="Times New Roman" panose="02020603050405020304" pitchFamily="18" charset="0"/>
                <a:cs typeface="Times New Roman" panose="02020603050405020304" pitchFamily="18" charset="0"/>
              </a:rPr>
              <a:t>à</a:t>
            </a:r>
            <a:r>
              <a:rPr lang="en-US" dirty="0">
                <a:latin typeface="Times New Roman" panose="02020603050405020304" pitchFamily="18" charset="0"/>
                <a:cs typeface="Times New Roman" panose="02020603050405020304" pitchFamily="18" charset="0"/>
              </a:rPr>
              <a:t> mot </a:t>
            </a:r>
            <a:r>
              <a:rPr lang="en-US" dirty="0" err="1">
                <a:latin typeface="Times New Roman" panose="02020603050405020304" pitchFamily="18" charset="0"/>
                <a:cs typeface="Times New Roman" panose="02020603050405020304" pitchFamily="18" charset="0"/>
              </a:rPr>
              <a:t>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faveur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d’une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traduction</a:t>
            </a:r>
            <a:r>
              <a:rPr lang="en-US" dirty="0">
                <a:latin typeface="Times New Roman" panose="02020603050405020304" pitchFamily="18" charset="0"/>
                <a:cs typeface="Times New Roman" panose="02020603050405020304" pitchFamily="18" charset="0"/>
              </a:rPr>
              <a:t> plus souple, pour </a:t>
            </a:r>
            <a:r>
              <a:rPr lang="en-US" dirty="0" err="1">
                <a:latin typeface="Times New Roman" panose="02020603050405020304" pitchFamily="18" charset="0"/>
                <a:cs typeface="Times New Roman" panose="02020603050405020304" pitchFamily="18" charset="0"/>
              </a:rPr>
              <a:t>satisfaire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certaines</a:t>
            </a:r>
            <a:r>
              <a:rPr lang="en-US" dirty="0">
                <a:latin typeface="Times New Roman" panose="02020603050405020304" pitchFamily="18" charset="0"/>
                <a:cs typeface="Times New Roman" panose="02020603050405020304" pitchFamily="18" charset="0"/>
              </a:rPr>
              <a:t> exigences de </a:t>
            </a:r>
            <a:r>
              <a:rPr lang="en-US" dirty="0" err="1">
                <a:latin typeface="Times New Roman" panose="02020603050405020304" pitchFamily="18" charset="0"/>
                <a:cs typeface="Times New Roman" panose="02020603050405020304" pitchFamily="18" charset="0"/>
              </a:rPr>
              <a:t>forme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ou</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clarté</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concernant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d’ailleurs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moins</a:t>
            </a:r>
            <a:r>
              <a:rPr lang="en-US" dirty="0">
                <a:latin typeface="Times New Roman" panose="02020603050405020304" pitchFamily="18" charset="0"/>
                <a:cs typeface="Times New Roman" panose="02020603050405020304" pitchFamily="18" charset="0"/>
              </a:rPr>
              <a:t> </a:t>
            </a:r>
            <a:r>
              <a:rPr lang="he-IL" dirty="0">
                <a:latin typeface="Times New Roman" panose="02020603050405020304" pitchFamily="18" charset="0"/>
                <a:cs typeface="Times New Roman" panose="02020603050405020304" pitchFamily="18" charset="0"/>
              </a:rPr>
              <a:t>לחם</a:t>
            </a:r>
            <a:r>
              <a:rPr lang="en-US" dirty="0">
                <a:latin typeface="Times New Roman" panose="02020603050405020304" pitchFamily="18" charset="0"/>
                <a:cs typeface="Times New Roman" panose="02020603050405020304" pitchFamily="18" charset="0"/>
              </a:rPr>
              <a:t> que le </a:t>
            </a:r>
            <a:r>
              <a:rPr lang="en-US" dirty="0" err="1">
                <a:latin typeface="Times New Roman" panose="02020603050405020304" pitchFamily="18" charset="0"/>
                <a:cs typeface="Times New Roman" panose="02020603050405020304" pitchFamily="18" charset="0"/>
              </a:rPr>
              <a:t>contexte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où</a:t>
            </a:r>
            <a:r>
              <a:rPr lang="en-US" dirty="0">
                <a:latin typeface="Times New Roman" panose="02020603050405020304" pitchFamily="18" charset="0"/>
                <a:cs typeface="Times New Roman" panose="02020603050405020304" pitchFamily="18" charset="0"/>
              </a:rPr>
              <a:t> il se place.</a:t>
            </a:r>
            <a:r>
              <a:rPr lang="nl-BE" dirty="0">
                <a:latin typeface="Times New Roman" panose="02020603050405020304" pitchFamily="18" charset="0"/>
                <a:cs typeface="Times New Roman" panose="02020603050405020304" pitchFamily="18" charset="0"/>
              </a:rPr>
              <a:t> </a:t>
            </a:r>
          </a:p>
          <a:p>
            <a:pPr marL="742950" lvl="1" indent="-285750">
              <a:buFont typeface="Wingdings" pitchFamily="2" charset="2"/>
              <a:buChar char="ü"/>
            </a:pPr>
            <a:r>
              <a:rPr lang="nl-BE" dirty="0">
                <a:latin typeface="Times New Roman" panose="02020603050405020304" pitchFamily="18" charset="0"/>
                <a:cs typeface="Times New Roman" panose="02020603050405020304" pitchFamily="18" charset="0"/>
              </a:rPr>
              <a:t>Positive movement! What is expressed in LXX? This accounts better for consistency than ‘negative movement’</a:t>
            </a:r>
          </a:p>
          <a:p>
            <a:pPr marL="285750" indent="-285750">
              <a:buFont typeface="Arial" panose="020B0604020202020204" pitchFamily="34" charset="0"/>
              <a:buChar char="•"/>
            </a:pPr>
            <a:r>
              <a:rPr lang="nl-BE" dirty="0">
                <a:latin typeface="Times New Roman" panose="02020603050405020304" pitchFamily="18" charset="0"/>
                <a:cs typeface="Times New Roman" panose="02020603050405020304" pitchFamily="18" charset="0"/>
              </a:rPr>
              <a:t>δω</a:t>
            </a:r>
            <a:r>
              <a:rPr lang="en-US" dirty="0">
                <a:latin typeface="Times New Roman" panose="02020603050405020304" pitchFamily="18" charset="0"/>
                <a:cs typeface="Times New Roman" panose="02020603050405020304" pitchFamily="18" charset="0"/>
              </a:rPr>
              <a:t>͂</a:t>
            </a:r>
            <a:r>
              <a:rPr lang="nl-BE" dirty="0">
                <a:latin typeface="Times New Roman" panose="02020603050405020304" pitchFamily="18" charset="0"/>
                <a:cs typeface="Times New Roman" panose="02020603050405020304" pitchFamily="18" charset="0"/>
              </a:rPr>
              <a:t>ρον in LXX-Leviticus:</a:t>
            </a: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lvl="1"/>
            <a:endParaRPr lang="fr-FR" dirty="0">
              <a:latin typeface="Times New Roman" panose="02020603050405020304" pitchFamily="18" charset="0"/>
              <a:cs typeface="Times New Roman" panose="02020603050405020304" pitchFamily="18" charset="0"/>
            </a:endParaRPr>
          </a:p>
          <a:p>
            <a:pPr marL="742950" lvl="1" indent="-285750">
              <a:buFont typeface="Wingdings" pitchFamily="2" charset="2"/>
              <a:buChar char="Ø"/>
            </a:pPr>
            <a:endParaRPr lang="fr-FR" dirty="0">
              <a:latin typeface="Times New Roman" panose="02020603050405020304" pitchFamily="18" charset="0"/>
              <a:cs typeface="Times New Roman" panose="02020603050405020304" pitchFamily="18" charset="0"/>
            </a:endParaRPr>
          </a:p>
          <a:p>
            <a:pPr lvl="1"/>
            <a:endParaRPr lang="nl-BE" dirty="0">
              <a:latin typeface="Times New Roman" panose="02020603050405020304" pitchFamily="18" charset="0"/>
              <a:cs typeface="Times New Roman" panose="02020603050405020304" pitchFamily="18" charset="0"/>
            </a:endParaRPr>
          </a:p>
          <a:p>
            <a:pPr marL="742950" lvl="1" indent="-285750">
              <a:buFont typeface="Wingdings" pitchFamily="2" charset="2"/>
              <a:buChar char="Ø"/>
            </a:pPr>
            <a:r>
              <a:rPr lang="en-US" dirty="0">
                <a:latin typeface="Times New Roman" panose="02020603050405020304" pitchFamily="18" charset="0"/>
                <a:cs typeface="Times New Roman" panose="02020603050405020304" pitchFamily="18" charset="0"/>
              </a:rPr>
              <a:t>Lev 2:4, </a:t>
            </a:r>
            <a:r>
              <a:rPr lang="he-IL" dirty="0" err="1">
                <a:latin typeface="Times New Roman" panose="02020603050405020304" pitchFamily="18" charset="0"/>
                <a:cs typeface="Times New Roman" panose="02020603050405020304" pitchFamily="18" charset="0"/>
              </a:rPr>
              <a:t>סֹלֶת</a:t>
            </a:r>
            <a:r>
              <a:rPr lang="he-IL" dirty="0">
                <a:latin typeface="Times New Roman" panose="02020603050405020304" pitchFamily="18" charset="0"/>
                <a:cs typeface="Times New Roman" panose="02020603050405020304" pitchFamily="18" charset="0"/>
              </a:rPr>
              <a:t> חַלּוֹת</a:t>
            </a:r>
            <a:r>
              <a:rPr lang="en-US" dirty="0">
                <a:latin typeface="Times New Roman" panose="02020603050405020304" pitchFamily="18" charset="0"/>
                <a:cs typeface="Times New Roman" panose="02020603050405020304" pitchFamily="18" charset="0"/>
              </a:rPr>
              <a:t> (cakes of fine flour) is rendered by </a:t>
            </a:r>
            <a:r>
              <a:rPr lang="nl-BE" dirty="0">
                <a:latin typeface="Times New Roman" panose="02020603050405020304" pitchFamily="18" charset="0"/>
                <a:cs typeface="Times New Roman" panose="02020603050405020304" pitchFamily="18" charset="0"/>
              </a:rPr>
              <a:t>δω</a:t>
            </a:r>
            <a:r>
              <a:rPr lang="en-US" dirty="0">
                <a:latin typeface="Times New Roman" panose="02020603050405020304" pitchFamily="18" charset="0"/>
                <a:cs typeface="Times New Roman" panose="02020603050405020304" pitchFamily="18" charset="0"/>
              </a:rPr>
              <a:t>͂</a:t>
            </a:r>
            <a:r>
              <a:rPr lang="nl-BE" dirty="0">
                <a:latin typeface="Times New Roman" panose="02020603050405020304" pitchFamily="18" charset="0"/>
                <a:cs typeface="Times New Roman" panose="02020603050405020304" pitchFamily="18" charset="0"/>
              </a:rPr>
              <a:t>ρον κυρι</a:t>
            </a:r>
            <a:r>
              <a:rPr lang="en-US" dirty="0">
                <a:latin typeface="Times New Roman" panose="02020603050405020304" pitchFamily="18" charset="0"/>
                <a:cs typeface="Times New Roman" panose="02020603050405020304" pitchFamily="18" charset="0"/>
              </a:rPr>
              <a:t>́</a:t>
            </a:r>
            <a:r>
              <a:rPr lang="nl-BE" dirty="0">
                <a:latin typeface="Times New Roman" panose="02020603050405020304" pitchFamily="18" charset="0"/>
                <a:cs typeface="Times New Roman" panose="02020603050405020304" pitchFamily="18" charset="0"/>
              </a:rPr>
              <a:t>ω</a:t>
            </a:r>
            <a:r>
              <a:rPr lang="en-US" dirty="0" err="1">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nl-BE" dirty="0">
                <a:latin typeface="Times New Roman" panose="02020603050405020304" pitchFamily="18" charset="0"/>
                <a:cs typeface="Times New Roman" panose="02020603050405020304" pitchFamily="18" charset="0"/>
              </a:rPr>
              <a:t>ε</a:t>
            </a:r>
            <a:r>
              <a:rPr lang="en-US" dirty="0">
                <a:latin typeface="Times New Roman" panose="02020603050405020304" pitchFamily="18" charset="0"/>
                <a:cs typeface="Times New Roman" panose="02020603050405020304" pitchFamily="18" charset="0"/>
              </a:rPr>
              <a:t>̓</a:t>
            </a:r>
            <a:r>
              <a:rPr lang="nl-BE" dirty="0">
                <a:latin typeface="Times New Roman" panose="02020603050405020304" pitchFamily="18" charset="0"/>
                <a:cs typeface="Times New Roman" panose="02020603050405020304" pitchFamily="18" charset="0"/>
              </a:rPr>
              <a:t>κ σεμιδα</a:t>
            </a:r>
            <a:r>
              <a:rPr lang="en-US" dirty="0">
                <a:latin typeface="Times New Roman" panose="02020603050405020304" pitchFamily="18" charset="0"/>
                <a:cs typeface="Times New Roman" panose="02020603050405020304" pitchFamily="18" charset="0"/>
              </a:rPr>
              <a:t>́</a:t>
            </a:r>
            <a:r>
              <a:rPr lang="nl-BE" dirty="0">
                <a:latin typeface="Times New Roman" panose="02020603050405020304" pitchFamily="18" charset="0"/>
                <a:cs typeface="Times New Roman" panose="02020603050405020304" pitchFamily="18" charset="0"/>
              </a:rPr>
              <a:t>λεως </a:t>
            </a:r>
          </a:p>
          <a:p>
            <a:pPr marL="742950" lvl="1" indent="-285750">
              <a:buFont typeface="Wingdings" pitchFamily="2" charset="2"/>
              <a:buChar char="Ø"/>
            </a:pPr>
            <a:r>
              <a:rPr lang="nl-BE" dirty="0">
                <a:latin typeface="Times New Roman" panose="02020603050405020304" pitchFamily="18" charset="0"/>
                <a:cs typeface="Times New Roman" panose="02020603050405020304" pitchFamily="18" charset="0"/>
              </a:rPr>
              <a:t>Semantic link bread – gift? </a:t>
            </a:r>
          </a:p>
          <a:p>
            <a:pPr marL="285750" indent="-285750">
              <a:buFont typeface="Arial" panose="020B0604020202020204" pitchFamily="34" charset="0"/>
              <a:buChar char="•"/>
            </a:pPr>
            <a:r>
              <a:rPr lang="nl-BE" dirty="0">
                <a:latin typeface="Times New Roman" panose="02020603050405020304" pitchFamily="18" charset="0"/>
                <a:cs typeface="Times New Roman" panose="02020603050405020304" pitchFamily="18" charset="0"/>
              </a:rPr>
              <a:t>δω</a:t>
            </a:r>
            <a:r>
              <a:rPr lang="en-US" dirty="0">
                <a:latin typeface="Times New Roman" panose="02020603050405020304" pitchFamily="18" charset="0"/>
                <a:cs typeface="Times New Roman" panose="02020603050405020304" pitchFamily="18" charset="0"/>
              </a:rPr>
              <a:t>͂</a:t>
            </a:r>
            <a:r>
              <a:rPr lang="nl-BE" dirty="0">
                <a:latin typeface="Times New Roman" panose="02020603050405020304" pitchFamily="18" charset="0"/>
                <a:cs typeface="Times New Roman" panose="02020603050405020304" pitchFamily="18" charset="0"/>
              </a:rPr>
              <a:t>ρον in Greek literature: offering to a deity</a:t>
            </a:r>
          </a:p>
          <a:p>
            <a:pPr marL="742950" lvl="1" indent="-285750">
              <a:buFont typeface="Wingdings" pitchFamily="2" charset="2"/>
              <a:buChar char="Ø"/>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p:txBody>
      </p:sp>
      <p:graphicFrame>
        <p:nvGraphicFramePr>
          <p:cNvPr id="8" name="Tabel 7">
            <a:extLst>
              <a:ext uri="{FF2B5EF4-FFF2-40B4-BE49-F238E27FC236}">
                <a16:creationId xmlns:a16="http://schemas.microsoft.com/office/drawing/2014/main" id="{46116BEC-EDD8-10D6-4FD7-56375146C550}"/>
              </a:ext>
            </a:extLst>
          </p:cNvPr>
          <p:cNvGraphicFramePr>
            <a:graphicFrameLocks noGrp="1"/>
          </p:cNvGraphicFramePr>
          <p:nvPr>
            <p:extLst>
              <p:ext uri="{D42A27DB-BD31-4B8C-83A1-F6EECF244321}">
                <p14:modId xmlns:p14="http://schemas.microsoft.com/office/powerpoint/2010/main" val="4015144035"/>
              </p:ext>
            </p:extLst>
          </p:nvPr>
        </p:nvGraphicFramePr>
        <p:xfrm>
          <a:off x="1390134" y="3871642"/>
          <a:ext cx="8902065" cy="1097280"/>
        </p:xfrm>
        <a:graphic>
          <a:graphicData uri="http://schemas.openxmlformats.org/drawingml/2006/table">
            <a:tbl>
              <a:tblPr firstRow="1" firstCol="1" bandRow="1"/>
              <a:tblGrid>
                <a:gridCol w="987425">
                  <a:extLst>
                    <a:ext uri="{9D8B030D-6E8A-4147-A177-3AD203B41FA5}">
                      <a16:colId xmlns:a16="http://schemas.microsoft.com/office/drawing/2014/main" val="3854866017"/>
                    </a:ext>
                  </a:extLst>
                </a:gridCol>
                <a:gridCol w="1654795">
                  <a:extLst>
                    <a:ext uri="{9D8B030D-6E8A-4147-A177-3AD203B41FA5}">
                      <a16:colId xmlns:a16="http://schemas.microsoft.com/office/drawing/2014/main" val="1132536719"/>
                    </a:ext>
                  </a:extLst>
                </a:gridCol>
                <a:gridCol w="6259845">
                  <a:extLst>
                    <a:ext uri="{9D8B030D-6E8A-4147-A177-3AD203B41FA5}">
                      <a16:colId xmlns:a16="http://schemas.microsoft.com/office/drawing/2014/main" val="2546605828"/>
                    </a:ext>
                  </a:extLst>
                </a:gridCol>
              </a:tblGrid>
              <a:tr h="0">
                <a:tc>
                  <a:txBody>
                    <a:bodyPr/>
                    <a:lstStyle/>
                    <a:p>
                      <a:pPr algn="just"/>
                      <a:r>
                        <a:rPr lang="en-US" sz="1200">
                          <a:solidFill>
                            <a:srgbClr val="000000"/>
                          </a:solidFill>
                          <a:effectLst/>
                          <a:latin typeface="Accordance" pitchFamily="2" charset="-79"/>
                          <a:ea typeface="Calibri" panose="020F0502020204030204" pitchFamily="34" charset="0"/>
                          <a:cs typeface="Arial" panose="020B0604020202020204" pitchFamily="34" charset="0"/>
                        </a:rPr>
                        <a:t>LXX: </a:t>
                      </a:r>
                      <a:r>
                        <a:rPr lang="nl-BE" sz="1200">
                          <a:solidFill>
                            <a:srgbClr val="000000"/>
                          </a:solidFill>
                          <a:effectLst/>
                          <a:latin typeface="AdvOT4e5fbc10+03"/>
                          <a:ea typeface="Calibri" panose="020F0502020204030204" pitchFamily="34" charset="0"/>
                          <a:cs typeface="Arial" panose="020B0604020202020204" pitchFamily="34" charset="0"/>
                        </a:rPr>
                        <a:t>δῶρον</a:t>
                      </a:r>
                      <a:endParaRPr lang="nl-BE" sz="1200">
                        <a:effectLst/>
                        <a:latin typeface="AdvOT4e5fbc10+03"/>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US" sz="1200" dirty="0">
                          <a:solidFill>
                            <a:srgbClr val="000000"/>
                          </a:solidFill>
                          <a:effectLst/>
                          <a:latin typeface="Accordance" pitchFamily="2" charset="-79"/>
                          <a:ea typeface="Calibri" panose="020F0502020204030204" pitchFamily="34" charset="0"/>
                          <a:cs typeface="Arial" panose="020B0604020202020204" pitchFamily="34" charset="0"/>
                        </a:rPr>
                        <a:t>MT</a:t>
                      </a:r>
                      <a:endParaRPr lang="nl-BE" sz="1200" dirty="0">
                        <a:effectLst/>
                        <a:latin typeface="AdvOT4e5fbc10+03"/>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US" sz="1200">
                          <a:solidFill>
                            <a:srgbClr val="000000"/>
                          </a:solidFill>
                          <a:effectLst/>
                          <a:latin typeface="Accordance" pitchFamily="2" charset="-79"/>
                          <a:ea typeface="Calibri" panose="020F0502020204030204" pitchFamily="34" charset="0"/>
                          <a:cs typeface="Arial" panose="020B0604020202020204" pitchFamily="34" charset="0"/>
                        </a:rPr>
                        <a:t>Verse </a:t>
                      </a:r>
                      <a:endParaRPr lang="nl-BE" sz="1200">
                        <a:effectLst/>
                        <a:latin typeface="AdvOT4e5fbc10+03"/>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59177796"/>
                  </a:ext>
                </a:extLst>
              </a:tr>
              <a:tr h="0">
                <a:tc rowSpan="2">
                  <a:txBody>
                    <a:bodyPr/>
                    <a:lstStyle/>
                    <a:p>
                      <a:pPr algn="just"/>
                      <a:r>
                        <a:rPr lang="nl-NL" sz="1200">
                          <a:solidFill>
                            <a:srgbClr val="000000"/>
                          </a:solidFill>
                          <a:effectLst/>
                          <a:latin typeface="Accordance" pitchFamily="2" charset="-79"/>
                          <a:ea typeface="Calibri" panose="020F0502020204030204" pitchFamily="34" charset="0"/>
                          <a:cs typeface="Arial" panose="020B0604020202020204" pitchFamily="34" charset="0"/>
                        </a:rPr>
                        <a:t>singular</a:t>
                      </a:r>
                      <a:endParaRPr lang="nl-BE" sz="1200">
                        <a:effectLst/>
                        <a:latin typeface="AdvOT4e5fbc10+03"/>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he-IL" sz="1100">
                          <a:solidFill>
                            <a:srgbClr val="000000"/>
                          </a:solidFill>
                          <a:effectLst/>
                          <a:latin typeface="AdvOT4e5fbc10+03"/>
                          <a:ea typeface="Calibri" panose="020F0502020204030204" pitchFamily="34" charset="0"/>
                          <a:cs typeface="Accordance" pitchFamily="2" charset="-79"/>
                        </a:rPr>
                        <a:t>קָרְבָּן</a:t>
                      </a:r>
                      <a:endParaRPr lang="nl-BE" sz="1200">
                        <a:effectLst/>
                        <a:latin typeface="AdvOT4e5fbc10+03"/>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US" sz="1200">
                          <a:solidFill>
                            <a:srgbClr val="000000"/>
                          </a:solidFill>
                          <a:effectLst/>
                          <a:latin typeface="Accordance" pitchFamily="2" charset="-79"/>
                          <a:ea typeface="Calibri" panose="020F0502020204030204" pitchFamily="34" charset="0"/>
                          <a:cs typeface="Arial" panose="020B0604020202020204" pitchFamily="34" charset="0"/>
                        </a:rPr>
                        <a:t>1:3.10.14(x2); 2:1(x2).4.5.7.12;  3:1.2.6.7.8.12; 4:23.32; 5:11; 6:13; 7:16.29; 9:15; 17:4</a:t>
                      </a:r>
                      <a:endParaRPr lang="nl-BE" sz="1200">
                        <a:effectLst/>
                        <a:latin typeface="AdvOT4e5fbc10+03"/>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16880475"/>
                  </a:ext>
                </a:extLst>
              </a:tr>
              <a:tr h="0">
                <a:tc vMerge="1">
                  <a:txBody>
                    <a:bodyPr/>
                    <a:lstStyle/>
                    <a:p>
                      <a:endParaRPr lang="nl-BE"/>
                    </a:p>
                  </a:txBody>
                  <a:tcPr/>
                </a:tc>
                <a:tc>
                  <a:txBody>
                    <a:bodyPr/>
                    <a:lstStyle/>
                    <a:p>
                      <a:pPr algn="just"/>
                      <a:r>
                        <a:rPr lang="he-IL" sz="1100">
                          <a:solidFill>
                            <a:srgbClr val="000000"/>
                          </a:solidFill>
                          <a:effectLst/>
                          <a:latin typeface="AdvOT4e5fbc10+03"/>
                          <a:ea typeface="Calibri" panose="020F0502020204030204" pitchFamily="34" charset="0"/>
                          <a:cs typeface="Accordance" pitchFamily="2" charset="-79"/>
                        </a:rPr>
                        <a:t>סֹלֶת חַלּוֹת</a:t>
                      </a:r>
                      <a:endParaRPr lang="nl-BE" sz="1200">
                        <a:effectLst/>
                        <a:latin typeface="AdvOT4e5fbc10+03"/>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US" sz="1200">
                          <a:solidFill>
                            <a:srgbClr val="000000"/>
                          </a:solidFill>
                          <a:effectLst/>
                          <a:latin typeface="Accordance" pitchFamily="2" charset="-79"/>
                          <a:ea typeface="Calibri" panose="020F0502020204030204" pitchFamily="34" charset="0"/>
                          <a:cs typeface="Arial" panose="020B0604020202020204" pitchFamily="34" charset="0"/>
                        </a:rPr>
                        <a:t>2:4</a:t>
                      </a:r>
                      <a:endParaRPr lang="nl-BE" sz="1200">
                        <a:effectLst/>
                        <a:latin typeface="AdvOT4e5fbc10+03"/>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8651552"/>
                  </a:ext>
                </a:extLst>
              </a:tr>
              <a:tr h="182880">
                <a:tc rowSpan="3">
                  <a:txBody>
                    <a:bodyPr/>
                    <a:lstStyle/>
                    <a:p>
                      <a:pPr algn="just"/>
                      <a:r>
                        <a:rPr lang="en-US" sz="1200" dirty="0">
                          <a:solidFill>
                            <a:srgbClr val="000000"/>
                          </a:solidFill>
                          <a:effectLst/>
                          <a:latin typeface="Accordance" pitchFamily="2" charset="-79"/>
                          <a:ea typeface="Calibri" panose="020F0502020204030204" pitchFamily="34" charset="0"/>
                          <a:cs typeface="Arial" panose="020B0604020202020204" pitchFamily="34" charset="0"/>
                        </a:rPr>
                        <a:t>plural</a:t>
                      </a:r>
                      <a:endParaRPr lang="nl-BE" sz="1200" dirty="0">
                        <a:effectLst/>
                        <a:latin typeface="AdvOT4e5fbc10+03"/>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he-IL" sz="1100">
                          <a:solidFill>
                            <a:srgbClr val="000000"/>
                          </a:solidFill>
                          <a:effectLst/>
                          <a:latin typeface="AdvOT4e5fbc10+03"/>
                          <a:ea typeface="Calibri" panose="020F0502020204030204" pitchFamily="34" charset="0"/>
                          <a:cs typeface="Accordance" pitchFamily="2" charset="-79"/>
                        </a:rPr>
                        <a:t>קָרְבָּן</a:t>
                      </a:r>
                      <a:endParaRPr lang="nl-BE" sz="1200">
                        <a:effectLst/>
                        <a:latin typeface="AdvOT4e5fbc10+03"/>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US" sz="1200">
                          <a:solidFill>
                            <a:srgbClr val="000000"/>
                          </a:solidFill>
                          <a:effectLst/>
                          <a:latin typeface="Accordance" pitchFamily="2" charset="-79"/>
                          <a:ea typeface="Calibri" panose="020F0502020204030204" pitchFamily="34" charset="0"/>
                          <a:cs typeface="Arial" panose="020B0604020202020204" pitchFamily="34" charset="0"/>
                        </a:rPr>
                        <a:t>1:2 (2x); 7:13.14; 9:7; 22:18.27; 23:14; 27:9.11</a:t>
                      </a:r>
                      <a:endParaRPr lang="nl-BE" sz="1200">
                        <a:effectLst/>
                        <a:latin typeface="AdvOT4e5fbc10+03"/>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6937268"/>
                  </a:ext>
                </a:extLst>
              </a:tr>
              <a:tr h="0">
                <a:tc vMerge="1">
                  <a:txBody>
                    <a:bodyPr/>
                    <a:lstStyle/>
                    <a:p>
                      <a:endParaRPr lang="nl-BE"/>
                    </a:p>
                  </a:txBody>
                  <a:tcPr/>
                </a:tc>
                <a:tc>
                  <a:txBody>
                    <a:bodyPr/>
                    <a:lstStyle/>
                    <a:p>
                      <a:pPr algn="just"/>
                      <a:r>
                        <a:rPr lang="he-IL" sz="1100">
                          <a:solidFill>
                            <a:srgbClr val="000000"/>
                          </a:solidFill>
                          <a:effectLst/>
                          <a:latin typeface="AdvOT4e5fbc10+03"/>
                          <a:ea typeface="Calibri" panose="020F0502020204030204" pitchFamily="34" charset="0"/>
                          <a:cs typeface="Accordance" pitchFamily="2" charset="-79"/>
                        </a:rPr>
                        <a:t>קָרְבָּן</a:t>
                      </a:r>
                      <a:r>
                        <a:rPr lang="he-IL" sz="1200">
                          <a:solidFill>
                            <a:srgbClr val="000000"/>
                          </a:solidFill>
                          <a:effectLst/>
                          <a:latin typeface="AdvOT4e5fbc10+03"/>
                          <a:ea typeface="Calibri" panose="020F0502020204030204" pitchFamily="34" charset="0"/>
                          <a:cs typeface="Accordance" pitchFamily="2" charset="-79"/>
                        </a:rPr>
                        <a:t> </a:t>
                      </a:r>
                      <a:r>
                        <a:rPr lang="nl-NL" sz="1200">
                          <a:solidFill>
                            <a:srgbClr val="000000"/>
                          </a:solidFill>
                          <a:effectLst/>
                          <a:latin typeface="Accordance" pitchFamily="2" charset="-79"/>
                          <a:ea typeface="Calibri" panose="020F0502020204030204" pitchFamily="34" charset="0"/>
                          <a:cs typeface="Arial" panose="020B0604020202020204" pitchFamily="34" charset="0"/>
                        </a:rPr>
                        <a:t>(pl)</a:t>
                      </a:r>
                      <a:endParaRPr lang="nl-BE" sz="1200">
                        <a:effectLst/>
                        <a:latin typeface="AdvOT4e5fbc10+03"/>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en-US" sz="1200">
                          <a:solidFill>
                            <a:srgbClr val="000000"/>
                          </a:solidFill>
                          <a:effectLst/>
                          <a:latin typeface="Accordance" pitchFamily="2" charset="-79"/>
                          <a:ea typeface="Calibri" panose="020F0502020204030204" pitchFamily="34" charset="0"/>
                          <a:cs typeface="Arial" panose="020B0604020202020204" pitchFamily="34" charset="0"/>
                        </a:rPr>
                        <a:t>7:38</a:t>
                      </a:r>
                      <a:endParaRPr lang="nl-BE" sz="1200">
                        <a:effectLst/>
                        <a:latin typeface="AdvOT4e5fbc10+03"/>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4646814"/>
                  </a:ext>
                </a:extLst>
              </a:tr>
              <a:tr h="0">
                <a:tc vMerge="1">
                  <a:txBody>
                    <a:bodyPr/>
                    <a:lstStyle/>
                    <a:p>
                      <a:endParaRPr lang="nl-BE"/>
                    </a:p>
                  </a:txBody>
                  <a:tcPr/>
                </a:tc>
                <a:tc>
                  <a:txBody>
                    <a:bodyPr/>
                    <a:lstStyle/>
                    <a:p>
                      <a:pPr algn="just"/>
                      <a:r>
                        <a:rPr lang="he-IL" sz="1200">
                          <a:solidFill>
                            <a:srgbClr val="000000"/>
                          </a:solidFill>
                          <a:effectLst/>
                          <a:latin typeface="AdvOT4e5fbc10+03"/>
                          <a:ea typeface="Calibri" panose="020F0502020204030204" pitchFamily="34" charset="0"/>
                          <a:cs typeface="Accordance" pitchFamily="2" charset="-79"/>
                        </a:rPr>
                        <a:t>לֶ֧חֶם</a:t>
                      </a:r>
                      <a:endParaRPr lang="nl-BE" sz="1200">
                        <a:effectLst/>
                        <a:latin typeface="AdvOT4e5fbc10+03"/>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0"/>
                      <a:r>
                        <a:rPr lang="en-US" sz="1200" dirty="0">
                          <a:solidFill>
                            <a:srgbClr val="000000"/>
                          </a:solidFill>
                          <a:effectLst/>
                          <a:latin typeface="Accordance" pitchFamily="2" charset="-79"/>
                          <a:ea typeface="Calibri" panose="020F0502020204030204" pitchFamily="34" charset="0"/>
                          <a:cs typeface="Arial" panose="020B0604020202020204" pitchFamily="34" charset="0"/>
                        </a:rPr>
                        <a:t>21:6.8.17.21.22; 22:25</a:t>
                      </a:r>
                      <a:endParaRPr lang="nl-BE" sz="1200" dirty="0">
                        <a:effectLst/>
                        <a:latin typeface="AdvOT4e5fbc10+03"/>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26544824"/>
                  </a:ext>
                </a:extLst>
              </a:tr>
            </a:tbl>
          </a:graphicData>
        </a:graphic>
      </p:graphicFrame>
    </p:spTree>
    <p:extLst>
      <p:ext uri="{BB962C8B-B14F-4D97-AF65-F5344CB8AC3E}">
        <p14:creationId xmlns:p14="http://schemas.microsoft.com/office/powerpoint/2010/main" val="2751608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a:xfrm>
            <a:off x="606864" y="348116"/>
            <a:ext cx="7771325" cy="431800"/>
          </a:xfrm>
        </p:spPr>
        <p:txBody>
          <a:bodyPr/>
          <a:lstStyle/>
          <a:p>
            <a:r>
              <a:rPr lang="fr-BE" dirty="0" err="1"/>
              <a:t>God’s</a:t>
            </a:r>
            <a:r>
              <a:rPr lang="fr-BE" dirty="0"/>
              <a:t> </a:t>
            </a:r>
            <a:r>
              <a:rPr lang="fr-BE" dirty="0" err="1"/>
              <a:t>Bread</a:t>
            </a:r>
            <a:endParaRPr lang="fr-BE" dirty="0"/>
          </a:p>
        </p:txBody>
      </p:sp>
      <p:sp>
        <p:nvSpPr>
          <p:cNvPr id="3" name="Espace réservé du texte 2"/>
          <p:cNvSpPr>
            <a:spLocks noGrp="1"/>
          </p:cNvSpPr>
          <p:nvPr>
            <p:ph type="body" sz="quarter" idx="10"/>
          </p:nvPr>
        </p:nvSpPr>
        <p:spPr/>
        <p:txBody>
          <a:bodyPr/>
          <a:lstStyle/>
          <a:p>
            <a:endParaRPr lang="fr-BE"/>
          </a:p>
        </p:txBody>
      </p:sp>
      <p:sp>
        <p:nvSpPr>
          <p:cNvPr id="4" name="Espace réservé du texte 3"/>
          <p:cNvSpPr>
            <a:spLocks noGrp="1"/>
          </p:cNvSpPr>
          <p:nvPr>
            <p:ph type="body" sz="quarter" idx="11"/>
          </p:nvPr>
        </p:nvSpPr>
        <p:spPr/>
        <p:txBody>
          <a:bodyPr/>
          <a:lstStyle/>
          <a:p>
            <a:endParaRPr lang="fr-BE"/>
          </a:p>
        </p:txBody>
      </p:sp>
      <p:sp>
        <p:nvSpPr>
          <p:cNvPr id="5" name="Tekstvak 4">
            <a:extLst>
              <a:ext uri="{FF2B5EF4-FFF2-40B4-BE49-F238E27FC236}">
                <a16:creationId xmlns:a16="http://schemas.microsoft.com/office/drawing/2014/main" id="{8F98BC85-B7A4-DAF7-4D5E-E138E2FB7E93}"/>
              </a:ext>
            </a:extLst>
          </p:cNvPr>
          <p:cNvSpPr txBox="1"/>
          <p:nvPr/>
        </p:nvSpPr>
        <p:spPr>
          <a:xfrm>
            <a:off x="427939" y="1229194"/>
            <a:ext cx="9300674" cy="8094524"/>
          </a:xfrm>
          <a:prstGeom prst="rect">
            <a:avLst/>
          </a:prstGeom>
          <a:noFill/>
        </p:spPr>
        <p:txBody>
          <a:bodyPr wrap="square" rtlCol="0">
            <a:spAutoFit/>
          </a:bodyPr>
          <a:lstStyle/>
          <a:p>
            <a:r>
              <a:rPr lang="nl-BE" sz="1600" b="1" u="sng" dirty="0">
                <a:latin typeface="Times New Roman" panose="02020603050405020304" pitchFamily="18" charset="0"/>
                <a:cs typeface="Times New Roman" panose="02020603050405020304" pitchFamily="18" charset="0"/>
              </a:rPr>
              <a:t>Substitution?</a:t>
            </a:r>
          </a:p>
          <a:p>
            <a:pPr marL="285750" indent="-285750">
              <a:buFont typeface="Arial" panose="020B0604020202020204" pitchFamily="34" charset="0"/>
              <a:buChar char="•"/>
            </a:pPr>
            <a:r>
              <a:rPr lang="nl-BE" sz="1600" dirty="0">
                <a:latin typeface="Times New Roman" panose="02020603050405020304" pitchFamily="18" charset="0"/>
                <a:cs typeface="Times New Roman" panose="02020603050405020304" pitchFamily="18" charset="0"/>
              </a:rPr>
              <a:t>δω</a:t>
            </a:r>
            <a:r>
              <a:rPr lang="en-US" sz="1600" dirty="0">
                <a:latin typeface="Times New Roman" panose="02020603050405020304" pitchFamily="18" charset="0"/>
                <a:cs typeface="Times New Roman" panose="02020603050405020304" pitchFamily="18" charset="0"/>
              </a:rPr>
              <a:t>͂</a:t>
            </a:r>
            <a:r>
              <a:rPr lang="nl-BE" sz="1600" dirty="0">
                <a:latin typeface="Times New Roman" panose="02020603050405020304" pitchFamily="18" charset="0"/>
                <a:cs typeface="Times New Roman" panose="02020603050405020304" pitchFamily="18" charset="0"/>
              </a:rPr>
              <a:t>ρον in Greek literature: </a:t>
            </a:r>
          </a:p>
          <a:p>
            <a:pPr marL="742950" lvl="1" indent="-285750">
              <a:buFont typeface="Wingdings" pitchFamily="2" charset="2"/>
              <a:buChar char="ü"/>
            </a:pPr>
            <a:r>
              <a:rPr lang="nl-BE" sz="1600" dirty="0">
                <a:latin typeface="Times New Roman" panose="02020603050405020304" pitchFamily="18" charset="0"/>
                <a:cs typeface="Times New Roman" panose="02020603050405020304" pitchFamily="18" charset="0"/>
              </a:rPr>
              <a:t>Genitive: the one by whom the gift is given:</a:t>
            </a:r>
          </a:p>
          <a:p>
            <a:pPr lvl="1"/>
            <a:r>
              <a:rPr lang="en-US" sz="1600" dirty="0" err="1">
                <a:latin typeface="Times New Roman" panose="02020603050405020304" pitchFamily="18" charset="0"/>
                <a:cs typeface="Times New Roman" panose="02020603050405020304" pitchFamily="18" charset="0"/>
              </a:rPr>
              <a:t>Homeros</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Ilias</a:t>
            </a:r>
            <a:r>
              <a:rPr lang="en-US" sz="1600" dirty="0">
                <a:latin typeface="Times New Roman" panose="02020603050405020304" pitchFamily="18" charset="0"/>
                <a:cs typeface="Times New Roman" panose="02020603050405020304" pitchFamily="18" charset="0"/>
              </a:rPr>
              <a:t>, 3, 54: </a:t>
            </a:r>
            <a:r>
              <a:rPr lang="el-GR" sz="1600" dirty="0" err="1">
                <a:latin typeface="Times New Roman" panose="02020603050405020304" pitchFamily="18" charset="0"/>
                <a:cs typeface="Times New Roman" panose="02020603050405020304" pitchFamily="18" charset="0"/>
              </a:rPr>
              <a:t>δῶρ</a:t>
            </a:r>
            <a:r>
              <a:rPr lang="el-GR" sz="1600" dirty="0">
                <a:latin typeface="Times New Roman" panose="02020603050405020304" pitchFamily="18" charset="0"/>
                <a:cs typeface="Times New Roman" panose="02020603050405020304" pitchFamily="18" charset="0"/>
              </a:rPr>
              <a:t>’ </a:t>
            </a:r>
            <a:r>
              <a:rPr lang="el-GR" sz="1600" dirty="0" err="1">
                <a:latin typeface="Times New Roman" panose="02020603050405020304" pitchFamily="18" charset="0"/>
                <a:cs typeface="Times New Roman" panose="02020603050405020304" pitchFamily="18" charset="0"/>
              </a:rPr>
              <a:t>Ἀφροδίτης</a:t>
            </a:r>
            <a:endParaRPr lang="fr-FR" sz="1600" dirty="0">
              <a:latin typeface="Times New Roman" panose="02020603050405020304" pitchFamily="18" charset="0"/>
              <a:cs typeface="Times New Roman" panose="02020603050405020304" pitchFamily="18" charset="0"/>
            </a:endParaRPr>
          </a:p>
          <a:p>
            <a:pPr lvl="1"/>
            <a:r>
              <a:rPr lang="en-US" sz="1600" dirty="0">
                <a:latin typeface="Times New Roman" panose="02020603050405020304" pitchFamily="18" charset="0"/>
                <a:cs typeface="Times New Roman" panose="02020603050405020304" pitchFamily="18" charset="0"/>
              </a:rPr>
              <a:t>Diogenes Laertius, </a:t>
            </a:r>
            <a:r>
              <a:rPr lang="en-US" sz="1600" i="1" dirty="0">
                <a:latin typeface="Times New Roman" panose="02020603050405020304" pitchFamily="18" charset="0"/>
                <a:cs typeface="Times New Roman" panose="02020603050405020304" pitchFamily="18" charset="0"/>
              </a:rPr>
              <a:t>Vitae </a:t>
            </a:r>
            <a:r>
              <a:rPr lang="en-US" sz="1600" i="1" dirty="0" err="1">
                <a:latin typeface="Times New Roman" panose="02020603050405020304" pitchFamily="18" charset="0"/>
                <a:cs typeface="Times New Roman" panose="02020603050405020304" pitchFamily="18" charset="0"/>
              </a:rPr>
              <a:t>philosophorum</a:t>
            </a:r>
            <a:r>
              <a:rPr lang="en-US" sz="1600" dirty="0">
                <a:latin typeface="Times New Roman" panose="02020603050405020304" pitchFamily="18" charset="0"/>
                <a:cs typeface="Times New Roman" panose="02020603050405020304" pitchFamily="18" charset="0"/>
              </a:rPr>
              <a:t> 5, 19: α</a:t>
            </a:r>
            <a:r>
              <a:rPr lang="en-US" sz="1600" dirty="0" err="1">
                <a:latin typeface="Times New Roman" panose="02020603050405020304" pitchFamily="18" charset="0"/>
                <a:cs typeface="Times New Roman" panose="02020603050405020304" pitchFamily="18" charset="0"/>
              </a:rPr>
              <a:t>ὐτὸν</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δὲ</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θεοῦ</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δῶρον</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εἰ</a:t>
            </a:r>
            <a:r>
              <a:rPr lang="en-US" sz="1600" dirty="0">
                <a:latin typeface="Times New Roman" panose="02020603050405020304" pitchFamily="18" charset="0"/>
                <a:cs typeface="Times New Roman" panose="02020603050405020304" pitchFamily="18" charset="0"/>
              </a:rPr>
              <a:t>π</a:t>
            </a:r>
            <a:r>
              <a:rPr lang="en-US" sz="1600" dirty="0" err="1">
                <a:latin typeface="Times New Roman" panose="02020603050405020304" pitchFamily="18" charset="0"/>
                <a:cs typeface="Times New Roman" panose="02020603050405020304" pitchFamily="18" charset="0"/>
              </a:rPr>
              <a:t>εῖν</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εὐμορφί</a:t>
            </a:r>
            <a:r>
              <a:rPr lang="en-US" sz="1600" dirty="0">
                <a:latin typeface="Times New Roman" panose="02020603050405020304" pitchFamily="18" charset="0"/>
                <a:cs typeface="Times New Roman" panose="02020603050405020304" pitchFamily="18" charset="0"/>
              </a:rPr>
              <a:t>α</a:t>
            </a:r>
            <a:r>
              <a:rPr lang="en-US" sz="1600" dirty="0" err="1">
                <a:latin typeface="Times New Roman" panose="02020603050405020304" pitchFamily="18" charset="0"/>
                <a:cs typeface="Times New Roman" panose="02020603050405020304" pitchFamily="18" charset="0"/>
              </a:rPr>
              <a:t>ν</a:t>
            </a:r>
            <a:r>
              <a:rPr lang="en-US" sz="1600" dirty="0">
                <a:latin typeface="Times New Roman" panose="02020603050405020304" pitchFamily="18" charset="0"/>
                <a:cs typeface="Times New Roman" panose="02020603050405020304" pitchFamily="18" charset="0"/>
              </a:rPr>
              <a:t> </a:t>
            </a:r>
          </a:p>
          <a:p>
            <a:pPr marL="742950" lvl="1" indent="-285750">
              <a:buFont typeface="Wingdings" pitchFamily="2" charset="2"/>
              <a:buChar char="ü"/>
            </a:pPr>
            <a:r>
              <a:rPr lang="fr-FR" sz="1600" dirty="0">
                <a:latin typeface="Times New Roman" panose="02020603050405020304" pitchFamily="18" charset="0"/>
                <a:cs typeface="Times New Roman" panose="02020603050405020304" pitchFamily="18" charset="0"/>
              </a:rPr>
              <a:t>Dative: the one to </a:t>
            </a:r>
            <a:r>
              <a:rPr lang="fr-FR" sz="1600" dirty="0" err="1">
                <a:latin typeface="Times New Roman" panose="02020603050405020304" pitchFamily="18" charset="0"/>
                <a:cs typeface="Times New Roman" panose="02020603050405020304" pitchFamily="18" charset="0"/>
              </a:rPr>
              <a:t>whom</a:t>
            </a:r>
            <a:r>
              <a:rPr lang="fr-FR" sz="1600" dirty="0">
                <a:latin typeface="Times New Roman" panose="02020603050405020304" pitchFamily="18" charset="0"/>
                <a:cs typeface="Times New Roman" panose="02020603050405020304" pitchFamily="18" charset="0"/>
              </a:rPr>
              <a:t> the gift </a:t>
            </a:r>
            <a:r>
              <a:rPr lang="fr-FR" sz="1600" dirty="0" err="1">
                <a:latin typeface="Times New Roman" panose="02020603050405020304" pitchFamily="18" charset="0"/>
                <a:cs typeface="Times New Roman" panose="02020603050405020304" pitchFamily="18" charset="0"/>
              </a:rPr>
              <a:t>is</a:t>
            </a:r>
            <a:r>
              <a:rPr lang="fr-FR" sz="1600" dirty="0">
                <a:latin typeface="Times New Roman" panose="02020603050405020304" pitchFamily="18" charset="0"/>
                <a:cs typeface="Times New Roman" panose="02020603050405020304" pitchFamily="18" charset="0"/>
              </a:rPr>
              <a:t> </a:t>
            </a:r>
            <a:r>
              <a:rPr lang="fr-FR" sz="1600" dirty="0" err="1">
                <a:latin typeface="Times New Roman" panose="02020603050405020304" pitchFamily="18" charset="0"/>
                <a:cs typeface="Times New Roman" panose="02020603050405020304" pitchFamily="18" charset="0"/>
              </a:rPr>
              <a:t>given</a:t>
            </a:r>
            <a:endParaRPr lang="fr-FR" sz="1600" dirty="0">
              <a:latin typeface="Times New Roman" panose="02020603050405020304" pitchFamily="18" charset="0"/>
              <a:cs typeface="Times New Roman" panose="02020603050405020304" pitchFamily="18" charset="0"/>
            </a:endParaRPr>
          </a:p>
          <a:p>
            <a:pPr lvl="1"/>
            <a:r>
              <a:rPr lang="nl-BE" sz="1600" dirty="0">
                <a:latin typeface="Times New Roman" panose="02020603050405020304" pitchFamily="18" charset="0"/>
                <a:cs typeface="Times New Roman" panose="02020603050405020304" pitchFamily="18" charset="0"/>
              </a:rPr>
              <a:t>Homeros, Ilias, 6.293:</a:t>
            </a:r>
            <a:r>
              <a:rPr lang="el-GR" sz="1600" dirty="0">
                <a:latin typeface="Times New Roman" panose="02020603050405020304" pitchFamily="18" charset="0"/>
                <a:cs typeface="Times New Roman" panose="02020603050405020304" pitchFamily="18" charset="0"/>
              </a:rPr>
              <a:t>φέρε </a:t>
            </a:r>
            <a:r>
              <a:rPr lang="el-GR" sz="1600" dirty="0" err="1">
                <a:latin typeface="Times New Roman" panose="02020603050405020304" pitchFamily="18" charset="0"/>
                <a:cs typeface="Times New Roman" panose="02020603050405020304" pitchFamily="18" charset="0"/>
              </a:rPr>
              <a:t>δῶρον</a:t>
            </a:r>
            <a:r>
              <a:rPr lang="el-GR" sz="1600" dirty="0">
                <a:latin typeface="Times New Roman" panose="02020603050405020304" pitchFamily="18" charset="0"/>
                <a:cs typeface="Times New Roman" panose="02020603050405020304" pitchFamily="18" charset="0"/>
              </a:rPr>
              <a:t> </a:t>
            </a:r>
            <a:r>
              <a:rPr lang="el-GR" sz="1600" dirty="0" err="1">
                <a:latin typeface="Times New Roman" panose="02020603050405020304" pitchFamily="18" charset="0"/>
                <a:cs typeface="Times New Roman" panose="02020603050405020304" pitchFamily="18" charset="0"/>
              </a:rPr>
              <a:t>Ἀθήνῃ</a:t>
            </a:r>
            <a:r>
              <a:rPr lang="el-GR" sz="1600" dirty="0">
                <a:latin typeface="Times New Roman" panose="02020603050405020304" pitchFamily="18" charset="0"/>
                <a:cs typeface="Times New Roman" panose="02020603050405020304" pitchFamily="18" charset="0"/>
              </a:rPr>
              <a:t> </a:t>
            </a:r>
          </a:p>
          <a:p>
            <a:pPr lvl="1"/>
            <a:r>
              <a:rPr lang="nl-BE" sz="1600" dirty="0">
                <a:latin typeface="Times New Roman" panose="02020603050405020304" pitchFamily="18" charset="0"/>
                <a:cs typeface="Times New Roman" panose="02020603050405020304" pitchFamily="18" charset="0"/>
              </a:rPr>
              <a:t>Aristophanes, Plutus 849: </a:t>
            </a:r>
            <a:r>
              <a:rPr lang="el-GR" sz="1600" dirty="0" err="1">
                <a:latin typeface="Times New Roman" panose="02020603050405020304" pitchFamily="18" charset="0"/>
                <a:cs typeface="Times New Roman" panose="02020603050405020304" pitchFamily="18" charset="0"/>
              </a:rPr>
              <a:t>Χαρίεντά</a:t>
            </a:r>
            <a:r>
              <a:rPr lang="el-GR" sz="1600" dirty="0">
                <a:latin typeface="Times New Roman" panose="02020603050405020304" pitchFamily="18" charset="0"/>
                <a:cs typeface="Times New Roman" panose="02020603050405020304" pitchFamily="18" charset="0"/>
              </a:rPr>
              <a:t> γ’ </a:t>
            </a:r>
            <a:r>
              <a:rPr lang="el-GR" sz="1600" dirty="0" err="1">
                <a:latin typeface="Times New Roman" panose="02020603050405020304" pitchFamily="18" charset="0"/>
                <a:cs typeface="Times New Roman" panose="02020603050405020304" pitchFamily="18" charset="0"/>
              </a:rPr>
              <a:t>ἤκεις</a:t>
            </a:r>
            <a:r>
              <a:rPr lang="el-GR" sz="1600" dirty="0">
                <a:latin typeface="Times New Roman" panose="02020603050405020304" pitchFamily="18" charset="0"/>
                <a:cs typeface="Times New Roman" panose="02020603050405020304" pitchFamily="18" charset="0"/>
              </a:rPr>
              <a:t> </a:t>
            </a:r>
            <a:r>
              <a:rPr lang="el-GR" sz="1600" dirty="0" err="1">
                <a:latin typeface="Times New Roman" panose="02020603050405020304" pitchFamily="18" charset="0"/>
                <a:cs typeface="Times New Roman" panose="02020603050405020304" pitchFamily="18" charset="0"/>
              </a:rPr>
              <a:t>δῶρα</a:t>
            </a:r>
            <a:r>
              <a:rPr lang="el-GR" sz="1600" dirty="0">
                <a:latin typeface="Times New Roman" panose="02020603050405020304" pitchFamily="18" charset="0"/>
                <a:cs typeface="Times New Roman" panose="02020603050405020304" pitchFamily="18" charset="0"/>
              </a:rPr>
              <a:t> </a:t>
            </a:r>
            <a:r>
              <a:rPr lang="el-GR" sz="1600" dirty="0" err="1">
                <a:latin typeface="Times New Roman" panose="02020603050405020304" pitchFamily="18" charset="0"/>
                <a:cs typeface="Times New Roman" panose="02020603050405020304" pitchFamily="18" charset="0"/>
              </a:rPr>
              <a:t>τῷ</a:t>
            </a:r>
            <a:r>
              <a:rPr lang="el-GR" sz="1600" dirty="0">
                <a:latin typeface="Times New Roman" panose="02020603050405020304" pitchFamily="18" charset="0"/>
                <a:cs typeface="Times New Roman" panose="02020603050405020304" pitchFamily="18" charset="0"/>
              </a:rPr>
              <a:t> </a:t>
            </a:r>
            <a:r>
              <a:rPr lang="el-GR" sz="1600" dirty="0" err="1">
                <a:latin typeface="Times New Roman" panose="02020603050405020304" pitchFamily="18" charset="0"/>
                <a:cs typeface="Times New Roman" panose="02020603050405020304" pitchFamily="18" charset="0"/>
              </a:rPr>
              <a:t>θεῷ</a:t>
            </a:r>
            <a:r>
              <a:rPr lang="el-GR" sz="1600" dirty="0">
                <a:latin typeface="Times New Roman" panose="02020603050405020304" pitchFamily="18" charset="0"/>
                <a:cs typeface="Times New Roman" panose="02020603050405020304" pitchFamily="18" charset="0"/>
              </a:rPr>
              <a:t> φέρων</a:t>
            </a:r>
            <a:endParaRPr lang="fr-FR" sz="16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nl-BE" sz="1600" dirty="0">
                <a:latin typeface="Times New Roman" panose="02020603050405020304" pitchFamily="18" charset="0"/>
                <a:cs typeface="Times New Roman" panose="02020603050405020304" pitchFamily="18" charset="0"/>
              </a:rPr>
              <a:t>δω</a:t>
            </a:r>
            <a:r>
              <a:rPr lang="en-US" sz="1600" dirty="0">
                <a:latin typeface="Times New Roman" panose="02020603050405020304" pitchFamily="18" charset="0"/>
                <a:cs typeface="Times New Roman" panose="02020603050405020304" pitchFamily="18" charset="0"/>
              </a:rPr>
              <a:t>͂</a:t>
            </a:r>
            <a:r>
              <a:rPr lang="nl-BE" sz="1600" dirty="0">
                <a:latin typeface="Times New Roman" panose="02020603050405020304" pitchFamily="18" charset="0"/>
                <a:cs typeface="Times New Roman" panose="02020603050405020304" pitchFamily="18" charset="0"/>
              </a:rPr>
              <a:t>ρον in inscriptions: </a:t>
            </a:r>
          </a:p>
          <a:p>
            <a:pPr marL="742950" lvl="1" indent="-285750">
              <a:buFont typeface="Wingdings" pitchFamily="2" charset="2"/>
              <a:buChar char="ü"/>
            </a:pPr>
            <a:r>
              <a:rPr lang="nl-BE" sz="1600" dirty="0">
                <a:latin typeface="Times New Roman" panose="02020603050405020304" pitchFamily="18" charset="0"/>
                <a:cs typeface="Times New Roman" panose="02020603050405020304" pitchFamily="18" charset="0"/>
              </a:rPr>
              <a:t>Σεράπις δῶρα on amphorae in Pompeii</a:t>
            </a:r>
          </a:p>
          <a:p>
            <a:pPr marL="742950" lvl="1" indent="-285750">
              <a:buFont typeface="Wingdings" pitchFamily="2" charset="2"/>
              <a:buChar char="ü"/>
            </a:pPr>
            <a:endParaRPr lang="en-US" sz="1600" dirty="0">
              <a:latin typeface="Times New Roman" panose="02020603050405020304" pitchFamily="18" charset="0"/>
              <a:cs typeface="Times New Roman" panose="02020603050405020304" pitchFamily="18" charset="0"/>
            </a:endParaRPr>
          </a:p>
          <a:p>
            <a:pPr marL="742950" lvl="1" indent="-285750">
              <a:buFont typeface="Wingdings" pitchFamily="2" charset="2"/>
              <a:buChar char="Ø"/>
            </a:pPr>
            <a:r>
              <a:rPr lang="nl-BE" sz="1600" dirty="0">
                <a:latin typeface="Times New Roman" panose="02020603050405020304" pitchFamily="18" charset="0"/>
                <a:cs typeface="Times New Roman" panose="02020603050405020304" pitchFamily="18" charset="0"/>
              </a:rPr>
              <a:t>LXX-Leviticus: </a:t>
            </a:r>
            <a:r>
              <a:rPr lang="el-GR" sz="1600" dirty="0" err="1">
                <a:latin typeface="Times New Roman" panose="02020603050405020304" pitchFamily="18" charset="0"/>
                <a:cs typeface="Times New Roman" panose="02020603050405020304" pitchFamily="18" charset="0"/>
              </a:rPr>
              <a:t>δῶρα</a:t>
            </a:r>
            <a:r>
              <a:rPr lang="el-GR" sz="1600" dirty="0">
                <a:latin typeface="Times New Roman" panose="02020603050405020304" pitchFamily="18" charset="0"/>
                <a:cs typeface="Times New Roman" panose="02020603050405020304" pitchFamily="18" charset="0"/>
              </a:rPr>
              <a:t> τοῦ </a:t>
            </a:r>
            <a:r>
              <a:rPr lang="el-GR" sz="1600" dirty="0" err="1">
                <a:latin typeface="Times New Roman" panose="02020603050405020304" pitchFamily="18" charset="0"/>
                <a:cs typeface="Times New Roman" panose="02020603050405020304" pitchFamily="18" charset="0"/>
              </a:rPr>
              <a:t>θεου</a:t>
            </a:r>
            <a:r>
              <a:rPr lang="el-GR" sz="1600" dirty="0">
                <a:latin typeface="Times New Roman" panose="02020603050405020304" pitchFamily="18" charset="0"/>
                <a:cs typeface="Times New Roman" panose="02020603050405020304" pitchFamily="18" charset="0"/>
              </a:rPr>
              <a:t>͂ </a:t>
            </a:r>
            <a:r>
              <a:rPr lang="fr-FR" sz="1600" dirty="0">
                <a:latin typeface="Times New Roman" panose="02020603050405020304" pitchFamily="18" charset="0"/>
                <a:cs typeface="Times New Roman" panose="02020603050405020304" pitchFamily="18" charset="0"/>
              </a:rPr>
              <a:t>= gifts </a:t>
            </a:r>
            <a:r>
              <a:rPr lang="fr-FR" sz="1600" i="1" dirty="0">
                <a:latin typeface="Times New Roman" panose="02020603050405020304" pitchFamily="18" charset="0"/>
                <a:cs typeface="Times New Roman" panose="02020603050405020304" pitchFamily="18" charset="0"/>
              </a:rPr>
              <a:t>by </a:t>
            </a:r>
            <a:r>
              <a:rPr lang="fr-FR" sz="1600" dirty="0">
                <a:latin typeface="Times New Roman" panose="02020603050405020304" pitchFamily="18" charset="0"/>
                <a:cs typeface="Times New Roman" panose="02020603050405020304" pitchFamily="18" charset="0"/>
              </a:rPr>
              <a:t>or </a:t>
            </a:r>
            <a:r>
              <a:rPr lang="fr-FR" sz="1600" i="1" dirty="0">
                <a:latin typeface="Times New Roman" panose="02020603050405020304" pitchFamily="18" charset="0"/>
                <a:cs typeface="Times New Roman" panose="02020603050405020304" pitchFamily="18" charset="0"/>
              </a:rPr>
              <a:t>of/to </a:t>
            </a:r>
            <a:r>
              <a:rPr lang="fr-FR" sz="1600" dirty="0" err="1">
                <a:latin typeface="Times New Roman" panose="02020603050405020304" pitchFamily="18" charset="0"/>
                <a:cs typeface="Times New Roman" panose="02020603050405020304" pitchFamily="18" charset="0"/>
              </a:rPr>
              <a:t>God</a:t>
            </a:r>
            <a:r>
              <a:rPr lang="fr-FR" sz="1600" dirty="0">
                <a:latin typeface="Times New Roman" panose="02020603050405020304" pitchFamily="18" charset="0"/>
                <a:cs typeface="Times New Roman" panose="02020603050405020304" pitchFamily="18" charset="0"/>
              </a:rPr>
              <a:t>?</a:t>
            </a:r>
          </a:p>
          <a:p>
            <a:pPr marL="742950" lvl="1" indent="-285750">
              <a:buFont typeface="Wingdings" pitchFamily="2" charset="2"/>
              <a:buChar char="ü"/>
            </a:pPr>
            <a:r>
              <a:rPr lang="en-US" sz="1600" dirty="0">
                <a:latin typeface="Times New Roman" panose="02020603050405020304" pitchFamily="18" charset="0"/>
                <a:cs typeface="Times New Roman" panose="02020603050405020304" pitchFamily="18" charset="0"/>
              </a:rPr>
              <a:t>LXX-Lev 21 and 22: </a:t>
            </a:r>
            <a:r>
              <a:rPr lang="nl-BE" sz="1600" dirty="0">
                <a:latin typeface="Times New Roman" panose="02020603050405020304" pitchFamily="18" charset="0"/>
                <a:cs typeface="Times New Roman" panose="02020603050405020304" pitchFamily="18" charset="0"/>
              </a:rPr>
              <a:t>δω</a:t>
            </a:r>
            <a:r>
              <a:rPr lang="en-US" sz="1600" dirty="0">
                <a:latin typeface="Times New Roman" panose="02020603050405020304" pitchFamily="18" charset="0"/>
                <a:cs typeface="Times New Roman" panose="02020603050405020304" pitchFamily="18" charset="0"/>
              </a:rPr>
              <a:t>͂</a:t>
            </a:r>
            <a:r>
              <a:rPr lang="nl-BE" sz="1600" dirty="0">
                <a:latin typeface="Times New Roman" panose="02020603050405020304" pitchFamily="18" charset="0"/>
                <a:cs typeface="Times New Roman" panose="02020603050405020304" pitchFamily="18" charset="0"/>
              </a:rPr>
              <a:t>ρα του</a:t>
            </a:r>
            <a:r>
              <a:rPr lang="en-US" sz="1600" dirty="0">
                <a:latin typeface="Times New Roman" panose="02020603050405020304" pitchFamily="18" charset="0"/>
                <a:cs typeface="Times New Roman" panose="02020603050405020304" pitchFamily="18" charset="0"/>
              </a:rPr>
              <a:t>͂ </a:t>
            </a:r>
            <a:r>
              <a:rPr lang="nl-BE" sz="1600" dirty="0">
                <a:latin typeface="Times New Roman" panose="02020603050405020304" pitchFamily="18" charset="0"/>
                <a:cs typeface="Times New Roman" panose="02020603050405020304" pitchFamily="18" charset="0"/>
              </a:rPr>
              <a:t>θεου</a:t>
            </a:r>
            <a:r>
              <a:rPr lang="en-US" sz="1600" dirty="0">
                <a:latin typeface="Times New Roman" panose="02020603050405020304" pitchFamily="18" charset="0"/>
                <a:cs typeface="Times New Roman" panose="02020603050405020304" pitchFamily="18" charset="0"/>
              </a:rPr>
              <a:t>͂ with genitive vs. LXX-Pentateuch: </a:t>
            </a:r>
            <a:r>
              <a:rPr lang="nl-BE" sz="1600" dirty="0">
                <a:latin typeface="Times New Roman" panose="02020603050405020304" pitchFamily="18" charset="0"/>
                <a:cs typeface="Times New Roman" panose="02020603050405020304" pitchFamily="18" charset="0"/>
              </a:rPr>
              <a:t>δω</a:t>
            </a:r>
            <a:r>
              <a:rPr lang="en-US" sz="1600" dirty="0">
                <a:latin typeface="Times New Roman" panose="02020603050405020304" pitchFamily="18" charset="0"/>
                <a:cs typeface="Times New Roman" panose="02020603050405020304" pitchFamily="18" charset="0"/>
              </a:rPr>
              <a:t>͂</a:t>
            </a:r>
            <a:r>
              <a:rPr lang="nl-BE" sz="1600" dirty="0">
                <a:latin typeface="Times New Roman" panose="02020603050405020304" pitchFamily="18" charset="0"/>
                <a:cs typeface="Times New Roman" panose="02020603050405020304" pitchFamily="18" charset="0"/>
              </a:rPr>
              <a:t>ρον</a:t>
            </a:r>
            <a:r>
              <a:rPr lang="en-US" sz="1600" dirty="0">
                <a:latin typeface="Times New Roman" panose="02020603050405020304" pitchFamily="18" charset="0"/>
                <a:cs typeface="Times New Roman" panose="02020603050405020304" pitchFamily="18" charset="0"/>
              </a:rPr>
              <a:t> + God in the dative</a:t>
            </a:r>
          </a:p>
          <a:p>
            <a:pPr marL="742950" lvl="1" indent="-285750">
              <a:buFont typeface="Wingdings" pitchFamily="2" charset="2"/>
              <a:buChar char="ü"/>
            </a:pPr>
            <a:r>
              <a:rPr lang="fr-FR" sz="1600" i="1" dirty="0">
                <a:latin typeface="Times New Roman" panose="02020603050405020304" pitchFamily="18" charset="0"/>
                <a:cs typeface="Times New Roman" panose="02020603050405020304" pitchFamily="18" charset="0"/>
              </a:rPr>
              <a:t> </a:t>
            </a:r>
            <a:r>
              <a:rPr lang="he-IL" sz="1600" dirty="0">
                <a:latin typeface="Times New Roman" panose="02020603050405020304" pitchFamily="18" charset="0"/>
                <a:cs typeface="Times New Roman" panose="02020603050405020304" pitchFamily="18" charset="0"/>
              </a:rPr>
              <a:t>קָרְבָּן לַיהוָה</a:t>
            </a:r>
            <a:r>
              <a:rPr lang="fr-FR" sz="1600" dirty="0">
                <a:latin typeface="Times New Roman" panose="02020603050405020304" pitchFamily="18" charset="0"/>
                <a:cs typeface="Times New Roman" panose="02020603050405020304" pitchFamily="18" charset="0"/>
              </a:rPr>
              <a:t> -&gt; </a:t>
            </a:r>
            <a:r>
              <a:rPr lang="fr-FR" sz="1600" dirty="0" err="1">
                <a:latin typeface="Times New Roman" panose="02020603050405020304" pitchFamily="18" charset="0"/>
                <a:cs typeface="Times New Roman" panose="02020603050405020304" pitchFamily="18" charset="0"/>
              </a:rPr>
              <a:t>lamed</a:t>
            </a:r>
            <a:r>
              <a:rPr lang="fr-FR" sz="1600" dirty="0">
                <a:latin typeface="Times New Roman" panose="02020603050405020304" pitchFamily="18" charset="0"/>
                <a:cs typeface="Times New Roman" panose="02020603050405020304" pitchFamily="18" charset="0"/>
              </a:rPr>
              <a:t> </a:t>
            </a:r>
            <a:r>
              <a:rPr lang="fr-FR" sz="1600" dirty="0" err="1">
                <a:latin typeface="Times New Roman" panose="02020603050405020304" pitchFamily="18" charset="0"/>
                <a:cs typeface="Times New Roman" panose="02020603050405020304" pitchFamily="18" charset="0"/>
              </a:rPr>
              <a:t>transl</a:t>
            </a:r>
            <a:r>
              <a:rPr lang="fr-FR" sz="1600" dirty="0">
                <a:latin typeface="Times New Roman" panose="02020603050405020304" pitchFamily="18" charset="0"/>
                <a:cs typeface="Times New Roman" panose="02020603050405020304" pitchFamily="18" charset="0"/>
              </a:rPr>
              <a:t>. by dative BUT </a:t>
            </a:r>
            <a:r>
              <a:rPr lang="fr-FR" sz="1600" dirty="0" err="1">
                <a:latin typeface="Times New Roman" panose="02020603050405020304" pitchFamily="18" charset="0"/>
                <a:cs typeface="Times New Roman" panose="02020603050405020304" pitchFamily="18" charset="0"/>
              </a:rPr>
              <a:t>also</a:t>
            </a:r>
            <a:r>
              <a:rPr lang="fr-FR" sz="1600" dirty="0">
                <a:latin typeface="Times New Roman" panose="02020603050405020304" pitchFamily="18" charset="0"/>
                <a:cs typeface="Times New Roman" panose="02020603050405020304" pitchFamily="18" charset="0"/>
              </a:rPr>
              <a:t> </a:t>
            </a:r>
            <a:r>
              <a:rPr lang="fr-FR" sz="1600" dirty="0" err="1">
                <a:latin typeface="Times New Roman" panose="02020603050405020304" pitchFamily="18" charset="0"/>
                <a:cs typeface="Times New Roman" panose="02020603050405020304" pitchFamily="18" charset="0"/>
              </a:rPr>
              <a:t>without</a:t>
            </a:r>
            <a:r>
              <a:rPr lang="fr-FR" sz="1600" dirty="0">
                <a:latin typeface="Times New Roman" panose="02020603050405020304" pitchFamily="18" charset="0"/>
                <a:cs typeface="Times New Roman" panose="02020603050405020304" pitchFamily="18" charset="0"/>
              </a:rPr>
              <a:t> </a:t>
            </a:r>
            <a:r>
              <a:rPr lang="fr-FR" sz="1600" dirty="0" err="1">
                <a:latin typeface="Times New Roman" panose="02020603050405020304" pitchFamily="18" charset="0"/>
                <a:cs typeface="Times New Roman" panose="02020603050405020304" pitchFamily="18" charset="0"/>
              </a:rPr>
              <a:t>lamed</a:t>
            </a:r>
            <a:r>
              <a:rPr lang="fr-FR" sz="1600" dirty="0">
                <a:latin typeface="Times New Roman" panose="02020603050405020304" pitchFamily="18" charset="0"/>
                <a:cs typeface="Times New Roman" panose="02020603050405020304" pitchFamily="18" charset="0"/>
              </a:rPr>
              <a:t>: LXX: dative! (</a:t>
            </a:r>
            <a:r>
              <a:rPr lang="en-US" sz="1600" dirty="0">
                <a:latin typeface="Times New Roman" panose="02020603050405020304" pitchFamily="18" charset="0"/>
                <a:cs typeface="Times New Roman" panose="02020603050405020304" pitchFamily="18" charset="0"/>
              </a:rPr>
              <a:t>MT-Lev 23:14: </a:t>
            </a:r>
            <a:r>
              <a:rPr lang="he-IL" sz="1600" dirty="0">
                <a:latin typeface="Times New Roman" panose="02020603050405020304" pitchFamily="18" charset="0"/>
                <a:cs typeface="Times New Roman" panose="02020603050405020304" pitchFamily="18" charset="0"/>
              </a:rPr>
              <a:t>אֶת-קָרְבַּן </a:t>
            </a:r>
            <a:r>
              <a:rPr lang="he-IL" sz="1600" dirty="0" err="1">
                <a:latin typeface="Times New Roman" panose="02020603050405020304" pitchFamily="18" charset="0"/>
                <a:cs typeface="Times New Roman" panose="02020603050405020304" pitchFamily="18" charset="0"/>
              </a:rPr>
              <a:t>אֱלֹהֵיכֶם</a:t>
            </a:r>
            <a:r>
              <a:rPr lang="fr-FR"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 LXX-Lev 23:14: </a:t>
            </a:r>
            <a:r>
              <a:rPr lang="nl-BE" sz="1600" dirty="0">
                <a:latin typeface="Times New Roman" panose="02020603050405020304" pitchFamily="18" charset="0"/>
                <a:cs typeface="Times New Roman" panose="02020603050405020304" pitchFamily="18" charset="0"/>
              </a:rPr>
              <a:t>δῶρον τῷ κυρίῳ)</a:t>
            </a:r>
          </a:p>
          <a:p>
            <a:pPr marL="742950" lvl="1" indent="-285750">
              <a:buFont typeface="Wingdings" pitchFamily="2" charset="2"/>
              <a:buChar char="ü"/>
            </a:pPr>
            <a:r>
              <a:rPr lang="nl-BE" sz="1600" i="1" dirty="0">
                <a:latin typeface="Times New Roman" panose="02020603050405020304" pitchFamily="18" charset="0"/>
                <a:cs typeface="Times New Roman" panose="02020603050405020304" pitchFamily="18" charset="0"/>
              </a:rPr>
              <a:t>Sous-entendre </a:t>
            </a:r>
            <a:r>
              <a:rPr lang="nl-BE" sz="1600" dirty="0">
                <a:latin typeface="Times New Roman" panose="02020603050405020304" pitchFamily="18" charset="0"/>
                <a:cs typeface="Times New Roman" panose="02020603050405020304" pitchFamily="18" charset="0"/>
              </a:rPr>
              <a:t>sacrifice also as involvement Holy one -&gt; priests! Context: participation in holiness through sacrifice ! (e.g. Lev 21:8: “it is he that offers the gifts of the Lord your God; he shall be holy, for I the Lord, who sanctifies them, am holy”)</a:t>
            </a:r>
          </a:p>
          <a:p>
            <a:pPr marL="742950" lvl="1" indent="-285750">
              <a:buFont typeface="Wingdings" pitchFamily="2" charset="2"/>
              <a:buChar char="ü"/>
            </a:pPr>
            <a:r>
              <a:rPr lang="nl-BE" sz="1600" i="1" dirty="0">
                <a:latin typeface="Times New Roman" panose="02020603050405020304" pitchFamily="18" charset="0"/>
                <a:cs typeface="Times New Roman" panose="02020603050405020304" pitchFamily="18" charset="0"/>
              </a:rPr>
              <a:t>Literal </a:t>
            </a:r>
            <a:r>
              <a:rPr lang="nl-BE" sz="1600" dirty="0">
                <a:latin typeface="Times New Roman" panose="02020603050405020304" pitchFamily="18" charset="0"/>
                <a:cs typeface="Times New Roman" panose="02020603050405020304" pitchFamily="18" charset="0"/>
              </a:rPr>
              <a:t>translation with implications!</a:t>
            </a:r>
            <a:endParaRPr lang="nl-BE" sz="1600" i="1" dirty="0">
              <a:latin typeface="Times New Roman" panose="02020603050405020304" pitchFamily="18" charset="0"/>
              <a:cs typeface="Times New Roman" panose="02020603050405020304" pitchFamily="18" charset="0"/>
            </a:endParaRPr>
          </a:p>
          <a:p>
            <a:pPr marL="742950" lvl="1" indent="-285750">
              <a:buFont typeface="Wingdings" pitchFamily="2" charset="2"/>
              <a:buChar char="ü"/>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l-GR" dirty="0">
              <a:latin typeface="Times New Roman" panose="02020603050405020304" pitchFamily="18" charset="0"/>
              <a:cs typeface="Times New Roman" panose="02020603050405020304" pitchFamily="18" charset="0"/>
            </a:endParaRPr>
          </a:p>
          <a:p>
            <a:pPr lvl="1"/>
            <a:endParaRPr lang="el-GR" dirty="0">
              <a:latin typeface="Times New Roman" panose="02020603050405020304" pitchFamily="18" charset="0"/>
              <a:cs typeface="Times New Roman" panose="02020603050405020304" pitchFamily="18" charset="0"/>
            </a:endParaRPr>
          </a:p>
          <a:p>
            <a:pPr lvl="1"/>
            <a:endParaRPr lang="nl-BE" dirty="0">
              <a:latin typeface="Times New Roman" panose="02020603050405020304" pitchFamily="18" charset="0"/>
              <a:cs typeface="Times New Roman" panose="02020603050405020304" pitchFamily="18" charset="0"/>
            </a:endParaRPr>
          </a:p>
          <a:p>
            <a:pPr marL="742950" lvl="1" indent="-285750">
              <a:buFont typeface="Wingdings" pitchFamily="2" charset="2"/>
              <a:buChar char="Ø"/>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p:txBody>
      </p:sp>
      <p:pic>
        <p:nvPicPr>
          <p:cNvPr id="6" name="Picture 2" descr="Marble statue of Aphrodite | Roman | Imperial | The Metropolitan Museum of  Art">
            <a:extLst>
              <a:ext uri="{FF2B5EF4-FFF2-40B4-BE49-F238E27FC236}">
                <a16:creationId xmlns:a16="http://schemas.microsoft.com/office/drawing/2014/main" id="{D9774C9D-EB8B-07E9-49DF-38A460B5834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0540" r="29251"/>
          <a:stretch/>
        </p:blipFill>
        <p:spPr bwMode="auto">
          <a:xfrm>
            <a:off x="10123871" y="0"/>
            <a:ext cx="206812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6796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
                                            <p:txEl>
                                              <p:pRg st="13" end="13"/>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5">
                                            <p:txEl>
                                              <p:pRg st="14" end="14"/>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5">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a:xfrm>
            <a:off x="606864" y="348116"/>
            <a:ext cx="7771325" cy="431800"/>
          </a:xfrm>
        </p:spPr>
        <p:txBody>
          <a:bodyPr/>
          <a:lstStyle/>
          <a:p>
            <a:r>
              <a:rPr lang="fr-BE" dirty="0" err="1"/>
              <a:t>God’s</a:t>
            </a:r>
            <a:r>
              <a:rPr lang="fr-BE" dirty="0"/>
              <a:t> </a:t>
            </a:r>
            <a:r>
              <a:rPr lang="fr-BE" dirty="0" err="1"/>
              <a:t>Bread</a:t>
            </a:r>
            <a:endParaRPr lang="fr-BE" dirty="0"/>
          </a:p>
        </p:txBody>
      </p:sp>
      <p:sp>
        <p:nvSpPr>
          <p:cNvPr id="3" name="Espace réservé du texte 2"/>
          <p:cNvSpPr>
            <a:spLocks noGrp="1"/>
          </p:cNvSpPr>
          <p:nvPr>
            <p:ph type="body" sz="quarter" idx="10"/>
          </p:nvPr>
        </p:nvSpPr>
        <p:spPr/>
        <p:txBody>
          <a:bodyPr/>
          <a:lstStyle/>
          <a:p>
            <a:endParaRPr lang="fr-BE"/>
          </a:p>
        </p:txBody>
      </p:sp>
      <p:sp>
        <p:nvSpPr>
          <p:cNvPr id="4" name="Espace réservé du texte 3"/>
          <p:cNvSpPr>
            <a:spLocks noGrp="1"/>
          </p:cNvSpPr>
          <p:nvPr>
            <p:ph type="body" sz="quarter" idx="11"/>
          </p:nvPr>
        </p:nvSpPr>
        <p:spPr/>
        <p:txBody>
          <a:bodyPr/>
          <a:lstStyle/>
          <a:p>
            <a:endParaRPr lang="fr-BE"/>
          </a:p>
        </p:txBody>
      </p:sp>
      <p:sp>
        <p:nvSpPr>
          <p:cNvPr id="5" name="Tekstvak 4">
            <a:extLst>
              <a:ext uri="{FF2B5EF4-FFF2-40B4-BE49-F238E27FC236}">
                <a16:creationId xmlns:a16="http://schemas.microsoft.com/office/drawing/2014/main" id="{8F98BC85-B7A4-DAF7-4D5E-E138E2FB7E93}"/>
              </a:ext>
            </a:extLst>
          </p:cNvPr>
          <p:cNvSpPr txBox="1"/>
          <p:nvPr/>
        </p:nvSpPr>
        <p:spPr>
          <a:xfrm>
            <a:off x="158117" y="1274165"/>
            <a:ext cx="6617438" cy="7848302"/>
          </a:xfrm>
          <a:prstGeom prst="rect">
            <a:avLst/>
          </a:prstGeom>
          <a:noFill/>
        </p:spPr>
        <p:txBody>
          <a:bodyPr wrap="square" rtlCol="0">
            <a:spAutoFit/>
          </a:bodyPr>
          <a:lstStyle/>
          <a:p>
            <a:r>
              <a:rPr lang="nl-BE" b="1" u="sng" dirty="0">
                <a:latin typeface="Times New Roman" panose="02020603050405020304" pitchFamily="18" charset="0"/>
                <a:cs typeface="Times New Roman" panose="02020603050405020304" pitchFamily="18" charset="0"/>
              </a:rPr>
              <a:t>Substitution?</a:t>
            </a:r>
          </a:p>
          <a:p>
            <a:pPr marL="285750" indent="-285750">
              <a:buFont typeface="Arial" panose="020B0604020202020204" pitchFamily="34" charset="0"/>
              <a:buChar char="•"/>
            </a:pPr>
            <a:r>
              <a:rPr lang="nl-BE" dirty="0">
                <a:latin typeface="Times New Roman" panose="02020603050405020304" pitchFamily="18" charset="0"/>
                <a:cs typeface="Times New Roman" panose="02020603050405020304" pitchFamily="18" charset="0"/>
              </a:rPr>
              <a:t>Choice for δω</a:t>
            </a:r>
            <a:r>
              <a:rPr lang="en-US" dirty="0">
                <a:latin typeface="Times New Roman" panose="02020603050405020304" pitchFamily="18" charset="0"/>
                <a:cs typeface="Times New Roman" panose="02020603050405020304" pitchFamily="18" charset="0"/>
              </a:rPr>
              <a:t>͂</a:t>
            </a:r>
            <a:r>
              <a:rPr lang="nl-BE" dirty="0">
                <a:latin typeface="Times New Roman" panose="02020603050405020304" pitchFamily="18" charset="0"/>
                <a:cs typeface="Times New Roman" panose="02020603050405020304" pitchFamily="18" charset="0"/>
              </a:rPr>
              <a:t>ρον </a:t>
            </a:r>
            <a:r>
              <a:rPr lang="fr-FR" dirty="0" err="1">
                <a:latin typeface="Times New Roman" panose="02020603050405020304" pitchFamily="18" charset="0"/>
                <a:cs typeface="Times New Roman" panose="02020603050405020304" pitchFamily="18" charset="0"/>
              </a:rPr>
              <a:t>creates</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wordpair</a:t>
            </a:r>
            <a:r>
              <a:rPr lang="fr-FR" dirty="0">
                <a:latin typeface="Times New Roman" panose="02020603050405020304" pitchFamily="18" charset="0"/>
                <a:cs typeface="Times New Roman" panose="02020603050405020304" pitchFamily="18" charset="0"/>
              </a:rPr>
              <a:t>:</a:t>
            </a:r>
          </a:p>
          <a:p>
            <a:pPr marL="742950" lvl="1" indent="-285750">
              <a:buFont typeface="Courier New" panose="02070309020205020404" pitchFamily="49" charset="0"/>
              <a:buChar char="o"/>
            </a:pPr>
            <a:r>
              <a:rPr lang="fr-FR" dirty="0">
                <a:latin typeface="Times New Roman" panose="02020603050405020304" pitchFamily="18" charset="0"/>
                <a:cs typeface="Times New Roman" panose="02020603050405020304" pitchFamily="18" charset="0"/>
              </a:rPr>
              <a:t>In LXX-Lev 21:6: </a:t>
            </a:r>
            <a:r>
              <a:rPr lang="nl-BE" dirty="0">
                <a:latin typeface="Times New Roman" panose="02020603050405020304" pitchFamily="18" charset="0"/>
                <a:cs typeface="Times New Roman" panose="02020603050405020304" pitchFamily="18" charset="0"/>
              </a:rPr>
              <a:t>θυσι</a:t>
            </a:r>
            <a:r>
              <a:rPr lang="en-US" dirty="0">
                <a:latin typeface="Times New Roman" panose="02020603050405020304" pitchFamily="18" charset="0"/>
                <a:cs typeface="Times New Roman" panose="02020603050405020304" pitchFamily="18" charset="0"/>
              </a:rPr>
              <a:t>́</a:t>
            </a:r>
            <a:r>
              <a:rPr lang="nl-BE" dirty="0">
                <a:latin typeface="Times New Roman" panose="02020603050405020304" pitchFamily="18" charset="0"/>
                <a:cs typeface="Times New Roman" panose="02020603050405020304" pitchFamily="18" charset="0"/>
              </a:rPr>
              <a:t>α</a:t>
            </a:r>
            <a:r>
              <a:rPr lang="en-US" dirty="0">
                <a:latin typeface="Times New Roman" panose="02020603050405020304" pitchFamily="18" charset="0"/>
                <a:cs typeface="Times New Roman" panose="02020603050405020304" pitchFamily="18" charset="0"/>
              </a:rPr>
              <a:t> for </a:t>
            </a:r>
            <a:r>
              <a:rPr lang="he-IL" dirty="0" err="1">
                <a:latin typeface="Times New Roman" panose="02020603050405020304" pitchFamily="18" charset="0"/>
                <a:cs typeface="Times New Roman" panose="02020603050405020304" pitchFamily="18" charset="0"/>
              </a:rPr>
              <a:t>אִשֶּׁה</a:t>
            </a:r>
            <a:r>
              <a:rPr lang="en-US" dirty="0">
                <a:latin typeface="Times New Roman" panose="02020603050405020304" pitchFamily="18" charset="0"/>
                <a:cs typeface="Times New Roman" panose="02020603050405020304" pitchFamily="18" charset="0"/>
              </a:rPr>
              <a:t> (most often rendered by </a:t>
            </a:r>
            <a:r>
              <a:rPr lang="nl-BE" dirty="0">
                <a:latin typeface="Times New Roman" panose="02020603050405020304" pitchFamily="18" charset="0"/>
                <a:cs typeface="Times New Roman" panose="02020603050405020304" pitchFamily="18" charset="0"/>
              </a:rPr>
              <a:t>κα</a:t>
            </a:r>
            <a:r>
              <a:rPr lang="en-US" dirty="0">
                <a:latin typeface="Times New Roman" panose="02020603050405020304" pitchFamily="18" charset="0"/>
                <a:cs typeface="Times New Roman" panose="02020603050405020304" pitchFamily="18" charset="0"/>
              </a:rPr>
              <a:t>́</a:t>
            </a:r>
            <a:r>
              <a:rPr lang="nl-BE" dirty="0">
                <a:latin typeface="Times New Roman" panose="02020603050405020304" pitchFamily="18" charset="0"/>
                <a:cs typeface="Times New Roman" panose="02020603050405020304" pitchFamily="18" charset="0"/>
              </a:rPr>
              <a:t>ρπωμα</a:t>
            </a:r>
            <a:r>
              <a:rPr lang="en-US" dirty="0">
                <a:latin typeface="Times New Roman" panose="02020603050405020304" pitchFamily="18" charset="0"/>
                <a:cs typeface="Times New Roman" panose="02020603050405020304" pitchFamily="18" charset="0"/>
              </a:rPr>
              <a:t> in Leviticus), and </a:t>
            </a:r>
            <a:r>
              <a:rPr lang="nl-BE" dirty="0">
                <a:latin typeface="Times New Roman" panose="02020603050405020304" pitchFamily="18" charset="0"/>
                <a:cs typeface="Times New Roman" panose="02020603050405020304" pitchFamily="18" charset="0"/>
              </a:rPr>
              <a:t>δω</a:t>
            </a:r>
            <a:r>
              <a:rPr lang="en-US" dirty="0">
                <a:latin typeface="Times New Roman" panose="02020603050405020304" pitchFamily="18" charset="0"/>
                <a:cs typeface="Times New Roman" panose="02020603050405020304" pitchFamily="18" charset="0"/>
              </a:rPr>
              <a:t>͂</a:t>
            </a:r>
            <a:r>
              <a:rPr lang="nl-BE" dirty="0">
                <a:latin typeface="Times New Roman" panose="02020603050405020304" pitchFamily="18" charset="0"/>
                <a:cs typeface="Times New Roman" panose="02020603050405020304" pitchFamily="18" charset="0"/>
              </a:rPr>
              <a:t>ρα</a:t>
            </a:r>
            <a:r>
              <a:rPr lang="en-US" dirty="0">
                <a:latin typeface="Times New Roman" panose="02020603050405020304" pitchFamily="18" charset="0"/>
                <a:cs typeface="Times New Roman" panose="02020603050405020304" pitchFamily="18" charset="0"/>
              </a:rPr>
              <a:t> for </a:t>
            </a:r>
            <a:r>
              <a:rPr lang="he-IL" dirty="0">
                <a:latin typeface="Times New Roman" panose="02020603050405020304" pitchFamily="18" charset="0"/>
                <a:cs typeface="Times New Roman" panose="02020603050405020304" pitchFamily="18" charset="0"/>
              </a:rPr>
              <a:t>לֶחֶם</a:t>
            </a:r>
            <a:r>
              <a:rPr lang="nl-BE" dirty="0">
                <a:latin typeface="Times New Roman" panose="02020603050405020304" pitchFamily="18" charset="0"/>
                <a:cs typeface="Times New Roman" panose="02020603050405020304" pitchFamily="18" charset="0"/>
              </a:rPr>
              <a:t> </a:t>
            </a:r>
          </a:p>
          <a:p>
            <a:pPr marL="742950" lvl="1" indent="-285750">
              <a:buFont typeface="Courier New" panose="02070309020205020404" pitchFamily="49" charset="0"/>
              <a:buChar char="o"/>
            </a:pPr>
            <a:r>
              <a:rPr lang="nl-BE" dirty="0">
                <a:latin typeface="Times New Roman" panose="02020603050405020304" pitchFamily="18" charset="0"/>
                <a:cs typeface="Times New Roman" panose="02020603050405020304" pitchFamily="18" charset="0"/>
              </a:rPr>
              <a:t>Result: </a:t>
            </a:r>
            <a:r>
              <a:rPr lang="en-US" dirty="0">
                <a:latin typeface="Times New Roman" panose="02020603050405020304" pitchFamily="18" charset="0"/>
                <a:cs typeface="Times New Roman" panose="02020603050405020304" pitchFamily="18" charset="0"/>
              </a:rPr>
              <a:t>two common terms for sacrifice are now used parallelly (</a:t>
            </a:r>
            <a:r>
              <a:rPr lang="nl-BE" dirty="0">
                <a:latin typeface="Times New Roman" panose="02020603050405020304" pitchFamily="18" charset="0"/>
                <a:cs typeface="Times New Roman" panose="02020603050405020304" pitchFamily="18" charset="0"/>
              </a:rPr>
              <a:t>τα</a:t>
            </a:r>
            <a:r>
              <a:rPr lang="en-US" dirty="0">
                <a:latin typeface="Times New Roman" panose="02020603050405020304" pitchFamily="18" charset="0"/>
                <a:cs typeface="Times New Roman" panose="02020603050405020304" pitchFamily="18" charset="0"/>
              </a:rPr>
              <a:t>̀</a:t>
            </a:r>
            <a:r>
              <a:rPr lang="nl-BE" dirty="0">
                <a:latin typeface="Times New Roman" panose="02020603050405020304" pitchFamily="18" charset="0"/>
                <a:cs typeface="Times New Roman" panose="02020603050405020304" pitchFamily="18" charset="0"/>
              </a:rPr>
              <a:t>ς γα</a:t>
            </a:r>
            <a:r>
              <a:rPr lang="en-US" dirty="0">
                <a:latin typeface="Times New Roman" panose="02020603050405020304" pitchFamily="18" charset="0"/>
                <a:cs typeface="Times New Roman" panose="02020603050405020304" pitchFamily="18" charset="0"/>
              </a:rPr>
              <a:t>̀</a:t>
            </a:r>
            <a:r>
              <a:rPr lang="nl-BE" dirty="0">
                <a:latin typeface="Times New Roman" panose="02020603050405020304" pitchFamily="18" charset="0"/>
                <a:cs typeface="Times New Roman" panose="02020603050405020304" pitchFamily="18" charset="0"/>
              </a:rPr>
              <a:t>ρ θυσι</a:t>
            </a:r>
            <a:r>
              <a:rPr lang="en-US" dirty="0">
                <a:latin typeface="Times New Roman" panose="02020603050405020304" pitchFamily="18" charset="0"/>
                <a:cs typeface="Times New Roman" panose="02020603050405020304" pitchFamily="18" charset="0"/>
              </a:rPr>
              <a:t>́</a:t>
            </a:r>
            <a:r>
              <a:rPr lang="nl-BE" dirty="0">
                <a:latin typeface="Times New Roman" panose="02020603050405020304" pitchFamily="18" charset="0"/>
                <a:cs typeface="Times New Roman" panose="02020603050405020304" pitchFamily="18" charset="0"/>
              </a:rPr>
              <a:t>ας κυρι</a:t>
            </a:r>
            <a:r>
              <a:rPr lang="en-US" dirty="0">
                <a:latin typeface="Times New Roman" panose="02020603050405020304" pitchFamily="18" charset="0"/>
                <a:cs typeface="Times New Roman" panose="02020603050405020304" pitchFamily="18" charset="0"/>
              </a:rPr>
              <a:t>́</a:t>
            </a:r>
            <a:r>
              <a:rPr lang="nl-BE" dirty="0">
                <a:latin typeface="Times New Roman" panose="02020603050405020304" pitchFamily="18" charset="0"/>
                <a:cs typeface="Times New Roman" panose="02020603050405020304" pitchFamily="18" charset="0"/>
              </a:rPr>
              <a:t>ου δω</a:t>
            </a:r>
            <a:r>
              <a:rPr lang="en-US" dirty="0">
                <a:latin typeface="Times New Roman" panose="02020603050405020304" pitchFamily="18" charset="0"/>
                <a:cs typeface="Times New Roman" panose="02020603050405020304" pitchFamily="18" charset="0"/>
              </a:rPr>
              <a:t>͂</a:t>
            </a:r>
            <a:r>
              <a:rPr lang="nl-BE" dirty="0">
                <a:latin typeface="Times New Roman" panose="02020603050405020304" pitchFamily="18" charset="0"/>
                <a:cs typeface="Times New Roman" panose="02020603050405020304" pitchFamily="18" charset="0"/>
              </a:rPr>
              <a:t>ρα του</a:t>
            </a:r>
            <a:r>
              <a:rPr lang="en-US" dirty="0">
                <a:latin typeface="Times New Roman" panose="02020603050405020304" pitchFamily="18" charset="0"/>
                <a:cs typeface="Times New Roman" panose="02020603050405020304" pitchFamily="18" charset="0"/>
              </a:rPr>
              <a:t>͂ </a:t>
            </a:r>
            <a:r>
              <a:rPr lang="nl-BE" dirty="0">
                <a:latin typeface="Times New Roman" panose="02020603050405020304" pitchFamily="18" charset="0"/>
                <a:cs typeface="Times New Roman" panose="02020603050405020304" pitchFamily="18" charset="0"/>
              </a:rPr>
              <a:t>θεου</a:t>
            </a:r>
            <a:r>
              <a:rPr lang="en-US" dirty="0">
                <a:latin typeface="Times New Roman" panose="02020603050405020304" pitchFamily="18" charset="0"/>
                <a:cs typeface="Times New Roman" panose="02020603050405020304" pitchFamily="18" charset="0"/>
              </a:rPr>
              <a:t>͂ </a:t>
            </a:r>
            <a:r>
              <a:rPr lang="nl-BE" dirty="0">
                <a:latin typeface="Times New Roman" panose="02020603050405020304" pitchFamily="18" charset="0"/>
                <a:cs typeface="Times New Roman" panose="02020603050405020304" pitchFamily="18" charset="0"/>
              </a:rPr>
              <a:t>αυ</a:t>
            </a:r>
            <a:r>
              <a:rPr lang="en-US" dirty="0">
                <a:latin typeface="Times New Roman" panose="02020603050405020304" pitchFamily="18" charset="0"/>
                <a:cs typeface="Times New Roman" panose="02020603050405020304" pitchFamily="18" charset="0"/>
              </a:rPr>
              <a:t>̓</a:t>
            </a:r>
            <a:r>
              <a:rPr lang="nl-BE" dirty="0">
                <a:latin typeface="Times New Roman" panose="02020603050405020304" pitchFamily="18" charset="0"/>
                <a:cs typeface="Times New Roman" panose="02020603050405020304" pitchFamily="18" charset="0"/>
              </a:rPr>
              <a:t>τω</a:t>
            </a:r>
            <a:r>
              <a:rPr lang="en-US" dirty="0">
                <a:latin typeface="Times New Roman" panose="02020603050405020304" pitchFamily="18" charset="0"/>
                <a:cs typeface="Times New Roman" panose="02020603050405020304" pitchFamily="18" charset="0"/>
              </a:rPr>
              <a:t>͂</a:t>
            </a:r>
            <a:r>
              <a:rPr lang="nl-BE" dirty="0">
                <a:latin typeface="Times New Roman" panose="02020603050405020304" pitchFamily="18" charset="0"/>
                <a:cs typeface="Times New Roman" panose="02020603050405020304" pitchFamily="18" charset="0"/>
              </a:rPr>
              <a:t>ν αυ</a:t>
            </a:r>
            <a:r>
              <a:rPr lang="en-US" dirty="0">
                <a:latin typeface="Times New Roman" panose="02020603050405020304" pitchFamily="18" charset="0"/>
                <a:cs typeface="Times New Roman" panose="02020603050405020304" pitchFamily="18" charset="0"/>
              </a:rPr>
              <a:t>̓</a:t>
            </a:r>
            <a:r>
              <a:rPr lang="nl-BE" dirty="0">
                <a:latin typeface="Times New Roman" panose="02020603050405020304" pitchFamily="18" charset="0"/>
                <a:cs typeface="Times New Roman" panose="02020603050405020304" pitchFamily="18" charset="0"/>
              </a:rPr>
              <a:t>τοι</a:t>
            </a:r>
            <a:r>
              <a:rPr lang="en-US" dirty="0">
                <a:latin typeface="Times New Roman" panose="02020603050405020304" pitchFamily="18" charset="0"/>
                <a:cs typeface="Times New Roman" panose="02020603050405020304" pitchFamily="18" charset="0"/>
              </a:rPr>
              <a:t>̀ </a:t>
            </a:r>
            <a:r>
              <a:rPr lang="nl-BE" dirty="0">
                <a:latin typeface="Times New Roman" panose="02020603050405020304" pitchFamily="18" charset="0"/>
                <a:cs typeface="Times New Roman" panose="02020603050405020304" pitchFamily="18" charset="0"/>
              </a:rPr>
              <a:t>προσφε</a:t>
            </a:r>
            <a:r>
              <a:rPr lang="en-US" dirty="0">
                <a:latin typeface="Times New Roman" panose="02020603050405020304" pitchFamily="18" charset="0"/>
                <a:cs typeface="Times New Roman" panose="02020603050405020304" pitchFamily="18" charset="0"/>
              </a:rPr>
              <a:t>́</a:t>
            </a:r>
            <a:r>
              <a:rPr lang="nl-BE" dirty="0">
                <a:latin typeface="Times New Roman" panose="02020603050405020304" pitchFamily="18" charset="0"/>
                <a:cs typeface="Times New Roman" panose="02020603050405020304" pitchFamily="18" charset="0"/>
              </a:rPr>
              <a:t>ρουσιν</a:t>
            </a:r>
            <a:r>
              <a:rPr lang="en-US" dirty="0">
                <a:latin typeface="Times New Roman" panose="02020603050405020304" pitchFamily="18" charset="0"/>
                <a:cs typeface="Times New Roman" panose="02020603050405020304" pitchFamily="18" charset="0"/>
              </a:rPr>
              <a:t>)</a:t>
            </a:r>
            <a:r>
              <a:rPr lang="nl-BE" dirty="0">
                <a:latin typeface="Times New Roman" panose="02020603050405020304" pitchFamily="18" charset="0"/>
                <a:cs typeface="Times New Roman" panose="02020603050405020304" pitchFamily="18" charset="0"/>
              </a:rPr>
              <a:t> </a:t>
            </a:r>
          </a:p>
          <a:p>
            <a:pPr marL="742950" lvl="1" indent="-285750">
              <a:buFont typeface="Courier New" panose="02070309020205020404" pitchFamily="49" charset="0"/>
              <a:buChar char="o"/>
            </a:pPr>
            <a:r>
              <a:rPr lang="nl-BE" dirty="0">
                <a:latin typeface="Times New Roman" panose="02020603050405020304" pitchFamily="18" charset="0"/>
                <a:cs typeface="Times New Roman" panose="02020603050405020304" pitchFamily="18" charset="0"/>
              </a:rPr>
              <a:t>Ribbens (2016): </a:t>
            </a:r>
            <a:r>
              <a:rPr lang="en-US" dirty="0">
                <a:latin typeface="Times New Roman" panose="02020603050405020304" pitchFamily="18" charset="0"/>
                <a:cs typeface="Times New Roman" panose="02020603050405020304" pitchFamily="18" charset="0"/>
              </a:rPr>
              <a:t>“a general appeal to all types and kinds of sacrifices”</a:t>
            </a:r>
            <a:r>
              <a:rPr lang="nl-BE" dirty="0">
                <a:latin typeface="Times New Roman" panose="02020603050405020304" pitchFamily="18" charset="0"/>
                <a:cs typeface="Times New Roman" panose="02020603050405020304" pitchFamily="18" charset="0"/>
              </a:rPr>
              <a:t> </a:t>
            </a:r>
          </a:p>
          <a:p>
            <a:pPr marL="1200150" lvl="2" indent="-285750">
              <a:buFont typeface="Wingdings" pitchFamily="2" charset="2"/>
              <a:buChar char="ü"/>
            </a:pPr>
            <a:r>
              <a:rPr lang="en-US" dirty="0">
                <a:latin typeface="Times New Roman" panose="02020603050405020304" pitchFamily="18" charset="0"/>
                <a:cs typeface="Times New Roman" panose="02020603050405020304" pitchFamily="18" charset="0"/>
              </a:rPr>
              <a:t>both terms are used in LXX-Pentateuch to refer both to bloody and bloodless sacrifices</a:t>
            </a:r>
            <a:r>
              <a:rPr lang="nl-BE" dirty="0">
                <a:latin typeface="Times New Roman" panose="02020603050405020304" pitchFamily="18" charset="0"/>
                <a:cs typeface="Times New Roman" panose="02020603050405020304" pitchFamily="18" charset="0"/>
              </a:rPr>
              <a:t> </a:t>
            </a:r>
          </a:p>
          <a:p>
            <a:pPr marL="1200150" lvl="2" indent="-285750">
              <a:buFont typeface="Wingdings" pitchFamily="2" charset="2"/>
              <a:buChar char="ü"/>
            </a:pPr>
            <a:r>
              <a:rPr lang="nl-BE" dirty="0">
                <a:latin typeface="Times New Roman" panose="02020603050405020304" pitchFamily="18" charset="0"/>
                <a:cs typeface="Times New Roman" panose="02020603050405020304" pitchFamily="18" charset="0"/>
              </a:rPr>
              <a:t>Cf. </a:t>
            </a:r>
            <a:r>
              <a:rPr lang="en-US" dirty="0">
                <a:latin typeface="Times New Roman" panose="02020603050405020304" pitchFamily="18" charset="0"/>
                <a:cs typeface="Times New Roman" panose="02020603050405020304" pitchFamily="18" charset="0"/>
              </a:rPr>
              <a:t>Letter </a:t>
            </a:r>
            <a:r>
              <a:rPr lang="en-US" dirty="0" err="1">
                <a:latin typeface="Times New Roman" panose="02020603050405020304" pitchFamily="18" charset="0"/>
                <a:cs typeface="Times New Roman" panose="02020603050405020304" pitchFamily="18" charset="0"/>
              </a:rPr>
              <a:t>Aristeas</a:t>
            </a:r>
            <a:r>
              <a:rPr lang="en-US" dirty="0">
                <a:latin typeface="Times New Roman" panose="02020603050405020304" pitchFamily="18" charset="0"/>
                <a:cs typeface="Times New Roman" panose="02020603050405020304" pitchFamily="18" charset="0"/>
              </a:rPr>
              <a:t> 234: </a:t>
            </a:r>
            <a:r>
              <a:rPr lang="nl-BE" dirty="0">
                <a:latin typeface="Times New Roman" panose="02020603050405020304" pitchFamily="18" charset="0"/>
                <a:cs typeface="Times New Roman" panose="02020603050405020304" pitchFamily="18" charset="0"/>
              </a:rPr>
              <a:t>ου</a:t>
            </a:r>
            <a:r>
              <a:rPr lang="en-US" dirty="0">
                <a:latin typeface="Times New Roman" panose="02020603050405020304" pitchFamily="18" charset="0"/>
                <a:cs typeface="Times New Roman" panose="02020603050405020304" pitchFamily="18" charset="0"/>
              </a:rPr>
              <a:t>̓ </a:t>
            </a:r>
            <a:r>
              <a:rPr lang="nl-BE" dirty="0">
                <a:latin typeface="Times New Roman" panose="02020603050405020304" pitchFamily="18" charset="0"/>
                <a:cs typeface="Times New Roman" panose="02020603050405020304" pitchFamily="18" charset="0"/>
              </a:rPr>
              <a:t>δώροις ου</a:t>
            </a:r>
            <a:r>
              <a:rPr lang="en-US" dirty="0">
                <a:latin typeface="Times New Roman" panose="02020603050405020304" pitchFamily="18" charset="0"/>
                <a:cs typeface="Times New Roman" panose="02020603050405020304" pitchFamily="18" charset="0"/>
              </a:rPr>
              <a:t>̓</a:t>
            </a:r>
            <a:r>
              <a:rPr lang="nl-BE" dirty="0">
                <a:latin typeface="Times New Roman" panose="02020603050405020304" pitchFamily="18" charset="0"/>
                <a:cs typeface="Times New Roman" panose="02020603050405020304" pitchFamily="18" charset="0"/>
              </a:rPr>
              <a:t>δε</a:t>
            </a:r>
            <a:r>
              <a:rPr lang="en-US" dirty="0">
                <a:latin typeface="Times New Roman" panose="02020603050405020304" pitchFamily="18" charset="0"/>
                <a:cs typeface="Times New Roman" panose="02020603050405020304" pitchFamily="18" charset="0"/>
              </a:rPr>
              <a:t>̀ </a:t>
            </a:r>
            <a:r>
              <a:rPr lang="nl-BE" dirty="0">
                <a:latin typeface="Times New Roman" panose="02020603050405020304" pitchFamily="18" charset="0"/>
                <a:cs typeface="Times New Roman" panose="02020603050405020304" pitchFamily="18" charset="0"/>
              </a:rPr>
              <a:t>θυσίαις</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wordpair</a:t>
            </a:r>
            <a:r>
              <a:rPr lang="en-US" dirty="0">
                <a:latin typeface="Times New Roman" panose="02020603050405020304" pitchFamily="18" charset="0"/>
                <a:cs typeface="Times New Roman" panose="02020603050405020304" pitchFamily="18" charset="0"/>
              </a:rPr>
              <a:t> used for all kinds of sacrifices </a:t>
            </a:r>
          </a:p>
          <a:p>
            <a:pPr marL="742950" lvl="1" indent="-285750">
              <a:buFont typeface="Courier New" panose="02070309020205020404" pitchFamily="49" charset="0"/>
              <a:buChar char="o"/>
            </a:pPr>
            <a:r>
              <a:rPr lang="nl-BE" dirty="0">
                <a:latin typeface="Times New Roman" panose="02020603050405020304" pitchFamily="18" charset="0"/>
                <a:cs typeface="Times New Roman" panose="02020603050405020304" pitchFamily="18" charset="0"/>
              </a:rPr>
              <a:t>Hieke (2014) MT implies “all sacrifices” in Lev 21: </a:t>
            </a:r>
            <a:r>
              <a:rPr lang="de-DE" dirty="0">
                <a:latin typeface="Times New Roman" panose="02020603050405020304" pitchFamily="18" charset="0"/>
                <a:cs typeface="Times New Roman" panose="02020603050405020304" pitchFamily="18" charset="0"/>
              </a:rPr>
              <a:t>“Speise ihres Gottes“ entschließt diese und alle weiteren Opfer (über die Feueropfer hinaus)</a:t>
            </a:r>
            <a:endParaRPr lang="nl-BE" dirty="0">
              <a:latin typeface="Times New Roman" panose="02020603050405020304" pitchFamily="18" charset="0"/>
              <a:cs typeface="Times New Roman" panose="02020603050405020304" pitchFamily="18" charset="0"/>
            </a:endParaRPr>
          </a:p>
          <a:p>
            <a:pPr marL="742950" lvl="1" indent="-285750">
              <a:buFont typeface="Wingdings" pitchFamily="2" charset="2"/>
              <a:buChar char="ü"/>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l-GR" dirty="0">
              <a:latin typeface="Times New Roman" panose="02020603050405020304" pitchFamily="18" charset="0"/>
              <a:cs typeface="Times New Roman" panose="02020603050405020304" pitchFamily="18" charset="0"/>
            </a:endParaRPr>
          </a:p>
          <a:p>
            <a:pPr lvl="1"/>
            <a:endParaRPr lang="el-GR" dirty="0">
              <a:latin typeface="Times New Roman" panose="02020603050405020304" pitchFamily="18" charset="0"/>
              <a:cs typeface="Times New Roman" panose="02020603050405020304" pitchFamily="18" charset="0"/>
            </a:endParaRPr>
          </a:p>
          <a:p>
            <a:pPr lvl="1"/>
            <a:endParaRPr lang="nl-BE" dirty="0">
              <a:latin typeface="Times New Roman" panose="02020603050405020304" pitchFamily="18" charset="0"/>
              <a:cs typeface="Times New Roman" panose="02020603050405020304" pitchFamily="18" charset="0"/>
            </a:endParaRPr>
          </a:p>
          <a:p>
            <a:pPr marL="742950" lvl="1" indent="-285750">
              <a:buFont typeface="Wingdings" pitchFamily="2" charset="2"/>
              <a:buChar char="Ø"/>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p:txBody>
      </p:sp>
      <p:pic>
        <p:nvPicPr>
          <p:cNvPr id="14338" name="Picture 2" descr="1936 Magritte L'Avenir, 54x65 cm">
            <a:extLst>
              <a:ext uri="{FF2B5EF4-FFF2-40B4-BE49-F238E27FC236}">
                <a16:creationId xmlns:a16="http://schemas.microsoft.com/office/drawing/2014/main" id="{D0A05994-6474-B669-BB9C-C8FA140F1A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79668" y="2350604"/>
            <a:ext cx="5212332" cy="4189260"/>
          </a:xfrm>
          <a:prstGeom prst="rect">
            <a:avLst/>
          </a:prstGeom>
          <a:noFill/>
          <a:extLst>
            <a:ext uri="{909E8E84-426E-40DD-AFC4-6F175D3DCCD1}">
              <a14:hiddenFill xmlns:a14="http://schemas.microsoft.com/office/drawing/2010/main">
                <a:solidFill>
                  <a:srgbClr val="FFFFFF"/>
                </a:solidFill>
              </a14:hiddenFill>
            </a:ext>
          </a:extLst>
        </p:spPr>
      </p:pic>
      <p:sp>
        <p:nvSpPr>
          <p:cNvPr id="7" name="Tekstvak 6">
            <a:extLst>
              <a:ext uri="{FF2B5EF4-FFF2-40B4-BE49-F238E27FC236}">
                <a16:creationId xmlns:a16="http://schemas.microsoft.com/office/drawing/2014/main" id="{188DF784-06CF-24DC-9953-0ABA685F6B39}"/>
              </a:ext>
            </a:extLst>
          </p:cNvPr>
          <p:cNvSpPr txBox="1"/>
          <p:nvPr/>
        </p:nvSpPr>
        <p:spPr>
          <a:xfrm>
            <a:off x="6220918" y="6554855"/>
            <a:ext cx="6408272" cy="307777"/>
          </a:xfrm>
          <a:prstGeom prst="rect">
            <a:avLst/>
          </a:prstGeom>
          <a:solidFill>
            <a:schemeClr val="bg1"/>
          </a:solidFill>
        </p:spPr>
        <p:txBody>
          <a:bodyPr wrap="square" rtlCol="0">
            <a:spAutoFit/>
          </a:bodyPr>
          <a:lstStyle/>
          <a:p>
            <a:pPr algn="ctr"/>
            <a:r>
              <a:rPr lang="nl-BE" sz="1400" i="1" dirty="0">
                <a:latin typeface="Times New Roman" panose="02020603050405020304" pitchFamily="18" charset="0"/>
                <a:cs typeface="Times New Roman" panose="02020603050405020304" pitchFamily="18" charset="0"/>
              </a:rPr>
              <a:t>René Magritte, L’avenir, 1936</a:t>
            </a:r>
          </a:p>
        </p:txBody>
      </p:sp>
    </p:spTree>
    <p:extLst>
      <p:ext uri="{BB962C8B-B14F-4D97-AF65-F5344CB8AC3E}">
        <p14:creationId xmlns:p14="http://schemas.microsoft.com/office/powerpoint/2010/main" val="1062376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a:xfrm>
            <a:off x="606864" y="348116"/>
            <a:ext cx="7771325" cy="431800"/>
          </a:xfrm>
        </p:spPr>
        <p:txBody>
          <a:bodyPr/>
          <a:lstStyle/>
          <a:p>
            <a:r>
              <a:rPr lang="fr-BE" dirty="0" err="1"/>
              <a:t>God’s</a:t>
            </a:r>
            <a:r>
              <a:rPr lang="fr-BE" dirty="0"/>
              <a:t> </a:t>
            </a:r>
            <a:r>
              <a:rPr lang="fr-BE" dirty="0" err="1"/>
              <a:t>Bread</a:t>
            </a:r>
            <a:endParaRPr lang="fr-BE" dirty="0"/>
          </a:p>
        </p:txBody>
      </p:sp>
      <p:sp>
        <p:nvSpPr>
          <p:cNvPr id="3" name="Espace réservé du texte 2"/>
          <p:cNvSpPr>
            <a:spLocks noGrp="1"/>
          </p:cNvSpPr>
          <p:nvPr>
            <p:ph type="body" sz="quarter" idx="10"/>
          </p:nvPr>
        </p:nvSpPr>
        <p:spPr/>
        <p:txBody>
          <a:bodyPr/>
          <a:lstStyle/>
          <a:p>
            <a:endParaRPr lang="fr-BE"/>
          </a:p>
        </p:txBody>
      </p:sp>
      <p:sp>
        <p:nvSpPr>
          <p:cNvPr id="4" name="Espace réservé du texte 3"/>
          <p:cNvSpPr>
            <a:spLocks noGrp="1"/>
          </p:cNvSpPr>
          <p:nvPr>
            <p:ph type="body" sz="quarter" idx="11"/>
          </p:nvPr>
        </p:nvSpPr>
        <p:spPr/>
        <p:txBody>
          <a:bodyPr/>
          <a:lstStyle/>
          <a:p>
            <a:endParaRPr lang="fr-BE"/>
          </a:p>
        </p:txBody>
      </p:sp>
      <p:sp>
        <p:nvSpPr>
          <p:cNvPr id="5" name="Tekstvak 4">
            <a:extLst>
              <a:ext uri="{FF2B5EF4-FFF2-40B4-BE49-F238E27FC236}">
                <a16:creationId xmlns:a16="http://schemas.microsoft.com/office/drawing/2014/main" id="{8F98BC85-B7A4-DAF7-4D5E-E138E2FB7E93}"/>
              </a:ext>
            </a:extLst>
          </p:cNvPr>
          <p:cNvSpPr txBox="1"/>
          <p:nvPr/>
        </p:nvSpPr>
        <p:spPr>
          <a:xfrm>
            <a:off x="278039" y="1199214"/>
            <a:ext cx="7771325" cy="8679299"/>
          </a:xfrm>
          <a:prstGeom prst="rect">
            <a:avLst/>
          </a:prstGeom>
          <a:noFill/>
        </p:spPr>
        <p:txBody>
          <a:bodyPr wrap="square" rtlCol="0">
            <a:spAutoFit/>
          </a:bodyPr>
          <a:lstStyle/>
          <a:p>
            <a:r>
              <a:rPr lang="nl-BE" b="1" u="sng" dirty="0">
                <a:latin typeface="Times New Roman" panose="02020603050405020304" pitchFamily="18" charset="0"/>
                <a:cs typeface="Times New Roman" panose="02020603050405020304" pitchFamily="18" charset="0"/>
              </a:rPr>
              <a:t>Substitution?</a:t>
            </a:r>
          </a:p>
          <a:p>
            <a:pPr marL="285750" indent="-285750">
              <a:buFont typeface="Arial" panose="020B0604020202020204" pitchFamily="34" charset="0"/>
              <a:buChar char="•"/>
            </a:pPr>
            <a:r>
              <a:rPr lang="nl-BE" dirty="0">
                <a:latin typeface="Times New Roman" panose="02020603050405020304" pitchFamily="18" charset="0"/>
                <a:cs typeface="Times New Roman" panose="02020603050405020304" pitchFamily="18" charset="0"/>
              </a:rPr>
              <a:t>Choice for δω</a:t>
            </a:r>
            <a:r>
              <a:rPr lang="en-US" dirty="0">
                <a:latin typeface="Times New Roman" panose="02020603050405020304" pitchFamily="18" charset="0"/>
                <a:cs typeface="Times New Roman" panose="02020603050405020304" pitchFamily="18" charset="0"/>
              </a:rPr>
              <a:t>͂</a:t>
            </a:r>
            <a:r>
              <a:rPr lang="nl-BE" dirty="0">
                <a:latin typeface="Times New Roman" panose="02020603050405020304" pitchFamily="18" charset="0"/>
                <a:cs typeface="Times New Roman" panose="02020603050405020304" pitchFamily="18" charset="0"/>
              </a:rPr>
              <a:t>ρον </a:t>
            </a:r>
            <a:r>
              <a:rPr lang="fr-FR" dirty="0">
                <a:latin typeface="Times New Roman" panose="02020603050405020304" pitchFamily="18" charset="0"/>
                <a:cs typeface="Times New Roman" panose="02020603050405020304" pitchFamily="18" charset="0"/>
              </a:rPr>
              <a:t>as </a:t>
            </a:r>
            <a:r>
              <a:rPr lang="fr-FR" dirty="0" err="1">
                <a:latin typeface="Times New Roman" panose="02020603050405020304" pitchFamily="18" charset="0"/>
                <a:cs typeface="Times New Roman" panose="02020603050405020304" pitchFamily="18" charset="0"/>
              </a:rPr>
              <a:t>purely</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negative</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movement</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away</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from</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anthropomorphism</a:t>
            </a:r>
            <a:r>
              <a:rPr lang="fr-FR" dirty="0">
                <a:latin typeface="Times New Roman" panose="02020603050405020304" pitchFamily="18" charset="0"/>
                <a:cs typeface="Times New Roman" panose="02020603050405020304" pitchFamily="18" charset="0"/>
              </a:rPr>
              <a:t>’?</a:t>
            </a:r>
          </a:p>
          <a:p>
            <a:pPr marL="742950" lvl="1" indent="-285750">
              <a:buFont typeface="Courier New" panose="02070309020205020404" pitchFamily="49" charset="0"/>
              <a:buChar char="o"/>
            </a:pPr>
            <a:r>
              <a:rPr lang="fr-FR" dirty="0">
                <a:latin typeface="Times New Roman" panose="02020603050405020304" pitchFamily="18" charset="0"/>
                <a:cs typeface="Times New Roman" panose="02020603050405020304" pitchFamily="18" charset="0"/>
              </a:rPr>
              <a:t>Positive </a:t>
            </a:r>
            <a:r>
              <a:rPr lang="fr-FR" dirty="0" err="1">
                <a:latin typeface="Times New Roman" panose="02020603050405020304" pitchFamily="18" charset="0"/>
                <a:cs typeface="Times New Roman" panose="02020603050405020304" pitchFamily="18" charset="0"/>
              </a:rPr>
              <a:t>movement</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seems</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present</a:t>
            </a:r>
            <a:r>
              <a:rPr lang="fr-FR" dirty="0">
                <a:latin typeface="Times New Roman" panose="02020603050405020304" pitchFamily="18" charset="0"/>
                <a:cs typeface="Times New Roman" panose="02020603050405020304" pitchFamily="18" charset="0"/>
              </a:rPr>
              <a:t>: content-</a:t>
            </a:r>
            <a:r>
              <a:rPr lang="fr-FR" dirty="0" err="1">
                <a:latin typeface="Times New Roman" panose="02020603050405020304" pitchFamily="18" charset="0"/>
                <a:cs typeface="Times New Roman" panose="02020603050405020304" pitchFamily="18" charset="0"/>
              </a:rPr>
              <a:t>fitted</a:t>
            </a:r>
            <a:r>
              <a:rPr lang="fr-FR" dirty="0">
                <a:latin typeface="Times New Roman" panose="02020603050405020304" pitchFamily="18" charset="0"/>
                <a:cs typeface="Times New Roman" panose="02020603050405020304" pitchFamily="18" charset="0"/>
              </a:rPr>
              <a:t> translation</a:t>
            </a:r>
          </a:p>
          <a:p>
            <a:pPr marL="1200150" lvl="2" indent="-285750">
              <a:buFont typeface="Wingdings" pitchFamily="2" charset="2"/>
              <a:buChar char="ü"/>
            </a:pPr>
            <a:r>
              <a:rPr lang="fr-FR" dirty="0" err="1">
                <a:latin typeface="Times New Roman" panose="02020603050405020304" pitchFamily="18" charset="0"/>
                <a:cs typeface="Times New Roman" panose="02020603050405020304" pitchFamily="18" charset="0"/>
              </a:rPr>
              <a:t>Mutual</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movement</a:t>
            </a:r>
            <a:r>
              <a:rPr lang="fr-FR" dirty="0">
                <a:latin typeface="Times New Roman" panose="02020603050405020304" pitchFamily="18" charset="0"/>
                <a:cs typeface="Times New Roman" panose="02020603050405020304" pitchFamily="18" charset="0"/>
              </a:rPr>
              <a:t> Holy one – </a:t>
            </a:r>
            <a:r>
              <a:rPr lang="fr-FR" dirty="0" err="1">
                <a:latin typeface="Times New Roman" panose="02020603050405020304" pitchFamily="18" charset="0"/>
                <a:cs typeface="Times New Roman" panose="02020603050405020304" pitchFamily="18" charset="0"/>
              </a:rPr>
              <a:t>holy</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priests</a:t>
            </a:r>
            <a:r>
              <a:rPr lang="fr-FR" dirty="0">
                <a:latin typeface="Times New Roman" panose="02020603050405020304" pitchFamily="18" charset="0"/>
                <a:cs typeface="Times New Roman" panose="02020603050405020304" pitchFamily="18" charset="0"/>
              </a:rPr>
              <a:t> / participation in </a:t>
            </a:r>
            <a:r>
              <a:rPr lang="fr-FR" dirty="0" err="1">
                <a:latin typeface="Times New Roman" panose="02020603050405020304" pitchFamily="18" charset="0"/>
                <a:cs typeface="Times New Roman" panose="02020603050405020304" pitchFamily="18" charset="0"/>
              </a:rPr>
              <a:t>holiness</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through</a:t>
            </a:r>
            <a:r>
              <a:rPr lang="fr-FR" dirty="0">
                <a:latin typeface="Times New Roman" panose="02020603050405020304" pitchFamily="18" charset="0"/>
                <a:cs typeface="Times New Roman" panose="02020603050405020304" pitchFamily="18" charset="0"/>
              </a:rPr>
              <a:t> sacrifice</a:t>
            </a:r>
          </a:p>
          <a:p>
            <a:pPr marL="1200150" lvl="2" indent="-285750">
              <a:buFont typeface="Wingdings" pitchFamily="2" charset="2"/>
              <a:buChar char="ü"/>
            </a:pPr>
            <a:r>
              <a:rPr lang="fr-FR" dirty="0" err="1">
                <a:latin typeface="Times New Roman" panose="02020603050405020304" pitchFamily="18" charset="0"/>
                <a:cs typeface="Times New Roman" panose="02020603050405020304" pitchFamily="18" charset="0"/>
              </a:rPr>
              <a:t>Wordpair</a:t>
            </a:r>
            <a:r>
              <a:rPr lang="fr-FR" dirty="0">
                <a:latin typeface="Times New Roman" panose="02020603050405020304" pitchFamily="18" charset="0"/>
                <a:cs typeface="Times New Roman" panose="02020603050405020304" pitchFamily="18" charset="0"/>
              </a:rPr>
              <a:t> -&gt; </a:t>
            </a:r>
            <a:r>
              <a:rPr lang="fr-FR" i="1" dirty="0">
                <a:latin typeface="Times New Roman" panose="02020603050405020304" pitchFamily="18" charset="0"/>
                <a:cs typeface="Times New Roman" panose="02020603050405020304" pitchFamily="18" charset="0"/>
              </a:rPr>
              <a:t>all </a:t>
            </a:r>
            <a:r>
              <a:rPr lang="fr-FR" dirty="0">
                <a:latin typeface="Times New Roman" panose="02020603050405020304" pitchFamily="18" charset="0"/>
                <a:cs typeface="Times New Roman" panose="02020603050405020304" pitchFamily="18" charset="0"/>
              </a:rPr>
              <a:t>sacrifices!</a:t>
            </a:r>
          </a:p>
          <a:p>
            <a:pPr marL="742950" lvl="1" indent="-285750">
              <a:buFont typeface="Courier New" panose="02070309020205020404" pitchFamily="49" charset="0"/>
              <a:buChar char="o"/>
            </a:pPr>
            <a:r>
              <a:rPr lang="fr-FR" dirty="0" err="1">
                <a:latin typeface="Times New Roman" panose="02020603050405020304" pitchFamily="18" charset="0"/>
                <a:cs typeface="Times New Roman" panose="02020603050405020304" pitchFamily="18" charset="0"/>
              </a:rPr>
              <a:t>Carefulness</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with</a:t>
            </a:r>
            <a:r>
              <a:rPr lang="fr-FR" dirty="0">
                <a:latin typeface="Times New Roman" panose="02020603050405020304" pitchFamily="18" charset="0"/>
                <a:cs typeface="Times New Roman" panose="02020603050405020304" pitchFamily="18" charset="0"/>
              </a:rPr>
              <a:t> attribution to anti-</a:t>
            </a:r>
            <a:r>
              <a:rPr lang="fr-FR" dirty="0" err="1">
                <a:latin typeface="Times New Roman" panose="02020603050405020304" pitchFamily="18" charset="0"/>
                <a:cs typeface="Times New Roman" panose="02020603050405020304" pitchFamily="18" charset="0"/>
              </a:rPr>
              <a:t>anthropomorphism</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other</a:t>
            </a:r>
            <a:r>
              <a:rPr lang="fr-FR" dirty="0">
                <a:latin typeface="Times New Roman" panose="02020603050405020304" pitchFamily="18" charset="0"/>
                <a:cs typeface="Times New Roman" panose="02020603050405020304" pitchFamily="18" charset="0"/>
              </a:rPr>
              <a:t>, positive </a:t>
            </a:r>
            <a:r>
              <a:rPr lang="fr-FR" dirty="0" err="1">
                <a:latin typeface="Times New Roman" panose="02020603050405020304" pitchFamily="18" charset="0"/>
                <a:cs typeface="Times New Roman" panose="02020603050405020304" pitchFamily="18" charset="0"/>
              </a:rPr>
              <a:t>elements</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present</a:t>
            </a:r>
            <a:r>
              <a:rPr lang="fr-FR" dirty="0">
                <a:latin typeface="Times New Roman" panose="02020603050405020304" pitchFamily="18" charset="0"/>
                <a:cs typeface="Times New Roman" panose="02020603050405020304" pitchFamily="18" charset="0"/>
              </a:rPr>
              <a:t> as </a:t>
            </a:r>
            <a:r>
              <a:rPr lang="fr-FR" dirty="0" err="1">
                <a:latin typeface="Times New Roman" panose="02020603050405020304" pitchFamily="18" charset="0"/>
                <a:cs typeface="Times New Roman" panose="02020603050405020304" pitchFamily="18" charset="0"/>
              </a:rPr>
              <a:t>well</a:t>
            </a:r>
            <a:r>
              <a:rPr lang="fr-FR" dirty="0">
                <a:latin typeface="Times New Roman" panose="02020603050405020304" pitchFamily="18" charset="0"/>
                <a:cs typeface="Times New Roman" panose="02020603050405020304" pitchFamily="18" charset="0"/>
              </a:rPr>
              <a:t>!</a:t>
            </a:r>
          </a:p>
          <a:p>
            <a:pPr marL="1200150" lvl="2" indent="-285750">
              <a:buFont typeface="Wingdings" pitchFamily="2" charset="2"/>
              <a:buChar char="ü"/>
            </a:pPr>
            <a:r>
              <a:rPr lang="fr-FR" dirty="0">
                <a:latin typeface="Times New Roman" panose="02020603050405020304" pitchFamily="18" charset="0"/>
                <a:cs typeface="Times New Roman" panose="02020603050405020304" pitchFamily="18" charset="0"/>
              </a:rPr>
              <a:t>Cf. M. </a:t>
            </a:r>
            <a:r>
              <a:rPr lang="fr-FR" dirty="0" err="1">
                <a:latin typeface="Times New Roman" panose="02020603050405020304" pitchFamily="18" charset="0"/>
                <a:cs typeface="Times New Roman" panose="02020603050405020304" pitchFamily="18" charset="0"/>
              </a:rPr>
              <a:t>Dhondt</a:t>
            </a:r>
            <a:r>
              <a:rPr lang="fr-FR" dirty="0">
                <a:latin typeface="Times New Roman" panose="02020603050405020304" pitchFamily="18" charset="0"/>
                <a:cs typeface="Times New Roman" panose="02020603050405020304" pitchFamily="18" charset="0"/>
              </a:rPr>
              <a:t> (2021):</a:t>
            </a:r>
          </a:p>
          <a:p>
            <a:pPr marL="1200150" lvl="2" indent="-285750">
              <a:buFont typeface="Wingdings" pitchFamily="2" charset="2"/>
              <a:buChar char="ü"/>
            </a:pPr>
            <a:endParaRPr lang="fr-FR" dirty="0">
              <a:latin typeface="Times New Roman" panose="02020603050405020304" pitchFamily="18" charset="0"/>
              <a:cs typeface="Times New Roman" panose="02020603050405020304" pitchFamily="18" charset="0"/>
            </a:endParaRPr>
          </a:p>
          <a:p>
            <a:pPr lvl="1" algn="just"/>
            <a:r>
              <a:rPr lang="en-GB" sz="1600" i="1" dirty="0">
                <a:latin typeface="Times New Roman" panose="02020603050405020304" pitchFamily="18" charset="0"/>
                <a:cs typeface="Times New Roman" panose="02020603050405020304" pitchFamily="18" charset="0"/>
              </a:rPr>
              <a:t>	In using the term “exegesis” in reference mainly to deviations between the 	Hebrew and the Greek, the Septuagint interpretation is measured against a 	modern, scholarly</a:t>
            </a:r>
            <a:r>
              <a:rPr lang="en-US" sz="1600" i="1" dirty="0">
                <a:latin typeface="Times New Roman" panose="02020603050405020304" pitchFamily="18" charset="0"/>
                <a:cs typeface="Times New Roman" panose="02020603050405020304" pitchFamily="18" charset="0"/>
              </a:rPr>
              <a:t> interpretation of the Hebrew, which is presumably the 	“correct” reading. Where the ancient and the modern interpretations of the 	Hebrew overlap, the Greek is seen as “proper translation”; where they differ, for 	reasons that can be ascribed to the translator, it has been regarded as “exegesis” 	[...] what constitutes a deviation between the Hebrew and the Greek for modern 	scholarship may, for the Septuagint translator, have been an expression of what 	the source text was thought to mean, rather than an attempt to change its content.</a:t>
            </a:r>
            <a:r>
              <a:rPr lang="nl-BE" sz="1600" i="1" dirty="0">
                <a:latin typeface="Times New Roman" panose="02020603050405020304" pitchFamily="18" charset="0"/>
                <a:cs typeface="Times New Roman" panose="02020603050405020304" pitchFamily="18" charset="0"/>
              </a:rPr>
              <a:t> </a:t>
            </a:r>
            <a:endParaRPr lang="fr-FR" sz="1600" i="1" dirty="0">
              <a:latin typeface="Times New Roman" panose="02020603050405020304" pitchFamily="18" charset="0"/>
              <a:cs typeface="Times New Roman" panose="02020603050405020304" pitchFamily="18" charset="0"/>
            </a:endParaRPr>
          </a:p>
          <a:p>
            <a:pPr marL="742950" lvl="1" indent="-285750">
              <a:buFont typeface="Wingdings" pitchFamily="2" charset="2"/>
              <a:buChar char="ü"/>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l-GR" dirty="0">
              <a:latin typeface="Times New Roman" panose="02020603050405020304" pitchFamily="18" charset="0"/>
              <a:cs typeface="Times New Roman" panose="02020603050405020304" pitchFamily="18" charset="0"/>
            </a:endParaRPr>
          </a:p>
          <a:p>
            <a:pPr lvl="1"/>
            <a:endParaRPr lang="el-GR" dirty="0">
              <a:latin typeface="Times New Roman" panose="02020603050405020304" pitchFamily="18" charset="0"/>
              <a:cs typeface="Times New Roman" panose="02020603050405020304" pitchFamily="18" charset="0"/>
            </a:endParaRPr>
          </a:p>
          <a:p>
            <a:pPr lvl="1"/>
            <a:endParaRPr lang="nl-BE" dirty="0">
              <a:latin typeface="Times New Roman" panose="02020603050405020304" pitchFamily="18" charset="0"/>
              <a:cs typeface="Times New Roman" panose="02020603050405020304" pitchFamily="18" charset="0"/>
            </a:endParaRPr>
          </a:p>
          <a:p>
            <a:pPr marL="742950" lvl="1" indent="-285750">
              <a:buFont typeface="Wingdings" pitchFamily="2" charset="2"/>
              <a:buChar char="Ø"/>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p:txBody>
      </p:sp>
      <p:pic>
        <p:nvPicPr>
          <p:cNvPr id="15362" name="Picture 2" descr="Soldiers with Bread, 1915 - Marc Chagall">
            <a:extLst>
              <a:ext uri="{FF2B5EF4-FFF2-40B4-BE49-F238E27FC236}">
                <a16:creationId xmlns:a16="http://schemas.microsoft.com/office/drawing/2014/main" id="{436E9124-0BE8-4CAD-06BA-9DB22BD205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43279" y="1199214"/>
            <a:ext cx="3963710" cy="5658786"/>
          </a:xfrm>
          <a:prstGeom prst="rect">
            <a:avLst/>
          </a:prstGeom>
          <a:noFill/>
          <a:extLst>
            <a:ext uri="{909E8E84-426E-40DD-AFC4-6F175D3DCCD1}">
              <a14:hiddenFill xmlns:a14="http://schemas.microsoft.com/office/drawing/2010/main">
                <a:solidFill>
                  <a:srgbClr val="FFFFFF"/>
                </a:solidFill>
              </a14:hiddenFill>
            </a:ext>
          </a:extLst>
        </p:spPr>
      </p:pic>
      <p:sp>
        <p:nvSpPr>
          <p:cNvPr id="7" name="Tekstvak 6">
            <a:extLst>
              <a:ext uri="{FF2B5EF4-FFF2-40B4-BE49-F238E27FC236}">
                <a16:creationId xmlns:a16="http://schemas.microsoft.com/office/drawing/2014/main" id="{3BB6E7FD-43D4-EFCE-7206-4DF00A393FE8}"/>
              </a:ext>
            </a:extLst>
          </p:cNvPr>
          <p:cNvSpPr txBox="1"/>
          <p:nvPr/>
        </p:nvSpPr>
        <p:spPr>
          <a:xfrm>
            <a:off x="8243279" y="6554855"/>
            <a:ext cx="3948722" cy="307777"/>
          </a:xfrm>
          <a:prstGeom prst="rect">
            <a:avLst/>
          </a:prstGeom>
          <a:solidFill>
            <a:schemeClr val="bg1"/>
          </a:solidFill>
        </p:spPr>
        <p:txBody>
          <a:bodyPr wrap="square" rtlCol="0">
            <a:spAutoFit/>
          </a:bodyPr>
          <a:lstStyle/>
          <a:p>
            <a:pPr algn="ctr"/>
            <a:r>
              <a:rPr lang="nl-BE" sz="1400" i="1" dirty="0">
                <a:latin typeface="Times New Roman" panose="02020603050405020304" pitchFamily="18" charset="0"/>
                <a:cs typeface="Times New Roman" panose="02020603050405020304" pitchFamily="18" charset="0"/>
              </a:rPr>
              <a:t>Marc Chagall, Soldiers with Bread, 1915</a:t>
            </a:r>
          </a:p>
        </p:txBody>
      </p:sp>
    </p:spTree>
    <p:extLst>
      <p:ext uri="{BB962C8B-B14F-4D97-AF65-F5344CB8AC3E}">
        <p14:creationId xmlns:p14="http://schemas.microsoft.com/office/powerpoint/2010/main" val="1314643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831611" y="2409676"/>
            <a:ext cx="9346709" cy="1019324"/>
          </a:xfrm>
        </p:spPr>
        <p:txBody>
          <a:bodyPr/>
          <a:lstStyle/>
          <a:p>
            <a:r>
              <a:rPr lang="fr-BE" dirty="0"/>
              <a:t>Implications of </a:t>
            </a:r>
            <a:r>
              <a:rPr lang="fr-BE" dirty="0" err="1"/>
              <a:t>LXX’s</a:t>
            </a:r>
            <a:r>
              <a:rPr lang="fr-BE" dirty="0"/>
              <a:t> translation: </a:t>
            </a:r>
          </a:p>
          <a:p>
            <a:r>
              <a:rPr lang="fr-BE" dirty="0"/>
              <a:t>Sacrifice as Gift?</a:t>
            </a:r>
          </a:p>
        </p:txBody>
      </p:sp>
    </p:spTree>
    <p:extLst>
      <p:ext uri="{BB962C8B-B14F-4D97-AF65-F5344CB8AC3E}">
        <p14:creationId xmlns:p14="http://schemas.microsoft.com/office/powerpoint/2010/main" val="1021795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a:xfrm>
            <a:off x="606864" y="348116"/>
            <a:ext cx="7771325" cy="431800"/>
          </a:xfrm>
        </p:spPr>
        <p:txBody>
          <a:bodyPr/>
          <a:lstStyle/>
          <a:p>
            <a:r>
              <a:rPr lang="fr-BE" dirty="0"/>
              <a:t>Implications: Sacrifice As Gift?</a:t>
            </a:r>
          </a:p>
        </p:txBody>
      </p:sp>
      <p:sp>
        <p:nvSpPr>
          <p:cNvPr id="3" name="Espace réservé du texte 2"/>
          <p:cNvSpPr>
            <a:spLocks noGrp="1"/>
          </p:cNvSpPr>
          <p:nvPr>
            <p:ph type="body" sz="quarter" idx="10"/>
          </p:nvPr>
        </p:nvSpPr>
        <p:spPr/>
        <p:txBody>
          <a:bodyPr/>
          <a:lstStyle/>
          <a:p>
            <a:endParaRPr lang="fr-BE"/>
          </a:p>
        </p:txBody>
      </p:sp>
      <p:sp>
        <p:nvSpPr>
          <p:cNvPr id="4" name="Espace réservé du texte 3"/>
          <p:cNvSpPr>
            <a:spLocks noGrp="1"/>
          </p:cNvSpPr>
          <p:nvPr>
            <p:ph type="body" sz="quarter" idx="11"/>
          </p:nvPr>
        </p:nvSpPr>
        <p:spPr/>
        <p:txBody>
          <a:bodyPr/>
          <a:lstStyle/>
          <a:p>
            <a:endParaRPr lang="fr-BE"/>
          </a:p>
        </p:txBody>
      </p:sp>
      <p:sp>
        <p:nvSpPr>
          <p:cNvPr id="5" name="Tekstvak 4">
            <a:extLst>
              <a:ext uri="{FF2B5EF4-FFF2-40B4-BE49-F238E27FC236}">
                <a16:creationId xmlns:a16="http://schemas.microsoft.com/office/drawing/2014/main" id="{8F98BC85-B7A4-DAF7-4D5E-E138E2FB7E93}"/>
              </a:ext>
            </a:extLst>
          </p:cNvPr>
          <p:cNvSpPr txBox="1"/>
          <p:nvPr/>
        </p:nvSpPr>
        <p:spPr>
          <a:xfrm>
            <a:off x="278039" y="1199214"/>
            <a:ext cx="7191846" cy="9110186"/>
          </a:xfrm>
          <a:prstGeom prst="rect">
            <a:avLst/>
          </a:prstGeom>
          <a:noFill/>
        </p:spPr>
        <p:txBody>
          <a:bodyPr wrap="square" rtlCol="0">
            <a:spAutoFit/>
          </a:bodyPr>
          <a:lstStyle/>
          <a:p>
            <a:pPr marL="285750" indent="-285750">
              <a:buFont typeface="Arial" panose="020B0604020202020204" pitchFamily="34" charset="0"/>
              <a:buChar char="•"/>
            </a:pPr>
            <a:r>
              <a:rPr lang="fr-FR" sz="1600" dirty="0" err="1">
                <a:latin typeface="Times New Roman" panose="02020603050405020304" pitchFamily="18" charset="0"/>
                <a:cs typeface="Times New Roman" panose="02020603050405020304" pitchFamily="18" charset="0"/>
              </a:rPr>
              <a:t>Through</a:t>
            </a:r>
            <a:r>
              <a:rPr lang="fr-FR" sz="1600" dirty="0">
                <a:latin typeface="Times New Roman" panose="02020603050405020304" pitchFamily="18" charset="0"/>
                <a:cs typeface="Times New Roman" panose="02020603050405020304" pitchFamily="18" charset="0"/>
              </a:rPr>
              <a:t> </a:t>
            </a:r>
            <a:r>
              <a:rPr lang="fr-FR" sz="1600" dirty="0" err="1">
                <a:latin typeface="Times New Roman" panose="02020603050405020304" pitchFamily="18" charset="0"/>
                <a:cs typeface="Times New Roman" panose="02020603050405020304" pitchFamily="18" charset="0"/>
              </a:rPr>
              <a:t>LXX’s</a:t>
            </a:r>
            <a:r>
              <a:rPr lang="fr-FR" sz="1600" dirty="0">
                <a:latin typeface="Times New Roman" panose="02020603050405020304" pitchFamily="18" charset="0"/>
                <a:cs typeface="Times New Roman" panose="02020603050405020304" pitchFamily="18" charset="0"/>
              </a:rPr>
              <a:t> translation, sacrifice </a:t>
            </a:r>
            <a:r>
              <a:rPr lang="fr-FR" sz="1600" dirty="0" err="1">
                <a:latin typeface="Times New Roman" panose="02020603050405020304" pitchFamily="18" charset="0"/>
                <a:cs typeface="Times New Roman" panose="02020603050405020304" pitchFamily="18" charset="0"/>
              </a:rPr>
              <a:t>is</a:t>
            </a:r>
            <a:r>
              <a:rPr lang="fr-FR" sz="1600" dirty="0">
                <a:latin typeface="Times New Roman" panose="02020603050405020304" pitchFamily="18" charset="0"/>
                <a:cs typeface="Times New Roman" panose="02020603050405020304" pitchFamily="18" charset="0"/>
              </a:rPr>
              <a:t> </a:t>
            </a:r>
            <a:r>
              <a:rPr lang="fr-FR" sz="1600" dirty="0" err="1">
                <a:latin typeface="Times New Roman" panose="02020603050405020304" pitchFamily="18" charset="0"/>
                <a:cs typeface="Times New Roman" panose="02020603050405020304" pitchFamily="18" charset="0"/>
              </a:rPr>
              <a:t>presented</a:t>
            </a:r>
            <a:r>
              <a:rPr lang="fr-FR" sz="1600" dirty="0">
                <a:latin typeface="Times New Roman" panose="02020603050405020304" pitchFamily="18" charset="0"/>
                <a:cs typeface="Times New Roman" panose="02020603050405020304" pitchFamily="18" charset="0"/>
              </a:rPr>
              <a:t> as a gift, </a:t>
            </a:r>
            <a:r>
              <a:rPr lang="fr-FR" sz="1600" dirty="0" err="1">
                <a:latin typeface="Times New Roman" panose="02020603050405020304" pitchFamily="18" charset="0"/>
                <a:cs typeface="Times New Roman" panose="02020603050405020304" pitchFamily="18" charset="0"/>
              </a:rPr>
              <a:t>rather</a:t>
            </a:r>
            <a:r>
              <a:rPr lang="fr-FR" sz="1600" dirty="0">
                <a:latin typeface="Times New Roman" panose="02020603050405020304" pitchFamily="18" charset="0"/>
                <a:cs typeface="Times New Roman" panose="02020603050405020304" pitchFamily="18" charset="0"/>
              </a:rPr>
              <a:t> </a:t>
            </a:r>
            <a:r>
              <a:rPr lang="fr-FR" sz="1600" dirty="0" err="1">
                <a:latin typeface="Times New Roman" panose="02020603050405020304" pitchFamily="18" charset="0"/>
                <a:cs typeface="Times New Roman" panose="02020603050405020304" pitchFamily="18" charset="0"/>
              </a:rPr>
              <a:t>than</a:t>
            </a:r>
            <a:r>
              <a:rPr lang="fr-FR" sz="1600" dirty="0">
                <a:latin typeface="Times New Roman" panose="02020603050405020304" pitchFamily="18" charset="0"/>
                <a:cs typeface="Times New Roman" panose="02020603050405020304" pitchFamily="18" charset="0"/>
              </a:rPr>
              <a:t> </a:t>
            </a:r>
            <a:r>
              <a:rPr lang="fr-FR" sz="1600" dirty="0" err="1">
                <a:latin typeface="Times New Roman" panose="02020603050405020304" pitchFamily="18" charset="0"/>
                <a:cs typeface="Times New Roman" panose="02020603050405020304" pitchFamily="18" charset="0"/>
              </a:rPr>
              <a:t>food</a:t>
            </a:r>
            <a:endParaRPr lang="fr-FR" sz="16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fr-FR" sz="1600" dirty="0" err="1">
                <a:latin typeface="Times New Roman" panose="02020603050405020304" pitchFamily="18" charset="0"/>
                <a:cs typeface="Times New Roman" panose="02020603050405020304" pitchFamily="18" charset="0"/>
              </a:rPr>
              <a:t>Classical</a:t>
            </a:r>
            <a:r>
              <a:rPr lang="fr-FR" sz="1600" dirty="0">
                <a:latin typeface="Times New Roman" panose="02020603050405020304" pitchFamily="18" charset="0"/>
                <a:cs typeface="Times New Roman" panose="02020603050405020304" pitchFamily="18" charset="0"/>
              </a:rPr>
              <a:t> </a:t>
            </a:r>
            <a:r>
              <a:rPr lang="fr-FR" sz="1600" dirty="0" err="1">
                <a:latin typeface="Times New Roman" panose="02020603050405020304" pitchFamily="18" charset="0"/>
                <a:cs typeface="Times New Roman" panose="02020603050405020304" pitchFamily="18" charset="0"/>
              </a:rPr>
              <a:t>binary</a:t>
            </a:r>
            <a:r>
              <a:rPr lang="fr-FR" sz="1600" dirty="0">
                <a:latin typeface="Times New Roman" panose="02020603050405020304" pitchFamily="18" charset="0"/>
                <a:cs typeface="Times New Roman" panose="02020603050405020304" pitchFamily="18" charset="0"/>
              </a:rPr>
              <a:t>:</a:t>
            </a:r>
          </a:p>
          <a:p>
            <a:r>
              <a:rPr lang="fr-FR" sz="1600" dirty="0">
                <a:latin typeface="Times New Roman" panose="02020603050405020304" pitchFamily="18" charset="0"/>
                <a:cs typeface="Times New Roman" panose="02020603050405020304" pitchFamily="18" charset="0"/>
              </a:rPr>
              <a:t>	1) sacrifice = gift</a:t>
            </a:r>
          </a:p>
          <a:p>
            <a:pPr marL="1657350" lvl="3" indent="-285750">
              <a:buFont typeface="Wingdings" pitchFamily="2" charset="2"/>
              <a:buChar char="ü"/>
            </a:pPr>
            <a:r>
              <a:rPr lang="fr-FR" sz="1600" dirty="0">
                <a:latin typeface="Times New Roman" panose="02020603050405020304" pitchFamily="18" charset="0"/>
                <a:cs typeface="Times New Roman" panose="02020603050405020304" pitchFamily="18" charset="0"/>
              </a:rPr>
              <a:t>	Tylor (1871), Gray (1925), Schenker (1983)</a:t>
            </a:r>
          </a:p>
          <a:p>
            <a:pPr marL="1657350" lvl="3" indent="-285750">
              <a:buFont typeface="Wingdings" pitchFamily="2" charset="2"/>
              <a:buChar char="ü"/>
            </a:pPr>
            <a:r>
              <a:rPr lang="en-US" sz="1600" dirty="0">
                <a:latin typeface="Times New Roman" panose="02020603050405020304" pitchFamily="18" charset="0"/>
                <a:cs typeface="Times New Roman" panose="02020603050405020304" pitchFamily="18" charset="0"/>
              </a:rPr>
              <a:t>Plato, </a:t>
            </a:r>
            <a:r>
              <a:rPr lang="en-US" sz="1600" dirty="0" err="1">
                <a:latin typeface="Times New Roman" panose="02020603050405020304" pitchFamily="18" charset="0"/>
                <a:cs typeface="Times New Roman" panose="02020603050405020304" pitchFamily="18" charset="0"/>
              </a:rPr>
              <a:t>Euthrypho</a:t>
            </a:r>
            <a:r>
              <a:rPr lang="en-US" sz="1600" dirty="0">
                <a:latin typeface="Times New Roman" panose="02020603050405020304" pitchFamily="18" charset="0"/>
                <a:cs typeface="Times New Roman" panose="02020603050405020304" pitchFamily="18" charset="0"/>
              </a:rPr>
              <a:t> 14c: “</a:t>
            </a:r>
            <a:r>
              <a:rPr lang="nl-BE" sz="1600" dirty="0">
                <a:latin typeface="Times New Roman" panose="02020603050405020304" pitchFamily="18" charset="0"/>
                <a:cs typeface="Times New Roman" panose="02020603050405020304" pitchFamily="18" charset="0"/>
              </a:rPr>
              <a:t>τὸ θύειν δωρεῖσθαί ἐστι τοῖς θεοῖς”</a:t>
            </a:r>
          </a:p>
          <a:p>
            <a:pPr marL="1657350" lvl="3" indent="-285750">
              <a:buFont typeface="Wingdings" pitchFamily="2" charset="2"/>
              <a:buChar char="ü"/>
            </a:pPr>
            <a:r>
              <a:rPr lang="nl-BE" sz="1600" dirty="0">
                <a:latin typeface="Times New Roman" panose="02020603050405020304" pitchFamily="18" charset="0"/>
                <a:cs typeface="Times New Roman" panose="02020603050405020304" pitchFamily="18" charset="0"/>
              </a:rPr>
              <a:t>LXX</a:t>
            </a:r>
          </a:p>
          <a:p>
            <a:pPr marL="1257300" lvl="2" indent="-342900">
              <a:buAutoNum type="arabicParenR" startAt="2"/>
            </a:pPr>
            <a:r>
              <a:rPr lang="nl-BE" sz="1600" dirty="0">
                <a:latin typeface="Times New Roman" panose="02020603050405020304" pitchFamily="18" charset="0"/>
                <a:cs typeface="Times New Roman" panose="02020603050405020304" pitchFamily="18" charset="0"/>
              </a:rPr>
              <a:t>Sacrifice = meal</a:t>
            </a:r>
          </a:p>
          <a:p>
            <a:pPr marL="1657350" lvl="3" indent="-285750">
              <a:buFont typeface="Wingdings" pitchFamily="2" charset="2"/>
              <a:buChar char="ü"/>
            </a:pPr>
            <a:r>
              <a:rPr lang="fr-FR" sz="1600" dirty="0">
                <a:latin typeface="Times New Roman" panose="02020603050405020304" pitchFamily="18" charset="0"/>
                <a:cs typeface="Times New Roman" panose="02020603050405020304" pitchFamily="18" charset="0"/>
              </a:rPr>
              <a:t>Smith (1889), </a:t>
            </a:r>
            <a:r>
              <a:rPr lang="fr-FR" sz="1600" dirty="0" err="1">
                <a:latin typeface="Times New Roman" panose="02020603050405020304" pitchFamily="18" charset="0"/>
                <a:cs typeface="Times New Roman" panose="02020603050405020304" pitchFamily="18" charset="0"/>
              </a:rPr>
              <a:t>Eissfeldt</a:t>
            </a:r>
            <a:endParaRPr lang="fr-FR" sz="1600" dirty="0">
              <a:latin typeface="Times New Roman" panose="02020603050405020304" pitchFamily="18" charset="0"/>
              <a:cs typeface="Times New Roman" panose="02020603050405020304" pitchFamily="18" charset="0"/>
            </a:endParaRPr>
          </a:p>
          <a:p>
            <a:pPr marL="1657350" lvl="3" indent="-285750">
              <a:buFont typeface="Wingdings" pitchFamily="2" charset="2"/>
              <a:buChar char="ü"/>
            </a:pPr>
            <a:r>
              <a:rPr lang="fr-FR" sz="1600" dirty="0">
                <a:latin typeface="Times New Roman" panose="02020603050405020304" pitchFamily="18" charset="0"/>
                <a:cs typeface="Times New Roman" panose="02020603050405020304" pitchFamily="18" charset="0"/>
              </a:rPr>
              <a:t>MT</a:t>
            </a:r>
          </a:p>
          <a:p>
            <a:pPr marL="1657350" lvl="3" indent="-285750">
              <a:buFont typeface="Wingdings" pitchFamily="2" charset="2"/>
              <a:buChar char="ü"/>
            </a:pPr>
            <a:r>
              <a:rPr lang="en-US" sz="1600" dirty="0">
                <a:latin typeface="Times New Roman" panose="02020603050405020304" pitchFamily="18" charset="0"/>
                <a:cs typeface="Times New Roman" panose="02020603050405020304" pitchFamily="18" charset="0"/>
              </a:rPr>
              <a:t>Num 28:2 (MT): “Make sure that you present to me at the appointed time my offerings and my bread/food (</a:t>
            </a:r>
            <a:r>
              <a:rPr lang="he-IL" sz="1600" dirty="0">
                <a:latin typeface="Times New Roman" panose="02020603050405020304" pitchFamily="18" charset="0"/>
                <a:cs typeface="Times New Roman" panose="02020603050405020304" pitchFamily="18" charset="0"/>
              </a:rPr>
              <a:t>לחם</a:t>
            </a:r>
            <a:r>
              <a:rPr lang="en-US" sz="1600" dirty="0">
                <a:latin typeface="Times New Roman" panose="02020603050405020304" pitchFamily="18" charset="0"/>
                <a:cs typeface="Times New Roman" panose="02020603050405020304" pitchFamily="18" charset="0"/>
              </a:rPr>
              <a:t>), as an aroma pleasing/appeasing me.” </a:t>
            </a:r>
          </a:p>
          <a:p>
            <a:pPr marL="285750" indent="-285750">
              <a:buFont typeface="Arial" panose="020B0604020202020204" pitchFamily="34" charset="0"/>
              <a:buChar char="•"/>
            </a:pPr>
            <a:r>
              <a:rPr lang="fr-FR" sz="1600" dirty="0">
                <a:latin typeface="Times New Roman" panose="02020603050405020304" pitchFamily="18" charset="0"/>
                <a:cs typeface="Times New Roman" panose="02020603050405020304" pitchFamily="18" charset="0"/>
              </a:rPr>
              <a:t>The </a:t>
            </a:r>
            <a:r>
              <a:rPr lang="fr-FR" sz="1600" dirty="0" err="1">
                <a:latin typeface="Times New Roman" panose="02020603050405020304" pitchFamily="18" charset="0"/>
                <a:cs typeface="Times New Roman" panose="02020603050405020304" pitchFamily="18" charset="0"/>
              </a:rPr>
              <a:t>two</a:t>
            </a:r>
            <a:r>
              <a:rPr lang="fr-FR" sz="1600" dirty="0">
                <a:latin typeface="Times New Roman" panose="02020603050405020304" pitchFamily="18" charset="0"/>
                <a:cs typeface="Times New Roman" panose="02020603050405020304" pitchFamily="18" charset="0"/>
              </a:rPr>
              <a:t> </a:t>
            </a:r>
            <a:r>
              <a:rPr lang="fr-FR" sz="1600" dirty="0" err="1">
                <a:latin typeface="Times New Roman" panose="02020603050405020304" pitchFamily="18" charset="0"/>
                <a:cs typeface="Times New Roman" panose="02020603050405020304" pitchFamily="18" charset="0"/>
              </a:rPr>
              <a:t>ideas</a:t>
            </a:r>
            <a:r>
              <a:rPr lang="fr-FR" sz="1600" dirty="0">
                <a:latin typeface="Times New Roman" panose="02020603050405020304" pitchFamily="18" charset="0"/>
                <a:cs typeface="Times New Roman" panose="02020603050405020304" pitchFamily="18" charset="0"/>
              </a:rPr>
              <a:t> </a:t>
            </a:r>
            <a:r>
              <a:rPr lang="fr-FR" sz="1600" dirty="0" err="1">
                <a:latin typeface="Times New Roman" panose="02020603050405020304" pitchFamily="18" charset="0"/>
                <a:cs typeface="Times New Roman" panose="02020603050405020304" pitchFamily="18" charset="0"/>
              </a:rPr>
              <a:t>intertwine</a:t>
            </a:r>
            <a:r>
              <a:rPr lang="fr-FR" sz="1600" dirty="0">
                <a:latin typeface="Times New Roman" panose="02020603050405020304" pitchFamily="18" charset="0"/>
                <a:cs typeface="Times New Roman" panose="02020603050405020304" pitchFamily="18" charset="0"/>
              </a:rPr>
              <a:t> in MT and LXX!</a:t>
            </a:r>
          </a:p>
          <a:p>
            <a:pPr marL="742950" lvl="1" indent="-285750">
              <a:buFont typeface="Courier New" panose="02070309020205020404" pitchFamily="49" charset="0"/>
              <a:buChar char="o"/>
            </a:pPr>
            <a:r>
              <a:rPr lang="en-US" sz="1600" dirty="0">
                <a:latin typeface="Times New Roman" panose="02020603050405020304" pitchFamily="18" charset="0"/>
                <a:cs typeface="Times New Roman" panose="02020603050405020304" pitchFamily="18" charset="0"/>
              </a:rPr>
              <a:t>MT: the verb </a:t>
            </a:r>
            <a:r>
              <a:rPr lang="he-IL" sz="1600" dirty="0">
                <a:latin typeface="Times New Roman" panose="02020603050405020304" pitchFamily="18" charset="0"/>
                <a:cs typeface="Times New Roman" panose="02020603050405020304" pitchFamily="18" charset="0"/>
              </a:rPr>
              <a:t>קרב</a:t>
            </a:r>
            <a:r>
              <a:rPr lang="en-US" sz="1600" dirty="0">
                <a:latin typeface="Times New Roman" panose="02020603050405020304" pitchFamily="18" charset="0"/>
                <a:cs typeface="Times New Roman" panose="02020603050405020304" pitchFamily="18" charset="0"/>
              </a:rPr>
              <a:t> is related to ‘gift’</a:t>
            </a:r>
          </a:p>
          <a:p>
            <a:pPr marL="1200150" lvl="2" indent="-285750">
              <a:buFont typeface="Wingdings" pitchFamily="2" charset="2"/>
              <a:buChar char="ü"/>
            </a:pPr>
            <a:r>
              <a:rPr lang="en-US" sz="1600" dirty="0">
                <a:latin typeface="Times New Roman" panose="02020603050405020304" pitchFamily="18" charset="0"/>
                <a:cs typeface="Times New Roman" panose="02020603050405020304" pitchFamily="18" charset="0"/>
              </a:rPr>
              <a:t>Ps 72,10; Mal 1:8, Num 7:10 </a:t>
            </a:r>
          </a:p>
          <a:p>
            <a:pPr marL="1200150" lvl="2" indent="-285750">
              <a:buFont typeface="Wingdings" pitchFamily="2" charset="2"/>
              <a:buChar char="ü"/>
            </a:pPr>
            <a:r>
              <a:rPr lang="en-US" sz="1600" dirty="0">
                <a:latin typeface="Times New Roman" panose="02020603050405020304" pitchFamily="18" charset="0"/>
                <a:cs typeface="Times New Roman" panose="02020603050405020304" pitchFamily="18" charset="0"/>
              </a:rPr>
              <a:t>inscriptions of Mount Gerizim </a:t>
            </a:r>
          </a:p>
          <a:p>
            <a:pPr marL="742950" lvl="1" indent="-285750">
              <a:buFont typeface="Courier New" panose="02070309020205020404" pitchFamily="49" charset="0"/>
              <a:buChar char="o"/>
            </a:pPr>
            <a:r>
              <a:rPr lang="nl-BE" sz="1600" dirty="0">
                <a:latin typeface="Times New Roman" panose="02020603050405020304" pitchFamily="18" charset="0"/>
                <a:cs typeface="Times New Roman" panose="02020603050405020304" pitchFamily="18" charset="0"/>
              </a:rPr>
              <a:t> LXX: </a:t>
            </a:r>
            <a:r>
              <a:rPr lang="he-IL" sz="1600" dirty="0">
                <a:latin typeface="Times New Roman" panose="02020603050405020304" pitchFamily="18" charset="0"/>
                <a:cs typeface="Times New Roman" panose="02020603050405020304" pitchFamily="18" charset="0"/>
              </a:rPr>
              <a:t>קרב</a:t>
            </a:r>
            <a:r>
              <a:rPr lang="en-US" sz="1600" dirty="0">
                <a:latin typeface="Times New Roman" panose="02020603050405020304" pitchFamily="18" charset="0"/>
                <a:cs typeface="Times New Roman" panose="02020603050405020304" pitchFamily="18" charset="0"/>
              </a:rPr>
              <a:t> in the verses regarding ‘God’s food’ in Lev 21—22 rendered by </a:t>
            </a:r>
            <a:r>
              <a:rPr lang="nl-BE" sz="1600" dirty="0">
                <a:latin typeface="Times New Roman" panose="02020603050405020304" pitchFamily="18" charset="0"/>
                <a:cs typeface="Times New Roman" panose="02020603050405020304" pitchFamily="18" charset="0"/>
              </a:rPr>
              <a:t>προσφε</a:t>
            </a:r>
            <a:r>
              <a:rPr lang="en-US" sz="1600" dirty="0">
                <a:latin typeface="Times New Roman" panose="02020603050405020304" pitchFamily="18" charset="0"/>
                <a:cs typeface="Times New Roman" panose="02020603050405020304" pitchFamily="18" charset="0"/>
              </a:rPr>
              <a:t>́</a:t>
            </a:r>
            <a:r>
              <a:rPr lang="nl-BE" sz="1600" dirty="0">
                <a:latin typeface="Times New Roman" panose="02020603050405020304" pitchFamily="18" charset="0"/>
                <a:cs typeface="Times New Roman" panose="02020603050405020304" pitchFamily="18" charset="0"/>
              </a:rPr>
              <a:t>ρω -&gt; related to food</a:t>
            </a:r>
          </a:p>
          <a:p>
            <a:pPr marL="1200150" lvl="2" indent="-285750">
              <a:buFont typeface="Wingdings" pitchFamily="2" charset="2"/>
              <a:buChar char="ü"/>
            </a:pPr>
            <a:r>
              <a:rPr lang="en-US" sz="1600" dirty="0">
                <a:latin typeface="Times New Roman" panose="02020603050405020304" pitchFamily="18" charset="0"/>
                <a:cs typeface="Times New Roman" panose="02020603050405020304" pitchFamily="18" charset="0"/>
              </a:rPr>
              <a:t>Ex.: Xenophon, Memorabilia 3.11.13 : </a:t>
            </a:r>
            <a:r>
              <a:rPr lang="en-US" sz="1600" dirty="0" err="1">
                <a:latin typeface="Times New Roman" panose="02020603050405020304" pitchFamily="18" charset="0"/>
                <a:cs typeface="Times New Roman" panose="02020603050405020304" pitchFamily="18" charset="0"/>
              </a:rPr>
              <a:t>ὁρᾷς</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γὰρ</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ὅτι</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κ</a:t>
            </a:r>
            <a:r>
              <a:rPr lang="en-US" sz="1600" dirty="0">
                <a:latin typeface="Times New Roman" panose="02020603050405020304" pitchFamily="18" charset="0"/>
                <a:cs typeface="Times New Roman" panose="02020603050405020304" pitchFamily="18" charset="0"/>
              </a:rPr>
              <a:t>α</a:t>
            </a:r>
            <a:r>
              <a:rPr lang="en-US" sz="1600" dirty="0" err="1">
                <a:latin typeface="Times New Roman" panose="02020603050405020304" pitchFamily="18" charset="0"/>
                <a:cs typeface="Times New Roman" panose="02020603050405020304" pitchFamily="18" charset="0"/>
              </a:rPr>
              <a:t>ὶ</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τῶν</a:t>
            </a:r>
            <a:r>
              <a:rPr lang="en-US" sz="1600" dirty="0">
                <a:latin typeface="Times New Roman" panose="02020603050405020304" pitchFamily="18" charset="0"/>
                <a:cs typeface="Times New Roman" panose="02020603050405020304" pitchFamily="18" charset="0"/>
              </a:rPr>
              <a:t> β</a:t>
            </a:r>
            <a:r>
              <a:rPr lang="en-US" sz="1600" dirty="0" err="1">
                <a:latin typeface="Times New Roman" panose="02020603050405020304" pitchFamily="18" charset="0"/>
                <a:cs typeface="Times New Roman" panose="02020603050405020304" pitchFamily="18" charset="0"/>
              </a:rPr>
              <a:t>ρωμάτων</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τὰ</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ἥδιστ</a:t>
            </a:r>
            <a:r>
              <a:rPr lang="en-US" sz="1600" dirty="0">
                <a:latin typeface="Times New Roman" panose="02020603050405020304" pitchFamily="18" charset="0"/>
                <a:cs typeface="Times New Roman" panose="02020603050405020304" pitchFamily="18" charset="0"/>
              </a:rPr>
              <a:t>α, </a:t>
            </a:r>
            <a:r>
              <a:rPr lang="en-US" sz="1600" dirty="0" err="1">
                <a:latin typeface="Times New Roman" panose="02020603050405020304" pitchFamily="18" charset="0"/>
                <a:cs typeface="Times New Roman" panose="02020603050405020304" pitchFamily="18" charset="0"/>
              </a:rPr>
              <a:t>ἐὰν</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μέν</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τις</a:t>
            </a:r>
            <a:r>
              <a:rPr lang="en-US" sz="1600" dirty="0">
                <a:latin typeface="Times New Roman" panose="02020603050405020304" pitchFamily="18" charset="0"/>
                <a:cs typeface="Times New Roman" panose="02020603050405020304" pitchFamily="18" charset="0"/>
              </a:rPr>
              <a:t> π</a:t>
            </a:r>
            <a:r>
              <a:rPr lang="en-US" sz="1600" dirty="0" err="1">
                <a:latin typeface="Times New Roman" panose="02020603050405020304" pitchFamily="18" charset="0"/>
                <a:cs typeface="Times New Roman" panose="02020603050405020304" pitchFamily="18" charset="0"/>
              </a:rPr>
              <a:t>ροσφέρῃ</a:t>
            </a:r>
            <a:r>
              <a:rPr lang="en-US" sz="1600" dirty="0">
                <a:latin typeface="Times New Roman" panose="02020603050405020304" pitchFamily="18" charset="0"/>
                <a:cs typeface="Times New Roman" panose="02020603050405020304" pitchFamily="18" charset="0"/>
              </a:rPr>
              <a:t> π</a:t>
            </a:r>
            <a:r>
              <a:rPr lang="en-US" sz="1600" dirty="0" err="1">
                <a:latin typeface="Times New Roman" panose="02020603050405020304" pitchFamily="18" charset="0"/>
                <a:cs typeface="Times New Roman" panose="02020603050405020304" pitchFamily="18" charset="0"/>
              </a:rPr>
              <a:t>ρὶν</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ἐ</a:t>
            </a:r>
            <a:r>
              <a:rPr lang="en-US" sz="1600" dirty="0">
                <a:latin typeface="Times New Roman" panose="02020603050405020304" pitchFamily="18" charset="0"/>
                <a:cs typeface="Times New Roman" panose="02020603050405020304" pitchFamily="18" charset="0"/>
              </a:rPr>
              <a:t>π</a:t>
            </a:r>
            <a:r>
              <a:rPr lang="en-US" sz="1600" dirty="0" err="1">
                <a:latin typeface="Times New Roman" panose="02020603050405020304" pitchFamily="18" charset="0"/>
                <a:cs typeface="Times New Roman" panose="02020603050405020304" pitchFamily="18" charset="0"/>
              </a:rPr>
              <a:t>ιθυμεῖν</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ἀηδῆ</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φ</a:t>
            </a:r>
            <a:r>
              <a:rPr lang="en-US" sz="1600" dirty="0">
                <a:latin typeface="Times New Roman" panose="02020603050405020304" pitchFamily="18" charset="0"/>
                <a:cs typeface="Times New Roman" panose="02020603050405020304" pitchFamily="18" charset="0"/>
              </a:rPr>
              <a:t>α</a:t>
            </a:r>
            <a:r>
              <a:rPr lang="en-US" sz="1600" dirty="0" err="1">
                <a:latin typeface="Times New Roman" panose="02020603050405020304" pitchFamily="18" charset="0"/>
                <a:cs typeface="Times New Roman" panose="02020603050405020304" pitchFamily="18" charset="0"/>
              </a:rPr>
              <a:t>ίνετ</a:t>
            </a:r>
            <a:r>
              <a:rPr lang="en-US" sz="1600" dirty="0">
                <a:latin typeface="Times New Roman" panose="02020603050405020304" pitchFamily="18" charset="0"/>
                <a:cs typeface="Times New Roman" panose="02020603050405020304" pitchFamily="18" charset="0"/>
              </a:rPr>
              <a:t>α</a:t>
            </a:r>
            <a:r>
              <a:rPr lang="en-US" sz="1600" dirty="0" err="1">
                <a:latin typeface="Times New Roman" panose="02020603050405020304" pitchFamily="18" charset="0"/>
                <a:cs typeface="Times New Roman" panose="02020603050405020304" pitchFamily="18" charset="0"/>
              </a:rPr>
              <a:t>ι</a:t>
            </a:r>
            <a:r>
              <a:rPr lang="en-US" sz="1600" dirty="0">
                <a:latin typeface="Times New Roman" panose="02020603050405020304" pitchFamily="18" charset="0"/>
                <a:cs typeface="Times New Roman" panose="02020603050405020304" pitchFamily="18" charset="0"/>
              </a:rPr>
              <a:t> Plato, </a:t>
            </a:r>
            <a:r>
              <a:rPr lang="en-US" sz="1600" i="1" dirty="0">
                <a:latin typeface="Times New Roman" panose="02020603050405020304" pitchFamily="18" charset="0"/>
                <a:cs typeface="Times New Roman" panose="02020603050405020304" pitchFamily="18" charset="0"/>
              </a:rPr>
              <a:t>Phaedrus, </a:t>
            </a:r>
            <a:r>
              <a:rPr lang="en-US" sz="1600" dirty="0">
                <a:latin typeface="Times New Roman" panose="02020603050405020304" pitchFamily="18" charset="0"/>
                <a:cs typeface="Times New Roman" panose="02020603050405020304" pitchFamily="18" charset="0"/>
              </a:rPr>
              <a:t>270b: </a:t>
            </a:r>
            <a:r>
              <a:rPr lang="en-US" sz="1600" dirty="0" err="1">
                <a:latin typeface="Times New Roman" panose="02020603050405020304" pitchFamily="18" charset="0"/>
                <a:cs typeface="Times New Roman" panose="02020603050405020304" pitchFamily="18" charset="0"/>
              </a:rPr>
              <a:t>φάρμ</a:t>
            </a:r>
            <a:r>
              <a:rPr lang="en-US" sz="1600" dirty="0">
                <a:latin typeface="Times New Roman" panose="02020603050405020304" pitchFamily="18" charset="0"/>
                <a:cs typeface="Times New Roman" panose="02020603050405020304" pitchFamily="18" charset="0"/>
              </a:rPr>
              <a:t>α</a:t>
            </a:r>
            <a:r>
              <a:rPr lang="en-US" sz="1600" dirty="0" err="1">
                <a:latin typeface="Times New Roman" panose="02020603050405020304" pitchFamily="18" charset="0"/>
                <a:cs typeface="Times New Roman" panose="02020603050405020304" pitchFamily="18" charset="0"/>
              </a:rPr>
              <a:t>κ</a:t>
            </a:r>
            <a:r>
              <a:rPr lang="en-US" sz="1600" dirty="0">
                <a:latin typeface="Times New Roman" panose="02020603050405020304" pitchFamily="18" charset="0"/>
                <a:cs typeface="Times New Roman" panose="02020603050405020304" pitchFamily="18" charset="0"/>
              </a:rPr>
              <a:t>α </a:t>
            </a:r>
            <a:r>
              <a:rPr lang="en-US" sz="1600" dirty="0" err="1">
                <a:latin typeface="Times New Roman" panose="02020603050405020304" pitchFamily="18" charset="0"/>
                <a:cs typeface="Times New Roman" panose="02020603050405020304" pitchFamily="18" charset="0"/>
              </a:rPr>
              <a:t>κ</a:t>
            </a:r>
            <a:r>
              <a:rPr lang="en-US" sz="1600" dirty="0">
                <a:latin typeface="Times New Roman" panose="02020603050405020304" pitchFamily="18" charset="0"/>
                <a:cs typeface="Times New Roman" panose="02020603050405020304" pitchFamily="18" charset="0"/>
              </a:rPr>
              <a:t>α</a:t>
            </a:r>
            <a:r>
              <a:rPr lang="en-US" sz="1600" dirty="0" err="1">
                <a:latin typeface="Times New Roman" panose="02020603050405020304" pitchFamily="18" charset="0"/>
                <a:cs typeface="Times New Roman" panose="02020603050405020304" pitchFamily="18" charset="0"/>
              </a:rPr>
              <a:t>ὶ</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τροφὴν</a:t>
            </a:r>
            <a:r>
              <a:rPr lang="en-US" sz="1600" dirty="0">
                <a:latin typeface="Times New Roman" panose="02020603050405020304" pitchFamily="18" charset="0"/>
                <a:cs typeface="Times New Roman" panose="02020603050405020304" pitchFamily="18" charset="0"/>
              </a:rPr>
              <a:t> π</a:t>
            </a:r>
            <a:r>
              <a:rPr lang="en-US" sz="1600" dirty="0" err="1">
                <a:latin typeface="Times New Roman" panose="02020603050405020304" pitchFamily="18" charset="0"/>
                <a:cs typeface="Times New Roman" panose="02020603050405020304" pitchFamily="18" charset="0"/>
              </a:rPr>
              <a:t>ροσφέρων</a:t>
            </a:r>
            <a:r>
              <a:rPr lang="en-US" sz="1600" dirty="0">
                <a:latin typeface="Times New Roman" panose="02020603050405020304" pitchFamily="18" charset="0"/>
                <a:cs typeface="Times New Roman" panose="02020603050405020304" pitchFamily="18" charset="0"/>
              </a:rPr>
              <a:t>(to prescribe medicine and diet)</a:t>
            </a:r>
            <a:endParaRPr lang="nl-BE" sz="1600" dirty="0">
              <a:latin typeface="Times New Roman" panose="02020603050405020304" pitchFamily="18" charset="0"/>
              <a:cs typeface="Times New Roman" panose="02020603050405020304" pitchFamily="18" charset="0"/>
            </a:endParaRPr>
          </a:p>
          <a:p>
            <a:pPr marL="1200150" lvl="2" indent="-285750">
              <a:buFont typeface="Wingdings" pitchFamily="2" charset="2"/>
              <a:buChar char="ü"/>
            </a:pPr>
            <a:endParaRPr lang="fr-FR" dirty="0">
              <a:latin typeface="Times New Roman" panose="02020603050405020304" pitchFamily="18" charset="0"/>
              <a:cs typeface="Times New Roman" panose="02020603050405020304" pitchFamily="18" charset="0"/>
            </a:endParaRPr>
          </a:p>
          <a:p>
            <a:pPr lvl="1"/>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l-GR" dirty="0">
              <a:latin typeface="Times New Roman" panose="02020603050405020304" pitchFamily="18" charset="0"/>
              <a:cs typeface="Times New Roman" panose="02020603050405020304" pitchFamily="18" charset="0"/>
            </a:endParaRPr>
          </a:p>
          <a:p>
            <a:pPr lvl="1"/>
            <a:endParaRPr lang="el-GR" dirty="0">
              <a:latin typeface="Times New Roman" panose="02020603050405020304" pitchFamily="18" charset="0"/>
              <a:cs typeface="Times New Roman" panose="02020603050405020304" pitchFamily="18" charset="0"/>
            </a:endParaRPr>
          </a:p>
          <a:p>
            <a:pPr lvl="1"/>
            <a:endParaRPr lang="nl-BE" dirty="0">
              <a:latin typeface="Times New Roman" panose="02020603050405020304" pitchFamily="18" charset="0"/>
              <a:cs typeface="Times New Roman" panose="02020603050405020304" pitchFamily="18" charset="0"/>
            </a:endParaRPr>
          </a:p>
          <a:p>
            <a:pPr marL="742950" lvl="1" indent="-285750">
              <a:buFont typeface="Wingdings" pitchFamily="2" charset="2"/>
              <a:buChar char="Ø"/>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p:txBody>
      </p:sp>
      <p:sp>
        <p:nvSpPr>
          <p:cNvPr id="7" name="Tekstvak 6">
            <a:extLst>
              <a:ext uri="{FF2B5EF4-FFF2-40B4-BE49-F238E27FC236}">
                <a16:creationId xmlns:a16="http://schemas.microsoft.com/office/drawing/2014/main" id="{3BB6E7FD-43D4-EFCE-7206-4DF00A393FE8}"/>
              </a:ext>
            </a:extLst>
          </p:cNvPr>
          <p:cNvSpPr txBox="1"/>
          <p:nvPr/>
        </p:nvSpPr>
        <p:spPr>
          <a:xfrm>
            <a:off x="8243279" y="6524875"/>
            <a:ext cx="3948722" cy="307777"/>
          </a:xfrm>
          <a:prstGeom prst="rect">
            <a:avLst/>
          </a:prstGeom>
          <a:solidFill>
            <a:schemeClr val="bg1"/>
          </a:solidFill>
        </p:spPr>
        <p:txBody>
          <a:bodyPr wrap="square" rtlCol="0">
            <a:spAutoFit/>
          </a:bodyPr>
          <a:lstStyle/>
          <a:p>
            <a:pPr algn="ctr"/>
            <a:r>
              <a:rPr lang="nl-BE" sz="1400" i="1" dirty="0">
                <a:latin typeface="Times New Roman" panose="02020603050405020304" pitchFamily="18" charset="0"/>
                <a:cs typeface="Times New Roman" panose="02020603050405020304" pitchFamily="18" charset="0"/>
              </a:rPr>
              <a:t>Unknown, Rich and Poor, 17th century</a:t>
            </a:r>
          </a:p>
        </p:txBody>
      </p:sp>
      <p:pic>
        <p:nvPicPr>
          <p:cNvPr id="16386" name="Picture 2" descr="Rich and Poor - Bread and No Bread - 17th Century Flemish Painting">
            <a:extLst>
              <a:ext uri="{FF2B5EF4-FFF2-40B4-BE49-F238E27FC236}">
                <a16:creationId xmlns:a16="http://schemas.microsoft.com/office/drawing/2014/main" id="{9EEC0E13-11A9-14A2-A2A0-E528F4EE2D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9885" y="2638269"/>
            <a:ext cx="4722115" cy="38716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4339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5">
                                            <p:txEl>
                                              <p:pRg st="13" end="13"/>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5">
                                            <p:txEl>
                                              <p:pRg st="14" end="14"/>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5">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Two Pieces of Bread Expressing the Sentiment of Love, 1940 - Salvador Dali  - WikiArt.org">
            <a:extLst>
              <a:ext uri="{FF2B5EF4-FFF2-40B4-BE49-F238E27FC236}">
                <a16:creationId xmlns:a16="http://schemas.microsoft.com/office/drawing/2014/main" id="{9812848E-2FA2-74EB-4541-56FA404C9E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03195" y="1353809"/>
            <a:ext cx="8388805" cy="5504190"/>
          </a:xfrm>
          <a:prstGeom prst="rect">
            <a:avLst/>
          </a:prstGeom>
          <a:noFill/>
          <a:extLst>
            <a:ext uri="{909E8E84-426E-40DD-AFC4-6F175D3DCCD1}">
              <a14:hiddenFill xmlns:a14="http://schemas.microsoft.com/office/drawing/2010/main">
                <a:solidFill>
                  <a:srgbClr val="FFFFFF"/>
                </a:solidFill>
              </a14:hiddenFill>
            </a:ext>
          </a:extLst>
        </p:spPr>
      </p:pic>
      <p:sp>
        <p:nvSpPr>
          <p:cNvPr id="3" name="Espace réservé du texte 2"/>
          <p:cNvSpPr>
            <a:spLocks noGrp="1"/>
          </p:cNvSpPr>
          <p:nvPr>
            <p:ph type="body" sz="quarter" idx="13"/>
          </p:nvPr>
        </p:nvSpPr>
        <p:spPr>
          <a:xfrm>
            <a:off x="3803195" y="5504191"/>
            <a:ext cx="8407855" cy="1353808"/>
          </a:xfrm>
        </p:spPr>
        <p:txBody>
          <a:bodyPr/>
          <a:lstStyle/>
          <a:p>
            <a:endParaRPr lang="fr-BE" dirty="0"/>
          </a:p>
        </p:txBody>
      </p:sp>
      <p:sp>
        <p:nvSpPr>
          <p:cNvPr id="4" name="Espace réservé du texte 3"/>
          <p:cNvSpPr>
            <a:spLocks noGrp="1"/>
          </p:cNvSpPr>
          <p:nvPr>
            <p:ph type="body" sz="quarter" idx="11"/>
          </p:nvPr>
        </p:nvSpPr>
        <p:spPr>
          <a:xfrm>
            <a:off x="3692373" y="5571146"/>
            <a:ext cx="8499627" cy="431800"/>
          </a:xfrm>
        </p:spPr>
        <p:txBody>
          <a:bodyPr/>
          <a:lstStyle/>
          <a:p>
            <a:pPr algn="ctr"/>
            <a:r>
              <a:rPr lang="fr-BE" sz="2400" dirty="0" err="1"/>
              <a:t>God</a:t>
            </a:r>
            <a:r>
              <a:rPr lang="fr-BE" sz="2400" dirty="0"/>
              <a:t> </a:t>
            </a:r>
            <a:r>
              <a:rPr lang="fr-BE" sz="2400" dirty="0" err="1"/>
              <a:t>Eating</a:t>
            </a:r>
            <a:r>
              <a:rPr lang="fr-BE" sz="2400" dirty="0"/>
              <a:t> </a:t>
            </a:r>
            <a:r>
              <a:rPr lang="fr-BE" sz="2400" dirty="0" err="1"/>
              <a:t>Bread</a:t>
            </a:r>
            <a:r>
              <a:rPr lang="fr-BE" sz="2400" dirty="0"/>
              <a:t> or </a:t>
            </a:r>
            <a:r>
              <a:rPr lang="fr-BE" sz="2400" dirty="0" err="1"/>
              <a:t>God</a:t>
            </a:r>
            <a:r>
              <a:rPr lang="fr-BE" sz="2400" dirty="0"/>
              <a:t> </a:t>
            </a:r>
            <a:r>
              <a:rPr lang="fr-BE" sz="2400" dirty="0" err="1"/>
              <a:t>Receiving</a:t>
            </a:r>
            <a:r>
              <a:rPr lang="fr-BE" sz="2400" dirty="0"/>
              <a:t> Gifts: </a:t>
            </a:r>
          </a:p>
          <a:p>
            <a:pPr algn="ctr"/>
            <a:r>
              <a:rPr lang="fr-BE" sz="2400" dirty="0"/>
              <a:t>LXX-</a:t>
            </a:r>
            <a:r>
              <a:rPr lang="fr-BE" sz="2400" dirty="0" err="1"/>
              <a:t>Leviticus</a:t>
            </a:r>
            <a:r>
              <a:rPr lang="fr-BE" sz="2400" dirty="0"/>
              <a:t> and the </a:t>
            </a:r>
            <a:r>
              <a:rPr lang="fr-BE" sz="2400" dirty="0" err="1"/>
              <a:t>Anthropomorphism</a:t>
            </a:r>
            <a:r>
              <a:rPr lang="fr-BE" sz="2400" dirty="0"/>
              <a:t> of </a:t>
            </a:r>
            <a:r>
              <a:rPr lang="fr-BE" sz="2400" dirty="0" err="1"/>
              <a:t>God's</a:t>
            </a:r>
            <a:r>
              <a:rPr lang="fr-BE" sz="2400" dirty="0"/>
              <a:t> Food</a:t>
            </a:r>
          </a:p>
        </p:txBody>
      </p:sp>
      <p:sp>
        <p:nvSpPr>
          <p:cNvPr id="5" name="Espace réservé du texte 4"/>
          <p:cNvSpPr>
            <a:spLocks noGrp="1"/>
          </p:cNvSpPr>
          <p:nvPr>
            <p:ph type="body" sz="quarter" idx="12"/>
          </p:nvPr>
        </p:nvSpPr>
        <p:spPr>
          <a:xfrm>
            <a:off x="4122752" y="6577016"/>
            <a:ext cx="8199120" cy="431800"/>
          </a:xfrm>
        </p:spPr>
        <p:txBody>
          <a:bodyPr/>
          <a:lstStyle/>
          <a:p>
            <a:r>
              <a:rPr lang="fr-BE" sz="1600" i="1" dirty="0"/>
              <a:t>Ellen De </a:t>
            </a:r>
            <a:r>
              <a:rPr lang="fr-BE" sz="1600" i="1" dirty="0" err="1"/>
              <a:t>Doncker</a:t>
            </a:r>
            <a:r>
              <a:rPr lang="fr-BE" sz="1600" i="1" dirty="0"/>
              <a:t>		SBL Denver		19 </a:t>
            </a:r>
            <a:r>
              <a:rPr lang="fr-BE" sz="1600" i="1" dirty="0" err="1"/>
              <a:t>November</a:t>
            </a:r>
            <a:r>
              <a:rPr lang="fr-BE" sz="1600" i="1" dirty="0"/>
              <a:t> 2022</a:t>
            </a:r>
          </a:p>
        </p:txBody>
      </p:sp>
    </p:spTree>
    <p:extLst>
      <p:ext uri="{BB962C8B-B14F-4D97-AF65-F5344CB8AC3E}">
        <p14:creationId xmlns:p14="http://schemas.microsoft.com/office/powerpoint/2010/main" val="1364107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2570470" y="2919338"/>
            <a:ext cx="9346709" cy="1019324"/>
          </a:xfrm>
        </p:spPr>
        <p:txBody>
          <a:bodyPr/>
          <a:lstStyle/>
          <a:p>
            <a:r>
              <a:rPr lang="fr-BE" dirty="0"/>
              <a:t>Conclusion</a:t>
            </a:r>
          </a:p>
        </p:txBody>
      </p:sp>
    </p:spTree>
    <p:extLst>
      <p:ext uri="{BB962C8B-B14F-4D97-AF65-F5344CB8AC3E}">
        <p14:creationId xmlns:p14="http://schemas.microsoft.com/office/powerpoint/2010/main" val="10485495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a:xfrm>
            <a:off x="606864" y="348116"/>
            <a:ext cx="7771325" cy="431800"/>
          </a:xfrm>
        </p:spPr>
        <p:txBody>
          <a:bodyPr/>
          <a:lstStyle/>
          <a:p>
            <a:r>
              <a:rPr lang="fr-BE" dirty="0"/>
              <a:t>Conclusion</a:t>
            </a:r>
          </a:p>
        </p:txBody>
      </p:sp>
      <p:sp>
        <p:nvSpPr>
          <p:cNvPr id="3" name="Espace réservé du texte 2"/>
          <p:cNvSpPr>
            <a:spLocks noGrp="1"/>
          </p:cNvSpPr>
          <p:nvPr>
            <p:ph type="body" sz="quarter" idx="10"/>
          </p:nvPr>
        </p:nvSpPr>
        <p:spPr/>
        <p:txBody>
          <a:bodyPr/>
          <a:lstStyle/>
          <a:p>
            <a:endParaRPr lang="fr-BE"/>
          </a:p>
        </p:txBody>
      </p:sp>
      <p:sp>
        <p:nvSpPr>
          <p:cNvPr id="4" name="Espace réservé du texte 3"/>
          <p:cNvSpPr>
            <a:spLocks noGrp="1"/>
          </p:cNvSpPr>
          <p:nvPr>
            <p:ph type="body" sz="quarter" idx="11"/>
          </p:nvPr>
        </p:nvSpPr>
        <p:spPr/>
        <p:txBody>
          <a:bodyPr/>
          <a:lstStyle/>
          <a:p>
            <a:endParaRPr lang="fr-BE"/>
          </a:p>
        </p:txBody>
      </p:sp>
      <p:pic>
        <p:nvPicPr>
          <p:cNvPr id="17410" name="Picture 2" descr="le doré légende, 1958 de Rene Magritte (1898-1967, Belgium) | Réplique De Peinture Rene Magritte | ArtsDot.com">
            <a:extLst>
              <a:ext uri="{FF2B5EF4-FFF2-40B4-BE49-F238E27FC236}">
                <a16:creationId xmlns:a16="http://schemas.microsoft.com/office/drawing/2014/main" id="{2093A1BB-60B8-618F-6DA7-4EEB4FCCFF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1252" y="1922636"/>
            <a:ext cx="6480748" cy="4935364"/>
          </a:xfrm>
          <a:prstGeom prst="rect">
            <a:avLst/>
          </a:prstGeom>
          <a:noFill/>
          <a:extLst>
            <a:ext uri="{909E8E84-426E-40DD-AFC4-6F175D3DCCD1}">
              <a14:hiddenFill xmlns:a14="http://schemas.microsoft.com/office/drawing/2010/main">
                <a:solidFill>
                  <a:srgbClr val="FFFFFF"/>
                </a:solidFill>
              </a14:hiddenFill>
            </a:ext>
          </a:extLst>
        </p:spPr>
      </p:pic>
      <p:sp>
        <p:nvSpPr>
          <p:cNvPr id="5" name="Tekstvak 4">
            <a:extLst>
              <a:ext uri="{FF2B5EF4-FFF2-40B4-BE49-F238E27FC236}">
                <a16:creationId xmlns:a16="http://schemas.microsoft.com/office/drawing/2014/main" id="{8F98BC85-B7A4-DAF7-4D5E-E138E2FB7E93}"/>
              </a:ext>
            </a:extLst>
          </p:cNvPr>
          <p:cNvSpPr txBox="1"/>
          <p:nvPr/>
        </p:nvSpPr>
        <p:spPr>
          <a:xfrm>
            <a:off x="331396" y="1197271"/>
            <a:ext cx="5433212" cy="8956298"/>
          </a:xfrm>
          <a:prstGeom prst="rect">
            <a:avLst/>
          </a:prstGeom>
          <a:noFill/>
        </p:spPr>
        <p:txBody>
          <a:bodyPr wrap="square" rtlCol="0">
            <a:spAutoFit/>
          </a:bodyPr>
          <a:lstStyle/>
          <a:p>
            <a:pPr marL="285750" indent="-285750">
              <a:buFont typeface="Arial" panose="020B0604020202020204" pitchFamily="34" charset="0"/>
              <a:buChar char="•"/>
            </a:pPr>
            <a:r>
              <a:rPr lang="fr-FR" dirty="0" err="1">
                <a:latin typeface="Times New Roman" panose="02020603050405020304" pitchFamily="18" charset="0"/>
                <a:cs typeface="Times New Roman" panose="02020603050405020304" pitchFamily="18" charset="0"/>
              </a:rPr>
              <a:t>God’s</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bread</a:t>
            </a:r>
            <a:r>
              <a:rPr lang="fr-FR" dirty="0">
                <a:latin typeface="Times New Roman" panose="02020603050405020304" pitchFamily="18" charset="0"/>
                <a:cs typeface="Times New Roman" panose="02020603050405020304" pitchFamily="18" charset="0"/>
              </a:rPr>
              <a:t> in LXX: more </a:t>
            </a:r>
            <a:r>
              <a:rPr lang="fr-FR" dirty="0" err="1">
                <a:latin typeface="Times New Roman" panose="02020603050405020304" pitchFamily="18" charset="0"/>
                <a:cs typeface="Times New Roman" panose="02020603050405020304" pitchFamily="18" charset="0"/>
              </a:rPr>
              <a:t>than</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just</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avoidance</a:t>
            </a:r>
            <a:endParaRPr lang="fr-FR" dirty="0">
              <a:latin typeface="Times New Roman" panose="02020603050405020304" pitchFamily="18" charset="0"/>
              <a:cs typeface="Times New Roman" panose="02020603050405020304" pitchFamily="18" charset="0"/>
            </a:endParaRPr>
          </a:p>
          <a:p>
            <a:pPr marL="742950" lvl="1" indent="-285750">
              <a:buFont typeface="Wingdings" pitchFamily="2" charset="2"/>
              <a:buChar char="ü"/>
            </a:pPr>
            <a:r>
              <a:rPr lang="fr-FR" i="1" dirty="0" err="1">
                <a:latin typeface="Times New Roman" panose="02020603050405020304" pitchFamily="18" charset="0"/>
                <a:cs typeface="Times New Roman" panose="02020603050405020304" pitchFamily="18" charset="0"/>
              </a:rPr>
              <a:t>Vorlage</a:t>
            </a:r>
            <a:r>
              <a:rPr lang="fr-FR" i="1" dirty="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harmonisation</a:t>
            </a:r>
          </a:p>
          <a:p>
            <a:pPr marL="742950" lvl="1" indent="-285750">
              <a:buFont typeface="Wingdings" pitchFamily="2" charset="2"/>
              <a:buChar char="ü"/>
            </a:pPr>
            <a:r>
              <a:rPr lang="fr-FR" i="1" dirty="0">
                <a:latin typeface="Times New Roman" panose="02020603050405020304" pitchFamily="18" charset="0"/>
                <a:cs typeface="Times New Roman" panose="02020603050405020304" pitchFamily="18" charset="0"/>
              </a:rPr>
              <a:t>Positive </a:t>
            </a:r>
            <a:r>
              <a:rPr lang="fr-FR" dirty="0" err="1">
                <a:latin typeface="Times New Roman" panose="02020603050405020304" pitchFamily="18" charset="0"/>
                <a:cs typeface="Times New Roman" panose="02020603050405020304" pitchFamily="18" charset="0"/>
              </a:rPr>
              <a:t>movement</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syntax</a:t>
            </a:r>
            <a:r>
              <a:rPr lang="fr-FR" dirty="0">
                <a:latin typeface="Times New Roman" panose="02020603050405020304" pitchFamily="18" charset="0"/>
                <a:cs typeface="Times New Roman" panose="02020603050405020304" pitchFamily="18" charset="0"/>
              </a:rPr>
              <a:t> and </a:t>
            </a:r>
            <a:r>
              <a:rPr lang="fr-FR" dirty="0" err="1">
                <a:latin typeface="Times New Roman" panose="02020603050405020304" pitchFamily="18" charset="0"/>
                <a:cs typeface="Times New Roman" panose="02020603050405020304" pitchFamily="18" charset="0"/>
              </a:rPr>
              <a:t>semantics</a:t>
            </a:r>
            <a:r>
              <a:rPr lang="fr-FR" dirty="0">
                <a:latin typeface="Times New Roman" panose="02020603050405020304" pitchFamily="18" charset="0"/>
                <a:cs typeface="Times New Roman" panose="02020603050405020304" pitchFamily="18" charset="0"/>
              </a:rPr>
              <a:t> !</a:t>
            </a:r>
          </a:p>
          <a:p>
            <a:pPr marL="742950" lvl="1" indent="-285750">
              <a:buFont typeface="Wingdings" pitchFamily="2" charset="2"/>
              <a:buChar char="ü"/>
            </a:pPr>
            <a:endParaRPr lang="fr-FR" i="1" dirty="0">
              <a:latin typeface="Times New Roman" panose="02020603050405020304" pitchFamily="18" charset="0"/>
              <a:cs typeface="Times New Roman" panose="02020603050405020304" pitchFamily="18" charset="0"/>
            </a:endParaRPr>
          </a:p>
          <a:p>
            <a:pPr marL="1200150" lvl="2" indent="-285750">
              <a:buFont typeface="Wingdings" pitchFamily="2" charset="2"/>
              <a:buChar char="Ø"/>
            </a:pPr>
            <a:r>
              <a:rPr lang="fr-FR" dirty="0" err="1">
                <a:latin typeface="Times New Roman" panose="02020603050405020304" pitchFamily="18" charset="0"/>
                <a:cs typeface="Times New Roman" panose="02020603050405020304" pitchFamily="18" charset="0"/>
              </a:rPr>
              <a:t>Escaping</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binary</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literal</a:t>
            </a:r>
            <a:r>
              <a:rPr lang="fr-FR" dirty="0">
                <a:latin typeface="Times New Roman" panose="02020603050405020304" pitchFamily="18" charset="0"/>
                <a:cs typeface="Times New Roman" panose="02020603050405020304" pitchFamily="18" charset="0"/>
              </a:rPr>
              <a:t>/free</a:t>
            </a:r>
          </a:p>
          <a:p>
            <a:pPr marL="1200150" lvl="2" indent="-285750">
              <a:buFont typeface="Wingdings" pitchFamily="2" charset="2"/>
              <a:buChar char="Ø"/>
            </a:pPr>
            <a:r>
              <a:rPr lang="fr-FR" dirty="0" err="1">
                <a:latin typeface="Times New Roman" panose="02020603050405020304" pitchFamily="18" charset="0"/>
                <a:cs typeface="Times New Roman" panose="02020603050405020304" pitchFamily="18" charset="0"/>
              </a:rPr>
              <a:t>Recent</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studies</a:t>
            </a:r>
            <a:r>
              <a:rPr lang="fr-FR" dirty="0">
                <a:latin typeface="Times New Roman" panose="02020603050405020304" pitchFamily="18" charset="0"/>
                <a:cs typeface="Times New Roman" panose="02020603050405020304" pitchFamily="18" charset="0"/>
              </a:rPr>
              <a:t> on </a:t>
            </a:r>
            <a:r>
              <a:rPr lang="fr-FR" dirty="0" err="1">
                <a:latin typeface="Times New Roman" panose="02020603050405020304" pitchFamily="18" charset="0"/>
                <a:cs typeface="Times New Roman" panose="02020603050405020304" pitchFamily="18" charset="0"/>
              </a:rPr>
              <a:t>multicausality</a:t>
            </a:r>
            <a:r>
              <a:rPr lang="fr-FR" dirty="0">
                <a:latin typeface="Times New Roman" panose="02020603050405020304" pitchFamily="18" charset="0"/>
                <a:cs typeface="Times New Roman" panose="02020603050405020304" pitchFamily="18" charset="0"/>
              </a:rPr>
              <a:t> (Aitken 2015, </a:t>
            </a:r>
            <a:r>
              <a:rPr lang="fr-FR" dirty="0" err="1">
                <a:latin typeface="Times New Roman" panose="02020603050405020304" pitchFamily="18" charset="0"/>
                <a:cs typeface="Times New Roman" panose="02020603050405020304" pitchFamily="18" charset="0"/>
              </a:rPr>
              <a:t>Dhondt</a:t>
            </a:r>
            <a:r>
              <a:rPr lang="fr-FR" dirty="0">
                <a:latin typeface="Times New Roman" panose="02020603050405020304" pitchFamily="18" charset="0"/>
                <a:cs typeface="Times New Roman" panose="02020603050405020304" pitchFamily="18" charset="0"/>
              </a:rPr>
              <a:t> 2021)</a:t>
            </a:r>
          </a:p>
          <a:p>
            <a:pPr marL="1200150" lvl="2" indent="-285750">
              <a:buFont typeface="Wingdings" pitchFamily="2" charset="2"/>
              <a:buChar char="Ø"/>
            </a:pPr>
            <a:endParaRPr lang="fr-FR"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fr-FR" dirty="0">
                <a:latin typeface="Times New Roman" panose="02020603050405020304" pitchFamily="18" charset="0"/>
                <a:cs typeface="Times New Roman" panose="02020603050405020304" pitchFamily="18" charset="0"/>
              </a:rPr>
              <a:t>Translation technique LXX-</a:t>
            </a:r>
            <a:r>
              <a:rPr lang="fr-FR" dirty="0" err="1">
                <a:latin typeface="Times New Roman" panose="02020603050405020304" pitchFamily="18" charset="0"/>
                <a:cs typeface="Times New Roman" panose="02020603050405020304" pitchFamily="18" charset="0"/>
              </a:rPr>
              <a:t>Leviticus</a:t>
            </a:r>
            <a:r>
              <a:rPr lang="fr-FR" dirty="0">
                <a:latin typeface="Times New Roman" panose="02020603050405020304" pitchFamily="18" charset="0"/>
                <a:cs typeface="Times New Roman" panose="02020603050405020304" pitchFamily="18" charset="0"/>
              </a:rPr>
              <a:t>:</a:t>
            </a:r>
          </a:p>
          <a:p>
            <a:pPr marL="742950" lvl="1" indent="-285750">
              <a:buFont typeface="Courier New" panose="02070309020205020404" pitchFamily="49" charset="0"/>
              <a:buChar char="o"/>
            </a:pPr>
            <a:r>
              <a:rPr lang="fr-FR" dirty="0">
                <a:latin typeface="Times New Roman" panose="02020603050405020304" pitchFamily="18" charset="0"/>
                <a:cs typeface="Times New Roman" panose="02020603050405020304" pitchFamily="18" charset="0"/>
              </a:rPr>
              <a:t>Translator </a:t>
            </a:r>
            <a:r>
              <a:rPr lang="fr-FR" dirty="0" err="1">
                <a:latin typeface="Times New Roman" panose="02020603050405020304" pitchFamily="18" charset="0"/>
                <a:cs typeface="Times New Roman" panose="02020603050405020304" pitchFamily="18" charset="0"/>
              </a:rPr>
              <a:t>influenced</a:t>
            </a:r>
            <a:r>
              <a:rPr lang="fr-FR" dirty="0">
                <a:latin typeface="Times New Roman" panose="02020603050405020304" pitchFamily="18" charset="0"/>
                <a:cs typeface="Times New Roman" panose="02020603050405020304" pitchFamily="18" charset="0"/>
              </a:rPr>
              <a:t> by </a:t>
            </a:r>
            <a:r>
              <a:rPr lang="fr-FR" dirty="0" err="1">
                <a:latin typeface="Times New Roman" panose="02020603050405020304" pitchFamily="18" charset="0"/>
                <a:cs typeface="Times New Roman" panose="02020603050405020304" pitchFamily="18" charset="0"/>
              </a:rPr>
              <a:t>pagan</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vocabulary</a:t>
            </a:r>
            <a:r>
              <a:rPr lang="fr-FR" dirty="0">
                <a:latin typeface="Times New Roman" panose="02020603050405020304" pitchFamily="18" charset="0"/>
                <a:cs typeface="Times New Roman" panose="02020603050405020304" pitchFamily="18" charset="0"/>
              </a:rPr>
              <a:t> (Buchner, 2017)</a:t>
            </a:r>
          </a:p>
          <a:p>
            <a:pPr marL="742950" lvl="1" indent="-285750">
              <a:buFont typeface="Courier New" panose="02070309020205020404" pitchFamily="49" charset="0"/>
              <a:buChar char="o"/>
            </a:pPr>
            <a:r>
              <a:rPr lang="fr-FR" dirty="0">
                <a:latin typeface="Times New Roman" panose="02020603050405020304" pitchFamily="18" charset="0"/>
                <a:cs typeface="Times New Roman" panose="02020603050405020304" pitchFamily="18" charset="0"/>
              </a:rPr>
              <a:t>Love of </a:t>
            </a:r>
            <a:r>
              <a:rPr lang="fr-FR" dirty="0" err="1">
                <a:latin typeface="Times New Roman" panose="02020603050405020304" pitchFamily="18" charset="0"/>
                <a:cs typeface="Times New Roman" panose="02020603050405020304" pitchFamily="18" charset="0"/>
              </a:rPr>
              <a:t>variety</a:t>
            </a:r>
            <a:r>
              <a:rPr lang="fr-FR" dirty="0">
                <a:latin typeface="Times New Roman" panose="02020603050405020304" pitchFamily="18" charset="0"/>
                <a:cs typeface="Times New Roman" panose="02020603050405020304" pitchFamily="18" charset="0"/>
              </a:rPr>
              <a:t>?</a:t>
            </a:r>
          </a:p>
          <a:p>
            <a:pPr marL="742950" lvl="1" indent="-285750">
              <a:buFont typeface="Courier New" panose="02070309020205020404" pitchFamily="49" charset="0"/>
              <a:buChar char="o"/>
            </a:pPr>
            <a:r>
              <a:rPr lang="fr-FR" dirty="0">
                <a:latin typeface="Times New Roman" panose="02020603050405020304" pitchFamily="18" charset="0"/>
                <a:cs typeface="Times New Roman" panose="02020603050405020304" pitchFamily="18" charset="0"/>
              </a:rPr>
              <a:t>Translation </a:t>
            </a:r>
            <a:r>
              <a:rPr lang="fr-FR" dirty="0" err="1">
                <a:latin typeface="Times New Roman" panose="02020603050405020304" pitchFamily="18" charset="0"/>
                <a:cs typeface="Times New Roman" panose="02020603050405020304" pitchFamily="18" charset="0"/>
              </a:rPr>
              <a:t>choices</a:t>
            </a:r>
            <a:r>
              <a:rPr lang="fr-FR" dirty="0">
                <a:latin typeface="Times New Roman" panose="02020603050405020304" pitchFamily="18" charset="0"/>
                <a:cs typeface="Times New Roman" panose="02020603050405020304" pitchFamily="18" charset="0"/>
              </a:rPr>
              <a:t> to fit </a:t>
            </a:r>
            <a:r>
              <a:rPr lang="fr-FR" dirty="0" err="1">
                <a:latin typeface="Times New Roman" panose="02020603050405020304" pitchFamily="18" charset="0"/>
                <a:cs typeface="Times New Roman" panose="02020603050405020304" pitchFamily="18" charset="0"/>
              </a:rPr>
              <a:t>both</a:t>
            </a:r>
            <a:r>
              <a:rPr lang="fr-FR" dirty="0">
                <a:latin typeface="Times New Roman" panose="02020603050405020304" pitchFamily="18" charset="0"/>
                <a:cs typeface="Times New Roman" panose="02020603050405020304" pitchFamily="18" charset="0"/>
              </a:rPr>
              <a:t> content of verses, and </a:t>
            </a:r>
            <a:r>
              <a:rPr lang="fr-FR" dirty="0" err="1">
                <a:latin typeface="Times New Roman" panose="02020603050405020304" pitchFamily="18" charset="0"/>
                <a:cs typeface="Times New Roman" panose="02020603050405020304" pitchFamily="18" charset="0"/>
              </a:rPr>
              <a:t>sociocultural</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context</a:t>
            </a:r>
            <a:endParaRPr lang="fr-FR" dirty="0">
              <a:latin typeface="Times New Roman" panose="02020603050405020304" pitchFamily="18" charset="0"/>
              <a:cs typeface="Times New Roman" panose="02020603050405020304" pitchFamily="18" charset="0"/>
            </a:endParaRPr>
          </a:p>
          <a:p>
            <a:pPr marL="742950" lvl="1" indent="-285750">
              <a:buFont typeface="Courier New" panose="02070309020205020404" pitchFamily="49" charset="0"/>
              <a:buChar char="o"/>
            </a:pPr>
            <a:endParaRPr lang="fr-FR"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fr-FR" dirty="0">
                <a:latin typeface="Times New Roman" panose="02020603050405020304" pitchFamily="18" charset="0"/>
                <a:cs typeface="Times New Roman" panose="02020603050405020304" pitchFamily="18" charset="0"/>
              </a:rPr>
              <a:t>Question of </a:t>
            </a:r>
            <a:r>
              <a:rPr lang="fr-FR" dirty="0" err="1">
                <a:latin typeface="Times New Roman" panose="02020603050405020304" pitchFamily="18" charset="0"/>
                <a:cs typeface="Times New Roman" panose="02020603050405020304" pitchFamily="18" charset="0"/>
              </a:rPr>
              <a:t>anthropomorphisms</a:t>
            </a:r>
            <a:endParaRPr lang="fr-FR" dirty="0">
              <a:latin typeface="Times New Roman" panose="02020603050405020304" pitchFamily="18" charset="0"/>
              <a:cs typeface="Times New Roman" panose="02020603050405020304" pitchFamily="18" charset="0"/>
            </a:endParaRPr>
          </a:p>
          <a:p>
            <a:pPr marL="742950" lvl="1" indent="-285750">
              <a:buFont typeface="Courier New" panose="02070309020205020404" pitchFamily="49" charset="0"/>
              <a:buChar char="o"/>
            </a:pPr>
            <a:r>
              <a:rPr lang="fr-FR" dirty="0">
                <a:latin typeface="Times New Roman" panose="02020603050405020304" pitchFamily="18" charset="0"/>
                <a:cs typeface="Times New Roman" panose="02020603050405020304" pitchFamily="18" charset="0"/>
              </a:rPr>
              <a:t>More </a:t>
            </a:r>
            <a:r>
              <a:rPr lang="fr-FR" dirty="0" err="1">
                <a:latin typeface="Times New Roman" panose="02020603050405020304" pitchFamily="18" charset="0"/>
                <a:cs typeface="Times New Roman" panose="02020603050405020304" pitchFamily="18" charset="0"/>
              </a:rPr>
              <a:t>nuanced</a:t>
            </a:r>
            <a:r>
              <a:rPr lang="fr-FR" dirty="0">
                <a:latin typeface="Times New Roman" panose="02020603050405020304" pitchFamily="18" charset="0"/>
                <a:cs typeface="Times New Roman" panose="02020603050405020304" pitchFamily="18" charset="0"/>
              </a:rPr>
              <a:t>!</a:t>
            </a:r>
          </a:p>
          <a:p>
            <a:pPr marL="742950" lvl="1" indent="-285750">
              <a:buFont typeface="Courier New" panose="02070309020205020404" pitchFamily="49" charset="0"/>
              <a:buChar char="o"/>
            </a:pPr>
            <a:r>
              <a:rPr lang="fr-FR" dirty="0">
                <a:latin typeface="Times New Roman" panose="02020603050405020304" pitchFamily="18" charset="0"/>
                <a:cs typeface="Times New Roman" panose="02020603050405020304" pitchFamily="18" charset="0"/>
              </a:rPr>
              <a:t>Importance of focus on </a:t>
            </a:r>
            <a:r>
              <a:rPr lang="fr-FR" i="1" dirty="0">
                <a:latin typeface="Times New Roman" panose="02020603050405020304" pitchFamily="18" charset="0"/>
                <a:cs typeface="Times New Roman" panose="02020603050405020304" pitchFamily="18" charset="0"/>
              </a:rPr>
              <a:t>positive </a:t>
            </a:r>
            <a:r>
              <a:rPr lang="fr-FR" dirty="0" err="1">
                <a:latin typeface="Times New Roman" panose="02020603050405020304" pitchFamily="18" charset="0"/>
                <a:cs typeface="Times New Roman" panose="02020603050405020304" pitchFamily="18" charset="0"/>
              </a:rPr>
              <a:t>movement</a:t>
            </a:r>
            <a:r>
              <a:rPr lang="fr-FR" dirty="0">
                <a:latin typeface="Times New Roman" panose="02020603050405020304" pitchFamily="18" charset="0"/>
                <a:cs typeface="Times New Roman" panose="02020603050405020304" pitchFamily="18" charset="0"/>
              </a:rPr>
              <a:t> LXX</a:t>
            </a:r>
          </a:p>
          <a:p>
            <a:pPr marL="742950" lvl="1" indent="-285750">
              <a:buFont typeface="Courier New" panose="02070309020205020404" pitchFamily="49" charset="0"/>
              <a:buChar char="o"/>
            </a:pPr>
            <a:r>
              <a:rPr lang="fr-FR" dirty="0" err="1">
                <a:latin typeface="Times New Roman" panose="02020603050405020304" pitchFamily="18" charset="0"/>
                <a:cs typeface="Times New Roman" panose="02020603050405020304" pitchFamily="18" charset="0"/>
              </a:rPr>
              <a:t>Necessity</a:t>
            </a:r>
            <a:r>
              <a:rPr lang="fr-FR" dirty="0">
                <a:latin typeface="Times New Roman" panose="02020603050405020304" pitchFamily="18" charset="0"/>
                <a:cs typeface="Times New Roman" panose="02020603050405020304" pitchFamily="18" charset="0"/>
              </a:rPr>
              <a:t> of </a:t>
            </a:r>
            <a:r>
              <a:rPr lang="fr-FR" dirty="0" err="1">
                <a:latin typeface="Times New Roman" panose="02020603050405020304" pitchFamily="18" charset="0"/>
                <a:cs typeface="Times New Roman" panose="02020603050405020304" pitchFamily="18" charset="0"/>
              </a:rPr>
              <a:t>multi-facetted</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approach</a:t>
            </a:r>
            <a:endParaRPr lang="fr-FR" dirty="0">
              <a:latin typeface="Times New Roman" panose="02020603050405020304" pitchFamily="18" charset="0"/>
              <a:cs typeface="Times New Roman" panose="02020603050405020304" pitchFamily="18" charset="0"/>
            </a:endParaRPr>
          </a:p>
          <a:p>
            <a:pPr lvl="1"/>
            <a:endParaRPr lang="fr-FR" dirty="0">
              <a:latin typeface="Times New Roman" panose="02020603050405020304" pitchFamily="18" charset="0"/>
              <a:cs typeface="Times New Roman" panose="02020603050405020304" pitchFamily="18" charset="0"/>
            </a:endParaRPr>
          </a:p>
          <a:p>
            <a:pPr lvl="1"/>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l-GR" dirty="0">
              <a:latin typeface="Times New Roman" panose="02020603050405020304" pitchFamily="18" charset="0"/>
              <a:cs typeface="Times New Roman" panose="02020603050405020304" pitchFamily="18" charset="0"/>
            </a:endParaRPr>
          </a:p>
          <a:p>
            <a:pPr lvl="1"/>
            <a:endParaRPr lang="el-GR" dirty="0">
              <a:latin typeface="Times New Roman" panose="02020603050405020304" pitchFamily="18" charset="0"/>
              <a:cs typeface="Times New Roman" panose="02020603050405020304" pitchFamily="18" charset="0"/>
            </a:endParaRPr>
          </a:p>
          <a:p>
            <a:pPr lvl="1"/>
            <a:endParaRPr lang="nl-BE" dirty="0">
              <a:latin typeface="Times New Roman" panose="02020603050405020304" pitchFamily="18" charset="0"/>
              <a:cs typeface="Times New Roman" panose="02020603050405020304" pitchFamily="18" charset="0"/>
            </a:endParaRPr>
          </a:p>
          <a:p>
            <a:pPr marL="742950" lvl="1" indent="-285750">
              <a:buFont typeface="Wingdings" pitchFamily="2" charset="2"/>
              <a:buChar char="Ø"/>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p:txBody>
      </p:sp>
      <p:sp>
        <p:nvSpPr>
          <p:cNvPr id="7" name="Tekstvak 6">
            <a:extLst>
              <a:ext uri="{FF2B5EF4-FFF2-40B4-BE49-F238E27FC236}">
                <a16:creationId xmlns:a16="http://schemas.microsoft.com/office/drawing/2014/main" id="{3BB6E7FD-43D4-EFCE-7206-4DF00A393FE8}"/>
              </a:ext>
            </a:extLst>
          </p:cNvPr>
          <p:cNvSpPr txBox="1"/>
          <p:nvPr/>
        </p:nvSpPr>
        <p:spPr>
          <a:xfrm>
            <a:off x="9143999" y="6553253"/>
            <a:ext cx="3048001" cy="307777"/>
          </a:xfrm>
          <a:prstGeom prst="rect">
            <a:avLst/>
          </a:prstGeom>
          <a:solidFill>
            <a:schemeClr val="bg1"/>
          </a:solidFill>
        </p:spPr>
        <p:txBody>
          <a:bodyPr wrap="square" rtlCol="0">
            <a:spAutoFit/>
          </a:bodyPr>
          <a:lstStyle/>
          <a:p>
            <a:pPr algn="ctr"/>
            <a:r>
              <a:rPr lang="nl-BE" sz="1400" i="1" dirty="0">
                <a:latin typeface="Times New Roman" panose="02020603050405020304" pitchFamily="18" charset="0"/>
                <a:cs typeface="Times New Roman" panose="02020603050405020304" pitchFamily="18" charset="0"/>
              </a:rPr>
              <a:t>Rene Magritte, Le doré légende, 1958</a:t>
            </a:r>
          </a:p>
        </p:txBody>
      </p:sp>
    </p:spTree>
    <p:extLst>
      <p:ext uri="{BB962C8B-B14F-4D97-AF65-F5344CB8AC3E}">
        <p14:creationId xmlns:p14="http://schemas.microsoft.com/office/powerpoint/2010/main" val="1224490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
                                            <p:txEl>
                                              <p:pRg st="13" end="13"/>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
                                            <p:txEl>
                                              <p:pRg st="14" end="14"/>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5">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p:txBody>
          <a:bodyPr/>
          <a:lstStyle/>
          <a:p>
            <a:r>
              <a:rPr lang="fr-FR" dirty="0" err="1"/>
              <a:t>Thank</a:t>
            </a:r>
            <a:r>
              <a:rPr lang="fr-FR" dirty="0"/>
              <a:t> </a:t>
            </a:r>
            <a:r>
              <a:rPr lang="fr-FR" dirty="0" err="1"/>
              <a:t>you</a:t>
            </a:r>
            <a:r>
              <a:rPr lang="fr-FR" dirty="0"/>
              <a:t>!</a:t>
            </a:r>
          </a:p>
        </p:txBody>
      </p:sp>
    </p:spTree>
    <p:extLst>
      <p:ext uri="{BB962C8B-B14F-4D97-AF65-F5344CB8AC3E}">
        <p14:creationId xmlns:p14="http://schemas.microsoft.com/office/powerpoint/2010/main" val="228449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173164" y="2462454"/>
            <a:ext cx="10325415" cy="431800"/>
          </a:xfrm>
        </p:spPr>
        <p:txBody>
          <a:bodyPr/>
          <a:lstStyle/>
          <a:p>
            <a:r>
              <a:rPr lang="fr-BE" dirty="0" err="1"/>
              <a:t>Overview</a:t>
            </a:r>
            <a:endParaRPr lang="fr-BE" dirty="0"/>
          </a:p>
          <a:p>
            <a:pPr marL="514350" indent="-514350">
              <a:buAutoNum type="arabicPeriod"/>
            </a:pPr>
            <a:r>
              <a:rPr lang="fr-BE" dirty="0"/>
              <a:t>Introduction: A One-</a:t>
            </a:r>
            <a:r>
              <a:rPr lang="fr-BE" dirty="0" err="1"/>
              <a:t>Sided</a:t>
            </a:r>
            <a:r>
              <a:rPr lang="fr-BE" dirty="0"/>
              <a:t> Perspective</a:t>
            </a:r>
          </a:p>
          <a:p>
            <a:pPr marL="514350" indent="-514350">
              <a:buAutoNum type="arabicPeriod"/>
            </a:pPr>
            <a:r>
              <a:rPr lang="fr-BE" dirty="0" err="1"/>
              <a:t>God’s</a:t>
            </a:r>
            <a:r>
              <a:rPr lang="fr-BE" dirty="0"/>
              <a:t> </a:t>
            </a:r>
            <a:r>
              <a:rPr lang="fr-BE" dirty="0" err="1"/>
              <a:t>Bread</a:t>
            </a:r>
            <a:r>
              <a:rPr lang="fr-BE" dirty="0"/>
              <a:t>: Occurrences and Variants</a:t>
            </a:r>
          </a:p>
          <a:p>
            <a:pPr marL="1200150" lvl="1" indent="-514350">
              <a:buAutoNum type="arabicPeriod"/>
            </a:pPr>
            <a:r>
              <a:rPr lang="fr-BE" dirty="0"/>
              <a:t>Omission?</a:t>
            </a:r>
          </a:p>
          <a:p>
            <a:pPr marL="1200150" lvl="1" indent="-514350">
              <a:buAutoNum type="arabicPeriod"/>
            </a:pPr>
            <a:r>
              <a:rPr lang="fr-BE" dirty="0"/>
              <a:t>Substitution?</a:t>
            </a:r>
          </a:p>
          <a:p>
            <a:pPr marL="514350" indent="-514350">
              <a:buAutoNum type="arabicPeriod"/>
            </a:pPr>
            <a:r>
              <a:rPr lang="fr-BE" dirty="0"/>
              <a:t>Implications of </a:t>
            </a:r>
            <a:r>
              <a:rPr lang="fr-BE" dirty="0" err="1"/>
              <a:t>LXX’s</a:t>
            </a:r>
            <a:r>
              <a:rPr lang="fr-BE" dirty="0"/>
              <a:t> translation: Sacrifice as Gift?</a:t>
            </a:r>
          </a:p>
          <a:p>
            <a:pPr marL="514350" indent="-514350">
              <a:buAutoNum type="arabicPeriod"/>
            </a:pPr>
            <a:r>
              <a:rPr lang="fr-BE" dirty="0"/>
              <a:t>Conclusion</a:t>
            </a:r>
          </a:p>
          <a:p>
            <a:pPr marL="514350" indent="-514350">
              <a:buAutoNum type="arabicPeriod"/>
            </a:pPr>
            <a:endParaRPr lang="fr-BE" dirty="0"/>
          </a:p>
        </p:txBody>
      </p:sp>
    </p:spTree>
    <p:extLst>
      <p:ext uri="{BB962C8B-B14F-4D97-AF65-F5344CB8AC3E}">
        <p14:creationId xmlns:p14="http://schemas.microsoft.com/office/powerpoint/2010/main" val="18281404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p:txBody>
          <a:bodyPr/>
          <a:lstStyle/>
          <a:p>
            <a:r>
              <a:rPr lang="fr-BE" dirty="0"/>
              <a:t>Introduction</a:t>
            </a:r>
          </a:p>
        </p:txBody>
      </p:sp>
    </p:spTree>
    <p:extLst>
      <p:ext uri="{BB962C8B-B14F-4D97-AF65-F5344CB8AC3E}">
        <p14:creationId xmlns:p14="http://schemas.microsoft.com/office/powerpoint/2010/main" val="30655097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a:xfrm>
            <a:off x="606864" y="348116"/>
            <a:ext cx="7771325" cy="431800"/>
          </a:xfrm>
        </p:spPr>
        <p:txBody>
          <a:bodyPr/>
          <a:lstStyle/>
          <a:p>
            <a:r>
              <a:rPr lang="fr-BE" dirty="0"/>
              <a:t>Introduction: A One-</a:t>
            </a:r>
            <a:r>
              <a:rPr lang="fr-BE" dirty="0" err="1"/>
              <a:t>Sided</a:t>
            </a:r>
            <a:r>
              <a:rPr lang="fr-BE" dirty="0"/>
              <a:t> Perspective</a:t>
            </a:r>
          </a:p>
        </p:txBody>
      </p:sp>
      <p:sp>
        <p:nvSpPr>
          <p:cNvPr id="3" name="Espace réservé du texte 2"/>
          <p:cNvSpPr>
            <a:spLocks noGrp="1"/>
          </p:cNvSpPr>
          <p:nvPr>
            <p:ph type="body" sz="quarter" idx="10"/>
          </p:nvPr>
        </p:nvSpPr>
        <p:spPr/>
        <p:txBody>
          <a:bodyPr/>
          <a:lstStyle/>
          <a:p>
            <a:endParaRPr lang="fr-BE"/>
          </a:p>
        </p:txBody>
      </p:sp>
      <p:sp>
        <p:nvSpPr>
          <p:cNvPr id="4" name="Espace réservé du texte 3"/>
          <p:cNvSpPr>
            <a:spLocks noGrp="1"/>
          </p:cNvSpPr>
          <p:nvPr>
            <p:ph type="body" sz="quarter" idx="11"/>
          </p:nvPr>
        </p:nvSpPr>
        <p:spPr/>
        <p:txBody>
          <a:bodyPr/>
          <a:lstStyle/>
          <a:p>
            <a:endParaRPr lang="fr-BE"/>
          </a:p>
        </p:txBody>
      </p:sp>
      <p:sp>
        <p:nvSpPr>
          <p:cNvPr id="5" name="Tekstvak 4">
            <a:extLst>
              <a:ext uri="{FF2B5EF4-FFF2-40B4-BE49-F238E27FC236}">
                <a16:creationId xmlns:a16="http://schemas.microsoft.com/office/drawing/2014/main" id="{8F98BC85-B7A4-DAF7-4D5E-E138E2FB7E93}"/>
              </a:ext>
            </a:extLst>
          </p:cNvPr>
          <p:cNvSpPr txBox="1"/>
          <p:nvPr/>
        </p:nvSpPr>
        <p:spPr>
          <a:xfrm>
            <a:off x="136710" y="1322044"/>
            <a:ext cx="8617545" cy="5109091"/>
          </a:xfrm>
          <a:prstGeom prst="rect">
            <a:avLst/>
          </a:prstGeom>
          <a:noFill/>
        </p:spPr>
        <p:txBody>
          <a:bodyPr wrap="square" rtlCol="0">
            <a:spAutoFit/>
          </a:bodyPr>
          <a:lstStyle/>
          <a:p>
            <a:pPr marL="285750" indent="-285750">
              <a:buFont typeface="Arial" panose="020B0604020202020204" pitchFamily="34" charset="0"/>
              <a:buChar char="•"/>
            </a:pPr>
            <a:r>
              <a:rPr lang="nl-BE" dirty="0">
                <a:latin typeface="Times" pitchFamily="2" charset="0"/>
                <a:cs typeface="Times New Roman" panose="02020603050405020304" pitchFamily="18" charset="0"/>
              </a:rPr>
              <a:t>Anti-Anthropomorphism of the Septuagint: Fritsch (1943) –&gt; part of LXX-theology? (cf. Rösel)</a:t>
            </a:r>
          </a:p>
          <a:p>
            <a:pPr marL="285750" indent="-285750">
              <a:buFont typeface="Arial" panose="020B0604020202020204" pitchFamily="34" charset="0"/>
              <a:buChar char="•"/>
            </a:pPr>
            <a:r>
              <a:rPr lang="nl-BE" dirty="0">
                <a:latin typeface="Times" pitchFamily="2" charset="0"/>
                <a:cs typeface="Times New Roman" panose="02020603050405020304" pitchFamily="18" charset="0"/>
              </a:rPr>
              <a:t>LXX-Leviticus:</a:t>
            </a:r>
            <a:r>
              <a:rPr lang="he-IL" dirty="0">
                <a:latin typeface="Times" pitchFamily="2" charset="0"/>
                <a:cs typeface="Times New Roman" panose="02020603050405020304" pitchFamily="18" charset="0"/>
              </a:rPr>
              <a:t>לחם </a:t>
            </a:r>
            <a:r>
              <a:rPr lang="nl-BE" dirty="0">
                <a:latin typeface="Times" pitchFamily="2" charset="0"/>
                <a:cs typeface="Times New Roman" panose="02020603050405020304" pitchFamily="18" charset="0"/>
              </a:rPr>
              <a:t> in reference to God is translated not with </a:t>
            </a:r>
            <a:r>
              <a:rPr lang="el-GR" dirty="0" err="1">
                <a:latin typeface="Times" pitchFamily="2" charset="0"/>
                <a:cs typeface="Times New Roman" panose="02020603050405020304" pitchFamily="18" charset="0"/>
              </a:rPr>
              <a:t>ἄρτος</a:t>
            </a:r>
            <a:r>
              <a:rPr lang="el-GR" dirty="0">
                <a:latin typeface="Times" pitchFamily="2" charset="0"/>
                <a:cs typeface="Times New Roman" panose="02020603050405020304" pitchFamily="18" charset="0"/>
              </a:rPr>
              <a:t> </a:t>
            </a:r>
            <a:r>
              <a:rPr lang="nl-BE" dirty="0">
                <a:latin typeface="Times" pitchFamily="2" charset="0"/>
                <a:cs typeface="Times New Roman" panose="02020603050405020304" pitchFamily="18" charset="0"/>
              </a:rPr>
              <a:t>but with </a:t>
            </a:r>
            <a:r>
              <a:rPr lang="el-GR" dirty="0" err="1">
                <a:latin typeface="Times" pitchFamily="2" charset="0"/>
                <a:cs typeface="Times New Roman" panose="02020603050405020304" pitchFamily="18" charset="0"/>
              </a:rPr>
              <a:t>δῶρον</a:t>
            </a:r>
            <a:r>
              <a:rPr lang="el-GR" dirty="0">
                <a:latin typeface="Times" pitchFamily="2" charset="0"/>
                <a:cs typeface="Times New Roman" panose="02020603050405020304" pitchFamily="18" charset="0"/>
              </a:rPr>
              <a:t> (</a:t>
            </a:r>
            <a:r>
              <a:rPr lang="nl-BE" dirty="0">
                <a:latin typeface="Times" pitchFamily="2" charset="0"/>
                <a:cs typeface="Times New Roman" panose="02020603050405020304" pitchFamily="18" charset="0"/>
              </a:rPr>
              <a:t>Lev 21:6.8.17.21.22;22:25), or completely missing (Lev 3:11.16)</a:t>
            </a:r>
          </a:p>
          <a:p>
            <a:pPr marL="742950" lvl="1" indent="-285750">
              <a:buFont typeface="Courier New" panose="02070309020205020404" pitchFamily="49" charset="0"/>
              <a:buChar char="o"/>
            </a:pPr>
            <a:r>
              <a:rPr lang="nl-BE" dirty="0">
                <a:latin typeface="Times" pitchFamily="2" charset="0"/>
                <a:cs typeface="Times New Roman" panose="02020603050405020304" pitchFamily="18" charset="0"/>
              </a:rPr>
              <a:t>Sign of anti-anthropomorphism? MAJORITY!</a:t>
            </a:r>
          </a:p>
          <a:p>
            <a:pPr marL="742950" lvl="1" indent="-285750">
              <a:buFont typeface="Wingdings" pitchFamily="2" charset="2"/>
              <a:buChar char="ü"/>
            </a:pPr>
            <a:r>
              <a:rPr lang="fr-FR" sz="1600" u="sng" dirty="0">
                <a:effectLst/>
                <a:latin typeface="Times" pitchFamily="2" charset="0"/>
                <a:ea typeface="Calibri" panose="020F0502020204030204" pitchFamily="34" charset="0"/>
              </a:rPr>
              <a:t>Daniel</a:t>
            </a:r>
            <a:r>
              <a:rPr lang="fr-FR" sz="1600" dirty="0">
                <a:effectLst/>
                <a:latin typeface="Times" pitchFamily="2" charset="0"/>
                <a:ea typeface="Calibri" panose="020F0502020204030204" pitchFamily="34" charset="0"/>
              </a:rPr>
              <a:t> (1966): Nous nous trouvons devant une modification consciente de la structure de la phrase hébraïque de la part des traducteurs, pour satisfaire à leur désir d’éliminer radicalement de </a:t>
            </a:r>
            <a:r>
              <a:rPr lang="he-IL" sz="1600" dirty="0">
                <a:latin typeface="Times" pitchFamily="2" charset="0"/>
                <a:cs typeface="Times New Roman" panose="02020603050405020304" pitchFamily="18" charset="0"/>
              </a:rPr>
              <a:t>לחם</a:t>
            </a:r>
            <a:r>
              <a:rPr lang="fr-FR" sz="1600" dirty="0">
                <a:effectLst/>
                <a:latin typeface="Times" pitchFamily="2" charset="0"/>
                <a:ea typeface="Calibri" panose="020F0502020204030204" pitchFamily="34" charset="0"/>
              </a:rPr>
              <a:t>, dans cette conjoncture, tout ce qui pourrait, de près ou de loin, rappeler le sens primitif de ce mot</a:t>
            </a:r>
            <a:r>
              <a:rPr lang="nl-BE" sz="1600" dirty="0">
                <a:effectLst/>
                <a:latin typeface="Times" pitchFamily="2" charset="0"/>
              </a:rPr>
              <a:t> </a:t>
            </a:r>
          </a:p>
          <a:p>
            <a:pPr marL="742950" lvl="1" indent="-285750">
              <a:buFont typeface="Wingdings" pitchFamily="2" charset="2"/>
              <a:buChar char="ü"/>
            </a:pPr>
            <a:r>
              <a:rPr lang="nl-BE" sz="1600" u="sng" dirty="0">
                <a:latin typeface="Times" pitchFamily="2" charset="0"/>
                <a:cs typeface="Times New Roman" panose="02020603050405020304" pitchFamily="18" charset="0"/>
              </a:rPr>
              <a:t>Wevers</a:t>
            </a:r>
            <a:r>
              <a:rPr lang="nl-BE" sz="1600" dirty="0">
                <a:latin typeface="Times" pitchFamily="2" charset="0"/>
                <a:cs typeface="Times New Roman" panose="02020603050405020304" pitchFamily="18" charset="0"/>
              </a:rPr>
              <a:t> (1997): the translator avoids any notion of God’s bread […] In an Egyptian environment during the Ptolemaic period such notion might well be pagan</a:t>
            </a:r>
          </a:p>
          <a:p>
            <a:pPr marL="742950" lvl="1" indent="-285750">
              <a:buFont typeface="Wingdings" pitchFamily="2" charset="2"/>
              <a:buChar char="ü"/>
            </a:pPr>
            <a:r>
              <a:rPr lang="nl-BE" sz="1600" u="sng" dirty="0">
                <a:latin typeface="Times" pitchFamily="2" charset="0"/>
                <a:cs typeface="Times New Roman" panose="02020603050405020304" pitchFamily="18" charset="0"/>
              </a:rPr>
              <a:t>Vahrenhorst</a:t>
            </a:r>
            <a:r>
              <a:rPr lang="nl-BE" sz="1600" dirty="0">
                <a:latin typeface="Times" pitchFamily="2" charset="0"/>
                <a:cs typeface="Times New Roman" panose="02020603050405020304" pitchFamily="18" charset="0"/>
              </a:rPr>
              <a:t> (2011), </a:t>
            </a:r>
            <a:r>
              <a:rPr lang="nl-BE" sz="1600" u="sng" dirty="0">
                <a:latin typeface="Times" pitchFamily="2" charset="0"/>
                <a:cs typeface="Times New Roman" panose="02020603050405020304" pitchFamily="18" charset="0"/>
              </a:rPr>
              <a:t>Rösel</a:t>
            </a:r>
            <a:r>
              <a:rPr lang="nl-BE" sz="1600" dirty="0">
                <a:latin typeface="Times" pitchFamily="2" charset="0"/>
                <a:cs typeface="Times New Roman" panose="02020603050405020304" pitchFamily="18" charset="0"/>
              </a:rPr>
              <a:t> (1998): </a:t>
            </a:r>
            <a:r>
              <a:rPr lang="fr-FR" sz="1600" dirty="0" err="1">
                <a:effectLst/>
                <a:latin typeface="Times" pitchFamily="2" charset="0"/>
                <a:ea typeface="Calibri" panose="020F0502020204030204" pitchFamily="34" charset="0"/>
              </a:rPr>
              <a:t>Das</a:t>
            </a:r>
            <a:r>
              <a:rPr lang="fr-FR" sz="1600" dirty="0">
                <a:effectLst/>
                <a:latin typeface="Times" pitchFamily="2" charset="0"/>
                <a:ea typeface="Calibri" panose="020F0502020204030204" pitchFamily="34" charset="0"/>
              </a:rPr>
              <a:t> </a:t>
            </a:r>
            <a:r>
              <a:rPr lang="fr-FR" sz="1600" dirty="0" err="1">
                <a:effectLst/>
                <a:latin typeface="Times" pitchFamily="2" charset="0"/>
                <a:ea typeface="Calibri" panose="020F0502020204030204" pitchFamily="34" charset="0"/>
              </a:rPr>
              <a:t>Wort</a:t>
            </a:r>
            <a:r>
              <a:rPr lang="fr-FR" sz="1600" dirty="0">
                <a:effectLst/>
                <a:latin typeface="Times" pitchFamily="2" charset="0"/>
                <a:ea typeface="Calibri" panose="020F0502020204030204" pitchFamily="34" charset="0"/>
              </a:rPr>
              <a:t> « </a:t>
            </a:r>
            <a:r>
              <a:rPr lang="fr-FR" sz="1600" dirty="0" err="1">
                <a:effectLst/>
                <a:latin typeface="Times" pitchFamily="2" charset="0"/>
                <a:ea typeface="Calibri" panose="020F0502020204030204" pitchFamily="34" charset="0"/>
              </a:rPr>
              <a:t>Brot</a:t>
            </a:r>
            <a:r>
              <a:rPr lang="fr-FR" sz="1600" dirty="0">
                <a:effectLst/>
                <a:latin typeface="Times" pitchFamily="2" charset="0"/>
                <a:ea typeface="Calibri" panose="020F0502020204030204" pitchFamily="34" charset="0"/>
              </a:rPr>
              <a:t> » </a:t>
            </a:r>
            <a:r>
              <a:rPr lang="fr-FR" sz="1600" dirty="0" err="1">
                <a:effectLst/>
                <a:latin typeface="Times" pitchFamily="2" charset="0"/>
                <a:ea typeface="Calibri" panose="020F0502020204030204" pitchFamily="34" charset="0"/>
              </a:rPr>
              <a:t>wird</a:t>
            </a:r>
            <a:r>
              <a:rPr lang="fr-FR" sz="1600" dirty="0">
                <a:effectLst/>
                <a:latin typeface="Times" pitchFamily="2" charset="0"/>
                <a:ea typeface="Calibri" panose="020F0502020204030204" pitchFamily="34" charset="0"/>
              </a:rPr>
              <a:t> in </a:t>
            </a:r>
            <a:r>
              <a:rPr lang="fr-FR" sz="1600" dirty="0" err="1">
                <a:effectLst/>
                <a:latin typeface="Times" pitchFamily="2" charset="0"/>
                <a:ea typeface="Calibri" panose="020F0502020204030204" pitchFamily="34" charset="0"/>
              </a:rPr>
              <a:t>Opferzusammenhängen</a:t>
            </a:r>
            <a:r>
              <a:rPr lang="fr-FR" sz="1600" dirty="0">
                <a:effectLst/>
                <a:latin typeface="Times" pitchFamily="2" charset="0"/>
                <a:ea typeface="Calibri" panose="020F0502020204030204" pitchFamily="34" charset="0"/>
              </a:rPr>
              <a:t> </a:t>
            </a:r>
            <a:r>
              <a:rPr lang="fr-FR" sz="1600" dirty="0" err="1">
                <a:effectLst/>
                <a:latin typeface="Times" pitchFamily="2" charset="0"/>
                <a:ea typeface="Calibri" panose="020F0502020204030204" pitchFamily="34" charset="0"/>
              </a:rPr>
              <a:t>oft</a:t>
            </a:r>
            <a:r>
              <a:rPr lang="fr-FR" sz="1600" dirty="0">
                <a:effectLst/>
                <a:latin typeface="Times" pitchFamily="2" charset="0"/>
                <a:ea typeface="Calibri" panose="020F0502020204030204" pitchFamily="34" charset="0"/>
              </a:rPr>
              <a:t> </a:t>
            </a:r>
            <a:r>
              <a:rPr lang="fr-FR" sz="1600" dirty="0" err="1">
                <a:effectLst/>
                <a:latin typeface="Times" pitchFamily="2" charset="0"/>
                <a:ea typeface="Calibri" panose="020F0502020204030204" pitchFamily="34" charset="0"/>
              </a:rPr>
              <a:t>weggelassen</a:t>
            </a:r>
            <a:r>
              <a:rPr lang="fr-FR" sz="1600" dirty="0">
                <a:effectLst/>
                <a:latin typeface="Times" pitchFamily="2" charset="0"/>
                <a:ea typeface="Calibri" panose="020F0502020204030204" pitchFamily="34" charset="0"/>
              </a:rPr>
              <a:t>. </a:t>
            </a:r>
            <a:r>
              <a:rPr lang="nl-BE" sz="1600" dirty="0">
                <a:effectLst/>
                <a:latin typeface="Times" pitchFamily="2" charset="0"/>
                <a:ea typeface="Calibri" panose="020F0502020204030204" pitchFamily="34" charset="0"/>
              </a:rPr>
              <a:t>So vermeidet der übersetzer den indruck, dass Gott sich von den Opfern ernähre.</a:t>
            </a:r>
            <a:r>
              <a:rPr lang="nl-BE" sz="1600" dirty="0">
                <a:effectLst/>
                <a:latin typeface="Times" pitchFamily="2" charset="0"/>
              </a:rPr>
              <a:t> </a:t>
            </a:r>
          </a:p>
          <a:p>
            <a:pPr marL="742950" lvl="1" indent="-285750">
              <a:buFont typeface="Wingdings" pitchFamily="2" charset="2"/>
              <a:buChar char="ü"/>
            </a:pPr>
            <a:r>
              <a:rPr lang="nl-BE" sz="1600" u="sng" dirty="0">
                <a:latin typeface="Times" pitchFamily="2" charset="0"/>
                <a:cs typeface="Times New Roman" panose="02020603050405020304" pitchFamily="18" charset="0"/>
              </a:rPr>
              <a:t>Büchner</a:t>
            </a:r>
            <a:r>
              <a:rPr lang="nl-BE" sz="1600" dirty="0">
                <a:latin typeface="Times" pitchFamily="2" charset="0"/>
                <a:cs typeface="Times New Roman" panose="02020603050405020304" pitchFamily="18" charset="0"/>
              </a:rPr>
              <a:t> (2017): </a:t>
            </a:r>
            <a:r>
              <a:rPr lang="en-US" sz="1600" dirty="0">
                <a:solidFill>
                  <a:srgbClr val="000000"/>
                </a:solidFill>
                <a:effectLst/>
                <a:latin typeface="Times" pitchFamily="2" charset="0"/>
                <a:ea typeface="Calibri" panose="020F0502020204030204" pitchFamily="34" charset="0"/>
              </a:rPr>
              <a:t>distinguishing between God’s food and the food for humans, stressing that God does not eat like humans, but accepts sacrifices through smoke</a:t>
            </a:r>
            <a:r>
              <a:rPr lang="nl-BE" sz="1600" dirty="0">
                <a:effectLst/>
                <a:latin typeface="Times" pitchFamily="2" charset="0"/>
              </a:rPr>
              <a:t> </a:t>
            </a:r>
          </a:p>
          <a:p>
            <a:pPr marL="742950" lvl="1" indent="-285750">
              <a:buFont typeface="Courier New" panose="02070309020205020404" pitchFamily="49" charset="0"/>
              <a:buChar char="o"/>
            </a:pPr>
            <a:r>
              <a:rPr lang="nl-BE" dirty="0">
                <a:latin typeface="Times" pitchFamily="2" charset="0"/>
                <a:cs typeface="Times New Roman" panose="02020603050405020304" pitchFamily="18" charset="0"/>
              </a:rPr>
              <a:t>Other reason?</a:t>
            </a:r>
          </a:p>
          <a:p>
            <a:pPr marL="742950" lvl="1" indent="-285750">
              <a:buFont typeface="Wingdings" pitchFamily="2" charset="2"/>
              <a:buChar char="ü"/>
            </a:pPr>
            <a:r>
              <a:rPr lang="nl-BE" sz="1600" u="sng" dirty="0">
                <a:latin typeface="Times" pitchFamily="2" charset="0"/>
                <a:cs typeface="Times New Roman" panose="02020603050405020304" pitchFamily="18" charset="0"/>
              </a:rPr>
              <a:t>Voitila</a:t>
            </a:r>
            <a:r>
              <a:rPr lang="nl-BE" sz="1600" dirty="0">
                <a:latin typeface="Times" pitchFamily="2" charset="0"/>
                <a:cs typeface="Times New Roman" panose="02020603050405020304" pitchFamily="18" charset="0"/>
              </a:rPr>
              <a:t> (2015): </a:t>
            </a:r>
            <a:r>
              <a:rPr lang="en-US" sz="1600" dirty="0">
                <a:solidFill>
                  <a:srgbClr val="000000"/>
                </a:solidFill>
                <a:effectLst/>
                <a:latin typeface="Times" pitchFamily="2" charset="0"/>
                <a:ea typeface="Calibri" panose="020F0502020204030204" pitchFamily="34" charset="0"/>
              </a:rPr>
              <a:t>Caution should be exercised regarding the extent of the translator’s exegesis […] a less intentional reason on the part of the translator is possible</a:t>
            </a:r>
            <a:r>
              <a:rPr lang="nl-BE" sz="1600" dirty="0">
                <a:effectLst/>
                <a:latin typeface="Times" pitchFamily="2" charset="0"/>
              </a:rPr>
              <a:t> </a:t>
            </a:r>
            <a:endParaRPr lang="nl-BE" sz="1600" dirty="0">
              <a:latin typeface="Times" pitchFamily="2" charset="0"/>
              <a:cs typeface="Times New Roman" panose="02020603050405020304" pitchFamily="18" charset="0"/>
            </a:endParaRPr>
          </a:p>
        </p:txBody>
      </p:sp>
      <p:pic>
        <p:nvPicPr>
          <p:cNvPr id="3076" name="Picture 4">
            <a:extLst>
              <a:ext uri="{FF2B5EF4-FFF2-40B4-BE49-F238E27FC236}">
                <a16:creationId xmlns:a16="http://schemas.microsoft.com/office/drawing/2014/main" id="{0492BC35-F2AD-8892-D648-52719BC3695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1166"/>
          <a:stretch/>
        </p:blipFill>
        <p:spPr bwMode="auto">
          <a:xfrm>
            <a:off x="8754256" y="0"/>
            <a:ext cx="3437744"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kstvak 5">
            <a:extLst>
              <a:ext uri="{FF2B5EF4-FFF2-40B4-BE49-F238E27FC236}">
                <a16:creationId xmlns:a16="http://schemas.microsoft.com/office/drawing/2014/main" id="{DAC5DE61-0F0B-ED9F-8B48-0A0A96D06BC1}"/>
              </a:ext>
            </a:extLst>
          </p:cNvPr>
          <p:cNvSpPr txBox="1"/>
          <p:nvPr/>
        </p:nvSpPr>
        <p:spPr>
          <a:xfrm>
            <a:off x="8754256" y="6346199"/>
            <a:ext cx="3437744" cy="523220"/>
          </a:xfrm>
          <a:prstGeom prst="rect">
            <a:avLst/>
          </a:prstGeom>
          <a:solidFill>
            <a:schemeClr val="bg1"/>
          </a:solidFill>
        </p:spPr>
        <p:txBody>
          <a:bodyPr wrap="square" rtlCol="0">
            <a:spAutoFit/>
          </a:bodyPr>
          <a:lstStyle/>
          <a:p>
            <a:pPr algn="ctr"/>
            <a:r>
              <a:rPr lang="nl-BE" sz="1400" i="1" dirty="0">
                <a:latin typeface="Times New Roman" panose="02020603050405020304" pitchFamily="18" charset="0"/>
                <a:cs typeface="Times New Roman" panose="02020603050405020304" pitchFamily="18" charset="0"/>
              </a:rPr>
              <a:t>Jean-François Raffaëlli, L'homme aux deux pains, 1879</a:t>
            </a:r>
          </a:p>
        </p:txBody>
      </p:sp>
    </p:spTree>
    <p:extLst>
      <p:ext uri="{BB962C8B-B14F-4D97-AF65-F5344CB8AC3E}">
        <p14:creationId xmlns:p14="http://schemas.microsoft.com/office/powerpoint/2010/main" val="2299462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914401" y="2878926"/>
            <a:ext cx="10702976" cy="1019324"/>
          </a:xfrm>
        </p:spPr>
        <p:txBody>
          <a:bodyPr/>
          <a:lstStyle/>
          <a:p>
            <a:r>
              <a:rPr lang="fr-BE" dirty="0" err="1"/>
              <a:t>God’s</a:t>
            </a:r>
            <a:r>
              <a:rPr lang="fr-BE" dirty="0"/>
              <a:t> </a:t>
            </a:r>
            <a:r>
              <a:rPr lang="fr-BE" dirty="0" err="1"/>
              <a:t>Bread</a:t>
            </a:r>
            <a:r>
              <a:rPr lang="fr-BE" dirty="0"/>
              <a:t>: Occurrences and Variants</a:t>
            </a:r>
          </a:p>
        </p:txBody>
      </p:sp>
    </p:spTree>
    <p:extLst>
      <p:ext uri="{BB962C8B-B14F-4D97-AF65-F5344CB8AC3E}">
        <p14:creationId xmlns:p14="http://schemas.microsoft.com/office/powerpoint/2010/main" val="22216257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a:xfrm>
            <a:off x="606864" y="348116"/>
            <a:ext cx="7771325" cy="431800"/>
          </a:xfrm>
        </p:spPr>
        <p:txBody>
          <a:bodyPr/>
          <a:lstStyle/>
          <a:p>
            <a:r>
              <a:rPr lang="fr-BE" dirty="0" err="1"/>
              <a:t>God’s</a:t>
            </a:r>
            <a:r>
              <a:rPr lang="fr-BE" dirty="0"/>
              <a:t> </a:t>
            </a:r>
            <a:r>
              <a:rPr lang="fr-BE" dirty="0" err="1"/>
              <a:t>Bread</a:t>
            </a:r>
            <a:endParaRPr lang="fr-BE" dirty="0"/>
          </a:p>
        </p:txBody>
      </p:sp>
      <p:sp>
        <p:nvSpPr>
          <p:cNvPr id="3" name="Espace réservé du texte 2"/>
          <p:cNvSpPr>
            <a:spLocks noGrp="1"/>
          </p:cNvSpPr>
          <p:nvPr>
            <p:ph type="body" sz="quarter" idx="10"/>
          </p:nvPr>
        </p:nvSpPr>
        <p:spPr/>
        <p:txBody>
          <a:bodyPr/>
          <a:lstStyle/>
          <a:p>
            <a:endParaRPr lang="fr-BE"/>
          </a:p>
        </p:txBody>
      </p:sp>
      <p:sp>
        <p:nvSpPr>
          <p:cNvPr id="4" name="Espace réservé du texte 3"/>
          <p:cNvSpPr>
            <a:spLocks noGrp="1"/>
          </p:cNvSpPr>
          <p:nvPr>
            <p:ph type="body" sz="quarter" idx="11"/>
          </p:nvPr>
        </p:nvSpPr>
        <p:spPr/>
        <p:txBody>
          <a:bodyPr/>
          <a:lstStyle/>
          <a:p>
            <a:endParaRPr lang="fr-BE"/>
          </a:p>
        </p:txBody>
      </p:sp>
      <p:sp>
        <p:nvSpPr>
          <p:cNvPr id="5" name="Tekstvak 4">
            <a:extLst>
              <a:ext uri="{FF2B5EF4-FFF2-40B4-BE49-F238E27FC236}">
                <a16:creationId xmlns:a16="http://schemas.microsoft.com/office/drawing/2014/main" id="{8F98BC85-B7A4-DAF7-4D5E-E138E2FB7E93}"/>
              </a:ext>
            </a:extLst>
          </p:cNvPr>
          <p:cNvSpPr txBox="1"/>
          <p:nvPr/>
        </p:nvSpPr>
        <p:spPr>
          <a:xfrm>
            <a:off x="419903" y="1582147"/>
            <a:ext cx="6842958" cy="4524315"/>
          </a:xfrm>
          <a:prstGeom prst="rect">
            <a:avLst/>
          </a:prstGeom>
          <a:noFill/>
        </p:spPr>
        <p:txBody>
          <a:bodyPr wrap="square" rtlCol="0">
            <a:spAutoFit/>
          </a:bodyPr>
          <a:lstStyle/>
          <a:p>
            <a:pPr marL="285750" indent="-285750">
              <a:buFont typeface="Arial" panose="020B0604020202020204" pitchFamily="34" charset="0"/>
              <a:buChar char="•"/>
            </a:pPr>
            <a:r>
              <a:rPr lang="nl-BE" dirty="0">
                <a:latin typeface="Times New Roman" panose="02020603050405020304" pitchFamily="18" charset="0"/>
                <a:cs typeface="Times New Roman" panose="02020603050405020304" pitchFamily="18" charset="0"/>
              </a:rPr>
              <a:t>Sacrifices as food for God?</a:t>
            </a:r>
          </a:p>
          <a:p>
            <a:pPr marL="742950" lvl="1" indent="-285750">
              <a:buFont typeface="Wingdings" pitchFamily="2" charset="2"/>
              <a:buChar char="Ø"/>
            </a:pPr>
            <a:r>
              <a:rPr lang="nl-BE" dirty="0">
                <a:latin typeface="Times New Roman" panose="02020603050405020304" pitchFamily="18" charset="0"/>
                <a:cs typeface="Times New Roman" panose="02020603050405020304" pitchFamily="18" charset="0"/>
              </a:rPr>
              <a:t>Num 28:2 (MT), God says: “Make sure that you present to me at the appointed time my offerings and my bread/food (</a:t>
            </a:r>
            <a:r>
              <a:rPr lang="he-IL" dirty="0">
                <a:latin typeface="Times New Roman" panose="02020603050405020304" pitchFamily="18" charset="0"/>
                <a:cs typeface="Times New Roman" panose="02020603050405020304" pitchFamily="18" charset="0"/>
              </a:rPr>
              <a:t>לחם </a:t>
            </a:r>
            <a:r>
              <a:rPr lang="fr-FR" dirty="0">
                <a:latin typeface="Times New Roman" panose="02020603050405020304" pitchFamily="18" charset="0"/>
                <a:cs typeface="Times New Roman" panose="02020603050405020304" pitchFamily="18" charset="0"/>
              </a:rPr>
              <a:t> ) </a:t>
            </a:r>
            <a:r>
              <a:rPr lang="nl-BE" dirty="0">
                <a:latin typeface="Times New Roman" panose="02020603050405020304" pitchFamily="18" charset="0"/>
                <a:cs typeface="Times New Roman" panose="02020603050405020304" pitchFamily="18" charset="0"/>
              </a:rPr>
              <a:t>as an aroma pleasing/appeasing me.” </a:t>
            </a:r>
          </a:p>
          <a:p>
            <a:pPr marL="742950" lvl="1" indent="-285750">
              <a:buFont typeface="Wingdings" pitchFamily="2" charset="2"/>
              <a:buChar char="Ø"/>
            </a:pPr>
            <a:r>
              <a:rPr lang="nl-BE" dirty="0">
                <a:latin typeface="Times New Roman" panose="02020603050405020304" pitchFamily="18" charset="0"/>
                <a:cs typeface="Times New Roman" panose="02020603050405020304" pitchFamily="18" charset="0"/>
              </a:rPr>
              <a:t>God does not eat sacrifices: Psalm 50:7–15</a:t>
            </a:r>
          </a:p>
          <a:p>
            <a:pPr marL="742950" lvl="1" indent="-285750">
              <a:buFont typeface="Wingdings" pitchFamily="2" charset="2"/>
              <a:buChar char="Ø"/>
            </a:pPr>
            <a:r>
              <a:rPr lang="nl-BE" dirty="0">
                <a:latin typeface="Times New Roman" panose="02020603050405020304" pitchFamily="18" charset="0"/>
                <a:cs typeface="Times New Roman" panose="02020603050405020304" pitchFamily="18" charset="0"/>
              </a:rPr>
              <a:t>Eating sacrifice belongs to foreign gods: Deut 32:37-38: “And he will say, Where are their gods, the rock in which they took refuge; Which did eat the fat of their sacrifices, and drank the wine of their drink-offering?” </a:t>
            </a:r>
          </a:p>
          <a:p>
            <a:pPr marL="285750" indent="-285750">
              <a:buFont typeface="Arial" panose="020B0604020202020204" pitchFamily="34" charset="0"/>
              <a:buChar char="•"/>
            </a:pPr>
            <a:r>
              <a:rPr lang="el-GR" dirty="0" err="1">
                <a:latin typeface="Times New Roman" panose="02020603050405020304" pitchFamily="18" charset="0"/>
                <a:cs typeface="Times New Roman" panose="02020603050405020304" pitchFamily="18" charset="0"/>
              </a:rPr>
              <a:t>ἄρτος</a:t>
            </a:r>
            <a:r>
              <a:rPr lang="el-GR" dirty="0">
                <a:latin typeface="Times New Roman" panose="02020603050405020304" pitchFamily="18" charset="0"/>
                <a:cs typeface="Times New Roman" panose="02020603050405020304" pitchFamily="18" charset="0"/>
              </a:rPr>
              <a:t> </a:t>
            </a:r>
            <a:r>
              <a:rPr lang="nl-BE" dirty="0">
                <a:latin typeface="Times New Roman" panose="02020603050405020304" pitchFamily="18" charset="0"/>
                <a:cs typeface="Times New Roman" panose="02020603050405020304" pitchFamily="18" charset="0"/>
              </a:rPr>
              <a:t>: standard equivalent of</a:t>
            </a:r>
            <a:r>
              <a:rPr lang="he-IL" dirty="0">
                <a:latin typeface="Times New Roman" panose="02020603050405020304" pitchFamily="18" charset="0"/>
                <a:cs typeface="Times New Roman" panose="02020603050405020304" pitchFamily="18" charset="0"/>
              </a:rPr>
              <a:t>לחם </a:t>
            </a:r>
            <a:r>
              <a:rPr lang="nl-BE" dirty="0">
                <a:latin typeface="Times New Roman" panose="02020603050405020304" pitchFamily="18" charset="0"/>
                <a:cs typeface="Times New Roman" panose="02020603050405020304" pitchFamily="18" charset="0"/>
              </a:rPr>
              <a:t> in LXX-Pentateuch</a:t>
            </a:r>
          </a:p>
          <a:p>
            <a:pPr marL="742950" lvl="1" indent="-285750">
              <a:buFont typeface="Wingdings" pitchFamily="2" charset="2"/>
              <a:buChar char="Ø"/>
            </a:pPr>
            <a:r>
              <a:rPr lang="nl-BE" dirty="0">
                <a:latin typeface="Times New Roman" panose="02020603050405020304" pitchFamily="18" charset="0"/>
                <a:cs typeface="Times New Roman" panose="02020603050405020304" pitchFamily="18" charset="0"/>
              </a:rPr>
              <a:t>64 times</a:t>
            </a:r>
          </a:p>
          <a:p>
            <a:pPr marL="742950" lvl="1" indent="-285750">
              <a:buFont typeface="Wingdings" pitchFamily="2" charset="2"/>
              <a:buChar char="Ø"/>
            </a:pPr>
            <a:r>
              <a:rPr lang="nl-BE" dirty="0">
                <a:latin typeface="Times New Roman" panose="02020603050405020304" pitchFamily="18" charset="0"/>
                <a:cs typeface="Times New Roman" panose="02020603050405020304" pitchFamily="18" charset="0"/>
              </a:rPr>
              <a:t>Also for larger sense as ‘food’</a:t>
            </a:r>
          </a:p>
          <a:p>
            <a:pPr marL="742950" lvl="1" indent="-285750">
              <a:buFont typeface="Wingdings" pitchFamily="2" charset="2"/>
              <a:buChar char="Ø"/>
            </a:pPr>
            <a:r>
              <a:rPr lang="nl-BE" dirty="0">
                <a:latin typeface="Times New Roman" panose="02020603050405020304" pitchFamily="18" charset="0"/>
                <a:cs typeface="Times New Roman" panose="02020603050405020304" pitchFamily="18" charset="0"/>
              </a:rPr>
              <a:t>Conscious break with stereotypical rendering?</a:t>
            </a:r>
          </a:p>
          <a:p>
            <a:pPr marL="285750" indent="-285750">
              <a:buFont typeface="Arial" panose="020B0604020202020204" pitchFamily="34" charset="0"/>
              <a:buChar char="•"/>
            </a:pPr>
            <a:r>
              <a:rPr lang="nl-BE" dirty="0">
                <a:latin typeface="Times New Roman" panose="02020603050405020304" pitchFamily="18" charset="0"/>
                <a:cs typeface="Times New Roman" panose="02020603050405020304" pitchFamily="18" charset="0"/>
              </a:rPr>
              <a:t>Anti-anthropomorphism?</a:t>
            </a:r>
          </a:p>
          <a:p>
            <a:pPr marL="742950" lvl="1" indent="-285750">
              <a:buFont typeface="Wingdings" pitchFamily="2" charset="2"/>
              <a:buChar char="Ø"/>
            </a:pPr>
            <a:r>
              <a:rPr lang="nl-BE" dirty="0">
                <a:latin typeface="Times New Roman" panose="02020603050405020304" pitchFamily="18" charset="0"/>
                <a:cs typeface="Times New Roman" panose="02020603050405020304" pitchFamily="18" charset="0"/>
              </a:rPr>
              <a:t>Omission</a:t>
            </a:r>
          </a:p>
          <a:p>
            <a:pPr marL="742950" lvl="1" indent="-285750">
              <a:buFont typeface="Wingdings" pitchFamily="2" charset="2"/>
              <a:buChar char="Ø"/>
            </a:pPr>
            <a:r>
              <a:rPr lang="nl-BE" dirty="0">
                <a:latin typeface="Times New Roman" panose="02020603050405020304" pitchFamily="18" charset="0"/>
                <a:cs typeface="Times New Roman" panose="02020603050405020304" pitchFamily="18" charset="0"/>
              </a:rPr>
              <a:t>Substitution</a:t>
            </a:r>
          </a:p>
        </p:txBody>
      </p:sp>
      <p:pic>
        <p:nvPicPr>
          <p:cNvPr id="4100" name="Picture 4" descr="The bread carrier, 1905 - Pablo Picasso - WikiArt.org">
            <a:extLst>
              <a:ext uri="{FF2B5EF4-FFF2-40B4-BE49-F238E27FC236}">
                <a16:creationId xmlns:a16="http://schemas.microsoft.com/office/drawing/2014/main" id="{F65CE32C-E6D4-7475-59ED-CDEE1ED817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46054" y="0"/>
            <a:ext cx="4640263"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kstvak 5">
            <a:extLst>
              <a:ext uri="{FF2B5EF4-FFF2-40B4-BE49-F238E27FC236}">
                <a16:creationId xmlns:a16="http://schemas.microsoft.com/office/drawing/2014/main" id="{DAC5DE61-0F0B-ED9F-8B48-0A0A96D06BC1}"/>
              </a:ext>
            </a:extLst>
          </p:cNvPr>
          <p:cNvSpPr txBox="1"/>
          <p:nvPr/>
        </p:nvSpPr>
        <p:spPr>
          <a:xfrm>
            <a:off x="7546054" y="0"/>
            <a:ext cx="4645946" cy="307777"/>
          </a:xfrm>
          <a:prstGeom prst="rect">
            <a:avLst/>
          </a:prstGeom>
          <a:solidFill>
            <a:schemeClr val="bg1"/>
          </a:solidFill>
        </p:spPr>
        <p:txBody>
          <a:bodyPr wrap="square" rtlCol="0">
            <a:spAutoFit/>
          </a:bodyPr>
          <a:lstStyle/>
          <a:p>
            <a:pPr algn="ctr"/>
            <a:r>
              <a:rPr lang="nl-BE" sz="1400" i="1" dirty="0">
                <a:latin typeface="Times New Roman" panose="02020603050405020304" pitchFamily="18" charset="0"/>
                <a:cs typeface="Times New Roman" panose="02020603050405020304" pitchFamily="18" charset="0"/>
              </a:rPr>
              <a:t>Pablo Picasso, La porteuse de pains, 1905</a:t>
            </a:r>
          </a:p>
        </p:txBody>
      </p:sp>
    </p:spTree>
    <p:extLst>
      <p:ext uri="{BB962C8B-B14F-4D97-AF65-F5344CB8AC3E}">
        <p14:creationId xmlns:p14="http://schemas.microsoft.com/office/powerpoint/2010/main" val="2671678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Still Life with Römer, Silver Tazza and Bread Roll - The Collection - Museo  Nacional del Prado">
            <a:extLst>
              <a:ext uri="{FF2B5EF4-FFF2-40B4-BE49-F238E27FC236}">
                <a16:creationId xmlns:a16="http://schemas.microsoft.com/office/drawing/2014/main" id="{D28A994C-0154-B01D-2532-BC7C0DAE21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2466" y="1244184"/>
            <a:ext cx="4419554" cy="5613816"/>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texte 1"/>
          <p:cNvSpPr>
            <a:spLocks noGrp="1"/>
          </p:cNvSpPr>
          <p:nvPr>
            <p:ph type="body" sz="quarter" idx="13"/>
          </p:nvPr>
        </p:nvSpPr>
        <p:spPr>
          <a:xfrm>
            <a:off x="606864" y="348116"/>
            <a:ext cx="7771325" cy="431800"/>
          </a:xfrm>
        </p:spPr>
        <p:txBody>
          <a:bodyPr/>
          <a:lstStyle/>
          <a:p>
            <a:r>
              <a:rPr lang="fr-BE" dirty="0" err="1"/>
              <a:t>God’s</a:t>
            </a:r>
            <a:r>
              <a:rPr lang="fr-BE" dirty="0"/>
              <a:t> </a:t>
            </a:r>
            <a:r>
              <a:rPr lang="fr-BE" dirty="0" err="1"/>
              <a:t>Bread</a:t>
            </a:r>
            <a:endParaRPr lang="fr-BE" dirty="0"/>
          </a:p>
        </p:txBody>
      </p:sp>
      <p:sp>
        <p:nvSpPr>
          <p:cNvPr id="3" name="Espace réservé du texte 2"/>
          <p:cNvSpPr>
            <a:spLocks noGrp="1"/>
          </p:cNvSpPr>
          <p:nvPr>
            <p:ph type="body" sz="quarter" idx="10"/>
          </p:nvPr>
        </p:nvSpPr>
        <p:spPr/>
        <p:txBody>
          <a:bodyPr/>
          <a:lstStyle/>
          <a:p>
            <a:endParaRPr lang="fr-BE"/>
          </a:p>
        </p:txBody>
      </p:sp>
      <p:sp>
        <p:nvSpPr>
          <p:cNvPr id="4" name="Espace réservé du texte 3"/>
          <p:cNvSpPr>
            <a:spLocks noGrp="1"/>
          </p:cNvSpPr>
          <p:nvPr>
            <p:ph type="body" sz="quarter" idx="11"/>
          </p:nvPr>
        </p:nvSpPr>
        <p:spPr/>
        <p:txBody>
          <a:bodyPr/>
          <a:lstStyle/>
          <a:p>
            <a:endParaRPr lang="fr-BE"/>
          </a:p>
        </p:txBody>
      </p:sp>
      <p:sp>
        <p:nvSpPr>
          <p:cNvPr id="6" name="Tekstvak 5">
            <a:extLst>
              <a:ext uri="{FF2B5EF4-FFF2-40B4-BE49-F238E27FC236}">
                <a16:creationId xmlns:a16="http://schemas.microsoft.com/office/drawing/2014/main" id="{DAC5DE61-0F0B-ED9F-8B48-0A0A96D06BC1}"/>
              </a:ext>
            </a:extLst>
          </p:cNvPr>
          <p:cNvSpPr txBox="1"/>
          <p:nvPr/>
        </p:nvSpPr>
        <p:spPr>
          <a:xfrm>
            <a:off x="7772446" y="6340839"/>
            <a:ext cx="4419554" cy="523220"/>
          </a:xfrm>
          <a:prstGeom prst="rect">
            <a:avLst/>
          </a:prstGeom>
          <a:solidFill>
            <a:schemeClr val="bg1"/>
          </a:solidFill>
        </p:spPr>
        <p:txBody>
          <a:bodyPr wrap="square" rtlCol="0">
            <a:spAutoFit/>
          </a:bodyPr>
          <a:lstStyle/>
          <a:p>
            <a:pPr algn="ctr"/>
            <a:r>
              <a:rPr lang="nl-BE" sz="1400" i="1" dirty="0">
                <a:latin typeface="Times New Roman" panose="02020603050405020304" pitchFamily="18" charset="0"/>
                <a:cs typeface="Times New Roman" panose="02020603050405020304" pitchFamily="18" charset="0"/>
              </a:rPr>
              <a:t>Pieter Claesz, Still Life with Römer, Silver Tazza and Bread Roll, 1637</a:t>
            </a:r>
          </a:p>
        </p:txBody>
      </p:sp>
      <p:sp>
        <p:nvSpPr>
          <p:cNvPr id="8" name="Tekstvak 7">
            <a:extLst>
              <a:ext uri="{FF2B5EF4-FFF2-40B4-BE49-F238E27FC236}">
                <a16:creationId xmlns:a16="http://schemas.microsoft.com/office/drawing/2014/main" id="{6BC9723B-3B3A-700C-FE55-C9BDF5EC506A}"/>
              </a:ext>
            </a:extLst>
          </p:cNvPr>
          <p:cNvSpPr txBox="1"/>
          <p:nvPr/>
        </p:nvSpPr>
        <p:spPr>
          <a:xfrm>
            <a:off x="606864" y="1558101"/>
            <a:ext cx="6115986" cy="646331"/>
          </a:xfrm>
          <a:prstGeom prst="rect">
            <a:avLst/>
          </a:prstGeom>
          <a:noFill/>
        </p:spPr>
        <p:txBody>
          <a:bodyPr wrap="square">
            <a:spAutoFit/>
          </a:bodyPr>
          <a:lstStyle/>
          <a:p>
            <a:r>
              <a:rPr lang="nl-BE" b="1" u="sng" dirty="0">
                <a:latin typeface="Times New Roman" panose="02020603050405020304" pitchFamily="18" charset="0"/>
                <a:cs typeface="Times New Roman" panose="02020603050405020304" pitchFamily="18" charset="0"/>
              </a:rPr>
              <a:t>Omission?</a:t>
            </a:r>
          </a:p>
          <a:p>
            <a:pPr marL="285750" indent="-285750">
              <a:buFont typeface="Arial" panose="020B0604020202020204" pitchFamily="34" charset="0"/>
              <a:buChar char="•"/>
            </a:pPr>
            <a:r>
              <a:rPr lang="nl-BE" dirty="0">
                <a:latin typeface="Times New Roman" panose="02020603050405020304" pitchFamily="18" charset="0"/>
                <a:cs typeface="Times New Roman" panose="02020603050405020304" pitchFamily="18" charset="0"/>
              </a:rPr>
              <a:t>Lev 3:11.16</a:t>
            </a:r>
          </a:p>
        </p:txBody>
      </p:sp>
      <p:graphicFrame>
        <p:nvGraphicFramePr>
          <p:cNvPr id="11" name="Tabel 10">
            <a:extLst>
              <a:ext uri="{FF2B5EF4-FFF2-40B4-BE49-F238E27FC236}">
                <a16:creationId xmlns:a16="http://schemas.microsoft.com/office/drawing/2014/main" id="{3BA65E04-8D17-DD0F-7378-1030EB897CD2}"/>
              </a:ext>
            </a:extLst>
          </p:cNvPr>
          <p:cNvGraphicFramePr>
            <a:graphicFrameLocks noGrp="1"/>
          </p:cNvGraphicFramePr>
          <p:nvPr>
            <p:extLst>
              <p:ext uri="{D42A27DB-BD31-4B8C-83A1-F6EECF244321}">
                <p14:modId xmlns:p14="http://schemas.microsoft.com/office/powerpoint/2010/main" val="1815389031"/>
              </p:ext>
            </p:extLst>
          </p:nvPr>
        </p:nvGraphicFramePr>
        <p:xfrm>
          <a:off x="359764" y="2261767"/>
          <a:ext cx="7255238" cy="3524438"/>
        </p:xfrm>
        <a:graphic>
          <a:graphicData uri="http://schemas.openxmlformats.org/drawingml/2006/table">
            <a:tbl>
              <a:tblPr firstRow="1" firstCol="1" bandRow="1"/>
              <a:tblGrid>
                <a:gridCol w="460137">
                  <a:extLst>
                    <a:ext uri="{9D8B030D-6E8A-4147-A177-3AD203B41FA5}">
                      <a16:colId xmlns:a16="http://schemas.microsoft.com/office/drawing/2014/main" val="1416340122"/>
                    </a:ext>
                  </a:extLst>
                </a:gridCol>
                <a:gridCol w="2700098">
                  <a:extLst>
                    <a:ext uri="{9D8B030D-6E8A-4147-A177-3AD203B41FA5}">
                      <a16:colId xmlns:a16="http://schemas.microsoft.com/office/drawing/2014/main" val="880123042"/>
                    </a:ext>
                  </a:extLst>
                </a:gridCol>
                <a:gridCol w="4095003">
                  <a:extLst>
                    <a:ext uri="{9D8B030D-6E8A-4147-A177-3AD203B41FA5}">
                      <a16:colId xmlns:a16="http://schemas.microsoft.com/office/drawing/2014/main" val="4068512255"/>
                    </a:ext>
                  </a:extLst>
                </a:gridCol>
              </a:tblGrid>
              <a:tr h="1626664">
                <a:tc>
                  <a:txBody>
                    <a:bodyPr/>
                    <a:lstStyle/>
                    <a:p>
                      <a:pPr algn="just"/>
                      <a:r>
                        <a:rPr lang="en-US" sz="1200">
                          <a:effectLst/>
                          <a:latin typeface="Times New Roman" panose="02020603050405020304" pitchFamily="18" charset="0"/>
                          <a:ea typeface="Calibri" panose="020F0502020204030204" pitchFamily="34" charset="0"/>
                          <a:cs typeface="Times New Roman" panose="02020603050405020304" pitchFamily="18" charset="0"/>
                        </a:rPr>
                        <a:t>Lev 3:11</a:t>
                      </a:r>
                      <a:endParaRPr lang="nl-BE"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r>
                        <a:rPr lang="he-I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‏וְהִקְטִיר֥וֹ הַכֹּהֵ֖ן הַמִּזְבֵּ֑חָה </a:t>
                      </a:r>
                      <a:r>
                        <a:rPr lang="he-IL" sz="1600" b="1" dirty="0">
                          <a:solidFill>
                            <a:srgbClr val="FF2500"/>
                          </a:solidFill>
                          <a:effectLst/>
                          <a:latin typeface="Times New Roman" panose="02020603050405020304" pitchFamily="18" charset="0"/>
                          <a:ea typeface="Calibri" panose="020F0502020204030204" pitchFamily="34" charset="0"/>
                          <a:cs typeface="Times New Roman" panose="02020603050405020304" pitchFamily="18" charset="0"/>
                        </a:rPr>
                        <a:t>לֶ֥חֶם </a:t>
                      </a:r>
                      <a:r>
                        <a:rPr lang="he-I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אִשֶּׁ֖ה</a:t>
                      </a:r>
                      <a:r>
                        <a:rPr lang="he-I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לַיהוָֽה</a:t>
                      </a:r>
                      <a:endParaRPr lang="fr-FR"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rtl="1"/>
                      <a:r>
                        <a:rPr lang="nl-BE" sz="1600" dirty="0">
                          <a:effectLst/>
                          <a:latin typeface="Times New Roman" panose="02020603050405020304" pitchFamily="18" charset="0"/>
                          <a:ea typeface="Calibri" panose="020F0502020204030204" pitchFamily="34" charset="0"/>
                          <a:cs typeface="Times New Roman" panose="02020603050405020304" pitchFamily="18" charset="0"/>
                        </a:rPr>
                        <a:t>And the priest shall make it smoke upon the altar; it is the food of the offering made by fire unto the LORD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α</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νοι</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σει</a:t>
                      </a:r>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ο</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ι</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ερευ</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ς</a:t>
                      </a:r>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ε</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π</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ι</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το</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θυσι</a:t>
                      </a:r>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α</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στη</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ριον</a:t>
                      </a:r>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6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ὀσμὴν</a:t>
                      </a:r>
                      <a:r>
                        <a:rPr lang="nl-NL" sz="1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6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ευ</a:t>
                      </a:r>
                      <a:r>
                        <a:rPr lang="en-US" sz="1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6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ωδι</a:t>
                      </a:r>
                      <a:r>
                        <a:rPr lang="en-US" sz="1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α</a:t>
                      </a:r>
                      <a:r>
                        <a:rPr lang="nl-NL" sz="16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ς</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κ</a:t>
                      </a:r>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α</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ρ</a:t>
                      </a:r>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π</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ωμ</a:t>
                      </a:r>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α </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κυρι</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ω</a:t>
                      </a:r>
                      <a:r>
                        <a:rPr lang="en-US"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p>
                    <a:p>
                      <a:pPr algn="just"/>
                      <a:r>
                        <a:rPr lang="nl-BE" sz="1600" b="0" i="0" u="none" strike="noStrike" kern="1200" dirty="0">
                          <a:solidFill>
                            <a:schemeClr val="tx1"/>
                          </a:solidFill>
                          <a:effectLst/>
                          <a:latin typeface="Times New Roman" panose="02020603050405020304" pitchFamily="18" charset="0"/>
                          <a:ea typeface="+mn-ea"/>
                          <a:cs typeface="Times New Roman" panose="02020603050405020304" pitchFamily="18" charset="0"/>
                        </a:rPr>
                        <a:t>The priest shall offer on the altar: a sacrifice of sweet savour, a burnt-offering to the Lord</a:t>
                      </a:r>
                      <a:endParaRPr lang="nl-BE"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23312264"/>
                  </a:ext>
                </a:extLst>
              </a:tr>
              <a:tr h="1897774">
                <a:tc>
                  <a:txBody>
                    <a:bodyPr/>
                    <a:lstStyle/>
                    <a:p>
                      <a:pPr algn="just"/>
                      <a:r>
                        <a:rPr lang="en-US" sz="1200">
                          <a:effectLst/>
                          <a:latin typeface="Times New Roman" panose="02020603050405020304" pitchFamily="18" charset="0"/>
                          <a:ea typeface="Calibri" panose="020F0502020204030204" pitchFamily="34" charset="0"/>
                          <a:cs typeface="Times New Roman" panose="02020603050405020304" pitchFamily="18" charset="0"/>
                        </a:rPr>
                        <a:t>Lev 3:16</a:t>
                      </a:r>
                      <a:endParaRPr lang="nl-BE"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r>
                        <a:rPr lang="he-I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‏וְהִקְטִירָ֥ם הַכֹּהֵ֖ן הַמִּזְבֵּ֑חָה </a:t>
                      </a:r>
                      <a:r>
                        <a:rPr lang="he-IL" sz="1600" b="1" dirty="0">
                          <a:solidFill>
                            <a:srgbClr val="FF2500"/>
                          </a:solidFill>
                          <a:effectLst/>
                          <a:latin typeface="Times New Roman" panose="02020603050405020304" pitchFamily="18" charset="0"/>
                          <a:ea typeface="Calibri" panose="020F0502020204030204" pitchFamily="34" charset="0"/>
                          <a:cs typeface="Times New Roman" panose="02020603050405020304" pitchFamily="18" charset="0"/>
                        </a:rPr>
                        <a:t>לֶ֤חֶם </a:t>
                      </a:r>
                      <a:r>
                        <a:rPr lang="he-I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אִשֶּׁה</a:t>
                      </a:r>
                      <a:r>
                        <a:rPr lang="he-I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לְרֵ֣יחַ </a:t>
                      </a:r>
                      <a:r>
                        <a:rPr lang="he-I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נִיחֹ֔ח</a:t>
                      </a:r>
                      <a:r>
                        <a:rPr lang="he-I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he-I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כָּל־חֵ֖לֶב</a:t>
                      </a:r>
                      <a:r>
                        <a:rPr lang="he-I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לַיהוָֽה׃</a:t>
                      </a:r>
                      <a:endParaRPr lang="fr-FR"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rtl="1"/>
                      <a:r>
                        <a:rPr lang="nl-BE" sz="1600" dirty="0">
                          <a:effectLst/>
                          <a:latin typeface="Times New Roman" panose="02020603050405020304" pitchFamily="18" charset="0"/>
                          <a:ea typeface="Calibri" panose="020F0502020204030204" pitchFamily="34" charset="0"/>
                          <a:cs typeface="Times New Roman" panose="02020603050405020304" pitchFamily="18" charset="0"/>
                        </a:rPr>
                        <a:t>And the priest shall make them smoke upon the altar; it is the food of the offering made by fire, for a sweet savour; all the fat [is] the LORD'S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κ</a:t>
                      </a:r>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α</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ι</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α</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νοι</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σει</a:t>
                      </a:r>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ο</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ι</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ερευ</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ς</a:t>
                      </a:r>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ε</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π</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ι</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το</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θυσι</a:t>
                      </a:r>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α</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στη</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ριον</a:t>
                      </a:r>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κ</a:t>
                      </a:r>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α</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ρ</a:t>
                      </a:r>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π</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ωμ</a:t>
                      </a:r>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α</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ο</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σμη</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ευ</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ωδι</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α</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ς</a:t>
                      </a:r>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τω</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κυρι</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ω</a:t>
                      </a:r>
                      <a:r>
                        <a:rPr lang="en-US"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πα</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ν</a:t>
                      </a:r>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το</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στε</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α</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ρ</a:t>
                      </a:r>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τω</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 </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κυρι</a:t>
                      </a:r>
                      <a:r>
                        <a:rPr lang="en-US"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ω</a:t>
                      </a:r>
                      <a:r>
                        <a:rPr lang="en-US" sz="1600" dirty="0" err="1">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r>
                        <a:rPr lang="nl-NL" sz="1600" dirty="0">
                          <a:solidFill>
                            <a:srgbClr val="393939"/>
                          </a:solidFill>
                          <a:effectLst/>
                          <a:latin typeface="Times New Roman" panose="02020603050405020304" pitchFamily="18" charset="0"/>
                          <a:ea typeface="Calibri" panose="020F0502020204030204" pitchFamily="34" charset="0"/>
                          <a:cs typeface="Times New Roman" panose="02020603050405020304" pitchFamily="18" charset="0"/>
                        </a:rPr>
                        <a:t>·</a:t>
                      </a:r>
                    </a:p>
                    <a:p>
                      <a:pPr algn="just"/>
                      <a:r>
                        <a:rPr lang="nl-BE" sz="1600" dirty="0">
                          <a:effectLst/>
                          <a:latin typeface="Times New Roman" panose="02020603050405020304" pitchFamily="18" charset="0"/>
                          <a:ea typeface="Calibri" panose="020F0502020204030204" pitchFamily="34" charset="0"/>
                          <a:cs typeface="Times New Roman" panose="02020603050405020304" pitchFamily="18" charset="0"/>
                        </a:rPr>
                        <a:t>And the priest shall offer upon the altar: a burnt-offering, a smell of sweet savour to the Lord. All the fat to the Lord.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14789730"/>
                  </a:ext>
                </a:extLst>
              </a:tr>
            </a:tbl>
          </a:graphicData>
        </a:graphic>
      </p:graphicFrame>
    </p:spTree>
    <p:extLst>
      <p:ext uri="{BB962C8B-B14F-4D97-AF65-F5344CB8AC3E}">
        <p14:creationId xmlns:p14="http://schemas.microsoft.com/office/powerpoint/2010/main" val="3103643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a:xfrm>
            <a:off x="606864" y="348116"/>
            <a:ext cx="7771325" cy="431800"/>
          </a:xfrm>
        </p:spPr>
        <p:txBody>
          <a:bodyPr/>
          <a:lstStyle/>
          <a:p>
            <a:r>
              <a:rPr lang="fr-BE" dirty="0" err="1"/>
              <a:t>God’s</a:t>
            </a:r>
            <a:r>
              <a:rPr lang="fr-BE" dirty="0"/>
              <a:t> </a:t>
            </a:r>
            <a:r>
              <a:rPr lang="fr-BE" dirty="0" err="1"/>
              <a:t>Bread</a:t>
            </a:r>
            <a:endParaRPr lang="fr-BE" dirty="0"/>
          </a:p>
        </p:txBody>
      </p:sp>
      <p:sp>
        <p:nvSpPr>
          <p:cNvPr id="3" name="Espace réservé du texte 2"/>
          <p:cNvSpPr>
            <a:spLocks noGrp="1"/>
          </p:cNvSpPr>
          <p:nvPr>
            <p:ph type="body" sz="quarter" idx="10"/>
          </p:nvPr>
        </p:nvSpPr>
        <p:spPr/>
        <p:txBody>
          <a:bodyPr/>
          <a:lstStyle/>
          <a:p>
            <a:endParaRPr lang="fr-BE"/>
          </a:p>
        </p:txBody>
      </p:sp>
      <p:sp>
        <p:nvSpPr>
          <p:cNvPr id="4" name="Espace réservé du texte 3"/>
          <p:cNvSpPr>
            <a:spLocks noGrp="1"/>
          </p:cNvSpPr>
          <p:nvPr>
            <p:ph type="body" sz="quarter" idx="11"/>
          </p:nvPr>
        </p:nvSpPr>
        <p:spPr/>
        <p:txBody>
          <a:bodyPr/>
          <a:lstStyle/>
          <a:p>
            <a:endParaRPr lang="fr-BE"/>
          </a:p>
        </p:txBody>
      </p:sp>
      <p:sp>
        <p:nvSpPr>
          <p:cNvPr id="5" name="Tekstvak 4">
            <a:extLst>
              <a:ext uri="{FF2B5EF4-FFF2-40B4-BE49-F238E27FC236}">
                <a16:creationId xmlns:a16="http://schemas.microsoft.com/office/drawing/2014/main" id="{8F98BC85-B7A4-DAF7-4D5E-E138E2FB7E93}"/>
              </a:ext>
            </a:extLst>
          </p:cNvPr>
          <p:cNvSpPr txBox="1"/>
          <p:nvPr/>
        </p:nvSpPr>
        <p:spPr>
          <a:xfrm>
            <a:off x="397960" y="1319134"/>
            <a:ext cx="7374485" cy="3693319"/>
          </a:xfrm>
          <a:prstGeom prst="rect">
            <a:avLst/>
          </a:prstGeom>
          <a:noFill/>
        </p:spPr>
        <p:txBody>
          <a:bodyPr wrap="square" rtlCol="0">
            <a:spAutoFit/>
          </a:bodyPr>
          <a:lstStyle/>
          <a:p>
            <a:r>
              <a:rPr lang="nl-BE" b="1" u="sng" dirty="0">
                <a:latin typeface="Times New Roman" panose="02020603050405020304" pitchFamily="18" charset="0"/>
                <a:cs typeface="Times New Roman" panose="02020603050405020304" pitchFamily="18" charset="0"/>
              </a:rPr>
              <a:t>Omission?</a:t>
            </a:r>
          </a:p>
          <a:p>
            <a:pPr marL="285750" indent="-285750">
              <a:buFont typeface="Arial" panose="020B0604020202020204" pitchFamily="34" charset="0"/>
              <a:buChar char="•"/>
            </a:pPr>
            <a:r>
              <a:rPr lang="nl-BE" dirty="0">
                <a:latin typeface="Times New Roman" panose="02020603050405020304" pitchFamily="18" charset="0"/>
                <a:cs typeface="Times New Roman" panose="02020603050405020304" pitchFamily="18" charset="0"/>
              </a:rPr>
              <a:t>Lev 3:11.16</a:t>
            </a:r>
          </a:p>
          <a:p>
            <a:pPr marL="742950" lvl="1" indent="-285750">
              <a:buFont typeface="Wingdings" pitchFamily="2" charset="2"/>
              <a:buChar char="Ø"/>
            </a:pPr>
            <a:r>
              <a:rPr lang="he-IL" dirty="0">
                <a:latin typeface="Times New Roman" panose="02020603050405020304" pitchFamily="18" charset="0"/>
                <a:cs typeface="Times New Roman" panose="02020603050405020304" pitchFamily="18" charset="0"/>
              </a:rPr>
              <a:t>לחם</a:t>
            </a:r>
            <a:r>
              <a:rPr lang="nl-BE" dirty="0">
                <a:latin typeface="Times New Roman" panose="02020603050405020304" pitchFamily="18" charset="0"/>
                <a:cs typeface="Times New Roman" panose="02020603050405020304" pitchFamily="18" charset="0"/>
              </a:rPr>
              <a:t> in broad sense as ‘food’</a:t>
            </a:r>
          </a:p>
          <a:p>
            <a:pPr marL="742950" lvl="1" indent="-285750">
              <a:buFont typeface="Wingdings" pitchFamily="2" charset="2"/>
              <a:buChar char="Ø"/>
            </a:pPr>
            <a:r>
              <a:rPr lang="nl-BE" dirty="0">
                <a:latin typeface="Times New Roman" panose="02020603050405020304" pitchFamily="18" charset="0"/>
                <a:cs typeface="Times New Roman" panose="02020603050405020304" pitchFamily="18" charset="0"/>
              </a:rPr>
              <a:t>LXX: </a:t>
            </a:r>
            <a:r>
              <a:rPr lang="nl-BE" i="1" dirty="0">
                <a:latin typeface="Times New Roman" panose="02020603050405020304" pitchFamily="18" charset="0"/>
                <a:cs typeface="Times New Roman" panose="02020603050405020304" pitchFamily="18" charset="0"/>
              </a:rPr>
              <a:t>minus </a:t>
            </a:r>
            <a:r>
              <a:rPr lang="nl-BE" dirty="0">
                <a:latin typeface="Times New Roman" panose="02020603050405020304" pitchFamily="18" charset="0"/>
                <a:cs typeface="Times New Roman" panose="02020603050405020304" pitchFamily="18" charset="0"/>
              </a:rPr>
              <a:t>of </a:t>
            </a:r>
            <a:r>
              <a:rPr lang="he-IL" dirty="0">
                <a:latin typeface="Times New Roman" panose="02020603050405020304" pitchFamily="18" charset="0"/>
                <a:cs typeface="Times New Roman" panose="02020603050405020304" pitchFamily="18" charset="0"/>
              </a:rPr>
              <a:t>לחם</a:t>
            </a:r>
            <a:r>
              <a:rPr lang="fr-FR" dirty="0">
                <a:latin typeface="Times New Roman" panose="02020603050405020304" pitchFamily="18" charset="0"/>
                <a:cs typeface="Times New Roman" panose="02020603050405020304" pitchFamily="18" charset="0"/>
              </a:rPr>
              <a:t> </a:t>
            </a:r>
          </a:p>
          <a:p>
            <a:pPr marL="1200150" lvl="2" indent="-285750">
              <a:buFont typeface="Courier New" panose="02070309020205020404" pitchFamily="49" charset="0"/>
              <a:buChar char="o"/>
            </a:pPr>
            <a:r>
              <a:rPr lang="fr-FR" dirty="0" err="1">
                <a:latin typeface="Times New Roman" panose="02020603050405020304" pitchFamily="18" charset="0"/>
                <a:cs typeface="Times New Roman" panose="02020603050405020304" pitchFamily="18" charset="0"/>
              </a:rPr>
              <a:t>Voluntary</a:t>
            </a:r>
            <a:r>
              <a:rPr lang="fr-FR" dirty="0">
                <a:latin typeface="Times New Roman" panose="02020603050405020304" pitchFamily="18" charset="0"/>
                <a:cs typeface="Times New Roman" panose="02020603050405020304" pitchFamily="18" charset="0"/>
              </a:rPr>
              <a:t> omission?</a:t>
            </a: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nl-BE" dirty="0">
                <a:latin typeface="Times New Roman" panose="02020603050405020304" pitchFamily="18" charset="0"/>
                <a:cs typeface="Times New Roman" panose="02020603050405020304" pitchFamily="18" charset="0"/>
              </a:rPr>
              <a:t>Variants: </a:t>
            </a: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latin typeface="Times New Roman" panose="02020603050405020304" pitchFamily="18" charset="0"/>
              <a:cs typeface="Times New Roman" panose="02020603050405020304" pitchFamily="18" charset="0"/>
            </a:endParaRPr>
          </a:p>
        </p:txBody>
      </p:sp>
      <p:pic>
        <p:nvPicPr>
          <p:cNvPr id="8" name="Afbeelding 7">
            <a:extLst>
              <a:ext uri="{FF2B5EF4-FFF2-40B4-BE49-F238E27FC236}">
                <a16:creationId xmlns:a16="http://schemas.microsoft.com/office/drawing/2014/main" id="{4C212C75-36CB-474A-8120-4C4BE8C7A1C8}"/>
              </a:ext>
            </a:extLst>
          </p:cNvPr>
          <p:cNvPicPr>
            <a:picLocks noChangeAspect="1"/>
          </p:cNvPicPr>
          <p:nvPr/>
        </p:nvPicPr>
        <p:blipFill>
          <a:blip r:embed="rId2"/>
          <a:stretch>
            <a:fillRect/>
          </a:stretch>
        </p:blipFill>
        <p:spPr>
          <a:xfrm>
            <a:off x="1796664" y="2843936"/>
            <a:ext cx="9864539" cy="3665948"/>
          </a:xfrm>
          <a:prstGeom prst="rect">
            <a:avLst/>
          </a:prstGeom>
        </p:spPr>
      </p:pic>
    </p:spTree>
    <p:extLst>
      <p:ext uri="{BB962C8B-B14F-4D97-AF65-F5344CB8AC3E}">
        <p14:creationId xmlns:p14="http://schemas.microsoft.com/office/powerpoint/2010/main" val="2350362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3_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8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9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1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10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12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13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15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16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17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9.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7_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8_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9_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7744</TotalTime>
  <Words>3017</Words>
  <Application>Microsoft Macintosh PowerPoint</Application>
  <PresentationFormat>Breedbeeld</PresentationFormat>
  <Paragraphs>397</Paragraphs>
  <Slides>22</Slides>
  <Notes>0</Notes>
  <HiddenSlides>0</HiddenSlides>
  <MMClips>0</MMClips>
  <ScaleCrop>false</ScaleCrop>
  <HeadingPairs>
    <vt:vector size="6" baseType="variant">
      <vt:variant>
        <vt:lpstr>Gebruikte lettertypen</vt:lpstr>
      </vt:variant>
      <vt:variant>
        <vt:i4>8</vt:i4>
      </vt:variant>
      <vt:variant>
        <vt:lpstr>Thema</vt:lpstr>
      </vt:variant>
      <vt:variant>
        <vt:i4>18</vt:i4>
      </vt:variant>
      <vt:variant>
        <vt:lpstr>Diatitels</vt:lpstr>
      </vt:variant>
      <vt:variant>
        <vt:i4>22</vt:i4>
      </vt:variant>
    </vt:vector>
  </HeadingPairs>
  <TitlesOfParts>
    <vt:vector size="48" baseType="lpstr">
      <vt:lpstr>Accordance</vt:lpstr>
      <vt:lpstr>AdvOT4e5fbc10+03</vt:lpstr>
      <vt:lpstr>Arial</vt:lpstr>
      <vt:lpstr>Calibri</vt:lpstr>
      <vt:lpstr>Courier New</vt:lpstr>
      <vt:lpstr>Times</vt:lpstr>
      <vt:lpstr>Times New Roman</vt:lpstr>
      <vt:lpstr>Wingdings</vt:lpstr>
      <vt:lpstr>3_Thème Office</vt:lpstr>
      <vt:lpstr>1_Thème Office</vt:lpstr>
      <vt:lpstr>1_Conception personnalisée</vt:lpstr>
      <vt:lpstr>2_Conception personnalisée</vt:lpstr>
      <vt:lpstr>4_Thème Office</vt:lpstr>
      <vt:lpstr>6_Thème Office</vt:lpstr>
      <vt:lpstr>7_Thème Office</vt:lpstr>
      <vt:lpstr>8_Thème Office</vt:lpstr>
      <vt:lpstr>9_Thème Office</vt:lpstr>
      <vt:lpstr>8_Conception personnalisée</vt:lpstr>
      <vt:lpstr>9_Conception personnalisée</vt:lpstr>
      <vt:lpstr>11_Conception personnalisée</vt:lpstr>
      <vt:lpstr>10_Conception personnalisée</vt:lpstr>
      <vt:lpstr>12_Conception personnalisée</vt:lpstr>
      <vt:lpstr>13_Conception personnalisée</vt:lpstr>
      <vt:lpstr>15_Conception personnalisée</vt:lpstr>
      <vt:lpstr>16_Conception personnalisée</vt:lpstr>
      <vt:lpstr>17_Conception personnalisée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Laurence Ippersiel</dc:creator>
  <cp:lastModifiedBy>Ellen De Doncker</cp:lastModifiedBy>
  <cp:revision>38</cp:revision>
  <dcterms:created xsi:type="dcterms:W3CDTF">2018-08-01T08:47:37Z</dcterms:created>
  <dcterms:modified xsi:type="dcterms:W3CDTF">2022-11-19T18:05:02Z</dcterms:modified>
</cp:coreProperties>
</file>