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4" r:id="rId6"/>
    <p:sldId id="388" r:id="rId7"/>
    <p:sldId id="385" r:id="rId8"/>
    <p:sldId id="362" r:id="rId9"/>
    <p:sldId id="364" r:id="rId10"/>
    <p:sldId id="381" r:id="rId11"/>
    <p:sldId id="317" r:id="rId12"/>
    <p:sldId id="322" r:id="rId13"/>
    <p:sldId id="324" r:id="rId14"/>
    <p:sldId id="320" r:id="rId15"/>
    <p:sldId id="366" r:id="rId16"/>
    <p:sldId id="371" r:id="rId17"/>
    <p:sldId id="376" r:id="rId18"/>
    <p:sldId id="377" r:id="rId19"/>
    <p:sldId id="355" r:id="rId20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280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5FB9A08-40BC-47B5-8130-616BDCF09507}" type="datetime1">
              <a:rPr lang="fr-FR" smtClean="0"/>
              <a:pPr algn="r" rtl="0"/>
              <a:t>10/12/2019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45ACAF8E-318A-4EFE-8633-D9E72ABCE0ED}" type="slidenum">
              <a:rPr lang="fr-FR" smtClean="0"/>
              <a:pPr algn="r"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082B9BC8-1895-4EB7-B2E1-D3911C69AD0C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4" name="Espace réservé de l’image des diapositives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5EE2CF44-2B13-41B4-A334-1CDF534EEBBF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‹N°›</a:t>
            </a:fld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Rectangle 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1" name="Rectangle 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E1499-D871-4B5A-815F-37F8E0C46F8C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D53AE-A1A9-4971-B817-D6F393C7FE35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rtlCol="0" anchor="b">
            <a:normAutofit/>
          </a:bodyPr>
          <a:lstStyle>
            <a:lvl1pPr algn="l" rtl="0">
              <a:defRPr sz="3400"/>
            </a:lvl1pPr>
          </a:lstStyle>
          <a:p>
            <a:pPr rtl="0"/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311718-BEC8-4DB8-9B0A-52986EABC5C9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66737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EA85BC-BD2B-458E-8340-8D31B4F152AE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1D7A-F2CA-4D89-BC48-D8C829AA64E1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31375A4-56A4-47D6-9801-1991572033F7}" type="slidenum">
              <a:rPr lang="fr-FR" smtClean="0"/>
              <a:pPr algn="r"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B741-A3C2-4C75-A4D1-97F129BE9491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noProof="0" smtClean="0"/>
              <a:pPr/>
              <a:t>‹N°›</a:t>
            </a:fld>
            <a:endParaRPr lang="fr-FR" noProof="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59C61-65A8-4FB6-8060-9ACE25B631CB}" type="datetime1">
              <a:rPr lang="fr-FR" noProof="0" smtClean="0"/>
              <a:pPr/>
              <a:t>10/12/2019</a:t>
            </a:fld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01D7A-F2CA-4D89-BC48-D8C829AA64E1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31375A4-56A4-47D6-9801-1991572033F7}" type="slidenum">
              <a:rPr lang="fr-FR" smtClean="0"/>
              <a:pPr algn="r"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94901-3B67-4101-8D94-E7F6C7A7004D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6311718-BEC8-4DB8-9B0A-52986EABC5C9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3871E-5D80-4EDF-9E01-94E184402302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11" name="Rectangle 10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600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F01D7A-F2CA-4D89-BC48-D8C829AA64E1}" type="datetime1">
              <a:rPr lang="fr-FR" smtClean="0"/>
              <a:pPr/>
              <a:t>10/12/2019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algn="r"/>
            <a:fld id="{E31375A4-56A4-47D6-9801-1991572033F7}" type="slidenum">
              <a:rPr lang="fr-FR" smtClean="0"/>
              <a:pPr algn="r"/>
              <a:t>‹N°›</a:t>
            </a:fld>
            <a:endParaRPr lang="fr-FR" dirty="0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656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344" y="3645025"/>
            <a:ext cx="9937104" cy="2016224"/>
          </a:xfrm>
        </p:spPr>
        <p:txBody>
          <a:bodyPr rtlCol="0">
            <a:normAutofit fontScale="92500" lnSpcReduction="20000"/>
          </a:bodyPr>
          <a:lstStyle/>
          <a:p>
            <a:pPr algn="l"/>
            <a:r>
              <a:rPr lang="fr-BE" sz="2200" dirty="0" smtClean="0">
                <a:solidFill>
                  <a:schemeClr val="accent1">
                    <a:lumMod val="75000"/>
                  </a:schemeClr>
                </a:solidFill>
              </a:rPr>
              <a:t>AMELLAL </a:t>
            </a:r>
            <a:r>
              <a:rPr lang="fr-BE" sz="2200" dirty="0">
                <a:solidFill>
                  <a:schemeClr val="accent1">
                    <a:lumMod val="75000"/>
                  </a:schemeClr>
                </a:solidFill>
              </a:rPr>
              <a:t>Omar, </a:t>
            </a:r>
            <a:r>
              <a:rPr lang="fr-BE" sz="2200" dirty="0" err="1" smtClean="0">
                <a:solidFill>
                  <a:schemeClr val="accent1">
                    <a:lumMod val="75000"/>
                  </a:schemeClr>
                </a:solidFill>
              </a:rPr>
              <a:t>UCLouvain</a:t>
            </a:r>
            <a:r>
              <a:rPr lang="fr-BE" sz="2200" dirty="0" smtClean="0">
                <a:solidFill>
                  <a:schemeClr val="accent1">
                    <a:lumMod val="75000"/>
                  </a:schemeClr>
                </a:solidFill>
              </a:rPr>
              <a:t> (Belgique)</a:t>
            </a:r>
            <a:endParaRPr lang="fr-BE" sz="2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                           </a:t>
            </a:r>
          </a:p>
          <a:p>
            <a:pPr algn="l"/>
            <a:r>
              <a:rPr lang="fr-BE" i="1" dirty="0">
                <a:solidFill>
                  <a:schemeClr val="accent1">
                    <a:lumMod val="75000"/>
                  </a:schemeClr>
                </a:solidFill>
              </a:rPr>
              <a:t>Dr </a:t>
            </a:r>
            <a:r>
              <a:rPr lang="fr-BE" i="1" dirty="0" smtClean="0">
                <a:solidFill>
                  <a:schemeClr val="accent1">
                    <a:lumMod val="75000"/>
                  </a:schemeClr>
                </a:solidFill>
              </a:rPr>
              <a:t>Penasse </a:t>
            </a:r>
            <a:r>
              <a:rPr lang="fr-BE" i="1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BE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l"/>
            <a:r>
              <a:rPr lang="fr-BE" i="1" dirty="0" smtClean="0">
                <a:solidFill>
                  <a:schemeClr val="accent1">
                    <a:lumMod val="75000"/>
                  </a:schemeClr>
                </a:solidFill>
              </a:rPr>
              <a:t>Dr </a:t>
            </a:r>
            <a:r>
              <a:rPr lang="fr-BE" i="1" dirty="0" err="1" smtClean="0">
                <a:solidFill>
                  <a:schemeClr val="accent1">
                    <a:lumMod val="75000"/>
                  </a:schemeClr>
                </a:solidFill>
              </a:rPr>
              <a:t>Lamraski</a:t>
            </a:r>
            <a:r>
              <a:rPr lang="fr-BE" i="1" dirty="0" smtClean="0">
                <a:solidFill>
                  <a:schemeClr val="accent1">
                    <a:lumMod val="75000"/>
                  </a:schemeClr>
                </a:solidFill>
              </a:rPr>
              <a:t> K.</a:t>
            </a:r>
            <a:endParaRPr lang="fr-BE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BE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fr-BE" dirty="0" err="1">
                <a:solidFill>
                  <a:schemeClr val="accent1">
                    <a:lumMod val="75000"/>
                  </a:schemeClr>
                </a:solidFill>
              </a:rPr>
              <a:t>CHwapi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 Tournai 2019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9336" y="1412776"/>
            <a:ext cx="11521280" cy="1368152"/>
          </a:xfrm>
        </p:spPr>
        <p:txBody>
          <a:bodyPr rtlCol="0">
            <a:normAutofit/>
          </a:bodyPr>
          <a:lstStyle/>
          <a:p>
            <a:r>
              <a:rPr lang="fr-BE" sz="3600" b="1" dirty="0"/>
              <a:t>Ténotomie du psoas sous endoscopie après prothèse totale de hanche </a:t>
            </a:r>
            <a:r>
              <a:rPr lang="fr-BE" sz="2000" i="1" dirty="0"/>
              <a:t>: </a:t>
            </a:r>
            <a:r>
              <a:rPr lang="fr-BE" sz="2400" i="1" dirty="0"/>
              <a:t>Discussion à propos de 19 ca</a:t>
            </a:r>
            <a:r>
              <a:rPr lang="fr-BE" sz="2000" i="1" dirty="0"/>
              <a:t>s</a:t>
            </a:r>
            <a:endParaRPr lang="fr-FR" sz="2000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379E858-6439-4C14-8A07-DE7BA616779B}"/>
              </a:ext>
            </a:extLst>
          </p:cNvPr>
          <p:cNvSpPr/>
          <p:nvPr/>
        </p:nvSpPr>
        <p:spPr>
          <a:xfrm>
            <a:off x="8400256" y="4005064"/>
            <a:ext cx="3600400" cy="10441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i="1" dirty="0" smtClean="0"/>
              <a:t>SFA 2019</a:t>
            </a:r>
            <a:r>
              <a:rPr lang="fr-BE" sz="2400" b="1" i="1" dirty="0"/>
              <a:t/>
            </a:r>
            <a:br>
              <a:rPr lang="fr-BE" sz="2400" b="1" i="1" dirty="0"/>
            </a:br>
            <a:r>
              <a:rPr lang="fr-BE" sz="2400" b="1" i="1" dirty="0" smtClean="0"/>
              <a:t>12/12/2019</a:t>
            </a:r>
            <a:endParaRPr lang="fr-BE" sz="2400" b="1" i="1" dirty="0"/>
          </a:p>
        </p:txBody>
      </p:sp>
      <p:pic>
        <p:nvPicPr>
          <p:cNvPr id="6" name="Image 5" descr="chwapi.jpg"/>
          <p:cNvPicPr>
            <a:picLocks noChangeAspect="1"/>
          </p:cNvPicPr>
          <p:nvPr/>
        </p:nvPicPr>
        <p:blipFill>
          <a:blip r:embed="rId2" cstate="print"/>
          <a:srcRect l="6202" t="20192" r="775" b="5505"/>
          <a:stretch>
            <a:fillRect/>
          </a:stretch>
        </p:blipFill>
        <p:spPr>
          <a:xfrm>
            <a:off x="1631504" y="0"/>
            <a:ext cx="878497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53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883568"/>
          </a:xfrm>
        </p:spPr>
        <p:txBody>
          <a:bodyPr/>
          <a:lstStyle/>
          <a:p>
            <a:r>
              <a:rPr lang="fr-BE" dirty="0"/>
              <a:t>Technique opératoire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9376" y="1825625"/>
            <a:ext cx="5976664" cy="4270375"/>
          </a:xfrm>
        </p:spPr>
        <p:txBody>
          <a:bodyPr>
            <a:normAutofit fontScale="92500"/>
          </a:bodyPr>
          <a:lstStyle/>
          <a:p>
            <a:r>
              <a:rPr lang="fr-BE" dirty="0" err="1"/>
              <a:t>Arthroscope</a:t>
            </a:r>
            <a:r>
              <a:rPr lang="fr-BE" dirty="0"/>
              <a:t> </a:t>
            </a:r>
            <a:r>
              <a:rPr lang="fr-BE" dirty="0" smtClean="0"/>
              <a:t>(30°) trocart </a:t>
            </a:r>
            <a:r>
              <a:rPr lang="fr-BE" dirty="0"/>
              <a:t>proximal (vue supérieure)</a:t>
            </a:r>
          </a:p>
          <a:p>
            <a:r>
              <a:rPr lang="fr-BE" dirty="0"/>
              <a:t>Ténotomie par le </a:t>
            </a:r>
            <a:r>
              <a:rPr lang="fr-BE" dirty="0" smtClean="0"/>
              <a:t>trocart distal:</a:t>
            </a:r>
            <a:br>
              <a:rPr lang="fr-BE" dirty="0" smtClean="0"/>
            </a:br>
            <a:r>
              <a:rPr lang="fr-BE" dirty="0" smtClean="0"/>
              <a:t>- </a:t>
            </a:r>
            <a:r>
              <a:rPr lang="fr-BE" u="sng" dirty="0" smtClean="0"/>
              <a:t>VAPR </a:t>
            </a:r>
            <a:r>
              <a:rPr lang="fr-BE" dirty="0" smtClean="0"/>
              <a:t> </a:t>
            </a:r>
            <a:r>
              <a:rPr lang="fr-BE" dirty="0"/>
              <a:t/>
            </a:r>
            <a:br>
              <a:rPr lang="fr-BE" dirty="0"/>
            </a:br>
            <a:r>
              <a:rPr lang="fr-BE" dirty="0"/>
              <a:t>- </a:t>
            </a:r>
            <a:r>
              <a:rPr lang="fr-BE" dirty="0" smtClean="0"/>
              <a:t>(</a:t>
            </a:r>
            <a:r>
              <a:rPr lang="fr-BE" dirty="0" err="1" smtClean="0"/>
              <a:t>Shaver</a:t>
            </a:r>
            <a:r>
              <a:rPr lang="fr-BE" dirty="0" smtClean="0"/>
              <a:t>)</a:t>
            </a:r>
            <a:r>
              <a:rPr lang="fr-BE" dirty="0"/>
              <a:t/>
            </a:r>
            <a:br>
              <a:rPr lang="fr-BE" dirty="0"/>
            </a:br>
            <a:r>
              <a:rPr lang="fr-BE" dirty="0" smtClean="0"/>
              <a:t>- (Beaver)</a:t>
            </a:r>
            <a:endParaRPr lang="fr-BE" dirty="0"/>
          </a:p>
          <a:p>
            <a:r>
              <a:rPr lang="fr-BE" dirty="0"/>
              <a:t>Section </a:t>
            </a:r>
            <a:r>
              <a:rPr lang="fr-BE" u="sng" dirty="0"/>
              <a:t>complète</a:t>
            </a:r>
            <a:r>
              <a:rPr lang="fr-BE" dirty="0"/>
              <a:t> jusqu’à rétraction du </a:t>
            </a:r>
            <a:r>
              <a:rPr lang="fr-BE" dirty="0" smtClean="0"/>
              <a:t>tendon (1-2cm)</a:t>
            </a:r>
          </a:p>
          <a:p>
            <a:r>
              <a:rPr lang="fr-BE" dirty="0" smtClean="0"/>
              <a:t>Ténotomie la plus distale</a:t>
            </a:r>
          </a:p>
          <a:p>
            <a:r>
              <a:rPr lang="fr-BE" dirty="0" smtClean="0"/>
              <a:t>Possibilité </a:t>
            </a:r>
            <a:r>
              <a:rPr lang="fr-BE" dirty="0"/>
              <a:t>d’exploration intra-articulaire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8855C1B6-2ED9-415A-8F12-231C5EAD4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35082" t="24596" r="35272" b="27091"/>
          <a:stretch/>
        </p:blipFill>
        <p:spPr bwMode="auto">
          <a:xfrm rot="10800000">
            <a:off x="8112224" y="581234"/>
            <a:ext cx="2912120" cy="266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F55836C0-A981-427F-BFF4-1F8FFACEED00}"/>
              </a:ext>
            </a:extLst>
          </p:cNvPr>
          <p:cNvPicPr/>
          <p:nvPr/>
        </p:nvPicPr>
        <p:blipFill>
          <a:blip r:embed="rId3" cstate="print"/>
          <a:srcRect l="23523" t="6862" r="25405" b="13235"/>
          <a:stretch>
            <a:fillRect/>
          </a:stretch>
        </p:blipFill>
        <p:spPr bwMode="auto">
          <a:xfrm>
            <a:off x="8335059" y="3516106"/>
            <a:ext cx="337756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576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2060848"/>
            <a:ext cx="10972800" cy="4035152"/>
          </a:xfrm>
        </p:spPr>
        <p:txBody>
          <a:bodyPr/>
          <a:lstStyle/>
          <a:p>
            <a:r>
              <a:rPr lang="fr-BE" dirty="0"/>
              <a:t> Hospitalisation &lt;24h</a:t>
            </a:r>
          </a:p>
          <a:p>
            <a:r>
              <a:rPr lang="fr-BE" dirty="0"/>
              <a:t> Appui </a:t>
            </a:r>
            <a:r>
              <a:rPr lang="fr-BE" dirty="0" smtClean="0"/>
              <a:t>d’emblé autorisé</a:t>
            </a:r>
            <a:endParaRPr lang="fr-BE" dirty="0"/>
          </a:p>
          <a:p>
            <a:r>
              <a:rPr lang="fr-BE" dirty="0"/>
              <a:t> Kinésithérapie post-op précoce </a:t>
            </a:r>
            <a:r>
              <a:rPr lang="fr-BE" sz="2000" dirty="0"/>
              <a:t>(</a:t>
            </a:r>
            <a:r>
              <a:rPr lang="fr-BE" sz="2000" dirty="0" smtClean="0"/>
              <a:t>stretching psoas, renforcement…)</a:t>
            </a:r>
            <a:endParaRPr lang="fr-BE" sz="2000" dirty="0"/>
          </a:p>
          <a:p>
            <a:r>
              <a:rPr lang="fr-BE" dirty="0" smtClean="0"/>
              <a:t> AINS </a:t>
            </a:r>
            <a:r>
              <a:rPr lang="fr-BE" sz="2000" dirty="0" smtClean="0"/>
              <a:t>(</a:t>
            </a:r>
            <a:r>
              <a:rPr lang="fr-BE" sz="2000" i="1" dirty="0" err="1" smtClean="0"/>
              <a:t>Indométhacine</a:t>
            </a:r>
            <a:r>
              <a:rPr lang="fr-BE" sz="2000" dirty="0" smtClean="0"/>
              <a:t>® </a:t>
            </a:r>
            <a:r>
              <a:rPr lang="fr-BE" sz="2000" dirty="0"/>
              <a:t>)</a:t>
            </a:r>
          </a:p>
          <a:p>
            <a:r>
              <a:rPr lang="fr-BE" dirty="0" smtClean="0"/>
              <a:t>1</a:t>
            </a:r>
            <a:r>
              <a:rPr lang="fr-BE" baseline="30000" dirty="0" smtClean="0"/>
              <a:t>er</a:t>
            </a:r>
            <a:r>
              <a:rPr lang="fr-BE" dirty="0" smtClean="0"/>
              <a:t> </a:t>
            </a:r>
            <a:r>
              <a:rPr lang="fr-BE" dirty="0"/>
              <a:t>contrôle endéans le 1</a:t>
            </a:r>
            <a:r>
              <a:rPr lang="fr-BE" baseline="30000" dirty="0"/>
              <a:t>er</a:t>
            </a:r>
            <a:r>
              <a:rPr lang="fr-BE" dirty="0"/>
              <a:t> </a:t>
            </a:r>
            <a:r>
              <a:rPr lang="fr-BE" dirty="0" smtClean="0"/>
              <a:t>mois </a:t>
            </a:r>
            <a:r>
              <a:rPr lang="fr-BE" sz="2000" dirty="0" smtClean="0"/>
              <a:t>(EVA, </a:t>
            </a:r>
            <a:r>
              <a:rPr lang="fr-BE" sz="2000" dirty="0" err="1" smtClean="0"/>
              <a:t>pso</a:t>
            </a:r>
            <a:r>
              <a:rPr lang="fr-FR" sz="2000" dirty="0" smtClean="0"/>
              <a:t>ï</a:t>
            </a:r>
            <a:r>
              <a:rPr lang="fr-BE" sz="2000" dirty="0" err="1" smtClean="0"/>
              <a:t>tis</a:t>
            </a:r>
            <a:r>
              <a:rPr lang="fr-BE" sz="2000" dirty="0" smtClean="0"/>
              <a:t>, recherche complications)</a:t>
            </a:r>
            <a:endParaRPr lang="fr-BE" sz="20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Consignes post-opératoires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30709D7-FE7B-48B6-A453-AB4EFA62F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64" y="1052736"/>
            <a:ext cx="10760160" cy="544809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BE" dirty="0"/>
              <a:t> </a:t>
            </a:r>
            <a:r>
              <a:rPr lang="fr-BE" u="sng" dirty="0"/>
              <a:t>Efficacité sur la </a:t>
            </a:r>
            <a:r>
              <a:rPr lang="fr-BE" u="sng" dirty="0" smtClean="0"/>
              <a:t>douleur:</a:t>
            </a:r>
            <a:endParaRPr lang="fr-BE" u="sng" dirty="0"/>
          </a:p>
          <a:p>
            <a:r>
              <a:rPr lang="fr-BE" dirty="0" smtClean="0"/>
              <a:t>Amélioration de douleur (EVA) pour 15 patients sur 19  </a:t>
            </a:r>
            <a:r>
              <a:rPr lang="fr-BE" dirty="0"/>
              <a:t>(</a:t>
            </a:r>
            <a:r>
              <a:rPr lang="fr-BE" b="1" dirty="0"/>
              <a:t>79%</a:t>
            </a:r>
            <a:r>
              <a:rPr lang="fr-BE" dirty="0"/>
              <a:t>) </a:t>
            </a:r>
            <a:r>
              <a:rPr lang="fr-BE" dirty="0" smtClean="0"/>
              <a:t> au dernier contrôle </a:t>
            </a:r>
          </a:p>
          <a:p>
            <a:r>
              <a:rPr lang="fr-BE" dirty="0" smtClean="0"/>
              <a:t>Disparition </a:t>
            </a:r>
            <a:r>
              <a:rPr lang="fr-BE" dirty="0" err="1" smtClean="0"/>
              <a:t>pso</a:t>
            </a:r>
            <a:r>
              <a:rPr lang="fr-FR" dirty="0" err="1" smtClean="0"/>
              <a:t>ïtis</a:t>
            </a:r>
            <a:r>
              <a:rPr lang="fr-FR" dirty="0" smtClean="0"/>
              <a:t> </a:t>
            </a:r>
            <a:r>
              <a:rPr lang="fr-BE" dirty="0" smtClean="0"/>
              <a:t>pour 12 patients sur 19</a:t>
            </a:r>
          </a:p>
          <a:p>
            <a:r>
              <a:rPr lang="fr-BE" dirty="0" smtClean="0"/>
              <a:t>Absence d’amélioration </a:t>
            </a:r>
            <a:r>
              <a:rPr lang="fr-BE" dirty="0"/>
              <a:t>pour 4 patients sur </a:t>
            </a:r>
            <a:r>
              <a:rPr lang="fr-BE" dirty="0" smtClean="0"/>
              <a:t>19</a:t>
            </a:r>
            <a:endParaRPr lang="fr-BE" dirty="0"/>
          </a:p>
          <a:p>
            <a:pPr algn="ctr"/>
            <a:r>
              <a:rPr lang="fr-BE" u="sng" dirty="0" smtClean="0"/>
              <a:t>Index </a:t>
            </a:r>
            <a:r>
              <a:rPr lang="fr-BE" u="sng" dirty="0"/>
              <a:t>de satisfaction:</a:t>
            </a:r>
          </a:p>
          <a:p>
            <a:r>
              <a:rPr lang="fr-BE" dirty="0"/>
              <a:t>14 patients sur 19 se déclarent totalement satisfaits par l’intervention</a:t>
            </a:r>
            <a:r>
              <a:rPr lang="fr-BE" dirty="0" smtClean="0"/>
              <a:t>.</a:t>
            </a:r>
          </a:p>
          <a:p>
            <a:pPr algn="ctr"/>
            <a:r>
              <a:rPr lang="fr-BE" dirty="0" smtClean="0"/>
              <a:t> </a:t>
            </a:r>
            <a:r>
              <a:rPr lang="fr-BE" u="sng" dirty="0" smtClean="0"/>
              <a:t>Reprise des activités professionnelles</a:t>
            </a:r>
            <a:r>
              <a:rPr lang="fr-BE" dirty="0" smtClean="0"/>
              <a:t>: </a:t>
            </a:r>
          </a:p>
          <a:p>
            <a:r>
              <a:rPr lang="fr-BE" dirty="0" smtClean="0"/>
              <a:t>Reprise pour les 3 patients sur 3 en incapacité (100%)</a:t>
            </a:r>
          </a:p>
          <a:p>
            <a:pPr>
              <a:buNone/>
            </a:pPr>
            <a:endParaRPr lang="fr-BE" dirty="0"/>
          </a:p>
          <a:p>
            <a:pPr algn="ctr"/>
            <a:r>
              <a:rPr lang="fr-BE" u="sng" dirty="0" smtClean="0"/>
              <a:t>Complications :</a:t>
            </a:r>
          </a:p>
          <a:p>
            <a:r>
              <a:rPr lang="fr-BE" dirty="0" smtClean="0"/>
              <a:t> Aucune complication majeure</a:t>
            </a:r>
          </a:p>
          <a:p>
            <a:r>
              <a:rPr lang="fr-BE" dirty="0" smtClean="0"/>
              <a:t> 3 hématomes, tous spontanément résolutifs</a:t>
            </a:r>
          </a:p>
          <a:p>
            <a:endParaRPr lang="fr-BE" dirty="0"/>
          </a:p>
          <a:p>
            <a:pPr marL="0" indent="0">
              <a:buNone/>
            </a:pPr>
            <a:endParaRPr lang="fr-BE" u="sng" dirty="0"/>
          </a:p>
          <a:p>
            <a:endParaRPr lang="fr-BE" u="sng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73D0D4A7-4A76-4C6C-BC8A-3AF4365B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0648"/>
            <a:ext cx="91440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RESULTATS</a:t>
            </a:r>
          </a:p>
        </p:txBody>
      </p:sp>
    </p:spTree>
    <p:extLst>
      <p:ext uri="{BB962C8B-B14F-4D97-AF65-F5344CB8AC3E}">
        <p14:creationId xmlns:p14="http://schemas.microsoft.com/office/powerpoint/2010/main" xmlns="" val="327983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1140610"/>
              </p:ext>
            </p:extLst>
          </p:nvPr>
        </p:nvGraphicFramePr>
        <p:xfrm>
          <a:off x="119336" y="1196752"/>
          <a:ext cx="11161240" cy="5040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4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15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93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95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944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131673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Effectif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Technique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Douleurs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Score</a:t>
                      </a:r>
                      <a:r>
                        <a:rPr lang="fr-BE" baseline="0" dirty="0"/>
                        <a:t> pré-op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Score post-op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8956">
                <a:tc>
                  <a:txBody>
                    <a:bodyPr/>
                    <a:lstStyle/>
                    <a:p>
                      <a:r>
                        <a:rPr lang="fr-BE" dirty="0"/>
                        <a:t>Dora et al (2007)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Rétrospectif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Arthroscopique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HHS 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HHS75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8956">
                <a:tc>
                  <a:txBody>
                    <a:bodyPr/>
                    <a:lstStyle/>
                    <a:p>
                      <a:r>
                        <a:rPr lang="fr-BE" dirty="0" err="1"/>
                        <a:t>Filanti</a:t>
                      </a:r>
                      <a:r>
                        <a:rPr lang="fr-BE" dirty="0"/>
                        <a:t> et al (2016)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Rétrospectif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Arthroscopique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90.9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HOOS</a:t>
                      </a:r>
                      <a:r>
                        <a:rPr lang="fr-BE" baseline="0" dirty="0"/>
                        <a:t> 0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HOOS</a:t>
                      </a:r>
                      <a:r>
                        <a:rPr lang="fr-BE" baseline="0" dirty="0"/>
                        <a:t> +17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4509">
                <a:tc>
                  <a:txBody>
                    <a:bodyPr/>
                    <a:lstStyle/>
                    <a:p>
                      <a:r>
                        <a:rPr lang="fr-BE" dirty="0"/>
                        <a:t>Van </a:t>
                      </a:r>
                      <a:r>
                        <a:rPr lang="fr-BE" dirty="0" err="1"/>
                        <a:t>Rietel</a:t>
                      </a:r>
                      <a:r>
                        <a:rPr lang="fr-BE" dirty="0"/>
                        <a:t> et al</a:t>
                      </a:r>
                      <a:r>
                        <a:rPr lang="fr-BE" baseline="0" dirty="0"/>
                        <a:t>(2011)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Rétrospectif</a:t>
                      </a:r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Arthroscopique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77.7%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HOOS 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HOOS 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4509">
                <a:tc>
                  <a:txBody>
                    <a:bodyPr/>
                    <a:lstStyle/>
                    <a:p>
                      <a:r>
                        <a:rPr lang="fr-BE" dirty="0" err="1" smtClean="0"/>
                        <a:t>Gédouin</a:t>
                      </a:r>
                      <a:r>
                        <a:rPr lang="fr-BE" dirty="0" smtClean="0"/>
                        <a:t> </a:t>
                      </a:r>
                      <a:r>
                        <a:rPr lang="fr-BE" dirty="0"/>
                        <a:t>et al (2012)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Rétrospectif</a:t>
                      </a:r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b="1" dirty="0"/>
                        <a:t>Endoscopique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HHS59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HHS73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3002">
                <a:tc>
                  <a:txBody>
                    <a:bodyPr/>
                    <a:lstStyle/>
                    <a:p>
                      <a:r>
                        <a:rPr lang="fr-BE" dirty="0"/>
                        <a:t>Symposium SFA (2016) </a:t>
                      </a:r>
                      <a:r>
                        <a:rPr lang="fr-BE" dirty="0" err="1"/>
                        <a:t>Guicherd</a:t>
                      </a:r>
                      <a:r>
                        <a:rPr lang="fr-BE" dirty="0"/>
                        <a:t> et 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Prospectif</a:t>
                      </a:r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Arthroscopique + </a:t>
                      </a:r>
                      <a:r>
                        <a:rPr lang="fr-BE" b="1" dirty="0"/>
                        <a:t>Endoscopique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Oxford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Oxford 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8956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260648"/>
            <a:ext cx="9144000" cy="720080"/>
          </a:xfrm>
        </p:spPr>
        <p:txBody>
          <a:bodyPr>
            <a:normAutofit/>
          </a:bodyPr>
          <a:lstStyle/>
          <a:p>
            <a:pPr algn="ctr"/>
            <a:r>
              <a:rPr lang="fr-BE" sz="2800" b="1" dirty="0"/>
              <a:t>DISCUSSION: </a:t>
            </a:r>
            <a:r>
              <a:rPr lang="fr-BE" sz="2800" dirty="0"/>
              <a:t>Comparaison avec la littérature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xmlns="" id="{2E206D0D-85D2-4F12-A580-FF0AC779330F}"/>
              </a:ext>
            </a:extLst>
          </p:cNvPr>
          <p:cNvSpPr/>
          <p:nvPr/>
        </p:nvSpPr>
        <p:spPr>
          <a:xfrm>
            <a:off x="4871864" y="4005064"/>
            <a:ext cx="1800200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E299CA70-4E0B-4480-86C5-5489B02657B3}"/>
              </a:ext>
            </a:extLst>
          </p:cNvPr>
          <p:cNvSpPr/>
          <p:nvPr/>
        </p:nvSpPr>
        <p:spPr>
          <a:xfrm>
            <a:off x="4799856" y="5373216"/>
            <a:ext cx="187220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1384" y="1412776"/>
            <a:ext cx="10801200" cy="5184576"/>
          </a:xfrm>
        </p:spPr>
        <p:txBody>
          <a:bodyPr>
            <a:normAutofit/>
          </a:bodyPr>
          <a:lstStyle/>
          <a:p>
            <a:pPr algn="ctr"/>
            <a:r>
              <a:rPr lang="fr-BE" u="sng" dirty="0" smtClean="0"/>
              <a:t> Réponse au test </a:t>
            </a:r>
            <a:r>
              <a:rPr lang="fr-BE" u="sng" dirty="0" err="1" smtClean="0"/>
              <a:t>infiltratif</a:t>
            </a:r>
            <a:r>
              <a:rPr lang="fr-BE" u="sng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fr-BE" dirty="0" smtClean="0"/>
              <a:t>Sur les 4 échecs, 2 soulagés par l’infiltration, 2 non soulagés</a:t>
            </a:r>
            <a:br>
              <a:rPr lang="fr-BE" dirty="0" smtClean="0"/>
            </a:br>
            <a:r>
              <a:rPr lang="fr-BE" dirty="0" smtClean="0">
                <a:sym typeface="Wingdings" pitchFamily="2" charset="2"/>
              </a:rPr>
              <a:t> Aucune corrélation démontrée</a:t>
            </a:r>
          </a:p>
          <a:p>
            <a:pPr algn="ctr"/>
            <a:r>
              <a:rPr lang="fr-BE" u="sng" dirty="0" smtClean="0">
                <a:sym typeface="Wingdings" pitchFamily="2" charset="2"/>
              </a:rPr>
              <a:t>Seuil de débord de cupule : </a:t>
            </a:r>
          </a:p>
          <a:p>
            <a:pPr>
              <a:buFont typeface="Wingdings" pitchFamily="2" charset="2"/>
              <a:buChar char="ü"/>
            </a:pPr>
            <a:r>
              <a:rPr lang="fr-BE" dirty="0" smtClean="0"/>
              <a:t>Ténotomie efficace pour des débords jusqu’à 18mm</a:t>
            </a:r>
            <a:endParaRPr lang="fr-BE" dirty="0" smtClean="0">
              <a:sym typeface="Wingdings" pitchFamily="2" charset="2"/>
            </a:endParaRPr>
          </a:p>
          <a:p>
            <a:pPr algn="ctr"/>
            <a:r>
              <a:rPr lang="fr-BE" u="sng" dirty="0" smtClean="0"/>
              <a:t>Saillie intramusculaire d’une vis (2) :</a:t>
            </a:r>
          </a:p>
          <a:p>
            <a:pPr>
              <a:buFont typeface="Wingdings" pitchFamily="2" charset="2"/>
              <a:buChar char="ü"/>
            </a:pPr>
            <a:r>
              <a:rPr lang="fr-BE" dirty="0" smtClean="0">
                <a:sym typeface="Wingdings" pitchFamily="2" charset="2"/>
              </a:rPr>
              <a:t> ténotomie inefficace pour les 2 patients</a:t>
            </a:r>
          </a:p>
          <a:p>
            <a:pPr algn="ctr"/>
            <a:r>
              <a:rPr lang="fr-BE" u="sng" dirty="0" smtClean="0">
                <a:sym typeface="Wingdings" pitchFamily="2" charset="2"/>
              </a:rPr>
              <a:t>Mauvais positionnement de cupule:</a:t>
            </a:r>
          </a:p>
          <a:p>
            <a:pPr>
              <a:buFont typeface="Wingdings" pitchFamily="2" charset="2"/>
              <a:buChar char="ü"/>
            </a:pPr>
            <a:r>
              <a:rPr lang="fr-BE" dirty="0" smtClean="0">
                <a:sym typeface="Wingdings" pitchFamily="2" charset="2"/>
              </a:rPr>
              <a:t> 1 </a:t>
            </a:r>
            <a:r>
              <a:rPr lang="fr-BE" dirty="0" err="1" smtClean="0">
                <a:sym typeface="Wingdings" pitchFamily="2" charset="2"/>
              </a:rPr>
              <a:t>verticalisation</a:t>
            </a:r>
            <a:r>
              <a:rPr lang="fr-BE" dirty="0" smtClean="0">
                <a:sym typeface="Wingdings" pitchFamily="2" charset="2"/>
              </a:rPr>
              <a:t> (&gt;50°) excessive non soulagée</a:t>
            </a:r>
            <a:br>
              <a:rPr lang="fr-BE" dirty="0" smtClean="0">
                <a:sym typeface="Wingdings" pitchFamily="2" charset="2"/>
              </a:rPr>
            </a:br>
            <a:r>
              <a:rPr lang="fr-BE" dirty="0" smtClean="0">
                <a:sym typeface="Wingdings" pitchFamily="2" charset="2"/>
              </a:rPr>
              <a:t> 1 défaut d’antéversion (&lt;5°) non soulagée</a:t>
            </a:r>
            <a:br>
              <a:rPr lang="fr-BE" dirty="0" smtClean="0">
                <a:sym typeface="Wingdings" pitchFamily="2" charset="2"/>
              </a:rPr>
            </a:br>
            <a:r>
              <a:rPr lang="fr-BE" dirty="0" smtClean="0">
                <a:sym typeface="Wingdings" pitchFamily="2" charset="2"/>
              </a:rPr>
              <a:t> révision acétabulaire</a:t>
            </a:r>
            <a:endParaRPr lang="fr-BE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88640"/>
            <a:ext cx="9144000" cy="936104"/>
          </a:xfrm>
        </p:spPr>
        <p:txBody>
          <a:bodyPr/>
          <a:lstStyle/>
          <a:p>
            <a:pPr algn="ctr"/>
            <a:r>
              <a:rPr lang="fr-BE" b="1" dirty="0" smtClean="0"/>
              <a:t>DISCUSSION</a:t>
            </a:r>
            <a:r>
              <a:rPr lang="fr-BE" dirty="0" smtClean="0"/>
              <a:t>: </a:t>
            </a:r>
            <a:r>
              <a:rPr lang="fr-BE" i="1" dirty="0" smtClean="0"/>
              <a:t>Facteurs prédictifs</a:t>
            </a:r>
            <a:endParaRPr lang="fr-BE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524000" y="476672"/>
            <a:ext cx="9144000" cy="432048"/>
          </a:xfrm>
        </p:spPr>
        <p:txBody>
          <a:bodyPr>
            <a:noAutofit/>
          </a:bodyPr>
          <a:lstStyle/>
          <a:p>
            <a:pPr algn="ctr"/>
            <a:r>
              <a:rPr lang="fr-BE" sz="2800" dirty="0" smtClean="0"/>
              <a:t>AVANTAGES DE LA TECHNIQUE ENDOSCOPIQUE</a:t>
            </a:r>
            <a:endParaRPr lang="fr-BE" sz="28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119336" y="1196753"/>
            <a:ext cx="5748064" cy="5544615"/>
          </a:xfrm>
        </p:spPr>
        <p:txBody>
          <a:bodyPr/>
          <a:lstStyle/>
          <a:p>
            <a:pPr algn="ctr"/>
            <a:r>
              <a:rPr lang="fr-BE" sz="2400" b="1" u="sng" dirty="0" smtClean="0"/>
              <a:t>ENDOSCOPIE:</a:t>
            </a:r>
            <a:r>
              <a:rPr lang="fr-BE" b="1" u="sng" dirty="0" smtClean="0"/>
              <a:t/>
            </a:r>
            <a:br>
              <a:rPr lang="fr-BE" b="1" u="sng" dirty="0" smtClean="0"/>
            </a:br>
            <a:endParaRPr lang="fr-BE" sz="2400" dirty="0" smtClean="0"/>
          </a:p>
          <a:p>
            <a:pPr lvl="1">
              <a:buFont typeface="Wingdings" pitchFamily="2" charset="2"/>
              <a:buChar char="ü"/>
            </a:pPr>
            <a:r>
              <a:rPr lang="fr-BE" sz="2400" dirty="0" smtClean="0"/>
              <a:t>Faibles risques d’infection</a:t>
            </a:r>
            <a:br>
              <a:rPr lang="fr-BE" sz="2400" dirty="0" smtClean="0"/>
            </a:br>
            <a:endParaRPr lang="fr-BE" sz="2400" dirty="0" smtClean="0"/>
          </a:p>
          <a:p>
            <a:pPr lvl="1">
              <a:buFont typeface="Wingdings" pitchFamily="2" charset="2"/>
              <a:buChar char="ü"/>
            </a:pPr>
            <a:r>
              <a:rPr lang="fr-BE" sz="2400" dirty="0" smtClean="0"/>
              <a:t>Pas de lésion surface implants</a:t>
            </a:r>
            <a:br>
              <a:rPr lang="fr-BE" sz="2400" dirty="0" smtClean="0"/>
            </a:br>
            <a:endParaRPr lang="fr-BE" sz="2400" dirty="0" smtClean="0"/>
          </a:p>
          <a:p>
            <a:pPr lvl="1">
              <a:buFont typeface="Wingdings" pitchFamily="2" charset="2"/>
              <a:buChar char="ü"/>
            </a:pPr>
            <a:r>
              <a:rPr lang="fr-BE" sz="2400" dirty="0" smtClean="0"/>
              <a:t>Pas de </a:t>
            </a:r>
            <a:r>
              <a:rPr lang="fr-BE" sz="2400" dirty="0" err="1" smtClean="0"/>
              <a:t>capsulotomie</a:t>
            </a:r>
            <a:r>
              <a:rPr lang="fr-BE" sz="2400" dirty="0" smtClean="0"/>
              <a:t> nécessaire</a:t>
            </a:r>
            <a:br>
              <a:rPr lang="fr-BE" sz="2400" dirty="0" smtClean="0"/>
            </a:br>
            <a:endParaRPr lang="fr-BE" sz="2400" dirty="0" smtClean="0"/>
          </a:p>
          <a:p>
            <a:pPr lvl="1">
              <a:buFont typeface="Wingdings" pitchFamily="2" charset="2"/>
              <a:buChar char="ü"/>
            </a:pPr>
            <a:r>
              <a:rPr lang="fr-BE" sz="2400" dirty="0" smtClean="0"/>
              <a:t>Ténotomie plus distale</a:t>
            </a:r>
          </a:p>
          <a:p>
            <a:pPr lvl="1">
              <a:buNone/>
            </a:pPr>
            <a:endParaRPr lang="fr-BE" sz="2400" dirty="0" smtClean="0"/>
          </a:p>
          <a:p>
            <a:pPr lvl="1">
              <a:buFont typeface="Wingdings" pitchFamily="2" charset="2"/>
              <a:buChar char="ü"/>
            </a:pPr>
            <a:r>
              <a:rPr lang="fr-BE" sz="2400" dirty="0" smtClean="0"/>
              <a:t>Distance du nerf fémoral</a:t>
            </a:r>
          </a:p>
          <a:p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6324600" y="1124745"/>
            <a:ext cx="5604048" cy="5616623"/>
          </a:xfrm>
        </p:spPr>
        <p:txBody>
          <a:bodyPr/>
          <a:lstStyle/>
          <a:p>
            <a:pPr algn="ctr"/>
            <a:r>
              <a:rPr lang="fr-BE" sz="2400" b="1" u="sng" dirty="0" smtClean="0"/>
              <a:t>ARTHROSCOPIE:</a:t>
            </a:r>
            <a:r>
              <a:rPr lang="fr-BE" b="1" u="sng" dirty="0" smtClean="0"/>
              <a:t/>
            </a:r>
            <a:br>
              <a:rPr lang="fr-BE" b="1" u="sng" dirty="0" smtClean="0"/>
            </a:br>
            <a:endParaRPr lang="fr-BE" b="1" u="sng" dirty="0" smtClean="0"/>
          </a:p>
          <a:p>
            <a:pPr>
              <a:buFont typeface="Wingdings" pitchFamily="2" charset="2"/>
              <a:buChar char="ü"/>
            </a:pPr>
            <a:r>
              <a:rPr lang="fr-BE" sz="2400" dirty="0" smtClean="0"/>
              <a:t> Visualisation du conflit</a:t>
            </a:r>
            <a:br>
              <a:rPr lang="fr-BE" sz="2400" dirty="0" smtClean="0"/>
            </a:br>
            <a:endParaRPr lang="fr-BE" sz="2400" dirty="0" smtClean="0"/>
          </a:p>
          <a:p>
            <a:pPr>
              <a:buFont typeface="Wingdings" pitchFamily="2" charset="2"/>
              <a:buChar char="ü"/>
            </a:pPr>
            <a:r>
              <a:rPr lang="fr-BE" sz="2400" dirty="0" smtClean="0"/>
              <a:t>Exploration intra-articulaire</a:t>
            </a:r>
            <a:br>
              <a:rPr lang="fr-BE" sz="2400" dirty="0" smtClean="0"/>
            </a:br>
            <a:endParaRPr lang="fr-BE" sz="2400" dirty="0" smtClean="0"/>
          </a:p>
          <a:p>
            <a:pPr>
              <a:buFont typeface="Wingdings" pitchFamily="2" charset="2"/>
              <a:buChar char="ü"/>
            </a:pPr>
            <a:r>
              <a:rPr lang="fr-BE" sz="2400" dirty="0" smtClean="0"/>
              <a:t> Prélèvements possibles</a:t>
            </a:r>
          </a:p>
          <a:p>
            <a:pPr>
              <a:buNone/>
            </a:pP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 Technique mini-invasive, </a:t>
            </a:r>
            <a:r>
              <a:rPr lang="fr-BE" dirty="0" smtClean="0"/>
              <a:t>simple</a:t>
            </a:r>
            <a:br>
              <a:rPr lang="fr-BE" dirty="0" smtClean="0"/>
            </a:br>
            <a:endParaRPr lang="fr-BE" dirty="0"/>
          </a:p>
          <a:p>
            <a:r>
              <a:rPr lang="fr-BE" dirty="0"/>
              <a:t> </a:t>
            </a:r>
            <a:r>
              <a:rPr lang="fr-BE" dirty="0" smtClean="0"/>
              <a:t>Efficace (77-92%)</a:t>
            </a:r>
            <a:br>
              <a:rPr lang="fr-BE" dirty="0" smtClean="0"/>
            </a:br>
            <a:endParaRPr lang="fr-BE" dirty="0"/>
          </a:p>
          <a:p>
            <a:r>
              <a:rPr lang="fr-BE" dirty="0" smtClean="0"/>
              <a:t> </a:t>
            </a:r>
            <a:r>
              <a:rPr lang="fr-BE" dirty="0"/>
              <a:t>Taux de </a:t>
            </a:r>
            <a:r>
              <a:rPr lang="fr-BE" dirty="0" smtClean="0"/>
              <a:t>complications faible</a:t>
            </a:r>
            <a:br>
              <a:rPr lang="fr-BE" dirty="0" smtClean="0"/>
            </a:br>
            <a:endParaRPr lang="fr-BE" dirty="0"/>
          </a:p>
          <a:p>
            <a:r>
              <a:rPr lang="fr-BE" dirty="0" smtClean="0"/>
              <a:t> </a:t>
            </a:r>
            <a:r>
              <a:rPr lang="fr-BE" dirty="0"/>
              <a:t>Technique à réaliser en 1</a:t>
            </a:r>
            <a:r>
              <a:rPr lang="fr-BE" baseline="30000" dirty="0"/>
              <a:t>ère</a:t>
            </a:r>
            <a:r>
              <a:rPr lang="fr-BE" dirty="0"/>
              <a:t> </a:t>
            </a:r>
            <a:r>
              <a:rPr lang="fr-BE" dirty="0" smtClean="0"/>
              <a:t>intention quelque soit le débord</a:t>
            </a:r>
            <a:br>
              <a:rPr lang="fr-BE" dirty="0" smtClean="0"/>
            </a:br>
            <a:endParaRPr lang="fr-BE" dirty="0" smtClean="0"/>
          </a:p>
          <a:p>
            <a:r>
              <a:rPr lang="fr-BE" dirty="0" smtClean="0"/>
              <a:t> Envisager </a:t>
            </a:r>
            <a:r>
              <a:rPr lang="fr-BE" dirty="0"/>
              <a:t>révision en cas </a:t>
            </a:r>
            <a:r>
              <a:rPr lang="fr-BE" smtClean="0"/>
              <a:t>: - d’échec </a:t>
            </a:r>
            <a:r>
              <a:rPr lang="fr-BE" dirty="0" smtClean="0"/>
              <a:t>de ténotomie</a:t>
            </a:r>
            <a:br>
              <a:rPr lang="fr-BE" dirty="0" smtClean="0"/>
            </a:br>
            <a:r>
              <a:rPr lang="fr-BE" smtClean="0"/>
              <a:t>                                              - </a:t>
            </a:r>
            <a:r>
              <a:rPr lang="fr-BE" dirty="0" smtClean="0"/>
              <a:t>de malposition d’implant</a:t>
            </a:r>
            <a:br>
              <a:rPr lang="fr-BE" dirty="0" smtClean="0"/>
            </a:br>
            <a:r>
              <a:rPr lang="fr-BE" smtClean="0"/>
              <a:t>                                              - </a:t>
            </a:r>
            <a:r>
              <a:rPr lang="fr-BE" dirty="0" smtClean="0"/>
              <a:t>de saillie intramusculaire de vis</a:t>
            </a:r>
            <a:br>
              <a:rPr lang="fr-BE" dirty="0" smtClean="0"/>
            </a:b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260648"/>
            <a:ext cx="91440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Conclusion</a:t>
            </a:r>
            <a:r>
              <a:rPr lang="fr-BE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78581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/>
              <a:t>INTRODUCTION : Conflit </a:t>
            </a:r>
            <a:r>
              <a:rPr lang="fr-FR" dirty="0" smtClean="0"/>
              <a:t>Cupule-psoas</a:t>
            </a: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166646" y="980728"/>
            <a:ext cx="6073370" cy="5662981"/>
          </a:xfrm>
        </p:spPr>
        <p:txBody>
          <a:bodyPr rtlCol="0">
            <a:normAutofit fontScale="85000" lnSpcReduction="20000"/>
          </a:bodyPr>
          <a:lstStyle/>
          <a:p>
            <a:r>
              <a:rPr lang="fr-FR" dirty="0" smtClean="0"/>
              <a:t>Décrit pour la 1</a:t>
            </a:r>
            <a:r>
              <a:rPr lang="fr-FR" baseline="30000" dirty="0" smtClean="0"/>
              <a:t>ère</a:t>
            </a:r>
            <a:r>
              <a:rPr lang="fr-FR" dirty="0" smtClean="0"/>
              <a:t> fois en 1991 par M. </a:t>
            </a:r>
            <a:r>
              <a:rPr lang="fr-FR" dirty="0" err="1" smtClean="0"/>
              <a:t>Lequesne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Concerne </a:t>
            </a:r>
            <a:r>
              <a:rPr lang="fr-FR" dirty="0"/>
              <a:t>4.3 % des douleurs persistantes après PTH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Littérature pauvre concernant sa prise en charge </a:t>
            </a:r>
            <a:r>
              <a:rPr lang="fr-FR" dirty="0" err="1" smtClean="0"/>
              <a:t>arthroscopique</a:t>
            </a:r>
            <a:endParaRPr lang="fr-FR" dirty="0" smtClean="0"/>
          </a:p>
          <a:p>
            <a:endParaRPr lang="fr-FR" dirty="0" smtClean="0"/>
          </a:p>
          <a:p>
            <a:pPr rtl="0"/>
            <a:r>
              <a:rPr lang="fr-FR" dirty="0" smtClean="0"/>
              <a:t>Etiologies:</a:t>
            </a:r>
            <a:br>
              <a:rPr lang="fr-FR" dirty="0" smtClean="0"/>
            </a:br>
            <a:r>
              <a:rPr lang="fr-FR" dirty="0" smtClean="0"/>
              <a:t>- Malposition implant cotyloïdien (</a:t>
            </a:r>
            <a:r>
              <a:rPr lang="fr-FR" b="1" dirty="0" smtClean="0"/>
              <a:t>défaut d’antéversion</a:t>
            </a:r>
            <a:r>
              <a:rPr lang="fr-FR" dirty="0" smtClean="0"/>
              <a:t>, </a:t>
            </a:r>
            <a:r>
              <a:rPr lang="fr-FR" dirty="0" err="1" smtClean="0"/>
              <a:t>verticalisation</a:t>
            </a:r>
            <a:r>
              <a:rPr lang="fr-FR" dirty="0" smtClean="0"/>
              <a:t>)</a:t>
            </a:r>
            <a:br>
              <a:rPr lang="fr-FR" dirty="0" smtClean="0"/>
            </a:br>
            <a:r>
              <a:rPr lang="fr-FR" dirty="0" smtClean="0"/>
              <a:t>- Extrusion cupule</a:t>
            </a:r>
            <a:br>
              <a:rPr lang="fr-FR" dirty="0" smtClean="0"/>
            </a:br>
            <a:r>
              <a:rPr lang="fr-FR" dirty="0" smtClean="0"/>
              <a:t>- Dysplasie de hanche </a:t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Cimentophyte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Conflit d’une vis, d’un plot, d’une armature de soutien (</a:t>
            </a:r>
            <a:r>
              <a:rPr lang="fr-FR" dirty="0" err="1" smtClean="0"/>
              <a:t>Kerboull</a:t>
            </a:r>
            <a:r>
              <a:rPr lang="fr-FR" dirty="0" smtClean="0"/>
              <a:t>), tête de gros diamètre</a:t>
            </a:r>
            <a:br>
              <a:rPr lang="fr-FR" dirty="0" smtClean="0"/>
            </a:br>
            <a:endParaRPr lang="fr-FR" dirty="0" smtClean="0"/>
          </a:p>
          <a:p>
            <a:pPr rtl="0">
              <a:buNone/>
            </a:pPr>
            <a:endParaRPr lang="fr-F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BB72D638-CEFF-4438-A71F-89395968F1A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7758" t="27235" r="30012" b="22194"/>
          <a:stretch>
            <a:fillRect/>
          </a:stretch>
        </p:blipFill>
        <p:spPr bwMode="auto">
          <a:xfrm>
            <a:off x="6667504" y="1285860"/>
            <a:ext cx="4343400" cy="383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82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78581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/>
              <a:t>INTRODUCTION : Conflit </a:t>
            </a:r>
            <a:r>
              <a:rPr lang="fr-FR" dirty="0" smtClean="0"/>
              <a:t>Cupule-psoas</a:t>
            </a: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166646" y="980728"/>
            <a:ext cx="6073370" cy="5662981"/>
          </a:xfrm>
        </p:spPr>
        <p:txBody>
          <a:bodyPr rtlCol="0">
            <a:normAutofit fontScale="85000" lnSpcReduction="20000"/>
          </a:bodyPr>
          <a:lstStyle/>
          <a:p>
            <a:r>
              <a:rPr lang="fr-FR" dirty="0" smtClean="0"/>
              <a:t>Décrit pour la 1</a:t>
            </a:r>
            <a:r>
              <a:rPr lang="fr-FR" baseline="30000" dirty="0" smtClean="0"/>
              <a:t>ère</a:t>
            </a:r>
            <a:r>
              <a:rPr lang="fr-FR" dirty="0" smtClean="0"/>
              <a:t> fois en 1991 par M. </a:t>
            </a:r>
            <a:r>
              <a:rPr lang="fr-FR" dirty="0" err="1" smtClean="0"/>
              <a:t>Lequesne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Concerne </a:t>
            </a:r>
            <a:r>
              <a:rPr lang="fr-FR" dirty="0"/>
              <a:t>4.3 % des douleurs persistantes après PTH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Littérature pauvre concernant sa prise en charge </a:t>
            </a:r>
            <a:r>
              <a:rPr lang="fr-FR" dirty="0" err="1" smtClean="0"/>
              <a:t>arthroscopique</a:t>
            </a:r>
            <a:endParaRPr lang="fr-FR" dirty="0" smtClean="0"/>
          </a:p>
          <a:p>
            <a:endParaRPr lang="fr-FR" dirty="0" smtClean="0"/>
          </a:p>
          <a:p>
            <a:pPr rtl="0"/>
            <a:r>
              <a:rPr lang="fr-FR" dirty="0" smtClean="0"/>
              <a:t>Etiologies:</a:t>
            </a:r>
            <a:br>
              <a:rPr lang="fr-FR" dirty="0" smtClean="0"/>
            </a:br>
            <a:r>
              <a:rPr lang="fr-FR" dirty="0" smtClean="0"/>
              <a:t>- Malposition implant cotyloïdien (défaut d’antéversion, </a:t>
            </a:r>
            <a:r>
              <a:rPr lang="fr-FR" dirty="0" err="1" smtClean="0"/>
              <a:t>verticalisation</a:t>
            </a:r>
            <a:r>
              <a:rPr lang="fr-FR" dirty="0" smtClean="0"/>
              <a:t>)</a:t>
            </a:r>
            <a:br>
              <a:rPr lang="fr-FR" dirty="0" smtClean="0"/>
            </a:br>
            <a:r>
              <a:rPr lang="fr-FR" dirty="0" smtClean="0"/>
              <a:t>- Extrusion cupule</a:t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b="1" dirty="0" smtClean="0"/>
              <a:t>Dysplasie de hanche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Cimentophyte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Conflit d’une vis, d’un plot, d’une armature de soutien (</a:t>
            </a:r>
            <a:r>
              <a:rPr lang="fr-FR" dirty="0" err="1" smtClean="0"/>
              <a:t>Kerboull</a:t>
            </a:r>
            <a:r>
              <a:rPr lang="fr-FR" dirty="0" smtClean="0"/>
              <a:t>), tête de gros diamètre</a:t>
            </a:r>
            <a:br>
              <a:rPr lang="fr-FR" dirty="0" smtClean="0"/>
            </a:br>
            <a:endParaRPr lang="fr-FR" dirty="0" smtClean="0"/>
          </a:p>
          <a:p>
            <a:pPr rtl="0">
              <a:buNone/>
            </a:pPr>
            <a:endParaRPr lang="fr-FR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42779" t="32248" r="37913" b="15347"/>
          <a:stretch>
            <a:fillRect/>
          </a:stretch>
        </p:blipFill>
        <p:spPr bwMode="auto">
          <a:xfrm>
            <a:off x="7752184" y="1700808"/>
            <a:ext cx="3024336" cy="409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8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78581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/>
              <a:t>INTRODUCTION : Conflit </a:t>
            </a:r>
            <a:r>
              <a:rPr lang="fr-FR" dirty="0" smtClean="0"/>
              <a:t>Cupule-psoas</a:t>
            </a: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166646" y="980728"/>
            <a:ext cx="6073370" cy="5662981"/>
          </a:xfrm>
        </p:spPr>
        <p:txBody>
          <a:bodyPr rtlCol="0">
            <a:normAutofit fontScale="85000" lnSpcReduction="20000"/>
          </a:bodyPr>
          <a:lstStyle/>
          <a:p>
            <a:r>
              <a:rPr lang="fr-FR" dirty="0" smtClean="0"/>
              <a:t>Décrit pour la 1</a:t>
            </a:r>
            <a:r>
              <a:rPr lang="fr-FR" baseline="30000" dirty="0" smtClean="0"/>
              <a:t>ère</a:t>
            </a:r>
            <a:r>
              <a:rPr lang="fr-FR" dirty="0" smtClean="0"/>
              <a:t> fois en 1991 par M. </a:t>
            </a:r>
            <a:r>
              <a:rPr lang="fr-FR" dirty="0" err="1" smtClean="0"/>
              <a:t>Lequesne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Concerne </a:t>
            </a:r>
            <a:r>
              <a:rPr lang="fr-FR" dirty="0"/>
              <a:t>4.3 % des douleurs persistantes après PTH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Littérature pauvre concernant sa prise en charge </a:t>
            </a:r>
            <a:r>
              <a:rPr lang="fr-FR" dirty="0" err="1" smtClean="0"/>
              <a:t>arthroscopique</a:t>
            </a:r>
            <a:endParaRPr lang="fr-FR" dirty="0" smtClean="0"/>
          </a:p>
          <a:p>
            <a:endParaRPr lang="fr-FR" dirty="0" smtClean="0"/>
          </a:p>
          <a:p>
            <a:pPr rtl="0"/>
            <a:r>
              <a:rPr lang="fr-FR" dirty="0" smtClean="0"/>
              <a:t>Etiologies:</a:t>
            </a:r>
            <a:br>
              <a:rPr lang="fr-FR" dirty="0" smtClean="0"/>
            </a:br>
            <a:r>
              <a:rPr lang="fr-FR" dirty="0" smtClean="0"/>
              <a:t>- Malposition implant cotyloïdien (défaut d’antéversion, </a:t>
            </a:r>
            <a:r>
              <a:rPr lang="fr-FR" dirty="0" err="1" smtClean="0"/>
              <a:t>verticalisation</a:t>
            </a:r>
            <a:r>
              <a:rPr lang="fr-FR" dirty="0" smtClean="0"/>
              <a:t>)</a:t>
            </a:r>
            <a:br>
              <a:rPr lang="fr-FR" dirty="0" smtClean="0"/>
            </a:br>
            <a:r>
              <a:rPr lang="fr-FR" dirty="0" smtClean="0"/>
              <a:t>- Extrusion cupule</a:t>
            </a:r>
            <a:br>
              <a:rPr lang="fr-FR" dirty="0" smtClean="0"/>
            </a:br>
            <a:r>
              <a:rPr lang="fr-FR" dirty="0" smtClean="0"/>
              <a:t>- Dysplasie de hanche </a:t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Cimentophyte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Conflit d’</a:t>
            </a:r>
            <a:r>
              <a:rPr lang="fr-FR" b="1" dirty="0" smtClean="0"/>
              <a:t>une vis</a:t>
            </a:r>
            <a:r>
              <a:rPr lang="fr-FR" dirty="0" smtClean="0"/>
              <a:t>, d’un plot, d’une armature de soutien (</a:t>
            </a:r>
            <a:r>
              <a:rPr lang="fr-FR" dirty="0" err="1" smtClean="0"/>
              <a:t>Kerboull</a:t>
            </a:r>
            <a:r>
              <a:rPr lang="fr-FR" dirty="0" smtClean="0"/>
              <a:t>), tête de gros diamètre</a:t>
            </a:r>
            <a:br>
              <a:rPr lang="fr-FR" dirty="0" smtClean="0"/>
            </a:br>
            <a:endParaRPr lang="fr-FR" dirty="0" smtClean="0"/>
          </a:p>
          <a:p>
            <a:pPr rtl="0">
              <a:buNone/>
            </a:pPr>
            <a:endParaRPr lang="fr-FR" dirty="0"/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lum/>
            <a:alphaModFix/>
          </a:blip>
          <a:srcRect l="22222" t="23625" r="19461" b="6702"/>
          <a:stretch/>
        </p:blipFill>
        <p:spPr>
          <a:xfrm>
            <a:off x="6672064" y="1124744"/>
            <a:ext cx="4783512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28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8D5F58A-7BCC-4483-91E6-2E856A886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88640"/>
            <a:ext cx="91440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 smtClean="0"/>
              <a:t>INTRODUCTION: Traitement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977CDB2-E208-4D65-8BE3-905187B92F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416" y="980728"/>
            <a:ext cx="10441160" cy="5688633"/>
          </a:xfrm>
        </p:spPr>
        <p:txBody>
          <a:bodyPr>
            <a:normAutofit/>
          </a:bodyPr>
          <a:lstStyle/>
          <a:p>
            <a:pPr algn="ctr"/>
            <a:r>
              <a:rPr lang="fr-BE" dirty="0"/>
              <a:t> </a:t>
            </a:r>
            <a:r>
              <a:rPr lang="fr-BE" sz="2400" u="sng" dirty="0"/>
              <a:t>Conservateur:</a:t>
            </a:r>
          </a:p>
          <a:p>
            <a:pPr>
              <a:buFont typeface="Wingdings" pitchFamily="2" charset="2"/>
              <a:buChar char="Ø"/>
            </a:pPr>
            <a:r>
              <a:rPr lang="fr-BE" b="1" dirty="0"/>
              <a:t> </a:t>
            </a:r>
            <a:r>
              <a:rPr lang="fr-BE" dirty="0"/>
              <a:t>Antalgique / AINS / Kiné </a:t>
            </a:r>
            <a:endParaRPr lang="fr-BE" sz="1200" dirty="0"/>
          </a:p>
          <a:p>
            <a:pPr>
              <a:buFont typeface="Wingdings" pitchFamily="2" charset="2"/>
              <a:buChar char="Ø"/>
            </a:pPr>
            <a:r>
              <a:rPr lang="fr-BE" dirty="0"/>
              <a:t> </a:t>
            </a:r>
            <a:r>
              <a:rPr lang="fr-BE" dirty="0" smtClean="0"/>
              <a:t>Infiltration </a:t>
            </a:r>
            <a:r>
              <a:rPr lang="fr-BE" dirty="0" err="1" smtClean="0"/>
              <a:t>cortisonée</a:t>
            </a:r>
            <a:r>
              <a:rPr lang="fr-BE" dirty="0"/>
              <a:t/>
            </a:r>
            <a:br>
              <a:rPr lang="fr-BE" dirty="0"/>
            </a:br>
            <a:endParaRPr lang="fr-BE" dirty="0"/>
          </a:p>
          <a:p>
            <a:pPr algn="ctr"/>
            <a:r>
              <a:rPr lang="fr-BE" sz="2400" u="sng" dirty="0"/>
              <a:t>Chirurgical:</a:t>
            </a:r>
          </a:p>
          <a:p>
            <a:pPr>
              <a:buFont typeface="Wingdings" pitchFamily="2" charset="2"/>
              <a:buChar char="Ø"/>
            </a:pPr>
            <a:r>
              <a:rPr lang="fr-BE" dirty="0"/>
              <a:t>Chirurgie ouverte: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- Révision de cupule: </a:t>
            </a:r>
            <a:r>
              <a:rPr lang="fr-BE" sz="1200" dirty="0" smtClean="0"/>
              <a:t>bons résultats publiés (Batailler et al), nombreuses complications</a:t>
            </a:r>
            <a:br>
              <a:rPr lang="fr-BE" sz="1200" dirty="0" smtClean="0"/>
            </a:br>
            <a:r>
              <a:rPr lang="fr-BE" dirty="0" smtClean="0"/>
              <a:t>- Ténotomie à ciel ouvert : </a:t>
            </a:r>
            <a:r>
              <a:rPr lang="fr-BE" sz="1200" dirty="0" smtClean="0"/>
              <a:t>invasif par rapport aux techniques plus récentes (</a:t>
            </a:r>
            <a:r>
              <a:rPr lang="fr-BE" sz="1200" i="1" dirty="0" smtClean="0"/>
              <a:t>Dora et al )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- </a:t>
            </a:r>
            <a:r>
              <a:rPr lang="fr-BE" dirty="0" err="1" smtClean="0"/>
              <a:t>Capsuloplastie</a:t>
            </a:r>
            <a:r>
              <a:rPr lang="fr-BE" dirty="0" smtClean="0"/>
              <a:t> </a:t>
            </a:r>
            <a:br>
              <a:rPr lang="fr-BE" dirty="0" smtClean="0"/>
            </a:br>
            <a:endParaRPr lang="fr-BE" dirty="0"/>
          </a:p>
          <a:p>
            <a:pPr>
              <a:buFont typeface="Wingdings" pitchFamily="2" charset="2"/>
              <a:buChar char="Ø"/>
            </a:pPr>
            <a:r>
              <a:rPr lang="fr-BE" dirty="0" smtClean="0"/>
              <a:t>Arthroscopie</a:t>
            </a:r>
            <a:br>
              <a:rPr lang="fr-BE" dirty="0" smtClean="0"/>
            </a:br>
            <a:endParaRPr lang="fr-BE" dirty="0" smtClean="0"/>
          </a:p>
          <a:p>
            <a:pPr>
              <a:buFont typeface="Wingdings" pitchFamily="2" charset="2"/>
              <a:buChar char="Ø"/>
            </a:pPr>
            <a:r>
              <a:rPr lang="fr-B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Arthroscopie </a:t>
            </a:r>
            <a:r>
              <a:rPr lang="fr-B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extra-articulaire ( « endoscopique </a:t>
            </a:r>
            <a:r>
              <a:rPr lang="fr-B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»)</a:t>
            </a:r>
          </a:p>
          <a:p>
            <a:pPr>
              <a:buNone/>
            </a:pPr>
            <a:endParaRPr lang="fr-BE" dirty="0"/>
          </a:p>
          <a:p>
            <a:endParaRPr lang="fr-BE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xmlns="" id="{E88F8BC8-EE5F-4DEB-8140-7CB81AEE574E}"/>
              </a:ext>
            </a:extLst>
          </p:cNvPr>
          <p:cNvSpPr/>
          <p:nvPr/>
        </p:nvSpPr>
        <p:spPr>
          <a:xfrm>
            <a:off x="623392" y="6165304"/>
            <a:ext cx="9361040" cy="5760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71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BD288C-9DB2-457A-A5CB-DC9D4CB52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85728"/>
            <a:ext cx="9144000" cy="928694"/>
          </a:xfrm>
        </p:spPr>
        <p:txBody>
          <a:bodyPr/>
          <a:lstStyle/>
          <a:p>
            <a:pPr algn="ctr"/>
            <a:r>
              <a:rPr lang="fr-BE" b="1" dirty="0"/>
              <a:t>Patients et méthodes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EA3CB92-A9DE-448A-93DB-9EE769F04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440" y="1556792"/>
            <a:ext cx="10153128" cy="5098888"/>
          </a:xfrm>
        </p:spPr>
        <p:txBody>
          <a:bodyPr>
            <a:normAutofit/>
          </a:bodyPr>
          <a:lstStyle/>
          <a:p>
            <a:r>
              <a:rPr lang="fr-BE" dirty="0"/>
              <a:t>19 ténotomies endoscopiques réalisées entre 2012 et 2019</a:t>
            </a:r>
          </a:p>
          <a:p>
            <a:r>
              <a:rPr lang="fr-BE" dirty="0"/>
              <a:t>Trois chirurgiens</a:t>
            </a:r>
          </a:p>
          <a:p>
            <a:r>
              <a:rPr lang="fr-BE" dirty="0"/>
              <a:t>Age moyen : 66 </a:t>
            </a:r>
            <a:r>
              <a:rPr lang="fr-BE" dirty="0" smtClean="0"/>
              <a:t>ans</a:t>
            </a:r>
          </a:p>
          <a:p>
            <a:r>
              <a:rPr lang="fr-BE" dirty="0" smtClean="0"/>
              <a:t>Rétrospective</a:t>
            </a:r>
            <a:r>
              <a:rPr lang="fr-BE" dirty="0"/>
              <a:t>, Recul moyen 36 mois</a:t>
            </a:r>
          </a:p>
          <a:p>
            <a:r>
              <a:rPr lang="fr-BE" dirty="0" smtClean="0"/>
              <a:t>16 PTH (0 DM), 3 prothèses de </a:t>
            </a:r>
            <a:r>
              <a:rPr lang="fr-BE" dirty="0" err="1" smtClean="0"/>
              <a:t>resurfaçages</a:t>
            </a:r>
            <a:endParaRPr lang="fr-BE" dirty="0"/>
          </a:p>
          <a:p>
            <a:r>
              <a:rPr lang="fr-BE" dirty="0"/>
              <a:t>Etiologies variées: </a:t>
            </a:r>
            <a:r>
              <a:rPr lang="fr-BE" dirty="0" smtClean="0"/>
              <a:t>mauvais positionnement de cupule (2), dysplasie </a:t>
            </a:r>
            <a:r>
              <a:rPr lang="fr-BE" dirty="0"/>
              <a:t>cotyloïdienne (3), conflit avec vis </a:t>
            </a:r>
            <a:r>
              <a:rPr lang="fr-BE" dirty="0" smtClean="0"/>
              <a:t>(2), </a:t>
            </a:r>
            <a:r>
              <a:rPr lang="fr-BE" dirty="0"/>
              <a:t>extrusion cupule (1</a:t>
            </a:r>
            <a:r>
              <a:rPr lang="fr-BE" dirty="0" smtClean="0"/>
              <a:t>), ossification tendon (1).</a:t>
            </a:r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279375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466936"/>
            <a:ext cx="9144000" cy="883568"/>
          </a:xfrm>
        </p:spPr>
        <p:txBody>
          <a:bodyPr/>
          <a:lstStyle/>
          <a:p>
            <a:pPr algn="ctr"/>
            <a:r>
              <a:rPr lang="fr-BE" dirty="0"/>
              <a:t>Infiltration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92213" y="1825625"/>
            <a:ext cx="8648203" cy="4565439"/>
          </a:xfrm>
        </p:spPr>
        <p:txBody>
          <a:bodyPr>
            <a:normAutofit/>
          </a:bodyPr>
          <a:lstStyle/>
          <a:p>
            <a:r>
              <a:rPr lang="fr-BE" b="1" dirty="0"/>
              <a:t>1 anesthésiant</a:t>
            </a:r>
            <a:r>
              <a:rPr lang="fr-BE" dirty="0"/>
              <a:t> </a:t>
            </a:r>
            <a:r>
              <a:rPr lang="fr-BE" dirty="0" smtClean="0"/>
              <a:t>(</a:t>
            </a:r>
            <a:r>
              <a:rPr lang="fr-BE" i="1" dirty="0" err="1" smtClean="0"/>
              <a:t>Naropin</a:t>
            </a:r>
            <a:r>
              <a:rPr lang="fr-BE" dirty="0" smtClean="0"/>
              <a:t>®)</a:t>
            </a:r>
            <a:br>
              <a:rPr lang="fr-BE" dirty="0" smtClean="0"/>
            </a:br>
            <a:endParaRPr lang="fr-BE" dirty="0"/>
          </a:p>
          <a:p>
            <a:r>
              <a:rPr lang="fr-BE" b="1" dirty="0"/>
              <a:t>1 corticoïde à longue durée </a:t>
            </a:r>
            <a:r>
              <a:rPr lang="fr-BE" dirty="0"/>
              <a:t>(</a:t>
            </a:r>
            <a:r>
              <a:rPr lang="fr-BE" i="1" dirty="0" err="1" smtClean="0"/>
              <a:t>Depo</a:t>
            </a:r>
            <a:r>
              <a:rPr lang="fr-BE" i="1" dirty="0" smtClean="0"/>
              <a:t>-</a:t>
            </a:r>
            <a:r>
              <a:rPr lang="fr-BE" i="1" dirty="0" err="1" smtClean="0"/>
              <a:t>Medrol</a:t>
            </a:r>
            <a:r>
              <a:rPr lang="fr-BE" dirty="0" smtClean="0"/>
              <a:t>®)</a:t>
            </a:r>
            <a:br>
              <a:rPr lang="fr-BE" dirty="0" smtClean="0"/>
            </a:br>
            <a:endParaRPr lang="fr-BE" dirty="0"/>
          </a:p>
          <a:p>
            <a:r>
              <a:rPr lang="fr-BE" dirty="0"/>
              <a:t> Sous contrôle </a:t>
            </a:r>
            <a:r>
              <a:rPr lang="fr-BE" dirty="0" smtClean="0"/>
              <a:t>Echo (2)  </a:t>
            </a:r>
            <a:r>
              <a:rPr lang="fr-BE" dirty="0"/>
              <a:t>ou </a:t>
            </a:r>
            <a:r>
              <a:rPr lang="fr-BE" dirty="0" smtClean="0"/>
              <a:t>Scan (17)</a:t>
            </a:r>
            <a:br>
              <a:rPr lang="fr-BE" dirty="0" smtClean="0"/>
            </a:br>
            <a:endParaRPr lang="fr-BE" dirty="0"/>
          </a:p>
          <a:p>
            <a:r>
              <a:rPr lang="fr-BE" dirty="0" smtClean="0"/>
              <a:t> Controversée :</a:t>
            </a:r>
            <a:br>
              <a:rPr lang="fr-BE" dirty="0" smtClean="0"/>
            </a:br>
            <a:r>
              <a:rPr lang="fr-BE" dirty="0" smtClean="0">
                <a:solidFill>
                  <a:srgbClr val="FF0000"/>
                </a:solidFill>
              </a:rPr>
              <a:t>(-)</a:t>
            </a:r>
            <a:r>
              <a:rPr lang="fr-BE" dirty="0" smtClean="0"/>
              <a:t>  : risque infectieux</a:t>
            </a:r>
            <a:br>
              <a:rPr lang="fr-BE" dirty="0" smtClean="0"/>
            </a:br>
            <a:r>
              <a:rPr lang="fr-BE" dirty="0" smtClean="0">
                <a:solidFill>
                  <a:srgbClr val="FF0000"/>
                </a:solidFill>
              </a:rPr>
              <a:t>(-)</a:t>
            </a:r>
            <a:r>
              <a:rPr lang="fr-BE" dirty="0" smtClean="0"/>
              <a:t>  : Efficacité limitée </a:t>
            </a:r>
            <a:r>
              <a:rPr lang="fr-BE" dirty="0"/>
              <a:t>dans le temps </a:t>
            </a:r>
            <a:r>
              <a:rPr lang="fr-BE" sz="2000" dirty="0"/>
              <a:t>(</a:t>
            </a:r>
            <a:r>
              <a:rPr lang="fr-BE" sz="2000" i="1" dirty="0"/>
              <a:t>Dora et al, </a:t>
            </a:r>
            <a:r>
              <a:rPr lang="fr-BE" sz="2000" i="1" dirty="0" err="1"/>
              <a:t>Nunley</a:t>
            </a:r>
            <a:r>
              <a:rPr lang="fr-BE" sz="2000" i="1" dirty="0"/>
              <a:t> et al</a:t>
            </a:r>
            <a:r>
              <a:rPr lang="fr-BE" sz="2000" dirty="0" smtClean="0"/>
              <a:t>)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>
                <a:solidFill>
                  <a:srgbClr val="92D050"/>
                </a:solidFill>
              </a:rPr>
              <a:t>(+) </a:t>
            </a:r>
            <a:r>
              <a:rPr lang="fr-BE" dirty="0" smtClean="0"/>
              <a:t>: </a:t>
            </a:r>
            <a:r>
              <a:rPr lang="fr-BE" dirty="0"/>
              <a:t>Bonne valeur diagnostique </a:t>
            </a:r>
            <a:r>
              <a:rPr lang="fr-BE" sz="2000" dirty="0"/>
              <a:t>(</a:t>
            </a:r>
            <a:r>
              <a:rPr lang="fr-BE" sz="2000" i="1" dirty="0" err="1"/>
              <a:t>Gédouin</a:t>
            </a:r>
            <a:r>
              <a:rPr lang="fr-BE" sz="2000" i="1" dirty="0"/>
              <a:t> et al</a:t>
            </a:r>
            <a:r>
              <a:rPr lang="fr-BE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84850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936104"/>
          </a:xfrm>
        </p:spPr>
        <p:txBody>
          <a:bodyPr/>
          <a:lstStyle/>
          <a:p>
            <a:pPr algn="ctr"/>
            <a:r>
              <a:rPr lang="fr-BE" dirty="0"/>
              <a:t>Technique opératoire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35360" y="1412777"/>
            <a:ext cx="6336704" cy="5112568"/>
          </a:xfrm>
        </p:spPr>
        <p:txBody>
          <a:bodyPr>
            <a:normAutofit/>
          </a:bodyPr>
          <a:lstStyle/>
          <a:p>
            <a:r>
              <a:rPr lang="fr-BE" dirty="0" smtClean="0"/>
              <a:t>Anesthésie générale</a:t>
            </a:r>
            <a:br>
              <a:rPr lang="fr-BE" dirty="0" smtClean="0"/>
            </a:br>
            <a:endParaRPr lang="fr-BE" dirty="0" smtClean="0"/>
          </a:p>
          <a:p>
            <a:r>
              <a:rPr lang="fr-BE" dirty="0" smtClean="0"/>
              <a:t>Amplificateur de brillance de face</a:t>
            </a:r>
          </a:p>
          <a:p>
            <a:endParaRPr lang="fr-BE" dirty="0" smtClean="0"/>
          </a:p>
          <a:p>
            <a:r>
              <a:rPr lang="fr-BE" dirty="0" smtClean="0"/>
              <a:t>Décubitus dorsal sur table orthopédique</a:t>
            </a:r>
          </a:p>
          <a:p>
            <a:endParaRPr lang="fr-BE" dirty="0"/>
          </a:p>
          <a:p>
            <a:r>
              <a:rPr lang="fr-BE" dirty="0" smtClean="0"/>
              <a:t> Sans traction</a:t>
            </a:r>
          </a:p>
          <a:p>
            <a:pPr>
              <a:buNone/>
            </a:pPr>
            <a:endParaRPr lang="fr-BE" dirty="0"/>
          </a:p>
          <a:p>
            <a:r>
              <a:rPr lang="fr-BE" dirty="0" smtClean="0"/>
              <a:t> RE</a:t>
            </a:r>
            <a:endParaRPr lang="fr-B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89787" y="15240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63352" y="1071546"/>
            <a:ext cx="7261408" cy="5786454"/>
          </a:xfrm>
        </p:spPr>
        <p:txBody>
          <a:bodyPr>
            <a:normAutofit/>
          </a:bodyPr>
          <a:lstStyle/>
          <a:p>
            <a:r>
              <a:rPr lang="fr-BE" dirty="0"/>
              <a:t>2 voies d’abords </a:t>
            </a:r>
            <a:r>
              <a:rPr lang="fr-BE" dirty="0" err="1"/>
              <a:t>antéro-latérale</a:t>
            </a:r>
            <a:r>
              <a:rPr lang="fr-BE" dirty="0"/>
              <a:t> </a:t>
            </a:r>
            <a:r>
              <a:rPr lang="fr-BE" dirty="0" smtClean="0"/>
              <a:t>:</a:t>
            </a:r>
            <a:br>
              <a:rPr lang="fr-BE" dirty="0" smtClean="0"/>
            </a:br>
            <a:endParaRPr lang="fr-BE" dirty="0" smtClean="0"/>
          </a:p>
          <a:p>
            <a:pPr algn="ctr"/>
            <a:r>
              <a:rPr lang="fr-BE" b="1" dirty="0" smtClean="0"/>
              <a:t>PROXIMALE :</a:t>
            </a:r>
            <a:endParaRPr lang="fr-BE" dirty="0" smtClean="0"/>
          </a:p>
          <a:p>
            <a:r>
              <a:rPr lang="fr-BE" dirty="0" smtClean="0"/>
              <a:t>Centrée sur le petit trochanter</a:t>
            </a:r>
            <a:br>
              <a:rPr lang="fr-BE" dirty="0" smtClean="0"/>
            </a:br>
            <a:endParaRPr lang="fr-BE" dirty="0" smtClean="0"/>
          </a:p>
          <a:p>
            <a:pPr algn="ctr"/>
            <a:r>
              <a:rPr lang="en-US" b="1" dirty="0" smtClean="0"/>
              <a:t>DISTALE </a:t>
            </a:r>
            <a:r>
              <a:rPr lang="en-US" dirty="0" smtClean="0"/>
              <a:t>:</a:t>
            </a:r>
          </a:p>
          <a:p>
            <a:r>
              <a:rPr lang="fr-BE" dirty="0" smtClean="0"/>
              <a:t>5-6cm plus distale</a:t>
            </a:r>
          </a:p>
          <a:p>
            <a:r>
              <a:rPr lang="fr-BE" dirty="0" smtClean="0"/>
              <a:t>angulation de 45°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5420" y="332656"/>
            <a:ext cx="10441160" cy="576064"/>
          </a:xfrm>
        </p:spPr>
        <p:txBody>
          <a:bodyPr>
            <a:normAutofit/>
          </a:bodyPr>
          <a:lstStyle/>
          <a:p>
            <a:pPr algn="ctr"/>
            <a:r>
              <a:rPr lang="fr-BE" sz="2800" dirty="0"/>
              <a:t>Technique opératoire</a:t>
            </a:r>
            <a:endParaRPr lang="en-US" sz="2800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/>
          <a:srcRect l="36850" t="28792" r="37882" b="26615"/>
          <a:stretch/>
        </p:blipFill>
        <p:spPr bwMode="auto">
          <a:xfrm>
            <a:off x="7916863" y="1071563"/>
            <a:ext cx="4275137" cy="541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4309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1566889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2012-05-23T08:44:00+00:00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TP102901017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836753</LocLastLocAttemptVersionLookup>
    <IsSearchable xmlns="4873beb7-5857-4685-be1f-d57550cc96cc">true</IsSearchable>
    <TemplateTemplateType xmlns="4873beb7-5857-4685-be1f-d57550cc96cc">PowerPoint Design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REDMOND\v-anij</DisplayName>
        <AccountId>2469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098515-0C12-46CF-BC7C-69B4A13CD5FA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6CFF6F-D9AA-4BC0-911A-0A13567719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C6E15-39DC-470B-9445-F754B94580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506</Words>
  <Application>Microsoft Office PowerPoint</Application>
  <PresentationFormat>Personnalisé</PresentationFormat>
  <Paragraphs>163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Papier</vt:lpstr>
      <vt:lpstr>Ténotomie du psoas sous endoscopie après prothèse totale de hanche : Discussion à propos de 19 cas</vt:lpstr>
      <vt:lpstr>INTRODUCTION : Conflit Cupule-psoas</vt:lpstr>
      <vt:lpstr>INTRODUCTION : Conflit Cupule-psoas</vt:lpstr>
      <vt:lpstr>INTRODUCTION : Conflit Cupule-psoas</vt:lpstr>
      <vt:lpstr>INTRODUCTION: Traitement</vt:lpstr>
      <vt:lpstr>Patients et méthodes</vt:lpstr>
      <vt:lpstr>Infiltration</vt:lpstr>
      <vt:lpstr>Technique opératoire</vt:lpstr>
      <vt:lpstr>Technique opératoire</vt:lpstr>
      <vt:lpstr>Technique opératoire</vt:lpstr>
      <vt:lpstr>Consignes post-opératoires</vt:lpstr>
      <vt:lpstr>RESULTATS</vt:lpstr>
      <vt:lpstr>DISCUSSION: Comparaison avec la littérature</vt:lpstr>
      <vt:lpstr>DISCUSSION: Facteurs prédictifs</vt:lpstr>
      <vt:lpstr>AVANTAGES DE LA TECHNIQUE ENDOSCOPIQUE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2019-09-08T16:00:27Z</dcterms:created>
  <dcterms:modified xsi:type="dcterms:W3CDTF">2019-12-10T22:17:10Z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