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notesMasterIdLst>
    <p:notesMasterId r:id="rId60"/>
  </p:notesMasterIdLst>
  <p:handoutMasterIdLst>
    <p:handoutMasterId r:id="rId61"/>
  </p:handoutMasterIdLst>
  <p:sldIdLst>
    <p:sldId id="1086" r:id="rId2"/>
    <p:sldId id="1037" r:id="rId3"/>
    <p:sldId id="1038" r:id="rId4"/>
    <p:sldId id="668" r:id="rId5"/>
    <p:sldId id="896" r:id="rId6"/>
    <p:sldId id="672" r:id="rId7"/>
    <p:sldId id="882" r:id="rId8"/>
    <p:sldId id="884" r:id="rId9"/>
    <p:sldId id="887" r:id="rId10"/>
    <p:sldId id="983" r:id="rId11"/>
    <p:sldId id="984" r:id="rId12"/>
    <p:sldId id="987" r:id="rId13"/>
    <p:sldId id="985" r:id="rId14"/>
    <p:sldId id="988" r:id="rId15"/>
    <p:sldId id="989" r:id="rId16"/>
    <p:sldId id="1082" r:id="rId17"/>
    <p:sldId id="1110" r:id="rId18"/>
    <p:sldId id="1075" r:id="rId19"/>
    <p:sldId id="1085" r:id="rId20"/>
    <p:sldId id="991" r:id="rId21"/>
    <p:sldId id="1035" r:id="rId22"/>
    <p:sldId id="1087" r:id="rId23"/>
    <p:sldId id="1088" r:id="rId24"/>
    <p:sldId id="1089" r:id="rId25"/>
    <p:sldId id="1090" r:id="rId26"/>
    <p:sldId id="1091" r:id="rId27"/>
    <p:sldId id="1092" r:id="rId28"/>
    <p:sldId id="1093" r:id="rId29"/>
    <p:sldId id="1094" r:id="rId30"/>
    <p:sldId id="1095" r:id="rId31"/>
    <p:sldId id="1096" r:id="rId32"/>
    <p:sldId id="1097" r:id="rId33"/>
    <p:sldId id="1098" r:id="rId34"/>
    <p:sldId id="1099" r:id="rId35"/>
    <p:sldId id="1100" r:id="rId36"/>
    <p:sldId id="1101" r:id="rId37"/>
    <p:sldId id="1102" r:id="rId38"/>
    <p:sldId id="1103" r:id="rId39"/>
    <p:sldId id="1104" r:id="rId40"/>
    <p:sldId id="1105" r:id="rId41"/>
    <p:sldId id="1106" r:id="rId42"/>
    <p:sldId id="1107" r:id="rId43"/>
    <p:sldId id="1108" r:id="rId44"/>
    <p:sldId id="1109" r:id="rId45"/>
    <p:sldId id="1040" r:id="rId46"/>
    <p:sldId id="1061" r:id="rId47"/>
    <p:sldId id="1077" r:id="rId48"/>
    <p:sldId id="1079" r:id="rId49"/>
    <p:sldId id="1080" r:id="rId50"/>
    <p:sldId id="1064" r:id="rId51"/>
    <p:sldId id="1065" r:id="rId52"/>
    <p:sldId id="1068" r:id="rId53"/>
    <p:sldId id="1069" r:id="rId54"/>
    <p:sldId id="1070" r:id="rId55"/>
    <p:sldId id="1071" r:id="rId56"/>
    <p:sldId id="1072" r:id="rId57"/>
    <p:sldId id="1073" r:id="rId58"/>
    <p:sldId id="1074" r:id="rId59"/>
  </p:sldIdLst>
  <p:sldSz cx="9144000" cy="6858000" type="screen4x3"/>
  <p:notesSz cx="6797675" cy="9928225"/>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5BE263C-DBD7-4A20-BB59-AAB30ACAA65A}" styleName="Style moyen 3 - Accentuation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0660B408-B3CF-4A94-85FC-2B1E0A45F4A2}" styleName="Style foncé 2 - Accentuation 1/Accentuation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353" autoAdjust="0"/>
    <p:restoredTop sz="90061" autoAdjust="0"/>
  </p:normalViewPr>
  <p:slideViewPr>
    <p:cSldViewPr>
      <p:cViewPr varScale="1">
        <p:scale>
          <a:sx n="80" d="100"/>
          <a:sy n="80" d="100"/>
        </p:scale>
        <p:origin x="1075" y="58"/>
      </p:cViewPr>
      <p:guideLst>
        <p:guide orient="horz" pos="2160"/>
        <p:guide pos="2880"/>
      </p:guideLst>
    </p:cSldViewPr>
  </p:slideViewPr>
  <p:outlineViewPr>
    <p:cViewPr>
      <p:scale>
        <a:sx n="33" d="100"/>
        <a:sy n="33" d="100"/>
      </p:scale>
      <p:origin x="0" y="-8232"/>
    </p:cViewPr>
  </p:outlineViewPr>
  <p:notesTextViewPr>
    <p:cViewPr>
      <p:scale>
        <a:sx n="1" d="1"/>
        <a:sy n="1" d="1"/>
      </p:scale>
      <p:origin x="0" y="0"/>
    </p:cViewPr>
  </p:notesTextViewPr>
  <p:sorterViewPr>
    <p:cViewPr>
      <p:scale>
        <a:sx n="154" d="100"/>
        <a:sy n="154" d="100"/>
      </p:scale>
      <p:origin x="0" y="0"/>
    </p:cViewPr>
  </p:sorterViewPr>
  <p:notesViewPr>
    <p:cSldViewPr>
      <p:cViewPr varScale="1">
        <p:scale>
          <a:sx n="77" d="100"/>
          <a:sy n="77" d="100"/>
        </p:scale>
        <p:origin x="3128" y="2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CD6819A-082D-E146-9083-E10008034DE6}" type="doc">
      <dgm:prSet loTypeId="urn:microsoft.com/office/officeart/2005/8/layout/vList5" loCatId="" qsTypeId="urn:microsoft.com/office/officeart/2005/8/quickstyle/simple4" qsCatId="simple" csTypeId="urn:microsoft.com/office/officeart/2005/8/colors/accent1_2" csCatId="accent1" phldr="1"/>
      <dgm:spPr/>
      <dgm:t>
        <a:bodyPr/>
        <a:lstStyle/>
        <a:p>
          <a:endParaRPr lang="fr-FR"/>
        </a:p>
      </dgm:t>
    </dgm:pt>
    <dgm:pt modelId="{B01B4A7F-7C78-7D49-B902-A404B3FF0F01}">
      <dgm:prSet phldrT="[Texte]"/>
      <dgm:spPr/>
      <dgm:t>
        <a:bodyPr/>
        <a:lstStyle/>
        <a:p>
          <a:r>
            <a:rPr lang="fr-FR" dirty="0"/>
            <a:t>Tous les condamnés </a:t>
          </a:r>
        </a:p>
        <a:p>
          <a:r>
            <a:rPr lang="fr-FR" dirty="0"/>
            <a:t>(</a:t>
          </a:r>
          <a:r>
            <a:rPr lang="fr-FR" strike="sngStrike" baseline="0" dirty="0"/>
            <a:t>seuil</a:t>
          </a:r>
          <a:r>
            <a:rPr lang="fr-FR" dirty="0"/>
            <a:t>)</a:t>
          </a:r>
        </a:p>
      </dgm:t>
    </dgm:pt>
    <dgm:pt modelId="{0E10D2E4-0627-E940-8A06-282E4980E1D2}" type="parTrans" cxnId="{3E9D5E58-A67D-894A-83E1-B293E2142BD1}">
      <dgm:prSet/>
      <dgm:spPr/>
      <dgm:t>
        <a:bodyPr/>
        <a:lstStyle/>
        <a:p>
          <a:endParaRPr lang="fr-FR"/>
        </a:p>
      </dgm:t>
    </dgm:pt>
    <dgm:pt modelId="{C52D545D-A7FD-7640-8674-626914BECDF5}" type="sibTrans" cxnId="{3E9D5E58-A67D-894A-83E1-B293E2142BD1}">
      <dgm:prSet/>
      <dgm:spPr/>
      <dgm:t>
        <a:bodyPr/>
        <a:lstStyle/>
        <a:p>
          <a:endParaRPr lang="fr-FR"/>
        </a:p>
      </dgm:t>
    </dgm:pt>
    <dgm:pt modelId="{A9327E87-C534-A744-9475-2E69CDB9E4B7}">
      <dgm:prSet phldrT="[Texte]"/>
      <dgm:spPr/>
      <dgm:t>
        <a:bodyPr/>
        <a:lstStyle/>
        <a:p>
          <a:r>
            <a:rPr lang="fr-FR" dirty="0">
              <a:solidFill>
                <a:schemeClr val="accent2"/>
              </a:solidFill>
            </a:rPr>
            <a:t>Permissions de sortie (PS)</a:t>
          </a:r>
        </a:p>
      </dgm:t>
    </dgm:pt>
    <dgm:pt modelId="{0CCF5DF5-B7ED-A546-8797-144066106916}" type="parTrans" cxnId="{A0A76094-AEB0-1F4C-A034-CE36C4D0E9BD}">
      <dgm:prSet/>
      <dgm:spPr/>
      <dgm:t>
        <a:bodyPr/>
        <a:lstStyle/>
        <a:p>
          <a:endParaRPr lang="fr-FR"/>
        </a:p>
      </dgm:t>
    </dgm:pt>
    <dgm:pt modelId="{1EB0FC12-0BB2-1548-BCBC-8BC3F5D81A58}" type="sibTrans" cxnId="{A0A76094-AEB0-1F4C-A034-CE36C4D0E9BD}">
      <dgm:prSet/>
      <dgm:spPr/>
      <dgm:t>
        <a:bodyPr/>
        <a:lstStyle/>
        <a:p>
          <a:endParaRPr lang="fr-FR"/>
        </a:p>
      </dgm:t>
    </dgm:pt>
    <dgm:pt modelId="{3BE6E89A-886A-754A-8311-FC05CE988CC7}">
      <dgm:prSet phldrT="[Texte]"/>
      <dgm:spPr/>
      <dgm:t>
        <a:bodyPr/>
        <a:lstStyle/>
        <a:p>
          <a:r>
            <a:rPr lang="fr-FR" dirty="0">
              <a:solidFill>
                <a:schemeClr val="accent2"/>
              </a:solidFill>
            </a:rPr>
            <a:t>Libération en vue de l’éloignement ou transfert vers centre fermé pour illégaux</a:t>
          </a:r>
        </a:p>
      </dgm:t>
    </dgm:pt>
    <dgm:pt modelId="{BEA1015D-2D01-3D46-B4FE-95E764F8CBD6}" type="parTrans" cxnId="{2DC60DF4-571A-6541-A577-8AD1DFA72E73}">
      <dgm:prSet/>
      <dgm:spPr/>
      <dgm:t>
        <a:bodyPr/>
        <a:lstStyle/>
        <a:p>
          <a:endParaRPr lang="fr-FR"/>
        </a:p>
      </dgm:t>
    </dgm:pt>
    <dgm:pt modelId="{4CF6FDF2-D14C-C140-9068-94D75374934D}" type="sibTrans" cxnId="{2DC60DF4-571A-6541-A577-8AD1DFA72E73}">
      <dgm:prSet/>
      <dgm:spPr/>
      <dgm:t>
        <a:bodyPr/>
        <a:lstStyle/>
        <a:p>
          <a:endParaRPr lang="fr-FR"/>
        </a:p>
      </dgm:t>
    </dgm:pt>
    <dgm:pt modelId="{F20B4E60-AAE2-6545-8C4D-11EACC6EA605}">
      <dgm:prSet phldrT="[Texte]"/>
      <dgm:spPr/>
      <dgm:t>
        <a:bodyPr/>
        <a:lstStyle/>
        <a:p>
          <a:r>
            <a:rPr lang="fr-FR" dirty="0"/>
            <a:t>Peines jusqu’à 2 ans</a:t>
          </a:r>
        </a:p>
      </dgm:t>
    </dgm:pt>
    <dgm:pt modelId="{287FF879-5190-694B-90EF-07E2546FB9D9}" type="parTrans" cxnId="{26424E58-FB32-9748-83D8-1E75B91AA8AC}">
      <dgm:prSet/>
      <dgm:spPr/>
      <dgm:t>
        <a:bodyPr/>
        <a:lstStyle/>
        <a:p>
          <a:endParaRPr lang="fr-FR"/>
        </a:p>
      </dgm:t>
    </dgm:pt>
    <dgm:pt modelId="{61AC15F9-D6A6-3A48-A418-E137BAEB4E67}" type="sibTrans" cxnId="{26424E58-FB32-9748-83D8-1E75B91AA8AC}">
      <dgm:prSet/>
      <dgm:spPr/>
      <dgm:t>
        <a:bodyPr/>
        <a:lstStyle/>
        <a:p>
          <a:endParaRPr lang="fr-FR"/>
        </a:p>
      </dgm:t>
    </dgm:pt>
    <dgm:pt modelId="{99286178-2F91-5344-A416-A73AA564A761}">
      <dgm:prSet phldrT="[Texte]"/>
      <dgm:spPr/>
      <dgm:t>
        <a:bodyPr/>
        <a:lstStyle/>
        <a:p>
          <a:r>
            <a:rPr lang="fr-FR" dirty="0">
              <a:solidFill>
                <a:schemeClr val="accent2"/>
              </a:solidFill>
            </a:rPr>
            <a:t>Libération provisoire</a:t>
          </a:r>
        </a:p>
      </dgm:t>
    </dgm:pt>
    <dgm:pt modelId="{B9E186B3-11EE-5B4C-81F3-B223D7B40B45}" type="parTrans" cxnId="{769FD8A6-2024-2E4C-9143-3F340058B9A9}">
      <dgm:prSet/>
      <dgm:spPr/>
      <dgm:t>
        <a:bodyPr/>
        <a:lstStyle/>
        <a:p>
          <a:endParaRPr lang="fr-FR"/>
        </a:p>
      </dgm:t>
    </dgm:pt>
    <dgm:pt modelId="{80452493-124A-B645-94EE-84A556D4050F}" type="sibTrans" cxnId="{769FD8A6-2024-2E4C-9143-3F340058B9A9}">
      <dgm:prSet/>
      <dgm:spPr/>
      <dgm:t>
        <a:bodyPr/>
        <a:lstStyle/>
        <a:p>
          <a:endParaRPr lang="fr-FR"/>
        </a:p>
      </dgm:t>
    </dgm:pt>
    <dgm:pt modelId="{56913873-BBC8-D04F-A759-077C97C859F0}">
      <dgm:prSet phldrT="[Texte]"/>
      <dgm:spPr/>
      <dgm:t>
        <a:bodyPr/>
        <a:lstStyle/>
        <a:p>
          <a:r>
            <a:rPr lang="fr-FR" dirty="0">
              <a:solidFill>
                <a:schemeClr val="accent2"/>
              </a:solidFill>
            </a:rPr>
            <a:t>(Semi-liberté)</a:t>
          </a:r>
        </a:p>
      </dgm:t>
    </dgm:pt>
    <dgm:pt modelId="{FAEBE522-380A-6F44-97CF-6AFA2C8CF87F}" type="parTrans" cxnId="{B93D72AA-3395-DF4D-8ED9-A8C1CA270488}">
      <dgm:prSet/>
      <dgm:spPr/>
      <dgm:t>
        <a:bodyPr/>
        <a:lstStyle/>
        <a:p>
          <a:endParaRPr lang="fr-FR"/>
        </a:p>
      </dgm:t>
    </dgm:pt>
    <dgm:pt modelId="{4D5BFD5B-EAE5-8240-897F-B8B0BBD11554}" type="sibTrans" cxnId="{B93D72AA-3395-DF4D-8ED9-A8C1CA270488}">
      <dgm:prSet/>
      <dgm:spPr/>
      <dgm:t>
        <a:bodyPr/>
        <a:lstStyle/>
        <a:p>
          <a:endParaRPr lang="fr-FR"/>
        </a:p>
      </dgm:t>
    </dgm:pt>
    <dgm:pt modelId="{1A9D0CD1-6A6E-144E-AB59-7AFA0AE5EBAE}">
      <dgm:prSet phldrT="[Texte]"/>
      <dgm:spPr/>
      <dgm:t>
        <a:bodyPr/>
        <a:lstStyle/>
        <a:p>
          <a:r>
            <a:rPr lang="fr-FR" dirty="0"/>
            <a:t>Peines supérieures à 2 ans</a:t>
          </a:r>
        </a:p>
      </dgm:t>
    </dgm:pt>
    <dgm:pt modelId="{155A945C-9298-ED42-AEF3-75B5915EEB26}" type="parTrans" cxnId="{1BE11580-24CA-5445-AB46-C757E2B1C7BA}">
      <dgm:prSet/>
      <dgm:spPr/>
      <dgm:t>
        <a:bodyPr/>
        <a:lstStyle/>
        <a:p>
          <a:endParaRPr lang="fr-FR"/>
        </a:p>
      </dgm:t>
    </dgm:pt>
    <dgm:pt modelId="{DB25E337-742B-7D48-8B88-771D8F07397B}" type="sibTrans" cxnId="{1BE11580-24CA-5445-AB46-C757E2B1C7BA}">
      <dgm:prSet/>
      <dgm:spPr/>
      <dgm:t>
        <a:bodyPr/>
        <a:lstStyle/>
        <a:p>
          <a:endParaRPr lang="fr-FR"/>
        </a:p>
      </dgm:t>
    </dgm:pt>
    <dgm:pt modelId="{4BE1EA5E-2FCE-BD47-A65A-219F686C5950}">
      <dgm:prSet phldrT="[Texte]"/>
      <dgm:spPr/>
      <dgm:t>
        <a:bodyPr/>
        <a:lstStyle/>
        <a:p>
          <a:r>
            <a:rPr lang="fr-FR" dirty="0">
              <a:solidFill>
                <a:schemeClr val="accent3">
                  <a:lumMod val="50000"/>
                </a:schemeClr>
              </a:solidFill>
            </a:rPr>
            <a:t>Détention limitée (</a:t>
          </a:r>
          <a:r>
            <a:rPr lang="fr-FR" dirty="0">
              <a:solidFill>
                <a:srgbClr val="C00000"/>
              </a:solidFill>
            </a:rPr>
            <a:t>DL =&gt; modification à venir !</a:t>
          </a:r>
          <a:r>
            <a:rPr lang="fr-FR" dirty="0">
              <a:solidFill>
                <a:schemeClr val="accent3">
                  <a:lumMod val="50000"/>
                </a:schemeClr>
              </a:solidFill>
            </a:rPr>
            <a:t>)</a:t>
          </a:r>
        </a:p>
      </dgm:t>
    </dgm:pt>
    <dgm:pt modelId="{AEBEA1E3-6D17-8D4C-8696-4A674CB696B4}" type="parTrans" cxnId="{F837EA7F-D7DA-C14E-B855-2BFAE83232BE}">
      <dgm:prSet/>
      <dgm:spPr/>
      <dgm:t>
        <a:bodyPr/>
        <a:lstStyle/>
        <a:p>
          <a:endParaRPr lang="fr-FR"/>
        </a:p>
      </dgm:t>
    </dgm:pt>
    <dgm:pt modelId="{A1F8A71F-FCCF-BD4A-B045-DE6BD3B14A01}" type="sibTrans" cxnId="{F837EA7F-D7DA-C14E-B855-2BFAE83232BE}">
      <dgm:prSet/>
      <dgm:spPr/>
      <dgm:t>
        <a:bodyPr/>
        <a:lstStyle/>
        <a:p>
          <a:endParaRPr lang="fr-FR"/>
        </a:p>
      </dgm:t>
    </dgm:pt>
    <dgm:pt modelId="{61317EEE-9031-ED4F-A298-899B3ACBD5D3}">
      <dgm:prSet phldrT="[Texte]"/>
      <dgm:spPr/>
      <dgm:t>
        <a:bodyPr/>
        <a:lstStyle/>
        <a:p>
          <a:r>
            <a:rPr lang="fr-FR" dirty="0">
              <a:solidFill>
                <a:schemeClr val="accent2"/>
              </a:solidFill>
            </a:rPr>
            <a:t>Congés pénitentiaires (CP)</a:t>
          </a:r>
        </a:p>
      </dgm:t>
    </dgm:pt>
    <dgm:pt modelId="{3BF83665-DEAF-4949-BE2A-8B60B6F55C19}" type="parTrans" cxnId="{44E25B9B-2B13-D241-AF2A-C9C527DBB8EE}">
      <dgm:prSet/>
      <dgm:spPr/>
      <dgm:t>
        <a:bodyPr/>
        <a:lstStyle/>
        <a:p>
          <a:endParaRPr lang="fr-FR"/>
        </a:p>
      </dgm:t>
    </dgm:pt>
    <dgm:pt modelId="{1D464E36-2F09-8640-B723-0C5BB6669B73}" type="sibTrans" cxnId="{44E25B9B-2B13-D241-AF2A-C9C527DBB8EE}">
      <dgm:prSet/>
      <dgm:spPr/>
      <dgm:t>
        <a:bodyPr/>
        <a:lstStyle/>
        <a:p>
          <a:endParaRPr lang="fr-FR"/>
        </a:p>
      </dgm:t>
    </dgm:pt>
    <dgm:pt modelId="{25677F45-05D3-CF48-8C3F-D0B8320BD020}">
      <dgm:prSet phldrT="[Texte]"/>
      <dgm:spPr/>
      <dgm:t>
        <a:bodyPr/>
        <a:lstStyle/>
        <a:p>
          <a:r>
            <a:rPr lang="fr-FR" dirty="0">
              <a:solidFill>
                <a:schemeClr val="accent2"/>
              </a:solidFill>
            </a:rPr>
            <a:t>Interruption de l’exécution de la peine (IEP)</a:t>
          </a:r>
        </a:p>
      </dgm:t>
    </dgm:pt>
    <dgm:pt modelId="{8DAAEB30-5A22-E74E-A70B-E87C22138F69}" type="parTrans" cxnId="{A84C4FCC-D7B6-E540-AC9A-DABE455AA65A}">
      <dgm:prSet/>
      <dgm:spPr/>
      <dgm:t>
        <a:bodyPr/>
        <a:lstStyle/>
        <a:p>
          <a:endParaRPr lang="fr-FR"/>
        </a:p>
      </dgm:t>
    </dgm:pt>
    <dgm:pt modelId="{24BE60A5-2151-B247-A104-CE258133CAE0}" type="sibTrans" cxnId="{A84C4FCC-D7B6-E540-AC9A-DABE455AA65A}">
      <dgm:prSet/>
      <dgm:spPr/>
      <dgm:t>
        <a:bodyPr/>
        <a:lstStyle/>
        <a:p>
          <a:endParaRPr lang="fr-FR"/>
        </a:p>
      </dgm:t>
    </dgm:pt>
    <dgm:pt modelId="{6990E5A0-2402-D54B-87CB-E5E32F1694FE}">
      <dgm:prSet phldrT="[Texte]"/>
      <dgm:spPr/>
      <dgm:t>
        <a:bodyPr/>
        <a:lstStyle/>
        <a:p>
          <a:r>
            <a:rPr lang="fr-FR" dirty="0">
              <a:solidFill>
                <a:schemeClr val="accent3">
                  <a:lumMod val="50000"/>
                </a:schemeClr>
              </a:solidFill>
            </a:rPr>
            <a:t>Libération provisoire pour raisons médicales (LPRM)</a:t>
          </a:r>
        </a:p>
      </dgm:t>
    </dgm:pt>
    <dgm:pt modelId="{4A4D2AFB-F374-5F46-8F5B-ABE729B6EBEC}" type="parTrans" cxnId="{CCB4D0AA-8106-9A49-BDCA-D84A77CA9A16}">
      <dgm:prSet/>
      <dgm:spPr/>
      <dgm:t>
        <a:bodyPr/>
        <a:lstStyle/>
        <a:p>
          <a:endParaRPr lang="fr-FR"/>
        </a:p>
      </dgm:t>
    </dgm:pt>
    <dgm:pt modelId="{AD646802-23FF-AD4D-A022-CE8DEA3ABB35}" type="sibTrans" cxnId="{CCB4D0AA-8106-9A49-BDCA-D84A77CA9A16}">
      <dgm:prSet/>
      <dgm:spPr/>
      <dgm:t>
        <a:bodyPr/>
        <a:lstStyle/>
        <a:p>
          <a:endParaRPr lang="fr-FR"/>
        </a:p>
      </dgm:t>
    </dgm:pt>
    <dgm:pt modelId="{504393A3-50A3-364C-A7A0-DB82BA05EF09}">
      <dgm:prSet phldrT="[Texte]"/>
      <dgm:spPr/>
      <dgm:t>
        <a:bodyPr/>
        <a:lstStyle/>
        <a:p>
          <a:r>
            <a:rPr lang="fr-FR" dirty="0">
              <a:solidFill>
                <a:schemeClr val="accent2"/>
              </a:solidFill>
            </a:rPr>
            <a:t>Surveillance électronique</a:t>
          </a:r>
        </a:p>
      </dgm:t>
    </dgm:pt>
    <dgm:pt modelId="{6D45112C-5052-AB42-9BA6-BD547D553C76}" type="parTrans" cxnId="{95503F24-ECA0-604D-AC07-AE7A47096EF5}">
      <dgm:prSet/>
      <dgm:spPr/>
      <dgm:t>
        <a:bodyPr/>
        <a:lstStyle/>
        <a:p>
          <a:endParaRPr lang="fr-FR"/>
        </a:p>
      </dgm:t>
    </dgm:pt>
    <dgm:pt modelId="{F1093BCA-CA9E-1641-AD79-6C0127732E58}" type="sibTrans" cxnId="{95503F24-ECA0-604D-AC07-AE7A47096EF5}">
      <dgm:prSet/>
      <dgm:spPr/>
      <dgm:t>
        <a:bodyPr/>
        <a:lstStyle/>
        <a:p>
          <a:endParaRPr lang="fr-FR"/>
        </a:p>
      </dgm:t>
    </dgm:pt>
    <dgm:pt modelId="{EA7F6E5A-DDCC-224B-8DF4-9AC4F655631A}">
      <dgm:prSet phldrT="[Texte]"/>
      <dgm:spPr/>
      <dgm:t>
        <a:bodyPr/>
        <a:lstStyle/>
        <a:p>
          <a:r>
            <a:rPr lang="fr-FR" dirty="0">
              <a:solidFill>
                <a:schemeClr val="accent3">
                  <a:lumMod val="50000"/>
                </a:schemeClr>
              </a:solidFill>
            </a:rPr>
            <a:t>Surveillance électronique (SE)</a:t>
          </a:r>
        </a:p>
      </dgm:t>
    </dgm:pt>
    <dgm:pt modelId="{3895DB9C-5A69-9049-A11B-24C308F3A094}" type="parTrans" cxnId="{3D10EA79-BB4D-6043-8AAB-47B5D2E55630}">
      <dgm:prSet/>
      <dgm:spPr/>
      <dgm:t>
        <a:bodyPr/>
        <a:lstStyle/>
        <a:p>
          <a:endParaRPr lang="fr-FR"/>
        </a:p>
      </dgm:t>
    </dgm:pt>
    <dgm:pt modelId="{B3E2C574-057F-9840-81DD-6E963D59BC9B}" type="sibTrans" cxnId="{3D10EA79-BB4D-6043-8AAB-47B5D2E55630}">
      <dgm:prSet/>
      <dgm:spPr/>
      <dgm:t>
        <a:bodyPr/>
        <a:lstStyle/>
        <a:p>
          <a:endParaRPr lang="fr-FR"/>
        </a:p>
      </dgm:t>
    </dgm:pt>
    <dgm:pt modelId="{54814197-2476-574A-91AA-41981DE951BA}">
      <dgm:prSet phldrT="[Texte]"/>
      <dgm:spPr/>
      <dgm:t>
        <a:bodyPr/>
        <a:lstStyle/>
        <a:p>
          <a:r>
            <a:rPr lang="fr-FR" dirty="0">
              <a:solidFill>
                <a:schemeClr val="accent3">
                  <a:lumMod val="50000"/>
                </a:schemeClr>
              </a:solidFill>
            </a:rPr>
            <a:t>Libération conditionnelle (LC)</a:t>
          </a:r>
        </a:p>
      </dgm:t>
    </dgm:pt>
    <dgm:pt modelId="{50197D5B-C14E-E04C-A816-466D1E9EA775}" type="parTrans" cxnId="{FEE06EED-1801-D541-A2A4-5B91D340C57D}">
      <dgm:prSet/>
      <dgm:spPr/>
      <dgm:t>
        <a:bodyPr/>
        <a:lstStyle/>
        <a:p>
          <a:endParaRPr lang="fr-FR"/>
        </a:p>
      </dgm:t>
    </dgm:pt>
    <dgm:pt modelId="{81F78D1D-D47C-2E4E-8B67-B383C0DB1AF5}" type="sibTrans" cxnId="{FEE06EED-1801-D541-A2A4-5B91D340C57D}">
      <dgm:prSet/>
      <dgm:spPr/>
      <dgm:t>
        <a:bodyPr/>
        <a:lstStyle/>
        <a:p>
          <a:endParaRPr lang="fr-FR"/>
        </a:p>
      </dgm:t>
    </dgm:pt>
    <dgm:pt modelId="{D2B94A86-9BB3-C44D-AE83-BBAC2AF68436}">
      <dgm:prSet phldrT="[Texte]"/>
      <dgm:spPr/>
      <dgm:t>
        <a:bodyPr/>
        <a:lstStyle/>
        <a:p>
          <a:r>
            <a:rPr lang="fr-FR" dirty="0">
              <a:solidFill>
                <a:schemeClr val="accent3">
                  <a:lumMod val="50000"/>
                </a:schemeClr>
              </a:solidFill>
            </a:rPr>
            <a:t>Libération provisoire en vue de l’éloignement (LPE)</a:t>
          </a:r>
        </a:p>
      </dgm:t>
    </dgm:pt>
    <dgm:pt modelId="{DCF81F09-A58D-5D4E-9A8E-33521782EC5E}" type="parTrans" cxnId="{19832E6F-6F7D-E842-A2B5-26DD7AE29B1D}">
      <dgm:prSet/>
      <dgm:spPr/>
      <dgm:t>
        <a:bodyPr/>
        <a:lstStyle/>
        <a:p>
          <a:endParaRPr lang="fr-FR"/>
        </a:p>
      </dgm:t>
    </dgm:pt>
    <dgm:pt modelId="{4AF7FD37-65D9-D24F-8BC9-8CB4A076AA73}" type="sibTrans" cxnId="{19832E6F-6F7D-E842-A2B5-26DD7AE29B1D}">
      <dgm:prSet/>
      <dgm:spPr/>
      <dgm:t>
        <a:bodyPr/>
        <a:lstStyle/>
        <a:p>
          <a:endParaRPr lang="fr-FR"/>
        </a:p>
      </dgm:t>
    </dgm:pt>
    <dgm:pt modelId="{BE53EDFC-127F-0C43-AE8E-6266C3615C5B}">
      <dgm:prSet phldrT="[Texte]"/>
      <dgm:spPr/>
      <dgm:t>
        <a:bodyPr/>
        <a:lstStyle/>
        <a:p>
          <a:r>
            <a:rPr lang="fr-FR" dirty="0">
              <a:solidFill>
                <a:schemeClr val="accent3">
                  <a:lumMod val="50000"/>
                </a:schemeClr>
              </a:solidFill>
            </a:rPr>
            <a:t>Libération en vue de la remise</a:t>
          </a:r>
        </a:p>
      </dgm:t>
    </dgm:pt>
    <dgm:pt modelId="{D93D6BC2-F347-BF49-9D47-46B6BB8923F7}" type="parTrans" cxnId="{DC0B9F7E-1BCF-644D-B2DB-33B90DD4E1A5}">
      <dgm:prSet/>
      <dgm:spPr/>
      <dgm:t>
        <a:bodyPr/>
        <a:lstStyle/>
        <a:p>
          <a:endParaRPr lang="fr-FR"/>
        </a:p>
      </dgm:t>
    </dgm:pt>
    <dgm:pt modelId="{13C587A2-BDFF-4047-9AD4-57F185A602B1}" type="sibTrans" cxnId="{DC0B9F7E-1BCF-644D-B2DB-33B90DD4E1A5}">
      <dgm:prSet/>
      <dgm:spPr/>
      <dgm:t>
        <a:bodyPr/>
        <a:lstStyle/>
        <a:p>
          <a:endParaRPr lang="fr-FR"/>
        </a:p>
      </dgm:t>
    </dgm:pt>
    <dgm:pt modelId="{EC046669-DE4A-704A-AE29-E9571E8F5D6D}">
      <dgm:prSet phldrT="[Texte]"/>
      <dgm:spPr/>
      <dgm:t>
        <a:bodyPr/>
        <a:lstStyle/>
        <a:p>
          <a:r>
            <a:rPr lang="fr-FR" dirty="0">
              <a:solidFill>
                <a:schemeClr val="accent2"/>
              </a:solidFill>
            </a:rPr>
            <a:t>Placement en maison de transition (PMT)</a:t>
          </a:r>
        </a:p>
      </dgm:t>
    </dgm:pt>
    <dgm:pt modelId="{D0DFC5FB-0726-8440-9BCB-1025F18E68A6}" type="parTrans" cxnId="{71D5EDCB-15AB-484F-800C-F4FEBB5584BA}">
      <dgm:prSet/>
      <dgm:spPr/>
      <dgm:t>
        <a:bodyPr/>
        <a:lstStyle/>
        <a:p>
          <a:endParaRPr lang="fr-FR"/>
        </a:p>
      </dgm:t>
    </dgm:pt>
    <dgm:pt modelId="{61669822-867B-6041-8DBE-78679A6FBB71}" type="sibTrans" cxnId="{71D5EDCB-15AB-484F-800C-F4FEBB5584BA}">
      <dgm:prSet/>
      <dgm:spPr/>
      <dgm:t>
        <a:bodyPr/>
        <a:lstStyle/>
        <a:p>
          <a:endParaRPr lang="fr-FR"/>
        </a:p>
      </dgm:t>
    </dgm:pt>
    <dgm:pt modelId="{0399AE02-3F1C-3C49-B63D-7C1093CF9ED5}" type="pres">
      <dgm:prSet presAssocID="{CCD6819A-082D-E146-9083-E10008034DE6}" presName="Name0" presStyleCnt="0">
        <dgm:presLayoutVars>
          <dgm:dir/>
          <dgm:animLvl val="lvl"/>
          <dgm:resizeHandles val="exact"/>
        </dgm:presLayoutVars>
      </dgm:prSet>
      <dgm:spPr/>
      <dgm:t>
        <a:bodyPr/>
        <a:lstStyle/>
        <a:p>
          <a:endParaRPr lang="en-GB"/>
        </a:p>
      </dgm:t>
    </dgm:pt>
    <dgm:pt modelId="{4822A0BC-9ECC-F54E-91E9-87B301722983}" type="pres">
      <dgm:prSet presAssocID="{B01B4A7F-7C78-7D49-B902-A404B3FF0F01}" presName="linNode" presStyleCnt="0"/>
      <dgm:spPr/>
    </dgm:pt>
    <dgm:pt modelId="{9F8FBC74-4242-B64A-8814-D595F69AC063}" type="pres">
      <dgm:prSet presAssocID="{B01B4A7F-7C78-7D49-B902-A404B3FF0F01}" presName="parentText" presStyleLbl="node1" presStyleIdx="0" presStyleCnt="3" custScaleX="66667" custScaleY="56336">
        <dgm:presLayoutVars>
          <dgm:chMax val="1"/>
          <dgm:bulletEnabled val="1"/>
        </dgm:presLayoutVars>
      </dgm:prSet>
      <dgm:spPr/>
      <dgm:t>
        <a:bodyPr/>
        <a:lstStyle/>
        <a:p>
          <a:endParaRPr lang="en-GB"/>
        </a:p>
      </dgm:t>
    </dgm:pt>
    <dgm:pt modelId="{09E52B14-ABEC-D74B-BAA4-EE97AE350EC9}" type="pres">
      <dgm:prSet presAssocID="{B01B4A7F-7C78-7D49-B902-A404B3FF0F01}" presName="descendantText" presStyleLbl="alignAccFollowNode1" presStyleIdx="0" presStyleCnt="3">
        <dgm:presLayoutVars>
          <dgm:bulletEnabled val="1"/>
        </dgm:presLayoutVars>
      </dgm:prSet>
      <dgm:spPr/>
      <dgm:t>
        <a:bodyPr/>
        <a:lstStyle/>
        <a:p>
          <a:endParaRPr lang="en-GB"/>
        </a:p>
      </dgm:t>
    </dgm:pt>
    <dgm:pt modelId="{934D3ACA-99E1-F343-A984-2BB34627A6A6}" type="pres">
      <dgm:prSet presAssocID="{C52D545D-A7FD-7640-8674-626914BECDF5}" presName="sp" presStyleCnt="0"/>
      <dgm:spPr/>
    </dgm:pt>
    <dgm:pt modelId="{26021180-F0D0-774E-BBAC-A39551CFA83F}" type="pres">
      <dgm:prSet presAssocID="{F20B4E60-AAE2-6545-8C4D-11EACC6EA605}" presName="linNode" presStyleCnt="0"/>
      <dgm:spPr/>
    </dgm:pt>
    <dgm:pt modelId="{AC26D7A2-EC60-2048-9285-87911D7B1D1E}" type="pres">
      <dgm:prSet presAssocID="{F20B4E60-AAE2-6545-8C4D-11EACC6EA605}" presName="parentText" presStyleLbl="node1" presStyleIdx="1" presStyleCnt="3" custScaleX="72222" custScaleY="44562">
        <dgm:presLayoutVars>
          <dgm:chMax val="1"/>
          <dgm:bulletEnabled val="1"/>
        </dgm:presLayoutVars>
      </dgm:prSet>
      <dgm:spPr/>
      <dgm:t>
        <a:bodyPr/>
        <a:lstStyle/>
        <a:p>
          <a:endParaRPr lang="en-GB"/>
        </a:p>
      </dgm:t>
    </dgm:pt>
    <dgm:pt modelId="{6AE4F06F-54AA-8C41-AAF2-D78E15386FE6}" type="pres">
      <dgm:prSet presAssocID="{F20B4E60-AAE2-6545-8C4D-11EACC6EA605}" presName="descendantText" presStyleLbl="alignAccFollowNode1" presStyleIdx="1" presStyleCnt="3" custScaleY="57221" custLinFactNeighborX="-463" custLinFactNeighborY="0">
        <dgm:presLayoutVars>
          <dgm:bulletEnabled val="1"/>
        </dgm:presLayoutVars>
      </dgm:prSet>
      <dgm:spPr/>
      <dgm:t>
        <a:bodyPr/>
        <a:lstStyle/>
        <a:p>
          <a:endParaRPr lang="en-GB"/>
        </a:p>
      </dgm:t>
    </dgm:pt>
    <dgm:pt modelId="{2CE606C0-9667-EF41-BD74-EE37E315CF8B}" type="pres">
      <dgm:prSet presAssocID="{61AC15F9-D6A6-3A48-A418-E137BAEB4E67}" presName="sp" presStyleCnt="0"/>
      <dgm:spPr/>
    </dgm:pt>
    <dgm:pt modelId="{ED032F1F-4220-3D4E-9780-D310E6B3BE5C}" type="pres">
      <dgm:prSet presAssocID="{1A9D0CD1-6A6E-144E-AB59-7AFA0AE5EBAE}" presName="linNode" presStyleCnt="0"/>
      <dgm:spPr/>
    </dgm:pt>
    <dgm:pt modelId="{293D0B04-F76F-4647-80D0-337C7089DCB5}" type="pres">
      <dgm:prSet presAssocID="{1A9D0CD1-6A6E-144E-AB59-7AFA0AE5EBAE}" presName="parentText" presStyleLbl="node1" presStyleIdx="2" presStyleCnt="3" custScaleX="71296" custScaleY="47257">
        <dgm:presLayoutVars>
          <dgm:chMax val="1"/>
          <dgm:bulletEnabled val="1"/>
        </dgm:presLayoutVars>
      </dgm:prSet>
      <dgm:spPr/>
      <dgm:t>
        <a:bodyPr/>
        <a:lstStyle/>
        <a:p>
          <a:endParaRPr lang="en-GB"/>
        </a:p>
      </dgm:t>
    </dgm:pt>
    <dgm:pt modelId="{D14778E8-D4CE-9943-AEA7-8EB04EE7A8A5}" type="pres">
      <dgm:prSet presAssocID="{1A9D0CD1-6A6E-144E-AB59-7AFA0AE5EBAE}" presName="descendantText" presStyleLbl="alignAccFollowNode1" presStyleIdx="2" presStyleCnt="3">
        <dgm:presLayoutVars>
          <dgm:bulletEnabled val="1"/>
        </dgm:presLayoutVars>
      </dgm:prSet>
      <dgm:spPr/>
      <dgm:t>
        <a:bodyPr/>
        <a:lstStyle/>
        <a:p>
          <a:endParaRPr lang="en-GB"/>
        </a:p>
      </dgm:t>
    </dgm:pt>
  </dgm:ptLst>
  <dgm:cxnLst>
    <dgm:cxn modelId="{2DC60DF4-571A-6541-A577-8AD1DFA72E73}" srcId="{B01B4A7F-7C78-7D49-B902-A404B3FF0F01}" destId="{3BE6E89A-886A-754A-8311-FC05CE988CC7}" srcOrd="4" destOrd="0" parTransId="{BEA1015D-2D01-3D46-B4FE-95E764F8CBD6}" sibTransId="{4CF6FDF2-D14C-C140-9068-94D75374934D}"/>
    <dgm:cxn modelId="{FEE06EED-1801-D541-A2A4-5B91D340C57D}" srcId="{1A9D0CD1-6A6E-144E-AB59-7AFA0AE5EBAE}" destId="{54814197-2476-574A-91AA-41981DE951BA}" srcOrd="2" destOrd="0" parTransId="{50197D5B-C14E-E04C-A816-466D1E9EA775}" sibTransId="{81F78D1D-D47C-2E4E-8B67-B383C0DB1AF5}"/>
    <dgm:cxn modelId="{1BE11580-24CA-5445-AB46-C757E2B1C7BA}" srcId="{CCD6819A-082D-E146-9083-E10008034DE6}" destId="{1A9D0CD1-6A6E-144E-AB59-7AFA0AE5EBAE}" srcOrd="2" destOrd="0" parTransId="{155A945C-9298-ED42-AEF3-75B5915EEB26}" sibTransId="{DB25E337-742B-7D48-8B88-771D8F07397B}"/>
    <dgm:cxn modelId="{10FB4E0C-83D4-D94D-A5E1-B95F047B7A1F}" type="presOf" srcId="{1A9D0CD1-6A6E-144E-AB59-7AFA0AE5EBAE}" destId="{293D0B04-F76F-4647-80D0-337C7089DCB5}" srcOrd="0" destOrd="0" presId="urn:microsoft.com/office/officeart/2005/8/layout/vList5"/>
    <dgm:cxn modelId="{C303713C-1ED8-AD40-93E7-09E1DAC7CA93}" type="presOf" srcId="{CCD6819A-082D-E146-9083-E10008034DE6}" destId="{0399AE02-3F1C-3C49-B63D-7C1093CF9ED5}" srcOrd="0" destOrd="0" presId="urn:microsoft.com/office/officeart/2005/8/layout/vList5"/>
    <dgm:cxn modelId="{A84C4FCC-D7B6-E540-AC9A-DABE455AA65A}" srcId="{B01B4A7F-7C78-7D49-B902-A404B3FF0F01}" destId="{25677F45-05D3-CF48-8C3F-D0B8320BD020}" srcOrd="3" destOrd="0" parTransId="{8DAAEB30-5A22-E74E-A70B-E87C22138F69}" sibTransId="{24BE60A5-2151-B247-A104-CE258133CAE0}"/>
    <dgm:cxn modelId="{DC0B9F7E-1BCF-644D-B2DB-33B90DD4E1A5}" srcId="{1A9D0CD1-6A6E-144E-AB59-7AFA0AE5EBAE}" destId="{BE53EDFC-127F-0C43-AE8E-6266C3615C5B}" srcOrd="4" destOrd="0" parTransId="{D93D6BC2-F347-BF49-9D47-46B6BB8923F7}" sibTransId="{13C587A2-BDFF-4047-9AD4-57F185A602B1}"/>
    <dgm:cxn modelId="{3D10EA79-BB4D-6043-8AAB-47B5D2E55630}" srcId="{1A9D0CD1-6A6E-144E-AB59-7AFA0AE5EBAE}" destId="{EA7F6E5A-DDCC-224B-8DF4-9AC4F655631A}" srcOrd="1" destOrd="0" parTransId="{3895DB9C-5A69-9049-A11B-24C308F3A094}" sibTransId="{B3E2C574-057F-9840-81DD-6E963D59BC9B}"/>
    <dgm:cxn modelId="{08AE4630-F0E7-334B-BEE8-DF53C0505665}" type="presOf" srcId="{61317EEE-9031-ED4F-A298-899B3ACBD5D3}" destId="{09E52B14-ABEC-D74B-BAA4-EE97AE350EC9}" srcOrd="0" destOrd="1" presId="urn:microsoft.com/office/officeart/2005/8/layout/vList5"/>
    <dgm:cxn modelId="{3E9D5E58-A67D-894A-83E1-B293E2142BD1}" srcId="{CCD6819A-082D-E146-9083-E10008034DE6}" destId="{B01B4A7F-7C78-7D49-B902-A404B3FF0F01}" srcOrd="0" destOrd="0" parTransId="{0E10D2E4-0627-E940-8A06-282E4980E1D2}" sibTransId="{C52D545D-A7FD-7640-8674-626914BECDF5}"/>
    <dgm:cxn modelId="{52376A9B-57F1-804E-AAA3-0E94A3D985D0}" type="presOf" srcId="{504393A3-50A3-364C-A7A0-DB82BA05EF09}" destId="{6AE4F06F-54AA-8C41-AAF2-D78E15386FE6}" srcOrd="0" destOrd="1" presId="urn:microsoft.com/office/officeart/2005/8/layout/vList5"/>
    <dgm:cxn modelId="{ECAC530B-4E61-D544-919E-64223E06019D}" type="presOf" srcId="{6990E5A0-2402-D54B-87CB-E5E32F1694FE}" destId="{09E52B14-ABEC-D74B-BAA4-EE97AE350EC9}" srcOrd="0" destOrd="5" presId="urn:microsoft.com/office/officeart/2005/8/layout/vList5"/>
    <dgm:cxn modelId="{F837EA7F-D7DA-C14E-B855-2BFAE83232BE}" srcId="{1A9D0CD1-6A6E-144E-AB59-7AFA0AE5EBAE}" destId="{4BE1EA5E-2FCE-BD47-A65A-219F686C5950}" srcOrd="0" destOrd="0" parTransId="{AEBEA1E3-6D17-8D4C-8696-4A674CB696B4}" sibTransId="{A1F8A71F-FCCF-BD4A-B045-DE6BD3B14A01}"/>
    <dgm:cxn modelId="{1DE6DEA1-7CF1-474C-8154-E8CE2DF0360F}" type="presOf" srcId="{25677F45-05D3-CF48-8C3F-D0B8320BD020}" destId="{09E52B14-ABEC-D74B-BAA4-EE97AE350EC9}" srcOrd="0" destOrd="3" presId="urn:microsoft.com/office/officeart/2005/8/layout/vList5"/>
    <dgm:cxn modelId="{22732011-41CB-0147-9B01-627517CC99B6}" type="presOf" srcId="{EC046669-DE4A-704A-AE29-E9571E8F5D6D}" destId="{09E52B14-ABEC-D74B-BAA4-EE97AE350EC9}" srcOrd="0" destOrd="2" presId="urn:microsoft.com/office/officeart/2005/8/layout/vList5"/>
    <dgm:cxn modelId="{3D2E61D7-9E96-194F-B694-A1AF83DA784A}" type="presOf" srcId="{BE53EDFC-127F-0C43-AE8E-6266C3615C5B}" destId="{D14778E8-D4CE-9943-AEA7-8EB04EE7A8A5}" srcOrd="0" destOrd="4" presId="urn:microsoft.com/office/officeart/2005/8/layout/vList5"/>
    <dgm:cxn modelId="{E8064C4A-4607-FC44-A774-1E4B480A3A9A}" type="presOf" srcId="{3BE6E89A-886A-754A-8311-FC05CE988CC7}" destId="{09E52B14-ABEC-D74B-BAA4-EE97AE350EC9}" srcOrd="0" destOrd="4" presId="urn:microsoft.com/office/officeart/2005/8/layout/vList5"/>
    <dgm:cxn modelId="{B93D72AA-3395-DF4D-8ED9-A8C1CA270488}" srcId="{F20B4E60-AAE2-6545-8C4D-11EACC6EA605}" destId="{56913873-BBC8-D04F-A759-077C97C859F0}" srcOrd="2" destOrd="0" parTransId="{FAEBE522-380A-6F44-97CF-6AFA2C8CF87F}" sibTransId="{4D5BFD5B-EAE5-8240-897F-B8B0BBD11554}"/>
    <dgm:cxn modelId="{44E25B9B-2B13-D241-AF2A-C9C527DBB8EE}" srcId="{B01B4A7F-7C78-7D49-B902-A404B3FF0F01}" destId="{61317EEE-9031-ED4F-A298-899B3ACBD5D3}" srcOrd="1" destOrd="0" parTransId="{3BF83665-DEAF-4949-BE2A-8B60B6F55C19}" sibTransId="{1D464E36-2F09-8640-B723-0C5BB6669B73}"/>
    <dgm:cxn modelId="{CCB4D0AA-8106-9A49-BDCA-D84A77CA9A16}" srcId="{B01B4A7F-7C78-7D49-B902-A404B3FF0F01}" destId="{6990E5A0-2402-D54B-87CB-E5E32F1694FE}" srcOrd="5" destOrd="0" parTransId="{4A4D2AFB-F374-5F46-8F5B-ABE729B6EBEC}" sibTransId="{AD646802-23FF-AD4D-A022-CE8DEA3ABB35}"/>
    <dgm:cxn modelId="{E71FDEC5-8064-7948-B4C6-BC6109EFD2E6}" type="presOf" srcId="{99286178-2F91-5344-A416-A73AA564A761}" destId="{6AE4F06F-54AA-8C41-AAF2-D78E15386FE6}" srcOrd="0" destOrd="0" presId="urn:microsoft.com/office/officeart/2005/8/layout/vList5"/>
    <dgm:cxn modelId="{A3FA530C-B176-E04C-A63D-C8BDB62575D6}" type="presOf" srcId="{A9327E87-C534-A744-9475-2E69CDB9E4B7}" destId="{09E52B14-ABEC-D74B-BAA4-EE97AE350EC9}" srcOrd="0" destOrd="0" presId="urn:microsoft.com/office/officeart/2005/8/layout/vList5"/>
    <dgm:cxn modelId="{E028F3F7-3083-D543-A608-E36CE24D311E}" type="presOf" srcId="{EA7F6E5A-DDCC-224B-8DF4-9AC4F655631A}" destId="{D14778E8-D4CE-9943-AEA7-8EB04EE7A8A5}" srcOrd="0" destOrd="1" presId="urn:microsoft.com/office/officeart/2005/8/layout/vList5"/>
    <dgm:cxn modelId="{19832E6F-6F7D-E842-A2B5-26DD7AE29B1D}" srcId="{1A9D0CD1-6A6E-144E-AB59-7AFA0AE5EBAE}" destId="{D2B94A86-9BB3-C44D-AE83-BBAC2AF68436}" srcOrd="3" destOrd="0" parTransId="{DCF81F09-A58D-5D4E-9A8E-33521782EC5E}" sibTransId="{4AF7FD37-65D9-D24F-8BC9-8CB4A076AA73}"/>
    <dgm:cxn modelId="{769FD8A6-2024-2E4C-9143-3F340058B9A9}" srcId="{F20B4E60-AAE2-6545-8C4D-11EACC6EA605}" destId="{99286178-2F91-5344-A416-A73AA564A761}" srcOrd="0" destOrd="0" parTransId="{B9E186B3-11EE-5B4C-81F3-B223D7B40B45}" sibTransId="{80452493-124A-B645-94EE-84A556D4050F}"/>
    <dgm:cxn modelId="{55ED3DF7-3F46-ED4E-9CEE-3AF2D55BE32D}" type="presOf" srcId="{F20B4E60-AAE2-6545-8C4D-11EACC6EA605}" destId="{AC26D7A2-EC60-2048-9285-87911D7B1D1E}" srcOrd="0" destOrd="0" presId="urn:microsoft.com/office/officeart/2005/8/layout/vList5"/>
    <dgm:cxn modelId="{A0A76094-AEB0-1F4C-A034-CE36C4D0E9BD}" srcId="{B01B4A7F-7C78-7D49-B902-A404B3FF0F01}" destId="{A9327E87-C534-A744-9475-2E69CDB9E4B7}" srcOrd="0" destOrd="0" parTransId="{0CCF5DF5-B7ED-A546-8797-144066106916}" sibTransId="{1EB0FC12-0BB2-1548-BCBC-8BC3F5D81A58}"/>
    <dgm:cxn modelId="{26424E58-FB32-9748-83D8-1E75B91AA8AC}" srcId="{CCD6819A-082D-E146-9083-E10008034DE6}" destId="{F20B4E60-AAE2-6545-8C4D-11EACC6EA605}" srcOrd="1" destOrd="0" parTransId="{287FF879-5190-694B-90EF-07E2546FB9D9}" sibTransId="{61AC15F9-D6A6-3A48-A418-E137BAEB4E67}"/>
    <dgm:cxn modelId="{A2708AC4-E42D-6242-AFBC-57E682D873D9}" type="presOf" srcId="{54814197-2476-574A-91AA-41981DE951BA}" destId="{D14778E8-D4CE-9943-AEA7-8EB04EE7A8A5}" srcOrd="0" destOrd="2" presId="urn:microsoft.com/office/officeart/2005/8/layout/vList5"/>
    <dgm:cxn modelId="{000FD412-0397-7D4F-8538-38D5090A0392}" type="presOf" srcId="{4BE1EA5E-2FCE-BD47-A65A-219F686C5950}" destId="{D14778E8-D4CE-9943-AEA7-8EB04EE7A8A5}" srcOrd="0" destOrd="0" presId="urn:microsoft.com/office/officeart/2005/8/layout/vList5"/>
    <dgm:cxn modelId="{95503F24-ECA0-604D-AC07-AE7A47096EF5}" srcId="{F20B4E60-AAE2-6545-8C4D-11EACC6EA605}" destId="{504393A3-50A3-364C-A7A0-DB82BA05EF09}" srcOrd="1" destOrd="0" parTransId="{6D45112C-5052-AB42-9BA6-BD547D553C76}" sibTransId="{F1093BCA-CA9E-1641-AD79-6C0127732E58}"/>
    <dgm:cxn modelId="{71D5EDCB-15AB-484F-800C-F4FEBB5584BA}" srcId="{B01B4A7F-7C78-7D49-B902-A404B3FF0F01}" destId="{EC046669-DE4A-704A-AE29-E9571E8F5D6D}" srcOrd="2" destOrd="0" parTransId="{D0DFC5FB-0726-8440-9BCB-1025F18E68A6}" sibTransId="{61669822-867B-6041-8DBE-78679A6FBB71}"/>
    <dgm:cxn modelId="{56B1992B-0C5A-5449-A040-045E6930F53D}" type="presOf" srcId="{D2B94A86-9BB3-C44D-AE83-BBAC2AF68436}" destId="{D14778E8-D4CE-9943-AEA7-8EB04EE7A8A5}" srcOrd="0" destOrd="3" presId="urn:microsoft.com/office/officeart/2005/8/layout/vList5"/>
    <dgm:cxn modelId="{8769C5D3-5DCA-4247-8A2A-0EE746E9BFD7}" type="presOf" srcId="{56913873-BBC8-D04F-A759-077C97C859F0}" destId="{6AE4F06F-54AA-8C41-AAF2-D78E15386FE6}" srcOrd="0" destOrd="2" presId="urn:microsoft.com/office/officeart/2005/8/layout/vList5"/>
    <dgm:cxn modelId="{B4C3BEA6-A129-174D-842A-1A6991804DE6}" type="presOf" srcId="{B01B4A7F-7C78-7D49-B902-A404B3FF0F01}" destId="{9F8FBC74-4242-B64A-8814-D595F69AC063}" srcOrd="0" destOrd="0" presId="urn:microsoft.com/office/officeart/2005/8/layout/vList5"/>
    <dgm:cxn modelId="{8CBF83BD-90BA-B54F-9AF2-50D6A81B65F1}" type="presParOf" srcId="{0399AE02-3F1C-3C49-B63D-7C1093CF9ED5}" destId="{4822A0BC-9ECC-F54E-91E9-87B301722983}" srcOrd="0" destOrd="0" presId="urn:microsoft.com/office/officeart/2005/8/layout/vList5"/>
    <dgm:cxn modelId="{1AEBAD83-501C-8146-8AE7-C82766B9DDBE}" type="presParOf" srcId="{4822A0BC-9ECC-F54E-91E9-87B301722983}" destId="{9F8FBC74-4242-B64A-8814-D595F69AC063}" srcOrd="0" destOrd="0" presId="urn:microsoft.com/office/officeart/2005/8/layout/vList5"/>
    <dgm:cxn modelId="{505F4D2F-B6AD-684B-8F19-CB381B9CB19C}" type="presParOf" srcId="{4822A0BC-9ECC-F54E-91E9-87B301722983}" destId="{09E52B14-ABEC-D74B-BAA4-EE97AE350EC9}" srcOrd="1" destOrd="0" presId="urn:microsoft.com/office/officeart/2005/8/layout/vList5"/>
    <dgm:cxn modelId="{61D945F5-1BD2-9F43-AAC2-B43C468336A1}" type="presParOf" srcId="{0399AE02-3F1C-3C49-B63D-7C1093CF9ED5}" destId="{934D3ACA-99E1-F343-A984-2BB34627A6A6}" srcOrd="1" destOrd="0" presId="urn:microsoft.com/office/officeart/2005/8/layout/vList5"/>
    <dgm:cxn modelId="{0B751B67-CD10-9C47-B320-4A88CAB068A7}" type="presParOf" srcId="{0399AE02-3F1C-3C49-B63D-7C1093CF9ED5}" destId="{26021180-F0D0-774E-BBAC-A39551CFA83F}" srcOrd="2" destOrd="0" presId="urn:microsoft.com/office/officeart/2005/8/layout/vList5"/>
    <dgm:cxn modelId="{11CBEFCE-F38D-DA4B-8A34-50E4D5ABC4B4}" type="presParOf" srcId="{26021180-F0D0-774E-BBAC-A39551CFA83F}" destId="{AC26D7A2-EC60-2048-9285-87911D7B1D1E}" srcOrd="0" destOrd="0" presId="urn:microsoft.com/office/officeart/2005/8/layout/vList5"/>
    <dgm:cxn modelId="{C61E4629-F7B6-0146-A0BA-31337436F058}" type="presParOf" srcId="{26021180-F0D0-774E-BBAC-A39551CFA83F}" destId="{6AE4F06F-54AA-8C41-AAF2-D78E15386FE6}" srcOrd="1" destOrd="0" presId="urn:microsoft.com/office/officeart/2005/8/layout/vList5"/>
    <dgm:cxn modelId="{F5BB90D3-9121-F141-87A1-A1C740A3B047}" type="presParOf" srcId="{0399AE02-3F1C-3C49-B63D-7C1093CF9ED5}" destId="{2CE606C0-9667-EF41-BD74-EE37E315CF8B}" srcOrd="3" destOrd="0" presId="urn:microsoft.com/office/officeart/2005/8/layout/vList5"/>
    <dgm:cxn modelId="{260132BB-2CA0-E942-AD09-53979E22C7CB}" type="presParOf" srcId="{0399AE02-3F1C-3C49-B63D-7C1093CF9ED5}" destId="{ED032F1F-4220-3D4E-9780-D310E6B3BE5C}" srcOrd="4" destOrd="0" presId="urn:microsoft.com/office/officeart/2005/8/layout/vList5"/>
    <dgm:cxn modelId="{DF3D4983-7EF7-0A42-8694-617FED4A4C24}" type="presParOf" srcId="{ED032F1F-4220-3D4E-9780-D310E6B3BE5C}" destId="{293D0B04-F76F-4647-80D0-337C7089DCB5}" srcOrd="0" destOrd="0" presId="urn:microsoft.com/office/officeart/2005/8/layout/vList5"/>
    <dgm:cxn modelId="{ADF0D0B5-1A0F-D349-BDB6-F84BD43A9890}" type="presParOf" srcId="{ED032F1F-4220-3D4E-9780-D310E6B3BE5C}" destId="{D14778E8-D4CE-9943-AEA7-8EB04EE7A8A5}"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E52B14-ABEC-D74B-BAA4-EE97AE350EC9}">
      <dsp:nvSpPr>
        <dsp:cNvPr id="0" name=""/>
        <dsp:cNvSpPr/>
      </dsp:nvSpPr>
      <dsp:spPr>
        <a:xfrm rot="5400000">
          <a:off x="4390110" y="-1883895"/>
          <a:ext cx="1761776" cy="5530214"/>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fr-FR" sz="1500" kern="1200" dirty="0">
              <a:solidFill>
                <a:schemeClr val="accent2"/>
              </a:solidFill>
            </a:rPr>
            <a:t>Permissions de sortie (PS)</a:t>
          </a:r>
        </a:p>
        <a:p>
          <a:pPr marL="114300" lvl="1" indent="-114300" algn="l" defTabSz="666750">
            <a:lnSpc>
              <a:spcPct val="90000"/>
            </a:lnSpc>
            <a:spcBef>
              <a:spcPct val="0"/>
            </a:spcBef>
            <a:spcAft>
              <a:spcPct val="15000"/>
            </a:spcAft>
            <a:buChar char="••"/>
          </a:pPr>
          <a:r>
            <a:rPr lang="fr-FR" sz="1500" kern="1200" dirty="0">
              <a:solidFill>
                <a:schemeClr val="accent2"/>
              </a:solidFill>
            </a:rPr>
            <a:t>Congés pénitentiaires (CP)</a:t>
          </a:r>
        </a:p>
        <a:p>
          <a:pPr marL="114300" lvl="1" indent="-114300" algn="l" defTabSz="666750">
            <a:lnSpc>
              <a:spcPct val="90000"/>
            </a:lnSpc>
            <a:spcBef>
              <a:spcPct val="0"/>
            </a:spcBef>
            <a:spcAft>
              <a:spcPct val="15000"/>
            </a:spcAft>
            <a:buChar char="••"/>
          </a:pPr>
          <a:r>
            <a:rPr lang="fr-FR" sz="1500" kern="1200" dirty="0">
              <a:solidFill>
                <a:schemeClr val="accent2"/>
              </a:solidFill>
            </a:rPr>
            <a:t>Placement en maison de transition (PMT)</a:t>
          </a:r>
        </a:p>
        <a:p>
          <a:pPr marL="114300" lvl="1" indent="-114300" algn="l" defTabSz="666750">
            <a:lnSpc>
              <a:spcPct val="90000"/>
            </a:lnSpc>
            <a:spcBef>
              <a:spcPct val="0"/>
            </a:spcBef>
            <a:spcAft>
              <a:spcPct val="15000"/>
            </a:spcAft>
            <a:buChar char="••"/>
          </a:pPr>
          <a:r>
            <a:rPr lang="fr-FR" sz="1500" kern="1200" dirty="0">
              <a:solidFill>
                <a:schemeClr val="accent2"/>
              </a:solidFill>
            </a:rPr>
            <a:t>Interruption de l’exécution de la peine (IEP)</a:t>
          </a:r>
        </a:p>
        <a:p>
          <a:pPr marL="114300" lvl="1" indent="-114300" algn="l" defTabSz="666750">
            <a:lnSpc>
              <a:spcPct val="90000"/>
            </a:lnSpc>
            <a:spcBef>
              <a:spcPct val="0"/>
            </a:spcBef>
            <a:spcAft>
              <a:spcPct val="15000"/>
            </a:spcAft>
            <a:buChar char="••"/>
          </a:pPr>
          <a:r>
            <a:rPr lang="fr-FR" sz="1500" kern="1200" dirty="0">
              <a:solidFill>
                <a:schemeClr val="accent2"/>
              </a:solidFill>
            </a:rPr>
            <a:t>Libération en vue de l’éloignement ou transfert vers centre fermé pour illégaux</a:t>
          </a:r>
        </a:p>
        <a:p>
          <a:pPr marL="114300" lvl="1" indent="-114300" algn="l" defTabSz="666750">
            <a:lnSpc>
              <a:spcPct val="90000"/>
            </a:lnSpc>
            <a:spcBef>
              <a:spcPct val="0"/>
            </a:spcBef>
            <a:spcAft>
              <a:spcPct val="15000"/>
            </a:spcAft>
            <a:buChar char="••"/>
          </a:pPr>
          <a:r>
            <a:rPr lang="fr-FR" sz="1500" kern="1200" dirty="0">
              <a:solidFill>
                <a:schemeClr val="accent3">
                  <a:lumMod val="50000"/>
                </a:schemeClr>
              </a:solidFill>
            </a:rPr>
            <a:t>Libération provisoire pour raisons médicales (LPRM)</a:t>
          </a:r>
        </a:p>
      </dsp:txBody>
      <dsp:txXfrm rot="-5400000">
        <a:off x="2505892" y="86326"/>
        <a:ext cx="5444211" cy="1589770"/>
      </dsp:txXfrm>
    </dsp:sp>
    <dsp:sp modelId="{9F8FBC74-4242-B64A-8814-D595F69AC063}">
      <dsp:nvSpPr>
        <dsp:cNvPr id="0" name=""/>
        <dsp:cNvSpPr/>
      </dsp:nvSpPr>
      <dsp:spPr>
        <a:xfrm>
          <a:off x="432051" y="260889"/>
          <a:ext cx="2073840" cy="1240643"/>
        </a:xfrm>
        <a:prstGeom prst="roundRect">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40005" rIns="80010" bIns="40005" numCol="1" spcCol="1270" anchor="ctr" anchorCtr="0">
          <a:noAutofit/>
        </a:bodyPr>
        <a:lstStyle/>
        <a:p>
          <a:pPr lvl="0" algn="ctr" defTabSz="933450">
            <a:lnSpc>
              <a:spcPct val="90000"/>
            </a:lnSpc>
            <a:spcBef>
              <a:spcPct val="0"/>
            </a:spcBef>
            <a:spcAft>
              <a:spcPct val="35000"/>
            </a:spcAft>
          </a:pPr>
          <a:r>
            <a:rPr lang="fr-FR" sz="2100" kern="1200" dirty="0"/>
            <a:t>Tous les condamnés </a:t>
          </a:r>
        </a:p>
        <a:p>
          <a:pPr lvl="0" algn="ctr" defTabSz="933450">
            <a:lnSpc>
              <a:spcPct val="90000"/>
            </a:lnSpc>
            <a:spcBef>
              <a:spcPct val="0"/>
            </a:spcBef>
            <a:spcAft>
              <a:spcPct val="35000"/>
            </a:spcAft>
          </a:pPr>
          <a:r>
            <a:rPr lang="fr-FR" sz="2100" kern="1200" dirty="0"/>
            <a:t>(</a:t>
          </a:r>
          <a:r>
            <a:rPr lang="fr-FR" sz="2100" strike="sngStrike" kern="1200" baseline="0" dirty="0"/>
            <a:t>seuil</a:t>
          </a:r>
          <a:r>
            <a:rPr lang="fr-FR" sz="2100" kern="1200" dirty="0"/>
            <a:t>)</a:t>
          </a:r>
        </a:p>
      </dsp:txBody>
      <dsp:txXfrm>
        <a:off x="492614" y="321452"/>
        <a:ext cx="1952714" cy="1119517"/>
      </dsp:txXfrm>
    </dsp:sp>
    <dsp:sp modelId="{6AE4F06F-54AA-8C41-AAF2-D78E15386FE6}">
      <dsp:nvSpPr>
        <dsp:cNvPr id="0" name=""/>
        <dsp:cNvSpPr/>
      </dsp:nvSpPr>
      <dsp:spPr>
        <a:xfrm rot="5400000">
          <a:off x="4925345" y="-388843"/>
          <a:ext cx="1008106" cy="5530214"/>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fr-FR" sz="1500" kern="1200" dirty="0">
              <a:solidFill>
                <a:schemeClr val="accent2"/>
              </a:solidFill>
            </a:rPr>
            <a:t>Libération provisoire</a:t>
          </a:r>
        </a:p>
        <a:p>
          <a:pPr marL="114300" lvl="1" indent="-114300" algn="l" defTabSz="666750">
            <a:lnSpc>
              <a:spcPct val="90000"/>
            </a:lnSpc>
            <a:spcBef>
              <a:spcPct val="0"/>
            </a:spcBef>
            <a:spcAft>
              <a:spcPct val="15000"/>
            </a:spcAft>
            <a:buChar char="••"/>
          </a:pPr>
          <a:r>
            <a:rPr lang="fr-FR" sz="1500" kern="1200" dirty="0">
              <a:solidFill>
                <a:schemeClr val="accent2"/>
              </a:solidFill>
            </a:rPr>
            <a:t>Surveillance électronique</a:t>
          </a:r>
        </a:p>
        <a:p>
          <a:pPr marL="114300" lvl="1" indent="-114300" algn="l" defTabSz="666750">
            <a:lnSpc>
              <a:spcPct val="90000"/>
            </a:lnSpc>
            <a:spcBef>
              <a:spcPct val="0"/>
            </a:spcBef>
            <a:spcAft>
              <a:spcPct val="15000"/>
            </a:spcAft>
            <a:buChar char="••"/>
          </a:pPr>
          <a:r>
            <a:rPr lang="fr-FR" sz="1500" kern="1200" dirty="0">
              <a:solidFill>
                <a:schemeClr val="accent2"/>
              </a:solidFill>
            </a:rPr>
            <a:t>(Semi-liberté)</a:t>
          </a:r>
        </a:p>
      </dsp:txBody>
      <dsp:txXfrm rot="-5400000">
        <a:off x="2664291" y="1921423"/>
        <a:ext cx="5481002" cy="909682"/>
      </dsp:txXfrm>
    </dsp:sp>
    <dsp:sp modelId="{AC26D7A2-EC60-2048-9285-87911D7B1D1E}">
      <dsp:nvSpPr>
        <dsp:cNvPr id="0" name=""/>
        <dsp:cNvSpPr/>
      </dsp:nvSpPr>
      <dsp:spPr>
        <a:xfrm>
          <a:off x="432051" y="1885587"/>
          <a:ext cx="2246642" cy="981353"/>
        </a:xfrm>
        <a:prstGeom prst="roundRect">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40005" rIns="80010" bIns="40005" numCol="1" spcCol="1270" anchor="ctr" anchorCtr="0">
          <a:noAutofit/>
        </a:bodyPr>
        <a:lstStyle/>
        <a:p>
          <a:pPr lvl="0" algn="ctr" defTabSz="933450">
            <a:lnSpc>
              <a:spcPct val="90000"/>
            </a:lnSpc>
            <a:spcBef>
              <a:spcPct val="0"/>
            </a:spcBef>
            <a:spcAft>
              <a:spcPct val="35000"/>
            </a:spcAft>
          </a:pPr>
          <a:r>
            <a:rPr lang="fr-FR" sz="2100" kern="1200" dirty="0"/>
            <a:t>Peines jusqu’à 2 ans</a:t>
          </a:r>
        </a:p>
      </dsp:txBody>
      <dsp:txXfrm>
        <a:off x="479957" y="1933493"/>
        <a:ext cx="2150830" cy="885541"/>
      </dsp:txXfrm>
    </dsp:sp>
    <dsp:sp modelId="{D14778E8-D4CE-9943-AEA7-8EB04EE7A8A5}">
      <dsp:nvSpPr>
        <dsp:cNvPr id="0" name=""/>
        <dsp:cNvSpPr/>
      </dsp:nvSpPr>
      <dsp:spPr>
        <a:xfrm rot="5400000">
          <a:off x="4534107" y="1106209"/>
          <a:ext cx="1761776" cy="5530214"/>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fr-FR" sz="1500" kern="1200" dirty="0">
              <a:solidFill>
                <a:schemeClr val="accent3">
                  <a:lumMod val="50000"/>
                </a:schemeClr>
              </a:solidFill>
            </a:rPr>
            <a:t>Détention limitée (</a:t>
          </a:r>
          <a:r>
            <a:rPr lang="fr-FR" sz="1500" kern="1200" dirty="0">
              <a:solidFill>
                <a:srgbClr val="C00000"/>
              </a:solidFill>
            </a:rPr>
            <a:t>DL =&gt; modification à venir !</a:t>
          </a:r>
          <a:r>
            <a:rPr lang="fr-FR" sz="1500" kern="1200" dirty="0">
              <a:solidFill>
                <a:schemeClr val="accent3">
                  <a:lumMod val="50000"/>
                </a:schemeClr>
              </a:solidFill>
            </a:rPr>
            <a:t>)</a:t>
          </a:r>
        </a:p>
        <a:p>
          <a:pPr marL="114300" lvl="1" indent="-114300" algn="l" defTabSz="666750">
            <a:lnSpc>
              <a:spcPct val="90000"/>
            </a:lnSpc>
            <a:spcBef>
              <a:spcPct val="0"/>
            </a:spcBef>
            <a:spcAft>
              <a:spcPct val="15000"/>
            </a:spcAft>
            <a:buChar char="••"/>
          </a:pPr>
          <a:r>
            <a:rPr lang="fr-FR" sz="1500" kern="1200" dirty="0">
              <a:solidFill>
                <a:schemeClr val="accent3">
                  <a:lumMod val="50000"/>
                </a:schemeClr>
              </a:solidFill>
            </a:rPr>
            <a:t>Surveillance électronique (SE)</a:t>
          </a:r>
        </a:p>
        <a:p>
          <a:pPr marL="114300" lvl="1" indent="-114300" algn="l" defTabSz="666750">
            <a:lnSpc>
              <a:spcPct val="90000"/>
            </a:lnSpc>
            <a:spcBef>
              <a:spcPct val="0"/>
            </a:spcBef>
            <a:spcAft>
              <a:spcPct val="15000"/>
            </a:spcAft>
            <a:buChar char="••"/>
          </a:pPr>
          <a:r>
            <a:rPr lang="fr-FR" sz="1500" kern="1200" dirty="0">
              <a:solidFill>
                <a:schemeClr val="accent3">
                  <a:lumMod val="50000"/>
                </a:schemeClr>
              </a:solidFill>
            </a:rPr>
            <a:t>Libération conditionnelle (LC)</a:t>
          </a:r>
        </a:p>
        <a:p>
          <a:pPr marL="114300" lvl="1" indent="-114300" algn="l" defTabSz="666750">
            <a:lnSpc>
              <a:spcPct val="90000"/>
            </a:lnSpc>
            <a:spcBef>
              <a:spcPct val="0"/>
            </a:spcBef>
            <a:spcAft>
              <a:spcPct val="15000"/>
            </a:spcAft>
            <a:buChar char="••"/>
          </a:pPr>
          <a:r>
            <a:rPr lang="fr-FR" sz="1500" kern="1200" dirty="0">
              <a:solidFill>
                <a:schemeClr val="accent3">
                  <a:lumMod val="50000"/>
                </a:schemeClr>
              </a:solidFill>
            </a:rPr>
            <a:t>Libération provisoire en vue de l’éloignement (LPE)</a:t>
          </a:r>
        </a:p>
        <a:p>
          <a:pPr marL="114300" lvl="1" indent="-114300" algn="l" defTabSz="666750">
            <a:lnSpc>
              <a:spcPct val="90000"/>
            </a:lnSpc>
            <a:spcBef>
              <a:spcPct val="0"/>
            </a:spcBef>
            <a:spcAft>
              <a:spcPct val="15000"/>
            </a:spcAft>
            <a:buChar char="••"/>
          </a:pPr>
          <a:r>
            <a:rPr lang="fr-FR" sz="1500" kern="1200" dirty="0">
              <a:solidFill>
                <a:schemeClr val="accent3">
                  <a:lumMod val="50000"/>
                </a:schemeClr>
              </a:solidFill>
            </a:rPr>
            <a:t>Libération en vue de la remise</a:t>
          </a:r>
        </a:p>
      </dsp:txBody>
      <dsp:txXfrm rot="-5400000">
        <a:off x="2649889" y="3076431"/>
        <a:ext cx="5444211" cy="1589770"/>
      </dsp:txXfrm>
    </dsp:sp>
    <dsp:sp modelId="{293D0B04-F76F-4647-80D0-337C7089DCB5}">
      <dsp:nvSpPr>
        <dsp:cNvPr id="0" name=""/>
        <dsp:cNvSpPr/>
      </dsp:nvSpPr>
      <dsp:spPr>
        <a:xfrm>
          <a:off x="432051" y="3350964"/>
          <a:ext cx="2217837" cy="1040703"/>
        </a:xfrm>
        <a:prstGeom prst="roundRect">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40005" rIns="80010" bIns="40005" numCol="1" spcCol="1270" anchor="ctr" anchorCtr="0">
          <a:noAutofit/>
        </a:bodyPr>
        <a:lstStyle/>
        <a:p>
          <a:pPr lvl="0" algn="ctr" defTabSz="933450">
            <a:lnSpc>
              <a:spcPct val="90000"/>
            </a:lnSpc>
            <a:spcBef>
              <a:spcPct val="0"/>
            </a:spcBef>
            <a:spcAft>
              <a:spcPct val="35000"/>
            </a:spcAft>
          </a:pPr>
          <a:r>
            <a:rPr lang="fr-FR" sz="2100" kern="1200" dirty="0"/>
            <a:t>Peines supérieures à 2 ans</a:t>
          </a:r>
        </a:p>
      </dsp:txBody>
      <dsp:txXfrm>
        <a:off x="482854" y="3401767"/>
        <a:ext cx="2116231" cy="939097"/>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06062DD0-2751-46C0-9048-EB3F5FF8BC9F}" type="datetimeFigureOut">
              <a:rPr lang="fr-BE" smtClean="0"/>
              <a:t>22/09/2022</a:t>
            </a:fld>
            <a:endParaRPr lang="fr-BE"/>
          </a:p>
        </p:txBody>
      </p:sp>
      <p:sp>
        <p:nvSpPr>
          <p:cNvPr id="4" name="Espace réservé du pied de page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fr-BE"/>
          </a:p>
        </p:txBody>
      </p:sp>
      <p:sp>
        <p:nvSpPr>
          <p:cNvPr id="5" name="Espace réservé du numéro de diapositive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374D66A1-6FCE-4B0F-80D5-82BD9FF14A98}" type="slidenum">
              <a:rPr lang="fr-BE" smtClean="0"/>
              <a:t>‹N°›</a:t>
            </a:fld>
            <a:endParaRPr lang="fr-BE"/>
          </a:p>
        </p:txBody>
      </p:sp>
    </p:spTree>
    <p:extLst>
      <p:ext uri="{BB962C8B-B14F-4D97-AF65-F5344CB8AC3E}">
        <p14:creationId xmlns:p14="http://schemas.microsoft.com/office/powerpoint/2010/main" val="41073136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A4360572-483A-4A22-AC5D-10ADDAF8D440}" type="datetimeFigureOut">
              <a:rPr lang="fr-BE" smtClean="0"/>
              <a:t>22/09/2022</a:t>
            </a:fld>
            <a:endParaRPr lang="fr-BE"/>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commentaires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5C8A210E-7621-47B0-A523-0D72B715C457}" type="slidenum">
              <a:rPr lang="fr-BE" smtClean="0"/>
              <a:t>‹N°›</a:t>
            </a:fld>
            <a:endParaRPr lang="fr-BE"/>
          </a:p>
        </p:txBody>
      </p:sp>
    </p:spTree>
    <p:extLst>
      <p:ext uri="{BB962C8B-B14F-4D97-AF65-F5344CB8AC3E}">
        <p14:creationId xmlns:p14="http://schemas.microsoft.com/office/powerpoint/2010/main" val="18298710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5C8A210E-7621-47B0-A523-0D72B715C457}" type="slidenum">
              <a:rPr lang="fr-BE" smtClean="0"/>
              <a:t>7</a:t>
            </a:fld>
            <a:endParaRPr lang="fr-BE"/>
          </a:p>
        </p:txBody>
      </p:sp>
    </p:spTree>
    <p:extLst>
      <p:ext uri="{BB962C8B-B14F-4D97-AF65-F5344CB8AC3E}">
        <p14:creationId xmlns:p14="http://schemas.microsoft.com/office/powerpoint/2010/main" val="7578228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5C8A210E-7621-47B0-A523-0D72B715C457}" type="slidenum">
              <a:rPr lang="fr-BE" smtClean="0"/>
              <a:t>51</a:t>
            </a:fld>
            <a:endParaRPr lang="fr-BE"/>
          </a:p>
        </p:txBody>
      </p:sp>
    </p:spTree>
    <p:extLst>
      <p:ext uri="{BB962C8B-B14F-4D97-AF65-F5344CB8AC3E}">
        <p14:creationId xmlns:p14="http://schemas.microsoft.com/office/powerpoint/2010/main" val="7115807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5C8A210E-7621-47B0-A523-0D72B715C457}" type="slidenum">
              <a:rPr lang="fr-BE" smtClean="0"/>
              <a:t>53</a:t>
            </a:fld>
            <a:endParaRPr lang="fr-BE"/>
          </a:p>
        </p:txBody>
      </p:sp>
    </p:spTree>
    <p:extLst>
      <p:ext uri="{BB962C8B-B14F-4D97-AF65-F5344CB8AC3E}">
        <p14:creationId xmlns:p14="http://schemas.microsoft.com/office/powerpoint/2010/main" val="11170307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5C8A210E-7621-47B0-A523-0D72B715C457}" type="slidenum">
              <a:rPr lang="fr-BE" smtClean="0"/>
              <a:t>54</a:t>
            </a:fld>
            <a:endParaRPr lang="fr-BE"/>
          </a:p>
        </p:txBody>
      </p:sp>
    </p:spTree>
    <p:extLst>
      <p:ext uri="{BB962C8B-B14F-4D97-AF65-F5344CB8AC3E}">
        <p14:creationId xmlns:p14="http://schemas.microsoft.com/office/powerpoint/2010/main" val="912838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ectangle à coins arrondis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ectangle à coins arrondis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fr-FR"/>
              <a:t>Modifiez le style du titre</a:t>
            </a:r>
            <a:endParaRPr kumimoji="0" lang="en-US"/>
          </a:p>
        </p:txBody>
      </p:sp>
      <p:sp>
        <p:nvSpPr>
          <p:cNvPr id="9" name="Sous-titr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Modifiez le style des sous-titres du masque</a:t>
            </a:r>
            <a:endParaRPr kumimoji="0" lang="en-US"/>
          </a:p>
        </p:txBody>
      </p:sp>
      <p:sp>
        <p:nvSpPr>
          <p:cNvPr id="28" name="Espace réservé de la date 27"/>
          <p:cNvSpPr>
            <a:spLocks noGrp="1"/>
          </p:cNvSpPr>
          <p:nvPr>
            <p:ph type="dt" sz="half" idx="10"/>
          </p:nvPr>
        </p:nvSpPr>
        <p:spPr>
          <a:xfrm>
            <a:off x="6705600" y="4206240"/>
            <a:ext cx="960120" cy="457200"/>
          </a:xfrm>
        </p:spPr>
        <p:txBody>
          <a:bodyPr/>
          <a:lstStyle/>
          <a:p>
            <a:fld id="{5ED72320-7202-4503-AEDD-7F7ECF0B58CB}" type="datetimeFigureOut">
              <a:rPr lang="fr-BE" smtClean="0"/>
              <a:t>22/09/2022</a:t>
            </a:fld>
            <a:endParaRPr lang="fr-BE"/>
          </a:p>
        </p:txBody>
      </p:sp>
      <p:sp>
        <p:nvSpPr>
          <p:cNvPr id="17" name="Espace réservé du pied de page 16"/>
          <p:cNvSpPr>
            <a:spLocks noGrp="1"/>
          </p:cNvSpPr>
          <p:nvPr>
            <p:ph type="ftr" sz="quarter" idx="11"/>
          </p:nvPr>
        </p:nvSpPr>
        <p:spPr>
          <a:xfrm>
            <a:off x="5410200" y="4205288"/>
            <a:ext cx="1295400" cy="457200"/>
          </a:xfrm>
        </p:spPr>
        <p:txBody>
          <a:bodyPr/>
          <a:lstStyle/>
          <a:p>
            <a:endParaRPr lang="fr-BE"/>
          </a:p>
        </p:txBody>
      </p:sp>
      <p:sp>
        <p:nvSpPr>
          <p:cNvPr id="29" name="Espace réservé du numéro de diapositive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9AA78DAB-B8F6-4746-B816-145D369FFB6F}" type="slidenum">
              <a:rPr lang="fr-BE" smtClean="0"/>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5ED72320-7202-4503-AEDD-7F7ECF0B58CB}" type="datetimeFigureOut">
              <a:rPr lang="fr-BE" smtClean="0"/>
              <a:t>22/09/2022</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9AA78DAB-B8F6-4746-B816-145D369FFB6F}" type="slidenum">
              <a:rPr lang="fr-BE" smtClean="0"/>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81800" y="1143000"/>
            <a:ext cx="1905000" cy="5486400"/>
          </a:xfrm>
        </p:spPr>
        <p:txBody>
          <a:bodyPr vert="eaVert"/>
          <a:lstStyle/>
          <a:p>
            <a:r>
              <a:rPr kumimoji="0" lang="fr-FR"/>
              <a:t>Modifiez le style du titre</a:t>
            </a:r>
            <a:endParaRPr kumimoji="0" lang="en-US"/>
          </a:p>
        </p:txBody>
      </p:sp>
      <p:sp>
        <p:nvSpPr>
          <p:cNvPr id="3" name="Espace réservé du texte vertical 2"/>
          <p:cNvSpPr>
            <a:spLocks noGrp="1"/>
          </p:cNvSpPr>
          <p:nvPr>
            <p:ph type="body" orient="vert" idx="1"/>
          </p:nvPr>
        </p:nvSpPr>
        <p:spPr>
          <a:xfrm>
            <a:off x="457200" y="1143000"/>
            <a:ext cx="6248400" cy="5486400"/>
          </a:xfrm>
        </p:spPr>
        <p:txBody>
          <a:bodyPr vert="eaVert"/>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5ED72320-7202-4503-AEDD-7F7ECF0B58CB}" type="datetimeFigureOut">
              <a:rPr lang="fr-BE" smtClean="0"/>
              <a:t>22/09/2022</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9AA78DAB-B8F6-4746-B816-145D369FFB6F}" type="slidenum">
              <a:rPr lang="fr-BE" smtClean="0"/>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Modifiez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5ED72320-7202-4503-AEDD-7F7ECF0B58CB}" type="datetimeFigureOut">
              <a:rPr lang="fr-BE" smtClean="0"/>
              <a:t>22/09/2022</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9AA78DAB-B8F6-4746-B816-145D369FFB6F}" type="slidenum">
              <a:rPr lang="fr-BE" smtClean="0"/>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fr-FR"/>
              <a:t>Modifiez le style du titre</a:t>
            </a:r>
            <a:endParaRPr kumimoji="0" lang="en-US"/>
          </a:p>
        </p:txBody>
      </p:sp>
      <p:sp>
        <p:nvSpPr>
          <p:cNvPr id="3" name="Espace réservé du texte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Modifiez les styles du texte du masque</a:t>
            </a:r>
          </a:p>
        </p:txBody>
      </p:sp>
      <p:sp>
        <p:nvSpPr>
          <p:cNvPr id="4" name="Espace réservé de la date 3"/>
          <p:cNvSpPr>
            <a:spLocks noGrp="1"/>
          </p:cNvSpPr>
          <p:nvPr>
            <p:ph type="dt" sz="half" idx="10"/>
          </p:nvPr>
        </p:nvSpPr>
        <p:spPr/>
        <p:txBody>
          <a:bodyPr/>
          <a:lstStyle/>
          <a:p>
            <a:fld id="{5ED72320-7202-4503-AEDD-7F7ECF0B58CB}" type="datetimeFigureOut">
              <a:rPr lang="fr-BE" smtClean="0"/>
              <a:t>22/09/2022</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9AA78DAB-B8F6-4746-B816-145D369FFB6F}" type="slidenum">
              <a:rPr lang="fr-BE" smtClean="0"/>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Modifiez le style du titre</a:t>
            </a:r>
            <a:endParaRPr kumimoji="0" lang="en-US"/>
          </a:p>
        </p:txBody>
      </p:sp>
      <p:sp>
        <p:nvSpPr>
          <p:cNvPr id="3" name="Espace réservé du contenu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contenu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5ED72320-7202-4503-AEDD-7F7ECF0B58CB}" type="datetimeFigureOut">
              <a:rPr lang="fr-BE" smtClean="0"/>
              <a:t>22/09/2022</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9AA78DAB-B8F6-4746-B816-145D369FFB6F}" type="slidenum">
              <a:rPr lang="fr-BE" smtClean="0"/>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381000" y="1143000"/>
            <a:ext cx="8382000" cy="1069848"/>
          </a:xfrm>
        </p:spPr>
        <p:txBody>
          <a:bodyPr anchor="ctr"/>
          <a:lstStyle>
            <a:lvl1pPr>
              <a:defRPr sz="4000" b="0" i="0" cap="none" baseline="0"/>
            </a:lvl1pPr>
          </a:lstStyle>
          <a:p>
            <a:r>
              <a:rPr kumimoji="0" lang="fr-FR"/>
              <a:t>Modifiez le style du titre</a:t>
            </a:r>
            <a:endParaRPr kumimoji="0" lang="en-US"/>
          </a:p>
        </p:txBody>
      </p:sp>
      <p:sp>
        <p:nvSpPr>
          <p:cNvPr id="3" name="Espace réservé du texte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Modifiez les styles du texte du masque</a:t>
            </a:r>
          </a:p>
        </p:txBody>
      </p:sp>
      <p:sp>
        <p:nvSpPr>
          <p:cNvPr id="4" name="Espace réservé du texte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Modifiez les styles du texte du masque</a:t>
            </a:r>
          </a:p>
        </p:txBody>
      </p:sp>
      <p:sp>
        <p:nvSpPr>
          <p:cNvPr id="5" name="Espace réservé du contenu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6" name="Espace réservé du contenu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6" name="Espace réservé de la date 25"/>
          <p:cNvSpPr>
            <a:spLocks noGrp="1"/>
          </p:cNvSpPr>
          <p:nvPr>
            <p:ph type="dt" sz="half" idx="10"/>
          </p:nvPr>
        </p:nvSpPr>
        <p:spPr/>
        <p:txBody>
          <a:bodyPr rtlCol="0"/>
          <a:lstStyle/>
          <a:p>
            <a:fld id="{5ED72320-7202-4503-AEDD-7F7ECF0B58CB}" type="datetimeFigureOut">
              <a:rPr lang="fr-BE" smtClean="0"/>
              <a:t>22/09/2022</a:t>
            </a:fld>
            <a:endParaRPr lang="fr-BE"/>
          </a:p>
        </p:txBody>
      </p:sp>
      <p:sp>
        <p:nvSpPr>
          <p:cNvPr id="27" name="Espace réservé du numéro de diapositive 26"/>
          <p:cNvSpPr>
            <a:spLocks noGrp="1"/>
          </p:cNvSpPr>
          <p:nvPr>
            <p:ph type="sldNum" sz="quarter" idx="11"/>
          </p:nvPr>
        </p:nvSpPr>
        <p:spPr/>
        <p:txBody>
          <a:bodyPr rtlCol="0"/>
          <a:lstStyle/>
          <a:p>
            <a:fld id="{9AA78DAB-B8F6-4746-B816-145D369FFB6F}" type="slidenum">
              <a:rPr lang="fr-BE" smtClean="0"/>
              <a:t>‹N°›</a:t>
            </a:fld>
            <a:endParaRPr lang="fr-BE"/>
          </a:p>
        </p:txBody>
      </p:sp>
      <p:sp>
        <p:nvSpPr>
          <p:cNvPr id="28" name="Espace réservé du pied de page 27"/>
          <p:cNvSpPr>
            <a:spLocks noGrp="1"/>
          </p:cNvSpPr>
          <p:nvPr>
            <p:ph type="ftr" sz="quarter" idx="12"/>
          </p:nvPr>
        </p:nvSpPr>
        <p:spPr/>
        <p:txBody>
          <a:bodyPr rtlCol="0"/>
          <a:lstStyle/>
          <a:p>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fr-FR"/>
              <a:t>Modifiez le style du titre</a:t>
            </a:r>
            <a:endParaRPr kumimoji="0" lang="en-US"/>
          </a:p>
        </p:txBody>
      </p:sp>
      <p:sp>
        <p:nvSpPr>
          <p:cNvPr id="3" name="Espace réservé de la date 2"/>
          <p:cNvSpPr>
            <a:spLocks noGrp="1"/>
          </p:cNvSpPr>
          <p:nvPr>
            <p:ph type="dt" sz="half" idx="10"/>
          </p:nvPr>
        </p:nvSpPr>
        <p:spPr>
          <a:xfrm>
            <a:off x="6583680" y="612648"/>
            <a:ext cx="957264" cy="457200"/>
          </a:xfrm>
        </p:spPr>
        <p:txBody>
          <a:bodyPr/>
          <a:lstStyle/>
          <a:p>
            <a:fld id="{5ED72320-7202-4503-AEDD-7F7ECF0B58CB}" type="datetimeFigureOut">
              <a:rPr lang="fr-BE" smtClean="0"/>
              <a:t>22/09/2022</a:t>
            </a:fld>
            <a:endParaRPr lang="fr-BE"/>
          </a:p>
        </p:txBody>
      </p:sp>
      <p:sp>
        <p:nvSpPr>
          <p:cNvPr id="4" name="Espace réservé du pied de page 3"/>
          <p:cNvSpPr>
            <a:spLocks noGrp="1"/>
          </p:cNvSpPr>
          <p:nvPr>
            <p:ph type="ftr" sz="quarter" idx="11"/>
          </p:nvPr>
        </p:nvSpPr>
        <p:spPr>
          <a:xfrm>
            <a:off x="5257800" y="612648"/>
            <a:ext cx="1325880" cy="457200"/>
          </a:xfrm>
        </p:spPr>
        <p:txBody>
          <a:bodyPr/>
          <a:lstStyle/>
          <a:p>
            <a:endParaRPr lang="fr-BE"/>
          </a:p>
        </p:txBody>
      </p:sp>
      <p:sp>
        <p:nvSpPr>
          <p:cNvPr id="5" name="Espace réservé du numéro de diapositive 4"/>
          <p:cNvSpPr>
            <a:spLocks noGrp="1"/>
          </p:cNvSpPr>
          <p:nvPr>
            <p:ph type="sldNum" sz="quarter" idx="12"/>
          </p:nvPr>
        </p:nvSpPr>
        <p:spPr>
          <a:xfrm>
            <a:off x="8174736" y="2272"/>
            <a:ext cx="762000" cy="365760"/>
          </a:xfrm>
        </p:spPr>
        <p:txBody>
          <a:bodyPr/>
          <a:lstStyle/>
          <a:p>
            <a:fld id="{9AA78DAB-B8F6-4746-B816-145D369FFB6F}" type="slidenum">
              <a:rPr lang="fr-BE" smtClean="0"/>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ED72320-7202-4503-AEDD-7F7ECF0B58CB}" type="datetimeFigureOut">
              <a:rPr lang="fr-BE" smtClean="0"/>
              <a:t>22/09/2022</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9AA78DAB-B8F6-4746-B816-145D369FFB6F}" type="slidenum">
              <a:rPr lang="fr-BE" smtClean="0"/>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353496" y="1101970"/>
            <a:ext cx="3383280" cy="877824"/>
          </a:xfrm>
        </p:spPr>
        <p:txBody>
          <a:bodyPr anchor="b"/>
          <a:lstStyle>
            <a:lvl1pPr algn="l">
              <a:buNone/>
              <a:defRPr sz="1800" b="1"/>
            </a:lvl1pPr>
          </a:lstStyle>
          <a:p>
            <a:r>
              <a:rPr kumimoji="0" lang="fr-FR"/>
              <a:t>Modifiez le style du titre</a:t>
            </a:r>
            <a:endParaRPr kumimoji="0" lang="en-US"/>
          </a:p>
        </p:txBody>
      </p:sp>
      <p:sp>
        <p:nvSpPr>
          <p:cNvPr id="3" name="Espace réservé du texte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a:t>Modifiez les styles du texte du masque</a:t>
            </a:r>
          </a:p>
        </p:txBody>
      </p:sp>
      <p:sp>
        <p:nvSpPr>
          <p:cNvPr id="4" name="Espace réservé du contenu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5ED72320-7202-4503-AEDD-7F7ECF0B58CB}" type="datetimeFigureOut">
              <a:rPr lang="fr-BE" smtClean="0"/>
              <a:t>22/09/2022</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9AA78DAB-B8F6-4746-B816-145D369FFB6F}" type="slidenum">
              <a:rPr lang="fr-BE" smtClean="0"/>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fr-FR"/>
              <a:t>Modifiez le style du titre</a:t>
            </a:r>
            <a:endParaRPr kumimoji="0" lang="en-US"/>
          </a:p>
        </p:txBody>
      </p:sp>
      <p:sp>
        <p:nvSpPr>
          <p:cNvPr id="3" name="Espace réservé pour une image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fr-FR"/>
              <a:t>Cliquez sur l'icône pour ajouter une image</a:t>
            </a:r>
            <a:endParaRPr kumimoji="0" lang="en-US"/>
          </a:p>
        </p:txBody>
      </p:sp>
      <p:sp>
        <p:nvSpPr>
          <p:cNvPr id="4" name="Espace réservé du texte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fr-FR"/>
              <a:t>Modifiez les styles du texte du masque</a:t>
            </a:r>
          </a:p>
        </p:txBody>
      </p:sp>
      <p:sp>
        <p:nvSpPr>
          <p:cNvPr id="5" name="Espace réservé de la date 4"/>
          <p:cNvSpPr>
            <a:spLocks noGrp="1"/>
          </p:cNvSpPr>
          <p:nvPr>
            <p:ph type="dt" sz="half" idx="10"/>
          </p:nvPr>
        </p:nvSpPr>
        <p:spPr/>
        <p:txBody>
          <a:bodyPr/>
          <a:lstStyle/>
          <a:p>
            <a:fld id="{5ED72320-7202-4503-AEDD-7F7ECF0B58CB}" type="datetimeFigureOut">
              <a:rPr lang="fr-BE" smtClean="0"/>
              <a:t>22/09/2022</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9AA78DAB-B8F6-4746-B816-145D369FFB6F}" type="slidenum">
              <a:rPr lang="fr-BE" smtClean="0"/>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ectangle à coins arrondis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ectangle à coins arrondis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Espace réservé du titre 21"/>
          <p:cNvSpPr>
            <a:spLocks noGrp="1"/>
          </p:cNvSpPr>
          <p:nvPr>
            <p:ph type="title"/>
          </p:nvPr>
        </p:nvSpPr>
        <p:spPr>
          <a:xfrm>
            <a:off x="457200" y="1143000"/>
            <a:ext cx="8229600" cy="1066800"/>
          </a:xfrm>
          <a:prstGeom prst="rect">
            <a:avLst/>
          </a:prstGeom>
        </p:spPr>
        <p:txBody>
          <a:bodyPr vert="horz" anchor="ctr">
            <a:normAutofit/>
          </a:bodyPr>
          <a:lstStyle/>
          <a:p>
            <a:r>
              <a:rPr kumimoji="0" lang="fr-FR"/>
              <a:t>Modifiez le style du titre</a:t>
            </a:r>
            <a:endParaRPr kumimoji="0" lang="en-US"/>
          </a:p>
        </p:txBody>
      </p:sp>
      <p:sp>
        <p:nvSpPr>
          <p:cNvPr id="13" name="Espace réservé du texte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fr-FR"/>
              <a:t>Modifiez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4" name="Espace réservé de la date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5ED72320-7202-4503-AEDD-7F7ECF0B58CB}" type="datetimeFigureOut">
              <a:rPr lang="fr-BE" smtClean="0"/>
              <a:t>22/09/2022</a:t>
            </a:fld>
            <a:endParaRPr lang="fr-BE"/>
          </a:p>
        </p:txBody>
      </p:sp>
      <p:sp>
        <p:nvSpPr>
          <p:cNvPr id="3" name="Espace réservé du pied de page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fr-BE"/>
          </a:p>
        </p:txBody>
      </p:sp>
      <p:sp>
        <p:nvSpPr>
          <p:cNvPr id="23" name="Espace réservé du numéro de diapositive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9AA78DAB-B8F6-4746-B816-145D369FFB6F}" type="slidenum">
              <a:rPr lang="fr-BE" smtClean="0"/>
              <a:t>‹N°›</a:t>
            </a:fld>
            <a:endParaRPr lang="fr-BE"/>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hyperlink" Target="https://jurisprudence.ccsp.belgium.be/)"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3319" y="1628800"/>
            <a:ext cx="9115553" cy="1440159"/>
          </a:xfrm>
        </p:spPr>
        <p:txBody>
          <a:bodyPr>
            <a:noAutofit/>
          </a:bodyPr>
          <a:lstStyle/>
          <a:p>
            <a:pPr algn="ctr"/>
            <a:r>
              <a:rPr lang="fr-FR" sz="3200" b="1" dirty="0">
                <a:latin typeface="Trebuchet MS" charset="0"/>
                <a:ea typeface="Trebuchet MS" charset="0"/>
                <a:cs typeface="Trebuchet MS" charset="0"/>
              </a:rPr>
              <a:t>LE NOUVEAU RÉGIME DE L’EXÉCUTION DES PEINES D’EMPRISONNEMENT JUSQU’À TROIS ANS : ÉTAT DES LIEUX ET PERSPECTIVES</a:t>
            </a:r>
            <a:r>
              <a:rPr lang="fr-FR" sz="3800" b="1" dirty="0">
                <a:latin typeface="Trebuchet MS" charset="0"/>
                <a:ea typeface="Trebuchet MS" charset="0"/>
                <a:cs typeface="Trebuchet MS" charset="0"/>
              </a:rPr>
              <a:t/>
            </a:r>
            <a:br>
              <a:rPr lang="fr-FR" sz="3800" b="1" dirty="0">
                <a:latin typeface="Trebuchet MS" charset="0"/>
                <a:ea typeface="Trebuchet MS" charset="0"/>
                <a:cs typeface="Trebuchet MS" charset="0"/>
              </a:rPr>
            </a:br>
            <a:r>
              <a:rPr lang="fr-FR" sz="3800" b="1" dirty="0">
                <a:latin typeface="Trebuchet MS" charset="0"/>
                <a:ea typeface="Trebuchet MS" charset="0"/>
                <a:cs typeface="Trebuchet MS" charset="0"/>
              </a:rPr>
              <a:t>			</a:t>
            </a:r>
            <a:r>
              <a:rPr lang="fr-FR" sz="2000" b="1" dirty="0">
                <a:latin typeface="Trebuchet MS" charset="0"/>
                <a:ea typeface="Trebuchet MS" charset="0"/>
                <a:cs typeface="Trebuchet MS" charset="0"/>
              </a:rPr>
              <a:t>Le 22 septembre 2022</a:t>
            </a:r>
            <a:br>
              <a:rPr lang="fr-FR" sz="2000" b="1" dirty="0">
                <a:latin typeface="Trebuchet MS" charset="0"/>
                <a:ea typeface="Trebuchet MS" charset="0"/>
                <a:cs typeface="Trebuchet MS" charset="0"/>
              </a:rPr>
            </a:br>
            <a:r>
              <a:rPr lang="fr-FR" sz="2000" b="1" dirty="0">
                <a:latin typeface="Trebuchet MS" charset="0"/>
                <a:ea typeface="Trebuchet MS" charset="0"/>
                <a:cs typeface="Trebuchet MS" charset="0"/>
              </a:rPr>
              <a:t>		        Formation Anthémis</a:t>
            </a:r>
            <a:endParaRPr lang="fr-BE" sz="2000" b="1" dirty="0">
              <a:latin typeface="Trebuchet MS" charset="0"/>
              <a:ea typeface="Trebuchet MS" charset="0"/>
              <a:cs typeface="Trebuchet MS" charset="0"/>
            </a:endParaRPr>
          </a:p>
        </p:txBody>
      </p:sp>
      <p:sp>
        <p:nvSpPr>
          <p:cNvPr id="3" name="Sous-titre 2"/>
          <p:cNvSpPr>
            <a:spLocks noGrp="1"/>
          </p:cNvSpPr>
          <p:nvPr>
            <p:ph type="subTitle" idx="1"/>
          </p:nvPr>
        </p:nvSpPr>
        <p:spPr>
          <a:xfrm>
            <a:off x="29096" y="4302406"/>
            <a:ext cx="9144000" cy="1934905"/>
          </a:xfrm>
        </p:spPr>
        <p:txBody>
          <a:bodyPr>
            <a:noAutofit/>
          </a:bodyPr>
          <a:lstStyle/>
          <a:p>
            <a:pPr algn="ctr"/>
            <a:r>
              <a:rPr lang="fr-FR" sz="2000" b="1" dirty="0">
                <a:latin typeface="Trebuchet MS" charset="0"/>
                <a:ea typeface="Trebuchet MS" charset="0"/>
                <a:cs typeface="Trebuchet MS" charset="0"/>
              </a:rPr>
              <a:t>Jean-François FUNCK, Juge au TAP de Bruxelles et assistant à l’</a:t>
            </a:r>
            <a:r>
              <a:rPr lang="fr-FR" sz="2000" b="1" dirty="0" err="1">
                <a:latin typeface="Trebuchet MS" charset="0"/>
                <a:ea typeface="Trebuchet MS" charset="0"/>
                <a:cs typeface="Trebuchet MS" charset="0"/>
              </a:rPr>
              <a:t>UCLouvain</a:t>
            </a:r>
            <a:endParaRPr lang="fr-FR" sz="2000" b="1" dirty="0">
              <a:latin typeface="Trebuchet MS" charset="0"/>
              <a:ea typeface="Trebuchet MS" charset="0"/>
              <a:cs typeface="Trebuchet MS" charset="0"/>
            </a:endParaRPr>
          </a:p>
          <a:p>
            <a:pPr algn="ctr"/>
            <a:r>
              <a:rPr lang="fr-FR" sz="2000" b="1" dirty="0">
                <a:latin typeface="Trebuchet MS" charset="0"/>
                <a:ea typeface="Trebuchet MS" charset="0"/>
                <a:cs typeface="Trebuchet MS" charset="0"/>
              </a:rPr>
              <a:t>Harold SAX, Avocat au Barreau de Bruxelles et assistant à l’USL-B </a:t>
            </a:r>
          </a:p>
          <a:p>
            <a:pPr algn="ctr"/>
            <a:endParaRPr lang="fr-FR" sz="2000" b="1" dirty="0">
              <a:latin typeface="Trebuchet MS" charset="0"/>
              <a:ea typeface="Trebuchet MS" charset="0"/>
              <a:cs typeface="Trebuchet MS" charset="0"/>
            </a:endParaRPr>
          </a:p>
          <a:p>
            <a:pPr algn="ctr"/>
            <a:r>
              <a:rPr lang="fr-FR" sz="2000" b="1" dirty="0">
                <a:latin typeface="Trebuchet MS" charset="0"/>
                <a:ea typeface="Trebuchet MS" charset="0"/>
                <a:cs typeface="Trebuchet MS" charset="0"/>
              </a:rPr>
              <a:t>Présentation réalisée avec à la participation d’Olivia NEDERLANDT, Professeure à l’ULS-B </a:t>
            </a:r>
          </a:p>
          <a:p>
            <a:pPr algn="ctr"/>
            <a:r>
              <a:rPr lang="fr-BE" sz="600" b="1" dirty="0">
                <a:latin typeface="Trebuchet MS" charset="0"/>
                <a:ea typeface="Trebuchet MS" charset="0"/>
                <a:cs typeface="Trebuchet MS" charset="0"/>
              </a:rPr>
              <a:t/>
            </a:r>
            <a:br>
              <a:rPr lang="fr-BE" sz="600" b="1" dirty="0">
                <a:latin typeface="Trebuchet MS" charset="0"/>
                <a:ea typeface="Trebuchet MS" charset="0"/>
                <a:cs typeface="Trebuchet MS" charset="0"/>
              </a:rPr>
            </a:br>
            <a:endParaRPr lang="fr-BE" sz="600" b="1" dirty="0">
              <a:latin typeface="Trebuchet MS" charset="0"/>
              <a:ea typeface="Trebuchet MS" charset="0"/>
              <a:cs typeface="Trebuchet MS" charset="0"/>
            </a:endParaRPr>
          </a:p>
          <a:p>
            <a:pPr algn="ctr"/>
            <a:endParaRPr lang="fr-BE" sz="600" b="1" dirty="0">
              <a:latin typeface="Trebuchet MS" charset="0"/>
              <a:ea typeface="Trebuchet MS" charset="0"/>
              <a:cs typeface="Trebuchet MS" charset="0"/>
            </a:endParaRPr>
          </a:p>
        </p:txBody>
      </p:sp>
    </p:spTree>
    <p:extLst>
      <p:ext uri="{BB962C8B-B14F-4D97-AF65-F5344CB8AC3E}">
        <p14:creationId xmlns:p14="http://schemas.microsoft.com/office/powerpoint/2010/main" val="33342928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634008"/>
            <a:ext cx="8229600" cy="1066800"/>
          </a:xfrm>
        </p:spPr>
        <p:txBody>
          <a:bodyPr>
            <a:normAutofit fontScale="90000"/>
          </a:bodyPr>
          <a:lstStyle/>
          <a:p>
            <a:r>
              <a:rPr lang="fr-FR" sz="3600" dirty="0"/>
              <a:t>Pour les peines inf. ou égale à 2 ans, Source = textes administratifs (circulaires ou instructions</a:t>
            </a:r>
          </a:p>
        </p:txBody>
      </p:sp>
      <p:sp>
        <p:nvSpPr>
          <p:cNvPr id="3" name="Espace réservé du contenu 2"/>
          <p:cNvSpPr>
            <a:spLocks noGrp="1"/>
          </p:cNvSpPr>
          <p:nvPr>
            <p:ph idx="1"/>
          </p:nvPr>
        </p:nvSpPr>
        <p:spPr>
          <a:xfrm>
            <a:off x="0" y="1714872"/>
            <a:ext cx="8892480" cy="5458544"/>
          </a:xfrm>
        </p:spPr>
        <p:txBody>
          <a:bodyPr>
            <a:normAutofit/>
          </a:bodyPr>
          <a:lstStyle/>
          <a:p>
            <a:pPr algn="just"/>
            <a:r>
              <a:rPr lang="fr-FR" sz="2600" dirty="0"/>
              <a:t>Loi pas en vigueur (</a:t>
            </a:r>
            <a:r>
              <a:rPr lang="fr-FR" sz="2600" strike="sngStrike" dirty="0"/>
              <a:t>JAP</a:t>
            </a:r>
            <a:r>
              <a:rPr lang="fr-FR" sz="2600" dirty="0"/>
              <a:t>) donc compétence Ministre Justice-DGD-directeurs prison et application des règles prévues dans </a:t>
            </a:r>
            <a:r>
              <a:rPr lang="fr-FR" sz="2600" b="1" u="sng" dirty="0"/>
              <a:t>des circulaires ministérielles non publiées et changeantes</a:t>
            </a:r>
            <a:r>
              <a:rPr lang="fr-FR" sz="2600" dirty="0"/>
              <a:t> :</a:t>
            </a:r>
            <a:endParaRPr lang="fr-FR" dirty="0"/>
          </a:p>
          <a:p>
            <a:pPr lvl="2" algn="just"/>
            <a:r>
              <a:rPr lang="fr-FR" sz="2100" b="1" dirty="0">
                <a:solidFill>
                  <a:schemeClr val="tx1"/>
                </a:solidFill>
              </a:rPr>
              <a:t>Libération provisoire </a:t>
            </a:r>
            <a:r>
              <a:rPr lang="fr-FR" sz="2100" dirty="0">
                <a:solidFill>
                  <a:schemeClr val="tx1"/>
                </a:solidFill>
              </a:rPr>
              <a:t>:</a:t>
            </a:r>
          </a:p>
          <a:p>
            <a:pPr lvl="3" algn="just"/>
            <a:r>
              <a:rPr lang="fr-FR" sz="2100" dirty="0">
                <a:solidFill>
                  <a:schemeClr val="tx1"/>
                </a:solidFill>
              </a:rPr>
              <a:t>Circulaire ministérielle n°1817 du 15 juillet 2015 </a:t>
            </a:r>
          </a:p>
          <a:p>
            <a:pPr lvl="3" algn="just"/>
            <a:r>
              <a:rPr lang="fr-FR" sz="2100" dirty="0">
                <a:solidFill>
                  <a:schemeClr val="tx1"/>
                </a:solidFill>
              </a:rPr>
              <a:t>Circulaire ministérielle n°1817</a:t>
            </a:r>
            <a:r>
              <a:rPr lang="fr-FR" sz="2100" i="1" dirty="0">
                <a:solidFill>
                  <a:schemeClr val="tx1"/>
                </a:solidFill>
              </a:rPr>
              <a:t>bis </a:t>
            </a:r>
            <a:r>
              <a:rPr lang="fr-FR" sz="2100" dirty="0">
                <a:solidFill>
                  <a:schemeClr val="tx1"/>
                </a:solidFill>
              </a:rPr>
              <a:t>du 29 avril 2016 </a:t>
            </a:r>
          </a:p>
          <a:p>
            <a:pPr lvl="3" algn="just"/>
            <a:r>
              <a:rPr lang="fr-FR" sz="2100" dirty="0">
                <a:solidFill>
                  <a:schemeClr val="tx1"/>
                </a:solidFill>
              </a:rPr>
              <a:t>Instructions </a:t>
            </a:r>
            <a:r>
              <a:rPr lang="fr-FR" sz="2100" u="sng" dirty="0">
                <a:solidFill>
                  <a:schemeClr val="tx1"/>
                </a:solidFill>
              </a:rPr>
              <a:t>temporaires</a:t>
            </a:r>
            <a:r>
              <a:rPr lang="fr-FR" sz="2100" dirty="0">
                <a:solidFill>
                  <a:schemeClr val="tx1"/>
                </a:solidFill>
              </a:rPr>
              <a:t> 16 mai 2017 : toujours en vigueur</a:t>
            </a:r>
          </a:p>
          <a:p>
            <a:pPr lvl="3" algn="just"/>
            <a:r>
              <a:rPr lang="fr-FR" sz="2100" dirty="0">
                <a:solidFill>
                  <a:schemeClr val="tx1"/>
                </a:solidFill>
              </a:rPr>
              <a:t>Circulaire ministérielle n°1817</a:t>
            </a:r>
            <a:r>
              <a:rPr lang="fr-FR" sz="2100" i="1" dirty="0">
                <a:solidFill>
                  <a:schemeClr val="tx1"/>
                </a:solidFill>
              </a:rPr>
              <a:t>ter</a:t>
            </a:r>
            <a:r>
              <a:rPr lang="fr-FR" sz="2100" dirty="0">
                <a:solidFill>
                  <a:schemeClr val="tx1"/>
                </a:solidFill>
              </a:rPr>
              <a:t> du 4 juillet 2017</a:t>
            </a:r>
          </a:p>
          <a:p>
            <a:pPr lvl="2" algn="just"/>
            <a:r>
              <a:rPr lang="fr-FR" sz="2100" b="1" dirty="0">
                <a:solidFill>
                  <a:schemeClr val="tx1"/>
                </a:solidFill>
              </a:rPr>
              <a:t>Surveillance électronique </a:t>
            </a:r>
            <a:r>
              <a:rPr lang="fr-FR" sz="2100" dirty="0">
                <a:solidFill>
                  <a:schemeClr val="tx1"/>
                </a:solidFill>
              </a:rPr>
              <a:t>:</a:t>
            </a:r>
          </a:p>
          <a:p>
            <a:pPr lvl="3" algn="just"/>
            <a:r>
              <a:rPr lang="fr-FR" sz="2100" dirty="0">
                <a:solidFill>
                  <a:schemeClr val="tx1"/>
                </a:solidFill>
              </a:rPr>
              <a:t>Circulaire ministérielle </a:t>
            </a:r>
            <a:r>
              <a:rPr lang="fr-FR" sz="2100" dirty="0" err="1">
                <a:solidFill>
                  <a:schemeClr val="tx1"/>
                </a:solidFill>
              </a:rPr>
              <a:t>n°ET</a:t>
            </a:r>
            <a:r>
              <a:rPr lang="fr-FR" sz="2100" dirty="0">
                <a:solidFill>
                  <a:schemeClr val="tx1"/>
                </a:solidFill>
              </a:rPr>
              <a:t>/SE-2 du 17 juillet 2013 </a:t>
            </a:r>
          </a:p>
          <a:p>
            <a:pPr lvl="3" algn="just"/>
            <a:r>
              <a:rPr lang="fr-FR" sz="2100" dirty="0">
                <a:solidFill>
                  <a:schemeClr val="tx1"/>
                </a:solidFill>
              </a:rPr>
              <a:t>Circulaire ministérielle </a:t>
            </a:r>
            <a:r>
              <a:rPr lang="fr-FR" sz="2100" dirty="0" err="1">
                <a:solidFill>
                  <a:schemeClr val="tx1"/>
                </a:solidFill>
              </a:rPr>
              <a:t>n°ET</a:t>
            </a:r>
            <a:r>
              <a:rPr lang="fr-FR" sz="2100" dirty="0">
                <a:solidFill>
                  <a:schemeClr val="tx1"/>
                </a:solidFill>
              </a:rPr>
              <a:t>/SE-2</a:t>
            </a:r>
            <a:r>
              <a:rPr lang="fr-FR" sz="2100" i="1" dirty="0">
                <a:solidFill>
                  <a:schemeClr val="tx1"/>
                </a:solidFill>
              </a:rPr>
              <a:t>bis </a:t>
            </a:r>
            <a:r>
              <a:rPr lang="fr-FR" sz="2100" dirty="0">
                <a:solidFill>
                  <a:schemeClr val="tx1"/>
                </a:solidFill>
              </a:rPr>
              <a:t>du 26 novembre 2015 </a:t>
            </a:r>
          </a:p>
          <a:p>
            <a:pPr lvl="3" algn="just"/>
            <a:r>
              <a:rPr lang="fr-FR" sz="2100" dirty="0">
                <a:solidFill>
                  <a:schemeClr val="tx1"/>
                </a:solidFill>
              </a:rPr>
              <a:t>Circulaire ministérielle </a:t>
            </a:r>
            <a:r>
              <a:rPr lang="fr-FR" sz="2100" dirty="0" err="1">
                <a:solidFill>
                  <a:schemeClr val="tx1"/>
                </a:solidFill>
              </a:rPr>
              <a:t>n°ET</a:t>
            </a:r>
            <a:r>
              <a:rPr lang="fr-FR" sz="2100" dirty="0">
                <a:solidFill>
                  <a:schemeClr val="tx1"/>
                </a:solidFill>
              </a:rPr>
              <a:t>/SE-2</a:t>
            </a:r>
            <a:r>
              <a:rPr lang="fr-FR" sz="2100" i="1" dirty="0">
                <a:solidFill>
                  <a:schemeClr val="tx1"/>
                </a:solidFill>
              </a:rPr>
              <a:t>ter</a:t>
            </a:r>
            <a:r>
              <a:rPr lang="fr-FR" sz="2100" dirty="0">
                <a:solidFill>
                  <a:schemeClr val="tx1"/>
                </a:solidFill>
              </a:rPr>
              <a:t> du 29 avril 2016 </a:t>
            </a:r>
          </a:p>
          <a:p>
            <a:pPr lvl="3" algn="just"/>
            <a:r>
              <a:rPr lang="fr-FR" sz="2100" dirty="0">
                <a:solidFill>
                  <a:schemeClr val="tx1"/>
                </a:solidFill>
              </a:rPr>
              <a:t>Circulaire ministérielle </a:t>
            </a:r>
            <a:r>
              <a:rPr lang="fr-FR" sz="2100" dirty="0" err="1">
                <a:solidFill>
                  <a:schemeClr val="tx1"/>
                </a:solidFill>
              </a:rPr>
              <a:t>n°ET</a:t>
            </a:r>
            <a:r>
              <a:rPr lang="fr-FR" sz="2100" dirty="0">
                <a:solidFill>
                  <a:schemeClr val="tx1"/>
                </a:solidFill>
              </a:rPr>
              <a:t>/SE-2</a:t>
            </a:r>
            <a:r>
              <a:rPr lang="fr-FR" sz="2100" i="1" dirty="0">
                <a:solidFill>
                  <a:schemeClr val="tx1"/>
                </a:solidFill>
              </a:rPr>
              <a:t>quater</a:t>
            </a:r>
            <a:r>
              <a:rPr lang="fr-FR" sz="2100" dirty="0">
                <a:solidFill>
                  <a:schemeClr val="tx1"/>
                </a:solidFill>
              </a:rPr>
              <a:t> du 4 juillet 2017 </a:t>
            </a:r>
            <a:endParaRPr lang="fr-BE" dirty="0">
              <a:solidFill>
                <a:schemeClr val="tx1"/>
              </a:solidFill>
            </a:endParaRPr>
          </a:p>
          <a:p>
            <a:endParaRPr lang="fr-FR" dirty="0"/>
          </a:p>
        </p:txBody>
      </p:sp>
    </p:spTree>
    <p:extLst>
      <p:ext uri="{BB962C8B-B14F-4D97-AF65-F5344CB8AC3E}">
        <p14:creationId xmlns:p14="http://schemas.microsoft.com/office/powerpoint/2010/main" val="19193929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404664"/>
            <a:ext cx="8229600" cy="1066800"/>
          </a:xfrm>
        </p:spPr>
        <p:txBody>
          <a:bodyPr>
            <a:normAutofit/>
          </a:bodyPr>
          <a:lstStyle/>
          <a:p>
            <a:r>
              <a:rPr lang="fr-FR" sz="3800" dirty="0"/>
              <a:t>Trois modalités</a:t>
            </a:r>
          </a:p>
        </p:txBody>
      </p:sp>
      <p:sp>
        <p:nvSpPr>
          <p:cNvPr id="3" name="Espace réservé du contenu 2"/>
          <p:cNvSpPr>
            <a:spLocks noGrp="1"/>
          </p:cNvSpPr>
          <p:nvPr>
            <p:ph idx="1"/>
          </p:nvPr>
        </p:nvSpPr>
        <p:spPr>
          <a:xfrm>
            <a:off x="179512" y="1556792"/>
            <a:ext cx="8856984" cy="5301208"/>
          </a:xfrm>
        </p:spPr>
        <p:txBody>
          <a:bodyPr>
            <a:normAutofit lnSpcReduction="10000"/>
          </a:bodyPr>
          <a:lstStyle/>
          <a:p>
            <a:pPr algn="just"/>
            <a:r>
              <a:rPr lang="fr-FR" sz="2600" dirty="0"/>
              <a:t>Trois modalités : </a:t>
            </a:r>
          </a:p>
          <a:p>
            <a:pPr lvl="1" algn="just"/>
            <a:r>
              <a:rPr lang="fr-FR" sz="2300" dirty="0"/>
              <a:t>libération provisoire (LP)</a:t>
            </a:r>
          </a:p>
          <a:p>
            <a:pPr lvl="1" algn="just"/>
            <a:r>
              <a:rPr lang="fr-FR" sz="2300" dirty="0"/>
              <a:t>surveillance électronique (SE)</a:t>
            </a:r>
          </a:p>
          <a:p>
            <a:pPr lvl="1" algn="just"/>
            <a:r>
              <a:rPr lang="fr-FR" sz="2300" dirty="0"/>
              <a:t>(semi-liberté : très rare)</a:t>
            </a:r>
          </a:p>
          <a:p>
            <a:pPr algn="just"/>
            <a:endParaRPr lang="fr-FR" sz="2400" dirty="0"/>
          </a:p>
          <a:p>
            <a:pPr algn="just"/>
            <a:r>
              <a:rPr lang="fr-FR" sz="2400" dirty="0"/>
              <a:t>LP = les condamnés purgent « </a:t>
            </a:r>
            <a:r>
              <a:rPr lang="fr-FR" sz="2400" dirty="0">
                <a:solidFill>
                  <a:schemeClr val="accent1"/>
                </a:solidFill>
              </a:rPr>
              <a:t>une partie de peine</a:t>
            </a:r>
            <a:r>
              <a:rPr lang="fr-FR" sz="2400" dirty="0"/>
              <a:t> » </a:t>
            </a:r>
            <a:r>
              <a:rPr lang="fr-FR" sz="2400" dirty="0">
                <a:solidFill>
                  <a:schemeClr val="accent2"/>
                </a:solidFill>
              </a:rPr>
              <a:t>en prison</a:t>
            </a:r>
            <a:r>
              <a:rPr lang="fr-FR" sz="2400" dirty="0"/>
              <a:t> ou en </a:t>
            </a:r>
            <a:r>
              <a:rPr lang="fr-FR" sz="2400" dirty="0">
                <a:solidFill>
                  <a:schemeClr val="accent2"/>
                </a:solidFill>
              </a:rPr>
              <a:t>surveillance électronique</a:t>
            </a:r>
            <a:r>
              <a:rPr lang="fr-FR" sz="2400" dirty="0"/>
              <a:t>, jusqu’à la date d’admissibilité à la libération provisoire, où ils sont ou peuvent être remis en liberté</a:t>
            </a:r>
          </a:p>
          <a:p>
            <a:pPr algn="just"/>
            <a:endParaRPr lang="fr-FR" sz="2400" dirty="0"/>
          </a:p>
          <a:p>
            <a:pPr algn="just"/>
            <a:r>
              <a:rPr lang="fr-FR" sz="2400" dirty="0"/>
              <a:t>LP = modalité de </a:t>
            </a:r>
            <a:r>
              <a:rPr lang="fr-FR" sz="2400" b="1" u="sng" dirty="0"/>
              <a:t>suspension</a:t>
            </a:r>
            <a:r>
              <a:rPr lang="fr-FR" sz="2400" dirty="0"/>
              <a:t> de la peine (pas exécution) : Problème :</a:t>
            </a:r>
          </a:p>
          <a:p>
            <a:pPr lvl="1" algn="just"/>
            <a:r>
              <a:rPr lang="fr-FR" sz="1900" dirty="0">
                <a:solidFill>
                  <a:schemeClr val="tx1"/>
                </a:solidFill>
              </a:rPr>
              <a:t>Épée de Damoclès jusqu’à la prescription de la peine</a:t>
            </a:r>
          </a:p>
          <a:p>
            <a:pPr lvl="1" algn="just"/>
            <a:r>
              <a:rPr lang="fr-FR" sz="2100" dirty="0">
                <a:solidFill>
                  <a:schemeClr val="tx1"/>
                </a:solidFill>
              </a:rPr>
              <a:t>Point de départ de certains délais reportés (délai d’épreuve pour réhabilitation, délai pour retenir état de récidive)</a:t>
            </a:r>
          </a:p>
          <a:p>
            <a:pPr algn="just"/>
            <a:endParaRPr lang="fr-FR" sz="2400" dirty="0"/>
          </a:p>
          <a:p>
            <a:pPr lvl="1" algn="just"/>
            <a:endParaRPr lang="fr-FR" sz="2300" dirty="0"/>
          </a:p>
          <a:p>
            <a:endParaRPr lang="fr-FR" dirty="0"/>
          </a:p>
        </p:txBody>
      </p:sp>
    </p:spTree>
    <p:extLst>
      <p:ext uri="{BB962C8B-B14F-4D97-AF65-F5344CB8AC3E}">
        <p14:creationId xmlns:p14="http://schemas.microsoft.com/office/powerpoint/2010/main" val="8552961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504" y="332656"/>
            <a:ext cx="8229600" cy="1066800"/>
          </a:xfrm>
        </p:spPr>
        <p:txBody>
          <a:bodyPr>
            <a:normAutofit fontScale="90000"/>
          </a:bodyPr>
          <a:lstStyle/>
          <a:p>
            <a:r>
              <a:rPr lang="fr-FR"/>
              <a:t>Surveillance électronique avant la LP</a:t>
            </a:r>
          </a:p>
        </p:txBody>
      </p:sp>
      <p:sp>
        <p:nvSpPr>
          <p:cNvPr id="3" name="Espace réservé du contenu 2"/>
          <p:cNvSpPr>
            <a:spLocks noGrp="1"/>
          </p:cNvSpPr>
          <p:nvPr>
            <p:ph idx="1"/>
          </p:nvPr>
        </p:nvSpPr>
        <p:spPr>
          <a:xfrm>
            <a:off x="107504" y="1556792"/>
            <a:ext cx="9036496" cy="5458544"/>
          </a:xfrm>
        </p:spPr>
        <p:txBody>
          <a:bodyPr>
            <a:normAutofit fontScale="85000" lnSpcReduction="20000"/>
          </a:bodyPr>
          <a:lstStyle/>
          <a:p>
            <a:pPr marL="0" indent="0">
              <a:buNone/>
            </a:pPr>
            <a:endParaRPr lang="fr-FR" sz="100" dirty="0"/>
          </a:p>
          <a:p>
            <a:r>
              <a:rPr lang="fr-FR" dirty="0"/>
              <a:t>Condamné peut purger « partie de peine » en SE si remplit </a:t>
            </a:r>
            <a:r>
              <a:rPr lang="fr-FR" u="sng" dirty="0"/>
              <a:t>conditions</a:t>
            </a:r>
            <a:r>
              <a:rPr lang="fr-FR" dirty="0"/>
              <a:t> suivantes :</a:t>
            </a:r>
          </a:p>
          <a:p>
            <a:pPr lvl="1" algn="just"/>
            <a:r>
              <a:rPr lang="fr-FR" dirty="0">
                <a:solidFill>
                  <a:schemeClr val="tx1"/>
                </a:solidFill>
              </a:rPr>
              <a:t>avoir un </a:t>
            </a:r>
            <a:r>
              <a:rPr lang="fr-FR" dirty="0"/>
              <a:t>titre de séjour </a:t>
            </a:r>
            <a:r>
              <a:rPr lang="fr-FR" dirty="0">
                <a:solidFill>
                  <a:schemeClr val="tx1"/>
                </a:solidFill>
              </a:rPr>
              <a:t>en Belgique</a:t>
            </a:r>
          </a:p>
          <a:p>
            <a:pPr lvl="1" algn="just"/>
            <a:r>
              <a:rPr lang="fr-FR" dirty="0">
                <a:solidFill>
                  <a:schemeClr val="tx1"/>
                </a:solidFill>
              </a:rPr>
              <a:t>avoir une </a:t>
            </a:r>
            <a:r>
              <a:rPr lang="fr-FR" dirty="0"/>
              <a:t>résidence </a:t>
            </a:r>
            <a:r>
              <a:rPr lang="fr-FR" dirty="0">
                <a:solidFill>
                  <a:schemeClr val="tx1"/>
                </a:solidFill>
              </a:rPr>
              <a:t>en Belgique adaptée à l’exécution de cette SE + avoir un </a:t>
            </a:r>
            <a:r>
              <a:rPr lang="fr-FR" dirty="0"/>
              <a:t>numéro de téléphone </a:t>
            </a:r>
          </a:p>
          <a:p>
            <a:pPr lvl="1" algn="just"/>
            <a:r>
              <a:rPr lang="fr-FR" dirty="0">
                <a:solidFill>
                  <a:schemeClr val="tx1"/>
                </a:solidFill>
              </a:rPr>
              <a:t>ne </a:t>
            </a:r>
            <a:r>
              <a:rPr lang="fr-FR" dirty="0"/>
              <a:t>pas </a:t>
            </a:r>
            <a:r>
              <a:rPr lang="fr-FR" dirty="0">
                <a:solidFill>
                  <a:schemeClr val="tx1"/>
                </a:solidFill>
              </a:rPr>
              <a:t>être condamné du chef d’une </a:t>
            </a:r>
            <a:r>
              <a:rPr lang="fr-FR" dirty="0"/>
              <a:t>infraction terroriste </a:t>
            </a:r>
            <a:r>
              <a:rPr lang="fr-FR" dirty="0">
                <a:solidFill>
                  <a:schemeClr val="tx1"/>
                </a:solidFill>
              </a:rPr>
              <a:t>et ne pas exécuter une peine d’emprisonnement alors qu’on subit une mesure de</a:t>
            </a:r>
            <a:r>
              <a:rPr lang="fr-FR" dirty="0"/>
              <a:t> mise à disposition du TAP</a:t>
            </a:r>
          </a:p>
          <a:p>
            <a:pPr lvl="1" algn="just"/>
            <a:r>
              <a:rPr lang="fr-FR" dirty="0">
                <a:solidFill>
                  <a:schemeClr val="tx1"/>
                </a:solidFill>
              </a:rPr>
              <a:t>ne</a:t>
            </a:r>
            <a:r>
              <a:rPr lang="fr-FR" dirty="0"/>
              <a:t> pas </a:t>
            </a:r>
            <a:r>
              <a:rPr lang="fr-FR" dirty="0">
                <a:solidFill>
                  <a:schemeClr val="tx1"/>
                </a:solidFill>
              </a:rPr>
              <a:t>subir une </a:t>
            </a:r>
            <a:r>
              <a:rPr lang="fr-FR" dirty="0"/>
              <a:t>peine d’emprisonnement subsidiaire à une peine autonome de surveillance électronique</a:t>
            </a:r>
          </a:p>
          <a:p>
            <a:pPr marL="0" indent="0">
              <a:buNone/>
            </a:pPr>
            <a:endParaRPr lang="fr-FR" sz="100" dirty="0"/>
          </a:p>
          <a:p>
            <a:pPr marL="109728" indent="0">
              <a:buNone/>
            </a:pPr>
            <a:endParaRPr lang="fr-FR" sz="1800" dirty="0"/>
          </a:p>
          <a:p>
            <a:r>
              <a:rPr lang="fr-FR" dirty="0"/>
              <a:t>Décision appartient au </a:t>
            </a:r>
            <a:r>
              <a:rPr lang="fr-FR" b="1" dirty="0"/>
              <a:t>directeur</a:t>
            </a:r>
            <a:r>
              <a:rPr lang="fr-FR" dirty="0"/>
              <a:t>, ou à la </a:t>
            </a:r>
            <a:r>
              <a:rPr lang="fr-FR" b="1" dirty="0"/>
              <a:t>DGD</a:t>
            </a:r>
            <a:r>
              <a:rPr lang="fr-FR" dirty="0"/>
              <a:t> si peine + d’1 an pour certains faits de mœurs (art. 371/1 à 378 sur majeur ou mineur, et art. 379 à 387 si sur mineur ou avec collaboration) </a:t>
            </a:r>
          </a:p>
          <a:p>
            <a:pPr marL="0" indent="0">
              <a:buNone/>
            </a:pPr>
            <a:endParaRPr lang="fr-FR" sz="1800" dirty="0"/>
          </a:p>
          <a:p>
            <a:pPr marL="457200" indent="-457200">
              <a:buFont typeface="Symbol" charset="2"/>
              <a:buChar char="Þ"/>
            </a:pPr>
            <a:r>
              <a:rPr lang="fr-FR" dirty="0"/>
              <a:t>Si accord : condamné placé « en interruption de peine » (IP) dans l’attente du placement du matériel de SE</a:t>
            </a:r>
          </a:p>
          <a:p>
            <a:pPr marL="457200" indent="-457200">
              <a:buFont typeface="Symbol" charset="2"/>
              <a:buChar char="Þ"/>
            </a:pPr>
            <a:endParaRPr lang="fr-FR" dirty="0"/>
          </a:p>
          <a:p>
            <a:endParaRPr lang="fr-FR" dirty="0"/>
          </a:p>
        </p:txBody>
      </p:sp>
    </p:spTree>
    <p:extLst>
      <p:ext uri="{BB962C8B-B14F-4D97-AF65-F5344CB8AC3E}">
        <p14:creationId xmlns:p14="http://schemas.microsoft.com/office/powerpoint/2010/main" val="16178580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383210"/>
            <a:ext cx="8229600" cy="1066800"/>
          </a:xfrm>
        </p:spPr>
        <p:txBody>
          <a:bodyPr>
            <a:normAutofit/>
          </a:bodyPr>
          <a:lstStyle/>
          <a:p>
            <a:r>
              <a:rPr lang="fr-FR" sz="3800" dirty="0"/>
              <a:t>Libération provisoire (LP)</a:t>
            </a:r>
          </a:p>
        </p:txBody>
      </p:sp>
      <p:sp>
        <p:nvSpPr>
          <p:cNvPr id="3" name="Espace réservé du contenu 2"/>
          <p:cNvSpPr>
            <a:spLocks noGrp="1"/>
          </p:cNvSpPr>
          <p:nvPr>
            <p:ph idx="1"/>
          </p:nvPr>
        </p:nvSpPr>
        <p:spPr>
          <a:xfrm>
            <a:off x="179512" y="1484784"/>
            <a:ext cx="8856984" cy="5256584"/>
          </a:xfrm>
        </p:spPr>
        <p:txBody>
          <a:bodyPr>
            <a:noAutofit/>
          </a:bodyPr>
          <a:lstStyle/>
          <a:p>
            <a:pPr algn="just"/>
            <a:r>
              <a:rPr lang="fr-FR" sz="2200" dirty="0"/>
              <a:t>Libération provisoire :</a:t>
            </a:r>
          </a:p>
          <a:p>
            <a:pPr lvl="1" algn="just"/>
            <a:r>
              <a:rPr lang="fr-FR" sz="2200" dirty="0"/>
              <a:t>de façon </a:t>
            </a:r>
            <a:r>
              <a:rPr lang="fr-FR" sz="2200" b="1" dirty="0"/>
              <a:t>automatique</a:t>
            </a:r>
            <a:r>
              <a:rPr lang="fr-FR" sz="2200" dirty="0"/>
              <a:t> si peine jusque 1 an</a:t>
            </a:r>
          </a:p>
          <a:p>
            <a:pPr lvl="1" algn="just"/>
            <a:r>
              <a:rPr lang="fr-FR" sz="2200" dirty="0"/>
              <a:t>de façon </a:t>
            </a:r>
            <a:r>
              <a:rPr lang="fr-FR" sz="2200" b="1" dirty="0"/>
              <a:t>quasi-automatique</a:t>
            </a:r>
            <a:r>
              <a:rPr lang="fr-FR" sz="2200" dirty="0"/>
              <a:t> si peine dépasse 1 an =&gt; vérification de contre-indications par la direction de la prison </a:t>
            </a:r>
          </a:p>
          <a:p>
            <a:pPr lvl="2" algn="just"/>
            <a:r>
              <a:rPr lang="fr-FR" sz="2200" dirty="0"/>
              <a:t>impossibilité de subvenir à ses besoins matériels (hébergement, moyens de subsistance), ou risque manifeste pour l’intégrité physique de tiers</a:t>
            </a:r>
          </a:p>
          <a:p>
            <a:pPr lvl="1" algn="just"/>
            <a:r>
              <a:rPr lang="fr-FR" sz="2200" dirty="0"/>
              <a:t>après </a:t>
            </a:r>
            <a:r>
              <a:rPr lang="fr-FR" sz="2200" b="1" dirty="0"/>
              <a:t>procédure écrite </a:t>
            </a:r>
            <a:r>
              <a:rPr lang="fr-FR" sz="2200" dirty="0"/>
              <a:t>si </a:t>
            </a:r>
            <a:r>
              <a:rPr lang="fr-FR" sz="2200" b="1" dirty="0"/>
              <a:t>décision revient à la DGD </a:t>
            </a:r>
            <a:r>
              <a:rPr lang="fr-FR" sz="1800" dirty="0" err="1">
                <a:solidFill>
                  <a:schemeClr val="tx1"/>
                </a:solidFill>
              </a:rPr>
              <a:t>càd</a:t>
            </a:r>
            <a:r>
              <a:rPr lang="fr-FR" sz="1800" dirty="0">
                <a:solidFill>
                  <a:schemeClr val="tx1"/>
                </a:solidFill>
              </a:rPr>
              <a:t> </a:t>
            </a:r>
            <a:r>
              <a:rPr lang="fr-BE" sz="1800" dirty="0">
                <a:solidFill>
                  <a:schemeClr val="tx1"/>
                </a:solidFill>
              </a:rPr>
              <a:t>pour les personnes condamnées à une peine </a:t>
            </a:r>
            <a:r>
              <a:rPr lang="fr-BE" sz="1800" i="1" dirty="0">
                <a:solidFill>
                  <a:schemeClr val="tx1"/>
                </a:solidFill>
              </a:rPr>
              <a:t>qui excède un an mais est inférieure ou égale à deux ans</a:t>
            </a:r>
            <a:r>
              <a:rPr lang="fr-BE" sz="1800" dirty="0">
                <a:solidFill>
                  <a:schemeClr val="tx1"/>
                </a:solidFill>
              </a:rPr>
              <a:t>, pour certaines infractions de mœurs (371/1 à 378 du C. pénal, ou 379 à 387 du C. pénal si commises sur ou avec mineurs) ou pour des infractions terroristes (135 à 141 du C. pénal) (rédaction rapport SPS)</a:t>
            </a:r>
            <a:endParaRPr lang="fr-FR" sz="1800" dirty="0">
              <a:solidFill>
                <a:schemeClr val="tx1"/>
              </a:solidFill>
            </a:endParaRPr>
          </a:p>
          <a:p>
            <a:pPr algn="just"/>
            <a:r>
              <a:rPr lang="fr-FR" sz="2200" dirty="0"/>
              <a:t>Aucun encadrement à la sortie sauf si conditions imposées par direction ou DGD =&gt; guidance de 2 ans par AJ ; si SE, s’il reste + 3 mois à purger </a:t>
            </a:r>
          </a:p>
          <a:p>
            <a:endParaRPr lang="fr-FR" sz="2200" dirty="0"/>
          </a:p>
        </p:txBody>
      </p:sp>
    </p:spTree>
    <p:extLst>
      <p:ext uri="{BB962C8B-B14F-4D97-AF65-F5344CB8AC3E}">
        <p14:creationId xmlns:p14="http://schemas.microsoft.com/office/powerpoint/2010/main" val="8218721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1468" y="548680"/>
            <a:ext cx="8229600" cy="1066800"/>
          </a:xfrm>
        </p:spPr>
        <p:txBody>
          <a:bodyPr>
            <a:normAutofit fontScale="90000"/>
          </a:bodyPr>
          <a:lstStyle/>
          <a:p>
            <a:r>
              <a:rPr lang="fr-FR" sz="3200" dirty="0"/>
              <a:t>Instructions temporaires 16 mai 2017 (toujours applicables pour les peines inférieures ou égales à 2 ans)</a:t>
            </a:r>
          </a:p>
        </p:txBody>
      </p:sp>
      <p:graphicFrame>
        <p:nvGraphicFramePr>
          <p:cNvPr id="4" name="Tableau 3"/>
          <p:cNvGraphicFramePr>
            <a:graphicFrameLocks noGrp="1"/>
          </p:cNvGraphicFramePr>
          <p:nvPr>
            <p:extLst>
              <p:ext uri="{D42A27DB-BD31-4B8C-83A1-F6EECF244321}">
                <p14:modId xmlns:p14="http://schemas.microsoft.com/office/powerpoint/2010/main" val="2540404278"/>
              </p:ext>
            </p:extLst>
          </p:nvPr>
        </p:nvGraphicFramePr>
        <p:xfrm>
          <a:off x="427584" y="1916832"/>
          <a:ext cx="8304212" cy="4105503"/>
        </p:xfrm>
        <a:graphic>
          <a:graphicData uri="http://schemas.openxmlformats.org/drawingml/2006/table">
            <a:tbl>
              <a:tblPr firstRow="1" bandRow="1">
                <a:tableStyleId>{5C22544A-7EE6-4342-B048-85BDC9FD1C3A}</a:tableStyleId>
              </a:tblPr>
              <a:tblGrid>
                <a:gridCol w="2744182">
                  <a:extLst>
                    <a:ext uri="{9D8B030D-6E8A-4147-A177-3AD203B41FA5}">
                      <a16:colId xmlns:a16="http://schemas.microsoft.com/office/drawing/2014/main" xmlns="" val="20000"/>
                    </a:ext>
                  </a:extLst>
                </a:gridCol>
                <a:gridCol w="5560030">
                  <a:extLst>
                    <a:ext uri="{9D8B030D-6E8A-4147-A177-3AD203B41FA5}">
                      <a16:colId xmlns:a16="http://schemas.microsoft.com/office/drawing/2014/main" xmlns="" val="20001"/>
                    </a:ext>
                  </a:extLst>
                </a:gridCol>
              </a:tblGrid>
              <a:tr h="978898">
                <a:tc>
                  <a:txBody>
                    <a:bodyPr/>
                    <a:lstStyle/>
                    <a:p>
                      <a:r>
                        <a:rPr lang="fr-FR" dirty="0"/>
                        <a:t>Total</a:t>
                      </a:r>
                      <a:r>
                        <a:rPr lang="fr-FR" baseline="0" dirty="0"/>
                        <a:t> de la partie à exécuter de la ou des peines d’emprisonnement</a:t>
                      </a:r>
                      <a:endParaRPr lang="fr-FR" dirty="0"/>
                    </a:p>
                  </a:txBody>
                  <a:tcPr/>
                </a:tc>
                <a:tc>
                  <a:txBody>
                    <a:bodyPr/>
                    <a:lstStyle/>
                    <a:p>
                      <a:r>
                        <a:rPr lang="fr-FR" dirty="0"/>
                        <a:t>Date d’admissibilité à la libération provisoire</a:t>
                      </a:r>
                    </a:p>
                  </a:txBody>
                  <a:tcPr/>
                </a:tc>
                <a:extLst>
                  <a:ext uri="{0D108BD9-81ED-4DB2-BD59-A6C34878D82A}">
                    <a16:rowId xmlns:a16="http://schemas.microsoft.com/office/drawing/2014/main" xmlns="" val="10000"/>
                  </a:ext>
                </a:extLst>
              </a:tr>
              <a:tr h="630783">
                <a:tc>
                  <a:txBody>
                    <a:bodyPr/>
                    <a:lstStyle/>
                    <a:p>
                      <a:r>
                        <a:rPr lang="fr-FR" dirty="0"/>
                        <a:t>4 mois ou moindre durée</a:t>
                      </a:r>
                    </a:p>
                  </a:txBody>
                  <a:tcPr/>
                </a:tc>
                <a:tc>
                  <a:txBody>
                    <a:bodyPr/>
                    <a:lstStyle/>
                    <a:p>
                      <a:r>
                        <a:rPr kumimoji="0" lang="fr-BE" sz="1800" kern="1200" dirty="0">
                          <a:solidFill>
                            <a:schemeClr val="dk1"/>
                          </a:solidFill>
                          <a:effectLst/>
                          <a:latin typeface="+mn-lt"/>
                          <a:ea typeface="+mn-ea"/>
                          <a:cs typeface="+mn-cs"/>
                        </a:rPr>
                        <a:t>Immédiate  </a:t>
                      </a:r>
                      <a:endParaRPr lang="fr-FR" dirty="0"/>
                    </a:p>
                  </a:txBody>
                  <a:tcPr/>
                </a:tc>
                <a:extLst>
                  <a:ext uri="{0D108BD9-81ED-4DB2-BD59-A6C34878D82A}">
                    <a16:rowId xmlns:a16="http://schemas.microsoft.com/office/drawing/2014/main" xmlns="" val="10001"/>
                  </a:ext>
                </a:extLst>
              </a:tr>
              <a:tr h="117145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fr-BE" sz="1800" kern="1200" dirty="0">
                          <a:solidFill>
                            <a:schemeClr val="dk1"/>
                          </a:solidFill>
                          <a:effectLst/>
                          <a:latin typeface="+mn-lt"/>
                          <a:ea typeface="+mn-ea"/>
                          <a:cs typeface="+mn-cs"/>
                        </a:rPr>
                        <a:t>+ de 4 mois à 6 mois</a:t>
                      </a:r>
                    </a:p>
                  </a:txBody>
                  <a:tcPr/>
                </a:tc>
                <a:tc>
                  <a:txBody>
                    <a:bodyPr/>
                    <a:lstStyle/>
                    <a:p>
                      <a:r>
                        <a:rPr kumimoji="0" lang="fr-BE" sz="1800" kern="1200" dirty="0">
                          <a:solidFill>
                            <a:schemeClr val="dk1"/>
                          </a:solidFill>
                          <a:effectLst/>
                          <a:latin typeface="+mn-lt"/>
                          <a:ea typeface="+mn-ea"/>
                          <a:cs typeface="+mn-cs"/>
                        </a:rPr>
                        <a:t>Après </a:t>
                      </a:r>
                      <a:r>
                        <a:rPr kumimoji="0" lang="fr-BE" sz="1800" b="1" kern="1200" dirty="0">
                          <a:solidFill>
                            <a:schemeClr val="dk1"/>
                          </a:solidFill>
                          <a:effectLst/>
                          <a:latin typeface="+mn-lt"/>
                          <a:ea typeface="+mn-ea"/>
                          <a:cs typeface="+mn-cs"/>
                        </a:rPr>
                        <a:t>1 mois </a:t>
                      </a:r>
                      <a:r>
                        <a:rPr kumimoji="0" lang="fr-BE" sz="1800" kern="1200" dirty="0">
                          <a:solidFill>
                            <a:schemeClr val="dk1"/>
                          </a:solidFill>
                          <a:effectLst/>
                          <a:latin typeface="+mn-lt"/>
                          <a:ea typeface="+mn-ea"/>
                          <a:cs typeface="+mn-cs"/>
                        </a:rPr>
                        <a:t>(à purger en prison ou SE) ou</a:t>
                      </a:r>
                    </a:p>
                    <a:p>
                      <a:r>
                        <a:rPr kumimoji="0" lang="fr-BE" sz="1800" kern="1200" dirty="0">
                          <a:solidFill>
                            <a:schemeClr val="dk1"/>
                          </a:solidFill>
                          <a:effectLst/>
                          <a:latin typeface="+mn-lt"/>
                          <a:ea typeface="+mn-ea"/>
                          <a:cs typeface="+mn-cs"/>
                        </a:rPr>
                        <a:t>immédiate si condamnation(s) mise(s) en exécution est/sont passée(s) en force de chose jugée avant 1</a:t>
                      </a:r>
                      <a:r>
                        <a:rPr kumimoji="0" lang="fr-BE" sz="1800" kern="1200" baseline="30000" dirty="0">
                          <a:solidFill>
                            <a:schemeClr val="dk1"/>
                          </a:solidFill>
                          <a:effectLst/>
                          <a:latin typeface="+mn-lt"/>
                          <a:ea typeface="+mn-ea"/>
                          <a:cs typeface="+mn-cs"/>
                        </a:rPr>
                        <a:t>er</a:t>
                      </a:r>
                      <a:r>
                        <a:rPr kumimoji="0" lang="fr-BE" sz="1800" kern="1200" dirty="0">
                          <a:solidFill>
                            <a:schemeClr val="dk1"/>
                          </a:solidFill>
                          <a:effectLst/>
                          <a:latin typeface="+mn-lt"/>
                          <a:ea typeface="+mn-ea"/>
                          <a:cs typeface="+mn-cs"/>
                        </a:rPr>
                        <a:t> février 2014</a:t>
                      </a:r>
                      <a:r>
                        <a:rPr lang="fr-BE" dirty="0">
                          <a:effectLst/>
                        </a:rPr>
                        <a:t> </a:t>
                      </a:r>
                      <a:endParaRPr lang="fr-FR" dirty="0"/>
                    </a:p>
                  </a:txBody>
                  <a:tcPr/>
                </a:tc>
                <a:extLst>
                  <a:ext uri="{0D108BD9-81ED-4DB2-BD59-A6C34878D82A}">
                    <a16:rowId xmlns:a16="http://schemas.microsoft.com/office/drawing/2014/main" xmlns="" val="10002"/>
                  </a:ext>
                </a:extLst>
              </a:tr>
              <a:tr h="360449">
                <a:tc>
                  <a:txBody>
                    <a:bodyPr/>
                    <a:lstStyle/>
                    <a:p>
                      <a:r>
                        <a:rPr kumimoji="0" lang="fr-BE" sz="1800" kern="1200" dirty="0">
                          <a:solidFill>
                            <a:schemeClr val="dk1"/>
                          </a:solidFill>
                          <a:effectLst/>
                          <a:latin typeface="+mn-lt"/>
                          <a:ea typeface="+mn-ea"/>
                          <a:cs typeface="+mn-cs"/>
                        </a:rPr>
                        <a:t>+ de 6 mois à 7 mois</a:t>
                      </a:r>
                      <a:r>
                        <a:rPr lang="fr-BE" dirty="0">
                          <a:effectLst/>
                        </a:rPr>
                        <a:t> </a:t>
                      </a:r>
                      <a:endParaRPr lang="fr-FR" dirty="0"/>
                    </a:p>
                  </a:txBody>
                  <a:tcPr/>
                </a:tc>
                <a:tc>
                  <a:txBody>
                    <a:bodyPr/>
                    <a:lstStyle/>
                    <a:p>
                      <a:r>
                        <a:rPr kumimoji="0" lang="fr-BE" sz="1800" kern="1200" dirty="0">
                          <a:solidFill>
                            <a:schemeClr val="dk1"/>
                          </a:solidFill>
                          <a:effectLst/>
                          <a:latin typeface="+mn-lt"/>
                          <a:ea typeface="+mn-ea"/>
                          <a:cs typeface="+mn-cs"/>
                        </a:rPr>
                        <a:t>Après </a:t>
                      </a:r>
                      <a:r>
                        <a:rPr kumimoji="0" lang="fr-BE" sz="1800" b="1" kern="1200" dirty="0">
                          <a:solidFill>
                            <a:schemeClr val="dk1"/>
                          </a:solidFill>
                          <a:effectLst/>
                          <a:latin typeface="+mn-lt"/>
                          <a:ea typeface="+mn-ea"/>
                          <a:cs typeface="+mn-cs"/>
                        </a:rPr>
                        <a:t>1 mois </a:t>
                      </a:r>
                      <a:r>
                        <a:rPr kumimoji="0" lang="fr-BE" sz="1800" kern="1200" dirty="0">
                          <a:solidFill>
                            <a:schemeClr val="dk1"/>
                          </a:solidFill>
                          <a:effectLst/>
                          <a:latin typeface="+mn-lt"/>
                          <a:ea typeface="+mn-ea"/>
                          <a:cs typeface="+mn-cs"/>
                        </a:rPr>
                        <a:t>(à purger en prison ou SE)</a:t>
                      </a:r>
                      <a:r>
                        <a:rPr lang="fr-BE" dirty="0">
                          <a:effectLst/>
                        </a:rPr>
                        <a:t> </a:t>
                      </a:r>
                      <a:endParaRPr lang="fr-FR" dirty="0"/>
                    </a:p>
                  </a:txBody>
                  <a:tcPr/>
                </a:tc>
                <a:extLst>
                  <a:ext uri="{0D108BD9-81ED-4DB2-BD59-A6C34878D82A}">
                    <a16:rowId xmlns:a16="http://schemas.microsoft.com/office/drawing/2014/main" xmlns="" val="10003"/>
                  </a:ext>
                </a:extLst>
              </a:tr>
              <a:tr h="360449">
                <a:tc>
                  <a:txBody>
                    <a:bodyPr/>
                    <a:lstStyle/>
                    <a:p>
                      <a:r>
                        <a:rPr kumimoji="0" lang="fr-BE" sz="1800" b="0" kern="1200" dirty="0">
                          <a:solidFill>
                            <a:schemeClr val="tx1"/>
                          </a:solidFill>
                          <a:effectLst/>
                          <a:latin typeface="+mn-lt"/>
                          <a:ea typeface="+mn-ea"/>
                          <a:cs typeface="+mn-cs"/>
                        </a:rPr>
                        <a:t>+ de 7 mois à 1 an</a:t>
                      </a:r>
                      <a:endParaRPr lang="fr-FR" b="0" dirty="0">
                        <a:solidFill>
                          <a:schemeClr val="tx1"/>
                        </a:solidFill>
                      </a:endParaRPr>
                    </a:p>
                  </a:txBody>
                  <a:tcPr/>
                </a:tc>
                <a:tc>
                  <a:txBody>
                    <a:bodyPr/>
                    <a:lstStyle/>
                    <a:p>
                      <a:r>
                        <a:rPr kumimoji="0" lang="fr-BE" sz="1800" kern="1200" dirty="0">
                          <a:solidFill>
                            <a:schemeClr val="tx1"/>
                          </a:solidFill>
                          <a:effectLst/>
                          <a:latin typeface="+mn-lt"/>
                          <a:ea typeface="+mn-ea"/>
                          <a:cs typeface="+mn-cs"/>
                        </a:rPr>
                        <a:t>Après </a:t>
                      </a:r>
                      <a:r>
                        <a:rPr kumimoji="0" lang="fr-BE" sz="1800" b="1" kern="1200" dirty="0">
                          <a:solidFill>
                            <a:schemeClr val="tx1"/>
                          </a:solidFill>
                          <a:effectLst/>
                          <a:latin typeface="+mn-lt"/>
                          <a:ea typeface="+mn-ea"/>
                          <a:cs typeface="+mn-cs"/>
                        </a:rPr>
                        <a:t>2 mois </a:t>
                      </a:r>
                      <a:r>
                        <a:rPr kumimoji="0" lang="fr-BE" sz="1800" kern="1200" dirty="0">
                          <a:solidFill>
                            <a:schemeClr val="tx1"/>
                          </a:solidFill>
                          <a:effectLst/>
                          <a:latin typeface="+mn-lt"/>
                          <a:ea typeface="+mn-ea"/>
                          <a:cs typeface="+mn-cs"/>
                        </a:rPr>
                        <a:t>(à purger en prison ou SE)</a:t>
                      </a:r>
                      <a:r>
                        <a:rPr lang="fr-BE" dirty="0">
                          <a:solidFill>
                            <a:schemeClr val="tx1"/>
                          </a:solidFill>
                          <a:effectLst/>
                        </a:rPr>
                        <a:t> </a:t>
                      </a:r>
                      <a:endParaRPr lang="fr-FR" dirty="0">
                        <a:solidFill>
                          <a:schemeClr val="tx1"/>
                        </a:solidFill>
                      </a:endParaRPr>
                    </a:p>
                  </a:txBody>
                  <a:tcPr/>
                </a:tc>
                <a:extLst>
                  <a:ext uri="{0D108BD9-81ED-4DB2-BD59-A6C34878D82A}">
                    <a16:rowId xmlns:a16="http://schemas.microsoft.com/office/drawing/2014/main" xmlns="" val="10004"/>
                  </a:ext>
                </a:extLst>
              </a:tr>
              <a:tr h="360449">
                <a:tc>
                  <a:txBody>
                    <a:bodyPr/>
                    <a:lstStyle/>
                    <a:p>
                      <a:r>
                        <a:rPr kumimoji="0" lang="fr-BE" sz="1800" b="0" kern="1200" dirty="0">
                          <a:solidFill>
                            <a:schemeClr val="tx1"/>
                          </a:solidFill>
                          <a:effectLst/>
                          <a:latin typeface="+mn-lt"/>
                          <a:ea typeface="+mn-ea"/>
                          <a:cs typeface="+mn-cs"/>
                        </a:rPr>
                        <a:t>+ de 1 an à 2 ans</a:t>
                      </a:r>
                      <a:r>
                        <a:rPr lang="fr-BE" b="0" dirty="0">
                          <a:solidFill>
                            <a:schemeClr val="tx1"/>
                          </a:solidFill>
                          <a:effectLst/>
                        </a:rPr>
                        <a:t> </a:t>
                      </a:r>
                      <a:endParaRPr lang="fr-FR" b="0" dirty="0">
                        <a:solidFill>
                          <a:schemeClr val="tx1"/>
                        </a:solidFill>
                      </a:endParaRPr>
                    </a:p>
                  </a:txBody>
                  <a:tcPr/>
                </a:tc>
                <a:tc>
                  <a:txBody>
                    <a:bodyPr/>
                    <a:lstStyle/>
                    <a:p>
                      <a:r>
                        <a:rPr kumimoji="0" lang="fr-BE" sz="1800" kern="1200" dirty="0">
                          <a:solidFill>
                            <a:schemeClr val="tx1"/>
                          </a:solidFill>
                          <a:effectLst/>
                          <a:latin typeface="+mn-lt"/>
                          <a:ea typeface="+mn-ea"/>
                          <a:cs typeface="+mn-cs"/>
                        </a:rPr>
                        <a:t>Après </a:t>
                      </a:r>
                      <a:r>
                        <a:rPr kumimoji="0" lang="fr-BE" sz="1800" b="1" kern="1200" dirty="0">
                          <a:solidFill>
                            <a:schemeClr val="tx1"/>
                          </a:solidFill>
                          <a:effectLst/>
                          <a:latin typeface="+mn-lt"/>
                          <a:ea typeface="+mn-ea"/>
                          <a:cs typeface="+mn-cs"/>
                        </a:rPr>
                        <a:t>4 mois</a:t>
                      </a:r>
                      <a:r>
                        <a:rPr kumimoji="0" lang="fr-BE" sz="1800" kern="1200" dirty="0">
                          <a:solidFill>
                            <a:schemeClr val="tx1"/>
                          </a:solidFill>
                          <a:effectLst/>
                          <a:latin typeface="+mn-lt"/>
                          <a:ea typeface="+mn-ea"/>
                          <a:cs typeface="+mn-cs"/>
                        </a:rPr>
                        <a:t> (à purger en prison ou SE)</a:t>
                      </a:r>
                      <a:r>
                        <a:rPr lang="fr-BE" dirty="0">
                          <a:solidFill>
                            <a:schemeClr val="tx1"/>
                          </a:solidFill>
                          <a:effectLst/>
                        </a:rPr>
                        <a:t> </a:t>
                      </a:r>
                      <a:endParaRPr lang="fr-FR" dirty="0">
                        <a:solidFill>
                          <a:schemeClr val="tx1"/>
                        </a:solidFill>
                      </a:endParaRPr>
                    </a:p>
                  </a:txBody>
                  <a:tcP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13354971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4298" y="764704"/>
            <a:ext cx="2602632" cy="917848"/>
          </a:xfrm>
        </p:spPr>
        <p:txBody>
          <a:bodyPr>
            <a:normAutofit fontScale="90000"/>
          </a:bodyPr>
          <a:lstStyle/>
          <a:p>
            <a:pPr algn="ctr"/>
            <a:r>
              <a:rPr lang="fr-FR"/>
              <a:t>Fiche d’écrou</a:t>
            </a:r>
          </a:p>
        </p:txBody>
      </p:sp>
      <p:pic>
        <p:nvPicPr>
          <p:cNvPr id="4" name="Image 3" descr="Capture d’écran 2019-02-10 à 10.38.48.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3601" y="-1"/>
            <a:ext cx="7010400" cy="6799645"/>
          </a:xfrm>
          <a:prstGeom prst="rect">
            <a:avLst/>
          </a:prstGeom>
        </p:spPr>
      </p:pic>
      <p:sp>
        <p:nvSpPr>
          <p:cNvPr id="5" name="Cadre 4"/>
          <p:cNvSpPr/>
          <p:nvPr/>
        </p:nvSpPr>
        <p:spPr>
          <a:xfrm>
            <a:off x="7588123" y="3271838"/>
            <a:ext cx="1112965" cy="335152"/>
          </a:xfrm>
          <a:prstGeom prst="fram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1"/>
              </a:solidFill>
            </a:endParaRPr>
          </a:p>
        </p:txBody>
      </p:sp>
      <p:sp>
        <p:nvSpPr>
          <p:cNvPr id="6" name="ZoneTexte 5"/>
          <p:cNvSpPr txBox="1"/>
          <p:nvPr/>
        </p:nvSpPr>
        <p:spPr>
          <a:xfrm>
            <a:off x="148505" y="2447257"/>
            <a:ext cx="1837027" cy="2862322"/>
          </a:xfrm>
          <a:prstGeom prst="rect">
            <a:avLst/>
          </a:prstGeom>
          <a:noFill/>
        </p:spPr>
        <p:txBody>
          <a:bodyPr wrap="square" rtlCol="0">
            <a:spAutoFit/>
          </a:bodyPr>
          <a:lstStyle/>
          <a:p>
            <a:pPr algn="ctr"/>
            <a:r>
              <a:rPr lang="fr-FR" dirty="0"/>
              <a:t>Régime jusque 3 ans =&gt; il faut regarder la dernière date de la ligne, reprise sous le nom « LP » pour la date de libération provisoire</a:t>
            </a:r>
          </a:p>
        </p:txBody>
      </p:sp>
    </p:spTree>
    <p:extLst>
      <p:ext uri="{BB962C8B-B14F-4D97-AF65-F5344CB8AC3E}">
        <p14:creationId xmlns:p14="http://schemas.microsoft.com/office/powerpoint/2010/main" val="12720114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au 7"/>
          <p:cNvGraphicFramePr>
            <a:graphicFrameLocks noGrp="1"/>
          </p:cNvGraphicFramePr>
          <p:nvPr>
            <p:extLst/>
          </p:nvPr>
        </p:nvGraphicFramePr>
        <p:xfrm>
          <a:off x="179512" y="764704"/>
          <a:ext cx="8784975" cy="5544619"/>
        </p:xfrm>
        <a:graphic>
          <a:graphicData uri="http://schemas.openxmlformats.org/drawingml/2006/table">
            <a:tbl>
              <a:tblPr firstRow="1" firstCol="1" bandRow="1">
                <a:tableStyleId>{5C22544A-7EE6-4342-B048-85BDC9FD1C3A}</a:tableStyleId>
              </a:tblPr>
              <a:tblGrid>
                <a:gridCol w="936104">
                  <a:extLst>
                    <a:ext uri="{9D8B030D-6E8A-4147-A177-3AD203B41FA5}">
                      <a16:colId xmlns:a16="http://schemas.microsoft.com/office/drawing/2014/main" xmlns="" val="20000"/>
                    </a:ext>
                  </a:extLst>
                </a:gridCol>
                <a:gridCol w="1728192">
                  <a:extLst>
                    <a:ext uri="{9D8B030D-6E8A-4147-A177-3AD203B41FA5}">
                      <a16:colId xmlns:a16="http://schemas.microsoft.com/office/drawing/2014/main" xmlns="" val="20001"/>
                    </a:ext>
                  </a:extLst>
                </a:gridCol>
                <a:gridCol w="1800200">
                  <a:extLst>
                    <a:ext uri="{9D8B030D-6E8A-4147-A177-3AD203B41FA5}">
                      <a16:colId xmlns:a16="http://schemas.microsoft.com/office/drawing/2014/main" xmlns="" val="20002"/>
                    </a:ext>
                  </a:extLst>
                </a:gridCol>
                <a:gridCol w="1440160">
                  <a:extLst>
                    <a:ext uri="{9D8B030D-6E8A-4147-A177-3AD203B41FA5}">
                      <a16:colId xmlns:a16="http://schemas.microsoft.com/office/drawing/2014/main" xmlns="" val="20003"/>
                    </a:ext>
                  </a:extLst>
                </a:gridCol>
                <a:gridCol w="1440160">
                  <a:extLst>
                    <a:ext uri="{9D8B030D-6E8A-4147-A177-3AD203B41FA5}">
                      <a16:colId xmlns:a16="http://schemas.microsoft.com/office/drawing/2014/main" xmlns="" val="20004"/>
                    </a:ext>
                  </a:extLst>
                </a:gridCol>
                <a:gridCol w="1440159">
                  <a:extLst>
                    <a:ext uri="{9D8B030D-6E8A-4147-A177-3AD203B41FA5}">
                      <a16:colId xmlns:a16="http://schemas.microsoft.com/office/drawing/2014/main" xmlns="" val="20005"/>
                    </a:ext>
                  </a:extLst>
                </a:gridCol>
              </a:tblGrid>
              <a:tr h="1417237">
                <a:tc>
                  <a:txBody>
                    <a:bodyPr/>
                    <a:lstStyle/>
                    <a:p>
                      <a:pPr algn="just">
                        <a:lnSpc>
                          <a:spcPct val="115000"/>
                        </a:lnSpc>
                        <a:spcAft>
                          <a:spcPts val="0"/>
                        </a:spcAft>
                      </a:pPr>
                      <a:r>
                        <a:rPr lang="fr-BE" sz="1600">
                          <a:effectLst/>
                        </a:rPr>
                        <a:t>Année </a:t>
                      </a:r>
                      <a:endParaRPr lang="fr-FR" sz="1600">
                        <a:effectLst/>
                        <a:latin typeface="Times New Roman" charset="0"/>
                        <a:ea typeface="Calibri" charset="0"/>
                        <a:cs typeface="Times New Roman" charset="0"/>
                      </a:endParaRPr>
                    </a:p>
                  </a:txBody>
                  <a:tcPr marL="68580" marR="68580" marT="0" marB="0"/>
                </a:tc>
                <a:tc>
                  <a:txBody>
                    <a:bodyPr/>
                    <a:lstStyle/>
                    <a:p>
                      <a:pPr>
                        <a:lnSpc>
                          <a:spcPct val="115000"/>
                        </a:lnSpc>
                        <a:spcAft>
                          <a:spcPts val="0"/>
                        </a:spcAft>
                      </a:pPr>
                      <a:r>
                        <a:rPr lang="fr-BE" sz="1600" dirty="0">
                          <a:effectLst/>
                        </a:rPr>
                        <a:t>Total des libérations depuis la prison</a:t>
                      </a:r>
                      <a:endParaRPr lang="fr-FR" sz="1600" dirty="0">
                        <a:effectLst/>
                        <a:latin typeface="Times New Roman" charset="0"/>
                        <a:ea typeface="Calibri" charset="0"/>
                        <a:cs typeface="Times New Roman" charset="0"/>
                      </a:endParaRPr>
                    </a:p>
                  </a:txBody>
                  <a:tcPr marL="68580" marR="68580" marT="0" marB="0"/>
                </a:tc>
                <a:tc>
                  <a:txBody>
                    <a:bodyPr/>
                    <a:lstStyle/>
                    <a:p>
                      <a:pPr>
                        <a:lnSpc>
                          <a:spcPct val="115000"/>
                        </a:lnSpc>
                        <a:spcAft>
                          <a:spcPts val="0"/>
                        </a:spcAft>
                      </a:pPr>
                      <a:r>
                        <a:rPr lang="fr-BE" sz="1600" dirty="0">
                          <a:effectLst/>
                        </a:rPr>
                        <a:t>Libérations </a:t>
                      </a:r>
                      <a:r>
                        <a:rPr lang="fr-BE" sz="1600" u="sng" dirty="0">
                          <a:effectLst/>
                        </a:rPr>
                        <a:t>provisoires</a:t>
                      </a:r>
                      <a:r>
                        <a:rPr lang="fr-BE" sz="1600" dirty="0">
                          <a:effectLst/>
                        </a:rPr>
                        <a:t> depuis la prison</a:t>
                      </a:r>
                      <a:endParaRPr lang="fr-FR" sz="1600" dirty="0">
                        <a:effectLst/>
                        <a:latin typeface="Times New Roman" charset="0"/>
                        <a:ea typeface="Calibri" charset="0"/>
                        <a:cs typeface="Times New Roman" charset="0"/>
                      </a:endParaRPr>
                    </a:p>
                  </a:txBody>
                  <a:tcPr marL="68580" marR="68580" marT="0" marB="0"/>
                </a:tc>
                <a:tc>
                  <a:txBody>
                    <a:bodyPr/>
                    <a:lstStyle/>
                    <a:p>
                      <a:pPr>
                        <a:lnSpc>
                          <a:spcPct val="115000"/>
                        </a:lnSpc>
                        <a:spcAft>
                          <a:spcPts val="0"/>
                        </a:spcAft>
                      </a:pPr>
                      <a:r>
                        <a:rPr lang="fr-BE" sz="1600">
                          <a:effectLst/>
                        </a:rPr>
                        <a:t>Total des libérations en SE</a:t>
                      </a:r>
                      <a:endParaRPr lang="fr-FR" sz="1600">
                        <a:effectLst/>
                        <a:latin typeface="Times New Roman" charset="0"/>
                        <a:ea typeface="Calibri" charset="0"/>
                        <a:cs typeface="Times New Roman" charset="0"/>
                      </a:endParaRPr>
                    </a:p>
                  </a:txBody>
                  <a:tcPr marL="68580" marR="68580" marT="0" marB="0"/>
                </a:tc>
                <a:tc>
                  <a:txBody>
                    <a:bodyPr/>
                    <a:lstStyle/>
                    <a:p>
                      <a:pPr>
                        <a:lnSpc>
                          <a:spcPct val="115000"/>
                        </a:lnSpc>
                        <a:spcAft>
                          <a:spcPts val="0"/>
                        </a:spcAft>
                      </a:pPr>
                      <a:r>
                        <a:rPr lang="fr-BE" sz="1600" dirty="0">
                          <a:effectLst/>
                        </a:rPr>
                        <a:t>Libérations </a:t>
                      </a:r>
                      <a:r>
                        <a:rPr lang="fr-BE" sz="1600" u="sng" dirty="0">
                          <a:effectLst/>
                        </a:rPr>
                        <a:t>provisoires</a:t>
                      </a:r>
                      <a:r>
                        <a:rPr lang="fr-BE" sz="1600" dirty="0">
                          <a:effectLst/>
                        </a:rPr>
                        <a:t> en SE</a:t>
                      </a:r>
                      <a:endParaRPr lang="fr-FR" sz="1600" dirty="0">
                        <a:effectLst/>
                        <a:latin typeface="Times New Roman" charset="0"/>
                        <a:ea typeface="Calibri" charset="0"/>
                        <a:cs typeface="Times New Roman" charset="0"/>
                      </a:endParaRPr>
                    </a:p>
                  </a:txBody>
                  <a:tcPr marL="68580" marR="68580" marT="0" marB="0"/>
                </a:tc>
                <a:tc>
                  <a:txBody>
                    <a:bodyPr/>
                    <a:lstStyle/>
                    <a:p>
                      <a:pPr>
                        <a:lnSpc>
                          <a:spcPct val="115000"/>
                        </a:lnSpc>
                        <a:spcAft>
                          <a:spcPts val="0"/>
                        </a:spcAft>
                      </a:pPr>
                      <a:r>
                        <a:rPr lang="fr-BE" sz="1600" dirty="0">
                          <a:effectLst/>
                        </a:rPr>
                        <a:t>Total des libérations </a:t>
                      </a:r>
                      <a:r>
                        <a:rPr lang="fr-BE" sz="1600" u="sng" dirty="0">
                          <a:effectLst/>
                        </a:rPr>
                        <a:t>provisoires</a:t>
                      </a:r>
                      <a:endParaRPr lang="fr-FR" sz="1600" u="sng" dirty="0">
                        <a:effectLst/>
                        <a:latin typeface="Times New Roman" charset="0"/>
                        <a:ea typeface="Calibri" charset="0"/>
                        <a:cs typeface="Times New Roman" charset="0"/>
                      </a:endParaRPr>
                    </a:p>
                  </a:txBody>
                  <a:tcPr marL="68580" marR="68580" marT="0" marB="0"/>
                </a:tc>
                <a:extLst>
                  <a:ext uri="{0D108BD9-81ED-4DB2-BD59-A6C34878D82A}">
                    <a16:rowId xmlns:a16="http://schemas.microsoft.com/office/drawing/2014/main" xmlns="" val="10000"/>
                  </a:ext>
                </a:extLst>
              </a:tr>
              <a:tr h="439562">
                <a:tc>
                  <a:txBody>
                    <a:bodyPr/>
                    <a:lstStyle/>
                    <a:p>
                      <a:pPr algn="just">
                        <a:lnSpc>
                          <a:spcPct val="115000"/>
                        </a:lnSpc>
                        <a:spcAft>
                          <a:spcPts val="0"/>
                        </a:spcAft>
                      </a:pPr>
                      <a:r>
                        <a:rPr lang="fr-BE" sz="1600">
                          <a:effectLst/>
                        </a:rPr>
                        <a:t>2007</a:t>
                      </a:r>
                      <a:endParaRPr lang="fr-FR" sz="160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a:effectLst/>
                        </a:rPr>
                        <a:t>14.434</a:t>
                      </a:r>
                      <a:endParaRPr lang="fr-FR" sz="160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a:effectLst/>
                        </a:rPr>
                        <a:t>4.034</a:t>
                      </a:r>
                      <a:endParaRPr lang="fr-FR" sz="160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a:effectLst/>
                        </a:rPr>
                        <a:t>1.603</a:t>
                      </a:r>
                      <a:endParaRPr lang="fr-FR" sz="160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a:effectLst/>
                        </a:rPr>
                        <a:t>1.377</a:t>
                      </a:r>
                      <a:endParaRPr lang="fr-FR" sz="160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a:effectLst/>
                        </a:rPr>
                        <a:t>5.411</a:t>
                      </a:r>
                      <a:endParaRPr lang="fr-FR" sz="1600">
                        <a:effectLst/>
                        <a:latin typeface="Times New Roman" charset="0"/>
                        <a:ea typeface="Calibri" charset="0"/>
                        <a:cs typeface="Times New Roman" charset="0"/>
                      </a:endParaRPr>
                    </a:p>
                  </a:txBody>
                  <a:tcPr marL="68580" marR="68580" marT="0" marB="0"/>
                </a:tc>
                <a:extLst>
                  <a:ext uri="{0D108BD9-81ED-4DB2-BD59-A6C34878D82A}">
                    <a16:rowId xmlns:a16="http://schemas.microsoft.com/office/drawing/2014/main" xmlns="" val="10001"/>
                  </a:ext>
                </a:extLst>
              </a:tr>
              <a:tr h="439562">
                <a:tc>
                  <a:txBody>
                    <a:bodyPr/>
                    <a:lstStyle/>
                    <a:p>
                      <a:pPr algn="just">
                        <a:lnSpc>
                          <a:spcPct val="115000"/>
                        </a:lnSpc>
                        <a:spcAft>
                          <a:spcPts val="0"/>
                        </a:spcAft>
                      </a:pPr>
                      <a:r>
                        <a:rPr lang="fr-BE" sz="1600">
                          <a:effectLst/>
                        </a:rPr>
                        <a:t>2008</a:t>
                      </a:r>
                      <a:endParaRPr lang="fr-FR" sz="160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a:effectLst/>
                        </a:rPr>
                        <a:t>14.184</a:t>
                      </a:r>
                      <a:endParaRPr lang="fr-FR" sz="160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a:effectLst/>
                        </a:rPr>
                        <a:t>3.752</a:t>
                      </a:r>
                      <a:endParaRPr lang="fr-FR" sz="160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a:effectLst/>
                        </a:rPr>
                        <a:t>1.675</a:t>
                      </a:r>
                      <a:endParaRPr lang="fr-FR" sz="160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a:effectLst/>
                        </a:rPr>
                        <a:t>1.278</a:t>
                      </a:r>
                      <a:endParaRPr lang="fr-FR" sz="160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a:effectLst/>
                        </a:rPr>
                        <a:t>5.030</a:t>
                      </a:r>
                      <a:endParaRPr lang="fr-FR" sz="1600">
                        <a:effectLst/>
                        <a:latin typeface="Times New Roman" charset="0"/>
                        <a:ea typeface="Calibri" charset="0"/>
                        <a:cs typeface="Times New Roman" charset="0"/>
                      </a:endParaRPr>
                    </a:p>
                  </a:txBody>
                  <a:tcPr marL="68580" marR="68580" marT="0" marB="0"/>
                </a:tc>
                <a:extLst>
                  <a:ext uri="{0D108BD9-81ED-4DB2-BD59-A6C34878D82A}">
                    <a16:rowId xmlns:a16="http://schemas.microsoft.com/office/drawing/2014/main" xmlns="" val="10002"/>
                  </a:ext>
                </a:extLst>
              </a:tr>
              <a:tr h="335183">
                <a:tc>
                  <a:txBody>
                    <a:bodyPr/>
                    <a:lstStyle/>
                    <a:p>
                      <a:pPr algn="just">
                        <a:lnSpc>
                          <a:spcPct val="115000"/>
                        </a:lnSpc>
                        <a:spcAft>
                          <a:spcPts val="0"/>
                        </a:spcAft>
                      </a:pPr>
                      <a:r>
                        <a:rPr lang="fr-BE" sz="1600">
                          <a:effectLst/>
                        </a:rPr>
                        <a:t>2009</a:t>
                      </a:r>
                      <a:endParaRPr lang="fr-FR" sz="160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dirty="0">
                          <a:effectLst/>
                        </a:rPr>
                        <a:t>14.670</a:t>
                      </a:r>
                      <a:endParaRPr lang="fr-FR" sz="1600" dirty="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a:effectLst/>
                        </a:rPr>
                        <a:t>4.014</a:t>
                      </a:r>
                      <a:endParaRPr lang="fr-FR" sz="160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a:effectLst/>
                        </a:rPr>
                        <a:t>1.843</a:t>
                      </a:r>
                      <a:endParaRPr lang="fr-FR" sz="160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a:effectLst/>
                        </a:rPr>
                        <a:t>2.273</a:t>
                      </a:r>
                      <a:endParaRPr lang="fr-FR" sz="160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a:effectLst/>
                        </a:rPr>
                        <a:t>5.857</a:t>
                      </a:r>
                      <a:endParaRPr lang="fr-FR" sz="1600">
                        <a:effectLst/>
                        <a:latin typeface="Times New Roman" charset="0"/>
                        <a:ea typeface="Calibri" charset="0"/>
                        <a:cs typeface="Times New Roman" charset="0"/>
                      </a:endParaRPr>
                    </a:p>
                  </a:txBody>
                  <a:tcPr marL="68580" marR="68580" marT="0" marB="0"/>
                </a:tc>
                <a:extLst>
                  <a:ext uri="{0D108BD9-81ED-4DB2-BD59-A6C34878D82A}">
                    <a16:rowId xmlns:a16="http://schemas.microsoft.com/office/drawing/2014/main" xmlns="" val="10003"/>
                  </a:ext>
                </a:extLst>
              </a:tr>
              <a:tr h="335183">
                <a:tc>
                  <a:txBody>
                    <a:bodyPr/>
                    <a:lstStyle/>
                    <a:p>
                      <a:pPr algn="just">
                        <a:lnSpc>
                          <a:spcPct val="115000"/>
                        </a:lnSpc>
                        <a:spcAft>
                          <a:spcPts val="0"/>
                        </a:spcAft>
                      </a:pPr>
                      <a:r>
                        <a:rPr lang="fr-BE" sz="1600">
                          <a:effectLst/>
                        </a:rPr>
                        <a:t>2010</a:t>
                      </a:r>
                      <a:endParaRPr lang="fr-FR" sz="160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a:effectLst/>
                        </a:rPr>
                        <a:t>14.521</a:t>
                      </a:r>
                      <a:endParaRPr lang="fr-FR" sz="160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a:effectLst/>
                        </a:rPr>
                        <a:t>4.127</a:t>
                      </a:r>
                      <a:endParaRPr lang="fr-FR" sz="160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a:effectLst/>
                        </a:rPr>
                        <a:t>2.553</a:t>
                      </a:r>
                      <a:endParaRPr lang="fr-FR" sz="160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a:effectLst/>
                        </a:rPr>
                        <a:t>2.121</a:t>
                      </a:r>
                      <a:endParaRPr lang="fr-FR" sz="160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a:effectLst/>
                        </a:rPr>
                        <a:t>6.248</a:t>
                      </a:r>
                      <a:endParaRPr lang="fr-FR" sz="1600">
                        <a:effectLst/>
                        <a:latin typeface="Times New Roman" charset="0"/>
                        <a:ea typeface="Calibri" charset="0"/>
                        <a:cs typeface="Times New Roman" charset="0"/>
                      </a:endParaRPr>
                    </a:p>
                  </a:txBody>
                  <a:tcPr marL="68580" marR="68580" marT="0" marB="0"/>
                </a:tc>
                <a:extLst>
                  <a:ext uri="{0D108BD9-81ED-4DB2-BD59-A6C34878D82A}">
                    <a16:rowId xmlns:a16="http://schemas.microsoft.com/office/drawing/2014/main" xmlns="" val="10004"/>
                  </a:ext>
                </a:extLst>
              </a:tr>
              <a:tr h="335183">
                <a:tc>
                  <a:txBody>
                    <a:bodyPr/>
                    <a:lstStyle/>
                    <a:p>
                      <a:pPr algn="just">
                        <a:lnSpc>
                          <a:spcPct val="115000"/>
                        </a:lnSpc>
                        <a:spcAft>
                          <a:spcPts val="0"/>
                        </a:spcAft>
                      </a:pPr>
                      <a:r>
                        <a:rPr lang="fr-BE" sz="1600">
                          <a:effectLst/>
                        </a:rPr>
                        <a:t>2011</a:t>
                      </a:r>
                      <a:endParaRPr lang="fr-FR" sz="160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a:effectLst/>
                        </a:rPr>
                        <a:t>14.548</a:t>
                      </a:r>
                      <a:endParaRPr lang="fr-FR" sz="160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a:effectLst/>
                        </a:rPr>
                        <a:t>4.125</a:t>
                      </a:r>
                      <a:endParaRPr lang="fr-FR" sz="160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a:effectLst/>
                        </a:rPr>
                        <a:t>2.736</a:t>
                      </a:r>
                      <a:endParaRPr lang="fr-FR" sz="160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a:effectLst/>
                        </a:rPr>
                        <a:t>2.223</a:t>
                      </a:r>
                      <a:endParaRPr lang="fr-FR" sz="160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a:effectLst/>
                        </a:rPr>
                        <a:t>6.348</a:t>
                      </a:r>
                      <a:endParaRPr lang="fr-FR" sz="1600">
                        <a:effectLst/>
                        <a:latin typeface="Times New Roman" charset="0"/>
                        <a:ea typeface="Calibri" charset="0"/>
                        <a:cs typeface="Times New Roman" charset="0"/>
                      </a:endParaRPr>
                    </a:p>
                  </a:txBody>
                  <a:tcPr marL="68580" marR="68580" marT="0" marB="0"/>
                </a:tc>
                <a:extLst>
                  <a:ext uri="{0D108BD9-81ED-4DB2-BD59-A6C34878D82A}">
                    <a16:rowId xmlns:a16="http://schemas.microsoft.com/office/drawing/2014/main" xmlns="" val="10005"/>
                  </a:ext>
                </a:extLst>
              </a:tr>
              <a:tr h="335183">
                <a:tc>
                  <a:txBody>
                    <a:bodyPr/>
                    <a:lstStyle/>
                    <a:p>
                      <a:pPr algn="just">
                        <a:lnSpc>
                          <a:spcPct val="115000"/>
                        </a:lnSpc>
                        <a:spcAft>
                          <a:spcPts val="0"/>
                        </a:spcAft>
                      </a:pPr>
                      <a:r>
                        <a:rPr lang="fr-BE" sz="1600">
                          <a:effectLst/>
                        </a:rPr>
                        <a:t>2012</a:t>
                      </a:r>
                      <a:endParaRPr lang="fr-FR" sz="160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a:effectLst/>
                        </a:rPr>
                        <a:t>13.855</a:t>
                      </a:r>
                      <a:endParaRPr lang="fr-FR" sz="160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a:effectLst/>
                        </a:rPr>
                        <a:t>4.054</a:t>
                      </a:r>
                      <a:endParaRPr lang="fr-FR" sz="160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a:effectLst/>
                        </a:rPr>
                        <a:t>2.662</a:t>
                      </a:r>
                      <a:endParaRPr lang="fr-FR" sz="160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a:effectLst/>
                        </a:rPr>
                        <a:t>2.148</a:t>
                      </a:r>
                      <a:endParaRPr lang="fr-FR" sz="160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a:effectLst/>
                        </a:rPr>
                        <a:t>6.202</a:t>
                      </a:r>
                      <a:endParaRPr lang="fr-FR" sz="1600">
                        <a:effectLst/>
                        <a:latin typeface="Times New Roman" charset="0"/>
                        <a:ea typeface="Calibri" charset="0"/>
                        <a:cs typeface="Times New Roman" charset="0"/>
                      </a:endParaRPr>
                    </a:p>
                  </a:txBody>
                  <a:tcPr marL="68580" marR="68580" marT="0" marB="0"/>
                </a:tc>
                <a:extLst>
                  <a:ext uri="{0D108BD9-81ED-4DB2-BD59-A6C34878D82A}">
                    <a16:rowId xmlns:a16="http://schemas.microsoft.com/office/drawing/2014/main" xmlns="" val="10006"/>
                  </a:ext>
                </a:extLst>
              </a:tr>
              <a:tr h="335183">
                <a:tc>
                  <a:txBody>
                    <a:bodyPr/>
                    <a:lstStyle/>
                    <a:p>
                      <a:pPr algn="just">
                        <a:lnSpc>
                          <a:spcPct val="115000"/>
                        </a:lnSpc>
                        <a:spcAft>
                          <a:spcPts val="0"/>
                        </a:spcAft>
                      </a:pPr>
                      <a:r>
                        <a:rPr lang="fr-BE" sz="1600">
                          <a:effectLst/>
                        </a:rPr>
                        <a:t>2013</a:t>
                      </a:r>
                      <a:endParaRPr lang="fr-FR" sz="160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a:effectLst/>
                        </a:rPr>
                        <a:t>13.960</a:t>
                      </a:r>
                      <a:endParaRPr lang="fr-FR" sz="160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a:effectLst/>
                        </a:rPr>
                        <a:t>4.133</a:t>
                      </a:r>
                      <a:endParaRPr lang="fr-FR" sz="160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a:effectLst/>
                        </a:rPr>
                        <a:t>3.702</a:t>
                      </a:r>
                      <a:endParaRPr lang="fr-FR" sz="160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a:effectLst/>
                        </a:rPr>
                        <a:t>3.156</a:t>
                      </a:r>
                      <a:endParaRPr lang="fr-FR" sz="160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a:effectLst/>
                        </a:rPr>
                        <a:t>7.289</a:t>
                      </a:r>
                      <a:endParaRPr lang="fr-FR" sz="1600">
                        <a:effectLst/>
                        <a:latin typeface="Times New Roman" charset="0"/>
                        <a:ea typeface="Calibri" charset="0"/>
                        <a:cs typeface="Times New Roman" charset="0"/>
                      </a:endParaRPr>
                    </a:p>
                  </a:txBody>
                  <a:tcPr marL="68580" marR="68580" marT="0" marB="0"/>
                </a:tc>
                <a:extLst>
                  <a:ext uri="{0D108BD9-81ED-4DB2-BD59-A6C34878D82A}">
                    <a16:rowId xmlns:a16="http://schemas.microsoft.com/office/drawing/2014/main" xmlns="" val="10007"/>
                  </a:ext>
                </a:extLst>
              </a:tr>
              <a:tr h="335183">
                <a:tc>
                  <a:txBody>
                    <a:bodyPr/>
                    <a:lstStyle/>
                    <a:p>
                      <a:pPr algn="just">
                        <a:lnSpc>
                          <a:spcPct val="115000"/>
                        </a:lnSpc>
                        <a:spcAft>
                          <a:spcPts val="0"/>
                        </a:spcAft>
                      </a:pPr>
                      <a:r>
                        <a:rPr lang="fr-BE" sz="1600">
                          <a:effectLst/>
                        </a:rPr>
                        <a:t>2014</a:t>
                      </a:r>
                      <a:endParaRPr lang="fr-FR" sz="160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a:effectLst/>
                        </a:rPr>
                        <a:t>13.741</a:t>
                      </a:r>
                      <a:endParaRPr lang="fr-FR" sz="160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a:effectLst/>
                        </a:rPr>
                        <a:t>3.885</a:t>
                      </a:r>
                      <a:endParaRPr lang="fr-FR" sz="160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a:effectLst/>
                        </a:rPr>
                        <a:t>5.044</a:t>
                      </a:r>
                      <a:endParaRPr lang="fr-FR" sz="160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a:effectLst/>
                        </a:rPr>
                        <a:t>4.153</a:t>
                      </a:r>
                      <a:endParaRPr lang="fr-FR" sz="160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a:effectLst/>
                        </a:rPr>
                        <a:t>8.038</a:t>
                      </a:r>
                      <a:endParaRPr lang="fr-FR" sz="1600">
                        <a:effectLst/>
                        <a:latin typeface="Times New Roman" charset="0"/>
                        <a:ea typeface="Calibri" charset="0"/>
                        <a:cs typeface="Times New Roman" charset="0"/>
                      </a:endParaRPr>
                    </a:p>
                  </a:txBody>
                  <a:tcPr marL="68580" marR="68580" marT="0" marB="0"/>
                </a:tc>
                <a:extLst>
                  <a:ext uri="{0D108BD9-81ED-4DB2-BD59-A6C34878D82A}">
                    <a16:rowId xmlns:a16="http://schemas.microsoft.com/office/drawing/2014/main" xmlns="" val="10008"/>
                  </a:ext>
                </a:extLst>
              </a:tr>
              <a:tr h="335183">
                <a:tc>
                  <a:txBody>
                    <a:bodyPr/>
                    <a:lstStyle/>
                    <a:p>
                      <a:pPr algn="just">
                        <a:lnSpc>
                          <a:spcPct val="115000"/>
                        </a:lnSpc>
                        <a:spcAft>
                          <a:spcPts val="0"/>
                        </a:spcAft>
                      </a:pPr>
                      <a:r>
                        <a:rPr lang="fr-BE" sz="1600">
                          <a:effectLst/>
                        </a:rPr>
                        <a:t>2015</a:t>
                      </a:r>
                      <a:endParaRPr lang="fr-FR" sz="160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a:effectLst/>
                        </a:rPr>
                        <a:t>13.553</a:t>
                      </a:r>
                      <a:endParaRPr lang="fr-FR" sz="160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a:effectLst/>
                        </a:rPr>
                        <a:t>3.356</a:t>
                      </a:r>
                      <a:endParaRPr lang="fr-FR" sz="160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a:effectLst/>
                        </a:rPr>
                        <a:t>4.878</a:t>
                      </a:r>
                      <a:endParaRPr lang="fr-FR" sz="160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a:effectLst/>
                        </a:rPr>
                        <a:t>3.827</a:t>
                      </a:r>
                      <a:endParaRPr lang="fr-FR" sz="160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a:effectLst/>
                        </a:rPr>
                        <a:t>7.183</a:t>
                      </a:r>
                      <a:endParaRPr lang="fr-FR" sz="1600">
                        <a:effectLst/>
                        <a:latin typeface="Times New Roman" charset="0"/>
                        <a:ea typeface="Calibri" charset="0"/>
                        <a:cs typeface="Times New Roman" charset="0"/>
                      </a:endParaRPr>
                    </a:p>
                  </a:txBody>
                  <a:tcPr marL="68580" marR="68580" marT="0" marB="0"/>
                </a:tc>
                <a:extLst>
                  <a:ext uri="{0D108BD9-81ED-4DB2-BD59-A6C34878D82A}">
                    <a16:rowId xmlns:a16="http://schemas.microsoft.com/office/drawing/2014/main" xmlns="" val="10009"/>
                  </a:ext>
                </a:extLst>
              </a:tr>
              <a:tr h="335183">
                <a:tc>
                  <a:txBody>
                    <a:bodyPr/>
                    <a:lstStyle/>
                    <a:p>
                      <a:pPr algn="just">
                        <a:lnSpc>
                          <a:spcPct val="115000"/>
                        </a:lnSpc>
                        <a:spcAft>
                          <a:spcPts val="0"/>
                        </a:spcAft>
                      </a:pPr>
                      <a:r>
                        <a:rPr lang="fr-BE" sz="1600">
                          <a:effectLst/>
                        </a:rPr>
                        <a:t>2016</a:t>
                      </a:r>
                      <a:endParaRPr lang="fr-FR" sz="160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a:effectLst/>
                        </a:rPr>
                        <a:t>13.076</a:t>
                      </a:r>
                      <a:endParaRPr lang="fr-FR" sz="160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a:effectLst/>
                        </a:rPr>
                        <a:t>3.432</a:t>
                      </a:r>
                      <a:endParaRPr lang="fr-FR" sz="160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a:effectLst/>
                        </a:rPr>
                        <a:t>4.877</a:t>
                      </a:r>
                      <a:endParaRPr lang="fr-FR" sz="160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a:effectLst/>
                        </a:rPr>
                        <a:t>3.690</a:t>
                      </a:r>
                      <a:endParaRPr lang="fr-FR" sz="160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a:effectLst/>
                        </a:rPr>
                        <a:t>7.122</a:t>
                      </a:r>
                      <a:endParaRPr lang="fr-FR" sz="1600">
                        <a:effectLst/>
                        <a:latin typeface="Times New Roman" charset="0"/>
                        <a:ea typeface="Calibri" charset="0"/>
                        <a:cs typeface="Times New Roman" charset="0"/>
                      </a:endParaRPr>
                    </a:p>
                  </a:txBody>
                  <a:tcPr marL="68580" marR="68580" marT="0" marB="0"/>
                </a:tc>
                <a:extLst>
                  <a:ext uri="{0D108BD9-81ED-4DB2-BD59-A6C34878D82A}">
                    <a16:rowId xmlns:a16="http://schemas.microsoft.com/office/drawing/2014/main" xmlns="" val="10010"/>
                  </a:ext>
                </a:extLst>
              </a:tr>
              <a:tr h="566794">
                <a:tc>
                  <a:txBody>
                    <a:bodyPr/>
                    <a:lstStyle/>
                    <a:p>
                      <a:pPr algn="just">
                        <a:lnSpc>
                          <a:spcPct val="115000"/>
                        </a:lnSpc>
                        <a:spcAft>
                          <a:spcPts val="0"/>
                        </a:spcAft>
                      </a:pPr>
                      <a:r>
                        <a:rPr lang="fr-BE" sz="1600" dirty="0">
                          <a:effectLst/>
                        </a:rPr>
                        <a:t>2017</a:t>
                      </a:r>
                      <a:endParaRPr lang="fr-FR" sz="1600" dirty="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a:effectLst/>
                        </a:rPr>
                        <a:t>14.277</a:t>
                      </a:r>
                      <a:endParaRPr lang="fr-FR" sz="160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dirty="0">
                          <a:effectLst/>
                        </a:rPr>
                        <a:t>4.957 (35%)</a:t>
                      </a:r>
                      <a:endParaRPr lang="fr-FR" sz="1600" dirty="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a:effectLst/>
                        </a:rPr>
                        <a:t>3.719</a:t>
                      </a:r>
                      <a:endParaRPr lang="fr-FR" sz="160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dirty="0">
                          <a:effectLst/>
                        </a:rPr>
                        <a:t>2.466 (66%)</a:t>
                      </a:r>
                      <a:endParaRPr lang="fr-FR" sz="1600" dirty="0">
                        <a:effectLst/>
                        <a:latin typeface="Times New Roman" charset="0"/>
                        <a:ea typeface="Calibri" charset="0"/>
                        <a:cs typeface="Times New Roman" charset="0"/>
                      </a:endParaRPr>
                    </a:p>
                  </a:txBody>
                  <a:tcPr marL="68580" marR="68580" marT="0" marB="0"/>
                </a:tc>
                <a:tc>
                  <a:txBody>
                    <a:bodyPr/>
                    <a:lstStyle/>
                    <a:p>
                      <a:pPr algn="just">
                        <a:lnSpc>
                          <a:spcPct val="115000"/>
                        </a:lnSpc>
                        <a:spcAft>
                          <a:spcPts val="0"/>
                        </a:spcAft>
                      </a:pPr>
                      <a:r>
                        <a:rPr lang="fr-BE" sz="1600" dirty="0">
                          <a:effectLst/>
                        </a:rPr>
                        <a:t>7.423 </a:t>
                      </a:r>
                      <a:endParaRPr lang="fr-FR" sz="1600" dirty="0">
                        <a:effectLst/>
                        <a:latin typeface="Times New Roman" charset="0"/>
                        <a:ea typeface="Calibri" charset="0"/>
                        <a:cs typeface="Times New Roman" charset="0"/>
                      </a:endParaRPr>
                    </a:p>
                  </a:txBody>
                  <a:tcPr marL="68580" marR="68580" marT="0" marB="0"/>
                </a:tc>
                <a:extLst>
                  <a:ext uri="{0D108BD9-81ED-4DB2-BD59-A6C34878D82A}">
                    <a16:rowId xmlns:a16="http://schemas.microsoft.com/office/drawing/2014/main" xmlns="" val="10011"/>
                  </a:ext>
                </a:extLst>
              </a:tr>
            </a:tbl>
          </a:graphicData>
        </a:graphic>
      </p:graphicFrame>
      <p:sp>
        <p:nvSpPr>
          <p:cNvPr id="9" name="Rectangle 4"/>
          <p:cNvSpPr>
            <a:spLocks noChangeArrowheads="1"/>
          </p:cNvSpPr>
          <p:nvPr/>
        </p:nvSpPr>
        <p:spPr bwMode="auto">
          <a:xfrm>
            <a:off x="1724025" y="259556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ZoneTexte 3"/>
          <p:cNvSpPr txBox="1"/>
          <p:nvPr/>
        </p:nvSpPr>
        <p:spPr>
          <a:xfrm>
            <a:off x="683568" y="6309323"/>
            <a:ext cx="6840760" cy="369332"/>
          </a:xfrm>
          <a:prstGeom prst="rect">
            <a:avLst/>
          </a:prstGeom>
          <a:noFill/>
        </p:spPr>
        <p:txBody>
          <a:bodyPr wrap="square" rtlCol="0">
            <a:spAutoFit/>
          </a:bodyPr>
          <a:lstStyle/>
          <a:p>
            <a:r>
              <a:rPr lang="fr-FR" dirty="0"/>
              <a:t>Source : </a:t>
            </a:r>
            <a:r>
              <a:rPr lang="fr-FR"/>
              <a:t>rapports annuels DGEPI</a:t>
            </a:r>
          </a:p>
        </p:txBody>
      </p:sp>
    </p:spTree>
    <p:extLst>
      <p:ext uri="{BB962C8B-B14F-4D97-AF65-F5344CB8AC3E}">
        <p14:creationId xmlns:p14="http://schemas.microsoft.com/office/powerpoint/2010/main" val="6048868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548680"/>
            <a:ext cx="8229600" cy="1066800"/>
          </a:xfrm>
        </p:spPr>
        <p:txBody>
          <a:bodyPr>
            <a:normAutofit fontScale="90000"/>
          </a:bodyPr>
          <a:lstStyle/>
          <a:p>
            <a:r>
              <a:rPr lang="fr-FR" dirty="0"/>
              <a:t>Exécution peine jusque 2 ans : schéma</a:t>
            </a:r>
          </a:p>
        </p:txBody>
      </p:sp>
      <p:sp>
        <p:nvSpPr>
          <p:cNvPr id="3" name="Rectangle 2">
            <a:extLst>
              <a:ext uri="{FF2B5EF4-FFF2-40B4-BE49-F238E27FC236}">
                <a16:creationId xmlns:a16="http://schemas.microsoft.com/office/drawing/2014/main" xmlns="" id="{0B7FC913-3440-4556-B878-6423869FA912}"/>
              </a:ext>
            </a:extLst>
          </p:cNvPr>
          <p:cNvSpPr/>
          <p:nvPr/>
        </p:nvSpPr>
        <p:spPr>
          <a:xfrm>
            <a:off x="899592" y="2924944"/>
            <a:ext cx="2088232" cy="1066800"/>
          </a:xfrm>
          <a:prstGeom prst="rect">
            <a:avLst/>
          </a:prstGeom>
          <a:solidFill>
            <a:srgbClr val="FF0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BE" dirty="0"/>
              <a:t>Partie de peine exécutée (prison ou SE)</a:t>
            </a:r>
          </a:p>
        </p:txBody>
      </p:sp>
      <p:sp>
        <p:nvSpPr>
          <p:cNvPr id="5" name="Rectangle 4">
            <a:extLst>
              <a:ext uri="{FF2B5EF4-FFF2-40B4-BE49-F238E27FC236}">
                <a16:creationId xmlns:a16="http://schemas.microsoft.com/office/drawing/2014/main" xmlns="" id="{26100184-93E0-4365-ADC7-9EEF77DEF0B2}"/>
              </a:ext>
            </a:extLst>
          </p:cNvPr>
          <p:cNvSpPr/>
          <p:nvPr/>
        </p:nvSpPr>
        <p:spPr>
          <a:xfrm>
            <a:off x="5076056" y="2924944"/>
            <a:ext cx="2088232" cy="1066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6" name="Rectangle 5">
            <a:extLst>
              <a:ext uri="{FF2B5EF4-FFF2-40B4-BE49-F238E27FC236}">
                <a16:creationId xmlns:a16="http://schemas.microsoft.com/office/drawing/2014/main" xmlns="" id="{D7F92B05-856D-4E44-B835-2E7BF808679A}"/>
              </a:ext>
            </a:extLst>
          </p:cNvPr>
          <p:cNvSpPr/>
          <p:nvPr/>
        </p:nvSpPr>
        <p:spPr>
          <a:xfrm>
            <a:off x="2987824" y="2924944"/>
            <a:ext cx="2088232" cy="106680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a:t>Délai d’épreuve</a:t>
            </a:r>
          </a:p>
        </p:txBody>
      </p:sp>
      <p:sp>
        <p:nvSpPr>
          <p:cNvPr id="7" name="Flèche : bas 6">
            <a:extLst>
              <a:ext uri="{FF2B5EF4-FFF2-40B4-BE49-F238E27FC236}">
                <a16:creationId xmlns:a16="http://schemas.microsoft.com/office/drawing/2014/main" xmlns="" id="{93B7FBD0-7FAC-47FD-B52D-8F5829911C83}"/>
              </a:ext>
            </a:extLst>
          </p:cNvPr>
          <p:cNvSpPr/>
          <p:nvPr/>
        </p:nvSpPr>
        <p:spPr>
          <a:xfrm>
            <a:off x="2843808" y="2924944"/>
            <a:ext cx="288032" cy="1656184"/>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BE"/>
          </a:p>
        </p:txBody>
      </p:sp>
      <p:sp>
        <p:nvSpPr>
          <p:cNvPr id="8" name="Flèche : bas 7">
            <a:extLst>
              <a:ext uri="{FF2B5EF4-FFF2-40B4-BE49-F238E27FC236}">
                <a16:creationId xmlns:a16="http://schemas.microsoft.com/office/drawing/2014/main" xmlns="" id="{DA99A9B1-9240-4E4E-8C7C-72382D6F01C3}"/>
              </a:ext>
            </a:extLst>
          </p:cNvPr>
          <p:cNvSpPr/>
          <p:nvPr/>
        </p:nvSpPr>
        <p:spPr>
          <a:xfrm>
            <a:off x="4932040" y="2924944"/>
            <a:ext cx="288032" cy="1728186"/>
          </a:xfrm>
          <a:prstGeom prst="downArrow">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 name="Flèche : bas 8">
            <a:extLst>
              <a:ext uri="{FF2B5EF4-FFF2-40B4-BE49-F238E27FC236}">
                <a16:creationId xmlns:a16="http://schemas.microsoft.com/office/drawing/2014/main" xmlns="" id="{CB5A6839-6C2F-4FA3-90B6-213DD2EAF8CA}"/>
              </a:ext>
            </a:extLst>
          </p:cNvPr>
          <p:cNvSpPr/>
          <p:nvPr/>
        </p:nvSpPr>
        <p:spPr>
          <a:xfrm>
            <a:off x="7020272" y="2924944"/>
            <a:ext cx="360040" cy="1656184"/>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1" name="ZoneTexte 10">
            <a:extLst>
              <a:ext uri="{FF2B5EF4-FFF2-40B4-BE49-F238E27FC236}">
                <a16:creationId xmlns:a16="http://schemas.microsoft.com/office/drawing/2014/main" xmlns="" id="{45A9D060-E545-4CC0-8241-F330F15948D1}"/>
              </a:ext>
            </a:extLst>
          </p:cNvPr>
          <p:cNvSpPr txBox="1"/>
          <p:nvPr/>
        </p:nvSpPr>
        <p:spPr>
          <a:xfrm>
            <a:off x="2195736" y="4653136"/>
            <a:ext cx="1656184" cy="923330"/>
          </a:xfrm>
          <a:prstGeom prst="rect">
            <a:avLst/>
          </a:prstGeom>
          <a:noFill/>
        </p:spPr>
        <p:txBody>
          <a:bodyPr wrap="square" rtlCol="0">
            <a:spAutoFit/>
          </a:bodyPr>
          <a:lstStyle/>
          <a:p>
            <a:pPr algn="ctr"/>
            <a:r>
              <a:rPr lang="fr-BE" b="1" dirty="0"/>
              <a:t>Octroi de la libération provisoire</a:t>
            </a:r>
          </a:p>
        </p:txBody>
      </p:sp>
      <p:sp>
        <p:nvSpPr>
          <p:cNvPr id="12" name="ZoneTexte 11">
            <a:extLst>
              <a:ext uri="{FF2B5EF4-FFF2-40B4-BE49-F238E27FC236}">
                <a16:creationId xmlns:a16="http://schemas.microsoft.com/office/drawing/2014/main" xmlns="" id="{7205BE23-301D-4733-BBAE-83FBD694A4D2}"/>
              </a:ext>
            </a:extLst>
          </p:cNvPr>
          <p:cNvSpPr txBox="1"/>
          <p:nvPr/>
        </p:nvSpPr>
        <p:spPr>
          <a:xfrm>
            <a:off x="6303593" y="4645512"/>
            <a:ext cx="1656184" cy="864096"/>
          </a:xfrm>
          <a:prstGeom prst="rect">
            <a:avLst/>
          </a:prstGeom>
          <a:noFill/>
        </p:spPr>
        <p:txBody>
          <a:bodyPr wrap="square" rtlCol="0">
            <a:spAutoFit/>
          </a:bodyPr>
          <a:lstStyle/>
          <a:p>
            <a:endParaRPr lang="fr-BE" dirty="0"/>
          </a:p>
        </p:txBody>
      </p:sp>
      <p:cxnSp>
        <p:nvCxnSpPr>
          <p:cNvPr id="15" name="Connecteur droit avec flèche 14">
            <a:extLst>
              <a:ext uri="{FF2B5EF4-FFF2-40B4-BE49-F238E27FC236}">
                <a16:creationId xmlns:a16="http://schemas.microsoft.com/office/drawing/2014/main" xmlns="" id="{D21C63C4-52FF-4F9D-936B-3809F6EF813F}"/>
              </a:ext>
            </a:extLst>
          </p:cNvPr>
          <p:cNvCxnSpPr/>
          <p:nvPr/>
        </p:nvCxnSpPr>
        <p:spPr>
          <a:xfrm>
            <a:off x="3023828" y="2780928"/>
            <a:ext cx="1908212"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6" name="ZoneTexte 15">
            <a:extLst>
              <a:ext uri="{FF2B5EF4-FFF2-40B4-BE49-F238E27FC236}">
                <a16:creationId xmlns:a16="http://schemas.microsoft.com/office/drawing/2014/main" xmlns="" id="{1EA4734B-C5D0-4149-B39E-880FAD6DE3A6}"/>
              </a:ext>
            </a:extLst>
          </p:cNvPr>
          <p:cNvSpPr txBox="1"/>
          <p:nvPr/>
        </p:nvSpPr>
        <p:spPr>
          <a:xfrm>
            <a:off x="3023828" y="2132856"/>
            <a:ext cx="1908212" cy="646331"/>
          </a:xfrm>
          <a:prstGeom prst="rect">
            <a:avLst/>
          </a:prstGeom>
          <a:noFill/>
        </p:spPr>
        <p:txBody>
          <a:bodyPr wrap="square" rtlCol="0">
            <a:spAutoFit/>
          </a:bodyPr>
          <a:lstStyle/>
          <a:p>
            <a:r>
              <a:rPr lang="fr-BE" dirty="0"/>
              <a:t>Solde de la peine et min. 1 an</a:t>
            </a:r>
          </a:p>
        </p:txBody>
      </p:sp>
      <p:sp>
        <p:nvSpPr>
          <p:cNvPr id="17" name="ZoneTexte 16">
            <a:extLst>
              <a:ext uri="{FF2B5EF4-FFF2-40B4-BE49-F238E27FC236}">
                <a16:creationId xmlns:a16="http://schemas.microsoft.com/office/drawing/2014/main" xmlns="" id="{C1E38DE5-1E6C-48A3-A9DD-CE53E003035B}"/>
              </a:ext>
            </a:extLst>
          </p:cNvPr>
          <p:cNvSpPr txBox="1"/>
          <p:nvPr/>
        </p:nvSpPr>
        <p:spPr>
          <a:xfrm>
            <a:off x="6444208" y="4645512"/>
            <a:ext cx="2304256" cy="923330"/>
          </a:xfrm>
          <a:prstGeom prst="rect">
            <a:avLst/>
          </a:prstGeom>
          <a:noFill/>
        </p:spPr>
        <p:txBody>
          <a:bodyPr wrap="square" rtlCol="0">
            <a:spAutoFit/>
          </a:bodyPr>
          <a:lstStyle/>
          <a:p>
            <a:pPr algn="ctr"/>
            <a:r>
              <a:rPr lang="fr-BE" b="1" dirty="0"/>
              <a:t>Date de prescription de la peine</a:t>
            </a:r>
          </a:p>
        </p:txBody>
      </p:sp>
      <p:sp>
        <p:nvSpPr>
          <p:cNvPr id="18" name="ZoneTexte 17">
            <a:extLst>
              <a:ext uri="{FF2B5EF4-FFF2-40B4-BE49-F238E27FC236}">
                <a16:creationId xmlns:a16="http://schemas.microsoft.com/office/drawing/2014/main" xmlns="" id="{3A568DA2-00E3-4575-8AE7-219E43152F40}"/>
              </a:ext>
            </a:extLst>
          </p:cNvPr>
          <p:cNvSpPr txBox="1"/>
          <p:nvPr/>
        </p:nvSpPr>
        <p:spPr>
          <a:xfrm>
            <a:off x="3995936" y="4725144"/>
            <a:ext cx="2592288" cy="2031325"/>
          </a:xfrm>
          <a:prstGeom prst="rect">
            <a:avLst/>
          </a:prstGeom>
          <a:noFill/>
        </p:spPr>
        <p:txBody>
          <a:bodyPr wrap="square" rtlCol="0">
            <a:spAutoFit/>
          </a:bodyPr>
          <a:lstStyle/>
          <a:p>
            <a:pPr algn="ctr"/>
            <a:r>
              <a:rPr lang="fr-BE" b="1" dirty="0"/>
              <a:t>Fin du délai d’épreuve pouvant entrainer la révocation pour non respect des conditions ou nouvelle infraction</a:t>
            </a:r>
          </a:p>
        </p:txBody>
      </p:sp>
    </p:spTree>
    <p:extLst>
      <p:ext uri="{BB962C8B-B14F-4D97-AF65-F5344CB8AC3E}">
        <p14:creationId xmlns:p14="http://schemas.microsoft.com/office/powerpoint/2010/main" val="40361500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7174" y="476672"/>
            <a:ext cx="8229600" cy="1066800"/>
          </a:xfrm>
        </p:spPr>
        <p:txBody>
          <a:bodyPr/>
          <a:lstStyle/>
          <a:p>
            <a:r>
              <a:rPr lang="fr-FR" dirty="0"/>
              <a:t>Illustration</a:t>
            </a:r>
          </a:p>
        </p:txBody>
      </p:sp>
      <p:sp>
        <p:nvSpPr>
          <p:cNvPr id="3" name="Espace réservé du contenu 2"/>
          <p:cNvSpPr>
            <a:spLocks noGrp="1"/>
          </p:cNvSpPr>
          <p:nvPr>
            <p:ph sz="quarter" idx="1"/>
          </p:nvPr>
        </p:nvSpPr>
        <p:spPr>
          <a:xfrm>
            <a:off x="257174" y="1700212"/>
            <a:ext cx="8886826" cy="4886325"/>
          </a:xfrm>
        </p:spPr>
        <p:txBody>
          <a:bodyPr>
            <a:normAutofit fontScale="70000" lnSpcReduction="20000"/>
          </a:bodyPr>
          <a:lstStyle/>
          <a:p>
            <a:pPr marL="0" indent="0">
              <a:buNone/>
            </a:pPr>
            <a:r>
              <a:rPr lang="fr-BE" dirty="0"/>
              <a:t>Une personne est condamnée par le tribunal correctionnel de Bruxelles à </a:t>
            </a:r>
            <a:r>
              <a:rPr lang="fr-BE" b="1" dirty="0"/>
              <a:t>12 mois </a:t>
            </a:r>
            <a:r>
              <a:rPr lang="fr-BE" dirty="0"/>
              <a:t>d’emprisonnement. La cour d’appel de Mons l’a par ailleurs condamnée à </a:t>
            </a:r>
            <a:r>
              <a:rPr lang="fr-BE" b="1" dirty="0"/>
              <a:t>10 mois </a:t>
            </a:r>
            <a:r>
              <a:rPr lang="fr-BE" dirty="0"/>
              <a:t>d’emprisonnement. Les peines sont définitives, on les cumule et on arrive à un total de </a:t>
            </a:r>
            <a:r>
              <a:rPr lang="fr-BE" b="1" dirty="0"/>
              <a:t>22 mois</a:t>
            </a:r>
            <a:r>
              <a:rPr lang="fr-BE" dirty="0"/>
              <a:t>. La personne condamnée exécute 4</a:t>
            </a:r>
            <a:r>
              <a:rPr lang="fr-BE" b="1" dirty="0"/>
              <a:t> mois </a:t>
            </a:r>
            <a:r>
              <a:rPr lang="fr-BE" dirty="0"/>
              <a:t>(en prison ou en surveillance électronique) et puis elle est libérée provisoirement. Le </a:t>
            </a:r>
            <a:r>
              <a:rPr lang="fr-BE" b="1" dirty="0"/>
              <a:t>reliquat</a:t>
            </a:r>
            <a:r>
              <a:rPr lang="fr-BE" dirty="0"/>
              <a:t> qu’elle n’a pas purgé est de </a:t>
            </a:r>
            <a:r>
              <a:rPr lang="fr-BE" b="1" dirty="0"/>
              <a:t>18 mois</a:t>
            </a:r>
            <a:r>
              <a:rPr lang="fr-BE" dirty="0"/>
              <a:t>. </a:t>
            </a:r>
          </a:p>
          <a:p>
            <a:pPr marL="0" indent="0">
              <a:buNone/>
            </a:pPr>
            <a:endParaRPr lang="fr-BE" dirty="0"/>
          </a:p>
          <a:p>
            <a:pPr marL="0" indent="0">
              <a:buNone/>
            </a:pPr>
            <a:r>
              <a:rPr lang="fr-BE" dirty="0"/>
              <a:t>Des semaines s’écoulent, elle commet de </a:t>
            </a:r>
            <a:r>
              <a:rPr lang="fr-BE" u="sng" dirty="0"/>
              <a:t>nouveaux faits</a:t>
            </a:r>
            <a:r>
              <a:rPr lang="fr-BE" dirty="0"/>
              <a:t>. Ils sont sanctionnés par le tribunal correctionnel de Namur à </a:t>
            </a:r>
            <a:r>
              <a:rPr lang="fr-BE" u="sng" dirty="0"/>
              <a:t>18 mois </a:t>
            </a:r>
            <a:r>
              <a:rPr lang="fr-BE" dirty="0"/>
              <a:t>d’emprisonnement. La libération provisoire est révoquée.</a:t>
            </a:r>
            <a:endParaRPr lang="fr-FR" dirty="0"/>
          </a:p>
          <a:p>
            <a:pPr marL="0" indent="0">
              <a:buNone/>
            </a:pPr>
            <a:r>
              <a:rPr lang="fr-BE" dirty="0"/>
              <a:t> </a:t>
            </a:r>
            <a:endParaRPr lang="fr-FR" dirty="0"/>
          </a:p>
          <a:p>
            <a:pPr marL="0" indent="0">
              <a:buNone/>
            </a:pPr>
            <a:r>
              <a:rPr lang="fr-BE" dirty="0"/>
              <a:t>Dans ce cas, le calcul ne consiste pas à additionner le reliquat de 18 mois et la nouvelle peine de 18 mois (auquel cas la personne condamnée ne dépasserait pas le seuil de 3 ans et dépendrait du JAP). </a:t>
            </a:r>
          </a:p>
          <a:p>
            <a:pPr marL="0" indent="0">
              <a:buNone/>
            </a:pPr>
            <a:r>
              <a:rPr lang="fr-BE" dirty="0"/>
              <a:t>En réalité, le calcul va prendre en compte les 22 mois (TC Bruxelles + CA Mons) et y ajouter les 18 mois d’emprisonnement pour arriver à un total de 40 mois. La personne condamnée est dès lors incarcérée et dépendra du TAP car elle dépasse le seuil de 3 ans. </a:t>
            </a:r>
            <a:endParaRPr lang="fr-FR" dirty="0"/>
          </a:p>
          <a:p>
            <a:pPr marL="0" indent="0">
              <a:buNone/>
            </a:pPr>
            <a:endParaRPr lang="fr-FR" dirty="0"/>
          </a:p>
        </p:txBody>
      </p:sp>
    </p:spTree>
    <p:extLst>
      <p:ext uri="{BB962C8B-B14F-4D97-AF65-F5344CB8AC3E}">
        <p14:creationId xmlns:p14="http://schemas.microsoft.com/office/powerpoint/2010/main" val="19979288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6096" y="1052736"/>
            <a:ext cx="3512380" cy="5144492"/>
          </a:xfrm>
          <a:prstGeom prst="rect">
            <a:avLst/>
          </a:prstGeom>
        </p:spPr>
      </p:pic>
      <p:sp>
        <p:nvSpPr>
          <p:cNvPr id="3" name="Espace réservé du contenu 2"/>
          <p:cNvSpPr>
            <a:spLocks noGrp="1"/>
          </p:cNvSpPr>
          <p:nvPr>
            <p:ph idx="1"/>
          </p:nvPr>
        </p:nvSpPr>
        <p:spPr>
          <a:xfrm>
            <a:off x="395536" y="1775086"/>
            <a:ext cx="4824414" cy="3699792"/>
          </a:xfrm>
        </p:spPr>
        <p:txBody>
          <a:bodyPr>
            <a:normAutofit/>
          </a:bodyPr>
          <a:lstStyle/>
          <a:p>
            <a:pPr marL="109728" indent="0">
              <a:buNone/>
            </a:pPr>
            <a:r>
              <a:rPr lang="fr-FR" sz="2400" dirty="0"/>
              <a:t>A. </a:t>
            </a:r>
            <a:r>
              <a:rPr lang="fr-FR" sz="2400" dirty="0" err="1"/>
              <a:t>Jonckheere</a:t>
            </a:r>
            <a:r>
              <a:rPr lang="fr-FR" sz="2400" dirty="0"/>
              <a:t> et E. Maes, </a:t>
            </a:r>
            <a:r>
              <a:rPr lang="fr-FR" sz="2400" i="1" dirty="0"/>
              <a:t>Calcul, exécution et cumul des peines en Belgique / </a:t>
            </a:r>
            <a:r>
              <a:rPr lang="fr-FR" sz="2400" i="1" dirty="0" err="1"/>
              <a:t>Strafberekening</a:t>
            </a:r>
            <a:r>
              <a:rPr lang="fr-FR" sz="2400" i="1" dirty="0"/>
              <a:t>, </a:t>
            </a:r>
            <a:r>
              <a:rPr lang="fr-FR" sz="2400" i="1" dirty="0" err="1"/>
              <a:t>uitvoering</a:t>
            </a:r>
            <a:r>
              <a:rPr lang="fr-FR" sz="2400" i="1" dirty="0"/>
              <a:t> en cumul van </a:t>
            </a:r>
            <a:r>
              <a:rPr lang="fr-FR" sz="2400" i="1" dirty="0" err="1"/>
              <a:t>straffen</a:t>
            </a:r>
            <a:r>
              <a:rPr lang="fr-FR" sz="2400" i="1" dirty="0"/>
              <a:t> in </a:t>
            </a:r>
            <a:r>
              <a:rPr lang="fr-FR" sz="2400" i="1" dirty="0" err="1"/>
              <a:t>België</a:t>
            </a:r>
            <a:r>
              <a:rPr lang="fr-FR" sz="2400" i="1" dirty="0"/>
              <a:t>, </a:t>
            </a:r>
            <a:r>
              <a:rPr lang="fr-FR" sz="2400" dirty="0" err="1"/>
              <a:t>Gompel</a:t>
            </a:r>
            <a:r>
              <a:rPr lang="fr-FR" sz="2400" dirty="0"/>
              <a:t> &amp; </a:t>
            </a:r>
            <a:r>
              <a:rPr lang="fr-FR" sz="2400" dirty="0" err="1"/>
              <a:t>Svacina</a:t>
            </a:r>
            <a:r>
              <a:rPr lang="fr-FR" sz="2400" dirty="0"/>
              <a:t>, 2022 </a:t>
            </a:r>
          </a:p>
          <a:p>
            <a:pPr marL="109728" indent="0">
              <a:buNone/>
            </a:pPr>
            <a:endParaRPr lang="fr-FR" sz="2200" dirty="0">
              <a:solidFill>
                <a:schemeClr val="tx1"/>
              </a:solidFill>
            </a:endParaRPr>
          </a:p>
          <a:p>
            <a:pPr marL="109728" indent="0">
              <a:buNone/>
            </a:pPr>
            <a:r>
              <a:rPr lang="fr-FR" sz="2200" dirty="0">
                <a:solidFill>
                  <a:schemeClr val="tx1"/>
                </a:solidFill>
              </a:rPr>
              <a:t>Voyez la contribution de Lionel </a:t>
            </a:r>
            <a:r>
              <a:rPr lang="fr-FR" sz="2200" dirty="0" err="1">
                <a:solidFill>
                  <a:schemeClr val="tx1"/>
                </a:solidFill>
              </a:rPr>
              <a:t>Goffaux</a:t>
            </a:r>
            <a:endParaRPr lang="fr-FR" sz="2200" dirty="0">
              <a:solidFill>
                <a:schemeClr val="tx1"/>
              </a:solidFill>
            </a:endParaRPr>
          </a:p>
        </p:txBody>
      </p:sp>
    </p:spTree>
    <p:extLst>
      <p:ext uri="{BB962C8B-B14F-4D97-AF65-F5344CB8AC3E}">
        <p14:creationId xmlns:p14="http://schemas.microsoft.com/office/powerpoint/2010/main" val="7632782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64704"/>
            <a:ext cx="8229600" cy="1066800"/>
          </a:xfrm>
        </p:spPr>
        <p:txBody>
          <a:bodyPr/>
          <a:lstStyle/>
          <a:p>
            <a:r>
              <a:rPr lang="fr-FR" dirty="0"/>
              <a:t>Plan de l’exposé</a:t>
            </a:r>
          </a:p>
        </p:txBody>
      </p:sp>
      <p:sp>
        <p:nvSpPr>
          <p:cNvPr id="3" name="Espace réservé du contenu 2"/>
          <p:cNvSpPr>
            <a:spLocks noGrp="1"/>
          </p:cNvSpPr>
          <p:nvPr>
            <p:ph idx="1"/>
          </p:nvPr>
        </p:nvSpPr>
        <p:spPr/>
        <p:txBody>
          <a:bodyPr>
            <a:normAutofit/>
          </a:bodyPr>
          <a:lstStyle/>
          <a:p>
            <a:pPr marL="624078" indent="-514350">
              <a:buFont typeface="+mj-lt"/>
              <a:buAutoNum type="arabicPeriod"/>
            </a:pPr>
            <a:r>
              <a:rPr lang="fr-FR" dirty="0"/>
              <a:t>Le régime administratif antérieur et toujours en vigueur pour les peines inférieures ou égales à 2 ans d’emprisonnement</a:t>
            </a:r>
          </a:p>
          <a:p>
            <a:pPr marL="624078" indent="-514350">
              <a:buFont typeface="+mj-lt"/>
              <a:buAutoNum type="arabicPeriod"/>
            </a:pPr>
            <a:endParaRPr lang="fr-FR" dirty="0"/>
          </a:p>
          <a:p>
            <a:pPr marL="624078" indent="-514350">
              <a:buFont typeface="+mj-lt"/>
              <a:buAutoNum type="arabicPeriod"/>
            </a:pPr>
            <a:r>
              <a:rPr lang="fr-FR" dirty="0"/>
              <a:t>Le régime légal actuel et les questions qu’il soulève</a:t>
            </a:r>
          </a:p>
          <a:p>
            <a:pPr marL="624078" indent="-514350">
              <a:buFont typeface="+mj-lt"/>
              <a:buAutoNum type="arabicPeriod"/>
            </a:pPr>
            <a:endParaRPr lang="fr-FR" dirty="0"/>
          </a:p>
          <a:p>
            <a:pPr marL="624078" indent="-514350">
              <a:buFont typeface="+mj-lt"/>
              <a:buAutoNum type="arabicPeriod"/>
            </a:pPr>
            <a:r>
              <a:rPr lang="fr-FR" dirty="0"/>
              <a:t>Conseil à destination des praticiens en vue de la réforme</a:t>
            </a:r>
          </a:p>
          <a:p>
            <a:pPr marL="624078" indent="-514350">
              <a:buFont typeface="+mj-lt"/>
              <a:buAutoNum type="arabicPeriod"/>
            </a:pPr>
            <a:endParaRPr lang="fr-FR" dirty="0"/>
          </a:p>
        </p:txBody>
      </p:sp>
    </p:spTree>
    <p:extLst>
      <p:ext uri="{BB962C8B-B14F-4D97-AF65-F5344CB8AC3E}">
        <p14:creationId xmlns:p14="http://schemas.microsoft.com/office/powerpoint/2010/main" val="1396929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80441" y="548680"/>
            <a:ext cx="8229600" cy="1066800"/>
          </a:xfrm>
        </p:spPr>
        <p:txBody>
          <a:bodyPr>
            <a:normAutofit/>
          </a:bodyPr>
          <a:lstStyle/>
          <a:p>
            <a:r>
              <a:rPr lang="fr-FR" sz="3200" dirty="0"/>
              <a:t>Effets pervers régime exécution des peines</a:t>
            </a:r>
          </a:p>
        </p:txBody>
      </p:sp>
      <p:sp>
        <p:nvSpPr>
          <p:cNvPr id="3" name="Espace réservé du contenu 2"/>
          <p:cNvSpPr>
            <a:spLocks noGrp="1"/>
          </p:cNvSpPr>
          <p:nvPr>
            <p:ph idx="1"/>
          </p:nvPr>
        </p:nvSpPr>
        <p:spPr>
          <a:xfrm>
            <a:off x="0" y="1988840"/>
            <a:ext cx="8964488" cy="4869160"/>
          </a:xfrm>
        </p:spPr>
        <p:txBody>
          <a:bodyPr>
            <a:normAutofit fontScale="92500" lnSpcReduction="10000"/>
          </a:bodyPr>
          <a:lstStyle/>
          <a:p>
            <a:r>
              <a:rPr lang="fr-FR" dirty="0"/>
              <a:t>Recherches récentes, basées sur interviews de juges, ont montré que la fausse croyance de l’inexécution des peines inférieures ou égales à trois ans guide action des juges :</a:t>
            </a:r>
          </a:p>
          <a:p>
            <a:pPr lvl="1"/>
            <a:r>
              <a:rPr lang="fr-BE" sz="1900" dirty="0">
                <a:solidFill>
                  <a:schemeClr val="tx1"/>
                </a:solidFill>
              </a:rPr>
              <a:t>K. </a:t>
            </a:r>
            <a:r>
              <a:rPr lang="fr-BE" sz="1900" cap="small" dirty="0" err="1">
                <a:solidFill>
                  <a:schemeClr val="tx1"/>
                </a:solidFill>
              </a:rPr>
              <a:t>Beyens</a:t>
            </a:r>
            <a:r>
              <a:rPr lang="fr-BE" sz="1900" cap="small" dirty="0">
                <a:solidFill>
                  <a:schemeClr val="tx1"/>
                </a:solidFill>
              </a:rPr>
              <a:t>, C. </a:t>
            </a:r>
            <a:r>
              <a:rPr lang="fr-BE" sz="1900" cap="small" dirty="0" err="1">
                <a:solidFill>
                  <a:schemeClr val="tx1"/>
                </a:solidFill>
              </a:rPr>
              <a:t>Francoise</a:t>
            </a:r>
            <a:r>
              <a:rPr lang="fr-BE" sz="1900" cap="small" dirty="0">
                <a:solidFill>
                  <a:schemeClr val="tx1"/>
                </a:solidFill>
              </a:rPr>
              <a:t> </a:t>
            </a:r>
            <a:r>
              <a:rPr lang="fr-BE" sz="1900" i="1" dirty="0">
                <a:solidFill>
                  <a:schemeClr val="tx1"/>
                </a:solidFill>
              </a:rPr>
              <a:t>et </a:t>
            </a:r>
            <a:r>
              <a:rPr lang="fr-BE" sz="1900" cap="small" dirty="0">
                <a:solidFill>
                  <a:schemeClr val="tx1"/>
                </a:solidFill>
              </a:rPr>
              <a:t>V. </a:t>
            </a:r>
            <a:r>
              <a:rPr lang="fr-BE" sz="1900" cap="small" dirty="0" err="1">
                <a:solidFill>
                  <a:schemeClr val="tx1"/>
                </a:solidFill>
              </a:rPr>
              <a:t>Scheirs</a:t>
            </a:r>
            <a:r>
              <a:rPr lang="fr-BE" sz="1900" i="1" cap="small" dirty="0">
                <a:solidFill>
                  <a:schemeClr val="tx1"/>
                </a:solidFill>
              </a:rPr>
              <a:t>, </a:t>
            </a:r>
            <a:r>
              <a:rPr lang="fr-BE" sz="1900" dirty="0">
                <a:solidFill>
                  <a:schemeClr val="tx1"/>
                </a:solidFill>
              </a:rPr>
              <a:t>« Les juges belges face à l’(in)exécution des peines »</a:t>
            </a:r>
            <a:r>
              <a:rPr lang="fr-BE" sz="1900" i="1" dirty="0">
                <a:solidFill>
                  <a:schemeClr val="tx1"/>
                </a:solidFill>
              </a:rPr>
              <a:t>, Déviance et société</a:t>
            </a:r>
            <a:r>
              <a:rPr lang="fr-BE" sz="1900" dirty="0">
                <a:solidFill>
                  <a:schemeClr val="tx1"/>
                </a:solidFill>
              </a:rPr>
              <a:t>, 34, 2010, pp. 419 – 420.</a:t>
            </a:r>
          </a:p>
          <a:p>
            <a:pPr lvl="1"/>
            <a:r>
              <a:rPr lang="fr-FR" sz="1900" dirty="0">
                <a:solidFill>
                  <a:schemeClr val="tx1"/>
                </a:solidFill>
              </a:rPr>
              <a:t>D. </a:t>
            </a:r>
            <a:r>
              <a:rPr lang="fr-FR" sz="1900" cap="small" dirty="0" err="1">
                <a:solidFill>
                  <a:schemeClr val="tx1"/>
                </a:solidFill>
              </a:rPr>
              <a:t>Kaminski</a:t>
            </a:r>
            <a:r>
              <a:rPr lang="fr-FR" sz="1900" dirty="0">
                <a:solidFill>
                  <a:schemeClr val="tx1"/>
                </a:solidFill>
              </a:rPr>
              <a:t>, </a:t>
            </a:r>
            <a:r>
              <a:rPr lang="fr-FR" sz="1900" i="1" dirty="0">
                <a:solidFill>
                  <a:schemeClr val="tx1"/>
                </a:solidFill>
              </a:rPr>
              <a:t>Condamner. Une analyse des pratiques pénales</a:t>
            </a:r>
            <a:r>
              <a:rPr lang="fr-FR" sz="1900" dirty="0">
                <a:solidFill>
                  <a:schemeClr val="tx1"/>
                </a:solidFill>
              </a:rPr>
              <a:t>, Toulouse, </a:t>
            </a:r>
            <a:r>
              <a:rPr lang="fr-FR" sz="1900" dirty="0" err="1">
                <a:solidFill>
                  <a:schemeClr val="tx1"/>
                </a:solidFill>
              </a:rPr>
              <a:t>Erès</a:t>
            </a:r>
            <a:r>
              <a:rPr lang="fr-FR" sz="1900" dirty="0">
                <a:solidFill>
                  <a:schemeClr val="tx1"/>
                </a:solidFill>
              </a:rPr>
              <a:t>, 2015</a:t>
            </a:r>
            <a:r>
              <a:rPr lang="fr-FR" sz="1900" i="1" dirty="0">
                <a:solidFill>
                  <a:schemeClr val="tx1"/>
                </a:solidFill>
              </a:rPr>
              <a:t>, </a:t>
            </a:r>
            <a:r>
              <a:rPr lang="fr-FR" sz="1900" dirty="0">
                <a:solidFill>
                  <a:schemeClr val="tx1"/>
                </a:solidFill>
              </a:rPr>
              <a:t>p. 64, pp. 266 – 268 (</a:t>
            </a:r>
            <a:r>
              <a:rPr lang="fr-FR" sz="1900" dirty="0" err="1">
                <a:solidFill>
                  <a:schemeClr val="tx1"/>
                </a:solidFill>
              </a:rPr>
              <a:t>voy</a:t>
            </a:r>
            <a:r>
              <a:rPr lang="fr-FR" sz="1900" dirty="0">
                <a:solidFill>
                  <a:schemeClr val="tx1"/>
                </a:solidFill>
              </a:rPr>
              <a:t>. aussi pp. 81 – 82).</a:t>
            </a:r>
          </a:p>
          <a:p>
            <a:pPr marL="0" indent="0">
              <a:buNone/>
            </a:pPr>
            <a:endParaRPr lang="fr-FR" sz="1600" dirty="0"/>
          </a:p>
          <a:p>
            <a:r>
              <a:rPr lang="fr-FR" dirty="0"/>
              <a:t>Or, </a:t>
            </a:r>
            <a:r>
              <a:rPr lang="fr-FR" b="1" dirty="0"/>
              <a:t>fausse croyance </a:t>
            </a:r>
            <a:r>
              <a:rPr lang="fr-FR" dirty="0"/>
              <a:t>:</a:t>
            </a:r>
          </a:p>
          <a:p>
            <a:pPr lvl="1"/>
            <a:r>
              <a:rPr lang="fr-FR" dirty="0">
                <a:solidFill>
                  <a:schemeClr val="tx1"/>
                </a:solidFill>
              </a:rPr>
              <a:t>Exécution partielle</a:t>
            </a:r>
          </a:p>
          <a:p>
            <a:pPr lvl="1"/>
            <a:r>
              <a:rPr lang="fr-FR" dirty="0">
                <a:solidFill>
                  <a:schemeClr val="tx1"/>
                </a:solidFill>
              </a:rPr>
              <a:t>Exécution totale si refus/révocation LP ou cumul de peines et dépassement seuil 3 ans</a:t>
            </a:r>
          </a:p>
          <a:p>
            <a:r>
              <a:rPr lang="fr-FR" dirty="0"/>
              <a:t>Résultat =&gt; augmentation du recours à la détention préventive et allongement des peines privatives de liberté</a:t>
            </a:r>
          </a:p>
        </p:txBody>
      </p:sp>
    </p:spTree>
    <p:extLst>
      <p:ext uri="{BB962C8B-B14F-4D97-AF65-F5344CB8AC3E}">
        <p14:creationId xmlns:p14="http://schemas.microsoft.com/office/powerpoint/2010/main" val="7082492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476672"/>
            <a:ext cx="9144000" cy="1066800"/>
          </a:xfrm>
        </p:spPr>
        <p:txBody>
          <a:bodyPr>
            <a:normAutofit fontScale="90000"/>
          </a:bodyPr>
          <a:lstStyle/>
          <a:p>
            <a:r>
              <a:rPr lang="fr-FR" sz="3400" dirty="0"/>
              <a:t>Regard sur le régime d’exécution des peines jusqu’à deux ans</a:t>
            </a:r>
          </a:p>
        </p:txBody>
      </p:sp>
      <p:sp>
        <p:nvSpPr>
          <p:cNvPr id="3" name="Espace réservé du contenu 2"/>
          <p:cNvSpPr>
            <a:spLocks noGrp="1"/>
          </p:cNvSpPr>
          <p:nvPr>
            <p:ph idx="1"/>
          </p:nvPr>
        </p:nvSpPr>
        <p:spPr>
          <a:xfrm>
            <a:off x="0" y="1700808"/>
            <a:ext cx="9144000" cy="5160818"/>
          </a:xfrm>
        </p:spPr>
        <p:txBody>
          <a:bodyPr>
            <a:normAutofit lnSpcReduction="10000"/>
          </a:bodyPr>
          <a:lstStyle/>
          <a:p>
            <a:endParaRPr lang="fr-FR" dirty="0"/>
          </a:p>
          <a:p>
            <a:r>
              <a:rPr lang="fr-FR" b="1" dirty="0"/>
              <a:t>[-] insécurité juridique  </a:t>
            </a:r>
          </a:p>
          <a:p>
            <a:pPr lvl="1"/>
            <a:r>
              <a:rPr lang="fr-FR" dirty="0">
                <a:solidFill>
                  <a:schemeClr val="tx1"/>
                </a:solidFill>
              </a:rPr>
              <a:t>absence de régime légal et de recours effectif</a:t>
            </a:r>
          </a:p>
          <a:p>
            <a:pPr lvl="1"/>
            <a:r>
              <a:rPr lang="fr-FR" dirty="0">
                <a:solidFill>
                  <a:schemeClr val="tx1"/>
                </a:solidFill>
              </a:rPr>
              <a:t>effet « boomerang » de la mise à exécution tardive des peines et cumul de petites peines</a:t>
            </a:r>
          </a:p>
          <a:p>
            <a:pPr lvl="1"/>
            <a:endParaRPr lang="fr-FR" dirty="0">
              <a:solidFill>
                <a:schemeClr val="tx1"/>
              </a:solidFill>
            </a:endParaRPr>
          </a:p>
          <a:p>
            <a:r>
              <a:rPr lang="fr-FR" b="1" dirty="0"/>
              <a:t>[+] souplesse dans la mise en œuvre des mesures</a:t>
            </a:r>
            <a:endParaRPr lang="fr-FR" b="1" dirty="0">
              <a:solidFill>
                <a:schemeClr val="tx1"/>
              </a:solidFill>
            </a:endParaRPr>
          </a:p>
          <a:p>
            <a:pPr lvl="1"/>
            <a:r>
              <a:rPr lang="fr-FR" dirty="0">
                <a:solidFill>
                  <a:schemeClr val="tx1"/>
                </a:solidFill>
              </a:rPr>
              <a:t>L’absence de cadre juridique rigide a cependant le mérite de permettre une adaptation rapide des cadres (ex. congé pénitentiaire prolongé)</a:t>
            </a:r>
          </a:p>
          <a:p>
            <a:pPr lvl="1"/>
            <a:r>
              <a:rPr lang="fr-FR" dirty="0">
                <a:solidFill>
                  <a:schemeClr val="tx1"/>
                </a:solidFill>
              </a:rPr>
              <a:t>Une certaine automaticité dans l’interruption des peines</a:t>
            </a:r>
          </a:p>
          <a:p>
            <a:pPr lvl="1"/>
            <a:endParaRPr lang="fr-FR" dirty="0">
              <a:solidFill>
                <a:schemeClr val="tx1"/>
              </a:solidFill>
            </a:endParaRPr>
          </a:p>
          <a:p>
            <a:pPr lvl="1"/>
            <a:endParaRPr lang="fr-FR" dirty="0">
              <a:solidFill>
                <a:schemeClr val="tx1"/>
              </a:solidFill>
            </a:endParaRPr>
          </a:p>
        </p:txBody>
      </p:sp>
    </p:spTree>
    <p:extLst>
      <p:ext uri="{BB962C8B-B14F-4D97-AF65-F5344CB8AC3E}">
        <p14:creationId xmlns:p14="http://schemas.microsoft.com/office/powerpoint/2010/main" val="15245920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43608" y="2564904"/>
            <a:ext cx="7869560" cy="1440160"/>
          </a:xfrm>
        </p:spPr>
        <p:txBody>
          <a:bodyPr>
            <a:normAutofit/>
          </a:bodyPr>
          <a:lstStyle/>
          <a:p>
            <a:r>
              <a:rPr lang="fr-FR" dirty="0"/>
              <a:t>2. Le régime légal à partir du 1er septembre 2022</a:t>
            </a:r>
            <a:endParaRPr lang="fr-FR" b="1" u="sng" dirty="0"/>
          </a:p>
        </p:txBody>
      </p:sp>
    </p:spTree>
    <p:extLst>
      <p:ext uri="{BB962C8B-B14F-4D97-AF65-F5344CB8AC3E}">
        <p14:creationId xmlns:p14="http://schemas.microsoft.com/office/powerpoint/2010/main" val="11412564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707675"/>
            <a:ext cx="8229600" cy="1066800"/>
          </a:xfrm>
        </p:spPr>
        <p:txBody>
          <a:bodyPr>
            <a:normAutofit fontScale="90000"/>
          </a:bodyPr>
          <a:lstStyle/>
          <a:p>
            <a:r>
              <a:rPr lang="fr-FR" dirty="0"/>
              <a:t>Régime loi 2006 : entrée </a:t>
            </a:r>
            <a:r>
              <a:rPr lang="fr-BE" dirty="0"/>
              <a:t>en vigueur</a:t>
            </a:r>
            <a:br>
              <a:rPr lang="fr-BE" dirty="0"/>
            </a:br>
            <a:endParaRPr lang="fr-FR" dirty="0"/>
          </a:p>
        </p:txBody>
      </p:sp>
      <p:sp>
        <p:nvSpPr>
          <p:cNvPr id="3" name="Espace réservé du contenu 2"/>
          <p:cNvSpPr>
            <a:spLocks noGrp="1"/>
          </p:cNvSpPr>
          <p:nvPr>
            <p:ph idx="1"/>
          </p:nvPr>
        </p:nvSpPr>
        <p:spPr>
          <a:xfrm>
            <a:off x="0" y="1772816"/>
            <a:ext cx="9036496" cy="5085184"/>
          </a:xfrm>
        </p:spPr>
        <p:txBody>
          <a:bodyPr>
            <a:normAutofit/>
          </a:bodyPr>
          <a:lstStyle/>
          <a:p>
            <a:pPr marL="0" indent="0" algn="just">
              <a:buNone/>
            </a:pPr>
            <a:endParaRPr lang="fr-BE" sz="1000" dirty="0"/>
          </a:p>
          <a:p>
            <a:pPr lvl="1" algn="just"/>
            <a:r>
              <a:rPr lang="fr-BE" sz="2800" dirty="0">
                <a:solidFill>
                  <a:schemeClr val="tx1"/>
                </a:solidFill>
              </a:rPr>
              <a:t>1</a:t>
            </a:r>
            <a:r>
              <a:rPr lang="fr-BE" sz="2800" baseline="30000" dirty="0">
                <a:solidFill>
                  <a:schemeClr val="tx1"/>
                </a:solidFill>
              </a:rPr>
              <a:t>er</a:t>
            </a:r>
            <a:r>
              <a:rPr lang="fr-BE" sz="2800" dirty="0">
                <a:solidFill>
                  <a:schemeClr val="tx1"/>
                </a:solidFill>
              </a:rPr>
              <a:t> septembre 2022 : peines de plus de 2 ans jusqu’à 3 ans</a:t>
            </a:r>
          </a:p>
          <a:p>
            <a:pPr marL="411480" lvl="1" indent="0" algn="just">
              <a:buNone/>
            </a:pPr>
            <a:r>
              <a:rPr lang="fr-BE" dirty="0">
                <a:solidFill>
                  <a:schemeClr val="tx1"/>
                </a:solidFill>
              </a:rPr>
              <a:t>	Décisions prononcées à partir du 1</a:t>
            </a:r>
            <a:r>
              <a:rPr lang="fr-BE" baseline="30000" dirty="0">
                <a:solidFill>
                  <a:schemeClr val="tx1"/>
                </a:solidFill>
              </a:rPr>
              <a:t>er</a:t>
            </a:r>
            <a:r>
              <a:rPr lang="fr-BE" dirty="0">
                <a:solidFill>
                  <a:schemeClr val="tx1"/>
                </a:solidFill>
              </a:rPr>
              <a:t> septembre 2022, 	si coulées en force de chose jugée.</a:t>
            </a:r>
          </a:p>
          <a:p>
            <a:pPr marL="411480" lvl="1" indent="0" algn="just">
              <a:buNone/>
            </a:pPr>
            <a:endParaRPr lang="fr-BE" dirty="0">
              <a:solidFill>
                <a:schemeClr val="tx1"/>
              </a:solidFill>
            </a:endParaRPr>
          </a:p>
          <a:p>
            <a:pPr lvl="1" algn="just"/>
            <a:r>
              <a:rPr lang="fr-BE" sz="2800" dirty="0">
                <a:solidFill>
                  <a:schemeClr val="tx1"/>
                </a:solidFill>
              </a:rPr>
              <a:t>1</a:t>
            </a:r>
            <a:r>
              <a:rPr lang="fr-BE" sz="2800" baseline="30000" dirty="0">
                <a:solidFill>
                  <a:schemeClr val="tx1"/>
                </a:solidFill>
              </a:rPr>
              <a:t>er</a:t>
            </a:r>
            <a:r>
              <a:rPr lang="fr-BE" sz="2800" dirty="0">
                <a:solidFill>
                  <a:schemeClr val="tx1"/>
                </a:solidFill>
              </a:rPr>
              <a:t> septembre 2023 : peines de 2 ans ou moins </a:t>
            </a:r>
          </a:p>
          <a:p>
            <a:pPr marL="109728" indent="0" algn="just">
              <a:buNone/>
            </a:pPr>
            <a:endParaRPr lang="fr-BE" i="1" dirty="0"/>
          </a:p>
          <a:p>
            <a:pPr algn="just"/>
            <a:endParaRPr lang="fr-BE" dirty="0"/>
          </a:p>
          <a:p>
            <a:endParaRPr lang="fr-BE" dirty="0"/>
          </a:p>
          <a:p>
            <a:endParaRPr lang="fr-FR" dirty="0"/>
          </a:p>
        </p:txBody>
      </p:sp>
    </p:spTree>
    <p:extLst>
      <p:ext uri="{BB962C8B-B14F-4D97-AF65-F5344CB8AC3E}">
        <p14:creationId xmlns:p14="http://schemas.microsoft.com/office/powerpoint/2010/main" val="6224899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764704"/>
            <a:ext cx="8229600" cy="1066800"/>
          </a:xfrm>
        </p:spPr>
        <p:txBody>
          <a:bodyPr>
            <a:normAutofit fontScale="90000"/>
          </a:bodyPr>
          <a:lstStyle/>
          <a:p>
            <a:r>
              <a:rPr lang="fr-FR" dirty="0"/>
              <a:t>Régime loi 2006 : entrée </a:t>
            </a:r>
            <a:r>
              <a:rPr lang="fr-BE" dirty="0"/>
              <a:t>en vigueur</a:t>
            </a:r>
            <a:br>
              <a:rPr lang="fr-BE" dirty="0"/>
            </a:br>
            <a:endParaRPr lang="en-GB" dirty="0"/>
          </a:p>
        </p:txBody>
      </p:sp>
      <p:sp>
        <p:nvSpPr>
          <p:cNvPr id="3" name="Espace réservé du contenu 2"/>
          <p:cNvSpPr>
            <a:spLocks noGrp="1"/>
          </p:cNvSpPr>
          <p:nvPr>
            <p:ph idx="1"/>
          </p:nvPr>
        </p:nvSpPr>
        <p:spPr>
          <a:xfrm>
            <a:off x="179512" y="1831504"/>
            <a:ext cx="8784976" cy="4743032"/>
          </a:xfrm>
        </p:spPr>
        <p:txBody>
          <a:bodyPr>
            <a:normAutofit/>
          </a:bodyPr>
          <a:lstStyle/>
          <a:p>
            <a:r>
              <a:rPr lang="fr-BE" dirty="0"/>
              <a:t>Conséquences: à partir du 01/09/2022, coexistence de trois régimes</a:t>
            </a:r>
          </a:p>
          <a:p>
            <a:pPr lvl="1"/>
            <a:r>
              <a:rPr lang="fr-BE" dirty="0"/>
              <a:t>Directeur ou DGD : </a:t>
            </a:r>
          </a:p>
          <a:p>
            <a:pPr lvl="2"/>
            <a:r>
              <a:rPr lang="fr-BE" dirty="0">
                <a:solidFill>
                  <a:schemeClr val="tx1"/>
                </a:solidFill>
              </a:rPr>
              <a:t>peines de 3 ans ou moins antérieures au 01/09/2022 ;</a:t>
            </a:r>
          </a:p>
          <a:p>
            <a:pPr lvl="2"/>
            <a:r>
              <a:rPr lang="fr-BE" dirty="0">
                <a:solidFill>
                  <a:schemeClr val="tx1"/>
                </a:solidFill>
              </a:rPr>
              <a:t>peines de 2 ans ou moins à partir du 01/09/2022 ;</a:t>
            </a:r>
          </a:p>
          <a:p>
            <a:pPr lvl="1"/>
            <a:r>
              <a:rPr lang="fr-BE" dirty="0"/>
              <a:t>JAP : </a:t>
            </a:r>
            <a:r>
              <a:rPr lang="fr-BE" dirty="0">
                <a:solidFill>
                  <a:schemeClr val="tx1"/>
                </a:solidFill>
              </a:rPr>
              <a:t>peines de plus de 2 ans jusqu’à 3 ans à partir du 01/09/2022 ;</a:t>
            </a:r>
          </a:p>
          <a:p>
            <a:pPr lvl="1"/>
            <a:r>
              <a:rPr lang="fr-BE" dirty="0"/>
              <a:t>TAP : </a:t>
            </a:r>
            <a:r>
              <a:rPr lang="fr-BE" dirty="0">
                <a:solidFill>
                  <a:schemeClr val="tx1"/>
                </a:solidFill>
              </a:rPr>
              <a:t>peines de plus de trois ans.</a:t>
            </a:r>
          </a:p>
          <a:p>
            <a:pPr marL="411480" lvl="1" indent="0">
              <a:buNone/>
            </a:pPr>
            <a:endParaRPr lang="fr-BE" sz="2200" dirty="0">
              <a:solidFill>
                <a:schemeClr val="tx1"/>
              </a:solidFill>
            </a:endParaRPr>
          </a:p>
        </p:txBody>
      </p:sp>
    </p:spTree>
    <p:extLst>
      <p:ext uri="{BB962C8B-B14F-4D97-AF65-F5344CB8AC3E}">
        <p14:creationId xmlns:p14="http://schemas.microsoft.com/office/powerpoint/2010/main" val="11709582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620688"/>
            <a:ext cx="8229600" cy="845840"/>
          </a:xfrm>
        </p:spPr>
        <p:txBody>
          <a:bodyPr>
            <a:normAutofit fontScale="90000"/>
          </a:bodyPr>
          <a:lstStyle/>
          <a:p>
            <a:r>
              <a:rPr lang="fr-FR" dirty="0"/>
              <a:t>Régime loi 2006 : </a:t>
            </a:r>
            <a:r>
              <a:rPr lang="fr-BE" dirty="0"/>
              <a:t>entrée en vigueur</a:t>
            </a:r>
            <a:endParaRPr lang="en-GB" dirty="0"/>
          </a:p>
        </p:txBody>
      </p:sp>
      <p:sp>
        <p:nvSpPr>
          <p:cNvPr id="3" name="Espace réservé du contenu 2"/>
          <p:cNvSpPr>
            <a:spLocks noGrp="1"/>
          </p:cNvSpPr>
          <p:nvPr>
            <p:ph idx="1"/>
          </p:nvPr>
        </p:nvSpPr>
        <p:spPr>
          <a:xfrm>
            <a:off x="251520" y="1772816"/>
            <a:ext cx="8784976" cy="4968552"/>
          </a:xfrm>
        </p:spPr>
        <p:txBody>
          <a:bodyPr>
            <a:noAutofit/>
          </a:bodyPr>
          <a:lstStyle/>
          <a:p>
            <a:r>
              <a:rPr lang="fr-BE" sz="2400" dirty="0"/>
              <a:t>Attention : « peines » = partie exécutoire de la peine</a:t>
            </a:r>
          </a:p>
          <a:p>
            <a:pPr lvl="1"/>
            <a:r>
              <a:rPr lang="fr-BE" sz="2000" dirty="0"/>
              <a:t>Exemple  </a:t>
            </a:r>
          </a:p>
          <a:p>
            <a:pPr lvl="2"/>
            <a:r>
              <a:rPr lang="fr-BE" sz="2000" dirty="0">
                <a:solidFill>
                  <a:schemeClr val="accent3">
                    <a:lumMod val="50000"/>
                  </a:schemeClr>
                </a:solidFill>
              </a:rPr>
              <a:t>peine de 4 ans avec sursis pour la moitié : partie exécutoire = 2 ans</a:t>
            </a:r>
          </a:p>
          <a:p>
            <a:pPr lvl="3">
              <a:buFont typeface="Symbol" charset="2"/>
              <a:buChar char="Þ"/>
            </a:pPr>
            <a:r>
              <a:rPr lang="fr-BE" sz="1800" dirty="0">
                <a:solidFill>
                  <a:schemeClr val="accent3">
                    <a:lumMod val="50000"/>
                  </a:schemeClr>
                </a:solidFill>
              </a:rPr>
              <a:t> Directeur</a:t>
            </a:r>
          </a:p>
          <a:p>
            <a:pPr marL="978408" lvl="3" indent="0">
              <a:buNone/>
            </a:pPr>
            <a:endParaRPr lang="fr-BE" sz="400" dirty="0">
              <a:solidFill>
                <a:schemeClr val="accent3">
                  <a:lumMod val="50000"/>
                </a:schemeClr>
              </a:solidFill>
            </a:endParaRPr>
          </a:p>
          <a:p>
            <a:pPr lvl="2"/>
            <a:r>
              <a:rPr lang="fr-BE" sz="2000" dirty="0">
                <a:solidFill>
                  <a:schemeClr val="accent3">
                    <a:lumMod val="50000"/>
                  </a:schemeClr>
                </a:solidFill>
              </a:rPr>
              <a:t>peine de 4 ans avec sursis pour 1 an : partie exécutoire = 3 ans </a:t>
            </a:r>
          </a:p>
          <a:p>
            <a:pPr lvl="3">
              <a:buFont typeface="Symbol" charset="2"/>
              <a:buChar char="Þ"/>
            </a:pPr>
            <a:r>
              <a:rPr lang="fr-BE" sz="1800" dirty="0">
                <a:solidFill>
                  <a:schemeClr val="accent3">
                    <a:lumMod val="50000"/>
                  </a:schemeClr>
                </a:solidFill>
              </a:rPr>
              <a:t> JAP</a:t>
            </a:r>
          </a:p>
          <a:p>
            <a:pPr lvl="2">
              <a:buFont typeface="Symbol" charset="2"/>
              <a:buChar char="Þ"/>
            </a:pPr>
            <a:endParaRPr lang="fr-BE" sz="2000" dirty="0">
              <a:solidFill>
                <a:schemeClr val="accent3">
                  <a:lumMod val="50000"/>
                </a:schemeClr>
              </a:solidFill>
            </a:endParaRPr>
          </a:p>
          <a:p>
            <a:endParaRPr lang="fr-BE" sz="2400" dirty="0"/>
          </a:p>
          <a:p>
            <a:r>
              <a:rPr lang="fr-BE" sz="2400" dirty="0"/>
              <a:t>Durée de peine pour déterminer le régime : prise en compte de la peine prononcée et non de la détention préventive</a:t>
            </a:r>
          </a:p>
          <a:p>
            <a:pPr lvl="1"/>
            <a:r>
              <a:rPr lang="fr-BE" sz="2000" dirty="0"/>
              <a:t>Exemple</a:t>
            </a:r>
          </a:p>
          <a:p>
            <a:pPr lvl="2"/>
            <a:r>
              <a:rPr lang="fr-BE" sz="2000" dirty="0">
                <a:solidFill>
                  <a:schemeClr val="accent3">
                    <a:lumMod val="50000"/>
                  </a:schemeClr>
                </a:solidFill>
              </a:rPr>
              <a:t>peine de 25 mois, sans sursis, avec détention préventive de 5 mois (reste 20 mois à exécuter) =&gt; JAP</a:t>
            </a:r>
            <a:endParaRPr lang="en-GB" sz="2000" dirty="0">
              <a:solidFill>
                <a:schemeClr val="accent3">
                  <a:lumMod val="50000"/>
                </a:schemeClr>
              </a:solidFill>
            </a:endParaRPr>
          </a:p>
        </p:txBody>
      </p:sp>
    </p:spTree>
    <p:extLst>
      <p:ext uri="{BB962C8B-B14F-4D97-AF65-F5344CB8AC3E}">
        <p14:creationId xmlns:p14="http://schemas.microsoft.com/office/powerpoint/2010/main" val="26758057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Dispositions transitoires </a:t>
            </a:r>
            <a:br>
              <a:rPr lang="fr-BE" dirty="0"/>
            </a:br>
            <a:r>
              <a:rPr lang="fr-BE" sz="2700" dirty="0"/>
              <a:t>(loi. 29 juin 2021, art. 16 et 17)</a:t>
            </a:r>
            <a:endParaRPr lang="en-GB" sz="2700" dirty="0"/>
          </a:p>
        </p:txBody>
      </p:sp>
      <p:sp>
        <p:nvSpPr>
          <p:cNvPr id="3" name="Espace réservé du contenu 2"/>
          <p:cNvSpPr>
            <a:spLocks noGrp="1"/>
          </p:cNvSpPr>
          <p:nvPr>
            <p:ph idx="1"/>
          </p:nvPr>
        </p:nvSpPr>
        <p:spPr>
          <a:xfrm>
            <a:off x="457200" y="2249424"/>
            <a:ext cx="8229600" cy="4325112"/>
          </a:xfrm>
        </p:spPr>
        <p:txBody>
          <a:bodyPr>
            <a:normAutofit fontScale="55000" lnSpcReduction="20000"/>
          </a:bodyPr>
          <a:lstStyle/>
          <a:p>
            <a:r>
              <a:rPr lang="fr-BE" sz="3200" dirty="0"/>
              <a:t>Le JAP est compétent seulement si la personne condamnée exécute « exclusivement » une décision prononcée à partir du 01/09/ 2022</a:t>
            </a:r>
          </a:p>
          <a:p>
            <a:pPr marL="109728" indent="0">
              <a:buNone/>
            </a:pPr>
            <a:r>
              <a:rPr lang="fr-BE" sz="3200" dirty="0"/>
              <a:t>	</a:t>
            </a:r>
            <a:r>
              <a:rPr lang="fr-BE" sz="3200" dirty="0">
                <a:solidFill>
                  <a:schemeClr val="accent3">
                    <a:lumMod val="50000"/>
                  </a:schemeClr>
                </a:solidFill>
              </a:rPr>
              <a:t>Exemple: </a:t>
            </a:r>
          </a:p>
          <a:p>
            <a:pPr marL="109728" indent="0">
              <a:buNone/>
            </a:pPr>
            <a:r>
              <a:rPr lang="fr-BE" sz="3200" dirty="0">
                <a:solidFill>
                  <a:schemeClr val="accent3">
                    <a:lumMod val="50000"/>
                  </a:schemeClr>
                </a:solidFill>
              </a:rPr>
              <a:t>	Mise à exécution simultanée de</a:t>
            </a:r>
          </a:p>
          <a:p>
            <a:pPr marL="109728" indent="0">
              <a:buNone/>
            </a:pPr>
            <a:r>
              <a:rPr lang="fr-BE" sz="3200" dirty="0">
                <a:solidFill>
                  <a:schemeClr val="accent3">
                    <a:lumMod val="50000"/>
                  </a:schemeClr>
                </a:solidFill>
              </a:rPr>
              <a:t>	- peine de 1 an prononcée le 30/06/2022</a:t>
            </a:r>
          </a:p>
          <a:p>
            <a:pPr marL="109728" indent="0">
              <a:buNone/>
            </a:pPr>
            <a:r>
              <a:rPr lang="fr-BE" sz="3200" dirty="0">
                <a:solidFill>
                  <a:schemeClr val="accent3">
                    <a:lumMod val="50000"/>
                  </a:schemeClr>
                </a:solidFill>
              </a:rPr>
              <a:t>	- peine de 15 mois prononcée le 10/09/2022</a:t>
            </a:r>
          </a:p>
          <a:p>
            <a:pPr marL="109728" indent="0">
              <a:buNone/>
            </a:pPr>
            <a:r>
              <a:rPr lang="fr-BE" sz="3200" dirty="0">
                <a:solidFill>
                  <a:schemeClr val="accent3">
                    <a:lumMod val="50000"/>
                  </a:schemeClr>
                </a:solidFill>
              </a:rPr>
              <a:t>             Total : 27 mois</a:t>
            </a:r>
          </a:p>
          <a:p>
            <a:pPr marL="109728" indent="0">
              <a:buNone/>
            </a:pPr>
            <a:r>
              <a:rPr lang="fr-BE" sz="3200" dirty="0">
                <a:solidFill>
                  <a:schemeClr val="accent3">
                    <a:lumMod val="50000"/>
                  </a:schemeClr>
                </a:solidFill>
              </a:rPr>
              <a:t>	Une des peines est antérieure au 01/09/2022 : ancien régime</a:t>
            </a:r>
            <a:endParaRPr lang="fr-BE" sz="3200" dirty="0"/>
          </a:p>
          <a:p>
            <a:endParaRPr lang="fr-BE" sz="3200" dirty="0"/>
          </a:p>
          <a:p>
            <a:r>
              <a:rPr lang="fr-BE" sz="3200" dirty="0"/>
              <a:t>Le JAP reste compétent en cas de mise à exécution ultérieure d’une décision antérieure au 01/09/2022</a:t>
            </a:r>
          </a:p>
          <a:p>
            <a:pPr lvl="2"/>
            <a:r>
              <a:rPr lang="fr-BE" sz="3200" dirty="0">
                <a:solidFill>
                  <a:schemeClr val="accent3">
                    <a:lumMod val="50000"/>
                  </a:schemeClr>
                </a:solidFill>
              </a:rPr>
              <a:t>Exemple:</a:t>
            </a:r>
          </a:p>
          <a:p>
            <a:pPr marL="704088" lvl="2" indent="0">
              <a:buNone/>
            </a:pPr>
            <a:r>
              <a:rPr lang="fr-BE" sz="3200" dirty="0">
                <a:solidFill>
                  <a:schemeClr val="accent3">
                    <a:lumMod val="50000"/>
                  </a:schemeClr>
                </a:solidFill>
              </a:rPr>
              <a:t> 	- 31/10/2022: mise à exécution d’une peine de 20 mois prononcée le 	10/09/2022: JAP compétent</a:t>
            </a:r>
          </a:p>
          <a:p>
            <a:pPr marL="704088" lvl="2" indent="0">
              <a:buNone/>
            </a:pPr>
            <a:r>
              <a:rPr lang="fr-BE" sz="3200" dirty="0">
                <a:solidFill>
                  <a:schemeClr val="accent3">
                    <a:lumMod val="50000"/>
                  </a:schemeClr>
                </a:solidFill>
              </a:rPr>
              <a:t>	- 30/11/2022: mise à exécution d’une peine de 12 mois prononcée le 	30/06/2022: JAP reste compétent</a:t>
            </a:r>
          </a:p>
          <a:p>
            <a:endParaRPr lang="en-GB" dirty="0"/>
          </a:p>
        </p:txBody>
      </p:sp>
    </p:spTree>
    <p:extLst>
      <p:ext uri="{BB962C8B-B14F-4D97-AF65-F5344CB8AC3E}">
        <p14:creationId xmlns:p14="http://schemas.microsoft.com/office/powerpoint/2010/main" val="22904387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a:t>Dispositions transitoires</a:t>
            </a:r>
            <a:endParaRPr lang="en-GB" dirty="0"/>
          </a:p>
        </p:txBody>
      </p:sp>
      <p:sp>
        <p:nvSpPr>
          <p:cNvPr id="3" name="Espace réservé du contenu 2"/>
          <p:cNvSpPr>
            <a:spLocks noGrp="1"/>
          </p:cNvSpPr>
          <p:nvPr>
            <p:ph idx="1"/>
          </p:nvPr>
        </p:nvSpPr>
        <p:spPr/>
        <p:txBody>
          <a:bodyPr>
            <a:normAutofit/>
          </a:bodyPr>
          <a:lstStyle/>
          <a:p>
            <a:r>
              <a:rPr lang="fr-BE" sz="2600" dirty="0"/>
              <a:t>Si décision antérieure au 01/09/2022, la personne condamnée peut demander l’application du nouveau régime.</a:t>
            </a:r>
          </a:p>
          <a:p>
            <a:r>
              <a:rPr lang="fr-BE" sz="2600" dirty="0"/>
              <a:t>Condamnation avec MDT: application immédiate, même si la décision est antérieure au 01/09/2022,</a:t>
            </a:r>
          </a:p>
          <a:p>
            <a:r>
              <a:rPr lang="fr-BE" sz="2600" dirty="0"/>
              <a:t>En cas de SE-directeur (ou DGD) et mise en recommandation d’une nouvelle peine faisant passer le total à plus de 2 ans : maintien de la SE si demande de SE au JAP et ce, jusqu’à sa décision.</a:t>
            </a:r>
          </a:p>
          <a:p>
            <a:endParaRPr lang="en-GB" dirty="0"/>
          </a:p>
        </p:txBody>
      </p:sp>
    </p:spTree>
    <p:extLst>
      <p:ext uri="{BB962C8B-B14F-4D97-AF65-F5344CB8AC3E}">
        <p14:creationId xmlns:p14="http://schemas.microsoft.com/office/powerpoint/2010/main" val="13606437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Le juge de l’application des peines (JAP)</a:t>
            </a:r>
            <a:endParaRPr lang="en-GB" dirty="0"/>
          </a:p>
        </p:txBody>
      </p:sp>
      <p:sp>
        <p:nvSpPr>
          <p:cNvPr id="3" name="Espace réservé du contenu 2"/>
          <p:cNvSpPr>
            <a:spLocks noGrp="1"/>
          </p:cNvSpPr>
          <p:nvPr>
            <p:ph idx="1"/>
          </p:nvPr>
        </p:nvSpPr>
        <p:spPr/>
        <p:txBody>
          <a:bodyPr>
            <a:normAutofit/>
          </a:bodyPr>
          <a:lstStyle/>
          <a:p>
            <a:r>
              <a:rPr lang="fr-BE" sz="2400" dirty="0"/>
              <a:t>Juge unique au sein du TAP.</a:t>
            </a:r>
          </a:p>
          <a:p>
            <a:pPr lvl="2">
              <a:buFont typeface="Wingdings" panose="05000000000000000000" pitchFamily="2" charset="2"/>
              <a:buChar char="Ø"/>
            </a:pPr>
            <a:r>
              <a:rPr lang="fr-BE" dirty="0">
                <a:solidFill>
                  <a:schemeClr val="tx1"/>
                </a:solidFill>
              </a:rPr>
              <a:t>Bruxelles FR, Liège, Mons</a:t>
            </a:r>
          </a:p>
          <a:p>
            <a:pPr lvl="2">
              <a:buFont typeface="Wingdings" panose="05000000000000000000" pitchFamily="2" charset="2"/>
              <a:buChar char="Ø"/>
            </a:pPr>
            <a:r>
              <a:rPr lang="fr-BE" dirty="0">
                <a:solidFill>
                  <a:schemeClr val="tx1"/>
                </a:solidFill>
              </a:rPr>
              <a:t>Bruxelles NL, Anvers, Gand</a:t>
            </a:r>
          </a:p>
          <a:p>
            <a:pPr marL="704088" lvl="2" indent="0">
              <a:buNone/>
            </a:pPr>
            <a:endParaRPr lang="fr-BE" dirty="0">
              <a:solidFill>
                <a:schemeClr val="tx1"/>
              </a:solidFill>
            </a:endParaRPr>
          </a:p>
          <a:p>
            <a:pPr>
              <a:buFont typeface="Arial" panose="020B0604020202020204" pitchFamily="34" charset="0"/>
              <a:buChar char="•"/>
            </a:pPr>
            <a:r>
              <a:rPr lang="fr-BE" sz="2400" dirty="0">
                <a:solidFill>
                  <a:schemeClr val="tx1"/>
                </a:solidFill>
              </a:rPr>
              <a:t>Procédure écrite (en principe)</a:t>
            </a:r>
          </a:p>
          <a:p>
            <a:pPr>
              <a:buFont typeface="Arial" panose="020B0604020202020204" pitchFamily="34" charset="0"/>
              <a:buChar char="•"/>
            </a:pPr>
            <a:r>
              <a:rPr lang="fr-BE" sz="2400" dirty="0"/>
              <a:t>Compétence territoriale: comme pour le TAP, en fonction de la prison de la première demande.</a:t>
            </a:r>
            <a:endParaRPr lang="en-GB" sz="2400" dirty="0">
              <a:solidFill>
                <a:schemeClr val="tx1"/>
              </a:solidFill>
            </a:endParaRPr>
          </a:p>
        </p:txBody>
      </p:sp>
    </p:spTree>
    <p:extLst>
      <p:ext uri="{BB962C8B-B14F-4D97-AF65-F5344CB8AC3E}">
        <p14:creationId xmlns:p14="http://schemas.microsoft.com/office/powerpoint/2010/main" val="32404047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467617"/>
            <a:ext cx="8229600" cy="1066800"/>
          </a:xfrm>
        </p:spPr>
        <p:txBody>
          <a:bodyPr>
            <a:normAutofit/>
          </a:bodyPr>
          <a:lstStyle/>
          <a:p>
            <a:r>
              <a:rPr lang="fr-FR" dirty="0"/>
              <a:t>JAP : modalités</a:t>
            </a:r>
          </a:p>
        </p:txBody>
      </p:sp>
      <p:sp>
        <p:nvSpPr>
          <p:cNvPr id="3" name="Espace réservé du contenu 2"/>
          <p:cNvSpPr>
            <a:spLocks noGrp="1"/>
          </p:cNvSpPr>
          <p:nvPr>
            <p:ph idx="1"/>
          </p:nvPr>
        </p:nvSpPr>
        <p:spPr>
          <a:xfrm>
            <a:off x="357848" y="1549522"/>
            <a:ext cx="8462624" cy="4543773"/>
          </a:xfrm>
        </p:spPr>
        <p:txBody>
          <a:bodyPr>
            <a:normAutofit/>
          </a:bodyPr>
          <a:lstStyle/>
          <a:p>
            <a:pPr marL="0" indent="0" algn="just">
              <a:buNone/>
            </a:pPr>
            <a:endParaRPr lang="fr-BE" sz="1000" dirty="0"/>
          </a:p>
          <a:p>
            <a:pPr marL="0" indent="0" algn="just">
              <a:buNone/>
            </a:pPr>
            <a:endParaRPr lang="fr-BE" sz="400" dirty="0"/>
          </a:p>
          <a:p>
            <a:pPr lvl="2" algn="just"/>
            <a:r>
              <a:rPr lang="fr-BE" sz="2600" dirty="0">
                <a:solidFill>
                  <a:schemeClr val="tx1"/>
                </a:solidFill>
              </a:rPr>
              <a:t>Détention limitée</a:t>
            </a:r>
            <a:endParaRPr lang="fr-BE" sz="2600" i="1" dirty="0">
              <a:solidFill>
                <a:schemeClr val="tx1"/>
              </a:solidFill>
            </a:endParaRPr>
          </a:p>
          <a:p>
            <a:pPr lvl="2" algn="just"/>
            <a:r>
              <a:rPr lang="fr-BE" sz="2600" dirty="0">
                <a:solidFill>
                  <a:schemeClr val="tx1"/>
                </a:solidFill>
              </a:rPr>
              <a:t>Surveillance électronique</a:t>
            </a:r>
          </a:p>
          <a:p>
            <a:pPr lvl="2" algn="just"/>
            <a:r>
              <a:rPr lang="fr-BE" sz="2600" dirty="0">
                <a:solidFill>
                  <a:schemeClr val="tx1"/>
                </a:solidFill>
              </a:rPr>
              <a:t>Libération conditionnelle</a:t>
            </a:r>
          </a:p>
          <a:p>
            <a:pPr lvl="2" algn="just"/>
            <a:r>
              <a:rPr lang="fr-BE" sz="2600" dirty="0">
                <a:solidFill>
                  <a:schemeClr val="tx1"/>
                </a:solidFill>
              </a:rPr>
              <a:t>Libération provisoire en vue de l’éloignement (LPE) ou de la remise</a:t>
            </a:r>
          </a:p>
          <a:p>
            <a:pPr lvl="2" algn="just"/>
            <a:r>
              <a:rPr lang="fr-BE" sz="2600" dirty="0">
                <a:solidFill>
                  <a:schemeClr val="tx1"/>
                </a:solidFill>
              </a:rPr>
              <a:t>PS ou CP (article 59)</a:t>
            </a:r>
          </a:p>
          <a:p>
            <a:pPr marL="685800" lvl="2" indent="0" algn="just">
              <a:buNone/>
            </a:pPr>
            <a:endParaRPr lang="fr-BE" dirty="0"/>
          </a:p>
          <a:p>
            <a:pPr algn="just"/>
            <a:endParaRPr lang="fr-BE" dirty="0"/>
          </a:p>
          <a:p>
            <a:endParaRPr lang="fr-BE" dirty="0"/>
          </a:p>
          <a:p>
            <a:endParaRPr lang="fr-FR" dirty="0"/>
          </a:p>
        </p:txBody>
      </p:sp>
    </p:spTree>
    <p:extLst>
      <p:ext uri="{BB962C8B-B14F-4D97-AF65-F5344CB8AC3E}">
        <p14:creationId xmlns:p14="http://schemas.microsoft.com/office/powerpoint/2010/main" val="23687488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43608" y="2564904"/>
            <a:ext cx="7869560" cy="1440160"/>
          </a:xfrm>
        </p:spPr>
        <p:txBody>
          <a:bodyPr>
            <a:normAutofit fontScale="90000"/>
          </a:bodyPr>
          <a:lstStyle/>
          <a:p>
            <a:r>
              <a:rPr lang="fr-FR" dirty="0"/>
              <a:t>1. Le régime </a:t>
            </a:r>
            <a:r>
              <a:rPr lang="fr-FR"/>
              <a:t>administratif antérieur </a:t>
            </a:r>
            <a:r>
              <a:rPr lang="fr-FR" dirty="0"/>
              <a:t>et toujours en vigueur pour les peines inférieures ou égales à 2 ans d’emprisonnement</a:t>
            </a:r>
            <a:br>
              <a:rPr lang="fr-FR" dirty="0"/>
            </a:br>
            <a:r>
              <a:rPr lang="fr-FR" dirty="0"/>
              <a:t/>
            </a:r>
            <a:br>
              <a:rPr lang="fr-FR" dirty="0"/>
            </a:br>
            <a:endParaRPr lang="fr-FR" b="1" u="sng" dirty="0"/>
          </a:p>
        </p:txBody>
      </p:sp>
    </p:spTree>
    <p:extLst>
      <p:ext uri="{BB962C8B-B14F-4D97-AF65-F5344CB8AC3E}">
        <p14:creationId xmlns:p14="http://schemas.microsoft.com/office/powerpoint/2010/main" val="16669936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5467" y="332656"/>
            <a:ext cx="8229600" cy="1066800"/>
          </a:xfrm>
        </p:spPr>
        <p:txBody>
          <a:bodyPr>
            <a:normAutofit/>
          </a:bodyPr>
          <a:lstStyle/>
          <a:p>
            <a:r>
              <a:rPr lang="fr-FR" dirty="0"/>
              <a:t>Conditions de temps</a:t>
            </a:r>
          </a:p>
        </p:txBody>
      </p:sp>
      <p:sp>
        <p:nvSpPr>
          <p:cNvPr id="3" name="Espace réservé du contenu 2"/>
          <p:cNvSpPr>
            <a:spLocks noGrp="1"/>
          </p:cNvSpPr>
          <p:nvPr>
            <p:ph idx="1"/>
          </p:nvPr>
        </p:nvSpPr>
        <p:spPr>
          <a:xfrm>
            <a:off x="179512" y="1556792"/>
            <a:ext cx="8964488" cy="1224136"/>
          </a:xfrm>
        </p:spPr>
        <p:txBody>
          <a:bodyPr>
            <a:normAutofit/>
          </a:bodyPr>
          <a:lstStyle/>
          <a:p>
            <a:r>
              <a:rPr lang="fr-FR" dirty="0"/>
              <a:t>LC </a:t>
            </a:r>
            <a:r>
              <a:rPr lang="mr-IN" dirty="0"/>
              <a:t>–</a:t>
            </a:r>
            <a:r>
              <a:rPr lang="fr-FR" dirty="0"/>
              <a:t> LPE : après 1/3 peine </a:t>
            </a:r>
          </a:p>
          <a:p>
            <a:r>
              <a:rPr lang="fr-FR" dirty="0"/>
              <a:t>DL-SE : 6 mois avant LC.</a:t>
            </a:r>
          </a:p>
        </p:txBody>
      </p:sp>
      <p:graphicFrame>
        <p:nvGraphicFramePr>
          <p:cNvPr id="5" name="Tableau 4"/>
          <p:cNvGraphicFramePr>
            <a:graphicFrameLocks noGrp="1"/>
          </p:cNvGraphicFramePr>
          <p:nvPr>
            <p:extLst/>
          </p:nvPr>
        </p:nvGraphicFramePr>
        <p:xfrm>
          <a:off x="195468" y="2780928"/>
          <a:ext cx="8697010" cy="2917880"/>
        </p:xfrm>
        <a:graphic>
          <a:graphicData uri="http://schemas.openxmlformats.org/drawingml/2006/table">
            <a:tbl>
              <a:tblPr firstRow="1" bandRow="1">
                <a:tableStyleId>{5C22544A-7EE6-4342-B048-85BDC9FD1C3A}</a:tableStyleId>
              </a:tblPr>
              <a:tblGrid>
                <a:gridCol w="1739402">
                  <a:extLst>
                    <a:ext uri="{9D8B030D-6E8A-4147-A177-3AD203B41FA5}">
                      <a16:colId xmlns:a16="http://schemas.microsoft.com/office/drawing/2014/main" xmlns="" val="20000"/>
                    </a:ext>
                  </a:extLst>
                </a:gridCol>
                <a:gridCol w="1739402">
                  <a:extLst>
                    <a:ext uri="{9D8B030D-6E8A-4147-A177-3AD203B41FA5}">
                      <a16:colId xmlns:a16="http://schemas.microsoft.com/office/drawing/2014/main" xmlns="" val="20001"/>
                    </a:ext>
                  </a:extLst>
                </a:gridCol>
                <a:gridCol w="1739402">
                  <a:extLst>
                    <a:ext uri="{9D8B030D-6E8A-4147-A177-3AD203B41FA5}">
                      <a16:colId xmlns:a16="http://schemas.microsoft.com/office/drawing/2014/main" xmlns="" val="20002"/>
                    </a:ext>
                  </a:extLst>
                </a:gridCol>
                <a:gridCol w="1739402">
                  <a:extLst>
                    <a:ext uri="{9D8B030D-6E8A-4147-A177-3AD203B41FA5}">
                      <a16:colId xmlns:a16="http://schemas.microsoft.com/office/drawing/2014/main" xmlns="" val="20003"/>
                    </a:ext>
                  </a:extLst>
                </a:gridCol>
                <a:gridCol w="1739402">
                  <a:extLst>
                    <a:ext uri="{9D8B030D-6E8A-4147-A177-3AD203B41FA5}">
                      <a16:colId xmlns:a16="http://schemas.microsoft.com/office/drawing/2014/main" xmlns="" val="20004"/>
                    </a:ext>
                  </a:extLst>
                </a:gridCol>
              </a:tblGrid>
              <a:tr h="660814">
                <a:tc>
                  <a:txBody>
                    <a:bodyPr/>
                    <a:lstStyle/>
                    <a:p>
                      <a:r>
                        <a:rPr lang="fr-FR" dirty="0"/>
                        <a:t>Si peine prononcée =</a:t>
                      </a:r>
                    </a:p>
                  </a:txBody>
                  <a:tcPr>
                    <a:solidFill>
                      <a:schemeClr val="accent2"/>
                    </a:solidFill>
                  </a:tcPr>
                </a:tc>
                <a:tc>
                  <a:txBody>
                    <a:bodyPr/>
                    <a:lstStyle/>
                    <a:p>
                      <a:r>
                        <a:rPr lang="fr-FR" dirty="0"/>
                        <a:t>Octroi LC possible</a:t>
                      </a:r>
                      <a:r>
                        <a:rPr lang="fr-FR" baseline="0" dirty="0"/>
                        <a:t> :</a:t>
                      </a:r>
                      <a:endParaRPr lang="fr-FR" dirty="0"/>
                    </a:p>
                  </a:txBody>
                  <a:tcPr/>
                </a:tc>
                <a:tc>
                  <a:txBody>
                    <a:bodyPr/>
                    <a:lstStyle/>
                    <a:p>
                      <a:r>
                        <a:rPr lang="fr-FR" dirty="0"/>
                        <a:t>Demande LC </a:t>
                      </a:r>
                      <a:r>
                        <a:rPr lang="fr-FR" baseline="0" dirty="0"/>
                        <a:t> possible :</a:t>
                      </a:r>
                      <a:endParaRPr lang="fr-FR" dirty="0"/>
                    </a:p>
                  </a:txBody>
                  <a:tcPr/>
                </a:tc>
                <a:tc>
                  <a:txBody>
                    <a:bodyPr/>
                    <a:lstStyle/>
                    <a:p>
                      <a:r>
                        <a:rPr lang="fr-FR" dirty="0"/>
                        <a:t>Octroi SE (DL) possible :</a:t>
                      </a:r>
                    </a:p>
                  </a:txBody>
                  <a:tcPr/>
                </a:tc>
                <a:tc>
                  <a:txBody>
                    <a:bodyPr/>
                    <a:lstStyle/>
                    <a:p>
                      <a:r>
                        <a:rPr lang="fr-FR" dirty="0"/>
                        <a:t>Demande SE (DL) possible :</a:t>
                      </a:r>
                    </a:p>
                  </a:txBody>
                  <a:tcPr/>
                </a:tc>
                <a:extLst>
                  <a:ext uri="{0D108BD9-81ED-4DB2-BD59-A6C34878D82A}">
                    <a16:rowId xmlns:a16="http://schemas.microsoft.com/office/drawing/2014/main" xmlns="" val="10000"/>
                  </a:ext>
                </a:extLst>
              </a:tr>
              <a:tr h="400696">
                <a:tc>
                  <a:txBody>
                    <a:bodyPr/>
                    <a:lstStyle/>
                    <a:p>
                      <a:r>
                        <a:rPr lang="fr-FR" sz="1600" dirty="0"/>
                        <a:t>1 an</a:t>
                      </a:r>
                    </a:p>
                  </a:txBody>
                  <a:tcPr>
                    <a:solidFill>
                      <a:schemeClr val="accent2"/>
                    </a:solidFill>
                  </a:tcPr>
                </a:tc>
                <a:tc>
                  <a:txBody>
                    <a:bodyPr/>
                    <a:lstStyle/>
                    <a:p>
                      <a:r>
                        <a:rPr lang="fr-FR" sz="1600" dirty="0"/>
                        <a:t>Après 4 mois</a:t>
                      </a:r>
                    </a:p>
                  </a:txBody>
                  <a:tcPr/>
                </a:tc>
                <a:tc>
                  <a:txBody>
                    <a:bodyPr/>
                    <a:lstStyle/>
                    <a:p>
                      <a:r>
                        <a:rPr lang="fr-FR" sz="1600" dirty="0"/>
                        <a:t>immédiatement</a:t>
                      </a:r>
                    </a:p>
                  </a:txBody>
                  <a:tcPr/>
                </a:tc>
                <a:tc>
                  <a:txBody>
                    <a:bodyPr/>
                    <a:lstStyle/>
                    <a:p>
                      <a:r>
                        <a:rPr lang="fr-FR" sz="1600" dirty="0"/>
                        <a:t>immédiatement</a:t>
                      </a:r>
                    </a:p>
                  </a:txBody>
                  <a:tcPr/>
                </a:tc>
                <a:tc>
                  <a:txBody>
                    <a:bodyPr/>
                    <a:lstStyle/>
                    <a:p>
                      <a:r>
                        <a:rPr lang="fr-FR" sz="1600" dirty="0"/>
                        <a:t>immédiatement</a:t>
                      </a:r>
                    </a:p>
                  </a:txBody>
                  <a:tcPr/>
                </a:tc>
                <a:extLst>
                  <a:ext uri="{0D108BD9-81ED-4DB2-BD59-A6C34878D82A}">
                    <a16:rowId xmlns:a16="http://schemas.microsoft.com/office/drawing/2014/main" xmlns="" val="10001"/>
                  </a:ext>
                </a:extLst>
              </a:tr>
              <a:tr h="400696">
                <a:tc>
                  <a:txBody>
                    <a:bodyPr/>
                    <a:lstStyle/>
                    <a:p>
                      <a:r>
                        <a:rPr lang="fr-FR" sz="1600" dirty="0"/>
                        <a:t>18 mois </a:t>
                      </a:r>
                    </a:p>
                  </a:txBody>
                  <a:tcPr>
                    <a:solidFill>
                      <a:schemeClr val="accent2"/>
                    </a:solidFill>
                  </a:tcPr>
                </a:tc>
                <a:tc>
                  <a:txBody>
                    <a:bodyPr/>
                    <a:lstStyle/>
                    <a:p>
                      <a:r>
                        <a:rPr lang="fr-FR" sz="1600" dirty="0"/>
                        <a:t>Après 6 mois</a:t>
                      </a:r>
                    </a:p>
                  </a:txBody>
                  <a:tcPr/>
                </a:tc>
                <a:tc>
                  <a:txBody>
                    <a:bodyPr/>
                    <a:lstStyle/>
                    <a:p>
                      <a:r>
                        <a:rPr lang="fr-FR" sz="1600" dirty="0"/>
                        <a:t>immédiatement</a:t>
                      </a:r>
                    </a:p>
                  </a:txBody>
                  <a:tcPr/>
                </a:tc>
                <a:tc>
                  <a:txBody>
                    <a:bodyPr/>
                    <a:lstStyle/>
                    <a:p>
                      <a:r>
                        <a:rPr lang="fr-FR" sz="1600" dirty="0"/>
                        <a:t>immédiatement</a:t>
                      </a:r>
                    </a:p>
                  </a:txBody>
                  <a:tcPr/>
                </a:tc>
                <a:tc>
                  <a:txBody>
                    <a:bodyPr/>
                    <a:lstStyle/>
                    <a:p>
                      <a:r>
                        <a:rPr lang="fr-FR" sz="1600" dirty="0"/>
                        <a:t>immédiatement</a:t>
                      </a:r>
                    </a:p>
                  </a:txBody>
                  <a:tcPr/>
                </a:tc>
                <a:extLst>
                  <a:ext uri="{0D108BD9-81ED-4DB2-BD59-A6C34878D82A}">
                    <a16:rowId xmlns:a16="http://schemas.microsoft.com/office/drawing/2014/main" xmlns="" val="10002"/>
                  </a:ext>
                </a:extLst>
              </a:tr>
              <a:tr h="400696">
                <a:tc>
                  <a:txBody>
                    <a:bodyPr/>
                    <a:lstStyle/>
                    <a:p>
                      <a:r>
                        <a:rPr lang="fr-FR" sz="1600" dirty="0"/>
                        <a:t>2 ans</a:t>
                      </a:r>
                    </a:p>
                  </a:txBody>
                  <a:tcPr>
                    <a:solidFill>
                      <a:schemeClr val="accent2"/>
                    </a:solidFill>
                  </a:tcPr>
                </a:tc>
                <a:tc>
                  <a:txBody>
                    <a:bodyPr/>
                    <a:lstStyle/>
                    <a:p>
                      <a:r>
                        <a:rPr lang="fr-FR" sz="1600" dirty="0"/>
                        <a:t>Après 8 mois</a:t>
                      </a:r>
                    </a:p>
                  </a:txBody>
                  <a:tcPr/>
                </a:tc>
                <a:tc>
                  <a:txBody>
                    <a:bodyPr/>
                    <a:lstStyle/>
                    <a:p>
                      <a:r>
                        <a:rPr lang="fr-FR" sz="1600" dirty="0"/>
                        <a:t>Après 2 mois</a:t>
                      </a:r>
                    </a:p>
                  </a:txBody>
                  <a:tcPr/>
                </a:tc>
                <a:tc>
                  <a:txBody>
                    <a:bodyPr/>
                    <a:lstStyle/>
                    <a:p>
                      <a:r>
                        <a:rPr lang="fr-FR" sz="1600" dirty="0"/>
                        <a:t>Après 2 mois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dirty="0"/>
                        <a:t>immédiatement</a:t>
                      </a:r>
                    </a:p>
                  </a:txBody>
                  <a:tcPr/>
                </a:tc>
                <a:extLst>
                  <a:ext uri="{0D108BD9-81ED-4DB2-BD59-A6C34878D82A}">
                    <a16:rowId xmlns:a16="http://schemas.microsoft.com/office/drawing/2014/main" xmlns="" val="10003"/>
                  </a:ext>
                </a:extLst>
              </a:tr>
              <a:tr h="400696">
                <a:tc>
                  <a:txBody>
                    <a:bodyPr/>
                    <a:lstStyle/>
                    <a:p>
                      <a:r>
                        <a:rPr lang="fr-FR" sz="1600" dirty="0"/>
                        <a:t>30 mois</a:t>
                      </a:r>
                    </a:p>
                  </a:txBody>
                  <a:tcPr>
                    <a:solidFill>
                      <a:schemeClr val="accent2"/>
                    </a:solidFill>
                  </a:tcPr>
                </a:tc>
                <a:tc>
                  <a:txBody>
                    <a:bodyPr/>
                    <a:lstStyle/>
                    <a:p>
                      <a:r>
                        <a:rPr lang="fr-FR" sz="1600" dirty="0"/>
                        <a:t>Après 10 mois</a:t>
                      </a:r>
                    </a:p>
                  </a:txBody>
                  <a:tcPr/>
                </a:tc>
                <a:tc>
                  <a:txBody>
                    <a:bodyPr/>
                    <a:lstStyle/>
                    <a:p>
                      <a:r>
                        <a:rPr lang="fr-FR" sz="1600" dirty="0"/>
                        <a:t>Après 4</a:t>
                      </a:r>
                      <a:r>
                        <a:rPr lang="fr-FR" sz="1600" baseline="0" dirty="0"/>
                        <a:t> mois</a:t>
                      </a:r>
                      <a:endParaRPr lang="fr-FR" sz="1600" dirty="0"/>
                    </a:p>
                  </a:txBody>
                  <a:tcPr/>
                </a:tc>
                <a:tc>
                  <a:txBody>
                    <a:bodyPr/>
                    <a:lstStyle/>
                    <a:p>
                      <a:r>
                        <a:rPr lang="fr-FR" sz="1600" dirty="0"/>
                        <a:t>Après 4 mois</a:t>
                      </a:r>
                    </a:p>
                  </a:txBody>
                  <a:tcPr/>
                </a:tc>
                <a:tc>
                  <a:txBody>
                    <a:bodyPr/>
                    <a:lstStyle/>
                    <a:p>
                      <a:r>
                        <a:rPr lang="fr-FR" sz="1600" dirty="0"/>
                        <a:t>immédiatement</a:t>
                      </a:r>
                    </a:p>
                  </a:txBody>
                  <a:tcPr/>
                </a:tc>
                <a:extLst>
                  <a:ext uri="{0D108BD9-81ED-4DB2-BD59-A6C34878D82A}">
                    <a16:rowId xmlns:a16="http://schemas.microsoft.com/office/drawing/2014/main" xmlns="" val="10004"/>
                  </a:ext>
                </a:extLst>
              </a:tr>
              <a:tr h="400696">
                <a:tc>
                  <a:txBody>
                    <a:bodyPr/>
                    <a:lstStyle/>
                    <a:p>
                      <a:r>
                        <a:rPr lang="fr-FR" sz="1600" dirty="0"/>
                        <a:t>3 ans</a:t>
                      </a:r>
                    </a:p>
                  </a:txBody>
                  <a:tcPr>
                    <a:solidFill>
                      <a:schemeClr val="accent2"/>
                    </a:solidFill>
                  </a:tcPr>
                </a:tc>
                <a:tc>
                  <a:txBody>
                    <a:bodyPr/>
                    <a:lstStyle/>
                    <a:p>
                      <a:r>
                        <a:rPr lang="fr-FR" sz="1600" dirty="0"/>
                        <a:t>Après 1 an</a:t>
                      </a:r>
                    </a:p>
                  </a:txBody>
                  <a:tcPr/>
                </a:tc>
                <a:tc>
                  <a:txBody>
                    <a:bodyPr/>
                    <a:lstStyle/>
                    <a:p>
                      <a:r>
                        <a:rPr lang="fr-FR" sz="1600" dirty="0"/>
                        <a:t>Après 6 mois</a:t>
                      </a:r>
                    </a:p>
                  </a:txBody>
                  <a:tcPr/>
                </a:tc>
                <a:tc>
                  <a:txBody>
                    <a:bodyPr/>
                    <a:lstStyle/>
                    <a:p>
                      <a:r>
                        <a:rPr lang="fr-FR" sz="1600" dirty="0"/>
                        <a:t>Après 6 mois</a:t>
                      </a:r>
                    </a:p>
                  </a:txBody>
                  <a:tcPr/>
                </a:tc>
                <a:tc>
                  <a:txBody>
                    <a:bodyPr/>
                    <a:lstStyle/>
                    <a:p>
                      <a:r>
                        <a:rPr lang="fr-FR" sz="1600" dirty="0"/>
                        <a:t>Après 2 mois</a:t>
                      </a:r>
                    </a:p>
                  </a:txBody>
                  <a:tcP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13526158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5467" y="332656"/>
            <a:ext cx="8229600" cy="1066800"/>
          </a:xfrm>
        </p:spPr>
        <p:txBody>
          <a:bodyPr>
            <a:normAutofit/>
          </a:bodyPr>
          <a:lstStyle/>
          <a:p>
            <a:r>
              <a:rPr lang="fr-FR" dirty="0"/>
              <a:t>Conditions de fond</a:t>
            </a:r>
          </a:p>
        </p:txBody>
      </p:sp>
      <p:sp>
        <p:nvSpPr>
          <p:cNvPr id="3" name="Espace réservé du contenu 2"/>
          <p:cNvSpPr>
            <a:spLocks noGrp="1"/>
          </p:cNvSpPr>
          <p:nvPr>
            <p:ph idx="1"/>
          </p:nvPr>
        </p:nvSpPr>
        <p:spPr>
          <a:xfrm>
            <a:off x="179512" y="1700808"/>
            <a:ext cx="8964488" cy="5157192"/>
          </a:xfrm>
        </p:spPr>
        <p:txBody>
          <a:bodyPr>
            <a:normAutofit/>
          </a:bodyPr>
          <a:lstStyle/>
          <a:p>
            <a:r>
              <a:rPr lang="fr-FR" sz="2400" dirty="0"/>
              <a:t>Octroi de DL, SE, LC ou LPE si absence de contre-indications</a:t>
            </a:r>
          </a:p>
          <a:p>
            <a:pPr marL="925830" lvl="1" indent="-514350">
              <a:buFont typeface="+mj-lt"/>
              <a:buAutoNum type="arabicPeriod"/>
            </a:pPr>
            <a:r>
              <a:rPr lang="fr-FR" sz="2400" dirty="0"/>
              <a:t>possibilité de subvenir à ses besoins (</a:t>
            </a:r>
            <a:r>
              <a:rPr lang="fr-FR" sz="2400" i="1" dirty="0"/>
              <a:t>sauf DL</a:t>
            </a:r>
            <a:r>
              <a:rPr lang="fr-FR" sz="2400" dirty="0"/>
              <a:t>)</a:t>
            </a:r>
          </a:p>
          <a:p>
            <a:pPr marL="925830" lvl="1" indent="-514350">
              <a:buFont typeface="+mj-lt"/>
              <a:buAutoNum type="arabicPeriod"/>
            </a:pPr>
            <a:r>
              <a:rPr lang="fr-FR" sz="2400" dirty="0"/>
              <a:t>risque manifeste pour l’intégrité physique de tiers</a:t>
            </a:r>
          </a:p>
          <a:p>
            <a:pPr marL="925830" lvl="1" indent="-514350">
              <a:buFont typeface="+mj-lt"/>
              <a:buAutoNum type="arabicPeriod"/>
            </a:pPr>
            <a:r>
              <a:rPr lang="fr-FR" sz="2400" dirty="0">
                <a:solidFill>
                  <a:schemeClr val="tx1"/>
                </a:solidFill>
              </a:rPr>
              <a:t>risque d’importuner les victimes</a:t>
            </a:r>
          </a:p>
          <a:p>
            <a:pPr marL="925830" lvl="1" indent="-514350">
              <a:buFont typeface="+mj-lt"/>
              <a:buAutoNum type="arabicPeriod"/>
            </a:pPr>
            <a:r>
              <a:rPr lang="fr-FR" sz="2400" dirty="0">
                <a:solidFill>
                  <a:schemeClr val="tx1"/>
                </a:solidFill>
              </a:rPr>
              <a:t>attitude à l’égard des victimes</a:t>
            </a:r>
          </a:p>
          <a:p>
            <a:pPr marL="925830" lvl="1" indent="-514350">
              <a:buFont typeface="+mj-lt"/>
              <a:buAutoNum type="arabicPeriod"/>
            </a:pPr>
            <a:r>
              <a:rPr lang="fr-FR" sz="2400" dirty="0">
                <a:solidFill>
                  <a:schemeClr val="tx1"/>
                </a:solidFill>
              </a:rPr>
              <a:t>efforts pour indemniser la partie civile compte tenu  situation patrimoniale</a:t>
            </a:r>
          </a:p>
          <a:p>
            <a:endParaRPr lang="fr-FR" sz="2400" dirty="0"/>
          </a:p>
          <a:p>
            <a:r>
              <a:rPr lang="fr-FR" sz="2400" dirty="0"/>
              <a:t>Octroi LPE si absence contre-indications n°2, 3 et 5</a:t>
            </a:r>
          </a:p>
          <a:p>
            <a:endParaRPr lang="fr-FR" dirty="0"/>
          </a:p>
        </p:txBody>
      </p:sp>
    </p:spTree>
    <p:extLst>
      <p:ext uri="{BB962C8B-B14F-4D97-AF65-F5344CB8AC3E}">
        <p14:creationId xmlns:p14="http://schemas.microsoft.com/office/powerpoint/2010/main" val="33703166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476672"/>
            <a:ext cx="8229600" cy="1066800"/>
          </a:xfrm>
        </p:spPr>
        <p:txBody>
          <a:bodyPr/>
          <a:lstStyle/>
          <a:p>
            <a:r>
              <a:rPr lang="fr-BE" dirty="0"/>
              <a:t>Procédure</a:t>
            </a:r>
            <a:endParaRPr lang="en-GB" dirty="0"/>
          </a:p>
        </p:txBody>
      </p:sp>
      <p:sp>
        <p:nvSpPr>
          <p:cNvPr id="3" name="Espace réservé du contenu 2"/>
          <p:cNvSpPr>
            <a:spLocks noGrp="1"/>
          </p:cNvSpPr>
          <p:nvPr>
            <p:ph idx="1"/>
          </p:nvPr>
        </p:nvSpPr>
        <p:spPr>
          <a:xfrm>
            <a:off x="251520" y="1700808"/>
            <a:ext cx="8892480" cy="5040560"/>
          </a:xfrm>
        </p:spPr>
        <p:txBody>
          <a:bodyPr>
            <a:normAutofit/>
          </a:bodyPr>
          <a:lstStyle/>
          <a:p>
            <a:r>
              <a:rPr lang="fr-BE" sz="2400" dirty="0"/>
              <a:t>Billet d’écrou : obligation de se présenter à la prison </a:t>
            </a:r>
          </a:p>
          <a:p>
            <a:pPr lvl="4"/>
            <a:r>
              <a:rPr lang="fr-BE" sz="2400" dirty="0">
                <a:solidFill>
                  <a:schemeClr val="tx1"/>
                </a:solidFill>
              </a:rPr>
              <a:t>dans les 5 jours ouvrables</a:t>
            </a:r>
          </a:p>
          <a:p>
            <a:pPr lvl="4"/>
            <a:r>
              <a:rPr lang="fr-BE" sz="2400" dirty="0">
                <a:solidFill>
                  <a:schemeClr val="tx1"/>
                </a:solidFill>
              </a:rPr>
              <a:t>prison = maison d’arrêt de l’arrondissement du lieu de résidence ou de domicile</a:t>
            </a:r>
          </a:p>
          <a:p>
            <a:pPr marL="1207008" lvl="4" indent="0">
              <a:buNone/>
            </a:pPr>
            <a:r>
              <a:rPr lang="fr-BE" sz="2400" dirty="0">
                <a:solidFill>
                  <a:schemeClr val="tx1"/>
                </a:solidFill>
              </a:rPr>
              <a:t>  (</a:t>
            </a:r>
            <a:r>
              <a:rPr lang="fr-BE" sz="2400" dirty="0" err="1">
                <a:solidFill>
                  <a:schemeClr val="tx1"/>
                </a:solidFill>
              </a:rPr>
              <a:t>cfr</a:t>
            </a:r>
            <a:r>
              <a:rPr lang="fr-BE" sz="2400" dirty="0">
                <a:solidFill>
                  <a:schemeClr val="tx1"/>
                </a:solidFill>
              </a:rPr>
              <a:t> COL 06/2022)</a:t>
            </a:r>
          </a:p>
          <a:p>
            <a:pPr marL="1207008" lvl="4" indent="0">
              <a:buNone/>
            </a:pPr>
            <a:endParaRPr lang="fr-BE" sz="2400" dirty="0">
              <a:solidFill>
                <a:schemeClr val="tx1"/>
              </a:solidFill>
            </a:endParaRPr>
          </a:p>
          <a:p>
            <a:r>
              <a:rPr lang="fr-BE" sz="2400" dirty="0"/>
              <a:t>Règle générale : demande au greffe de la prison (qui transmet au greffe du TAP)</a:t>
            </a:r>
          </a:p>
          <a:p>
            <a:pPr marL="109728" indent="0">
              <a:buNone/>
            </a:pPr>
            <a:r>
              <a:rPr lang="fr-BE" sz="2400" dirty="0"/>
              <a:t>	&gt; Conséquence : la prison, donc, le lieu de domicile ou de résidence du condamné, va déterminer la compétence du JAP.</a:t>
            </a:r>
          </a:p>
          <a:p>
            <a:pPr marL="109728" indent="0">
              <a:buNone/>
            </a:pPr>
            <a:endParaRPr lang="fr-BE" sz="2400" dirty="0"/>
          </a:p>
        </p:txBody>
      </p:sp>
    </p:spTree>
    <p:extLst>
      <p:ext uri="{BB962C8B-B14F-4D97-AF65-F5344CB8AC3E}">
        <p14:creationId xmlns:p14="http://schemas.microsoft.com/office/powerpoint/2010/main" val="41198250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a:t>Exemple</a:t>
            </a:r>
            <a:endParaRPr lang="en-GB" dirty="0"/>
          </a:p>
        </p:txBody>
      </p:sp>
      <p:sp>
        <p:nvSpPr>
          <p:cNvPr id="3" name="Espace réservé du contenu 2"/>
          <p:cNvSpPr>
            <a:spLocks noGrp="1"/>
          </p:cNvSpPr>
          <p:nvPr>
            <p:ph idx="1"/>
          </p:nvPr>
        </p:nvSpPr>
        <p:spPr/>
        <p:txBody>
          <a:bodyPr/>
          <a:lstStyle/>
          <a:p>
            <a:r>
              <a:rPr lang="fr-BE" dirty="0"/>
              <a:t>Jugement T.C. Liège : </a:t>
            </a:r>
            <a:r>
              <a:rPr lang="fr-BE" dirty="0" smtClean="0"/>
              <a:t>30 mois</a:t>
            </a:r>
            <a:r>
              <a:rPr lang="fr-BE" dirty="0" smtClean="0"/>
              <a:t> </a:t>
            </a:r>
            <a:r>
              <a:rPr lang="fr-BE" dirty="0"/>
              <a:t>de prison</a:t>
            </a:r>
          </a:p>
          <a:p>
            <a:pPr lvl="1"/>
            <a:r>
              <a:rPr lang="fr-BE" dirty="0">
                <a:solidFill>
                  <a:schemeClr val="tx1"/>
                </a:solidFill>
              </a:rPr>
              <a:t>Personne condamnée domiciliée à Charleroi</a:t>
            </a:r>
          </a:p>
          <a:p>
            <a:pPr lvl="1"/>
            <a:r>
              <a:rPr lang="fr-BE" dirty="0">
                <a:solidFill>
                  <a:schemeClr val="tx1"/>
                </a:solidFill>
              </a:rPr>
              <a:t>Billet d’écrou: présentation à la prison de </a:t>
            </a:r>
            <a:r>
              <a:rPr lang="fr-BE" dirty="0" err="1">
                <a:solidFill>
                  <a:schemeClr val="tx1"/>
                </a:solidFill>
              </a:rPr>
              <a:t>Jamioulx</a:t>
            </a:r>
            <a:r>
              <a:rPr lang="fr-BE" dirty="0">
                <a:solidFill>
                  <a:schemeClr val="tx1"/>
                </a:solidFill>
              </a:rPr>
              <a:t> </a:t>
            </a:r>
          </a:p>
          <a:p>
            <a:pPr lvl="1"/>
            <a:r>
              <a:rPr lang="fr-BE" dirty="0">
                <a:solidFill>
                  <a:schemeClr val="tx1"/>
                </a:solidFill>
              </a:rPr>
              <a:t>Demande introduite à cette prison.</a:t>
            </a:r>
          </a:p>
          <a:p>
            <a:pPr marL="411480" lvl="1" indent="0">
              <a:buNone/>
            </a:pPr>
            <a:endParaRPr lang="fr-BE" dirty="0">
              <a:solidFill>
                <a:schemeClr val="tx1"/>
              </a:solidFill>
            </a:endParaRPr>
          </a:p>
          <a:p>
            <a:pPr lvl="1">
              <a:buFont typeface="Wingdings" panose="05000000000000000000" pitchFamily="2" charset="2"/>
              <a:buChar char="Ø"/>
            </a:pPr>
            <a:r>
              <a:rPr lang="fr-BE" dirty="0">
                <a:solidFill>
                  <a:schemeClr val="tx1"/>
                </a:solidFill>
              </a:rPr>
              <a:t>JAP de Mons compétent</a:t>
            </a:r>
            <a:endParaRPr lang="en-GB" dirty="0">
              <a:solidFill>
                <a:schemeClr val="tx1"/>
              </a:solidFill>
            </a:endParaRPr>
          </a:p>
        </p:txBody>
      </p:sp>
    </p:spTree>
    <p:extLst>
      <p:ext uri="{BB962C8B-B14F-4D97-AF65-F5344CB8AC3E}">
        <p14:creationId xmlns:p14="http://schemas.microsoft.com/office/powerpoint/2010/main" val="25729809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620688"/>
            <a:ext cx="8229600" cy="1066800"/>
          </a:xfrm>
        </p:spPr>
        <p:txBody>
          <a:bodyPr/>
          <a:lstStyle/>
          <a:p>
            <a:r>
              <a:rPr lang="fr-BE" dirty="0"/>
              <a:t>Procédure</a:t>
            </a:r>
            <a:endParaRPr lang="en-GB" dirty="0"/>
          </a:p>
        </p:txBody>
      </p:sp>
      <p:sp>
        <p:nvSpPr>
          <p:cNvPr id="3" name="Espace réservé du contenu 2"/>
          <p:cNvSpPr>
            <a:spLocks noGrp="1"/>
          </p:cNvSpPr>
          <p:nvPr>
            <p:ph idx="1"/>
          </p:nvPr>
        </p:nvSpPr>
        <p:spPr>
          <a:xfrm>
            <a:off x="457200" y="2060848"/>
            <a:ext cx="8229600" cy="4513688"/>
          </a:xfrm>
        </p:spPr>
        <p:txBody>
          <a:bodyPr/>
          <a:lstStyle/>
          <a:p>
            <a:pPr marL="109728" indent="0">
              <a:buNone/>
            </a:pPr>
            <a:r>
              <a:rPr lang="fr-BE" sz="2400"/>
              <a:t>Deux régimes :</a:t>
            </a:r>
            <a:endParaRPr lang="fr-BE" sz="2400" dirty="0"/>
          </a:p>
          <a:p>
            <a:pPr lvl="1"/>
            <a:r>
              <a:rPr lang="fr-BE" sz="2400" dirty="0">
                <a:solidFill>
                  <a:schemeClr val="tx1"/>
                </a:solidFill>
              </a:rPr>
              <a:t>avec maintien en liberté</a:t>
            </a:r>
          </a:p>
          <a:p>
            <a:pPr lvl="1"/>
            <a:r>
              <a:rPr lang="fr-BE" sz="2400" dirty="0">
                <a:solidFill>
                  <a:schemeClr val="tx1"/>
                </a:solidFill>
              </a:rPr>
              <a:t>avec incarcération effective</a:t>
            </a:r>
            <a:endParaRPr lang="en-GB" sz="2400" dirty="0">
              <a:solidFill>
                <a:schemeClr val="tx1"/>
              </a:solidFill>
            </a:endParaRPr>
          </a:p>
          <a:p>
            <a:endParaRPr lang="en-GB" dirty="0"/>
          </a:p>
        </p:txBody>
      </p:sp>
    </p:spTree>
    <p:extLst>
      <p:ext uri="{BB962C8B-B14F-4D97-AF65-F5344CB8AC3E}">
        <p14:creationId xmlns:p14="http://schemas.microsoft.com/office/powerpoint/2010/main" val="32951873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404664"/>
            <a:ext cx="8229600" cy="1066800"/>
          </a:xfrm>
        </p:spPr>
        <p:txBody>
          <a:bodyPr>
            <a:normAutofit fontScale="90000"/>
          </a:bodyPr>
          <a:lstStyle/>
          <a:p>
            <a:r>
              <a:rPr lang="fr-FR" dirty="0"/>
              <a:t>Procédure « tout en étant en liberté »</a:t>
            </a:r>
          </a:p>
        </p:txBody>
      </p:sp>
      <p:sp>
        <p:nvSpPr>
          <p:cNvPr id="3" name="Espace réservé du contenu 2"/>
          <p:cNvSpPr>
            <a:spLocks noGrp="1"/>
          </p:cNvSpPr>
          <p:nvPr>
            <p:ph idx="1"/>
          </p:nvPr>
        </p:nvSpPr>
        <p:spPr>
          <a:xfrm>
            <a:off x="0" y="1412776"/>
            <a:ext cx="9144000" cy="5445224"/>
          </a:xfrm>
        </p:spPr>
        <p:txBody>
          <a:bodyPr>
            <a:normAutofit fontScale="92500" lnSpcReduction="10000"/>
          </a:bodyPr>
          <a:lstStyle/>
          <a:p>
            <a:pPr marL="109728" indent="0">
              <a:buNone/>
            </a:pPr>
            <a:endParaRPr lang="fr-FR" sz="1600" dirty="0"/>
          </a:p>
          <a:p>
            <a:pPr marL="411480" lvl="1" indent="0">
              <a:buNone/>
            </a:pPr>
            <a:r>
              <a:rPr lang="fr-FR" sz="2000" b="1" dirty="0">
                <a:solidFill>
                  <a:schemeClr val="tx1"/>
                </a:solidFill>
              </a:rPr>
              <a:t>Quatre conditions:</a:t>
            </a:r>
          </a:p>
          <a:p>
            <a:pPr marL="411480" lvl="1" indent="0">
              <a:buNone/>
            </a:pPr>
            <a:endParaRPr lang="fr-FR" sz="2000" dirty="0">
              <a:solidFill>
                <a:schemeClr val="tx1"/>
              </a:solidFill>
            </a:endParaRPr>
          </a:p>
          <a:p>
            <a:pPr marL="411480" lvl="1" indent="0">
              <a:buNone/>
            </a:pPr>
            <a:r>
              <a:rPr lang="fr-FR" sz="2000" dirty="0">
                <a:solidFill>
                  <a:schemeClr val="tx1"/>
                </a:solidFill>
              </a:rPr>
              <a:t>1° Demande SE – DL</a:t>
            </a:r>
          </a:p>
          <a:p>
            <a:pPr marL="411480" lvl="1" indent="0">
              <a:buNone/>
            </a:pPr>
            <a:r>
              <a:rPr lang="fr-FR" sz="2000" dirty="0">
                <a:solidFill>
                  <a:schemeClr val="tx1"/>
                </a:solidFill>
              </a:rPr>
              <a:t>Attention: pas applicable si uniquement demande de LC (</a:t>
            </a:r>
            <a:r>
              <a:rPr lang="fr-FR" sz="2000" dirty="0" err="1">
                <a:solidFill>
                  <a:schemeClr val="tx1"/>
                </a:solidFill>
              </a:rPr>
              <a:t>cfr</a:t>
            </a:r>
            <a:r>
              <a:rPr lang="fr-FR" sz="2000" dirty="0">
                <a:solidFill>
                  <a:schemeClr val="tx1"/>
                </a:solidFill>
              </a:rPr>
              <a:t> instructions DGEPI)</a:t>
            </a:r>
          </a:p>
          <a:p>
            <a:pPr marL="411480" lvl="1" indent="0">
              <a:buNone/>
            </a:pPr>
            <a:endParaRPr lang="fr-FR" sz="2000" dirty="0">
              <a:solidFill>
                <a:schemeClr val="tx1"/>
              </a:solidFill>
            </a:endParaRPr>
          </a:p>
          <a:p>
            <a:pPr marL="411480" lvl="1" indent="0">
              <a:buNone/>
            </a:pPr>
            <a:r>
              <a:rPr lang="fr-FR" sz="2000" dirty="0">
                <a:solidFill>
                  <a:schemeClr val="tx1"/>
                </a:solidFill>
              </a:rPr>
              <a:t>2° Si immédiatement admissible à la SE/DL.</a:t>
            </a:r>
          </a:p>
          <a:p>
            <a:pPr lvl="2">
              <a:buFont typeface="Wingdings" panose="05000000000000000000" pitchFamily="2" charset="2"/>
              <a:buChar char="Ø"/>
            </a:pPr>
            <a:r>
              <a:rPr lang="fr-FR" sz="2000" dirty="0">
                <a:solidFill>
                  <a:schemeClr val="tx1"/>
                </a:solidFill>
              </a:rPr>
              <a:t>Deux cas de figure : </a:t>
            </a:r>
          </a:p>
          <a:p>
            <a:pPr lvl="3"/>
            <a:r>
              <a:rPr lang="fr-FR" sz="2000" dirty="0">
                <a:solidFill>
                  <a:schemeClr val="tx1"/>
                </a:solidFill>
              </a:rPr>
              <a:t>Peine jusque 18 mois (1/3 de la peine - 6 mois) : donc, pas en vigueur au 01/09/2022</a:t>
            </a:r>
          </a:p>
          <a:p>
            <a:pPr lvl="3"/>
            <a:r>
              <a:rPr lang="fr-FR" sz="2000" dirty="0">
                <a:solidFill>
                  <a:schemeClr val="tx1"/>
                </a:solidFill>
              </a:rPr>
              <a:t>Peine de plus de 2 ans à trois ans pour laquelle le condamné a déjà subi une incarcération telle qu’il est immédiatement admissible (p.ex. détention préventive ou détention sur la base d’un jugement par défaut)</a:t>
            </a:r>
          </a:p>
          <a:p>
            <a:pPr marL="1207008" lvl="4" indent="0">
              <a:buNone/>
            </a:pPr>
            <a:r>
              <a:rPr lang="fr-FR" dirty="0">
                <a:solidFill>
                  <a:schemeClr val="accent3">
                    <a:lumMod val="50000"/>
                  </a:schemeClr>
                </a:solidFill>
              </a:rPr>
              <a:t>	Exemple :</a:t>
            </a:r>
          </a:p>
          <a:p>
            <a:pPr marL="1207008" lvl="4" indent="0">
              <a:buNone/>
            </a:pPr>
            <a:r>
              <a:rPr lang="fr-FR" dirty="0">
                <a:solidFill>
                  <a:schemeClr val="accent3">
                    <a:lumMod val="50000"/>
                  </a:schemeClr>
                </a:solidFill>
              </a:rPr>
              <a:t>	Peine de 30 mois avec détention préventive de 4 mois </a:t>
            </a:r>
          </a:p>
          <a:p>
            <a:pPr marL="1207008" lvl="4" indent="0">
              <a:buNone/>
            </a:pPr>
            <a:r>
              <a:rPr lang="fr-FR" dirty="0">
                <a:solidFill>
                  <a:schemeClr val="accent3">
                    <a:lumMod val="50000"/>
                  </a:schemeClr>
                </a:solidFill>
              </a:rPr>
              <a:t>	1/3 de 30 = 10</a:t>
            </a:r>
          </a:p>
          <a:p>
            <a:pPr marL="1207008" lvl="4" indent="0">
              <a:buNone/>
            </a:pPr>
            <a:r>
              <a:rPr lang="fr-FR" dirty="0">
                <a:solidFill>
                  <a:schemeClr val="accent3">
                    <a:lumMod val="50000"/>
                  </a:schemeClr>
                </a:solidFill>
              </a:rPr>
              <a:t>	10 mois – 6 mois – 4 mois</a:t>
            </a:r>
          </a:p>
          <a:p>
            <a:pPr marL="542925" lvl="2" indent="0">
              <a:buNone/>
            </a:pPr>
            <a:endParaRPr lang="fr-FR" sz="2600" dirty="0"/>
          </a:p>
        </p:txBody>
      </p:sp>
    </p:spTree>
    <p:extLst>
      <p:ext uri="{BB962C8B-B14F-4D97-AF65-F5344CB8AC3E}">
        <p14:creationId xmlns:p14="http://schemas.microsoft.com/office/powerpoint/2010/main" val="3956267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Procédure « tout en étant en liberté »</a:t>
            </a:r>
            <a:endParaRPr lang="en-GB" dirty="0"/>
          </a:p>
        </p:txBody>
      </p:sp>
      <p:sp>
        <p:nvSpPr>
          <p:cNvPr id="3" name="Espace réservé du contenu 2"/>
          <p:cNvSpPr>
            <a:spLocks noGrp="1"/>
          </p:cNvSpPr>
          <p:nvPr>
            <p:ph idx="1"/>
          </p:nvPr>
        </p:nvSpPr>
        <p:spPr/>
        <p:txBody>
          <a:bodyPr/>
          <a:lstStyle/>
          <a:p>
            <a:pPr marL="411480" lvl="1" indent="0">
              <a:buNone/>
            </a:pPr>
            <a:r>
              <a:rPr lang="fr-FR" sz="2000" b="1" dirty="0">
                <a:solidFill>
                  <a:schemeClr val="tx1"/>
                </a:solidFill>
              </a:rPr>
              <a:t>Conditions (suite)</a:t>
            </a:r>
          </a:p>
          <a:p>
            <a:pPr marL="411480" lvl="1" indent="0">
              <a:buNone/>
            </a:pPr>
            <a:endParaRPr lang="fr-FR" sz="2000" dirty="0">
              <a:solidFill>
                <a:schemeClr val="tx1"/>
              </a:solidFill>
            </a:endParaRPr>
          </a:p>
          <a:p>
            <a:pPr marL="411480" lvl="1" indent="0">
              <a:buNone/>
            </a:pPr>
            <a:endParaRPr lang="fr-FR" sz="2000" dirty="0">
              <a:solidFill>
                <a:schemeClr val="tx1"/>
              </a:solidFill>
            </a:endParaRPr>
          </a:p>
          <a:p>
            <a:pPr marL="411480" lvl="1" indent="0">
              <a:buNone/>
            </a:pPr>
            <a:r>
              <a:rPr lang="fr-FR" sz="2000" dirty="0">
                <a:solidFill>
                  <a:schemeClr val="tx1"/>
                </a:solidFill>
              </a:rPr>
              <a:t>3° Si </a:t>
            </a:r>
            <a:r>
              <a:rPr lang="fr-FR" sz="2000" strike="sngStrike" dirty="0"/>
              <a:t>infractions terroristes</a:t>
            </a:r>
            <a:r>
              <a:rPr lang="fr-FR" sz="2000" dirty="0"/>
              <a:t> </a:t>
            </a:r>
            <a:r>
              <a:rPr lang="fr-FR" sz="2000" dirty="0">
                <a:solidFill>
                  <a:schemeClr val="tx1"/>
                </a:solidFill>
              </a:rPr>
              <a:t>ou</a:t>
            </a:r>
            <a:r>
              <a:rPr lang="fr-FR" sz="2000" dirty="0"/>
              <a:t> </a:t>
            </a:r>
            <a:r>
              <a:rPr lang="fr-FR" sz="2000" strike="sngStrike" dirty="0"/>
              <a:t>infractions mœurs </a:t>
            </a:r>
            <a:r>
              <a:rPr lang="fr-FR" sz="2000" dirty="0">
                <a:solidFill>
                  <a:schemeClr val="tx1"/>
                </a:solidFill>
              </a:rPr>
              <a:t>(avis spécialisé)</a:t>
            </a:r>
          </a:p>
          <a:p>
            <a:pPr marL="411480" lvl="1" indent="0">
              <a:buNone/>
            </a:pPr>
            <a:endParaRPr lang="fr-FR" sz="2000" dirty="0">
              <a:solidFill>
                <a:schemeClr val="tx1"/>
              </a:solidFill>
            </a:endParaRPr>
          </a:p>
          <a:p>
            <a:pPr marL="411480" lvl="1" indent="0">
              <a:buNone/>
            </a:pPr>
            <a:r>
              <a:rPr lang="fr-FR" sz="2000" dirty="0">
                <a:solidFill>
                  <a:schemeClr val="tx1"/>
                </a:solidFill>
              </a:rPr>
              <a:t>4° Si </a:t>
            </a:r>
            <a:r>
              <a:rPr lang="fr-FR" sz="2000" dirty="0"/>
              <a:t>présentation volontaire à la prison endéans délai fixé par billet d’écrou </a:t>
            </a:r>
            <a:r>
              <a:rPr lang="fr-FR" sz="2000" dirty="0">
                <a:solidFill>
                  <a:schemeClr val="tx1"/>
                </a:solidFill>
              </a:rPr>
              <a:t>(5 jours) et dépôt immédiat d’une demande de SE</a:t>
            </a:r>
          </a:p>
          <a:p>
            <a:pPr marL="850900" lvl="2" indent="-307975">
              <a:buFont typeface="Symbol" charset="2"/>
              <a:buChar char="Þ"/>
            </a:pPr>
            <a:r>
              <a:rPr lang="fr-FR" sz="2000" dirty="0">
                <a:solidFill>
                  <a:schemeClr val="tx1"/>
                </a:solidFill>
              </a:rPr>
              <a:t> Le condamné est inscrit à la prison et l’exécution de sa peine est suspendue jusqu’au placement du matériel de SE (ou décision négative).</a:t>
            </a:r>
          </a:p>
          <a:p>
            <a:endParaRPr lang="en-GB" dirty="0"/>
          </a:p>
        </p:txBody>
      </p:sp>
    </p:spTree>
    <p:extLst>
      <p:ext uri="{BB962C8B-B14F-4D97-AF65-F5344CB8AC3E}">
        <p14:creationId xmlns:p14="http://schemas.microsoft.com/office/powerpoint/2010/main" val="26359290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620688"/>
            <a:ext cx="8229600" cy="1066800"/>
          </a:xfrm>
        </p:spPr>
        <p:txBody>
          <a:bodyPr>
            <a:normAutofit fontScale="90000"/>
          </a:bodyPr>
          <a:lstStyle/>
          <a:p>
            <a:r>
              <a:rPr lang="fr-FR" dirty="0"/>
              <a:t>Procédure « tout en étant en liberté »</a:t>
            </a:r>
            <a:endParaRPr lang="en-GB" dirty="0"/>
          </a:p>
        </p:txBody>
      </p:sp>
      <p:sp>
        <p:nvSpPr>
          <p:cNvPr id="3" name="Espace réservé du contenu 2"/>
          <p:cNvSpPr>
            <a:spLocks noGrp="1"/>
          </p:cNvSpPr>
          <p:nvPr>
            <p:ph idx="1"/>
          </p:nvPr>
        </p:nvSpPr>
        <p:spPr>
          <a:xfrm>
            <a:off x="251520" y="1916832"/>
            <a:ext cx="8784976" cy="4688592"/>
          </a:xfrm>
        </p:spPr>
        <p:txBody>
          <a:bodyPr>
            <a:normAutofit/>
          </a:bodyPr>
          <a:lstStyle/>
          <a:p>
            <a:pPr marL="442341" indent="-457200">
              <a:buFont typeface="Arial" panose="020B0604020202020204" pitchFamily="34" charset="0"/>
              <a:buChar char="•"/>
            </a:pPr>
            <a:r>
              <a:rPr lang="fr-FR" sz="2400" dirty="0">
                <a:solidFill>
                  <a:schemeClr val="tx1"/>
                </a:solidFill>
              </a:rPr>
              <a:t>Le condamné doit constituer lui-même son dossier et le déposer au greffe du TAP (ou le transmettre en ligne) : </a:t>
            </a:r>
          </a:p>
          <a:p>
            <a:pPr marL="1685925" lvl="5" indent="-457200">
              <a:buClrTx/>
              <a:buFont typeface="Wingdings" panose="05000000000000000000" pitchFamily="2" charset="2"/>
              <a:buChar char="§"/>
            </a:pPr>
            <a:r>
              <a:rPr lang="fr-FR" sz="2400" dirty="0">
                <a:solidFill>
                  <a:schemeClr val="tx1"/>
                </a:solidFill>
              </a:rPr>
              <a:t>contient </a:t>
            </a:r>
          </a:p>
          <a:p>
            <a:pPr marL="2106549" lvl="7" indent="-457200">
              <a:buClrTx/>
              <a:buFont typeface="Wingdings" panose="05000000000000000000" pitchFamily="2" charset="2"/>
              <a:buChar char="§"/>
            </a:pPr>
            <a:r>
              <a:rPr lang="fr-FR" sz="2100" dirty="0">
                <a:solidFill>
                  <a:schemeClr val="tx1"/>
                </a:solidFill>
              </a:rPr>
              <a:t>les éléments pertinents pour l’examen des contre-indications (pas le casier ni la décision judiciaire), </a:t>
            </a:r>
          </a:p>
          <a:p>
            <a:pPr marL="2106549" lvl="7" indent="-457200">
              <a:buClrTx/>
              <a:buFont typeface="Wingdings" panose="05000000000000000000" pitchFamily="2" charset="2"/>
              <a:buChar char="§"/>
            </a:pPr>
            <a:r>
              <a:rPr lang="fr-FR" sz="2100" dirty="0">
                <a:solidFill>
                  <a:schemeClr val="tx1"/>
                </a:solidFill>
              </a:rPr>
              <a:t>les informations sur l’occupation;</a:t>
            </a:r>
          </a:p>
          <a:p>
            <a:pPr marL="2106549" lvl="7" indent="-457200">
              <a:buClrTx/>
              <a:buFont typeface="Wingdings" panose="05000000000000000000" pitchFamily="2" charset="2"/>
              <a:buChar char="§"/>
            </a:pPr>
            <a:r>
              <a:rPr lang="fr-FR" sz="2100" dirty="0">
                <a:solidFill>
                  <a:schemeClr val="tx1"/>
                </a:solidFill>
              </a:rPr>
              <a:t>l’accord des </a:t>
            </a:r>
            <a:r>
              <a:rPr lang="fr-FR" sz="2100" dirty="0" err="1">
                <a:solidFill>
                  <a:schemeClr val="tx1"/>
                </a:solidFill>
              </a:rPr>
              <a:t>cohabitants</a:t>
            </a:r>
            <a:r>
              <a:rPr lang="fr-FR" sz="2100" dirty="0">
                <a:solidFill>
                  <a:schemeClr val="tx1"/>
                </a:solidFill>
              </a:rPr>
              <a:t> ;</a:t>
            </a:r>
          </a:p>
          <a:p>
            <a:pPr marL="1685925" lvl="5" indent="-457200">
              <a:buClrTx/>
              <a:buFont typeface="Wingdings" panose="05000000000000000000" pitchFamily="2" charset="2"/>
              <a:buChar char="§"/>
            </a:pPr>
            <a:r>
              <a:rPr lang="fr-FR" sz="2400" dirty="0">
                <a:solidFill>
                  <a:schemeClr val="tx1"/>
                </a:solidFill>
              </a:rPr>
              <a:t>formulaire à compléter ;</a:t>
            </a:r>
          </a:p>
          <a:p>
            <a:pPr marL="1685925" lvl="5" indent="-457200">
              <a:buClrTx/>
              <a:buFont typeface="Wingdings" panose="05000000000000000000" pitchFamily="2" charset="2"/>
              <a:buChar char="§"/>
            </a:pPr>
            <a:r>
              <a:rPr lang="fr-FR" sz="2400" dirty="0">
                <a:solidFill>
                  <a:schemeClr val="tx1"/>
                </a:solidFill>
              </a:rPr>
              <a:t>délai de 15 jours.</a:t>
            </a:r>
          </a:p>
          <a:p>
            <a:pPr marL="1228725" lvl="5" indent="0">
              <a:buClrTx/>
              <a:buNone/>
            </a:pPr>
            <a:endParaRPr lang="fr-FR" sz="2400" dirty="0">
              <a:solidFill>
                <a:schemeClr val="tx1"/>
              </a:solidFill>
            </a:endParaRPr>
          </a:p>
          <a:p>
            <a:endParaRPr lang="en-GB" dirty="0"/>
          </a:p>
        </p:txBody>
      </p:sp>
    </p:spTree>
    <p:extLst>
      <p:ext uri="{BB962C8B-B14F-4D97-AF65-F5344CB8AC3E}">
        <p14:creationId xmlns:p14="http://schemas.microsoft.com/office/powerpoint/2010/main" val="31990524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476672"/>
            <a:ext cx="8229600" cy="1066800"/>
          </a:xfrm>
        </p:spPr>
        <p:txBody>
          <a:bodyPr/>
          <a:lstStyle/>
          <a:p>
            <a:r>
              <a:rPr lang="fr-BE" dirty="0"/>
              <a:t>Procédure avec incarcération</a:t>
            </a:r>
            <a:endParaRPr lang="en-GB" dirty="0"/>
          </a:p>
        </p:txBody>
      </p:sp>
      <p:sp>
        <p:nvSpPr>
          <p:cNvPr id="3" name="Espace réservé du contenu 2"/>
          <p:cNvSpPr>
            <a:spLocks noGrp="1"/>
          </p:cNvSpPr>
          <p:nvPr>
            <p:ph idx="1"/>
          </p:nvPr>
        </p:nvSpPr>
        <p:spPr>
          <a:xfrm>
            <a:off x="251520" y="1844824"/>
            <a:ext cx="8892481" cy="4896544"/>
          </a:xfrm>
        </p:spPr>
        <p:txBody>
          <a:bodyPr>
            <a:normAutofit/>
          </a:bodyPr>
          <a:lstStyle/>
          <a:p>
            <a:r>
              <a:rPr lang="fr-BE" sz="2400" dirty="0"/>
              <a:t>Peine dont la partie à exécuter est supérieure à 18 mois (sauf si immédiatement admissible vu la détention préventive) </a:t>
            </a:r>
          </a:p>
          <a:p>
            <a:pPr marL="109728" indent="0">
              <a:buNone/>
            </a:pPr>
            <a:r>
              <a:rPr lang="fr-BE" sz="2400" dirty="0"/>
              <a:t>   ou </a:t>
            </a:r>
          </a:p>
          <a:p>
            <a:pPr marL="109728" indent="0">
              <a:buNone/>
            </a:pPr>
            <a:r>
              <a:rPr lang="fr-BE" sz="2400" dirty="0"/>
              <a:t>   peine dont la partie à exécuter est inférieure à 18 mois </a:t>
            </a:r>
          </a:p>
          <a:p>
            <a:pPr marL="109728" indent="0">
              <a:buNone/>
            </a:pPr>
            <a:r>
              <a:rPr lang="fr-BE" sz="2400" dirty="0"/>
              <a:t>   sans présentation spontanée à la prison</a:t>
            </a:r>
          </a:p>
          <a:p>
            <a:pPr marL="109728" indent="0">
              <a:buNone/>
            </a:pPr>
            <a:endParaRPr lang="fr-BE" sz="2400" dirty="0"/>
          </a:p>
          <a:p>
            <a:pPr>
              <a:buFont typeface="Arial" panose="020B0604020202020204" pitchFamily="34" charset="0"/>
              <a:buChar char="•"/>
            </a:pPr>
            <a:r>
              <a:rPr lang="fr-BE" sz="2400" dirty="0"/>
              <a:t>Constitution du dossier par le greffe de la prison</a:t>
            </a:r>
          </a:p>
          <a:p>
            <a:pPr>
              <a:buFont typeface="Arial" panose="020B0604020202020204" pitchFamily="34" charset="0"/>
              <a:buChar char="•"/>
            </a:pPr>
            <a:endParaRPr lang="fr-BE" sz="2400" dirty="0"/>
          </a:p>
          <a:p>
            <a:pPr>
              <a:buFont typeface="Arial" panose="020B0604020202020204" pitchFamily="34" charset="0"/>
              <a:buChar char="•"/>
            </a:pPr>
            <a:r>
              <a:rPr lang="fr-BE" sz="2400" dirty="0"/>
              <a:t>Avis directeur dans le mois de la demande (rapport S.P.S. ?)</a:t>
            </a:r>
          </a:p>
          <a:p>
            <a:pPr marL="109728" indent="0">
              <a:buNone/>
            </a:pPr>
            <a:endParaRPr lang="fr-BE" sz="2400" dirty="0"/>
          </a:p>
        </p:txBody>
      </p:sp>
    </p:spTree>
    <p:extLst>
      <p:ext uri="{BB962C8B-B14F-4D97-AF65-F5344CB8AC3E}">
        <p14:creationId xmlns:p14="http://schemas.microsoft.com/office/powerpoint/2010/main" val="7995353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a:t>Avis du ministère public</a:t>
            </a:r>
            <a:endParaRPr lang="en-GB" dirty="0"/>
          </a:p>
        </p:txBody>
      </p:sp>
      <p:sp>
        <p:nvSpPr>
          <p:cNvPr id="3" name="Espace réservé du contenu 2"/>
          <p:cNvSpPr>
            <a:spLocks noGrp="1"/>
          </p:cNvSpPr>
          <p:nvPr>
            <p:ph idx="1"/>
          </p:nvPr>
        </p:nvSpPr>
        <p:spPr/>
        <p:txBody>
          <a:bodyPr>
            <a:normAutofit fontScale="77500" lnSpcReduction="20000"/>
          </a:bodyPr>
          <a:lstStyle/>
          <a:p>
            <a:r>
              <a:rPr lang="fr-BE" dirty="0"/>
              <a:t>10 jours à partir de </a:t>
            </a:r>
          </a:p>
          <a:p>
            <a:pPr lvl="1"/>
            <a:r>
              <a:rPr lang="fr-BE" dirty="0">
                <a:solidFill>
                  <a:schemeClr val="tx1"/>
                </a:solidFill>
              </a:rPr>
              <a:t>l’avis directeur</a:t>
            </a:r>
          </a:p>
          <a:p>
            <a:pPr lvl="1"/>
            <a:r>
              <a:rPr lang="fr-FR" dirty="0">
                <a:solidFill>
                  <a:schemeClr val="tx1"/>
                </a:solidFill>
              </a:rPr>
              <a:t>l’expiration du délai de 15 jours pour compléter le dossier.</a:t>
            </a:r>
          </a:p>
          <a:p>
            <a:pPr marL="411480" lvl="1" indent="0">
              <a:buNone/>
            </a:pPr>
            <a:endParaRPr lang="fr-FR" dirty="0">
              <a:solidFill>
                <a:schemeClr val="tx1"/>
              </a:solidFill>
            </a:endParaRPr>
          </a:p>
          <a:p>
            <a:r>
              <a:rPr lang="fr-FR" dirty="0"/>
              <a:t>Avis facultatif: directive COL 06/2022: l’avis est rendu en tous les cas dans les cas suivants:</a:t>
            </a:r>
          </a:p>
          <a:p>
            <a:pPr lvl="1"/>
            <a:r>
              <a:rPr lang="fr-FR" dirty="0">
                <a:solidFill>
                  <a:schemeClr val="tx1"/>
                </a:solidFill>
              </a:rPr>
              <a:t>peines d’emprisonnement effectives de plus de 18 mois, peines d’emprisonnement de 18 mois ou moins pour certaines infractions (terrorisme, homicide involontaire par accident de la circulation, prise d’otage, torture, traitement inhumain, mœurs, organisation criminelle, violences intrafamiliales et maltraitances d’enfants), condamnations avec mise à disposition du TAP, condamnations en récidive légale et procédures de modification d’une interdiction de résidence.</a:t>
            </a:r>
            <a:endParaRPr lang="en-GB" dirty="0">
              <a:solidFill>
                <a:schemeClr val="tx1"/>
              </a:solidFill>
            </a:endParaRPr>
          </a:p>
          <a:p>
            <a:pPr lvl="1"/>
            <a:r>
              <a:rPr lang="fr-FR" dirty="0">
                <a:solidFill>
                  <a:schemeClr val="tx1"/>
                </a:solidFill>
              </a:rPr>
              <a:t>lorsque le JAP décide d’organiser une audience.</a:t>
            </a:r>
            <a:endParaRPr lang="en-GB" dirty="0">
              <a:solidFill>
                <a:schemeClr val="tx1"/>
              </a:solidFill>
            </a:endParaRPr>
          </a:p>
          <a:p>
            <a:endParaRPr lang="en-GB" dirty="0"/>
          </a:p>
        </p:txBody>
      </p:sp>
    </p:spTree>
    <p:extLst>
      <p:ext uri="{BB962C8B-B14F-4D97-AF65-F5344CB8AC3E}">
        <p14:creationId xmlns:p14="http://schemas.microsoft.com/office/powerpoint/2010/main" val="30608968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404664"/>
            <a:ext cx="8229600" cy="1066800"/>
          </a:xfrm>
        </p:spPr>
        <p:txBody>
          <a:bodyPr/>
          <a:lstStyle/>
          <a:p>
            <a:r>
              <a:rPr lang="fr-FR" dirty="0"/>
              <a:t>Les lois pénitentiaires</a:t>
            </a:r>
          </a:p>
        </p:txBody>
      </p:sp>
      <p:sp>
        <p:nvSpPr>
          <p:cNvPr id="3" name="Espace réservé du contenu 2"/>
          <p:cNvSpPr>
            <a:spLocks noGrp="1"/>
          </p:cNvSpPr>
          <p:nvPr>
            <p:ph idx="1"/>
          </p:nvPr>
        </p:nvSpPr>
        <p:spPr>
          <a:xfrm>
            <a:off x="251520" y="1673424"/>
            <a:ext cx="8846640" cy="5184576"/>
          </a:xfrm>
        </p:spPr>
        <p:txBody>
          <a:bodyPr>
            <a:normAutofit fontScale="92500" lnSpcReduction="10000"/>
          </a:bodyPr>
          <a:lstStyle/>
          <a:p>
            <a:pPr>
              <a:buFontTx/>
              <a:buChar char="-"/>
            </a:pPr>
            <a:r>
              <a:rPr lang="fr-FR" dirty="0"/>
              <a:t>loi de principes du </a:t>
            </a:r>
            <a:r>
              <a:rPr lang="fr-FR" b="1" dirty="0"/>
              <a:t>12 janvier 2005 </a:t>
            </a:r>
            <a:r>
              <a:rPr lang="fr-FR" dirty="0"/>
              <a:t>concernant l'administration pénitentiaire ainsi que le statut juridique des détenus, </a:t>
            </a:r>
            <a:r>
              <a:rPr lang="fr-FR" i="1" dirty="0"/>
              <a:t>M.B</a:t>
            </a:r>
            <a:r>
              <a:rPr lang="fr-FR" dirty="0"/>
              <a:t>., 1</a:t>
            </a:r>
            <a:r>
              <a:rPr lang="fr-FR" baseline="30000" dirty="0"/>
              <a:t>er</a:t>
            </a:r>
            <a:r>
              <a:rPr lang="fr-FR" dirty="0"/>
              <a:t> février 2005 </a:t>
            </a:r>
          </a:p>
          <a:p>
            <a:pPr marL="109728" indent="0">
              <a:buNone/>
            </a:pPr>
            <a:endParaRPr lang="fr-FR" sz="500" dirty="0"/>
          </a:p>
          <a:p>
            <a:pPr>
              <a:buFontTx/>
              <a:buChar char="-"/>
            </a:pPr>
            <a:r>
              <a:rPr lang="fr-FR" dirty="0"/>
              <a:t>loi du </a:t>
            </a:r>
            <a:r>
              <a:rPr lang="fr-FR" b="1" dirty="0"/>
              <a:t>17 mai 2006 </a:t>
            </a:r>
            <a:r>
              <a:rPr lang="fr-FR" dirty="0"/>
              <a:t>relative au statut juridique externe des personnes condamnées à une peine privative de liberté et aux droits reconnus à la victime dans le cadre des modalités d'exécution de la peine, </a:t>
            </a:r>
            <a:r>
              <a:rPr lang="fr-FR" i="1" dirty="0"/>
              <a:t>M.B.</a:t>
            </a:r>
            <a:r>
              <a:rPr lang="fr-FR" dirty="0"/>
              <a:t>, 15 juin 2006  </a:t>
            </a:r>
          </a:p>
          <a:p>
            <a:pPr marL="109728" indent="0">
              <a:buNone/>
            </a:pPr>
            <a:endParaRPr lang="fr-FR" sz="500" dirty="0"/>
          </a:p>
          <a:p>
            <a:pPr>
              <a:buFontTx/>
              <a:buChar char="-"/>
            </a:pPr>
            <a:r>
              <a:rPr lang="fr-FR" dirty="0"/>
              <a:t>la loi du </a:t>
            </a:r>
            <a:r>
              <a:rPr lang="fr-FR" b="1" dirty="0"/>
              <a:t>17 mai 2006 </a:t>
            </a:r>
            <a:r>
              <a:rPr lang="fr-FR" dirty="0"/>
              <a:t>instaurant des tribunaux de l’application des peines, </a:t>
            </a:r>
            <a:r>
              <a:rPr lang="fr-FR" i="1" dirty="0"/>
              <a:t>M.B.</a:t>
            </a:r>
            <a:r>
              <a:rPr lang="fr-FR" dirty="0"/>
              <a:t>, 15 juin 2006 </a:t>
            </a:r>
          </a:p>
          <a:p>
            <a:pPr marL="109728" indent="0">
              <a:buNone/>
            </a:pPr>
            <a:endParaRPr lang="fr-FR" sz="600" dirty="0"/>
          </a:p>
          <a:p>
            <a:pPr>
              <a:buFontTx/>
              <a:buChar char="-"/>
            </a:pPr>
            <a:r>
              <a:rPr lang="fr-FR" dirty="0"/>
              <a:t>loi du </a:t>
            </a:r>
            <a:r>
              <a:rPr lang="fr-FR" b="1" dirty="0"/>
              <a:t>23 mars 2019 </a:t>
            </a:r>
            <a:r>
              <a:rPr lang="fr-FR" dirty="0"/>
              <a:t>concernant l’organisation des services pénitentiaires et le statut du personnel pénitentiaire, </a:t>
            </a:r>
            <a:r>
              <a:rPr lang="fr-FR" i="1" dirty="0"/>
              <a:t>M.B</a:t>
            </a:r>
            <a:r>
              <a:rPr lang="fr-FR" dirty="0"/>
              <a:t>., 11 avril 2019   </a:t>
            </a:r>
          </a:p>
        </p:txBody>
      </p:sp>
    </p:spTree>
    <p:extLst>
      <p:ext uri="{BB962C8B-B14F-4D97-AF65-F5344CB8AC3E}">
        <p14:creationId xmlns:p14="http://schemas.microsoft.com/office/powerpoint/2010/main" val="13370551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476672"/>
            <a:ext cx="8229600" cy="1066800"/>
          </a:xfrm>
        </p:spPr>
        <p:txBody>
          <a:bodyPr/>
          <a:lstStyle/>
          <a:p>
            <a:r>
              <a:rPr lang="fr-BE" dirty="0"/>
              <a:t>Décision du JAP</a:t>
            </a:r>
            <a:endParaRPr lang="en-GB" dirty="0"/>
          </a:p>
        </p:txBody>
      </p:sp>
      <p:sp>
        <p:nvSpPr>
          <p:cNvPr id="3" name="Espace réservé du contenu 2"/>
          <p:cNvSpPr>
            <a:spLocks noGrp="1"/>
          </p:cNvSpPr>
          <p:nvPr>
            <p:ph idx="1"/>
          </p:nvPr>
        </p:nvSpPr>
        <p:spPr>
          <a:xfrm>
            <a:off x="467544" y="1628800"/>
            <a:ext cx="8424936" cy="4945736"/>
          </a:xfrm>
        </p:spPr>
        <p:txBody>
          <a:bodyPr>
            <a:normAutofit lnSpcReduction="10000"/>
          </a:bodyPr>
          <a:lstStyle/>
          <a:p>
            <a:r>
              <a:rPr lang="fr-BE" dirty="0"/>
              <a:t>JAP statue </a:t>
            </a:r>
          </a:p>
          <a:p>
            <a:pPr lvl="1"/>
            <a:r>
              <a:rPr lang="fr-BE" dirty="0">
                <a:solidFill>
                  <a:schemeClr val="tx1"/>
                </a:solidFill>
              </a:rPr>
              <a:t>sur dossier écrit </a:t>
            </a:r>
          </a:p>
          <a:p>
            <a:pPr lvl="1"/>
            <a:r>
              <a:rPr lang="fr-BE" dirty="0">
                <a:solidFill>
                  <a:schemeClr val="tx1"/>
                </a:solidFill>
              </a:rPr>
              <a:t>dans le mois</a:t>
            </a:r>
            <a:r>
              <a:rPr lang="en-GB" dirty="0">
                <a:solidFill>
                  <a:schemeClr val="tx1"/>
                </a:solidFill>
              </a:rPr>
              <a:t> à dater</a:t>
            </a:r>
          </a:p>
          <a:p>
            <a:pPr lvl="2"/>
            <a:r>
              <a:rPr lang="fr-BE" dirty="0">
                <a:solidFill>
                  <a:schemeClr val="tx1"/>
                </a:solidFill>
              </a:rPr>
              <a:t>de l’avis directeur</a:t>
            </a:r>
          </a:p>
          <a:p>
            <a:pPr lvl="2"/>
            <a:r>
              <a:rPr lang="fr-BE" dirty="0">
                <a:solidFill>
                  <a:schemeClr val="tx1"/>
                </a:solidFill>
              </a:rPr>
              <a:t>ou de l’expiration du délai de 15 jours pour la réception du dossier (procédure « en liberté »)</a:t>
            </a:r>
          </a:p>
          <a:p>
            <a:pPr lvl="2"/>
            <a:endParaRPr lang="en-GB" dirty="0">
              <a:solidFill>
                <a:schemeClr val="tx1"/>
              </a:solidFill>
            </a:endParaRPr>
          </a:p>
          <a:p>
            <a:pPr>
              <a:buFont typeface="Arial" panose="020B0604020202020204" pitchFamily="34" charset="0"/>
              <a:buChar char="•"/>
            </a:pPr>
            <a:r>
              <a:rPr lang="fr-BE" dirty="0"/>
              <a:t>JAP peut </a:t>
            </a:r>
          </a:p>
          <a:p>
            <a:pPr lvl="2">
              <a:buFont typeface="Arial" panose="020B0604020202020204" pitchFamily="34" charset="0"/>
              <a:buChar char="•"/>
            </a:pPr>
            <a:r>
              <a:rPr lang="fr-BE" dirty="0">
                <a:solidFill>
                  <a:schemeClr val="tx1"/>
                </a:solidFill>
              </a:rPr>
              <a:t>demander aux Maisons de Justice un rapport d’information succinct ou une enquête sociale ;</a:t>
            </a:r>
          </a:p>
          <a:p>
            <a:pPr lvl="2">
              <a:buFont typeface="Arial" panose="020B0604020202020204" pitchFamily="34" charset="0"/>
              <a:buChar char="•"/>
            </a:pPr>
            <a:r>
              <a:rPr lang="fr-BE" dirty="0">
                <a:solidFill>
                  <a:schemeClr val="tx1"/>
                </a:solidFill>
              </a:rPr>
              <a:t>demander des informations complémentaires ;</a:t>
            </a:r>
          </a:p>
          <a:p>
            <a:pPr lvl="2">
              <a:buFont typeface="Arial" panose="020B0604020202020204" pitchFamily="34" charset="0"/>
              <a:buChar char="•"/>
            </a:pPr>
            <a:r>
              <a:rPr lang="fr-BE" dirty="0">
                <a:solidFill>
                  <a:schemeClr val="tx1"/>
                </a:solidFill>
              </a:rPr>
              <a:t>décider d’organiser une audience ;</a:t>
            </a:r>
          </a:p>
          <a:p>
            <a:pPr marL="704088" lvl="2" indent="0">
              <a:buNone/>
            </a:pPr>
            <a:r>
              <a:rPr lang="fr-BE" dirty="0">
                <a:solidFill>
                  <a:schemeClr val="tx1"/>
                </a:solidFill>
              </a:rPr>
              <a:t>Dans ces cas : prolongation des délais pour statuer.</a:t>
            </a:r>
          </a:p>
          <a:p>
            <a:pPr marL="109728" indent="0">
              <a:buNone/>
            </a:pPr>
            <a:endParaRPr lang="fr-BE" dirty="0"/>
          </a:p>
          <a:p>
            <a:pPr marL="109728" indent="0">
              <a:buNone/>
            </a:pPr>
            <a:endParaRPr lang="fr-BE" dirty="0"/>
          </a:p>
        </p:txBody>
      </p:sp>
    </p:spTree>
    <p:extLst>
      <p:ext uri="{BB962C8B-B14F-4D97-AF65-F5344CB8AC3E}">
        <p14:creationId xmlns:p14="http://schemas.microsoft.com/office/powerpoint/2010/main" val="14271812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404664"/>
            <a:ext cx="8229600" cy="1066800"/>
          </a:xfrm>
        </p:spPr>
        <p:txBody>
          <a:bodyPr/>
          <a:lstStyle/>
          <a:p>
            <a:r>
              <a:rPr lang="fr-FR" dirty="0"/>
              <a:t>Libération conditionnelle</a:t>
            </a:r>
          </a:p>
        </p:txBody>
      </p:sp>
      <p:sp>
        <p:nvSpPr>
          <p:cNvPr id="3" name="Espace réservé du contenu 2"/>
          <p:cNvSpPr>
            <a:spLocks noGrp="1"/>
          </p:cNvSpPr>
          <p:nvPr>
            <p:ph idx="1"/>
          </p:nvPr>
        </p:nvSpPr>
        <p:spPr>
          <a:xfrm>
            <a:off x="321365" y="1700808"/>
            <a:ext cx="8568952" cy="4824536"/>
          </a:xfrm>
        </p:spPr>
        <p:txBody>
          <a:bodyPr>
            <a:normAutofit/>
          </a:bodyPr>
          <a:lstStyle/>
          <a:p>
            <a:pPr lvl="1" algn="just"/>
            <a:r>
              <a:rPr lang="fr-FR" dirty="0">
                <a:solidFill>
                  <a:schemeClr val="tx1"/>
                </a:solidFill>
              </a:rPr>
              <a:t>Procédure similaire</a:t>
            </a:r>
          </a:p>
          <a:p>
            <a:pPr lvl="1" algn="just"/>
            <a:endParaRPr lang="fr-FR" dirty="0">
              <a:solidFill>
                <a:schemeClr val="tx1"/>
              </a:solidFill>
            </a:endParaRPr>
          </a:p>
          <a:p>
            <a:pPr lvl="1" algn="just"/>
            <a:r>
              <a:rPr lang="fr-FR" dirty="0">
                <a:solidFill>
                  <a:schemeClr val="tx1"/>
                </a:solidFill>
              </a:rPr>
              <a:t>Délai d’épreuve :</a:t>
            </a:r>
          </a:p>
          <a:p>
            <a:pPr lvl="2" algn="just"/>
            <a:r>
              <a:rPr lang="fr-FR" dirty="0">
                <a:solidFill>
                  <a:schemeClr val="tx1"/>
                </a:solidFill>
              </a:rPr>
              <a:t>Solde de la peine =&gt; mais </a:t>
            </a:r>
            <a:r>
              <a:rPr lang="fr-FR" b="1" dirty="0">
                <a:solidFill>
                  <a:schemeClr val="accent2"/>
                </a:solidFill>
              </a:rPr>
              <a:t>minimum 1 an</a:t>
            </a:r>
          </a:p>
          <a:p>
            <a:endParaRPr lang="fr-FR" dirty="0"/>
          </a:p>
        </p:txBody>
      </p:sp>
    </p:spTree>
    <p:extLst>
      <p:ext uri="{BB962C8B-B14F-4D97-AF65-F5344CB8AC3E}">
        <p14:creationId xmlns:p14="http://schemas.microsoft.com/office/powerpoint/2010/main" val="18057394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a:t>Guidance</a:t>
            </a:r>
            <a:endParaRPr lang="en-GB" dirty="0"/>
          </a:p>
        </p:txBody>
      </p:sp>
      <p:sp>
        <p:nvSpPr>
          <p:cNvPr id="3" name="Espace réservé du contenu 2"/>
          <p:cNvSpPr>
            <a:spLocks noGrp="1"/>
          </p:cNvSpPr>
          <p:nvPr>
            <p:ph idx="1"/>
          </p:nvPr>
        </p:nvSpPr>
        <p:spPr/>
        <p:txBody>
          <a:bodyPr/>
          <a:lstStyle/>
          <a:p>
            <a:r>
              <a:rPr lang="fr-BE" dirty="0"/>
              <a:t>Obligatoire si des conditions particulières sont imposées</a:t>
            </a:r>
          </a:p>
          <a:p>
            <a:r>
              <a:rPr lang="fr-BE" dirty="0"/>
              <a:t>SE: horaires-types en Communauté française (A.R. Com. Fr. 25 nov. 2021)</a:t>
            </a:r>
            <a:endParaRPr lang="en-GB" dirty="0"/>
          </a:p>
        </p:txBody>
      </p:sp>
    </p:spTree>
    <p:extLst>
      <p:ext uri="{BB962C8B-B14F-4D97-AF65-F5344CB8AC3E}">
        <p14:creationId xmlns:p14="http://schemas.microsoft.com/office/powerpoint/2010/main" val="39713300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Macintosh HD:Users:nederlandt:Desktop:Capture d’écran 2019-10-17 à 15.11.06.png"/>
          <p:cNvPicPr/>
          <p:nvPr/>
        </p:nvPicPr>
        <p:blipFill>
          <a:blip r:embed="rId2">
            <a:extLst>
              <a:ext uri="{28A0092B-C50C-407E-A947-70E740481C1C}">
                <a14:useLocalDpi xmlns:a14="http://schemas.microsoft.com/office/drawing/2010/main" val="0"/>
              </a:ext>
            </a:extLst>
          </a:blip>
          <a:srcRect/>
          <a:stretch>
            <a:fillRect/>
          </a:stretch>
        </p:blipFill>
        <p:spPr bwMode="auto">
          <a:xfrm>
            <a:off x="107504" y="98244"/>
            <a:ext cx="6804248" cy="6740437"/>
          </a:xfrm>
          <a:prstGeom prst="rect">
            <a:avLst/>
          </a:prstGeom>
          <a:noFill/>
          <a:ln>
            <a:solidFill>
              <a:schemeClr val="tx1"/>
            </a:solidFill>
          </a:ln>
        </p:spPr>
      </p:pic>
      <p:sp>
        <p:nvSpPr>
          <p:cNvPr id="7" name="ZoneTexte 6"/>
          <p:cNvSpPr txBox="1"/>
          <p:nvPr/>
        </p:nvSpPr>
        <p:spPr>
          <a:xfrm>
            <a:off x="7092280" y="2060848"/>
            <a:ext cx="1964829" cy="3970318"/>
          </a:xfrm>
          <a:prstGeom prst="rect">
            <a:avLst/>
          </a:prstGeom>
          <a:noFill/>
        </p:spPr>
        <p:txBody>
          <a:bodyPr wrap="square" rtlCol="0">
            <a:spAutoFit/>
          </a:bodyPr>
          <a:lstStyle/>
          <a:p>
            <a:r>
              <a:rPr lang="fr-FR" dirty="0"/>
              <a:t>*Avis parquet :</a:t>
            </a:r>
          </a:p>
          <a:p>
            <a:r>
              <a:rPr lang="fr-FR" dirty="0"/>
              <a:t>selon directives du collège des procureurs généraux</a:t>
            </a:r>
          </a:p>
          <a:p>
            <a:endParaRPr lang="fr-FR" dirty="0"/>
          </a:p>
          <a:p>
            <a:r>
              <a:rPr lang="fr-FR" dirty="0"/>
              <a:t>*Si refus JAP, condamné.e peut demander à être entendu.e pour la demande suivante relative à la même modalité</a:t>
            </a:r>
          </a:p>
        </p:txBody>
      </p:sp>
      <p:sp>
        <p:nvSpPr>
          <p:cNvPr id="9" name="ZoneTexte 8"/>
          <p:cNvSpPr txBox="1"/>
          <p:nvPr/>
        </p:nvSpPr>
        <p:spPr>
          <a:xfrm>
            <a:off x="2123728" y="4725144"/>
            <a:ext cx="648072" cy="307777"/>
          </a:xfrm>
          <a:prstGeom prst="rect">
            <a:avLst/>
          </a:prstGeom>
          <a:noFill/>
        </p:spPr>
        <p:txBody>
          <a:bodyPr wrap="square" rtlCol="0">
            <a:spAutoFit/>
          </a:bodyPr>
          <a:lstStyle/>
          <a:p>
            <a:r>
              <a:rPr lang="fr-FR" sz="1400">
                <a:latin typeface="Calibri" charset="0"/>
                <a:ea typeface="Calibri" charset="0"/>
                <a:cs typeface="Calibri" charset="0"/>
              </a:rPr>
              <a:t>/ ES</a:t>
            </a:r>
            <a:endParaRPr lang="fr-FR" sz="1400" dirty="0">
              <a:latin typeface="Calibri" charset="0"/>
              <a:ea typeface="Calibri" charset="0"/>
              <a:cs typeface="Calibri" charset="0"/>
            </a:endParaRPr>
          </a:p>
        </p:txBody>
      </p:sp>
      <p:sp>
        <p:nvSpPr>
          <p:cNvPr id="6" name="ZoneTexte 5"/>
          <p:cNvSpPr txBox="1"/>
          <p:nvPr/>
        </p:nvSpPr>
        <p:spPr>
          <a:xfrm>
            <a:off x="3923928" y="1916832"/>
            <a:ext cx="1152128" cy="738664"/>
          </a:xfrm>
          <a:prstGeom prst="rect">
            <a:avLst/>
          </a:prstGeom>
          <a:noFill/>
        </p:spPr>
        <p:txBody>
          <a:bodyPr wrap="square" rtlCol="0">
            <a:spAutoFit/>
          </a:bodyPr>
          <a:lstStyle/>
          <a:p>
            <a:r>
              <a:rPr lang="fr-FR" sz="1400">
                <a:latin typeface="Calibri" charset="0"/>
                <a:ea typeface="Calibri" charset="0"/>
                <a:cs typeface="Calibri" charset="0"/>
              </a:rPr>
              <a:t>15 jours (dossier) </a:t>
            </a:r>
          </a:p>
          <a:p>
            <a:r>
              <a:rPr lang="fr-FR" sz="1400" dirty="0">
                <a:latin typeface="Calibri" charset="0"/>
                <a:ea typeface="Calibri" charset="0"/>
                <a:cs typeface="Calibri" charset="0"/>
              </a:rPr>
              <a:t>+</a:t>
            </a:r>
          </a:p>
        </p:txBody>
      </p:sp>
    </p:spTree>
    <p:extLst>
      <p:ext uri="{BB962C8B-B14F-4D97-AF65-F5344CB8AC3E}">
        <p14:creationId xmlns:p14="http://schemas.microsoft.com/office/powerpoint/2010/main" val="40602201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Nouveauté: libération anticipée à 6 mois de la fin de peine</a:t>
            </a:r>
            <a:endParaRPr lang="en-GB" dirty="0"/>
          </a:p>
        </p:txBody>
      </p:sp>
      <p:sp>
        <p:nvSpPr>
          <p:cNvPr id="3" name="Espace réservé du contenu 2"/>
          <p:cNvSpPr>
            <a:spLocks noGrp="1"/>
          </p:cNvSpPr>
          <p:nvPr>
            <p:ph idx="1"/>
          </p:nvPr>
        </p:nvSpPr>
        <p:spPr/>
        <p:txBody>
          <a:bodyPr>
            <a:normAutofit fontScale="92500" lnSpcReduction="10000"/>
          </a:bodyPr>
          <a:lstStyle/>
          <a:p>
            <a:pPr>
              <a:buFont typeface="Arial" panose="020B0604020202020204" pitchFamily="34" charset="0"/>
              <a:buChar char="•"/>
            </a:pPr>
            <a:r>
              <a:rPr lang="fr-BE" sz="2600" dirty="0"/>
              <a:t>Loi du 30 juil. 2022, art. 63 à 66.</a:t>
            </a:r>
          </a:p>
          <a:p>
            <a:pPr>
              <a:buFont typeface="Arial" panose="020B0604020202020204" pitchFamily="34" charset="0"/>
              <a:buChar char="•"/>
            </a:pPr>
            <a:r>
              <a:rPr lang="fr-BE" sz="2600" dirty="0"/>
              <a:t>Lutte contre la surpopulation carcérale</a:t>
            </a:r>
          </a:p>
          <a:p>
            <a:r>
              <a:rPr lang="fr-BE" sz="2600" dirty="0"/>
              <a:t>Applicable à tous les détenus </a:t>
            </a:r>
          </a:p>
          <a:p>
            <a:pPr lvl="1"/>
            <a:r>
              <a:rPr lang="fr-BE" sz="2200" dirty="0">
                <a:solidFill>
                  <a:schemeClr val="tx1"/>
                </a:solidFill>
              </a:rPr>
              <a:t>Exceptions: peine supérieure à 10 ans, faits de mœurs ou de terrorisme, peine avec MDT, étrangers sans droit de séjour, suivi OCAM, LC ou SE antérieure ayant été révoquée.</a:t>
            </a:r>
            <a:endParaRPr lang="en-GB" sz="2200" dirty="0">
              <a:solidFill>
                <a:schemeClr val="tx1"/>
              </a:solidFill>
            </a:endParaRPr>
          </a:p>
          <a:p>
            <a:pPr marL="411480" lvl="1" indent="0">
              <a:buNone/>
            </a:pPr>
            <a:r>
              <a:rPr lang="fr-BE" dirty="0">
                <a:solidFill>
                  <a:schemeClr val="tx1"/>
                </a:solidFill>
              </a:rPr>
              <a:t>Applicable également aux détenus en SE.</a:t>
            </a:r>
          </a:p>
          <a:p>
            <a:pPr>
              <a:buFont typeface="Arial" panose="020B0604020202020204" pitchFamily="34" charset="0"/>
              <a:buChar char="•"/>
            </a:pPr>
            <a:endParaRPr lang="fr-BE" dirty="0">
              <a:solidFill>
                <a:schemeClr val="tx1"/>
              </a:solidFill>
            </a:endParaRPr>
          </a:p>
          <a:p>
            <a:pPr>
              <a:buFont typeface="Arial" panose="020B0604020202020204" pitchFamily="34" charset="0"/>
              <a:buChar char="•"/>
            </a:pPr>
            <a:r>
              <a:rPr lang="fr-BE" sz="2600" dirty="0">
                <a:solidFill>
                  <a:schemeClr val="tx1"/>
                </a:solidFill>
              </a:rPr>
              <a:t>Décision du directeur après examen de la « faisabilité »</a:t>
            </a:r>
          </a:p>
          <a:p>
            <a:pPr>
              <a:buFont typeface="Arial" panose="020B0604020202020204" pitchFamily="34" charset="0"/>
              <a:buChar char="•"/>
            </a:pPr>
            <a:endParaRPr lang="fr-BE" sz="2600" dirty="0"/>
          </a:p>
          <a:p>
            <a:pPr>
              <a:buFont typeface="Arial" panose="020B0604020202020204" pitchFamily="34" charset="0"/>
              <a:buChar char="•"/>
            </a:pPr>
            <a:r>
              <a:rPr lang="fr-BE" sz="2600" dirty="0"/>
              <a:t>Révocation par le directeur si indices de nouveaux faits ou si victime importunée.</a:t>
            </a:r>
            <a:endParaRPr lang="fr-BE" sz="2600" dirty="0">
              <a:solidFill>
                <a:schemeClr val="tx1"/>
              </a:solidFill>
            </a:endParaRPr>
          </a:p>
        </p:txBody>
      </p:sp>
    </p:spTree>
    <p:extLst>
      <p:ext uri="{BB962C8B-B14F-4D97-AF65-F5344CB8AC3E}">
        <p14:creationId xmlns:p14="http://schemas.microsoft.com/office/powerpoint/2010/main" val="9613646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43608" y="2564904"/>
            <a:ext cx="7869560" cy="1440160"/>
          </a:xfrm>
        </p:spPr>
        <p:txBody>
          <a:bodyPr>
            <a:normAutofit/>
          </a:bodyPr>
          <a:lstStyle/>
          <a:p>
            <a:r>
              <a:rPr lang="fr-FR" dirty="0"/>
              <a:t>3. Conseils à destination </a:t>
            </a:r>
            <a:r>
              <a:rPr lang="fr-FR"/>
              <a:t>des praticiens en vue de la réforme</a:t>
            </a:r>
            <a:endParaRPr lang="fr-FR" b="1" u="sng" dirty="0"/>
          </a:p>
        </p:txBody>
      </p:sp>
    </p:spTree>
    <p:extLst>
      <p:ext uri="{BB962C8B-B14F-4D97-AF65-F5344CB8AC3E}">
        <p14:creationId xmlns:p14="http://schemas.microsoft.com/office/powerpoint/2010/main" val="12119253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9426" y="2339588"/>
            <a:ext cx="7869560" cy="1440160"/>
          </a:xfrm>
        </p:spPr>
        <p:txBody>
          <a:bodyPr>
            <a:normAutofit/>
          </a:bodyPr>
          <a:lstStyle/>
          <a:p>
            <a:r>
              <a:rPr lang="fr-FR" b="1" u="sng" dirty="0"/>
              <a:t>Lors du passage devant le tribunal correctionnel</a:t>
            </a:r>
          </a:p>
        </p:txBody>
      </p:sp>
      <p:sp>
        <p:nvSpPr>
          <p:cNvPr id="3" name="ZoneTexte 2">
            <a:extLst>
              <a:ext uri="{FF2B5EF4-FFF2-40B4-BE49-F238E27FC236}">
                <a16:creationId xmlns:a16="http://schemas.microsoft.com/office/drawing/2014/main" xmlns="" id="{DCE511BA-239D-49D0-86AB-0F1E793DC50D}"/>
              </a:ext>
            </a:extLst>
          </p:cNvPr>
          <p:cNvSpPr txBox="1"/>
          <p:nvPr/>
        </p:nvSpPr>
        <p:spPr>
          <a:xfrm>
            <a:off x="631958" y="2339588"/>
            <a:ext cx="8044497" cy="923330"/>
          </a:xfrm>
          <a:prstGeom prst="rect">
            <a:avLst/>
          </a:prstGeom>
          <a:noFill/>
        </p:spPr>
        <p:txBody>
          <a:bodyPr wrap="square" rtlCol="0">
            <a:spAutoFit/>
          </a:bodyPr>
          <a:lstStyle/>
          <a:p>
            <a:endParaRPr lang="fr-FR" dirty="0"/>
          </a:p>
          <a:p>
            <a:endParaRPr lang="fr-BE" dirty="0"/>
          </a:p>
          <a:p>
            <a:endParaRPr lang="fr-BE" dirty="0"/>
          </a:p>
        </p:txBody>
      </p:sp>
    </p:spTree>
    <p:extLst>
      <p:ext uri="{BB962C8B-B14F-4D97-AF65-F5344CB8AC3E}">
        <p14:creationId xmlns:p14="http://schemas.microsoft.com/office/powerpoint/2010/main" val="3116538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620688"/>
            <a:ext cx="9144000" cy="1066800"/>
          </a:xfrm>
        </p:spPr>
        <p:txBody>
          <a:bodyPr>
            <a:noAutofit/>
          </a:bodyPr>
          <a:lstStyle/>
          <a:p>
            <a:r>
              <a:rPr lang="fr-FR" sz="3600" dirty="0"/>
              <a:t>Faut-il plaider la peine de surveillance électronique ?</a:t>
            </a:r>
          </a:p>
        </p:txBody>
      </p:sp>
      <p:sp>
        <p:nvSpPr>
          <p:cNvPr id="3" name="Espace réservé du contenu 2"/>
          <p:cNvSpPr>
            <a:spLocks noGrp="1"/>
          </p:cNvSpPr>
          <p:nvPr>
            <p:ph idx="1"/>
          </p:nvPr>
        </p:nvSpPr>
        <p:spPr>
          <a:xfrm>
            <a:off x="-15026" y="1916832"/>
            <a:ext cx="9144000" cy="4941168"/>
          </a:xfrm>
        </p:spPr>
        <p:txBody>
          <a:bodyPr>
            <a:normAutofit lnSpcReduction="10000"/>
          </a:bodyPr>
          <a:lstStyle/>
          <a:p>
            <a:pPr marL="109728" indent="0" algn="just">
              <a:buNone/>
            </a:pPr>
            <a:r>
              <a:rPr lang="fr-FR" b="1" u="sng" dirty="0"/>
              <a:t>Prononcé : art. 37</a:t>
            </a:r>
            <a:r>
              <a:rPr lang="fr-FR" b="1" i="1" u="sng" dirty="0"/>
              <a:t>ter C. </a:t>
            </a:r>
            <a:r>
              <a:rPr lang="fr-FR" b="1" i="1" u="sng" dirty="0" err="1"/>
              <a:t>pén</a:t>
            </a:r>
            <a:r>
              <a:rPr lang="fr-FR" b="1" i="1" u="sng" dirty="0"/>
              <a:t>.</a:t>
            </a:r>
          </a:p>
          <a:p>
            <a:pPr algn="just"/>
            <a:r>
              <a:rPr lang="fr-FR" dirty="0"/>
              <a:t>Peine </a:t>
            </a:r>
            <a:r>
              <a:rPr lang="fr-FR" b="1" dirty="0"/>
              <a:t>MIN 1 mois </a:t>
            </a:r>
            <a:r>
              <a:rPr lang="fr-FR" sz="2600" dirty="0"/>
              <a:t>(même si circonstances atténuantes) </a:t>
            </a:r>
            <a:r>
              <a:rPr lang="fr-FR" dirty="0"/>
              <a:t>et </a:t>
            </a:r>
            <a:r>
              <a:rPr lang="fr-FR" b="1" dirty="0"/>
              <a:t>MAX 1 an </a:t>
            </a:r>
            <a:r>
              <a:rPr lang="fr-FR" sz="2600" dirty="0"/>
              <a:t>(même si récidive ou concours) </a:t>
            </a:r>
            <a:r>
              <a:rPr lang="fr-FR" sz="2600" dirty="0">
                <a:solidFill>
                  <a:srgbClr val="FF0000"/>
                </a:solidFill>
              </a:rPr>
              <a:t> </a:t>
            </a:r>
          </a:p>
          <a:p>
            <a:pPr algn="just"/>
            <a:endParaRPr lang="fr-FR" sz="2200" dirty="0">
              <a:solidFill>
                <a:srgbClr val="FF0000"/>
              </a:solidFill>
            </a:endParaRPr>
          </a:p>
          <a:p>
            <a:pPr marL="109728" indent="0">
              <a:buNone/>
            </a:pPr>
            <a:r>
              <a:rPr lang="fr-BE" sz="2200" u="sng" dirty="0"/>
              <a:t>Article 37</a:t>
            </a:r>
            <a:r>
              <a:rPr lang="fr-BE" sz="2200" i="1" u="sng" dirty="0"/>
              <a:t>ter</a:t>
            </a:r>
            <a:r>
              <a:rPr lang="fr-BE" sz="2200" u="sng" dirty="0"/>
              <a:t> du Code pénal :</a:t>
            </a:r>
            <a:endParaRPr lang="fr-BE" sz="2200" dirty="0"/>
          </a:p>
          <a:p>
            <a:pPr marL="109728" indent="0">
              <a:buNone/>
            </a:pPr>
            <a:endParaRPr lang="fr-BE" sz="400" dirty="0"/>
          </a:p>
          <a:p>
            <a:pPr marL="139700" lvl="1" indent="95250">
              <a:buNone/>
            </a:pPr>
            <a:r>
              <a:rPr lang="fr-BE" sz="2200" dirty="0">
                <a:solidFill>
                  <a:schemeClr val="tx1"/>
                </a:solidFill>
              </a:rPr>
              <a:t>§1</a:t>
            </a:r>
            <a:r>
              <a:rPr lang="fr-BE" sz="2200" baseline="30000" dirty="0">
                <a:solidFill>
                  <a:schemeClr val="tx1"/>
                </a:solidFill>
              </a:rPr>
              <a:t>er</a:t>
            </a:r>
            <a:r>
              <a:rPr lang="fr-BE" sz="2200" dirty="0">
                <a:solidFill>
                  <a:schemeClr val="tx1"/>
                </a:solidFill>
              </a:rPr>
              <a:t> L</a:t>
            </a:r>
            <a:r>
              <a:rPr lang="fr-FR" sz="2200" dirty="0" err="1">
                <a:solidFill>
                  <a:schemeClr val="tx1"/>
                </a:solidFill>
              </a:rPr>
              <a:t>orsqu'un</a:t>
            </a:r>
            <a:r>
              <a:rPr lang="fr-FR" sz="2200" dirty="0">
                <a:solidFill>
                  <a:schemeClr val="tx1"/>
                </a:solidFill>
              </a:rPr>
              <a:t> fait est de nature à </a:t>
            </a:r>
            <a:r>
              <a:rPr lang="fr-FR" sz="2200" b="1" u="sng" dirty="0">
                <a:solidFill>
                  <a:schemeClr val="tx1"/>
                </a:solidFill>
              </a:rPr>
              <a:t>entraîner une peine d'emprisonnement d'un an au maximum</a:t>
            </a:r>
            <a:r>
              <a:rPr lang="fr-FR" sz="2200" dirty="0">
                <a:solidFill>
                  <a:schemeClr val="tx1"/>
                </a:solidFill>
              </a:rPr>
              <a:t>, le juge peut condamner à titre de peine principale à une peine de </a:t>
            </a:r>
            <a:r>
              <a:rPr lang="fr-FR" sz="2200" b="1" dirty="0">
                <a:solidFill>
                  <a:schemeClr val="tx1"/>
                </a:solidFill>
              </a:rPr>
              <a:t>surveillance électronique d'une durée égale à la peine d'emprisonnement </a:t>
            </a:r>
            <a:r>
              <a:rPr lang="fr-FR" sz="2200" dirty="0">
                <a:solidFill>
                  <a:schemeClr val="tx1"/>
                </a:solidFill>
              </a:rPr>
              <a:t>qu'il aurait prononcée et qui peut être </a:t>
            </a:r>
            <a:r>
              <a:rPr lang="fr-FR" sz="2200" b="1" dirty="0">
                <a:solidFill>
                  <a:schemeClr val="tx1"/>
                </a:solidFill>
              </a:rPr>
              <a:t>applicable en cas de non-exécution de la peine de surveillance électronique</a:t>
            </a:r>
            <a:r>
              <a:rPr lang="fr-FR" sz="2200" dirty="0">
                <a:solidFill>
                  <a:schemeClr val="tx1"/>
                </a:solidFill>
              </a:rPr>
              <a:t>. Pour la fixation de la durée de cette peine d'emprisonnement subsidiaire, un jour de la peine de surveillance électronique infligée correspond à un jour de peine d'emprisonnement.</a:t>
            </a:r>
          </a:p>
          <a:p>
            <a:pPr algn="just"/>
            <a:endParaRPr lang="fr-FR" sz="2200" dirty="0">
              <a:solidFill>
                <a:srgbClr val="FF0000"/>
              </a:solidFill>
            </a:endParaRPr>
          </a:p>
          <a:p>
            <a:pPr algn="just"/>
            <a:endParaRPr lang="fr-FR" dirty="0"/>
          </a:p>
          <a:p>
            <a:pPr marL="109728" indent="0">
              <a:buNone/>
            </a:pPr>
            <a:endParaRPr lang="fr-FR" sz="1900" dirty="0"/>
          </a:p>
          <a:p>
            <a:endParaRPr lang="fr-FR" dirty="0"/>
          </a:p>
        </p:txBody>
      </p:sp>
    </p:spTree>
    <p:extLst>
      <p:ext uri="{BB962C8B-B14F-4D97-AF65-F5344CB8AC3E}">
        <p14:creationId xmlns:p14="http://schemas.microsoft.com/office/powerpoint/2010/main" val="10117377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332656"/>
            <a:ext cx="9144000" cy="1066800"/>
          </a:xfrm>
        </p:spPr>
        <p:txBody>
          <a:bodyPr>
            <a:normAutofit/>
          </a:bodyPr>
          <a:lstStyle/>
          <a:p>
            <a:r>
              <a:rPr lang="fr-FR" sz="3400" dirty="0"/>
              <a:t>La peine de surveillance électronique</a:t>
            </a:r>
          </a:p>
        </p:txBody>
      </p:sp>
      <p:sp>
        <p:nvSpPr>
          <p:cNvPr id="3" name="Espace réservé du contenu 2"/>
          <p:cNvSpPr>
            <a:spLocks noGrp="1"/>
          </p:cNvSpPr>
          <p:nvPr>
            <p:ph idx="1"/>
          </p:nvPr>
        </p:nvSpPr>
        <p:spPr>
          <a:xfrm>
            <a:off x="-15026" y="1556792"/>
            <a:ext cx="9144000" cy="5301208"/>
          </a:xfrm>
        </p:spPr>
        <p:txBody>
          <a:bodyPr>
            <a:normAutofit fontScale="92500" lnSpcReduction="20000"/>
          </a:bodyPr>
          <a:lstStyle/>
          <a:p>
            <a:pPr marL="109728" indent="0">
              <a:buNone/>
            </a:pPr>
            <a:r>
              <a:rPr lang="fr-BE" sz="2200" u="sng" dirty="0"/>
              <a:t>Article 37</a:t>
            </a:r>
            <a:r>
              <a:rPr lang="fr-BE" sz="2200" i="1" u="sng" dirty="0"/>
              <a:t>ter</a:t>
            </a:r>
            <a:r>
              <a:rPr lang="fr-BE" sz="2200" u="sng" dirty="0"/>
              <a:t> du Code pénal :</a:t>
            </a:r>
            <a:endParaRPr lang="fr-BE" sz="2200" dirty="0"/>
          </a:p>
          <a:p>
            <a:pPr marL="109728" indent="0">
              <a:buNone/>
            </a:pPr>
            <a:endParaRPr lang="fr-BE" sz="400" dirty="0"/>
          </a:p>
          <a:p>
            <a:pPr marL="234950" lvl="1" indent="0">
              <a:buNone/>
            </a:pPr>
            <a:r>
              <a:rPr lang="fr-FR" sz="2400" dirty="0">
                <a:solidFill>
                  <a:schemeClr val="tx1"/>
                </a:solidFill>
              </a:rPr>
              <a:t>§ 5. Le juge détermine la durée de la peine de surveillance électronique et peut donner des indications quant à ses modalités concrètes.</a:t>
            </a:r>
            <a:br>
              <a:rPr lang="fr-FR" sz="2400" dirty="0">
                <a:solidFill>
                  <a:schemeClr val="tx1"/>
                </a:solidFill>
              </a:rPr>
            </a:br>
            <a:r>
              <a:rPr lang="fr-FR" sz="2400" dirty="0">
                <a:solidFill>
                  <a:schemeClr val="tx1"/>
                </a:solidFill>
              </a:rPr>
              <a:t>  </a:t>
            </a:r>
            <a:r>
              <a:rPr lang="fr-FR" sz="2400" b="1" u="sng" dirty="0">
                <a:solidFill>
                  <a:schemeClr val="tx1"/>
                </a:solidFill>
              </a:rPr>
              <a:t> La peine de surveillance électronique est toujours assortie des conditions générales suivantes</a:t>
            </a:r>
            <a:r>
              <a:rPr lang="fr-FR" sz="2400" dirty="0">
                <a:solidFill>
                  <a:schemeClr val="tx1"/>
                </a:solidFill>
              </a:rPr>
              <a:t> :</a:t>
            </a:r>
            <a:br>
              <a:rPr lang="fr-FR" sz="2400" dirty="0">
                <a:solidFill>
                  <a:schemeClr val="tx1"/>
                </a:solidFill>
              </a:rPr>
            </a:br>
            <a:r>
              <a:rPr lang="fr-FR" sz="2400" dirty="0">
                <a:solidFill>
                  <a:schemeClr val="tx1"/>
                </a:solidFill>
              </a:rPr>
              <a:t>   1° ne </a:t>
            </a:r>
            <a:r>
              <a:rPr lang="fr-FR" sz="2400" b="1" dirty="0">
                <a:solidFill>
                  <a:schemeClr val="tx1"/>
                </a:solidFill>
              </a:rPr>
              <a:t>pas commettre d'infractions</a:t>
            </a:r>
            <a:r>
              <a:rPr lang="fr-FR" sz="2400" dirty="0">
                <a:solidFill>
                  <a:schemeClr val="tx1"/>
                </a:solidFill>
              </a:rPr>
              <a:t>;</a:t>
            </a:r>
            <a:br>
              <a:rPr lang="fr-FR" sz="2400" dirty="0">
                <a:solidFill>
                  <a:schemeClr val="tx1"/>
                </a:solidFill>
              </a:rPr>
            </a:br>
            <a:r>
              <a:rPr lang="fr-FR" sz="2400" dirty="0">
                <a:solidFill>
                  <a:schemeClr val="tx1"/>
                </a:solidFill>
              </a:rPr>
              <a:t>   2° avoir une </a:t>
            </a:r>
            <a:r>
              <a:rPr lang="fr-FR" sz="2400" b="1" dirty="0">
                <a:solidFill>
                  <a:schemeClr val="tx1"/>
                </a:solidFill>
              </a:rPr>
              <a:t>adresse fixe </a:t>
            </a:r>
            <a:r>
              <a:rPr lang="fr-FR" sz="2400" dirty="0">
                <a:solidFill>
                  <a:schemeClr val="tx1"/>
                </a:solidFill>
              </a:rPr>
              <a:t>et, en cas de changement d'adresse, communiquer sans délai l'adresse de sa nouvelle résidence au ministère public et au service compétent pour la surveillance électronique;</a:t>
            </a:r>
            <a:br>
              <a:rPr lang="fr-FR" sz="2400" dirty="0">
                <a:solidFill>
                  <a:schemeClr val="tx1"/>
                </a:solidFill>
              </a:rPr>
            </a:br>
            <a:r>
              <a:rPr lang="fr-FR" sz="2400" dirty="0">
                <a:solidFill>
                  <a:schemeClr val="tx1"/>
                </a:solidFill>
              </a:rPr>
              <a:t>   3° </a:t>
            </a:r>
            <a:r>
              <a:rPr lang="fr-FR" sz="2400" b="1" dirty="0">
                <a:solidFill>
                  <a:schemeClr val="tx1"/>
                </a:solidFill>
              </a:rPr>
              <a:t>donner suite aux convocations </a:t>
            </a:r>
            <a:r>
              <a:rPr lang="fr-FR" sz="2400" dirty="0">
                <a:solidFill>
                  <a:schemeClr val="tx1"/>
                </a:solidFill>
              </a:rPr>
              <a:t>du service compétent pour la surveillance électronique et </a:t>
            </a:r>
            <a:r>
              <a:rPr lang="fr-FR" sz="2400" b="1" dirty="0">
                <a:solidFill>
                  <a:schemeClr val="tx1"/>
                </a:solidFill>
              </a:rPr>
              <a:t>respecter les modalités concrètes déterminées par ce service</a:t>
            </a:r>
            <a:r>
              <a:rPr lang="fr-FR" sz="2400" dirty="0">
                <a:solidFill>
                  <a:schemeClr val="tx1"/>
                </a:solidFill>
              </a:rPr>
              <a:t>.</a:t>
            </a:r>
            <a:br>
              <a:rPr lang="fr-FR" sz="2400" dirty="0">
                <a:solidFill>
                  <a:schemeClr val="tx1"/>
                </a:solidFill>
              </a:rPr>
            </a:br>
            <a:r>
              <a:rPr lang="fr-FR" sz="2400" dirty="0">
                <a:solidFill>
                  <a:schemeClr val="tx1"/>
                </a:solidFill>
              </a:rPr>
              <a:t>  </a:t>
            </a:r>
            <a:r>
              <a:rPr lang="fr-FR" sz="2400" b="1" u="sng" dirty="0">
                <a:solidFill>
                  <a:schemeClr val="tx1"/>
                </a:solidFill>
              </a:rPr>
              <a:t> Le juge peut en outre soumettre le condamné à des conditions particulières individualisées dans l'intérêt des victimes</a:t>
            </a:r>
            <a:r>
              <a:rPr lang="fr-FR" sz="2400" dirty="0">
                <a:solidFill>
                  <a:schemeClr val="tx1"/>
                </a:solidFill>
              </a:rPr>
              <a:t>. Ces conditions portent sur l'interdiction de fréquenter certains lieux ou de contacter la victime et/ou sur l'indemnisation de celle-ci</a:t>
            </a:r>
          </a:p>
          <a:p>
            <a:pPr algn="just"/>
            <a:endParaRPr lang="fr-FR" sz="2200" dirty="0">
              <a:solidFill>
                <a:srgbClr val="FF0000"/>
              </a:solidFill>
            </a:endParaRPr>
          </a:p>
          <a:p>
            <a:pPr algn="just"/>
            <a:endParaRPr lang="fr-FR" dirty="0"/>
          </a:p>
          <a:p>
            <a:pPr marL="109728" indent="0">
              <a:buNone/>
            </a:pPr>
            <a:endParaRPr lang="fr-FR" sz="1900" dirty="0"/>
          </a:p>
          <a:p>
            <a:endParaRPr lang="fr-FR" dirty="0"/>
          </a:p>
        </p:txBody>
      </p:sp>
    </p:spTree>
    <p:extLst>
      <p:ext uri="{BB962C8B-B14F-4D97-AF65-F5344CB8AC3E}">
        <p14:creationId xmlns:p14="http://schemas.microsoft.com/office/powerpoint/2010/main" val="1787270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332656"/>
            <a:ext cx="9144000" cy="1066800"/>
          </a:xfrm>
        </p:spPr>
        <p:txBody>
          <a:bodyPr>
            <a:normAutofit/>
          </a:bodyPr>
          <a:lstStyle/>
          <a:p>
            <a:r>
              <a:rPr lang="fr-FR" sz="3400" dirty="0"/>
              <a:t>La peine de surveillance électronique</a:t>
            </a:r>
          </a:p>
        </p:txBody>
      </p:sp>
      <p:sp>
        <p:nvSpPr>
          <p:cNvPr id="3" name="Espace réservé du contenu 2"/>
          <p:cNvSpPr>
            <a:spLocks noGrp="1"/>
          </p:cNvSpPr>
          <p:nvPr>
            <p:ph idx="1"/>
          </p:nvPr>
        </p:nvSpPr>
        <p:spPr>
          <a:xfrm>
            <a:off x="-15026" y="1556792"/>
            <a:ext cx="9144000" cy="5301208"/>
          </a:xfrm>
        </p:spPr>
        <p:txBody>
          <a:bodyPr>
            <a:normAutofit fontScale="77500" lnSpcReduction="20000"/>
          </a:bodyPr>
          <a:lstStyle/>
          <a:p>
            <a:pPr marL="109728" indent="0" algn="just">
              <a:buNone/>
            </a:pPr>
            <a:r>
              <a:rPr lang="fr-FR" b="1" u="sng" dirty="0"/>
              <a:t>Exécution : art. 37</a:t>
            </a:r>
            <a:r>
              <a:rPr lang="fr-FR" b="1" i="1" u="sng" dirty="0"/>
              <a:t>quater</a:t>
            </a:r>
            <a:r>
              <a:rPr lang="fr-FR" b="1" u="sng" dirty="0"/>
              <a:t> C. </a:t>
            </a:r>
            <a:r>
              <a:rPr lang="fr-FR" b="1" u="sng" dirty="0" err="1"/>
              <a:t>pén</a:t>
            </a:r>
            <a:r>
              <a:rPr lang="fr-FR" b="1" u="sng" dirty="0"/>
              <a:t>.</a:t>
            </a:r>
          </a:p>
          <a:p>
            <a:pPr algn="just">
              <a:buFontTx/>
              <a:buChar char="•"/>
            </a:pPr>
            <a:endParaRPr lang="fr-FR" dirty="0"/>
          </a:p>
          <a:p>
            <a:pPr algn="just">
              <a:buFontTx/>
              <a:buChar char="•"/>
            </a:pPr>
            <a:r>
              <a:rPr lang="fr-FR" dirty="0"/>
              <a:t>Acteurs : MP et CSE (</a:t>
            </a:r>
            <a:r>
              <a:rPr lang="fr-FR" strike="sngStrike" dirty="0"/>
              <a:t>commissions de probation</a:t>
            </a:r>
            <a:r>
              <a:rPr lang="fr-FR" dirty="0"/>
              <a:t>)</a:t>
            </a:r>
          </a:p>
          <a:p>
            <a:pPr algn="just"/>
            <a:endParaRPr lang="fr-FR" dirty="0"/>
          </a:p>
          <a:p>
            <a:pPr algn="just"/>
            <a:r>
              <a:rPr lang="fr-FR" dirty="0"/>
              <a:t>PSE doit débuter dans les six mois de la date à laquelle la décision est coulée en force de chose jugée</a:t>
            </a:r>
          </a:p>
          <a:p>
            <a:pPr algn="just"/>
            <a:endParaRPr lang="fr-FR" dirty="0"/>
          </a:p>
          <a:p>
            <a:pPr algn="just"/>
            <a:r>
              <a:rPr lang="fr-FR" dirty="0"/>
              <a:t>Si non-exécution PSE, CSE informe MP et MP peut procéder à l’exécution de la peine d’emprisonnement subsidiaire en tenant compte de la partie de la PSE déjà exécutée (condamné n’a aucun recours)</a:t>
            </a:r>
          </a:p>
          <a:p>
            <a:pPr algn="just"/>
            <a:endParaRPr lang="fr-FR" dirty="0"/>
          </a:p>
          <a:p>
            <a:pPr algn="just"/>
            <a:r>
              <a:rPr lang="fr-FR" dirty="0"/>
              <a:t>Possibilité de demander, après 1/3, une suspension au MP si PSE = ou supérieure à trois mois</a:t>
            </a:r>
          </a:p>
          <a:p>
            <a:pPr lvl="1" algn="just"/>
            <a:r>
              <a:rPr lang="fr-FR" dirty="0">
                <a:solidFill>
                  <a:schemeClr val="tx1"/>
                </a:solidFill>
              </a:rPr>
              <a:t>Si rejet, nouvelle demande peut être introduite après 2 mois à compter du rejet</a:t>
            </a:r>
          </a:p>
          <a:p>
            <a:pPr lvl="1" algn="just"/>
            <a:r>
              <a:rPr lang="fr-FR" dirty="0">
                <a:solidFill>
                  <a:schemeClr val="tx1"/>
                </a:solidFill>
              </a:rPr>
              <a:t>Si octroi mais que non-respect conditions =&gt; MP peut révoquer suspension </a:t>
            </a:r>
            <a:r>
              <a:rPr lang="fr-FR" i="1" dirty="0">
                <a:solidFill>
                  <a:schemeClr val="tx1"/>
                </a:solidFill>
              </a:rPr>
              <a:t>ou</a:t>
            </a:r>
            <a:r>
              <a:rPr lang="fr-FR" dirty="0">
                <a:solidFill>
                  <a:schemeClr val="tx1"/>
                </a:solidFill>
              </a:rPr>
              <a:t> mettre à exécution peine subsidiaire</a:t>
            </a:r>
          </a:p>
          <a:p>
            <a:pPr algn="just"/>
            <a:endParaRPr lang="fr-FR" dirty="0"/>
          </a:p>
          <a:p>
            <a:pPr marL="109728" indent="0">
              <a:buNone/>
            </a:pPr>
            <a:endParaRPr lang="fr-FR" sz="1900" dirty="0"/>
          </a:p>
          <a:p>
            <a:endParaRPr lang="fr-FR" dirty="0"/>
          </a:p>
        </p:txBody>
      </p:sp>
    </p:spTree>
    <p:extLst>
      <p:ext uri="{BB962C8B-B14F-4D97-AF65-F5344CB8AC3E}">
        <p14:creationId xmlns:p14="http://schemas.microsoft.com/office/powerpoint/2010/main" val="17784151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2252" y="555576"/>
            <a:ext cx="9324528" cy="1152128"/>
          </a:xfrm>
        </p:spPr>
        <p:txBody>
          <a:bodyPr>
            <a:noAutofit/>
          </a:bodyPr>
          <a:lstStyle/>
          <a:p>
            <a:r>
              <a:rPr lang="fr-FR" sz="2800" b="1" dirty="0"/>
              <a:t>Contexte d’adoption </a:t>
            </a:r>
            <a:r>
              <a:rPr lang="fr-FR" sz="2800" b="1"/>
              <a:t>des lois pénitentiaires</a:t>
            </a:r>
            <a:r>
              <a:rPr lang="fr-FR" sz="2800" b="1" dirty="0"/>
              <a:t/>
            </a:r>
            <a:br>
              <a:rPr lang="fr-FR" sz="2800" b="1" dirty="0"/>
            </a:br>
            <a:endParaRPr lang="fr-BE" sz="2800" b="1" dirty="0"/>
          </a:p>
        </p:txBody>
      </p:sp>
      <p:sp>
        <p:nvSpPr>
          <p:cNvPr id="3" name="ZoneTexte 2"/>
          <p:cNvSpPr txBox="1"/>
          <p:nvPr/>
        </p:nvSpPr>
        <p:spPr>
          <a:xfrm>
            <a:off x="152252" y="1484784"/>
            <a:ext cx="8640960" cy="5232202"/>
          </a:xfrm>
          <a:prstGeom prst="rect">
            <a:avLst/>
          </a:prstGeom>
          <a:noFill/>
        </p:spPr>
        <p:txBody>
          <a:bodyPr wrap="square" rtlCol="0">
            <a:spAutoFit/>
          </a:bodyPr>
          <a:lstStyle/>
          <a:p>
            <a:pPr marL="93663" lvl="1"/>
            <a:r>
              <a:rPr lang="fr-FR" sz="2200" dirty="0"/>
              <a:t>Lois pénitentiaires (2005-2006) =&gt; réponse à une situation de « crise » concernant l’exécution des peines privatives de liberté</a:t>
            </a:r>
          </a:p>
          <a:p>
            <a:pPr marL="93663" lvl="1"/>
            <a:endParaRPr lang="fr-FR" sz="1200" dirty="0"/>
          </a:p>
          <a:p>
            <a:pPr marL="93663" lvl="1"/>
            <a:r>
              <a:rPr lang="fr-FR" sz="2200" dirty="0"/>
              <a:t>Crise de légalité + crise de légitimité</a:t>
            </a:r>
          </a:p>
          <a:p>
            <a:pPr marL="93663" lvl="1"/>
            <a:endParaRPr lang="fr-FR" sz="1200" dirty="0"/>
          </a:p>
          <a:p>
            <a:pPr marL="93663" lvl="1"/>
            <a:r>
              <a:rPr lang="fr-FR" sz="2200" b="1" dirty="0"/>
              <a:t>Finalité</a:t>
            </a:r>
            <a:r>
              <a:rPr lang="fr-FR" sz="2200" dirty="0"/>
              <a:t> =&gt; limiter effets dommageables de la détention =&gt; réinsertion sociale</a:t>
            </a:r>
          </a:p>
          <a:p>
            <a:pPr marL="93663" lvl="1"/>
            <a:endParaRPr lang="fr-FR" sz="1200" dirty="0"/>
          </a:p>
          <a:p>
            <a:pPr marL="93663" lvl="1"/>
            <a:r>
              <a:rPr lang="fr-FR" sz="2200" b="1" dirty="0"/>
              <a:t>Moyens</a:t>
            </a:r>
            <a:r>
              <a:rPr lang="fr-FR" sz="2200" dirty="0"/>
              <a:t> : </a:t>
            </a:r>
          </a:p>
          <a:p>
            <a:pPr marL="93663" lvl="1"/>
            <a:r>
              <a:rPr lang="fr-FR" sz="2200" dirty="0"/>
              <a:t>= plan de détention individuel (en prison) =&gt; plan de réinsertion sociale (dehors)</a:t>
            </a:r>
          </a:p>
          <a:p>
            <a:pPr marL="93663" lvl="1"/>
            <a:r>
              <a:rPr lang="fr-FR" sz="2200" dirty="0"/>
              <a:t>= transition de la vie carcérale à la vie en société par les modalités d’exécution de la peine privative de liberté = droits subjectifs (</a:t>
            </a:r>
            <a:r>
              <a:rPr lang="fr-FR" sz="2200" strike="sngStrike" dirty="0"/>
              <a:t>faveurs</a:t>
            </a:r>
            <a:r>
              <a:rPr lang="fr-FR" sz="2200" dirty="0"/>
              <a:t>) </a:t>
            </a:r>
          </a:p>
          <a:p>
            <a:pPr marL="93663" lvl="1"/>
            <a:endParaRPr lang="fr-FR" sz="1200" dirty="0"/>
          </a:p>
          <a:p>
            <a:pPr marL="93663" lvl="1" algn="ctr"/>
            <a:r>
              <a:rPr lang="fr-FR" sz="2200" b="1" dirty="0"/>
              <a:t>Légalisation </a:t>
            </a:r>
            <a:r>
              <a:rPr lang="fr-FR" sz="2200" dirty="0"/>
              <a:t>(donner des </a:t>
            </a:r>
            <a:r>
              <a:rPr lang="fr-FR" sz="2200" dirty="0">
                <a:solidFill>
                  <a:schemeClr val="accent2"/>
                </a:solidFill>
              </a:rPr>
              <a:t>droits</a:t>
            </a:r>
            <a:r>
              <a:rPr lang="fr-FR" sz="2200" dirty="0"/>
              <a:t>) +</a:t>
            </a:r>
          </a:p>
          <a:p>
            <a:pPr marL="93663" lvl="1" algn="ctr"/>
            <a:r>
              <a:rPr lang="fr-FR" sz="2200" b="1" dirty="0"/>
              <a:t>Judiciarisation </a:t>
            </a:r>
            <a:r>
              <a:rPr lang="fr-FR" sz="2200" dirty="0"/>
              <a:t>(offrir un </a:t>
            </a:r>
            <a:r>
              <a:rPr lang="fr-FR" sz="2200" dirty="0">
                <a:solidFill>
                  <a:schemeClr val="accent2"/>
                </a:solidFill>
              </a:rPr>
              <a:t>recours</a:t>
            </a:r>
            <a:r>
              <a:rPr lang="fr-FR" sz="2200" dirty="0"/>
              <a:t>)</a:t>
            </a:r>
            <a:r>
              <a:rPr lang="fr-FR" sz="2200" b="1" dirty="0"/>
              <a:t> </a:t>
            </a:r>
          </a:p>
        </p:txBody>
      </p:sp>
    </p:spTree>
    <p:extLst>
      <p:ext uri="{BB962C8B-B14F-4D97-AF65-F5344CB8AC3E}">
        <p14:creationId xmlns:p14="http://schemas.microsoft.com/office/powerpoint/2010/main" val="117987543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xmlns="" id="{DCE511BA-239D-49D0-86AB-0F1E793DC50D}"/>
              </a:ext>
            </a:extLst>
          </p:cNvPr>
          <p:cNvSpPr txBox="1"/>
          <p:nvPr/>
        </p:nvSpPr>
        <p:spPr>
          <a:xfrm>
            <a:off x="395537" y="1471464"/>
            <a:ext cx="8568952" cy="3877985"/>
          </a:xfrm>
          <a:prstGeom prst="rect">
            <a:avLst/>
          </a:prstGeom>
          <a:noFill/>
        </p:spPr>
        <p:txBody>
          <a:bodyPr wrap="square" rtlCol="0">
            <a:spAutoFit/>
          </a:bodyPr>
          <a:lstStyle/>
          <a:p>
            <a:pPr marL="285750" indent="-285750">
              <a:buFont typeface="Wingdings" panose="05000000000000000000" pitchFamily="2" charset="2"/>
              <a:buChar char="è"/>
            </a:pPr>
            <a:r>
              <a:rPr lang="fr-BE" b="1" u="sng" dirty="0">
                <a:sym typeface="Wingdings" panose="05000000000000000000" pitchFamily="2" charset="2"/>
              </a:rPr>
              <a:t>OUI</a:t>
            </a:r>
            <a:r>
              <a:rPr lang="fr-BE" b="1" dirty="0">
                <a:sym typeface="Wingdings" panose="05000000000000000000" pitchFamily="2" charset="2"/>
              </a:rPr>
              <a:t> </a:t>
            </a:r>
            <a:r>
              <a:rPr lang="fr-BE" dirty="0">
                <a:sym typeface="Wingdings" panose="05000000000000000000" pitchFamily="2" charset="2"/>
              </a:rPr>
              <a:t>:</a:t>
            </a:r>
          </a:p>
          <a:p>
            <a:endParaRPr lang="fr-BE" sz="600" dirty="0">
              <a:sym typeface="Wingdings" panose="05000000000000000000" pitchFamily="2" charset="2"/>
            </a:endParaRPr>
          </a:p>
          <a:p>
            <a:pPr marL="742950" lvl="1" indent="-285750">
              <a:buFont typeface="Wingdings" panose="05000000000000000000" pitchFamily="2" charset="2"/>
              <a:buChar char="è"/>
            </a:pPr>
            <a:r>
              <a:rPr lang="fr-BE" dirty="0">
                <a:sym typeface="Wingdings" panose="05000000000000000000" pitchFamily="2" charset="2"/>
              </a:rPr>
              <a:t>Pas de casier </a:t>
            </a:r>
          </a:p>
          <a:p>
            <a:pPr marL="742950" lvl="1" indent="-285750">
              <a:buFont typeface="Wingdings" panose="05000000000000000000" pitchFamily="2" charset="2"/>
              <a:buChar char="è"/>
            </a:pPr>
            <a:r>
              <a:rPr lang="fr-BE" dirty="0">
                <a:sym typeface="Wingdings" panose="05000000000000000000" pitchFamily="2" charset="2"/>
              </a:rPr>
              <a:t>Pas d’obstacle à l’octroi d’une future suspension ou d’un sursis </a:t>
            </a:r>
          </a:p>
          <a:p>
            <a:pPr marL="742950" lvl="1" indent="-285750">
              <a:buFont typeface="Wingdings" panose="05000000000000000000" pitchFamily="2" charset="2"/>
              <a:buChar char="è"/>
            </a:pPr>
            <a:r>
              <a:rPr lang="fr-BE" dirty="0">
                <a:sym typeface="Wingdings" panose="05000000000000000000" pitchFamily="2" charset="2"/>
              </a:rPr>
              <a:t>Ne fonde pas la récidive</a:t>
            </a:r>
          </a:p>
          <a:p>
            <a:pPr marL="742950" lvl="1" indent="-285750">
              <a:buFont typeface="Wingdings" panose="05000000000000000000" pitchFamily="2" charset="2"/>
              <a:buChar char="è"/>
            </a:pPr>
            <a:r>
              <a:rPr lang="fr-BE" dirty="0">
                <a:sym typeface="Wingdings" panose="05000000000000000000" pitchFamily="2" charset="2"/>
              </a:rPr>
              <a:t>peine entièrement exécutée donc il n’existe pas de reliquat de peine risquant de faire dépasser seuil de 2 ans (&gt;&lt; libération provisoire)</a:t>
            </a:r>
          </a:p>
          <a:p>
            <a:pPr lvl="1"/>
            <a:endParaRPr lang="fr-BE" dirty="0">
              <a:sym typeface="Wingdings" panose="05000000000000000000" pitchFamily="2" charset="2"/>
            </a:endParaRPr>
          </a:p>
          <a:p>
            <a:pPr marL="285750" indent="-285750">
              <a:buFont typeface="Wingdings" panose="05000000000000000000" pitchFamily="2" charset="2"/>
              <a:buChar char="è"/>
            </a:pPr>
            <a:r>
              <a:rPr lang="fr-BE" dirty="0">
                <a:sym typeface="Wingdings" panose="05000000000000000000" pitchFamily="2" charset="2"/>
              </a:rPr>
              <a:t>Seul bémol </a:t>
            </a:r>
          </a:p>
          <a:p>
            <a:endParaRPr lang="fr-BE" sz="600" dirty="0">
              <a:sym typeface="Wingdings" panose="05000000000000000000" pitchFamily="2" charset="2"/>
            </a:endParaRPr>
          </a:p>
          <a:p>
            <a:pPr marL="742950" lvl="1" indent="-285750">
              <a:buFont typeface="Wingdings" panose="05000000000000000000" pitchFamily="2" charset="2"/>
              <a:buChar char="è"/>
            </a:pPr>
            <a:r>
              <a:rPr lang="fr-BE" dirty="0">
                <a:sym typeface="Wingdings" panose="05000000000000000000" pitchFamily="2" charset="2"/>
              </a:rPr>
              <a:t>À ce jour, personne condamnée à 1 an d’emprisonnement max exécutera entre 1 et 3 mois de la peine (en prison ou en SE) avant une libération provisoire qui intervient </a:t>
            </a:r>
            <a:r>
              <a:rPr lang="fr-BE" b="1" u="sng" dirty="0">
                <a:sym typeface="Wingdings" panose="05000000000000000000" pitchFamily="2" charset="2"/>
              </a:rPr>
              <a:t>automatiquement et sans conditions spécifique</a:t>
            </a:r>
            <a:r>
              <a:rPr lang="fr-BE" dirty="0">
                <a:sym typeface="Wingdings" panose="05000000000000000000" pitchFamily="2" charset="2"/>
              </a:rPr>
              <a:t> &gt;&lt; SE comme peine où il faut le demander et peut être soumis à conditions</a:t>
            </a:r>
          </a:p>
        </p:txBody>
      </p:sp>
      <p:sp>
        <p:nvSpPr>
          <p:cNvPr id="5" name="Titre 4">
            <a:extLst>
              <a:ext uri="{FF2B5EF4-FFF2-40B4-BE49-F238E27FC236}">
                <a16:creationId xmlns:a16="http://schemas.microsoft.com/office/drawing/2014/main" xmlns="" id="{4CED9AF8-31A4-4E33-8749-0FE77C26A24F}"/>
              </a:ext>
            </a:extLst>
          </p:cNvPr>
          <p:cNvSpPr>
            <a:spLocks noGrp="1"/>
          </p:cNvSpPr>
          <p:nvPr>
            <p:ph type="title"/>
          </p:nvPr>
        </p:nvSpPr>
        <p:spPr>
          <a:xfrm>
            <a:off x="395536" y="404664"/>
            <a:ext cx="8229600" cy="1066800"/>
          </a:xfrm>
        </p:spPr>
        <p:txBody>
          <a:bodyPr/>
          <a:lstStyle/>
          <a:p>
            <a:pPr algn="ctr"/>
            <a:r>
              <a:rPr lang="fr-BE" dirty="0"/>
              <a:t>Intérêt aujourd’hui ?</a:t>
            </a:r>
          </a:p>
        </p:txBody>
      </p:sp>
    </p:spTree>
    <p:extLst>
      <p:ext uri="{BB962C8B-B14F-4D97-AF65-F5344CB8AC3E}">
        <p14:creationId xmlns:p14="http://schemas.microsoft.com/office/powerpoint/2010/main" val="104492875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xmlns="" id="{DCE511BA-239D-49D0-86AB-0F1E793DC50D}"/>
              </a:ext>
            </a:extLst>
          </p:cNvPr>
          <p:cNvSpPr txBox="1"/>
          <p:nvPr/>
        </p:nvSpPr>
        <p:spPr>
          <a:xfrm>
            <a:off x="179512" y="1624684"/>
            <a:ext cx="8964487" cy="5262979"/>
          </a:xfrm>
          <a:prstGeom prst="rect">
            <a:avLst/>
          </a:prstGeom>
          <a:noFill/>
        </p:spPr>
        <p:txBody>
          <a:bodyPr wrap="square" rtlCol="0">
            <a:spAutoFit/>
          </a:bodyPr>
          <a:lstStyle/>
          <a:p>
            <a:endParaRPr lang="fr-BE" dirty="0">
              <a:sym typeface="Wingdings" panose="05000000000000000000" pitchFamily="2" charset="2"/>
            </a:endParaRPr>
          </a:p>
          <a:p>
            <a:pPr marL="285750" indent="-285750">
              <a:buFontTx/>
              <a:buChar char="-"/>
            </a:pPr>
            <a:r>
              <a:rPr lang="fr-BE" dirty="0">
                <a:sym typeface="Wingdings" panose="05000000000000000000" pitchFamily="2" charset="2"/>
              </a:rPr>
              <a:t>Le régime d’exécution des peines prévoit que la SE pourra être octroyée </a:t>
            </a:r>
            <a:r>
              <a:rPr lang="fr-BE" u="sng" dirty="0">
                <a:sym typeface="Wingdings" panose="05000000000000000000" pitchFamily="2" charset="2"/>
              </a:rPr>
              <a:t>immédiatement</a:t>
            </a:r>
            <a:r>
              <a:rPr lang="fr-BE" dirty="0">
                <a:sym typeface="Wingdings" panose="05000000000000000000" pitchFamily="2" charset="2"/>
              </a:rPr>
              <a:t> (si peine max 18 mois ou si l’on est 6 mois avant d’avoir exécuté 1/3 de la peine) comme </a:t>
            </a:r>
            <a:r>
              <a:rPr lang="fr-BE" b="1" dirty="0">
                <a:sym typeface="Wingdings" panose="05000000000000000000" pitchFamily="2" charset="2"/>
              </a:rPr>
              <a:t>modalité d’exécution </a:t>
            </a:r>
            <a:r>
              <a:rPr lang="fr-BE" dirty="0">
                <a:sym typeface="Wingdings" panose="05000000000000000000" pitchFamily="2" charset="2"/>
              </a:rPr>
              <a:t>de la peine d’emprisonnement </a:t>
            </a:r>
            <a:r>
              <a:rPr lang="fr-BE" b="1" u="sng" dirty="0">
                <a:sym typeface="Wingdings" panose="05000000000000000000" pitchFamily="2" charset="2"/>
              </a:rPr>
              <a:t>mais</a:t>
            </a:r>
            <a:r>
              <a:rPr lang="fr-BE" b="1" dirty="0">
                <a:sym typeface="Wingdings" panose="05000000000000000000" pitchFamily="2" charset="2"/>
              </a:rPr>
              <a:t> </a:t>
            </a:r>
            <a:r>
              <a:rPr lang="fr-BE" dirty="0">
                <a:sym typeface="Wingdings" panose="05000000000000000000" pitchFamily="2" charset="2"/>
              </a:rPr>
              <a:t>moyennant une demande au JAP</a:t>
            </a:r>
          </a:p>
          <a:p>
            <a:pPr marL="285750" indent="-285750">
              <a:buFontTx/>
              <a:buChar char="-"/>
            </a:pPr>
            <a:endParaRPr lang="fr-BE" dirty="0">
              <a:sym typeface="Wingdings" panose="05000000000000000000" pitchFamily="2" charset="2"/>
            </a:endParaRPr>
          </a:p>
          <a:p>
            <a:pPr marL="285750" indent="-285750">
              <a:buFontTx/>
              <a:buChar char="-"/>
            </a:pPr>
            <a:r>
              <a:rPr lang="fr-BE" dirty="0">
                <a:sym typeface="Wingdings" panose="05000000000000000000" pitchFamily="2" charset="2"/>
              </a:rPr>
              <a:t>Le condamné doit attendre son billet d’écrou, se présenter dans les 5 jours, faire la demande au greffe de la prison et est automatiquement mis en suspension d’exécution de peine. </a:t>
            </a:r>
          </a:p>
          <a:p>
            <a:pPr marL="579438"/>
            <a:r>
              <a:rPr lang="fr-BE" sz="1600" dirty="0">
                <a:sym typeface="Wingdings" panose="05000000000000000000" pitchFamily="2" charset="2"/>
              </a:rPr>
              <a:t>MAIS </a:t>
            </a:r>
            <a:r>
              <a:rPr lang="fr-FR" sz="1600" i="1" dirty="0"/>
              <a:t>le ministère public a la possibilité d’incarcérer ce condamné s’il met gravement en péril l’intégrité physique ou psychique de tiers ou s’il existe un danger qu’il ne se soustraie à l’exécution </a:t>
            </a:r>
            <a:r>
              <a:rPr lang="fr-BE" sz="1600" i="1" dirty="0"/>
              <a:t>de la peine</a:t>
            </a:r>
            <a:endParaRPr lang="fr-BE" dirty="0">
              <a:sym typeface="Wingdings" panose="05000000000000000000" pitchFamily="2" charset="2"/>
            </a:endParaRPr>
          </a:p>
          <a:p>
            <a:r>
              <a:rPr lang="fr-BE" dirty="0">
                <a:sym typeface="Wingdings" panose="05000000000000000000" pitchFamily="2" charset="2"/>
              </a:rPr>
              <a:t>Il y a donc </a:t>
            </a:r>
            <a:r>
              <a:rPr lang="fr-BE" b="1" dirty="0">
                <a:sym typeface="Wingdings" panose="05000000000000000000" pitchFamily="2" charset="2"/>
              </a:rPr>
              <a:t>toujours</a:t>
            </a:r>
            <a:r>
              <a:rPr lang="fr-BE" dirty="0">
                <a:sym typeface="Wingdings" panose="05000000000000000000" pitchFamily="2" charset="2"/>
              </a:rPr>
              <a:t> un intérêt à faire une demande de SE </a:t>
            </a:r>
            <a:r>
              <a:rPr lang="fr-BE" u="sng" dirty="0">
                <a:sym typeface="Wingdings" panose="05000000000000000000" pitchFamily="2" charset="2"/>
              </a:rPr>
              <a:t>comme peine autonome </a:t>
            </a:r>
            <a:r>
              <a:rPr lang="fr-BE" dirty="0">
                <a:sym typeface="Wingdings" panose="05000000000000000000" pitchFamily="2" charset="2"/>
              </a:rPr>
              <a:t>– on ne perd pas la possibilité de faire une demande de SE </a:t>
            </a:r>
            <a:r>
              <a:rPr lang="fr-BE" u="sng" dirty="0">
                <a:sym typeface="Wingdings" panose="05000000000000000000" pitchFamily="2" charset="2"/>
              </a:rPr>
              <a:t>comme modalité d’exécution</a:t>
            </a:r>
            <a:r>
              <a:rPr lang="fr-BE" dirty="0">
                <a:sym typeface="Wingdings" panose="05000000000000000000" pitchFamily="2" charset="2"/>
              </a:rPr>
              <a:t> si la SE </a:t>
            </a:r>
            <a:r>
              <a:rPr lang="fr-BE" u="sng" dirty="0">
                <a:sym typeface="Wingdings" panose="05000000000000000000" pitchFamily="2" charset="2"/>
              </a:rPr>
              <a:t>comme peine autonome </a:t>
            </a:r>
            <a:r>
              <a:rPr lang="fr-BE" dirty="0">
                <a:sym typeface="Wingdings" panose="05000000000000000000" pitchFamily="2" charset="2"/>
              </a:rPr>
              <a:t>a été refusée par le juge du fond ou si la peine prononcée est &gt; à 1 an</a:t>
            </a:r>
            <a:endParaRPr lang="fr-BE" b="1" u="sng" dirty="0">
              <a:sym typeface="Wingdings" panose="05000000000000000000" pitchFamily="2" charset="2"/>
            </a:endParaRPr>
          </a:p>
          <a:p>
            <a:r>
              <a:rPr lang="fr-BE" b="1" u="sng" dirty="0">
                <a:sym typeface="Wingdings" panose="05000000000000000000" pitchFamily="2" charset="2"/>
              </a:rPr>
              <a:t>MAIS …</a:t>
            </a:r>
          </a:p>
          <a:p>
            <a:r>
              <a:rPr lang="fr-BE" dirty="0">
                <a:sym typeface="Wingdings" panose="05000000000000000000" pitchFamily="2" charset="2"/>
              </a:rPr>
              <a:t>La suspension de la </a:t>
            </a:r>
            <a:r>
              <a:rPr lang="fr-BE" u="sng" dirty="0">
                <a:sym typeface="Wingdings" panose="05000000000000000000" pitchFamily="2" charset="2"/>
              </a:rPr>
              <a:t>peine autonome</a:t>
            </a:r>
            <a:r>
              <a:rPr lang="fr-BE" dirty="0">
                <a:sym typeface="Wingdings" panose="05000000000000000000" pitchFamily="2" charset="2"/>
              </a:rPr>
              <a:t> de SE  n’est pas automatique et répond à une procédure spécifique</a:t>
            </a:r>
          </a:p>
        </p:txBody>
      </p:sp>
      <p:sp>
        <p:nvSpPr>
          <p:cNvPr id="5" name="Titre 4">
            <a:extLst>
              <a:ext uri="{FF2B5EF4-FFF2-40B4-BE49-F238E27FC236}">
                <a16:creationId xmlns:a16="http://schemas.microsoft.com/office/drawing/2014/main" xmlns="" id="{4CED9AF8-31A4-4E33-8749-0FE77C26A24F}"/>
              </a:ext>
            </a:extLst>
          </p:cNvPr>
          <p:cNvSpPr>
            <a:spLocks noGrp="1"/>
          </p:cNvSpPr>
          <p:nvPr>
            <p:ph type="title"/>
          </p:nvPr>
        </p:nvSpPr>
        <p:spPr>
          <a:xfrm>
            <a:off x="179512" y="634008"/>
            <a:ext cx="8856984" cy="1066800"/>
          </a:xfrm>
        </p:spPr>
        <p:txBody>
          <a:bodyPr>
            <a:noAutofit/>
          </a:bodyPr>
          <a:lstStyle/>
          <a:p>
            <a:r>
              <a:rPr lang="fr-BE" sz="3000" dirty="0"/>
              <a:t>À partir de septembre 2023 (sauf report) : </a:t>
            </a:r>
            <a:r>
              <a:rPr lang="fr-BE" sz="2800" dirty="0"/>
              <a:t>régime légal pour peines jusqu’à 2 ans</a:t>
            </a:r>
          </a:p>
        </p:txBody>
      </p:sp>
    </p:spTree>
    <p:extLst>
      <p:ext uri="{BB962C8B-B14F-4D97-AF65-F5344CB8AC3E}">
        <p14:creationId xmlns:p14="http://schemas.microsoft.com/office/powerpoint/2010/main" val="127266309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xmlns="" id="{B0A5CD81-3044-4B27-8E52-2234845BEC0C}"/>
              </a:ext>
            </a:extLst>
          </p:cNvPr>
          <p:cNvSpPr>
            <a:spLocks noGrp="1"/>
          </p:cNvSpPr>
          <p:nvPr>
            <p:ph type="title"/>
          </p:nvPr>
        </p:nvSpPr>
        <p:spPr>
          <a:xfrm>
            <a:off x="457200" y="620688"/>
            <a:ext cx="8229600" cy="1066800"/>
          </a:xfrm>
        </p:spPr>
        <p:txBody>
          <a:bodyPr>
            <a:normAutofit fontScale="90000"/>
          </a:bodyPr>
          <a:lstStyle/>
          <a:p>
            <a:r>
              <a:rPr lang="fr-BE" dirty="0"/>
              <a:t>Attention particulière aux « peines alternatives »</a:t>
            </a:r>
          </a:p>
        </p:txBody>
      </p:sp>
      <p:sp>
        <p:nvSpPr>
          <p:cNvPr id="7" name="Espace réservé du contenu 6">
            <a:extLst>
              <a:ext uri="{FF2B5EF4-FFF2-40B4-BE49-F238E27FC236}">
                <a16:creationId xmlns:a16="http://schemas.microsoft.com/office/drawing/2014/main" xmlns="" id="{79B24E68-C12E-4F63-BDA9-2E7AED12C862}"/>
              </a:ext>
            </a:extLst>
          </p:cNvPr>
          <p:cNvSpPr>
            <a:spLocks noGrp="1"/>
          </p:cNvSpPr>
          <p:nvPr>
            <p:ph idx="1"/>
          </p:nvPr>
        </p:nvSpPr>
        <p:spPr>
          <a:xfrm>
            <a:off x="107504" y="2132856"/>
            <a:ext cx="8579296" cy="4536504"/>
          </a:xfrm>
        </p:spPr>
        <p:txBody>
          <a:bodyPr>
            <a:noAutofit/>
          </a:bodyPr>
          <a:lstStyle/>
          <a:p>
            <a:pPr marL="109728" indent="0">
              <a:buNone/>
            </a:pPr>
            <a:r>
              <a:rPr lang="fr-BE" sz="1800" u="sng" dirty="0"/>
              <a:t>Peine de travail  - art 37 </a:t>
            </a:r>
            <a:r>
              <a:rPr lang="fr-BE" sz="1800" i="1" u="sng" dirty="0"/>
              <a:t>quinquies</a:t>
            </a:r>
            <a:r>
              <a:rPr lang="fr-BE" sz="1800" u="sng" dirty="0"/>
              <a:t> CP</a:t>
            </a:r>
          </a:p>
          <a:p>
            <a:endParaRPr lang="fr-BE" sz="1800" u="sng" dirty="0"/>
          </a:p>
          <a:p>
            <a:r>
              <a:rPr lang="fr-FR" sz="1800" dirty="0"/>
              <a:t>§ 1er. Lorsqu'un fait est de nature à entraîner une peine de police ou une peine correctionnelle, le juge peut condamner à titre de peine principale à une peine de travail. </a:t>
            </a:r>
            <a:r>
              <a:rPr lang="fr-FR" sz="1800" b="1" u="sng" dirty="0"/>
              <a:t>Le juge prévoit</a:t>
            </a:r>
            <a:r>
              <a:rPr lang="fr-FR" sz="1800" dirty="0"/>
              <a:t>, dans les limites des peines prévues pour l'infraction et par la loi en fonction de sa saisine</a:t>
            </a:r>
            <a:r>
              <a:rPr lang="fr-FR" sz="1800" b="1" u="sng" dirty="0"/>
              <a:t>, une peine d'emprisonnement ou une amende qui peut être applicable en cas de non-exécution de la peine de travail.</a:t>
            </a:r>
          </a:p>
          <a:p>
            <a:pPr marL="109728" indent="0">
              <a:buNone/>
            </a:pPr>
            <a:endParaRPr lang="fr-FR" sz="1800" b="1" u="sng" dirty="0"/>
          </a:p>
          <a:p>
            <a:pPr marL="109728" indent="0">
              <a:buNone/>
            </a:pPr>
            <a:r>
              <a:rPr lang="fr-FR" sz="1800" u="sng" dirty="0"/>
              <a:t>Peine de probation autonome – art 37 </a:t>
            </a:r>
            <a:r>
              <a:rPr lang="fr-FR" sz="1800" i="1" u="sng" dirty="0"/>
              <a:t>octies</a:t>
            </a:r>
            <a:r>
              <a:rPr lang="fr-FR" sz="1800" u="sng" dirty="0"/>
              <a:t>, §1</a:t>
            </a:r>
            <a:r>
              <a:rPr lang="fr-FR" sz="1800" u="sng" baseline="30000" dirty="0"/>
              <a:t>er</a:t>
            </a:r>
            <a:r>
              <a:rPr lang="fr-FR" sz="1800" u="sng" dirty="0"/>
              <a:t> al 4 CP </a:t>
            </a:r>
          </a:p>
          <a:p>
            <a:endParaRPr lang="fr-FR" sz="1800" u="sng" dirty="0"/>
          </a:p>
          <a:p>
            <a:r>
              <a:rPr lang="fr-FR" sz="1800" dirty="0"/>
              <a:t>Le juge prévoit, dans les limites des peines prévues pour l'infraction et par la loi en fonction de sa saisine, </a:t>
            </a:r>
            <a:r>
              <a:rPr lang="fr-FR" sz="1800" b="1" u="sng" dirty="0"/>
              <a:t>une peine d'emprisonnement ou une amende qui peut être applicable en cas de non-exécution de la peine de probation autonome</a:t>
            </a:r>
            <a:r>
              <a:rPr lang="fr-FR" sz="1800" dirty="0"/>
              <a:t>.</a:t>
            </a:r>
            <a:endParaRPr lang="fr-BE" sz="1800" u="sng" dirty="0"/>
          </a:p>
        </p:txBody>
      </p:sp>
    </p:spTree>
    <p:extLst>
      <p:ext uri="{BB962C8B-B14F-4D97-AF65-F5344CB8AC3E}">
        <p14:creationId xmlns:p14="http://schemas.microsoft.com/office/powerpoint/2010/main" val="69331425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xmlns="" id="{B0A5CD81-3044-4B27-8E52-2234845BEC0C}"/>
              </a:ext>
            </a:extLst>
          </p:cNvPr>
          <p:cNvSpPr>
            <a:spLocks noGrp="1"/>
          </p:cNvSpPr>
          <p:nvPr>
            <p:ph type="title"/>
          </p:nvPr>
        </p:nvSpPr>
        <p:spPr>
          <a:xfrm>
            <a:off x="457200" y="692696"/>
            <a:ext cx="8229600" cy="1066800"/>
          </a:xfrm>
        </p:spPr>
        <p:txBody>
          <a:bodyPr>
            <a:normAutofit fontScale="90000"/>
          </a:bodyPr>
          <a:lstStyle/>
          <a:p>
            <a:r>
              <a:rPr lang="fr-BE" dirty="0"/>
              <a:t>Attention particulière aux « peines alternatives »</a:t>
            </a:r>
          </a:p>
        </p:txBody>
      </p:sp>
      <p:sp>
        <p:nvSpPr>
          <p:cNvPr id="7" name="Espace réservé du contenu 6">
            <a:extLst>
              <a:ext uri="{FF2B5EF4-FFF2-40B4-BE49-F238E27FC236}">
                <a16:creationId xmlns:a16="http://schemas.microsoft.com/office/drawing/2014/main" xmlns="" id="{79B24E68-C12E-4F63-BDA9-2E7AED12C862}"/>
              </a:ext>
            </a:extLst>
          </p:cNvPr>
          <p:cNvSpPr>
            <a:spLocks noGrp="1"/>
          </p:cNvSpPr>
          <p:nvPr>
            <p:ph idx="1"/>
          </p:nvPr>
        </p:nvSpPr>
        <p:spPr>
          <a:xfrm>
            <a:off x="251520" y="2132856"/>
            <a:ext cx="8892480" cy="4608512"/>
          </a:xfrm>
        </p:spPr>
        <p:txBody>
          <a:bodyPr>
            <a:noAutofit/>
          </a:bodyPr>
          <a:lstStyle/>
          <a:p>
            <a:r>
              <a:rPr lang="fr-BE" sz="2000" dirty="0"/>
              <a:t>Il convient donc d’avoir une attention particulière sur la peine subsidiaire que le juge doit prononcer :</a:t>
            </a:r>
          </a:p>
          <a:p>
            <a:endParaRPr lang="fr-BE" sz="2000" dirty="0"/>
          </a:p>
          <a:p>
            <a:r>
              <a:rPr lang="fr-BE" sz="2000" dirty="0"/>
              <a:t>Il faut donc plaider sur cette peine - intérêt peine &lt;  2 ans de prison </a:t>
            </a:r>
          </a:p>
          <a:p>
            <a:pPr marL="547688" indent="0">
              <a:buNone/>
            </a:pPr>
            <a:r>
              <a:rPr lang="fr-BE" sz="2000" dirty="0"/>
              <a:t>-	le système d’exécution plus « automatique » </a:t>
            </a:r>
          </a:p>
          <a:p>
            <a:pPr marL="547688" indent="0">
              <a:buNone/>
            </a:pPr>
            <a:r>
              <a:rPr lang="fr-BE" sz="2000" dirty="0"/>
              <a:t>- 	moins contraignant par rapport aux conditions que le JAP peut fixer.</a:t>
            </a:r>
          </a:p>
          <a:p>
            <a:pPr marL="109728" indent="0">
              <a:buNone/>
            </a:pPr>
            <a:endParaRPr lang="fr-BE" sz="2000" dirty="0"/>
          </a:p>
          <a:p>
            <a:endParaRPr lang="fr-BE" sz="2000" dirty="0"/>
          </a:p>
          <a:p>
            <a:pPr marL="411480" lvl="1" indent="0">
              <a:buNone/>
            </a:pPr>
            <a:r>
              <a:rPr lang="fr-BE" sz="2000" dirty="0"/>
              <a:t>NB. le non respect d’une peine « alternative » n’est pas un motif légal d’aggravation de la sanction</a:t>
            </a:r>
          </a:p>
          <a:p>
            <a:pPr marL="704088" lvl="2" indent="0">
              <a:buNone/>
            </a:pPr>
            <a:endParaRPr lang="fr-BE" sz="1600" dirty="0">
              <a:solidFill>
                <a:schemeClr val="accent2"/>
              </a:solidFill>
            </a:endParaRPr>
          </a:p>
          <a:p>
            <a:pPr marL="704088" lvl="2" indent="0">
              <a:buNone/>
            </a:pPr>
            <a:endParaRPr lang="fr-BE" sz="1600" dirty="0">
              <a:solidFill>
                <a:schemeClr val="accent2"/>
              </a:solidFill>
            </a:endParaRPr>
          </a:p>
          <a:p>
            <a:endParaRPr lang="fr-BE" sz="1800" dirty="0"/>
          </a:p>
        </p:txBody>
      </p:sp>
    </p:spTree>
    <p:extLst>
      <p:ext uri="{BB962C8B-B14F-4D97-AF65-F5344CB8AC3E}">
        <p14:creationId xmlns:p14="http://schemas.microsoft.com/office/powerpoint/2010/main" val="6804178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contenu 6">
            <a:extLst>
              <a:ext uri="{FF2B5EF4-FFF2-40B4-BE49-F238E27FC236}">
                <a16:creationId xmlns:a16="http://schemas.microsoft.com/office/drawing/2014/main" xmlns="" id="{79B24E68-C12E-4F63-BDA9-2E7AED12C862}"/>
              </a:ext>
            </a:extLst>
          </p:cNvPr>
          <p:cNvSpPr>
            <a:spLocks noGrp="1"/>
          </p:cNvSpPr>
          <p:nvPr>
            <p:ph idx="1"/>
          </p:nvPr>
        </p:nvSpPr>
        <p:spPr>
          <a:xfrm>
            <a:off x="0" y="980728"/>
            <a:ext cx="8686800" cy="5877272"/>
          </a:xfrm>
        </p:spPr>
        <p:txBody>
          <a:bodyPr>
            <a:noAutofit/>
          </a:bodyPr>
          <a:lstStyle/>
          <a:p>
            <a:pPr lvl="1">
              <a:buFontTx/>
              <a:buChar char="-"/>
            </a:pPr>
            <a:r>
              <a:rPr lang="fr-BE" sz="1800" b="1" dirty="0">
                <a:solidFill>
                  <a:schemeClr val="tx1"/>
                </a:solidFill>
              </a:rPr>
              <a:t>Circulaire 1817 – si la peine subsidiaire est de max 1 an, la libération provisoire intervient, sans examen de contre indication et sans mesure de suivi  : </a:t>
            </a:r>
          </a:p>
          <a:p>
            <a:pPr lvl="2"/>
            <a:r>
              <a:rPr lang="fr-BE" sz="1800" dirty="0">
                <a:solidFill>
                  <a:schemeClr val="tx1"/>
                </a:solidFill>
              </a:rPr>
              <a:t>Max 4 mois : après 15 jours</a:t>
            </a:r>
          </a:p>
          <a:p>
            <a:pPr lvl="2"/>
            <a:r>
              <a:rPr lang="fr-BE" sz="1800" dirty="0">
                <a:solidFill>
                  <a:schemeClr val="tx1"/>
                </a:solidFill>
              </a:rPr>
              <a:t>Entre 4 et 7 mois : après 1 mois</a:t>
            </a:r>
          </a:p>
          <a:p>
            <a:pPr lvl="2"/>
            <a:r>
              <a:rPr lang="fr-BE" sz="1800" dirty="0">
                <a:solidFill>
                  <a:schemeClr val="tx1"/>
                </a:solidFill>
              </a:rPr>
              <a:t>Entre 7 et 8 mois : après 2 mois</a:t>
            </a:r>
          </a:p>
          <a:p>
            <a:pPr lvl="2"/>
            <a:r>
              <a:rPr lang="fr-BE" sz="1800" dirty="0">
                <a:solidFill>
                  <a:schemeClr val="tx1"/>
                </a:solidFill>
              </a:rPr>
              <a:t>Entre 8 mois et 1 ans : après 3 mois</a:t>
            </a:r>
          </a:p>
          <a:p>
            <a:pPr marL="704088" lvl="2" indent="0">
              <a:buNone/>
            </a:pPr>
            <a:endParaRPr lang="fr-BE" sz="1800" dirty="0"/>
          </a:p>
          <a:p>
            <a:pPr marL="720725" lvl="2" indent="-360363">
              <a:buFontTx/>
              <a:buChar char="-"/>
            </a:pPr>
            <a:r>
              <a:rPr lang="fr-BE" sz="1800" b="1" dirty="0">
                <a:solidFill>
                  <a:schemeClr val="tx1"/>
                </a:solidFill>
              </a:rPr>
              <a:t>Si la peine subsidiaire est &gt; à 1 an</a:t>
            </a:r>
          </a:p>
          <a:p>
            <a:pPr lvl="2">
              <a:buFontTx/>
              <a:buChar char="-"/>
            </a:pPr>
            <a:r>
              <a:rPr lang="fr-BE" sz="1800" dirty="0">
                <a:solidFill>
                  <a:srgbClr val="7EA3CF"/>
                </a:solidFill>
              </a:rPr>
              <a:t> </a:t>
            </a:r>
            <a:r>
              <a:rPr lang="fr-BE" sz="1800" dirty="0">
                <a:solidFill>
                  <a:schemeClr val="tx1"/>
                </a:solidFill>
              </a:rPr>
              <a:t>avoir fait 1/3 de la peine</a:t>
            </a:r>
          </a:p>
          <a:p>
            <a:pPr lvl="2">
              <a:buFontTx/>
              <a:buChar char="-"/>
            </a:pPr>
            <a:r>
              <a:rPr lang="fr-BE" sz="1800" dirty="0">
                <a:solidFill>
                  <a:schemeClr val="tx1"/>
                </a:solidFill>
              </a:rPr>
              <a:t>Décision du directeur qui examine le dossier 3 mois avant la date d’admissibilité</a:t>
            </a:r>
          </a:p>
          <a:p>
            <a:pPr lvl="2">
              <a:buFontTx/>
              <a:buChar char="-"/>
            </a:pPr>
            <a:r>
              <a:rPr lang="fr-BE" sz="1800" dirty="0">
                <a:solidFill>
                  <a:schemeClr val="tx1"/>
                </a:solidFill>
              </a:rPr>
              <a:t>2 contres indications : impossibilité de subvenir à ses besoins et risque manifeste pour l’intégrité </a:t>
            </a:r>
            <a:r>
              <a:rPr lang="fr-BE" sz="1800" u="sng" dirty="0">
                <a:solidFill>
                  <a:schemeClr val="tx1"/>
                </a:solidFill>
              </a:rPr>
              <a:t>physique</a:t>
            </a:r>
            <a:r>
              <a:rPr lang="fr-BE" sz="1800" dirty="0">
                <a:solidFill>
                  <a:schemeClr val="tx1"/>
                </a:solidFill>
              </a:rPr>
              <a:t> de tiers</a:t>
            </a:r>
          </a:p>
          <a:p>
            <a:pPr lvl="2">
              <a:buFontTx/>
              <a:buChar char="-"/>
            </a:pPr>
            <a:r>
              <a:rPr lang="fr-BE" sz="1800" dirty="0">
                <a:solidFill>
                  <a:schemeClr val="tx1"/>
                </a:solidFill>
              </a:rPr>
              <a:t>Conditions individualisées possibles si absolument nécessaire pour limiter le risque de récidive (mais assez théorique en pratique)</a:t>
            </a:r>
          </a:p>
          <a:p>
            <a:endParaRPr lang="fr-BE" sz="1800" dirty="0"/>
          </a:p>
          <a:p>
            <a:pPr marL="704088" lvl="2" indent="0">
              <a:buNone/>
            </a:pPr>
            <a:endParaRPr lang="fr-BE" sz="1600" dirty="0">
              <a:solidFill>
                <a:schemeClr val="accent2"/>
              </a:solidFill>
            </a:endParaRPr>
          </a:p>
          <a:p>
            <a:pPr marL="704088" lvl="2" indent="0">
              <a:buNone/>
            </a:pPr>
            <a:endParaRPr lang="fr-BE" sz="1600" dirty="0">
              <a:solidFill>
                <a:schemeClr val="accent2"/>
              </a:solidFill>
            </a:endParaRPr>
          </a:p>
          <a:p>
            <a:endParaRPr lang="fr-BE" sz="1800" dirty="0"/>
          </a:p>
        </p:txBody>
      </p:sp>
    </p:spTree>
    <p:extLst>
      <p:ext uri="{BB962C8B-B14F-4D97-AF65-F5344CB8AC3E}">
        <p14:creationId xmlns:p14="http://schemas.microsoft.com/office/powerpoint/2010/main" val="31023868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40629" y="2081173"/>
            <a:ext cx="7869560" cy="1440160"/>
          </a:xfrm>
        </p:spPr>
        <p:txBody>
          <a:bodyPr>
            <a:normAutofit/>
          </a:bodyPr>
          <a:lstStyle/>
          <a:p>
            <a:r>
              <a:rPr lang="fr-FR" b="1" u="sng" dirty="0"/>
              <a:t>En aval</a:t>
            </a:r>
          </a:p>
        </p:txBody>
      </p:sp>
      <p:sp>
        <p:nvSpPr>
          <p:cNvPr id="3" name="ZoneTexte 2">
            <a:extLst>
              <a:ext uri="{FF2B5EF4-FFF2-40B4-BE49-F238E27FC236}">
                <a16:creationId xmlns:a16="http://schemas.microsoft.com/office/drawing/2014/main" xmlns="" id="{DCE511BA-239D-49D0-86AB-0F1E793DC50D}"/>
              </a:ext>
            </a:extLst>
          </p:cNvPr>
          <p:cNvSpPr txBox="1"/>
          <p:nvPr/>
        </p:nvSpPr>
        <p:spPr>
          <a:xfrm>
            <a:off x="631958" y="2339588"/>
            <a:ext cx="8044497" cy="923330"/>
          </a:xfrm>
          <a:prstGeom prst="rect">
            <a:avLst/>
          </a:prstGeom>
          <a:noFill/>
        </p:spPr>
        <p:txBody>
          <a:bodyPr wrap="square" rtlCol="0">
            <a:spAutoFit/>
          </a:bodyPr>
          <a:lstStyle/>
          <a:p>
            <a:endParaRPr lang="fr-FR" dirty="0"/>
          </a:p>
          <a:p>
            <a:endParaRPr lang="fr-BE" dirty="0"/>
          </a:p>
          <a:p>
            <a:endParaRPr lang="fr-BE" dirty="0"/>
          </a:p>
        </p:txBody>
      </p:sp>
    </p:spTree>
    <p:extLst>
      <p:ext uri="{BB962C8B-B14F-4D97-AF65-F5344CB8AC3E}">
        <p14:creationId xmlns:p14="http://schemas.microsoft.com/office/powerpoint/2010/main" val="9048303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836712"/>
            <a:ext cx="8229600" cy="1066800"/>
          </a:xfrm>
        </p:spPr>
        <p:txBody>
          <a:bodyPr>
            <a:normAutofit fontScale="90000"/>
          </a:bodyPr>
          <a:lstStyle/>
          <a:p>
            <a:r>
              <a:rPr lang="fr-FR" b="1" u="sng" dirty="0"/>
              <a:t>Préparer immédiatement le dossier pour le JAP</a:t>
            </a:r>
          </a:p>
        </p:txBody>
      </p:sp>
      <p:sp>
        <p:nvSpPr>
          <p:cNvPr id="4" name="Espace réservé du contenu 3">
            <a:extLst>
              <a:ext uri="{FF2B5EF4-FFF2-40B4-BE49-F238E27FC236}">
                <a16:creationId xmlns:a16="http://schemas.microsoft.com/office/drawing/2014/main" xmlns="" id="{AC7C8211-8556-4282-853D-C45724DEFD7E}"/>
              </a:ext>
            </a:extLst>
          </p:cNvPr>
          <p:cNvSpPr>
            <a:spLocks noGrp="1"/>
          </p:cNvSpPr>
          <p:nvPr>
            <p:ph sz="half" idx="1"/>
          </p:nvPr>
        </p:nvSpPr>
        <p:spPr>
          <a:xfrm>
            <a:off x="457200" y="2420888"/>
            <a:ext cx="8229600" cy="4104456"/>
          </a:xfrm>
        </p:spPr>
        <p:txBody>
          <a:bodyPr>
            <a:normAutofit fontScale="92500" lnSpcReduction="20000"/>
          </a:bodyPr>
          <a:lstStyle/>
          <a:p>
            <a:r>
              <a:rPr lang="fr-BE" dirty="0"/>
              <a:t>Le dossier pour le JAP se prépare quasi en même temps que le dossier de pièces</a:t>
            </a:r>
          </a:p>
          <a:p>
            <a:r>
              <a:rPr lang="fr-BE" dirty="0"/>
              <a:t>Rappel : pour les peines de 18 mois </a:t>
            </a:r>
            <a:r>
              <a:rPr lang="fr-BE" dirty="0">
                <a:sym typeface="Wingdings" panose="05000000000000000000" pitchFamily="2" charset="2"/>
              </a:rPr>
              <a:t> le détenu peut faire une demande de SE </a:t>
            </a:r>
            <a:r>
              <a:rPr lang="fr-BE" u="sng" dirty="0">
                <a:sym typeface="Wingdings" panose="05000000000000000000" pitchFamily="2" charset="2"/>
              </a:rPr>
              <a:t>immédiatement </a:t>
            </a:r>
            <a:r>
              <a:rPr lang="fr-BE" dirty="0">
                <a:sym typeface="Wingdings" panose="05000000000000000000" pitchFamily="2" charset="2"/>
              </a:rPr>
              <a:t>lorsqu’il se présente au greffe de la prison en exécution de sa fiche d’écrou</a:t>
            </a:r>
          </a:p>
          <a:p>
            <a:r>
              <a:rPr lang="fr-BE" dirty="0">
                <a:sym typeface="Wingdings" panose="05000000000000000000" pitchFamily="2" charset="2"/>
              </a:rPr>
              <a:t>Si la peine est &gt; à 18 mois  il est possible qu’il soit dans les conditions de temps pour faire immédiatement la demande  faire le calcul à chaque fois</a:t>
            </a:r>
          </a:p>
          <a:p>
            <a:r>
              <a:rPr lang="fr-BE" dirty="0">
                <a:sym typeface="Wingdings" panose="05000000000000000000" pitchFamily="2" charset="2"/>
              </a:rPr>
              <a:t>Une fois la demande faite, le demandeur a 15 jours pour déposer un dossier de pièces complet</a:t>
            </a:r>
          </a:p>
          <a:p>
            <a:pPr marL="109728" indent="0">
              <a:buNone/>
            </a:pPr>
            <a:endParaRPr lang="fr-BE" dirty="0">
              <a:sym typeface="Wingdings" panose="05000000000000000000" pitchFamily="2" charset="2"/>
            </a:endParaRPr>
          </a:p>
          <a:p>
            <a:r>
              <a:rPr lang="fr-BE" b="1" u="sng" dirty="0">
                <a:sym typeface="Wingdings" panose="05000000000000000000" pitchFamily="2" charset="2"/>
              </a:rPr>
              <a:t>Il faut donc rester en contact avec le justiciable pour préparer immédiatement les pièces à rassembler</a:t>
            </a:r>
          </a:p>
          <a:p>
            <a:r>
              <a:rPr lang="fr-BE" b="1" u="sng" dirty="0">
                <a:sym typeface="Wingdings" panose="05000000000000000000" pitchFamily="2" charset="2"/>
              </a:rPr>
              <a:t>Le dossier doit être actualisé au moment de la demande – prévenir le client qu’il doit actualiser constamment ses pièces</a:t>
            </a:r>
            <a:endParaRPr lang="fr-BE" b="1" u="sng" dirty="0"/>
          </a:p>
        </p:txBody>
      </p:sp>
    </p:spTree>
    <p:extLst>
      <p:ext uri="{BB962C8B-B14F-4D97-AF65-F5344CB8AC3E}">
        <p14:creationId xmlns:p14="http://schemas.microsoft.com/office/powerpoint/2010/main" val="172444531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64704"/>
            <a:ext cx="8229600" cy="1066800"/>
          </a:xfrm>
        </p:spPr>
        <p:txBody>
          <a:bodyPr>
            <a:normAutofit fontScale="90000"/>
          </a:bodyPr>
          <a:lstStyle/>
          <a:p>
            <a:r>
              <a:rPr lang="fr-FR" b="1" u="sng" dirty="0"/>
              <a:t>Que doit contenir le dossier de pièces</a:t>
            </a:r>
          </a:p>
        </p:txBody>
      </p:sp>
      <p:sp>
        <p:nvSpPr>
          <p:cNvPr id="4" name="Espace réservé du contenu 3">
            <a:extLst>
              <a:ext uri="{FF2B5EF4-FFF2-40B4-BE49-F238E27FC236}">
                <a16:creationId xmlns:a16="http://schemas.microsoft.com/office/drawing/2014/main" xmlns="" id="{AC7C8211-8556-4282-853D-C45724DEFD7E}"/>
              </a:ext>
            </a:extLst>
          </p:cNvPr>
          <p:cNvSpPr>
            <a:spLocks noGrp="1"/>
          </p:cNvSpPr>
          <p:nvPr>
            <p:ph sz="half" idx="1"/>
          </p:nvPr>
        </p:nvSpPr>
        <p:spPr>
          <a:xfrm>
            <a:off x="251520" y="2132856"/>
            <a:ext cx="8712968" cy="4536504"/>
          </a:xfrm>
        </p:spPr>
        <p:txBody>
          <a:bodyPr>
            <a:normAutofit lnSpcReduction="10000"/>
          </a:bodyPr>
          <a:lstStyle/>
          <a:p>
            <a:r>
              <a:rPr lang="fr-BE" dirty="0"/>
              <a:t>1° </a:t>
            </a:r>
            <a:r>
              <a:rPr lang="fr-BE" b="1" dirty="0"/>
              <a:t>les pièces utiles de la procédure</a:t>
            </a:r>
            <a:r>
              <a:rPr lang="fr-BE" dirty="0"/>
              <a:t>, principalement </a:t>
            </a:r>
            <a:r>
              <a:rPr lang="fr-BE" dirty="0">
                <a:sym typeface="Wingdings" panose="05000000000000000000" pitchFamily="2" charset="2"/>
              </a:rPr>
              <a:t>le(s) jugement(s) et le casier judiciaire (Pas obligatoire, le Greffe TAP doit normalement le faire mais ça peut éviter de perdre du temps pour la communication et contraindre le JAP à postposer son jugement)</a:t>
            </a:r>
          </a:p>
          <a:p>
            <a:r>
              <a:rPr lang="fr-BE" dirty="0">
                <a:sym typeface="Wingdings" panose="05000000000000000000" pitchFamily="2" charset="2"/>
              </a:rPr>
              <a:t>2° </a:t>
            </a:r>
            <a:r>
              <a:rPr lang="fr-BE" b="1" dirty="0">
                <a:sym typeface="Wingdings" panose="05000000000000000000" pitchFamily="2" charset="2"/>
              </a:rPr>
              <a:t>Les pièces requises par la loi </a:t>
            </a:r>
            <a:r>
              <a:rPr lang="fr-BE" dirty="0">
                <a:sym typeface="Wingdings" panose="05000000000000000000" pitchFamily="2" charset="2"/>
              </a:rPr>
              <a:t>po</a:t>
            </a:r>
            <a:r>
              <a:rPr lang="fr-FR" dirty="0" err="1"/>
              <a:t>rtant</a:t>
            </a:r>
            <a:r>
              <a:rPr lang="fr-FR" dirty="0"/>
              <a:t> opérationnalisation de la procédure d'exécution des peines privatives de liberté de trois ans ou moins </a:t>
            </a:r>
            <a:r>
              <a:rPr lang="fr-FR" b="1" dirty="0"/>
              <a:t>= </a:t>
            </a:r>
            <a:endParaRPr lang="fr-FR" dirty="0"/>
          </a:p>
          <a:p>
            <a:pPr lvl="1"/>
            <a:r>
              <a:rPr lang="fr-FR" u="sng" dirty="0">
                <a:solidFill>
                  <a:schemeClr val="tx1"/>
                </a:solidFill>
              </a:rPr>
              <a:t>s'il s'agit d'une demande de surveillance électronique: </a:t>
            </a:r>
          </a:p>
          <a:p>
            <a:pPr lvl="1"/>
            <a:r>
              <a:rPr lang="fr-FR" dirty="0">
                <a:solidFill>
                  <a:schemeClr val="tx1"/>
                </a:solidFill>
              </a:rPr>
              <a:t>des informations précises sur la manière dont il entend occuper utilement ses journées, </a:t>
            </a:r>
          </a:p>
          <a:p>
            <a:pPr lvl="1"/>
            <a:r>
              <a:rPr lang="fr-FR" dirty="0">
                <a:solidFill>
                  <a:schemeClr val="tx1"/>
                </a:solidFill>
              </a:rPr>
              <a:t>sur l'endroit où la surveillance électronique se déroulera </a:t>
            </a:r>
          </a:p>
          <a:p>
            <a:pPr lvl="1"/>
            <a:r>
              <a:rPr lang="fr-FR" dirty="0">
                <a:solidFill>
                  <a:schemeClr val="tx1"/>
                </a:solidFill>
              </a:rPr>
              <a:t>l'accord des cohabitants majeurs de cet endroit;  </a:t>
            </a:r>
          </a:p>
          <a:p>
            <a:pPr lvl="1"/>
            <a:r>
              <a:rPr lang="fr-FR" u="sng" dirty="0">
                <a:solidFill>
                  <a:schemeClr val="tx1"/>
                </a:solidFill>
              </a:rPr>
              <a:t>s'il s'agit d'une demande de détention limitée</a:t>
            </a:r>
            <a:r>
              <a:rPr lang="fr-FR" dirty="0">
                <a:solidFill>
                  <a:schemeClr val="tx1"/>
                </a:solidFill>
              </a:rPr>
              <a:t>: </a:t>
            </a:r>
          </a:p>
          <a:p>
            <a:pPr lvl="1"/>
            <a:r>
              <a:rPr lang="fr-FR" dirty="0">
                <a:solidFill>
                  <a:schemeClr val="tx1"/>
                </a:solidFill>
              </a:rPr>
              <a:t>des informations précises sur les intérêts professionnels, de formation ou familiaux qui requièrent sa présence hors de la prison.</a:t>
            </a:r>
            <a:endParaRPr lang="fr-BE" dirty="0">
              <a:solidFill>
                <a:schemeClr val="tx1"/>
              </a:solidFill>
              <a:sym typeface="Wingdings" panose="05000000000000000000" pitchFamily="2" charset="2"/>
            </a:endParaRPr>
          </a:p>
          <a:p>
            <a:pPr lvl="1"/>
            <a:endParaRPr lang="fr-BE" dirty="0">
              <a:solidFill>
                <a:schemeClr val="tx1"/>
              </a:solidFill>
              <a:sym typeface="Wingdings" panose="05000000000000000000" pitchFamily="2" charset="2"/>
            </a:endParaRPr>
          </a:p>
        </p:txBody>
      </p:sp>
    </p:spTree>
    <p:extLst>
      <p:ext uri="{BB962C8B-B14F-4D97-AF65-F5344CB8AC3E}">
        <p14:creationId xmlns:p14="http://schemas.microsoft.com/office/powerpoint/2010/main" val="31317652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332656"/>
            <a:ext cx="8229600" cy="1066800"/>
          </a:xfrm>
        </p:spPr>
        <p:txBody>
          <a:bodyPr>
            <a:normAutofit/>
          </a:bodyPr>
          <a:lstStyle/>
          <a:p>
            <a:r>
              <a:rPr lang="fr-FR" sz="3200" b="1" u="sng" dirty="0"/>
              <a:t>Que doit contenir le dossier de pièces</a:t>
            </a:r>
          </a:p>
        </p:txBody>
      </p:sp>
      <p:sp>
        <p:nvSpPr>
          <p:cNvPr id="4" name="Espace réservé du contenu 3">
            <a:extLst>
              <a:ext uri="{FF2B5EF4-FFF2-40B4-BE49-F238E27FC236}">
                <a16:creationId xmlns:a16="http://schemas.microsoft.com/office/drawing/2014/main" xmlns="" id="{AC7C8211-8556-4282-853D-C45724DEFD7E}"/>
              </a:ext>
            </a:extLst>
          </p:cNvPr>
          <p:cNvSpPr>
            <a:spLocks noGrp="1"/>
          </p:cNvSpPr>
          <p:nvPr>
            <p:ph sz="half" idx="1"/>
          </p:nvPr>
        </p:nvSpPr>
        <p:spPr>
          <a:xfrm>
            <a:off x="0" y="1399456"/>
            <a:ext cx="9144000" cy="5458544"/>
          </a:xfrm>
        </p:spPr>
        <p:txBody>
          <a:bodyPr>
            <a:normAutofit fontScale="77500" lnSpcReduction="20000"/>
          </a:bodyPr>
          <a:lstStyle/>
          <a:p>
            <a:r>
              <a:rPr lang="fr-BE" dirty="0">
                <a:sym typeface="Wingdings" panose="05000000000000000000" pitchFamily="2" charset="2"/>
              </a:rPr>
              <a:t>3° </a:t>
            </a:r>
            <a:r>
              <a:rPr lang="fr-BE" b="1" dirty="0">
                <a:sym typeface="Wingdings" panose="05000000000000000000" pitchFamily="2" charset="2"/>
              </a:rPr>
              <a:t>Les pièces qui répondent aux contre-indications </a:t>
            </a:r>
            <a:r>
              <a:rPr lang="fr-BE" dirty="0">
                <a:sym typeface="Wingdings" panose="05000000000000000000" pitchFamily="2" charset="2"/>
              </a:rPr>
              <a:t>:</a:t>
            </a:r>
          </a:p>
          <a:p>
            <a:pPr lvl="1"/>
            <a:r>
              <a:rPr lang="fr-BE" dirty="0">
                <a:solidFill>
                  <a:schemeClr val="tx1"/>
                </a:solidFill>
                <a:sym typeface="Wingdings" panose="05000000000000000000" pitchFamily="2" charset="2"/>
              </a:rPr>
              <a:t>1</a:t>
            </a:r>
            <a:r>
              <a:rPr lang="fr-BE" u="sng" dirty="0">
                <a:solidFill>
                  <a:schemeClr val="tx1"/>
                </a:solidFill>
                <a:sym typeface="Wingdings" panose="05000000000000000000" pitchFamily="2" charset="2"/>
              </a:rPr>
              <a:t>) preuve que le condamné peut subvenir à ses besoins </a:t>
            </a:r>
            <a:r>
              <a:rPr lang="fr-BE" dirty="0">
                <a:solidFill>
                  <a:schemeClr val="tx1"/>
                </a:solidFill>
                <a:sym typeface="Wingdings" panose="05000000000000000000" pitchFamily="2" charset="2"/>
              </a:rPr>
              <a:t>(seul ou avec l’aide de tiers) – travail ou sécu. Soc. </a:t>
            </a:r>
          </a:p>
          <a:p>
            <a:pPr lvl="1"/>
            <a:r>
              <a:rPr lang="fr-BE" dirty="0">
                <a:solidFill>
                  <a:schemeClr val="tx1"/>
                </a:solidFill>
                <a:sym typeface="Wingdings" panose="05000000000000000000" pitchFamily="2" charset="2"/>
              </a:rPr>
              <a:t>2) </a:t>
            </a:r>
            <a:r>
              <a:rPr lang="fr-BE" u="sng" dirty="0">
                <a:solidFill>
                  <a:schemeClr val="tx1"/>
                </a:solidFill>
                <a:sym typeface="Wingdings" panose="05000000000000000000" pitchFamily="2" charset="2"/>
              </a:rPr>
              <a:t>la preuve de l’absence de risque pour l’intégrité physique de tiers ou d’importuner les victimes </a:t>
            </a:r>
            <a:r>
              <a:rPr lang="fr-BE" dirty="0">
                <a:solidFill>
                  <a:schemeClr val="tx1"/>
                </a:solidFill>
                <a:sym typeface="Wingdings" panose="05000000000000000000" pitchFamily="2" charset="2"/>
              </a:rPr>
              <a:t>: suivi psy entrepris, inscription à une formation PRAXIS / Gestion de la violence, démarches de médiation, éventuelles excuses présentées à la victime, suivi pour d’éventuels addictions, emploi du temps spécifique (permettant de démontrer les zones géographiques fréquentées par. ex. …</a:t>
            </a:r>
          </a:p>
          <a:p>
            <a:pPr lvl="1"/>
            <a:r>
              <a:rPr lang="fr-FR" dirty="0">
                <a:solidFill>
                  <a:schemeClr val="tx1"/>
                </a:solidFill>
              </a:rPr>
              <a:t>3) </a:t>
            </a:r>
            <a:r>
              <a:rPr lang="fr-FR" u="sng" dirty="0">
                <a:solidFill>
                  <a:schemeClr val="tx1"/>
                </a:solidFill>
              </a:rPr>
              <a:t>la preuve des efforts consentis par le condamné pour indemniser la partie civile</a:t>
            </a:r>
            <a:r>
              <a:rPr lang="fr-FR" dirty="0">
                <a:solidFill>
                  <a:schemeClr val="tx1"/>
                </a:solidFill>
              </a:rPr>
              <a:t>, compte tenu de la situation patrimoniale du condamné telle qu'elle a évolué par son fait depuis la perpétration des faits pour lesquels il a été condamné </a:t>
            </a:r>
            <a:r>
              <a:rPr lang="fr-FR" dirty="0">
                <a:solidFill>
                  <a:schemeClr val="tx1"/>
                </a:solidFill>
                <a:sym typeface="Wingdings" panose="05000000000000000000" pitchFamily="2" charset="2"/>
              </a:rPr>
              <a:t> versement sur compte tiers du conseil de la partie civile ou du conseil du demandeur, ou directement à la partie civile, ou preuve d’un accord sur un plan de paiement etc…</a:t>
            </a:r>
            <a:r>
              <a:rPr lang="fr-BE" dirty="0">
                <a:solidFill>
                  <a:schemeClr val="tx1"/>
                </a:solidFill>
                <a:sym typeface="Wingdings" panose="05000000000000000000" pitchFamily="2" charset="2"/>
              </a:rPr>
              <a:t> ET preuve de l’évolution de la situation patrimoniale du demandeur</a:t>
            </a:r>
          </a:p>
          <a:p>
            <a:pPr lvl="1"/>
            <a:endParaRPr lang="fr-BE" dirty="0">
              <a:solidFill>
                <a:schemeClr val="tx1"/>
              </a:solidFill>
              <a:sym typeface="Wingdings" panose="05000000000000000000" pitchFamily="2" charset="2"/>
            </a:endParaRPr>
          </a:p>
          <a:p>
            <a:r>
              <a:rPr lang="fr-BE" dirty="0">
                <a:sym typeface="Wingdings" panose="05000000000000000000" pitchFamily="2" charset="2"/>
              </a:rPr>
              <a:t>4°) </a:t>
            </a:r>
            <a:r>
              <a:rPr lang="fr-BE" b="1" dirty="0">
                <a:sym typeface="Wingdings" panose="05000000000000000000" pitchFamily="2" charset="2"/>
              </a:rPr>
              <a:t>les pièces non-requises par la loi mais utiles à préciser la personnalité du demandeur </a:t>
            </a:r>
            <a:r>
              <a:rPr lang="fr-BE" dirty="0">
                <a:sym typeface="Wingdings" panose="05000000000000000000" pitchFamily="2" charset="2"/>
              </a:rPr>
              <a:t>:</a:t>
            </a:r>
          </a:p>
          <a:p>
            <a:pPr lvl="1"/>
            <a:r>
              <a:rPr lang="fr-BE" dirty="0">
                <a:solidFill>
                  <a:schemeClr val="tx1"/>
                </a:solidFill>
                <a:sym typeface="Wingdings" panose="05000000000000000000" pitchFamily="2" charset="2"/>
              </a:rPr>
              <a:t>Ex : s’il y a déjà eu des dispositifs alternatifs à la détention et que l’expérience = succès, compiler ce qui en atteste pour démontre la capacité du demandeur à respecter un dispositif de contrôle :</a:t>
            </a:r>
          </a:p>
          <a:p>
            <a:pPr lvl="2"/>
            <a:r>
              <a:rPr lang="fr-BE" dirty="0">
                <a:solidFill>
                  <a:schemeClr val="tx1"/>
                </a:solidFill>
                <a:sym typeface="Wingdings" panose="05000000000000000000" pitchFamily="2" charset="2"/>
              </a:rPr>
              <a:t>Rapport d’une maison de justice,</a:t>
            </a:r>
          </a:p>
          <a:p>
            <a:pPr lvl="2"/>
            <a:r>
              <a:rPr lang="fr-BE" dirty="0">
                <a:solidFill>
                  <a:schemeClr val="tx1"/>
                </a:solidFill>
                <a:sym typeface="Wingdings" panose="05000000000000000000" pitchFamily="2" charset="2"/>
              </a:rPr>
              <a:t>Rapport suite à l’exécution d’une PTA </a:t>
            </a:r>
          </a:p>
          <a:p>
            <a:pPr lvl="2"/>
            <a:r>
              <a:rPr lang="fr-BE" dirty="0">
                <a:solidFill>
                  <a:schemeClr val="tx1"/>
                </a:solidFill>
                <a:sym typeface="Wingdings" panose="05000000000000000000" pitchFamily="2" charset="2"/>
              </a:rPr>
              <a:t>Rapport de l’assistant de justice // au respect des conditions fixées lors de la levée du mandat d’arrêt</a:t>
            </a:r>
          </a:p>
          <a:p>
            <a:pPr lvl="2"/>
            <a:r>
              <a:rPr lang="fr-BE" dirty="0">
                <a:solidFill>
                  <a:schemeClr val="tx1"/>
                </a:solidFill>
                <a:sym typeface="Wingdings" panose="05000000000000000000" pitchFamily="2" charset="2"/>
              </a:rPr>
              <a:t>Etc…</a:t>
            </a:r>
          </a:p>
          <a:p>
            <a:pPr lvl="1"/>
            <a:r>
              <a:rPr lang="fr-BE" dirty="0">
                <a:solidFill>
                  <a:schemeClr val="tx1"/>
                </a:solidFill>
                <a:sym typeface="Wingdings" panose="05000000000000000000" pitchFamily="2" charset="2"/>
              </a:rPr>
              <a:t>Tout élément favorable au demandeur (rapport d’activité bénévole, lettre de recommandation, rapport de stage, etc.)</a:t>
            </a:r>
          </a:p>
          <a:p>
            <a:pPr lvl="1"/>
            <a:endParaRPr lang="fr-BE" dirty="0">
              <a:sym typeface="Wingdings" panose="05000000000000000000" pitchFamily="2" charset="2"/>
            </a:endParaRPr>
          </a:p>
          <a:p>
            <a:pPr lvl="1"/>
            <a:r>
              <a:rPr lang="fr-BE" b="1" dirty="0">
                <a:sym typeface="Wingdings" panose="05000000000000000000" pitchFamily="2" charset="2"/>
              </a:rPr>
              <a:t>NB. la procédure est essentiellement écrite - il n’est pas interdit de compléter le dossier par un écrit précisant le sens des pièces déposées.</a:t>
            </a:r>
          </a:p>
          <a:p>
            <a:pPr marL="704088" lvl="2" indent="0">
              <a:buNone/>
            </a:pPr>
            <a:endParaRPr lang="fr-BE" dirty="0">
              <a:sym typeface="Wingdings" panose="05000000000000000000" pitchFamily="2" charset="2"/>
            </a:endParaRPr>
          </a:p>
        </p:txBody>
      </p:sp>
    </p:spTree>
    <p:extLst>
      <p:ext uri="{BB962C8B-B14F-4D97-AF65-F5344CB8AC3E}">
        <p14:creationId xmlns:p14="http://schemas.microsoft.com/office/powerpoint/2010/main" val="753696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8130" y="298883"/>
            <a:ext cx="8229600" cy="1066800"/>
          </a:xfrm>
        </p:spPr>
        <p:txBody>
          <a:bodyPr/>
          <a:lstStyle/>
          <a:p>
            <a:r>
              <a:rPr lang="fr-FR" dirty="0"/>
              <a:t>Trois lois = une !</a:t>
            </a:r>
          </a:p>
        </p:txBody>
      </p:sp>
      <p:graphicFrame>
        <p:nvGraphicFramePr>
          <p:cNvPr id="5" name="Tableau 4"/>
          <p:cNvGraphicFramePr>
            <a:graphicFrameLocks noGrp="1"/>
          </p:cNvGraphicFramePr>
          <p:nvPr>
            <p:extLst>
              <p:ext uri="{D42A27DB-BD31-4B8C-83A1-F6EECF244321}">
                <p14:modId xmlns:p14="http://schemas.microsoft.com/office/powerpoint/2010/main" val="632271685"/>
              </p:ext>
            </p:extLst>
          </p:nvPr>
        </p:nvGraphicFramePr>
        <p:xfrm>
          <a:off x="328130" y="1365683"/>
          <a:ext cx="8652182" cy="5340843"/>
        </p:xfrm>
        <a:graphic>
          <a:graphicData uri="http://schemas.openxmlformats.org/drawingml/2006/table">
            <a:tbl>
              <a:tblPr firstRow="1" bandRow="1">
                <a:tableStyleId>{5C22544A-7EE6-4342-B048-85BDC9FD1C3A}</a:tableStyleId>
              </a:tblPr>
              <a:tblGrid>
                <a:gridCol w="3844090">
                  <a:extLst>
                    <a:ext uri="{9D8B030D-6E8A-4147-A177-3AD203B41FA5}">
                      <a16:colId xmlns:a16="http://schemas.microsoft.com/office/drawing/2014/main" xmlns="" val="20000"/>
                    </a:ext>
                  </a:extLst>
                </a:gridCol>
                <a:gridCol w="4808092">
                  <a:extLst>
                    <a:ext uri="{9D8B030D-6E8A-4147-A177-3AD203B41FA5}">
                      <a16:colId xmlns:a16="http://schemas.microsoft.com/office/drawing/2014/main" xmlns="" val="20001"/>
                    </a:ext>
                  </a:extLst>
                </a:gridCol>
              </a:tblGrid>
              <a:tr h="665665">
                <a:tc>
                  <a:txBody>
                    <a:bodyPr/>
                    <a:lstStyle/>
                    <a:p>
                      <a:pPr algn="ctr"/>
                      <a:r>
                        <a:rPr lang="fr-FR" sz="2000" dirty="0"/>
                        <a:t>Statut juridique interne</a:t>
                      </a:r>
                    </a:p>
                  </a:txBody>
                  <a:tcPr/>
                </a:tc>
                <a:tc>
                  <a:txBody>
                    <a:bodyPr/>
                    <a:lstStyle/>
                    <a:p>
                      <a:pPr algn="ctr"/>
                      <a:r>
                        <a:rPr lang="fr-FR" sz="2000" dirty="0"/>
                        <a:t>Statut juridique externe</a:t>
                      </a:r>
                    </a:p>
                  </a:txBody>
                  <a:tcPr/>
                </a:tc>
                <a:extLst>
                  <a:ext uri="{0D108BD9-81ED-4DB2-BD59-A6C34878D82A}">
                    <a16:rowId xmlns:a16="http://schemas.microsoft.com/office/drawing/2014/main" xmlns="" val="10000"/>
                  </a:ext>
                </a:extLst>
              </a:tr>
              <a:tr h="54135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500" dirty="0"/>
                        <a:t>Commission Dupont</a:t>
                      </a:r>
                    </a:p>
                    <a:p>
                      <a:pPr marL="0" marR="0" indent="0" algn="ctr" defTabSz="914400" rtl="0" eaLnBrk="1" fontAlgn="auto" latinLnBrk="0" hangingPunct="1">
                        <a:lnSpc>
                          <a:spcPct val="100000"/>
                        </a:lnSpc>
                        <a:spcBef>
                          <a:spcPts val="0"/>
                        </a:spcBef>
                        <a:spcAft>
                          <a:spcPts val="0"/>
                        </a:spcAft>
                        <a:buClrTx/>
                        <a:buSzTx/>
                        <a:buFontTx/>
                        <a:buNone/>
                        <a:tabLst/>
                        <a:defRPr/>
                      </a:pPr>
                      <a:r>
                        <a:rPr lang="fr-FR" sz="1500" dirty="0"/>
                        <a:t>1997</a:t>
                      </a:r>
                      <a:r>
                        <a:rPr lang="fr-FR" sz="1500" baseline="0" dirty="0"/>
                        <a:t> - 2000</a:t>
                      </a:r>
                      <a:endParaRPr lang="fr-FR" sz="15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500" dirty="0"/>
                        <a:t>Commission Holsters </a:t>
                      </a:r>
                    </a:p>
                    <a:p>
                      <a:pPr marL="0" marR="0" indent="0" algn="ctr" defTabSz="914400" rtl="0" eaLnBrk="1" fontAlgn="auto" latinLnBrk="0" hangingPunct="1">
                        <a:lnSpc>
                          <a:spcPct val="100000"/>
                        </a:lnSpc>
                        <a:spcBef>
                          <a:spcPts val="0"/>
                        </a:spcBef>
                        <a:spcAft>
                          <a:spcPts val="0"/>
                        </a:spcAft>
                        <a:buClrTx/>
                        <a:buSzTx/>
                        <a:buFontTx/>
                        <a:buNone/>
                        <a:tabLst/>
                        <a:defRPr/>
                      </a:pPr>
                      <a:r>
                        <a:rPr lang="fr-FR" sz="1500" dirty="0"/>
                        <a:t>2000 - 2003</a:t>
                      </a:r>
                    </a:p>
                  </a:txBody>
                  <a:tcPr/>
                </a:tc>
                <a:extLst>
                  <a:ext uri="{0D108BD9-81ED-4DB2-BD59-A6C34878D82A}">
                    <a16:rowId xmlns:a16="http://schemas.microsoft.com/office/drawing/2014/main" xmlns="" val="10001"/>
                  </a:ext>
                </a:extLst>
              </a:tr>
              <a:tr h="1467873">
                <a:tc>
                  <a:txBody>
                    <a:bodyPr/>
                    <a:lstStyle/>
                    <a:p>
                      <a:pPr algn="ctr"/>
                      <a:r>
                        <a:rPr lang="fr-FR" sz="1500" b="1" kern="1200" dirty="0">
                          <a:solidFill>
                            <a:schemeClr val="dk1"/>
                          </a:solidFill>
                          <a:effectLst/>
                          <a:latin typeface="+mn-lt"/>
                          <a:ea typeface="+mn-ea"/>
                          <a:cs typeface="+mn-cs"/>
                        </a:rPr>
                        <a:t>Loi du 12 janvier 2005 </a:t>
                      </a:r>
                      <a:r>
                        <a:rPr lang="fr-FR" sz="1500" kern="1200" dirty="0">
                          <a:solidFill>
                            <a:schemeClr val="dk1"/>
                          </a:solidFill>
                          <a:effectLst/>
                          <a:latin typeface="+mn-lt"/>
                          <a:ea typeface="+mn-ea"/>
                          <a:cs typeface="+mn-cs"/>
                        </a:rPr>
                        <a:t>de principes concernant l'administration pénitentiaire ainsi que le statut juridique des détenus (</a:t>
                      </a:r>
                      <a:r>
                        <a:rPr lang="fr-BE" sz="1500" i="1" kern="1200" dirty="0">
                          <a:solidFill>
                            <a:schemeClr val="dk1"/>
                          </a:solidFill>
                          <a:effectLst/>
                          <a:latin typeface="+mn-lt"/>
                          <a:ea typeface="+mn-ea"/>
                          <a:cs typeface="+mn-cs"/>
                        </a:rPr>
                        <a:t>M.B.,</a:t>
                      </a:r>
                      <a:r>
                        <a:rPr lang="fr-BE" sz="1500" kern="1200" dirty="0">
                          <a:solidFill>
                            <a:schemeClr val="dk1"/>
                          </a:solidFill>
                          <a:effectLst/>
                          <a:latin typeface="+mn-lt"/>
                          <a:ea typeface="+mn-ea"/>
                          <a:cs typeface="+mn-cs"/>
                        </a:rPr>
                        <a:t> 1</a:t>
                      </a:r>
                      <a:r>
                        <a:rPr lang="fr-BE" sz="1500" kern="1200" baseline="30000" dirty="0">
                          <a:solidFill>
                            <a:schemeClr val="dk1"/>
                          </a:solidFill>
                          <a:effectLst/>
                          <a:latin typeface="+mn-lt"/>
                          <a:ea typeface="+mn-ea"/>
                          <a:cs typeface="+mn-cs"/>
                        </a:rPr>
                        <a:t>er</a:t>
                      </a:r>
                      <a:r>
                        <a:rPr lang="fr-BE" sz="1500" kern="1200" dirty="0">
                          <a:solidFill>
                            <a:schemeClr val="dk1"/>
                          </a:solidFill>
                          <a:effectLst/>
                          <a:latin typeface="+mn-lt"/>
                          <a:ea typeface="+mn-ea"/>
                          <a:cs typeface="+mn-cs"/>
                        </a:rPr>
                        <a:t> février 2005)</a:t>
                      </a:r>
                      <a:r>
                        <a:rPr lang="fr-BE" sz="1500" dirty="0">
                          <a:effectLst/>
                        </a:rPr>
                        <a:t> </a:t>
                      </a:r>
                      <a:endParaRPr lang="fr-FR" sz="1500" dirty="0"/>
                    </a:p>
                  </a:txBody>
                  <a:tcPr/>
                </a:tc>
                <a:tc>
                  <a:txBody>
                    <a:bodyPr/>
                    <a:lstStyle/>
                    <a:p>
                      <a:pPr algn="ctr"/>
                      <a:r>
                        <a:rPr lang="fr-FR" sz="1500" b="1" dirty="0"/>
                        <a:t>Loi du 17 mai 2006 </a:t>
                      </a:r>
                      <a:r>
                        <a:rPr lang="fr-FR" sz="1500" dirty="0"/>
                        <a:t>relative au statut juridique externe des personnes condamnées à une peine privative de liberté et aux droits reconnus à la victime dans le cadre des modalités d'exécution de la peine</a:t>
                      </a:r>
                      <a:r>
                        <a:rPr lang="fr-FR" sz="1500" baseline="0" dirty="0"/>
                        <a:t> </a:t>
                      </a:r>
                      <a:r>
                        <a:rPr lang="fr-BE" sz="1500" dirty="0"/>
                        <a:t>+ </a:t>
                      </a:r>
                      <a:r>
                        <a:rPr lang="fr-BE" sz="1500" b="1" dirty="0"/>
                        <a:t>loi du 17 mai 2006 </a:t>
                      </a:r>
                      <a:r>
                        <a:rPr lang="fr-BE" sz="1500" dirty="0"/>
                        <a:t>instaurant les tribunaux de l’application des peines (</a:t>
                      </a:r>
                      <a:r>
                        <a:rPr lang="fr-FR" sz="1500" i="1" dirty="0"/>
                        <a:t>M.B.</a:t>
                      </a:r>
                      <a:r>
                        <a:rPr lang="fr-FR" sz="1500" dirty="0"/>
                        <a:t>, 15 juin 2006)</a:t>
                      </a:r>
                      <a:r>
                        <a:rPr lang="fr-BE" sz="1500" dirty="0"/>
                        <a:t> </a:t>
                      </a:r>
                      <a:endParaRPr lang="fr-FR" sz="1500" dirty="0"/>
                    </a:p>
                  </a:txBody>
                  <a:tcPr/>
                </a:tc>
                <a:extLst>
                  <a:ext uri="{0D108BD9-81ED-4DB2-BD59-A6C34878D82A}">
                    <a16:rowId xmlns:a16="http://schemas.microsoft.com/office/drawing/2014/main" xmlns="" val="10002"/>
                  </a:ext>
                </a:extLst>
              </a:tr>
              <a:tr h="766920">
                <a:tc>
                  <a:txBody>
                    <a:bodyPr/>
                    <a:lstStyle/>
                    <a:p>
                      <a:pPr algn="ctr"/>
                      <a:r>
                        <a:rPr lang="fr-FR" sz="1500" dirty="0"/>
                        <a:t>Principes</a:t>
                      </a:r>
                    </a:p>
                    <a:p>
                      <a:pPr algn="ctr"/>
                      <a:r>
                        <a:rPr lang="fr-FR" sz="1500" dirty="0"/>
                        <a:t>+ Aspects « intra muros » de la détention (droits et obligations au sein de la prison)</a:t>
                      </a:r>
                    </a:p>
                  </a:txBody>
                  <a:tcPr/>
                </a:tc>
                <a:tc>
                  <a:txBody>
                    <a:bodyPr/>
                    <a:lstStyle/>
                    <a:p>
                      <a:pPr algn="ctr"/>
                      <a:r>
                        <a:rPr lang="fr-FR" sz="1500" dirty="0"/>
                        <a:t>Aspects « extra muros » de la détention </a:t>
                      </a:r>
                    </a:p>
                    <a:p>
                      <a:pPr algn="ctr"/>
                      <a:r>
                        <a:rPr lang="fr-FR" sz="1500" dirty="0"/>
                        <a:t>(modalités d’exécution de la peine)</a:t>
                      </a:r>
                    </a:p>
                  </a:txBody>
                  <a:tcPr/>
                </a:tc>
                <a:extLst>
                  <a:ext uri="{0D108BD9-81ED-4DB2-BD59-A6C34878D82A}">
                    <a16:rowId xmlns:a16="http://schemas.microsoft.com/office/drawing/2014/main" xmlns="" val="10003"/>
                  </a:ext>
                </a:extLst>
              </a:tr>
              <a:tr h="33726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500" b="1" dirty="0"/>
                        <a:t>Plan de détention individuel</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500" b="1" dirty="0"/>
                        <a:t>Plan de reclassement / de réinsertion sociale</a:t>
                      </a:r>
                    </a:p>
                  </a:txBody>
                  <a:tcPr/>
                </a:tc>
                <a:extLst>
                  <a:ext uri="{0D108BD9-81ED-4DB2-BD59-A6C34878D82A}">
                    <a16:rowId xmlns:a16="http://schemas.microsoft.com/office/drawing/2014/main" xmlns="" val="10004"/>
                  </a:ext>
                </a:extLst>
              </a:tr>
              <a:tr h="75324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500" b="1" dirty="0"/>
                        <a:t>Commissions</a:t>
                      </a:r>
                      <a:r>
                        <a:rPr lang="fr-FR" sz="1500" b="1" baseline="0" dirty="0"/>
                        <a:t> des plaintes</a:t>
                      </a:r>
                    </a:p>
                    <a:p>
                      <a:pPr marL="0" marR="0" indent="0" algn="ctr" defTabSz="914400" rtl="0" eaLnBrk="1" fontAlgn="auto" latinLnBrk="0" hangingPunct="1">
                        <a:lnSpc>
                          <a:spcPct val="100000"/>
                        </a:lnSpc>
                        <a:spcBef>
                          <a:spcPts val="0"/>
                        </a:spcBef>
                        <a:spcAft>
                          <a:spcPts val="0"/>
                        </a:spcAft>
                        <a:buClrTx/>
                        <a:buSzTx/>
                        <a:buFontTx/>
                        <a:buNone/>
                        <a:tabLst/>
                        <a:defRPr/>
                      </a:pPr>
                      <a:r>
                        <a:rPr lang="fr-FR" sz="1500" b="0" baseline="0" dirty="0"/>
                        <a:t>(1</a:t>
                      </a:r>
                      <a:r>
                        <a:rPr lang="fr-FR" sz="1500" b="0" baseline="30000" dirty="0"/>
                        <a:t>er</a:t>
                      </a:r>
                      <a:r>
                        <a:rPr lang="fr-FR" sz="1500" b="0" baseline="0" dirty="0"/>
                        <a:t> octobre 2020 ; </a:t>
                      </a:r>
                      <a:r>
                        <a:rPr lang="fr-FR" sz="1500" b="0" baseline="0" dirty="0" err="1"/>
                        <a:t>jp</a:t>
                      </a:r>
                      <a:r>
                        <a:rPr lang="fr-FR" sz="1500" b="0" baseline="0" dirty="0"/>
                        <a:t> en ligne : </a:t>
                      </a:r>
                      <a:r>
                        <a:rPr lang="fr-FR" sz="1500" b="0" baseline="0" dirty="0">
                          <a:hlinkClick r:id="rId2"/>
                        </a:rPr>
                        <a:t>https://jurisprudence.ccsp.belgium.be/)</a:t>
                      </a:r>
                      <a:r>
                        <a:rPr lang="fr-FR" sz="1500" b="0" baseline="0" dirty="0"/>
                        <a:t> </a:t>
                      </a:r>
                      <a:endParaRPr lang="fr-FR" sz="1500" b="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500" b="1" dirty="0"/>
                        <a:t>JAP / TAP</a:t>
                      </a:r>
                    </a:p>
                  </a:txBody>
                  <a:tcPr/>
                </a:tc>
                <a:extLst>
                  <a:ext uri="{0D108BD9-81ED-4DB2-BD59-A6C34878D82A}">
                    <a16:rowId xmlns:a16="http://schemas.microsoft.com/office/drawing/2014/main" xmlns="" val="10005"/>
                  </a:ext>
                </a:extLst>
              </a:tr>
              <a:tr h="76692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500" dirty="0"/>
                        <a:t>Entrée</a:t>
                      </a:r>
                      <a:r>
                        <a:rPr lang="fr-FR" sz="1500" baseline="0" dirty="0"/>
                        <a:t> en vigueur progressive et partielle</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500" dirty="0"/>
                        <a:t>Entrée</a:t>
                      </a:r>
                      <a:r>
                        <a:rPr lang="fr-FR" sz="1500" baseline="0" dirty="0"/>
                        <a:t> en vigueur progressive et partielle</a:t>
                      </a:r>
                    </a:p>
                    <a:p>
                      <a:pPr marL="0" marR="0" indent="0" algn="ctr" defTabSz="914400" rtl="0" eaLnBrk="1" fontAlgn="auto" latinLnBrk="0" hangingPunct="1">
                        <a:lnSpc>
                          <a:spcPct val="100000"/>
                        </a:lnSpc>
                        <a:spcBef>
                          <a:spcPts val="0"/>
                        </a:spcBef>
                        <a:spcAft>
                          <a:spcPts val="0"/>
                        </a:spcAft>
                        <a:buClrTx/>
                        <a:buSzTx/>
                        <a:buFontTx/>
                        <a:buNone/>
                        <a:tabLst/>
                        <a:defRPr/>
                      </a:pPr>
                      <a:endParaRPr lang="fr-FR" sz="1500" dirty="0"/>
                    </a:p>
                  </a:txBody>
                  <a:tcPr/>
                </a:tc>
                <a:extLst>
                  <a:ext uri="{0D108BD9-81ED-4DB2-BD59-A6C34878D82A}">
                    <a16:rowId xmlns:a16="http://schemas.microsoft.com/office/drawing/2014/main" xmlns="" val="10006"/>
                  </a:ext>
                </a:extLst>
              </a:tr>
            </a:tbl>
          </a:graphicData>
        </a:graphic>
      </p:graphicFrame>
      <p:cxnSp>
        <p:nvCxnSpPr>
          <p:cNvPr id="4" name="Connecteur droit avec flèche 3"/>
          <p:cNvCxnSpPr/>
          <p:nvPr/>
        </p:nvCxnSpPr>
        <p:spPr>
          <a:xfrm>
            <a:off x="3138983" y="4221088"/>
            <a:ext cx="1584176"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6" name="Connecteur droit avec flèche 5"/>
          <p:cNvCxnSpPr/>
          <p:nvPr/>
        </p:nvCxnSpPr>
        <p:spPr>
          <a:xfrm>
            <a:off x="3995936" y="5013176"/>
            <a:ext cx="288032"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2047048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5014" y="332656"/>
            <a:ext cx="9144000" cy="990600"/>
          </a:xfrm>
        </p:spPr>
        <p:txBody>
          <a:bodyPr>
            <a:noAutofit/>
          </a:bodyPr>
          <a:lstStyle/>
          <a:p>
            <a:r>
              <a:rPr lang="fr-FR" sz="3400" dirty="0"/>
              <a:t>Loi sur le statut juridique externe</a:t>
            </a:r>
          </a:p>
        </p:txBody>
      </p:sp>
      <p:graphicFrame>
        <p:nvGraphicFramePr>
          <p:cNvPr id="5" name="Tableau 4"/>
          <p:cNvGraphicFramePr>
            <a:graphicFrameLocks noGrp="1"/>
          </p:cNvGraphicFramePr>
          <p:nvPr>
            <p:extLst>
              <p:ext uri="{D42A27DB-BD31-4B8C-83A1-F6EECF244321}">
                <p14:modId xmlns:p14="http://schemas.microsoft.com/office/powerpoint/2010/main" val="1215233002"/>
              </p:ext>
            </p:extLst>
          </p:nvPr>
        </p:nvGraphicFramePr>
        <p:xfrm>
          <a:off x="251520" y="2780928"/>
          <a:ext cx="8649418" cy="4000540"/>
        </p:xfrm>
        <a:graphic>
          <a:graphicData uri="http://schemas.openxmlformats.org/drawingml/2006/table">
            <a:tbl>
              <a:tblPr firstRow="1" bandRow="1">
                <a:tableStyleId>{5C22544A-7EE6-4342-B048-85BDC9FD1C3A}</a:tableStyleId>
              </a:tblPr>
              <a:tblGrid>
                <a:gridCol w="4759969">
                  <a:extLst>
                    <a:ext uri="{9D8B030D-6E8A-4147-A177-3AD203B41FA5}">
                      <a16:colId xmlns:a16="http://schemas.microsoft.com/office/drawing/2014/main" xmlns="" val="20000"/>
                    </a:ext>
                  </a:extLst>
                </a:gridCol>
                <a:gridCol w="3889449">
                  <a:extLst>
                    <a:ext uri="{9D8B030D-6E8A-4147-A177-3AD203B41FA5}">
                      <a16:colId xmlns:a16="http://schemas.microsoft.com/office/drawing/2014/main" xmlns="" val="20001"/>
                    </a:ext>
                  </a:extLst>
                </a:gridCol>
              </a:tblGrid>
              <a:tr h="400070">
                <a:tc>
                  <a:txBody>
                    <a:bodyPr/>
                    <a:lstStyle/>
                    <a:p>
                      <a:r>
                        <a:rPr lang="fr-FR" dirty="0"/>
                        <a:t>Egal</a:t>
                      </a:r>
                      <a:r>
                        <a:rPr lang="fr-FR" baseline="0" dirty="0"/>
                        <a:t> ou inférieur à trois ans</a:t>
                      </a:r>
                      <a:endParaRPr lang="fr-FR" dirty="0"/>
                    </a:p>
                  </a:txBody>
                  <a:tcPr/>
                </a:tc>
                <a:tc>
                  <a:txBody>
                    <a:bodyPr/>
                    <a:lstStyle/>
                    <a:p>
                      <a:r>
                        <a:rPr lang="fr-FR" dirty="0"/>
                        <a:t>Supérieur à trois ans</a:t>
                      </a:r>
                    </a:p>
                  </a:txBody>
                  <a:tcPr/>
                </a:tc>
                <a:extLst>
                  <a:ext uri="{0D108BD9-81ED-4DB2-BD59-A6C34878D82A}">
                    <a16:rowId xmlns:a16="http://schemas.microsoft.com/office/drawing/2014/main" xmlns="" val="10000"/>
                  </a:ext>
                </a:extLst>
              </a:tr>
              <a:tr h="400070">
                <a:tc>
                  <a:txBody>
                    <a:bodyPr/>
                    <a:lstStyle/>
                    <a:p>
                      <a:r>
                        <a:rPr lang="fr-FR" dirty="0"/>
                        <a:t>Articles</a:t>
                      </a:r>
                      <a:r>
                        <a:rPr lang="fr-FR" baseline="0" dirty="0"/>
                        <a:t> 27 à 46</a:t>
                      </a:r>
                      <a:endParaRPr lang="fr-FR" dirty="0"/>
                    </a:p>
                  </a:txBody>
                  <a:tcPr/>
                </a:tc>
                <a:tc>
                  <a:txBody>
                    <a:bodyPr/>
                    <a:lstStyle/>
                    <a:p>
                      <a:r>
                        <a:rPr lang="fr-FR" dirty="0"/>
                        <a:t>Articles 47 à 67</a:t>
                      </a:r>
                    </a:p>
                  </a:txBody>
                  <a:tcPr/>
                </a:tc>
                <a:extLst>
                  <a:ext uri="{0D108BD9-81ED-4DB2-BD59-A6C34878D82A}">
                    <a16:rowId xmlns:a16="http://schemas.microsoft.com/office/drawing/2014/main" xmlns="" val="10001"/>
                  </a:ext>
                </a:extLst>
              </a:tr>
              <a:tr h="1280119">
                <a:tc>
                  <a:txBody>
                    <a:bodyPr/>
                    <a:lstStyle/>
                    <a:p>
                      <a:r>
                        <a:rPr lang="fr-FR" dirty="0"/>
                        <a:t>Partiellement en vigueur (cf. infra)</a:t>
                      </a:r>
                    </a:p>
                    <a:p>
                      <a:pPr marL="285750" indent="-285750">
                        <a:buFont typeface="Symbol" charset="0"/>
                        <a:buChar char=""/>
                      </a:pPr>
                      <a:r>
                        <a:rPr lang="fr-FR" dirty="0"/>
                        <a:t>Pour ce qui n’est pas en vigueur, matière</a:t>
                      </a:r>
                      <a:r>
                        <a:rPr lang="fr-FR" baseline="0" dirty="0"/>
                        <a:t> régie par des circulaires ministérielles non publiées dans l’attente de l’entrée en vigueur de la loi</a:t>
                      </a:r>
                    </a:p>
                  </a:txBody>
                  <a:tcPr/>
                </a:tc>
                <a:tc>
                  <a:txBody>
                    <a:bodyPr/>
                    <a:lstStyle/>
                    <a:p>
                      <a:r>
                        <a:rPr lang="fr-FR" dirty="0"/>
                        <a:t>En vigueur</a:t>
                      </a:r>
                    </a:p>
                  </a:txBody>
                  <a:tcPr/>
                </a:tc>
                <a:extLst>
                  <a:ext uri="{0D108BD9-81ED-4DB2-BD59-A6C34878D82A}">
                    <a16:rowId xmlns:a16="http://schemas.microsoft.com/office/drawing/2014/main" xmlns="" val="10002"/>
                  </a:ext>
                </a:extLst>
              </a:tr>
              <a:tr h="1520142">
                <a:tc>
                  <a:txBody>
                    <a:bodyPr/>
                    <a:lstStyle/>
                    <a:p>
                      <a:pPr marL="0" marR="0" indent="0" algn="l" defTabSz="914400" rtl="0" eaLnBrk="1" fontAlgn="auto" latinLnBrk="0" hangingPunct="1">
                        <a:lnSpc>
                          <a:spcPct val="100000"/>
                        </a:lnSpc>
                        <a:spcBef>
                          <a:spcPts val="0"/>
                        </a:spcBef>
                        <a:spcAft>
                          <a:spcPts val="0"/>
                        </a:spcAft>
                        <a:buClrTx/>
                        <a:buSzTx/>
                        <a:buFont typeface="Symbol" charset="0"/>
                        <a:buNone/>
                        <a:tabLst/>
                        <a:defRPr/>
                      </a:pPr>
                      <a:r>
                        <a:rPr lang="fr-FR" u="none" strike="noStrike" dirty="0"/>
                        <a:t>Compétence </a:t>
                      </a:r>
                      <a:r>
                        <a:rPr lang="fr-FR" b="1" u="none" strike="noStrike" dirty="0"/>
                        <a:t>mixte</a:t>
                      </a:r>
                      <a:r>
                        <a:rPr lang="fr-FR" u="none" strike="noStrike" dirty="0"/>
                        <a:t> pouvoir exécutif</a:t>
                      </a:r>
                      <a:r>
                        <a:rPr lang="fr-FR" u="none" strike="noStrike" baseline="0" dirty="0"/>
                        <a:t> et </a:t>
                      </a:r>
                      <a:r>
                        <a:rPr lang="fr-FR" u="none" strike="noStrike" dirty="0"/>
                        <a:t>judiciaire pour ce qui est entré en vigueur (c.à.d. pour les peines &gt; à 2 ans et &lt; ou = à 3 ans)</a:t>
                      </a:r>
                    </a:p>
                    <a:p>
                      <a:pPr marL="0" indent="0">
                        <a:buFont typeface="Symbol" charset="0"/>
                        <a:buNone/>
                      </a:pPr>
                      <a:r>
                        <a:rPr lang="fr-FR" baseline="0" dirty="0"/>
                        <a:t>Compétence </a:t>
                      </a:r>
                      <a:r>
                        <a:rPr lang="fr-FR" b="1" baseline="0" dirty="0"/>
                        <a:t>exclusive</a:t>
                      </a:r>
                      <a:r>
                        <a:rPr lang="fr-FR" baseline="0" dirty="0"/>
                        <a:t> pouvoir exécutif pour ce qui n’est pas entré en vigueur</a:t>
                      </a:r>
                    </a:p>
                  </a:txBody>
                  <a:tcPr/>
                </a:tc>
                <a:tc>
                  <a:txBody>
                    <a:bodyPr/>
                    <a:lstStyle/>
                    <a:p>
                      <a:r>
                        <a:rPr lang="fr-FR" dirty="0"/>
                        <a:t>Compétence </a:t>
                      </a:r>
                      <a:r>
                        <a:rPr lang="fr-FR" b="1" dirty="0"/>
                        <a:t>mixte</a:t>
                      </a:r>
                      <a:r>
                        <a:rPr lang="fr-FR" dirty="0"/>
                        <a:t> pouvoir exécutif</a:t>
                      </a:r>
                      <a:r>
                        <a:rPr lang="fr-FR" baseline="0" dirty="0"/>
                        <a:t> et </a:t>
                      </a:r>
                      <a:r>
                        <a:rPr lang="fr-FR" dirty="0"/>
                        <a:t>judiciaire selon la nature de la modalité d’exécution de la peine</a:t>
                      </a:r>
                    </a:p>
                  </a:txBody>
                  <a:tcPr/>
                </a:tc>
                <a:extLst>
                  <a:ext uri="{0D108BD9-81ED-4DB2-BD59-A6C34878D82A}">
                    <a16:rowId xmlns:a16="http://schemas.microsoft.com/office/drawing/2014/main" xmlns="" val="10003"/>
                  </a:ext>
                </a:extLst>
              </a:tr>
            </a:tbl>
          </a:graphicData>
        </a:graphic>
      </p:graphicFrame>
      <p:sp>
        <p:nvSpPr>
          <p:cNvPr id="6" name="ZoneTexte 5"/>
          <p:cNvSpPr txBox="1"/>
          <p:nvPr/>
        </p:nvSpPr>
        <p:spPr>
          <a:xfrm>
            <a:off x="115014" y="1323256"/>
            <a:ext cx="8649419" cy="1877437"/>
          </a:xfrm>
          <a:prstGeom prst="rect">
            <a:avLst/>
          </a:prstGeom>
          <a:noFill/>
        </p:spPr>
        <p:txBody>
          <a:bodyPr wrap="square" rtlCol="0">
            <a:spAutoFit/>
          </a:bodyPr>
          <a:lstStyle/>
          <a:p>
            <a:pPr marL="285750" indent="-285750">
              <a:buFont typeface="Courier New"/>
              <a:buChar char="o"/>
            </a:pPr>
            <a:r>
              <a:rPr lang="fr-FR" sz="2400" dirty="0"/>
              <a:t>Entrée en vigueur partielle :</a:t>
            </a:r>
            <a:endParaRPr lang="fr-FR" sz="700" dirty="0"/>
          </a:p>
          <a:p>
            <a:pPr marL="742950" lvl="1" indent="-285750">
              <a:buFont typeface="Arial"/>
              <a:buChar char="•"/>
            </a:pPr>
            <a:r>
              <a:rPr lang="fr-FR" sz="2400" dirty="0"/>
              <a:t>Conséquence : régime fondamentalement différent selon  catégorie à laquelle la personne condamnée appartient (!!! </a:t>
            </a:r>
            <a:r>
              <a:rPr lang="fr-FR" sz="2400" b="1" dirty="0"/>
              <a:t>globalisation des peines </a:t>
            </a:r>
            <a:r>
              <a:rPr lang="fr-FR" sz="2400" dirty="0"/>
              <a:t>!!!) :</a:t>
            </a:r>
            <a:endParaRPr lang="fr-FR" sz="2200" dirty="0"/>
          </a:p>
          <a:p>
            <a:endParaRPr lang="fr-FR" sz="2000" dirty="0"/>
          </a:p>
        </p:txBody>
      </p:sp>
    </p:spTree>
    <p:extLst>
      <p:ext uri="{BB962C8B-B14F-4D97-AF65-F5344CB8AC3E}">
        <p14:creationId xmlns:p14="http://schemas.microsoft.com/office/powerpoint/2010/main" val="17593111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8037" y="342565"/>
            <a:ext cx="9035963" cy="1066800"/>
          </a:xfrm>
        </p:spPr>
        <p:txBody>
          <a:bodyPr>
            <a:normAutofit/>
          </a:bodyPr>
          <a:lstStyle/>
          <a:p>
            <a:r>
              <a:rPr lang="fr-FR" sz="2800" dirty="0"/>
              <a:t>Modalités d’exécution de la peine privative de liberté</a:t>
            </a:r>
          </a:p>
        </p:txBody>
      </p:sp>
      <p:graphicFrame>
        <p:nvGraphicFramePr>
          <p:cNvPr id="5" name="Diagramme 4"/>
          <p:cNvGraphicFramePr/>
          <p:nvPr>
            <p:extLst>
              <p:ext uri="{D42A27DB-BD31-4B8C-83A1-F6EECF244321}">
                <p14:modId xmlns:p14="http://schemas.microsoft.com/office/powerpoint/2010/main" val="491178751"/>
              </p:ext>
            </p:extLst>
          </p:nvPr>
        </p:nvGraphicFramePr>
        <p:xfrm>
          <a:off x="323528" y="1293746"/>
          <a:ext cx="8640960" cy="4752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ZoneTexte 2"/>
          <p:cNvSpPr txBox="1"/>
          <p:nvPr/>
        </p:nvSpPr>
        <p:spPr>
          <a:xfrm>
            <a:off x="513413" y="6149765"/>
            <a:ext cx="8261189" cy="646331"/>
          </a:xfrm>
          <a:prstGeom prst="rect">
            <a:avLst/>
          </a:prstGeom>
          <a:noFill/>
        </p:spPr>
        <p:txBody>
          <a:bodyPr wrap="square" rtlCol="0">
            <a:spAutoFit/>
          </a:bodyPr>
          <a:lstStyle/>
          <a:p>
            <a:pPr algn="ctr"/>
            <a:r>
              <a:rPr lang="fr-FR" b="1" dirty="0">
                <a:solidFill>
                  <a:schemeClr val="accent2"/>
                </a:solidFill>
              </a:rPr>
              <a:t>Compétence pouvoir exécutif (directeur ou DGD)</a:t>
            </a:r>
          </a:p>
          <a:p>
            <a:pPr algn="ctr"/>
            <a:r>
              <a:rPr lang="fr-FR" b="1" dirty="0">
                <a:solidFill>
                  <a:schemeClr val="accent3">
                    <a:lumMod val="50000"/>
                  </a:schemeClr>
                </a:solidFill>
              </a:rPr>
              <a:t>Compétence pouvoir judiciaire (JAP ou TAP)</a:t>
            </a:r>
          </a:p>
        </p:txBody>
      </p:sp>
    </p:spTree>
    <p:extLst>
      <p:ext uri="{BB962C8B-B14F-4D97-AF65-F5344CB8AC3E}">
        <p14:creationId xmlns:p14="http://schemas.microsoft.com/office/powerpoint/2010/main" val="17260415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332656"/>
            <a:ext cx="8229600" cy="1066800"/>
          </a:xfrm>
        </p:spPr>
        <p:txBody>
          <a:bodyPr/>
          <a:lstStyle/>
          <a:p>
            <a:r>
              <a:rPr lang="fr-FR" dirty="0"/>
              <a:t>Modalités : droits sous conditions</a:t>
            </a:r>
          </a:p>
        </p:txBody>
      </p:sp>
      <p:sp>
        <p:nvSpPr>
          <p:cNvPr id="3" name="Espace réservé du contenu 2"/>
          <p:cNvSpPr>
            <a:spLocks noGrp="1"/>
          </p:cNvSpPr>
          <p:nvPr>
            <p:ph idx="1"/>
          </p:nvPr>
        </p:nvSpPr>
        <p:spPr>
          <a:xfrm>
            <a:off x="0" y="1462480"/>
            <a:ext cx="8964488" cy="5395519"/>
          </a:xfrm>
        </p:spPr>
        <p:txBody>
          <a:bodyPr>
            <a:normAutofit fontScale="92500" lnSpcReduction="10000"/>
          </a:bodyPr>
          <a:lstStyle/>
          <a:p>
            <a:r>
              <a:rPr lang="fr-FR" dirty="0"/>
              <a:t>Modalités : </a:t>
            </a:r>
          </a:p>
          <a:p>
            <a:pPr lvl="1"/>
            <a:r>
              <a:rPr lang="fr-FR" b="1" dirty="0"/>
              <a:t>droits subjectifs </a:t>
            </a:r>
            <a:r>
              <a:rPr lang="fr-FR" dirty="0">
                <a:solidFill>
                  <a:schemeClr val="tx1"/>
                </a:solidFill>
              </a:rPr>
              <a:t>= octroi dès que conditions satisfaites </a:t>
            </a:r>
          </a:p>
          <a:p>
            <a:pPr marL="411480" lvl="1" indent="0">
              <a:buNone/>
            </a:pPr>
            <a:r>
              <a:rPr lang="fr-FR" dirty="0">
                <a:solidFill>
                  <a:schemeClr val="tx1"/>
                </a:solidFill>
              </a:rPr>
              <a:t>= logique de la « </a:t>
            </a:r>
            <a:r>
              <a:rPr lang="fr-FR" b="1" dirty="0">
                <a:solidFill>
                  <a:schemeClr val="tx1"/>
                </a:solidFill>
              </a:rPr>
              <a:t>sélection négative</a:t>
            </a:r>
            <a:r>
              <a:rPr lang="fr-FR" dirty="0">
                <a:solidFill>
                  <a:schemeClr val="tx1"/>
                </a:solidFill>
              </a:rPr>
              <a:t> » </a:t>
            </a:r>
          </a:p>
          <a:p>
            <a:pPr marL="411480" lvl="1" indent="0">
              <a:buNone/>
            </a:pPr>
            <a:r>
              <a:rPr lang="fr-FR" sz="2200" dirty="0">
                <a:solidFill>
                  <a:schemeClr val="tx1"/>
                </a:solidFill>
              </a:rPr>
              <a:t>(sélection de ceux qui ne sortent pas, versus sélection positive : sélection de ceux qui sortent)</a:t>
            </a:r>
          </a:p>
          <a:p>
            <a:pPr marL="109728" indent="0">
              <a:buNone/>
            </a:pPr>
            <a:endParaRPr lang="fr-FR" sz="800" dirty="0"/>
          </a:p>
          <a:p>
            <a:r>
              <a:rPr lang="fr-FR" dirty="0"/>
              <a:t>Conditions : </a:t>
            </a:r>
          </a:p>
          <a:p>
            <a:pPr lvl="1"/>
            <a:r>
              <a:rPr lang="fr-FR" b="1" dirty="0"/>
              <a:t>Condition temporelle </a:t>
            </a:r>
            <a:r>
              <a:rPr lang="fr-FR" dirty="0">
                <a:solidFill>
                  <a:schemeClr val="tx1"/>
                </a:solidFill>
              </a:rPr>
              <a:t>: varient selon modalités </a:t>
            </a:r>
            <a:endParaRPr lang="fr-FR" b="1" dirty="0"/>
          </a:p>
          <a:p>
            <a:pPr lvl="1"/>
            <a:r>
              <a:rPr lang="fr-FR" b="1" dirty="0"/>
              <a:t>Absence contre-indications </a:t>
            </a:r>
            <a:r>
              <a:rPr lang="fr-FR" dirty="0">
                <a:solidFill>
                  <a:schemeClr val="tx1"/>
                </a:solidFill>
              </a:rPr>
              <a:t>: varient selon modalités :</a:t>
            </a:r>
            <a:r>
              <a:rPr lang="fr-FR" dirty="0"/>
              <a:t> </a:t>
            </a:r>
          </a:p>
          <a:p>
            <a:pPr lvl="2"/>
            <a:r>
              <a:rPr lang="fr-FR" dirty="0"/>
              <a:t>risque soustraction, </a:t>
            </a:r>
          </a:p>
          <a:p>
            <a:pPr lvl="2"/>
            <a:r>
              <a:rPr lang="fr-FR" dirty="0"/>
              <a:t>risque de récidive,</a:t>
            </a:r>
          </a:p>
          <a:p>
            <a:pPr lvl="2"/>
            <a:r>
              <a:rPr lang="fr-FR" dirty="0"/>
              <a:t>risque d’importuner les victimes, </a:t>
            </a:r>
          </a:p>
          <a:p>
            <a:pPr lvl="2"/>
            <a:r>
              <a:rPr lang="fr-FR" dirty="0"/>
              <a:t>attitude à l’égard des victimes, </a:t>
            </a:r>
          </a:p>
          <a:p>
            <a:pPr lvl="2"/>
            <a:r>
              <a:rPr lang="fr-FR" dirty="0"/>
              <a:t>remboursement parties civiles, </a:t>
            </a:r>
          </a:p>
          <a:p>
            <a:pPr lvl="2"/>
            <a:r>
              <a:rPr lang="fr-FR" dirty="0"/>
              <a:t>absence de </a:t>
            </a:r>
            <a:r>
              <a:rPr lang="fr-FR" u="sng" dirty="0"/>
              <a:t>perspectives</a:t>
            </a:r>
            <a:r>
              <a:rPr lang="fr-FR" dirty="0"/>
              <a:t> de réinsertion sociale  </a:t>
            </a:r>
          </a:p>
          <a:p>
            <a:pPr lvl="1"/>
            <a:endParaRPr lang="fr-FR" b="1" dirty="0"/>
          </a:p>
        </p:txBody>
      </p:sp>
    </p:spTree>
    <p:extLst>
      <p:ext uri="{BB962C8B-B14F-4D97-AF65-F5344CB8AC3E}">
        <p14:creationId xmlns:p14="http://schemas.microsoft.com/office/powerpoint/2010/main" val="74091727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NULL"/></Relationships>
</file>

<file path=ppt/theme/theme1.xml><?xml version="1.0" encoding="utf-8"?>
<a:theme xmlns:a="http://schemas.openxmlformats.org/drawingml/2006/main" name="Urbain">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Urbai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Urbai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0</TotalTime>
  <Words>4202</Words>
  <Application>Microsoft Office PowerPoint</Application>
  <PresentationFormat>Affichage à l'écran (4:3)</PresentationFormat>
  <Paragraphs>599</Paragraphs>
  <Slides>58</Slides>
  <Notes>4</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58</vt:i4>
      </vt:variant>
    </vt:vector>
  </HeadingPairs>
  <TitlesOfParts>
    <vt:vector size="69" baseType="lpstr">
      <vt:lpstr>Arial</vt:lpstr>
      <vt:lpstr>Calibri</vt:lpstr>
      <vt:lpstr>Courier New</vt:lpstr>
      <vt:lpstr>Georgia</vt:lpstr>
      <vt:lpstr>Mangal</vt:lpstr>
      <vt:lpstr>Symbol</vt:lpstr>
      <vt:lpstr>Times New Roman</vt:lpstr>
      <vt:lpstr>Trebuchet MS</vt:lpstr>
      <vt:lpstr>Wingdings</vt:lpstr>
      <vt:lpstr>Wingdings 2</vt:lpstr>
      <vt:lpstr>Urbain</vt:lpstr>
      <vt:lpstr>LE NOUVEAU RÉGIME DE L’EXÉCUTION DES PEINES D’EMPRISONNEMENT JUSQU’À TROIS ANS : ÉTAT DES LIEUX ET PERSPECTIVES    Le 22 septembre 2022           Formation Anthémis</vt:lpstr>
      <vt:lpstr>Plan de l’exposé</vt:lpstr>
      <vt:lpstr>1. Le régime administratif antérieur et toujours en vigueur pour les peines inférieures ou égales à 2 ans d’emprisonnement  </vt:lpstr>
      <vt:lpstr>Les lois pénitentiaires</vt:lpstr>
      <vt:lpstr>Contexte d’adoption des lois pénitentiaires </vt:lpstr>
      <vt:lpstr>Trois lois = une !</vt:lpstr>
      <vt:lpstr>Loi sur le statut juridique externe</vt:lpstr>
      <vt:lpstr>Modalités d’exécution de la peine privative de liberté</vt:lpstr>
      <vt:lpstr>Modalités : droits sous conditions</vt:lpstr>
      <vt:lpstr>Pour les peines inf. ou égale à 2 ans, Source = textes administratifs (circulaires ou instructions</vt:lpstr>
      <vt:lpstr>Trois modalités</vt:lpstr>
      <vt:lpstr>Surveillance électronique avant la LP</vt:lpstr>
      <vt:lpstr>Libération provisoire (LP)</vt:lpstr>
      <vt:lpstr>Instructions temporaires 16 mai 2017 (toujours applicables pour les peines inférieures ou égales à 2 ans)</vt:lpstr>
      <vt:lpstr>Fiche d’écrou</vt:lpstr>
      <vt:lpstr>Présentation PowerPoint</vt:lpstr>
      <vt:lpstr>Exécution peine jusque 2 ans : schéma</vt:lpstr>
      <vt:lpstr>Illustration</vt:lpstr>
      <vt:lpstr>Présentation PowerPoint</vt:lpstr>
      <vt:lpstr>Effets pervers régime exécution des peines</vt:lpstr>
      <vt:lpstr>Regard sur le régime d’exécution des peines jusqu’à deux ans</vt:lpstr>
      <vt:lpstr>2. Le régime légal à partir du 1er septembre 2022</vt:lpstr>
      <vt:lpstr>Régime loi 2006 : entrée en vigueur </vt:lpstr>
      <vt:lpstr>Régime loi 2006 : entrée en vigueur </vt:lpstr>
      <vt:lpstr>Régime loi 2006 : entrée en vigueur</vt:lpstr>
      <vt:lpstr>Dispositions transitoires  (loi. 29 juin 2021, art. 16 et 17)</vt:lpstr>
      <vt:lpstr>Dispositions transitoires</vt:lpstr>
      <vt:lpstr>Le juge de l’application des peines (JAP)</vt:lpstr>
      <vt:lpstr>JAP : modalités</vt:lpstr>
      <vt:lpstr>Conditions de temps</vt:lpstr>
      <vt:lpstr>Conditions de fond</vt:lpstr>
      <vt:lpstr>Procédure</vt:lpstr>
      <vt:lpstr>Exemple</vt:lpstr>
      <vt:lpstr>Procédure</vt:lpstr>
      <vt:lpstr>Procédure « tout en étant en liberté »</vt:lpstr>
      <vt:lpstr>Procédure « tout en étant en liberté »</vt:lpstr>
      <vt:lpstr>Procédure « tout en étant en liberté »</vt:lpstr>
      <vt:lpstr>Procédure avec incarcération</vt:lpstr>
      <vt:lpstr>Avis du ministère public</vt:lpstr>
      <vt:lpstr>Décision du JAP</vt:lpstr>
      <vt:lpstr>Libération conditionnelle</vt:lpstr>
      <vt:lpstr>Guidance</vt:lpstr>
      <vt:lpstr>Présentation PowerPoint</vt:lpstr>
      <vt:lpstr>Nouveauté: libération anticipée à 6 mois de la fin de peine</vt:lpstr>
      <vt:lpstr>3. Conseils à destination des praticiens en vue de la réforme</vt:lpstr>
      <vt:lpstr>Lors du passage devant le tribunal correctionnel</vt:lpstr>
      <vt:lpstr>Faut-il plaider la peine de surveillance électronique ?</vt:lpstr>
      <vt:lpstr>La peine de surveillance électronique</vt:lpstr>
      <vt:lpstr>La peine de surveillance électronique</vt:lpstr>
      <vt:lpstr>Intérêt aujourd’hui ?</vt:lpstr>
      <vt:lpstr>À partir de septembre 2023 (sauf report) : régime légal pour peines jusqu’à 2 ans</vt:lpstr>
      <vt:lpstr>Attention particulière aux « peines alternatives »</vt:lpstr>
      <vt:lpstr>Attention particulière aux « peines alternatives »</vt:lpstr>
      <vt:lpstr>Présentation PowerPoint</vt:lpstr>
      <vt:lpstr>En aval</vt:lpstr>
      <vt:lpstr>Préparer immédiatement le dossier pour le JAP</vt:lpstr>
      <vt:lpstr>Que doit contenir le dossier de pièces</vt:lpstr>
      <vt:lpstr>Que doit contenir le dossier de pièces</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Dans la boîte à outils de la justice transitionnelle…</dc:title>
  <dc:creator>Olivia</dc:creator>
  <cp:lastModifiedBy>Funck Jean-françois</cp:lastModifiedBy>
  <cp:revision>1065</cp:revision>
  <cp:lastPrinted>2020-11-10T10:07:28Z</cp:lastPrinted>
  <dcterms:created xsi:type="dcterms:W3CDTF">2013-05-04T10:08:42Z</dcterms:created>
  <dcterms:modified xsi:type="dcterms:W3CDTF">2022-09-22T06:13:52Z</dcterms:modified>
</cp:coreProperties>
</file>