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65" r:id="rId2"/>
    <p:sldId id="322" r:id="rId3"/>
    <p:sldId id="323" r:id="rId4"/>
    <p:sldId id="325" r:id="rId5"/>
    <p:sldId id="326" r:id="rId6"/>
    <p:sldId id="327" r:id="rId7"/>
    <p:sldId id="328" r:id="rId8"/>
    <p:sldId id="329" r:id="rId9"/>
    <p:sldId id="330" r:id="rId10"/>
    <p:sldId id="332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341" r:id="rId19"/>
    <p:sldId id="331" r:id="rId20"/>
    <p:sldId id="340" r:id="rId21"/>
    <p:sldId id="302" r:id="rId2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26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0" autoAdjust="0"/>
    <p:restoredTop sz="82604" autoAdjust="0"/>
  </p:normalViewPr>
  <p:slideViewPr>
    <p:cSldViewPr showGuides="1">
      <p:cViewPr>
        <p:scale>
          <a:sx n="66" d="100"/>
          <a:sy n="66" d="100"/>
        </p:scale>
        <p:origin x="-1050" y="-72"/>
      </p:cViewPr>
      <p:guideLst>
        <p:guide orient="horz" pos="1026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7" d="100"/>
          <a:sy n="97" d="100"/>
        </p:scale>
        <p:origin x="3534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48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xmlns="" id="{6E1389CC-567B-462D-9606-5A6D48725E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E32223E6-8DEC-4459-8B52-D06E9BD3DA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9E86A-6679-4EC8-847C-9F954F45BF68}" type="datetimeFigureOut">
              <a:rPr lang="de-DE" smtClean="0"/>
              <a:t>27.01.2020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DDE09F90-192B-4C21-A710-7EFC4BA93B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077B6243-ABD9-472E-9641-6E7B2B863D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8E8B7-5326-4A3E-8AE4-83D3CDA8A9FC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6575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3C419-10E8-4216-A6CC-B7C8A23909AD}" type="datetimeFigureOut">
              <a:rPr lang="de-DE" smtClean="0"/>
              <a:t>27.01.2020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6CAD1-FD47-46B0-9C16-1B81F4E690E0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1325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6286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0858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5430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002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6CAD1-FD47-46B0-9C16-1B81F4E690E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917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6CAD1-FD47-46B0-9C16-1B81F4E690E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0840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6CAD1-FD47-46B0-9C16-1B81F4E690E0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766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97C32-0F4A-40F6-B67C-728988A86F3C}" type="slidenum">
              <a:rPr lang="de-DE" smtClean="0">
                <a:solidFill>
                  <a:prstClr val="black"/>
                </a:solidFill>
              </a:rPr>
              <a:pPr/>
              <a:t>20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705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6CAD1-FD47-46B0-9C16-1B81F4E690E0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3613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E713E3ED-78BF-4AEF-A5C2-46B7E751DB0E}"/>
              </a:ext>
            </a:extLst>
          </p:cNvPr>
          <p:cNvSpPr/>
          <p:nvPr userDrawn="1"/>
        </p:nvSpPr>
        <p:spPr>
          <a:xfrm>
            <a:off x="0" y="342000"/>
            <a:ext cx="12192000" cy="506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1839" y="537344"/>
            <a:ext cx="10728323" cy="623404"/>
          </a:xfrm>
        </p:spPr>
        <p:txBody>
          <a:bodyPr anchor="t"/>
          <a:lstStyle>
            <a:lvl1pPr algn="l">
              <a:lnSpc>
                <a:spcPct val="114000"/>
              </a:lnSpc>
              <a:spcBef>
                <a:spcPts val="0"/>
              </a:spcBef>
              <a:defRPr sz="3200" spc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Headline der Präsentation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31837" y="2444192"/>
            <a:ext cx="10728325" cy="516756"/>
          </a:xfrm>
        </p:spPr>
        <p:txBody>
          <a:bodyPr/>
          <a:lstStyle>
            <a:lvl1pPr marL="0" indent="0" algn="l">
              <a:buNone/>
              <a:defRPr sz="1600" cap="all" spc="6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Datum  |  Name</a:t>
            </a:r>
            <a:endParaRPr lang="en-US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xmlns="" id="{D585CE71-710A-4145-8AA7-7070BBC1B7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1088740"/>
            <a:ext cx="10728325" cy="727162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3200" b="1" cap="all" spc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der Präsentation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57CEB1C7-3CEB-41C0-967D-A5811A09D9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9532" y="6423285"/>
            <a:ext cx="2304000" cy="118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A0BABBA3-207B-428D-8CD0-97794373E0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656" y="6005352"/>
            <a:ext cx="1881980" cy="54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2013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461" userDrawn="1">
          <p15:clr>
            <a:srgbClr val="FBAE40"/>
          </p15:clr>
        </p15:guide>
        <p15:guide id="2" pos="721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3776105" y="6381328"/>
            <a:ext cx="1600508" cy="221109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9AEA1-3281-46F0-9EDB-48FF2E5FF267}" type="slidenum">
              <a:rPr lang="de-DE" smtClean="0"/>
              <a:t>‹N°›</a:t>
            </a:fld>
            <a:endParaRPr lang="de-DE" dirty="0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971576" y="1156475"/>
            <a:ext cx="9984000" cy="5760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lang="de-DE" sz="2800" b="1" baseline="0">
                <a:solidFill>
                  <a:srgbClr val="005B8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indent="0" algn="l">
              <a:spcBef>
                <a:spcPct val="20000"/>
              </a:spcBef>
              <a:buClr>
                <a:srgbClr val="005B82"/>
              </a:buClr>
              <a:buSzPct val="80000"/>
              <a:buFontTx/>
            </a:pPr>
            <a:r>
              <a:rPr lang="de-DE" dirty="0" smtClean="0"/>
              <a:t>Platzhalter Titel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989506" y="1916833"/>
            <a:ext cx="9985109" cy="4209331"/>
          </a:xfrm>
          <a:prstGeom prst="rect">
            <a:avLst/>
          </a:prstGeom>
        </p:spPr>
        <p:txBody>
          <a:bodyPr lIns="0" tIns="0"/>
          <a:lstStyle>
            <a:lvl1pPr marL="0" indent="0">
              <a:spcAft>
                <a:spcPts val="500"/>
              </a:spcAft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spcBef>
                <a:spcPct val="20000"/>
              </a:spcBef>
              <a:buClr>
                <a:srgbClr val="005B82"/>
              </a:buClr>
              <a:buSzPct val="80000"/>
              <a:buFont typeface="Wingdings" pitchFamily="2" charset="2"/>
              <a:buChar char="§"/>
              <a:defRPr lang="de-DE" sz="200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>
              <a:buClr>
                <a:srgbClr val="005B82"/>
              </a:buClr>
              <a:buSzPct val="80000"/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5B82"/>
              </a:buClr>
              <a:buSzPct val="80000"/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5B82"/>
              </a:buClr>
              <a:buSzPct val="80000"/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0162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E713E3ED-78BF-4AEF-A5C2-46B7E751DB0E}"/>
              </a:ext>
            </a:extLst>
          </p:cNvPr>
          <p:cNvSpPr/>
          <p:nvPr userDrawn="1"/>
        </p:nvSpPr>
        <p:spPr>
          <a:xfrm>
            <a:off x="0" y="342000"/>
            <a:ext cx="12192000" cy="506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1839" y="537344"/>
            <a:ext cx="10728323" cy="623404"/>
          </a:xfrm>
        </p:spPr>
        <p:txBody>
          <a:bodyPr anchor="t"/>
          <a:lstStyle>
            <a:lvl1pPr algn="l">
              <a:lnSpc>
                <a:spcPct val="114000"/>
              </a:lnSpc>
              <a:spcBef>
                <a:spcPts val="0"/>
              </a:spcBef>
              <a:defRPr sz="3200" spc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Headline der Präsentation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31838" y="2660216"/>
            <a:ext cx="10728324" cy="516756"/>
          </a:xfrm>
        </p:spPr>
        <p:txBody>
          <a:bodyPr/>
          <a:lstStyle>
            <a:lvl1pPr marL="0" indent="0" algn="l">
              <a:buNone/>
              <a:defRPr sz="1600" cap="all" spc="6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Datum  |  Name</a:t>
            </a:r>
            <a:endParaRPr lang="en-US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xmlns="" id="{D585CE71-710A-4145-8AA7-7070BBC1B7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1124744"/>
            <a:ext cx="10728325" cy="1361802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800" b="1" cap="none" spc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der Präsentation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7D7831BC-0764-4D94-B436-8046AD2DF0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656" y="6005352"/>
            <a:ext cx="1881980" cy="548854"/>
          </a:xfrm>
          <a:prstGeom prst="rect">
            <a:avLst/>
          </a:prstGeom>
        </p:spPr>
      </p:pic>
      <p:sp>
        <p:nvSpPr>
          <p:cNvPr id="10" name="Textplatzhalter 4">
            <a:extLst>
              <a:ext uri="{FF2B5EF4-FFF2-40B4-BE49-F238E27FC236}">
                <a16:creationId xmlns:a16="http://schemas.microsoft.com/office/drawing/2014/main" xmlns="" id="{7390AF7B-9835-4AEF-ADBF-224AF53FB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9532" y="6423285"/>
            <a:ext cx="2304000" cy="118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960439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461" userDrawn="1">
          <p15:clr>
            <a:srgbClr val="FBAE40"/>
          </p15:clr>
        </p15:guide>
        <p15:guide id="2" pos="721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xmlns="" id="{54A1B7C4-7B43-4178-878E-3C1A63AA60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341313"/>
            <a:ext cx="11449050" cy="308768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E713E3ED-78BF-4AEF-A5C2-46B7E751DB0E}"/>
              </a:ext>
            </a:extLst>
          </p:cNvPr>
          <p:cNvSpPr/>
          <p:nvPr userDrawn="1"/>
        </p:nvSpPr>
        <p:spPr>
          <a:xfrm>
            <a:off x="0" y="3429000"/>
            <a:ext cx="12192000" cy="1980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1839" y="3633688"/>
            <a:ext cx="10728324" cy="623404"/>
          </a:xfrm>
        </p:spPr>
        <p:txBody>
          <a:bodyPr anchor="t"/>
          <a:lstStyle>
            <a:lvl1pPr algn="l">
              <a:lnSpc>
                <a:spcPct val="114000"/>
              </a:lnSpc>
              <a:spcBef>
                <a:spcPts val="0"/>
              </a:spcBef>
              <a:defRPr sz="3200" spc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Headline der Präsentation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31837" y="4970822"/>
            <a:ext cx="10728325" cy="360000"/>
          </a:xfrm>
        </p:spPr>
        <p:txBody>
          <a:bodyPr/>
          <a:lstStyle>
            <a:lvl1pPr marL="0" indent="0" algn="l">
              <a:buNone/>
              <a:defRPr sz="1600" cap="all" spc="6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Datum  |  Name</a:t>
            </a:r>
            <a:endParaRPr lang="en-US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xmlns="" id="{D585CE71-710A-4145-8AA7-7070BBC1B7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4185084"/>
            <a:ext cx="10728325" cy="727162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3200" b="1" cap="all" spc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der Präsentation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133D537E-7D32-4AF3-8F50-037B43117F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656" y="6005352"/>
            <a:ext cx="1881980" cy="548854"/>
          </a:xfrm>
          <a:prstGeom prst="rect">
            <a:avLst/>
          </a:prstGeom>
        </p:spPr>
      </p:pic>
      <p:sp>
        <p:nvSpPr>
          <p:cNvPr id="10" name="Textplatzhalter 4">
            <a:extLst>
              <a:ext uri="{FF2B5EF4-FFF2-40B4-BE49-F238E27FC236}">
                <a16:creationId xmlns:a16="http://schemas.microsoft.com/office/drawing/2014/main" xmlns="" id="{02F77179-7DE6-490F-AFDB-836C5B895F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9532" y="6423285"/>
            <a:ext cx="2304000" cy="118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349423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461" userDrawn="1">
          <p15:clr>
            <a:srgbClr val="FBAE40"/>
          </p15:clr>
        </p15:guide>
        <p15:guide id="2" pos="721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E713E3ED-78BF-4AEF-A5C2-46B7E751DB0E}"/>
              </a:ext>
            </a:extLst>
          </p:cNvPr>
          <p:cNvSpPr/>
          <p:nvPr userDrawn="1"/>
        </p:nvSpPr>
        <p:spPr>
          <a:xfrm>
            <a:off x="0" y="3429000"/>
            <a:ext cx="12192000" cy="1980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xmlns="" id="{54A1B7C4-7B43-4178-878E-3C1A63AA60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341313"/>
            <a:ext cx="11449050" cy="308768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1839" y="3633688"/>
            <a:ext cx="10728324" cy="623404"/>
          </a:xfrm>
        </p:spPr>
        <p:txBody>
          <a:bodyPr anchor="t"/>
          <a:lstStyle>
            <a:lvl1pPr algn="l">
              <a:lnSpc>
                <a:spcPct val="114000"/>
              </a:lnSpc>
              <a:spcBef>
                <a:spcPts val="0"/>
              </a:spcBef>
              <a:defRPr sz="3200" spc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Headline der Präsentation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31837" y="4911514"/>
            <a:ext cx="10728325" cy="360000"/>
          </a:xfrm>
        </p:spPr>
        <p:txBody>
          <a:bodyPr/>
          <a:lstStyle>
            <a:lvl1pPr marL="0" indent="0" algn="l">
              <a:buNone/>
              <a:defRPr sz="1600" cap="all" spc="6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Datum  |  Name</a:t>
            </a:r>
            <a:endParaRPr lang="en-US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xmlns="" id="{D585CE71-710A-4145-8AA7-7070BBC1B7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4221088"/>
            <a:ext cx="10728325" cy="547142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lang="de-DE" sz="1800" b="1" cap="none" spc="0" baseline="0" dirty="0">
                <a:solidFill>
                  <a:schemeClr val="accent2"/>
                </a:solidFill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</a:pPr>
            <a:r>
              <a:rPr lang="de-DE" dirty="0" err="1"/>
              <a:t>Subline</a:t>
            </a:r>
            <a:r>
              <a:rPr lang="de-DE" dirty="0"/>
              <a:t> der Präsentation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936BB06C-78EA-49C8-AAD0-451B7CEFCA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656" y="6005352"/>
            <a:ext cx="1881980" cy="548854"/>
          </a:xfrm>
          <a:prstGeom prst="rect">
            <a:avLst/>
          </a:prstGeom>
        </p:spPr>
      </p:pic>
      <p:sp>
        <p:nvSpPr>
          <p:cNvPr id="10" name="Textplatzhalter 4">
            <a:extLst>
              <a:ext uri="{FF2B5EF4-FFF2-40B4-BE49-F238E27FC236}">
                <a16:creationId xmlns:a16="http://schemas.microsoft.com/office/drawing/2014/main" xmlns="" id="{1F0FB68E-EE59-46F0-A3EA-690446700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9532" y="6423285"/>
            <a:ext cx="2304000" cy="118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813599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461" userDrawn="1">
          <p15:clr>
            <a:srgbClr val="FBAE40"/>
          </p15:clr>
        </p15:guide>
        <p15:guide id="2" pos="721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Datumsplatzhalter 16">
            <a:extLst>
              <a:ext uri="{FF2B5EF4-FFF2-40B4-BE49-F238E27FC236}">
                <a16:creationId xmlns:a16="http://schemas.microsoft.com/office/drawing/2014/main" xmlns="" id="{8D88C6F8-099A-4D39-8533-B1EEB7F052D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dirty="0" smtClean="0"/>
              <a:t>Agrosphere, IBG-3</a:t>
            </a:r>
            <a:endParaRPr lang="de-DE" dirty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xmlns="" id="{BFF90422-5EA9-49BF-B256-D3D2AA4EDCC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A52F4D17-1AD6-42D9-B93A-EB002C62F438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xmlns="" id="{F0FEB314-58C6-43FB-BF57-07B357AFA1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774" y="938786"/>
            <a:ext cx="11449049" cy="509994"/>
          </a:xfrm>
        </p:spPr>
        <p:txBody>
          <a:bodyPr/>
          <a:lstStyle>
            <a:lvl1pPr marL="0" indent="0">
              <a:lnSpc>
                <a:spcPct val="114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 err="1"/>
              <a:t>Subline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0209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kle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75" y="1578310"/>
            <a:ext cx="11449050" cy="4190666"/>
          </a:xfrm>
        </p:spPr>
        <p:txBody>
          <a:bodyPr/>
          <a:lstStyle>
            <a:lvl1pPr marL="177800" indent="-177800">
              <a:defRPr sz="1800"/>
            </a:lvl1pPr>
            <a:lvl2pPr marL="361950" indent="-184150">
              <a:defRPr sz="1800"/>
            </a:lvl2pPr>
            <a:lvl3pPr marL="539750" indent="-177800">
              <a:defRPr sz="1800"/>
            </a:lvl3pPr>
            <a:lvl4pPr marL="717550" indent="-177800">
              <a:defRPr sz="1800"/>
            </a:lvl4pPr>
            <a:lvl5pPr marL="895350" indent="-177800"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Datumsplatzhalter 16">
            <a:extLst>
              <a:ext uri="{FF2B5EF4-FFF2-40B4-BE49-F238E27FC236}">
                <a16:creationId xmlns:a16="http://schemas.microsoft.com/office/drawing/2014/main" xmlns="" id="{8D88C6F8-099A-4D39-8533-B1EEB7F052D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 algn="ctr"/>
            <a:r>
              <a:rPr lang="de-DE" dirty="0" smtClean="0"/>
              <a:t>Agrosphere, IBG-3</a:t>
            </a:r>
            <a:endParaRPr lang="de-DE" dirty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xmlns="" id="{BFF90422-5EA9-49BF-B256-D3D2AA4EDCC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A52F4D17-1AD6-42D9-B93A-EB002C62F438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xmlns="" id="{29624FD4-E8F5-4C76-8AB0-019D7FCEAA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774" y="938786"/>
            <a:ext cx="11449049" cy="509994"/>
          </a:xfrm>
        </p:spPr>
        <p:txBody>
          <a:bodyPr/>
          <a:lstStyle>
            <a:lvl1pPr marL="0" indent="0">
              <a:lnSpc>
                <a:spcPct val="114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 err="1"/>
              <a:t>Subline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392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xmlns="" id="{4283517E-5B20-4272-8660-1A906CDE6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de-DE" dirty="0" smtClean="0"/>
              <a:t>Agrosphere, IBG-3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6EFEBD5A-CDB1-411E-9184-7981E1A304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A52F4D17-1AD6-42D9-B93A-EB002C62F438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xmlns="" id="{8A00DEAD-5DE0-4EC4-9106-51A82A9A04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628775"/>
            <a:ext cx="5437187" cy="316837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A1A390F4-CC78-4ED1-8D50-5D59AE8D05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475" y="4900254"/>
            <a:ext cx="5437187" cy="86872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1" name="Bildplatzhalter 4">
            <a:extLst>
              <a:ext uri="{FF2B5EF4-FFF2-40B4-BE49-F238E27FC236}">
                <a16:creationId xmlns:a16="http://schemas.microsoft.com/office/drawing/2014/main" xmlns="" id="{23A5E56D-954A-4968-9BC8-DFAC877CAA1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83338" y="1628775"/>
            <a:ext cx="5437187" cy="316837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xmlns="" id="{1C326D2C-F758-4203-BE3D-8CDB8EB309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83338" y="4900254"/>
            <a:ext cx="5437187" cy="86872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xmlns="" id="{8D87DCD3-D230-4056-A20A-D9CBA549CE9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8774" y="938786"/>
            <a:ext cx="11449049" cy="509994"/>
          </a:xfrm>
        </p:spPr>
        <p:txBody>
          <a:bodyPr/>
          <a:lstStyle>
            <a:lvl1pPr marL="0" indent="0">
              <a:lnSpc>
                <a:spcPct val="114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 err="1"/>
              <a:t>Subline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1651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xmlns="" id="{4283517E-5B20-4272-8660-1A906CDE6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de-DE" dirty="0" smtClean="0"/>
              <a:t>Agrosphere, IBG-3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6EFEBD5A-CDB1-411E-9184-7981E1A304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A52F4D17-1AD6-42D9-B93A-EB002C62F438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xmlns="" id="{F63E2467-CDE8-4456-BDC8-2E6458C092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774" y="938786"/>
            <a:ext cx="11449049" cy="509994"/>
          </a:xfrm>
        </p:spPr>
        <p:txBody>
          <a:bodyPr/>
          <a:lstStyle>
            <a:lvl1pPr marL="0" indent="0">
              <a:lnSpc>
                <a:spcPct val="114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 err="1"/>
              <a:t>Subline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1878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1A9D9CA0-0D3A-430F-A273-E4F9DC8D4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de-DE" dirty="0" smtClean="0"/>
              <a:t>Agrosphere, IBG-3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69E8AF11-FB81-42DE-B82C-BAAE6442B5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A52F4D17-1AD6-42D9-B93A-EB002C62F438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31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475" y="1563143"/>
            <a:ext cx="11449050" cy="42142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76105" y="6381328"/>
            <a:ext cx="1600508" cy="2211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de-DE" dirty="0" smtClean="0"/>
              <a:t>Agrosphere, IBG-3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8290" y="6381328"/>
            <a:ext cx="720000" cy="2211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de-DE" dirty="0" smtClean="0"/>
              <a:t>Page </a:t>
            </a:r>
            <a:fld id="{A52F4D17-1AD6-42D9-B93A-EB002C62F438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475" y="324000"/>
            <a:ext cx="11449050" cy="11247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xmlns="" id="{F2C4F5F8-9F24-424C-8284-2E94052236C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656" y="6005352"/>
            <a:ext cx="1881980" cy="54885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xmlns="" id="{658AF006-3416-44FA-BBD1-BCE9F27A196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6424763"/>
            <a:ext cx="2304000" cy="11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47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0" r:id="rId3"/>
    <p:sldLayoutId id="2147483671" r:id="rId4"/>
    <p:sldLayoutId id="2147483662" r:id="rId5"/>
    <p:sldLayoutId id="2147483672" r:id="rId6"/>
    <p:sldLayoutId id="2147483673" r:id="rId7"/>
    <p:sldLayoutId id="2147483666" r:id="rId8"/>
    <p:sldLayoutId id="2147483667" r:id="rId9"/>
    <p:sldLayoutId id="2147483674" r:id="rId10"/>
  </p:sldLayoutIdLst>
  <p:hf hdr="0" ftr="0"/>
  <p:txStyles>
    <p:titleStyle>
      <a:lvl1pPr algn="l" defTabSz="914400" rtl="0" eaLnBrk="1" latinLnBrk="0" hangingPunct="1">
        <a:lnSpc>
          <a:spcPct val="114000"/>
        </a:lnSpc>
        <a:spcBef>
          <a:spcPct val="0"/>
        </a:spcBef>
        <a:buNone/>
        <a:defRPr sz="3200" b="1" kern="1200" cap="all" spc="1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0850" indent="-234950" algn="l" defTabSz="914400" rtl="0" eaLnBrk="1" latinLnBrk="0" hangingPunct="1">
        <a:lnSpc>
          <a:spcPct val="114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666750" indent="-215900" algn="l" defTabSz="914400" rtl="0" eaLnBrk="1" latinLnBrk="0" hangingPunct="1">
        <a:lnSpc>
          <a:spcPct val="114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895350" indent="-215900" algn="l" defTabSz="914400" rtl="0" eaLnBrk="1" latinLnBrk="0" hangingPunct="1">
        <a:lnSpc>
          <a:spcPct val="114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117600" indent="-215900" algn="l" defTabSz="914400" rtl="0" eaLnBrk="1" latinLnBrk="0" hangingPunct="1">
        <a:lnSpc>
          <a:spcPct val="114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026" userDrawn="1">
          <p15:clr>
            <a:srgbClr val="F26B43"/>
          </p15:clr>
        </p15:guide>
        <p15:guide id="2" pos="234" userDrawn="1">
          <p15:clr>
            <a:srgbClr val="F26B43"/>
          </p15:clr>
        </p15:guide>
        <p15:guide id="3" pos="7446" userDrawn="1">
          <p15:clr>
            <a:srgbClr val="F26B43"/>
          </p15:clr>
        </p15:guide>
        <p15:guide id="4" orient="horz" pos="278" userDrawn="1">
          <p15:clr>
            <a:srgbClr val="F26B43"/>
          </p15:clr>
        </p15:guide>
        <p15:guide id="6" pos="3659" userDrawn="1">
          <p15:clr>
            <a:srgbClr val="F26B43"/>
          </p15:clr>
        </p15:guide>
        <p15:guide id="7" pos="4021" userDrawn="1">
          <p15:clr>
            <a:srgbClr val="F26B43"/>
          </p15:clr>
        </p15:guide>
        <p15:guide id="8" orient="horz" pos="36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3.png"/><Relationship Id="rId5" Type="http://schemas.openxmlformats.org/officeDocument/2006/relationships/image" Target="../media/image52.emf"/><Relationship Id="rId4" Type="http://schemas.openxmlformats.org/officeDocument/2006/relationships/oleObject" Target="../embeddings/oleObject8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microsoft.com/office/2007/relationships/hdphoto" Target="../media/hdphoto1.wdp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5A64521-ED94-4240-8AD4-6C3D7A90E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9" y="537344"/>
            <a:ext cx="11124801" cy="1595512"/>
          </a:xfrm>
        </p:spPr>
        <p:txBody>
          <a:bodyPr/>
          <a:lstStyle/>
          <a:p>
            <a:r>
              <a:rPr lang="en-US" sz="2800" dirty="0"/>
              <a:t>Simulation of soil-plant processes: from single roots over 3D root architectures to crops and vegetation types. </a:t>
            </a:r>
            <a:endParaRPr lang="de-DE" sz="28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C693119F-69DD-4BF5-B78E-98C0144F5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400" y="3212976"/>
            <a:ext cx="10728325" cy="1584176"/>
          </a:xfrm>
        </p:spPr>
        <p:txBody>
          <a:bodyPr/>
          <a:lstStyle/>
          <a:p>
            <a:r>
              <a:rPr lang="de-DE" dirty="0" smtClean="0"/>
              <a:t>Jan vanderborght</a:t>
            </a:r>
            <a:r>
              <a:rPr lang="de-DE" baseline="30000" dirty="0" smtClean="0"/>
              <a:t>1</a:t>
            </a:r>
            <a:r>
              <a:rPr lang="de-DE" dirty="0" smtClean="0"/>
              <a:t>, </a:t>
            </a:r>
            <a:r>
              <a:rPr lang="en-US" dirty="0"/>
              <a:t>Andrea </a:t>
            </a:r>
            <a:r>
              <a:rPr lang="en-US" dirty="0" smtClean="0"/>
              <a:t>Schnepf</a:t>
            </a:r>
            <a:r>
              <a:rPr lang="en-US" baseline="30000" dirty="0" smtClean="0"/>
              <a:t>1</a:t>
            </a:r>
            <a:r>
              <a:rPr lang="en-US" dirty="0" smtClean="0"/>
              <a:t>, </a:t>
            </a:r>
            <a:r>
              <a:rPr lang="en-US" dirty="0"/>
              <a:t>Guillaume </a:t>
            </a:r>
            <a:r>
              <a:rPr lang="en-US" dirty="0" err="1" smtClean="0"/>
              <a:t>Lobet</a:t>
            </a:r>
            <a:r>
              <a:rPr lang="en-US" dirty="0" smtClean="0"/>
              <a:t> </a:t>
            </a:r>
            <a:r>
              <a:rPr lang="en-US" baseline="30000" dirty="0" smtClean="0"/>
              <a:t>1</a:t>
            </a:r>
            <a:r>
              <a:rPr lang="en-US" dirty="0" smtClean="0"/>
              <a:t>,  </a:t>
            </a:r>
            <a:r>
              <a:rPr lang="en-US" dirty="0"/>
              <a:t>Mathieu </a:t>
            </a:r>
            <a:r>
              <a:rPr lang="en-US" dirty="0" err="1" smtClean="0"/>
              <a:t>Javaux</a:t>
            </a:r>
            <a:r>
              <a:rPr lang="en-US" dirty="0" smtClean="0"/>
              <a:t> </a:t>
            </a:r>
            <a:r>
              <a:rPr lang="en-US" baseline="30000" dirty="0" smtClean="0"/>
              <a:t>1</a:t>
            </a:r>
            <a:r>
              <a:rPr lang="en-US" dirty="0" smtClean="0"/>
              <a:t>, </a:t>
            </a:r>
            <a:r>
              <a:rPr lang="en-US" dirty="0"/>
              <a:t>Valentin </a:t>
            </a:r>
            <a:r>
              <a:rPr lang="en-US" dirty="0" smtClean="0"/>
              <a:t>Couvreur</a:t>
            </a:r>
            <a:r>
              <a:rPr lang="en-US" baseline="30000" dirty="0" smtClean="0"/>
              <a:t>2</a:t>
            </a:r>
            <a:r>
              <a:rPr lang="en-US" dirty="0" smtClean="0"/>
              <a:t> , </a:t>
            </a:r>
            <a:r>
              <a:rPr lang="en-US" dirty="0" err="1"/>
              <a:t>Felicien</a:t>
            </a:r>
            <a:r>
              <a:rPr lang="en-US" dirty="0"/>
              <a:t> </a:t>
            </a:r>
            <a:r>
              <a:rPr lang="en-US" dirty="0" smtClean="0"/>
              <a:t>Meunier</a:t>
            </a:r>
            <a:r>
              <a:rPr lang="en-US" baseline="30000" dirty="0" smtClean="0"/>
              <a:t>3</a:t>
            </a:r>
            <a:r>
              <a:rPr lang="en-US" dirty="0" smtClean="0"/>
              <a:t>,  </a:t>
            </a:r>
            <a:r>
              <a:rPr lang="en-US" dirty="0" err="1" smtClean="0"/>
              <a:t>Xiaorang</a:t>
            </a:r>
            <a:r>
              <a:rPr lang="en-US" dirty="0" smtClean="0"/>
              <a:t> Zhou</a:t>
            </a:r>
            <a:r>
              <a:rPr lang="en-US" baseline="30000" dirty="0" smtClean="0"/>
              <a:t>1</a:t>
            </a:r>
            <a:r>
              <a:rPr lang="en-US" dirty="0" smtClean="0"/>
              <a:t>, and </a:t>
            </a:r>
            <a:r>
              <a:rPr lang="en-US" dirty="0"/>
              <a:t>Harry </a:t>
            </a:r>
            <a:r>
              <a:rPr lang="en-US" dirty="0" smtClean="0"/>
              <a:t>Vereecken</a:t>
            </a:r>
            <a:r>
              <a:rPr lang="en-US" baseline="30000" dirty="0" smtClean="0"/>
              <a:t>1</a:t>
            </a:r>
            <a:endParaRPr lang="de-DE" baseline="30000" dirty="0" smtClean="0"/>
          </a:p>
          <a:p>
            <a:endParaRPr lang="de-DE" dirty="0"/>
          </a:p>
          <a:p>
            <a:r>
              <a:rPr lang="de-DE" cap="none" baseline="30000" dirty="0" smtClean="0"/>
              <a:t>1</a:t>
            </a:r>
            <a:r>
              <a:rPr lang="de-DE" cap="none" dirty="0" smtClean="0"/>
              <a:t>Agrosphere Institute, IBG-3, Forschungszentrum Jülich GmbH, Germany</a:t>
            </a:r>
          </a:p>
          <a:p>
            <a:r>
              <a:rPr lang="en-US" cap="none" baseline="30000" dirty="0"/>
              <a:t>2</a:t>
            </a:r>
            <a:r>
              <a:rPr lang="en-US" cap="none" dirty="0"/>
              <a:t>Earth and Life </a:t>
            </a:r>
            <a:r>
              <a:rPr lang="en-US" cap="none" dirty="0" smtClean="0"/>
              <a:t>Institute, UC Louvain, Belgium</a:t>
            </a:r>
          </a:p>
          <a:p>
            <a:r>
              <a:rPr lang="en-US" cap="none" baseline="30000" dirty="0" smtClean="0"/>
              <a:t>3</a:t>
            </a:r>
            <a:r>
              <a:rPr lang="en-US" cap="none" dirty="0" smtClean="0"/>
              <a:t> </a:t>
            </a:r>
            <a:r>
              <a:rPr lang="en-US" cap="none" dirty="0"/>
              <a:t>Computational and Applied Vegetation Ecology </a:t>
            </a:r>
            <a:r>
              <a:rPr lang="en-US" cap="none" dirty="0" smtClean="0"/>
              <a:t>lab, Ghent University, Belgium </a:t>
            </a:r>
            <a:endParaRPr lang="de-DE" cap="non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xmlns="" id="{6F7FD6BE-2AD6-4D5D-AF5C-37BA9885D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837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General Root Model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1645154"/>
              </p:ext>
            </p:extLst>
          </p:nvPr>
        </p:nvGraphicFramePr>
        <p:xfrm>
          <a:off x="3575720" y="1556792"/>
          <a:ext cx="4724400" cy="142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3" imgW="2361960" imgH="711000" progId="Equation.DSMT4">
                  <p:embed/>
                </p:oleObj>
              </mc:Choice>
              <mc:Fallback>
                <p:oleObj name="Equation" r:id="rId3" imgW="2361960" imgH="711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720" y="1556792"/>
                        <a:ext cx="4724400" cy="142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7701537"/>
              </p:ext>
            </p:extLst>
          </p:nvPr>
        </p:nvGraphicFramePr>
        <p:xfrm>
          <a:off x="3287688" y="4149080"/>
          <a:ext cx="5384800" cy="157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Equation" r:id="rId5" imgW="2692080" imgH="787320" progId="Equation.DSMT4">
                  <p:embed/>
                </p:oleObj>
              </mc:Choice>
              <mc:Fallback>
                <p:oleObj name="Equation" r:id="rId5" imgW="2692080" imgH="787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688" y="4149080"/>
                        <a:ext cx="5384800" cy="157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3733183" y="4013738"/>
            <a:ext cx="2736304" cy="720080"/>
          </a:xfrm>
          <a:prstGeom prst="rect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12" name="Rectangle 11"/>
          <p:cNvSpPr/>
          <p:nvPr/>
        </p:nvSpPr>
        <p:spPr>
          <a:xfrm>
            <a:off x="6717178" y="4011288"/>
            <a:ext cx="2016224" cy="720080"/>
          </a:xfrm>
          <a:prstGeom prst="rect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13" name="TextBox 12"/>
          <p:cNvSpPr txBox="1"/>
          <p:nvPr/>
        </p:nvSpPr>
        <p:spPr>
          <a:xfrm>
            <a:off x="191344" y="3976746"/>
            <a:ext cx="2999656" cy="149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3" indent="-93663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de-DE" sz="2400" dirty="0" smtClean="0"/>
              <a:t>Uptake for uniform water potential</a:t>
            </a:r>
          </a:p>
          <a:p>
            <a:pPr marL="93663" indent="-93663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de-DE" sz="2400" dirty="0" smtClean="0"/>
              <a:t>Sum of all elements in this vector=Tact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04312" y="4149729"/>
            <a:ext cx="3384376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3" indent="-93663" algn="l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de-DE" sz="2400" dirty="0" smtClean="0"/>
              <a:t>Compensatory uptake</a:t>
            </a:r>
          </a:p>
          <a:p>
            <a:pPr marL="93663" indent="-93663" algn="l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de-DE" sz="2400" dirty="0" smtClean="0"/>
              <a:t>Sum of all elements in this vector=0. </a:t>
            </a:r>
          </a:p>
        </p:txBody>
      </p:sp>
      <p:cxnSp>
        <p:nvCxnSpPr>
          <p:cNvPr id="16" name="Elbow Connector 15"/>
          <p:cNvCxnSpPr>
            <a:stCxn id="10" idx="0"/>
            <a:endCxn id="13" idx="0"/>
          </p:cNvCxnSpPr>
          <p:nvPr/>
        </p:nvCxnSpPr>
        <p:spPr>
          <a:xfrm rot="16200000" flipV="1">
            <a:off x="3377758" y="2290160"/>
            <a:ext cx="36992" cy="3410163"/>
          </a:xfrm>
          <a:prstGeom prst="bentConnector3">
            <a:avLst>
              <a:gd name="adj1" fmla="val 717971"/>
            </a:avLst>
          </a:prstGeom>
          <a:ln w="127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12" idx="0"/>
            <a:endCxn id="14" idx="0"/>
          </p:cNvCxnSpPr>
          <p:nvPr/>
        </p:nvCxnSpPr>
        <p:spPr>
          <a:xfrm rot="16200000" flipH="1">
            <a:off x="9091674" y="2644903"/>
            <a:ext cx="138441" cy="2871210"/>
          </a:xfrm>
          <a:prstGeom prst="bentConnector3">
            <a:avLst>
              <a:gd name="adj1" fmla="val -165124"/>
            </a:avLst>
          </a:prstGeom>
          <a:ln w="127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own Arrow 18"/>
          <p:cNvSpPr/>
          <p:nvPr/>
        </p:nvSpPr>
        <p:spPr>
          <a:xfrm>
            <a:off x="5519936" y="3140968"/>
            <a:ext cx="1197242" cy="50405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</p:spTree>
    <p:extLst>
      <p:ext uri="{BB962C8B-B14F-4D97-AF65-F5344CB8AC3E}">
        <p14:creationId xmlns:p14="http://schemas.microsoft.com/office/powerpoint/2010/main" val="323421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Scaling Up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Identify regions (for instance soil layers) in which the soil water potential is quasi uniform.</a:t>
            </a:r>
          </a:p>
          <a:p>
            <a:r>
              <a:rPr lang="de-DE" dirty="0" smtClean="0"/>
              <a:t>Group all root segments in layers and sum up terms in the SUF vector and C</a:t>
            </a:r>
            <a:r>
              <a:rPr lang="de-DE" baseline="-25000" dirty="0" smtClean="0"/>
              <a:t>6</a:t>
            </a:r>
            <a:r>
              <a:rPr lang="de-DE" dirty="0" smtClean="0"/>
              <a:t> matrix</a:t>
            </a:r>
          </a:p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1379685"/>
              </p:ext>
            </p:extLst>
          </p:nvPr>
        </p:nvGraphicFramePr>
        <p:xfrm>
          <a:off x="2220913" y="2349500"/>
          <a:ext cx="7391400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Equation" r:id="rId4" imgW="3695400" imgH="2133360" progId="Equation.DSMT4">
                  <p:embed/>
                </p:oleObj>
              </mc:Choice>
              <mc:Fallback>
                <p:oleObj name="Equation" r:id="rId4" imgW="3695400" imgH="2133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0913" y="2349500"/>
                        <a:ext cx="7391400" cy="426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2351584" y="2996952"/>
            <a:ext cx="216024" cy="1296144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9" name="Rectangle 8"/>
          <p:cNvSpPr/>
          <p:nvPr/>
        </p:nvSpPr>
        <p:spPr>
          <a:xfrm>
            <a:off x="5159896" y="2996952"/>
            <a:ext cx="216024" cy="1296144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10" name="Rectangle 9"/>
          <p:cNvSpPr/>
          <p:nvPr/>
        </p:nvSpPr>
        <p:spPr>
          <a:xfrm>
            <a:off x="8841178" y="2996952"/>
            <a:ext cx="576064" cy="1296144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11" name="Rectangle 10"/>
          <p:cNvSpPr/>
          <p:nvPr/>
        </p:nvSpPr>
        <p:spPr>
          <a:xfrm>
            <a:off x="5829382" y="3013012"/>
            <a:ext cx="1152128" cy="1296144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12" name="Rectangle 11"/>
          <p:cNvSpPr/>
          <p:nvPr/>
        </p:nvSpPr>
        <p:spPr>
          <a:xfrm>
            <a:off x="8841178" y="4356430"/>
            <a:ext cx="576064" cy="820688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13" name="Rectangle 12"/>
          <p:cNvSpPr/>
          <p:nvPr/>
        </p:nvSpPr>
        <p:spPr>
          <a:xfrm>
            <a:off x="7053265" y="4383322"/>
            <a:ext cx="818046" cy="847583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14" name="Rectangle 13"/>
          <p:cNvSpPr/>
          <p:nvPr/>
        </p:nvSpPr>
        <p:spPr>
          <a:xfrm>
            <a:off x="7884758" y="5257799"/>
            <a:ext cx="818046" cy="847583"/>
          </a:xfrm>
          <a:prstGeom prst="rect">
            <a:avLst/>
          </a:prstGeom>
          <a:solidFill>
            <a:schemeClr val="accent5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15" name="Rectangle 14"/>
          <p:cNvSpPr/>
          <p:nvPr/>
        </p:nvSpPr>
        <p:spPr>
          <a:xfrm>
            <a:off x="8844318" y="5262283"/>
            <a:ext cx="576064" cy="820688"/>
          </a:xfrm>
          <a:prstGeom prst="rect">
            <a:avLst/>
          </a:prstGeom>
          <a:solidFill>
            <a:schemeClr val="accent5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16" name="Rectangle 15"/>
          <p:cNvSpPr/>
          <p:nvPr/>
        </p:nvSpPr>
        <p:spPr>
          <a:xfrm>
            <a:off x="7013186" y="3039907"/>
            <a:ext cx="818046" cy="1280084"/>
          </a:xfrm>
          <a:prstGeom prst="rect">
            <a:avLst/>
          </a:pr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accent3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17" name="Rectangle 16"/>
          <p:cNvSpPr/>
          <p:nvPr/>
        </p:nvSpPr>
        <p:spPr>
          <a:xfrm>
            <a:off x="7857864" y="3050740"/>
            <a:ext cx="775175" cy="1280084"/>
          </a:xfrm>
          <a:prstGeom prst="rect">
            <a:avLst/>
          </a:pr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accent5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18" name="Rectangle 17"/>
          <p:cNvSpPr/>
          <p:nvPr/>
        </p:nvSpPr>
        <p:spPr>
          <a:xfrm>
            <a:off x="5831287" y="4329953"/>
            <a:ext cx="1161185" cy="887507"/>
          </a:xfrm>
          <a:prstGeom prst="rect">
            <a:avLst/>
          </a:prstGeom>
          <a:pattFill prst="wdUpDiag">
            <a:fgClr>
              <a:schemeClr val="accent3">
                <a:lumMod val="20000"/>
                <a:lumOff val="80000"/>
              </a:schemeClr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19" name="Rectangle 18"/>
          <p:cNvSpPr/>
          <p:nvPr/>
        </p:nvSpPr>
        <p:spPr>
          <a:xfrm>
            <a:off x="5831287" y="5237836"/>
            <a:ext cx="1161185" cy="887507"/>
          </a:xfrm>
          <a:prstGeom prst="rect">
            <a:avLst/>
          </a:prstGeom>
          <a:pattFill prst="wdUpDiag">
            <a:fgClr>
              <a:schemeClr val="accent5">
                <a:lumMod val="20000"/>
                <a:lumOff val="80000"/>
              </a:schemeClr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20" name="Rectangle 19"/>
          <p:cNvSpPr/>
          <p:nvPr/>
        </p:nvSpPr>
        <p:spPr>
          <a:xfrm>
            <a:off x="7039818" y="5277760"/>
            <a:ext cx="818046" cy="847583"/>
          </a:xfrm>
          <a:prstGeom prst="rect">
            <a:avLst/>
          </a:prstGeom>
          <a:pattFill prst="wdUpDiag">
            <a:fgClr>
              <a:schemeClr val="accent5">
                <a:lumMod val="20000"/>
                <a:lumOff val="80000"/>
              </a:schemeClr>
            </a:fgClr>
            <a:bgClr>
              <a:schemeClr val="accent3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21" name="Rectangle 20"/>
          <p:cNvSpPr/>
          <p:nvPr/>
        </p:nvSpPr>
        <p:spPr>
          <a:xfrm>
            <a:off x="7884758" y="4356425"/>
            <a:ext cx="744696" cy="847583"/>
          </a:xfrm>
          <a:prstGeom prst="rect">
            <a:avLst/>
          </a:prstGeom>
          <a:pattFill prst="wdUpDiag">
            <a:fgClr>
              <a:schemeClr val="accent3">
                <a:lumMod val="20000"/>
                <a:lumOff val="80000"/>
              </a:schemeClr>
            </a:fgClr>
            <a:bgClr>
              <a:schemeClr val="accent5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22" name="Rectangle 21"/>
          <p:cNvSpPr/>
          <p:nvPr/>
        </p:nvSpPr>
        <p:spPr>
          <a:xfrm>
            <a:off x="5087888" y="5283012"/>
            <a:ext cx="360040" cy="820688"/>
          </a:xfrm>
          <a:prstGeom prst="rect">
            <a:avLst/>
          </a:prstGeom>
          <a:solidFill>
            <a:schemeClr val="accent5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23" name="Rectangle 22"/>
          <p:cNvSpPr/>
          <p:nvPr/>
        </p:nvSpPr>
        <p:spPr>
          <a:xfrm>
            <a:off x="5110860" y="4363361"/>
            <a:ext cx="360040" cy="820688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24" name="Rectangle 23"/>
          <p:cNvSpPr/>
          <p:nvPr/>
        </p:nvSpPr>
        <p:spPr>
          <a:xfrm>
            <a:off x="2279576" y="4356425"/>
            <a:ext cx="360040" cy="820688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25" name="Rectangle 24"/>
          <p:cNvSpPr/>
          <p:nvPr/>
        </p:nvSpPr>
        <p:spPr>
          <a:xfrm>
            <a:off x="2279576" y="5264019"/>
            <a:ext cx="360040" cy="820688"/>
          </a:xfrm>
          <a:prstGeom prst="rect">
            <a:avLst/>
          </a:prstGeom>
          <a:solidFill>
            <a:schemeClr val="accent5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26" name="Rectangle 25"/>
          <p:cNvSpPr/>
          <p:nvPr/>
        </p:nvSpPr>
        <p:spPr>
          <a:xfrm>
            <a:off x="2279576" y="5291207"/>
            <a:ext cx="360040" cy="820688"/>
          </a:xfrm>
          <a:prstGeom prst="rect">
            <a:avLst/>
          </a:prstGeom>
          <a:solidFill>
            <a:schemeClr val="accent5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grpSp>
        <p:nvGrpSpPr>
          <p:cNvPr id="42" name="Group 41"/>
          <p:cNvGrpSpPr/>
          <p:nvPr/>
        </p:nvGrpSpPr>
        <p:grpSpPr>
          <a:xfrm>
            <a:off x="2269085" y="3356992"/>
            <a:ext cx="6208400" cy="2566158"/>
            <a:chOff x="2269085" y="3356992"/>
            <a:chExt cx="6208400" cy="2566158"/>
          </a:xfrm>
        </p:grpSpPr>
        <p:sp>
          <p:nvSpPr>
            <p:cNvPr id="27" name="TextBox 26"/>
            <p:cNvSpPr txBox="1"/>
            <p:nvPr/>
          </p:nvSpPr>
          <p:spPr>
            <a:xfrm>
              <a:off x="2279576" y="3356992"/>
              <a:ext cx="367408" cy="443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de-DE" sz="2400" dirty="0" smtClean="0">
                  <a:latin typeface="Symbol" panose="05050102010706020507" pitchFamily="18" charset="2"/>
                </a:rPr>
                <a:t>S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279576" y="4545175"/>
              <a:ext cx="367408" cy="443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de-DE" sz="2400" dirty="0" smtClean="0">
                  <a:latin typeface="Symbol" panose="05050102010706020507" pitchFamily="18" charset="2"/>
                </a:rPr>
                <a:t>S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269085" y="5459990"/>
              <a:ext cx="367408" cy="443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de-DE" sz="2400" dirty="0" smtClean="0">
                  <a:latin typeface="Symbol" panose="05050102010706020507" pitchFamily="18" charset="2"/>
                </a:rPr>
                <a:t>S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080520" y="3356992"/>
              <a:ext cx="367408" cy="443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de-DE" sz="2400" dirty="0" smtClean="0">
                  <a:latin typeface="Symbol" panose="05050102010706020507" pitchFamily="18" charset="2"/>
                </a:rPr>
                <a:t>S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236091" y="3369568"/>
              <a:ext cx="351657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de-DE" sz="2400" dirty="0" smtClean="0">
                  <a:latin typeface="Symbol" panose="05050102010706020507" pitchFamily="18" charset="2"/>
                </a:rPr>
                <a:t>S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238505" y="3356992"/>
              <a:ext cx="367408" cy="443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de-DE" sz="2400" dirty="0" smtClean="0">
                  <a:latin typeface="Symbol" panose="05050102010706020507" pitchFamily="18" charset="2"/>
                </a:rPr>
                <a:t>S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110077" y="3380234"/>
              <a:ext cx="367408" cy="443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de-DE" sz="2400" dirty="0" smtClean="0">
                  <a:latin typeface="Symbol" panose="05050102010706020507" pitchFamily="18" charset="2"/>
                </a:rPr>
                <a:t>S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107076" y="4530317"/>
              <a:ext cx="367408" cy="443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de-DE" sz="2400" dirty="0" smtClean="0">
                  <a:latin typeface="Symbol" panose="05050102010706020507" pitchFamily="18" charset="2"/>
                </a:rPr>
                <a:t>S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265137" y="4577942"/>
              <a:ext cx="367408" cy="443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de-DE" sz="2400" dirty="0" smtClean="0">
                  <a:latin typeface="Symbol" panose="05050102010706020507" pitchFamily="18" charset="2"/>
                </a:rPr>
                <a:t>S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220340" y="4601184"/>
              <a:ext cx="367408" cy="443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de-DE" sz="2400" dirty="0" smtClean="0">
                  <a:latin typeface="Symbol" panose="05050102010706020507" pitchFamily="18" charset="2"/>
                </a:rPr>
                <a:t>S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080520" y="4530317"/>
              <a:ext cx="367408" cy="443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de-DE" sz="2400" dirty="0" smtClean="0">
                  <a:latin typeface="Symbol" panose="05050102010706020507" pitchFamily="18" charset="2"/>
                </a:rPr>
                <a:t>S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087888" y="5479952"/>
              <a:ext cx="367408" cy="443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de-DE" sz="2400" dirty="0" smtClean="0">
                  <a:latin typeface="Symbol" panose="05050102010706020507" pitchFamily="18" charset="2"/>
                </a:rPr>
                <a:t>S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207814" y="5451028"/>
              <a:ext cx="367408" cy="443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de-DE" sz="2400" dirty="0" smtClean="0">
                  <a:latin typeface="Symbol" panose="05050102010706020507" pitchFamily="18" charset="2"/>
                </a:rPr>
                <a:t>S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278584" y="5479952"/>
              <a:ext cx="367408" cy="443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de-DE" sz="2400" dirty="0" smtClean="0">
                  <a:latin typeface="Symbol" panose="05050102010706020507" pitchFamily="18" charset="2"/>
                </a:rPr>
                <a:t>S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073402" y="5451028"/>
              <a:ext cx="367408" cy="443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de-DE" sz="2400" dirty="0" smtClean="0">
                  <a:latin typeface="Symbol" panose="05050102010706020507" pitchFamily="18" charset="2"/>
                </a:rPr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415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Comparison of different RWU models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75" y="1563143"/>
            <a:ext cx="5220469" cy="4214255"/>
          </a:xfrm>
        </p:spPr>
        <p:txBody>
          <a:bodyPr/>
          <a:lstStyle/>
          <a:p>
            <a:r>
              <a:rPr lang="de-DE" dirty="0" smtClean="0"/>
              <a:t>General</a:t>
            </a:r>
          </a:p>
          <a:p>
            <a:endParaRPr lang="de-DE" dirty="0"/>
          </a:p>
          <a:p>
            <a:r>
              <a:rPr lang="de-DE" dirty="0" smtClean="0"/>
              <a:t>Parallel root</a:t>
            </a:r>
          </a:p>
          <a:p>
            <a:endParaRPr lang="de-DE" dirty="0"/>
          </a:p>
          <a:p>
            <a:r>
              <a:rPr lang="de-DE" dirty="0" smtClean="0"/>
              <a:t>Big root</a:t>
            </a:r>
          </a:p>
          <a:p>
            <a:endParaRPr lang="de-DE" dirty="0"/>
          </a:p>
          <a:p>
            <a:r>
              <a:rPr lang="de-DE" dirty="0" smtClean="0"/>
              <a:t>Total uptake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1178378"/>
              </p:ext>
            </p:extLst>
          </p:nvPr>
        </p:nvGraphicFramePr>
        <p:xfrm>
          <a:off x="3143672" y="1484784"/>
          <a:ext cx="5384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0" name="Equation" r:id="rId3" imgW="2692080" imgH="279360" progId="Equation.DSMT4">
                  <p:embed/>
                </p:oleObj>
              </mc:Choice>
              <mc:Fallback>
                <p:oleObj name="Equation" r:id="rId3" imgW="26920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672" y="1484784"/>
                        <a:ext cx="53848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2428117"/>
              </p:ext>
            </p:extLst>
          </p:nvPr>
        </p:nvGraphicFramePr>
        <p:xfrm>
          <a:off x="3143672" y="2420888"/>
          <a:ext cx="6807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1" name="Equation" r:id="rId5" imgW="3403440" imgH="279360" progId="Equation.DSMT4">
                  <p:embed/>
                </p:oleObj>
              </mc:Choice>
              <mc:Fallback>
                <p:oleObj name="Equation" r:id="rId5" imgW="34034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672" y="2420888"/>
                        <a:ext cx="68072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675082"/>
              </p:ext>
            </p:extLst>
          </p:nvPr>
        </p:nvGraphicFramePr>
        <p:xfrm>
          <a:off x="3143672" y="3284984"/>
          <a:ext cx="59944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2" name="Equation" r:id="rId7" imgW="2997000" imgH="279360" progId="Equation.DSMT4">
                  <p:embed/>
                </p:oleObj>
              </mc:Choice>
              <mc:Fallback>
                <p:oleObj name="Equation" r:id="rId7" imgW="29970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672" y="3284984"/>
                        <a:ext cx="59944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6940405"/>
              </p:ext>
            </p:extLst>
          </p:nvPr>
        </p:nvGraphicFramePr>
        <p:xfrm>
          <a:off x="3133080" y="4229968"/>
          <a:ext cx="36830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3" name="Equation" r:id="rId9" imgW="1841400" imgH="355320" progId="Equation.DSMT4">
                  <p:embed/>
                </p:oleObj>
              </mc:Choice>
              <mc:Fallback>
                <p:oleObj name="Equation" r:id="rId9" imgW="184140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3080" y="4229968"/>
                        <a:ext cx="36830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35360" y="5085184"/>
            <a:ext cx="11305256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Plug and play functions for land surface models (CLM), crop models (Lintul, AgroC), soil hydrological models (Hydrus)</a:t>
            </a:r>
          </a:p>
        </p:txBody>
      </p:sp>
    </p:spTree>
    <p:extLst>
      <p:ext uri="{BB962C8B-B14F-4D97-AF65-F5344CB8AC3E}">
        <p14:creationId xmlns:p14="http://schemas.microsoft.com/office/powerpoint/2010/main" val="200185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Comparison of different RWU models 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Root architecture of different plants generated with CRootbox</a:t>
            </a:r>
            <a:endParaRPr lang="de-DE" dirty="0"/>
          </a:p>
        </p:txBody>
      </p:sp>
      <p:pic>
        <p:nvPicPr>
          <p:cNvPr id="11" name="Picture 10"/>
          <p:cNvPicPr/>
          <p:nvPr/>
        </p:nvPicPr>
        <p:blipFill rotWithShape="1">
          <a:blip r:embed="rId2"/>
          <a:srcRect t="18180" r="29193"/>
          <a:stretch/>
        </p:blipFill>
        <p:spPr>
          <a:xfrm>
            <a:off x="263352" y="2388046"/>
            <a:ext cx="3776836" cy="3273202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1" r="37790"/>
          <a:stretch/>
        </p:blipFill>
        <p:spPr bwMode="auto">
          <a:xfrm>
            <a:off x="3863752" y="2165920"/>
            <a:ext cx="3312368" cy="3639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"/>
          <a:stretch/>
        </p:blipFill>
        <p:spPr bwMode="auto">
          <a:xfrm>
            <a:off x="7104112" y="2156941"/>
            <a:ext cx="5324475" cy="372033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479376" y="1772816"/>
            <a:ext cx="3168352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Maize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18459" y="1772816"/>
            <a:ext cx="3168352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Sunflower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92144" y="1772816"/>
            <a:ext cx="3168352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Grass</a:t>
            </a:r>
          </a:p>
        </p:txBody>
      </p:sp>
    </p:spTree>
    <p:extLst>
      <p:ext uri="{BB962C8B-B14F-4D97-AF65-F5344CB8AC3E}">
        <p14:creationId xmlns:p14="http://schemas.microsoft.com/office/powerpoint/2010/main" val="110930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Comparison of different RWU models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Root segment  hydraulic properties and soil water potential distribution</a:t>
            </a:r>
            <a:endParaRPr lang="de-DE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916832"/>
            <a:ext cx="5324475" cy="39909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983432" y="1695233"/>
            <a:ext cx="180020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Radial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87688" y="1704541"/>
            <a:ext cx="2952328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Axial conductance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7536160" y="1410290"/>
            <a:ext cx="0" cy="3894007"/>
          </a:xfrm>
          <a:prstGeom prst="straightConnector1">
            <a:avLst/>
          </a:prstGeom>
          <a:ln w="127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536160" y="5304297"/>
            <a:ext cx="3600400" cy="0"/>
          </a:xfrm>
          <a:prstGeom prst="straightConnector1">
            <a:avLst/>
          </a:prstGeom>
          <a:ln w="127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92144" y="1703897"/>
            <a:ext cx="14401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392144" y="2423977"/>
            <a:ext cx="14401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7392144" y="3144057"/>
            <a:ext cx="14401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7392144" y="3864137"/>
            <a:ext cx="14401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7392144" y="4584217"/>
            <a:ext cx="14401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821288" y="3627376"/>
            <a:ext cx="1584176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5000"/>
              </a:lnSpc>
            </a:pPr>
            <a:r>
              <a:rPr lang="de-DE" sz="2400" dirty="0" smtClean="0"/>
              <a:t>-3000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96608" y="1482298"/>
            <a:ext cx="792088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5000"/>
              </a:lnSpc>
            </a:pPr>
            <a:r>
              <a:rPr lang="de-DE" sz="2400" dirty="0" smtClean="0"/>
              <a:t>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879976" y="4362618"/>
            <a:ext cx="1584176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5000"/>
              </a:lnSpc>
            </a:pPr>
            <a:r>
              <a:rPr lang="de-DE" sz="2400" dirty="0" smtClean="0"/>
              <a:t>-4000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240488" y="5423668"/>
            <a:ext cx="864096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Lr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272464" y="5401265"/>
            <a:ext cx="864096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0</a:t>
            </a:r>
          </a:p>
        </p:txBody>
      </p:sp>
      <p:cxnSp>
        <p:nvCxnSpPr>
          <p:cNvPr id="32" name="Straight Connector 31"/>
          <p:cNvCxnSpPr/>
          <p:nvPr/>
        </p:nvCxnSpPr>
        <p:spPr>
          <a:xfrm rot="16200000" flipH="1">
            <a:off x="7464152" y="5376305"/>
            <a:ext cx="14401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16200000" flipH="1">
            <a:off x="10344472" y="5376305"/>
            <a:ext cx="14401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536160" y="1703897"/>
            <a:ext cx="2880320" cy="216024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536160" y="4584217"/>
            <a:ext cx="2880320" cy="0"/>
          </a:xfrm>
          <a:prstGeom prst="line">
            <a:avLst/>
          </a:prstGeom>
          <a:ln w="254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 rot="16200000">
            <a:off x="5087888" y="3008710"/>
            <a:ext cx="2304256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de-DE" sz="2400" dirty="0" smtClean="0">
                <a:latin typeface="Symbol" panose="05050102010706020507" pitchFamily="18" charset="2"/>
              </a:rPr>
              <a:t>y</a:t>
            </a:r>
            <a:r>
              <a:rPr lang="de-DE" sz="2400" dirty="0" smtClean="0"/>
              <a:t> (cm)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04584" y="5650098"/>
            <a:ext cx="180020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Depth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760296" y="2202378"/>
            <a:ext cx="1728192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>
                <a:latin typeface="Symbol" panose="05050102010706020507" pitchFamily="18" charset="2"/>
              </a:rPr>
              <a:t>y</a:t>
            </a:r>
            <a:r>
              <a:rPr lang="de-DE" sz="2400" baseline="-25000" dirty="0" smtClean="0"/>
              <a:t>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530333" y="4353223"/>
            <a:ext cx="72008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>
                <a:latin typeface="Symbol" panose="05050102010706020507" pitchFamily="18" charset="2"/>
              </a:rPr>
              <a:t>y</a:t>
            </a:r>
            <a:r>
              <a:rPr lang="de-DE" sz="2400" baseline="-25000" dirty="0" smtClean="0"/>
              <a:t>col</a:t>
            </a:r>
          </a:p>
        </p:txBody>
      </p:sp>
      <p:sp>
        <p:nvSpPr>
          <p:cNvPr id="9" name="Oval 8"/>
          <p:cNvSpPr/>
          <p:nvPr/>
        </p:nvSpPr>
        <p:spPr>
          <a:xfrm>
            <a:off x="10272464" y="4437112"/>
            <a:ext cx="216024" cy="216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</p:spTree>
    <p:extLst>
      <p:ext uri="{BB962C8B-B14F-4D97-AF65-F5344CB8AC3E}">
        <p14:creationId xmlns:p14="http://schemas.microsoft.com/office/powerpoint/2010/main" val="264842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Comparison of different RWU models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SUF and sink term distributions</a:t>
            </a:r>
            <a:endParaRPr lang="de-D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688" y="2172813"/>
            <a:ext cx="4265101" cy="320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2172814"/>
            <a:ext cx="4265101" cy="320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221" y="2172815"/>
            <a:ext cx="4265101" cy="32004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407368" y="1844824"/>
            <a:ext cx="3456384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Maize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11824" y="1851323"/>
            <a:ext cx="3456384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Sunflower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00256" y="1785597"/>
            <a:ext cx="3456384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Grass</a:t>
            </a:r>
          </a:p>
        </p:txBody>
      </p:sp>
    </p:spTree>
    <p:extLst>
      <p:ext uri="{BB962C8B-B14F-4D97-AF65-F5344CB8AC3E}">
        <p14:creationId xmlns:p14="http://schemas.microsoft.com/office/powerpoint/2010/main" val="138711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Measuring Leaf Water potential and Sap Flow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slide </a:t>
            </a:r>
            <a:fld id="{A52F4D17-1AD6-42D9-B93A-EB002C62F438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09" y="2276872"/>
            <a:ext cx="2818551" cy="34198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1" t="637" r="22493" b="1927"/>
          <a:stretch/>
        </p:blipFill>
        <p:spPr>
          <a:xfrm>
            <a:off x="3647728" y="2371548"/>
            <a:ext cx="2771554" cy="3361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593" y="2371548"/>
            <a:ext cx="2556903" cy="34092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2" y="2371547"/>
            <a:ext cx="2484895" cy="331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29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Coupling</a:t>
            </a:r>
            <a:r>
              <a:rPr lang="fr-BE" dirty="0" smtClean="0"/>
              <a:t> </a:t>
            </a:r>
            <a:r>
              <a:rPr lang="fr-BE" dirty="0" err="1" smtClean="0"/>
              <a:t>with</a:t>
            </a:r>
            <a:r>
              <a:rPr lang="fr-BE" dirty="0" smtClean="0"/>
              <a:t> </a:t>
            </a:r>
            <a:r>
              <a:rPr lang="fr-BE" dirty="0" err="1" smtClean="0"/>
              <a:t>crop</a:t>
            </a:r>
            <a:r>
              <a:rPr lang="fr-BE" dirty="0" smtClean="0"/>
              <a:t> </a:t>
            </a:r>
            <a:r>
              <a:rPr lang="fr-BE" dirty="0" err="1" smtClean="0"/>
              <a:t>growth</a:t>
            </a:r>
            <a:r>
              <a:rPr lang="fr-BE" dirty="0" smtClean="0"/>
              <a:t> </a:t>
            </a:r>
            <a:r>
              <a:rPr lang="fr-BE" dirty="0" err="1" smtClean="0"/>
              <a:t>models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Root system develops over time and depends on soil hydrological conditions </a:t>
            </a:r>
            <a:r>
              <a:rPr lang="de-DE" dirty="0" smtClean="0">
                <a:sym typeface="Wingdings" panose="05000000000000000000" pitchFamily="2" charset="2"/>
              </a:rPr>
              <a:t> also Krs.</a:t>
            </a:r>
          </a:p>
          <a:p>
            <a:r>
              <a:rPr lang="de-DE" dirty="0" smtClean="0">
                <a:sym typeface="Wingdings" panose="05000000000000000000" pitchFamily="2" charset="2"/>
              </a:rPr>
              <a:t>Crop model to predict root development  Krs +SUF  upscaled FSPM plant stress </a:t>
            </a:r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7" name="Picture 6" descr="D:\B_PhD\Paper1\round8\graph\2016_krs_CoH_simulatedversusmeasured_twoconductance_new.tif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2450570"/>
            <a:ext cx="6120680" cy="38516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Straight Connector 14"/>
          <p:cNvCxnSpPr/>
          <p:nvPr/>
        </p:nvCxnSpPr>
        <p:spPr>
          <a:xfrm>
            <a:off x="10488488" y="2276872"/>
            <a:ext cx="0" cy="36004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2999656" y="2636912"/>
            <a:ext cx="7488832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2989943" y="2264229"/>
            <a:ext cx="9713" cy="372683"/>
          </a:xfrm>
          <a:prstGeom prst="straightConnector1">
            <a:avLst/>
          </a:prstGeom>
          <a:ln w="127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8413" y="5194066"/>
            <a:ext cx="25712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Thuy </a:t>
            </a:r>
            <a:r>
              <a:rPr lang="en-US" dirty="0" err="1"/>
              <a:t>Huu</a:t>
            </a:r>
            <a:r>
              <a:rPr lang="en-US" dirty="0"/>
              <a:t> </a:t>
            </a:r>
            <a:r>
              <a:rPr lang="en-US" dirty="0" smtClean="0"/>
              <a:t>Nguyen et al. submitted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21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Outlook: Cplantbox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Functional structural modeling of coupled water and carbon transport in </a:t>
            </a:r>
            <a:r>
              <a:rPr lang="de-DE" dirty="0" smtClean="0"/>
              <a:t>plants</a:t>
            </a:r>
            <a:endParaRPr lang="de-DE" dirty="0"/>
          </a:p>
          <a:p>
            <a:endParaRPr lang="de-DE" dirty="0"/>
          </a:p>
        </p:txBody>
      </p:sp>
      <p:pic>
        <p:nvPicPr>
          <p:cNvPr id="13314" name="Picture 2" descr="C:\Users\vanderbo\AppData\Local\Temp\All_plants-1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95"/>
          <a:stretch/>
        </p:blipFill>
        <p:spPr bwMode="auto">
          <a:xfrm>
            <a:off x="1442616" y="1628800"/>
            <a:ext cx="8596794" cy="41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55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Outlook: Cplantbox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Functional structural modeling of coupled water and carbon transport in plants</a:t>
            </a:r>
            <a:endParaRPr lang="de-DE" dirty="0"/>
          </a:p>
        </p:txBody>
      </p:sp>
      <p:pic>
        <p:nvPicPr>
          <p:cNvPr id="12290" name="Picture 2" descr="C:\Users\vanderbo\AppData\Local\Temp\Heterogeneous_Soil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196752"/>
            <a:ext cx="8106202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26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Inspired by Jan Hopmans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6" y="1484784"/>
            <a:ext cx="4842768" cy="1621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Image result for anderson and hopmans tomography 19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3284984"/>
            <a:ext cx="1899036" cy="290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Image result for anderson and hopmans tomography 199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101" y="3293740"/>
            <a:ext cx="1937792" cy="290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731" y="1021060"/>
            <a:ext cx="5764163" cy="179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470" y="2790804"/>
            <a:ext cx="6150496" cy="1930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914098"/>
            <a:ext cx="3567113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684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ProjectMeeting\IMG_20160520_194739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" t="1" r="1408" b="3732"/>
          <a:stretch/>
        </p:blipFill>
        <p:spPr bwMode="auto">
          <a:xfrm>
            <a:off x="-335023" y="-3969"/>
            <a:ext cx="12527024" cy="724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9AEA1-3281-46F0-9EDB-48FF2E5FF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65157" y="5649470"/>
            <a:ext cx="5082771" cy="889462"/>
          </a:xfrm>
        </p:spPr>
        <p:txBody>
          <a:bodyPr/>
          <a:lstStyle/>
          <a:p>
            <a:pPr algn="ctr"/>
            <a:r>
              <a:rPr lang="de-DE" sz="44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Thank You !</a:t>
            </a:r>
            <a:endParaRPr lang="en-US" sz="44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59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8" name="Rectangle 7"/>
          <p:cNvSpPr/>
          <p:nvPr/>
        </p:nvSpPr>
        <p:spPr>
          <a:xfrm>
            <a:off x="191344" y="1268760"/>
            <a:ext cx="94330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/>
              <a:t>Acknowledgements: </a:t>
            </a:r>
          </a:p>
          <a:p>
            <a:endParaRPr lang="de-DE" b="1" dirty="0" smtClean="0"/>
          </a:p>
          <a:p>
            <a:r>
              <a:rPr lang="de-DE" dirty="0" smtClean="0"/>
              <a:t>Project B4 of DFG funded SFB TR32:</a:t>
            </a:r>
          </a:p>
          <a:p>
            <a:endParaRPr lang="de-DE" dirty="0"/>
          </a:p>
          <a:p>
            <a:endParaRPr lang="de-DE" dirty="0" smtClean="0"/>
          </a:p>
          <a:p>
            <a:r>
              <a:rPr lang="en-US" dirty="0" smtClean="0"/>
              <a:t>Project P3 of DFG Priority Program “ Rhizosphere </a:t>
            </a:r>
            <a:r>
              <a:rPr lang="en-US" dirty="0"/>
              <a:t>Spatiotemporal </a:t>
            </a:r>
            <a:r>
              <a:rPr lang="en-US" dirty="0" err="1"/>
              <a:t>Organisation</a:t>
            </a:r>
            <a:r>
              <a:rPr lang="en-US" dirty="0"/>
              <a:t> – a Key to Rhizosphere Functions” (SPP 2089)</a:t>
            </a:r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r>
              <a:rPr lang="de-DE" dirty="0"/>
              <a:t>FNRS - grant FC 84104</a:t>
            </a:r>
          </a:p>
          <a:p>
            <a:r>
              <a:rPr lang="de-DE" dirty="0" smtClean="0"/>
              <a:t> 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7535597"/>
              </p:ext>
            </p:extLst>
          </p:nvPr>
        </p:nvGraphicFramePr>
        <p:xfrm>
          <a:off x="4295800" y="1628800"/>
          <a:ext cx="1296144" cy="873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CorelDRAW" r:id="rId4" imgW="3303720" imgH="2227320" progId="CorelDRAW.Graphic.12">
                  <p:embed/>
                </p:oleObj>
              </mc:Choice>
              <mc:Fallback>
                <p:oleObj name="CorelDRAW" r:id="rId4" imgW="3303720" imgH="2227320" progId="CorelDRAW.Graphic.12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-14925"/>
                      <a:stretch>
                        <a:fillRect/>
                      </a:stretch>
                    </p:blipFill>
                    <p:spPr bwMode="auto">
                      <a:xfrm>
                        <a:off x="4295800" y="1628800"/>
                        <a:ext cx="1296144" cy="8738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639616" y="404664"/>
            <a:ext cx="56886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de-DE" sz="4000" b="1" dirty="0" smtClean="0">
                <a:solidFill>
                  <a:schemeClr val="accent3">
                    <a:lumMod val="50000"/>
                  </a:schemeClr>
                </a:solidFill>
              </a:rPr>
              <a:t>Thank You</a:t>
            </a:r>
          </a:p>
        </p:txBody>
      </p:sp>
      <p:pic>
        <p:nvPicPr>
          <p:cNvPr id="3091" name="Picture 19" descr="https://www.ufz.de/static/custom/weblayout/458/img/spprhizosphere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2400350"/>
            <a:ext cx="12096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3" name="Picture 21" descr="Related imag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328" y="1749438"/>
            <a:ext cx="4159299" cy="53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C:\Users\vanderbo\AppData\Local\Temp\FNRS-Logo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672" y="3501008"/>
            <a:ext cx="1656184" cy="104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12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Introduction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3951" y="1563143"/>
            <a:ext cx="6156573" cy="4214255"/>
          </a:xfrm>
        </p:spPr>
        <p:txBody>
          <a:bodyPr/>
          <a:lstStyle/>
          <a:p>
            <a:r>
              <a:rPr lang="de-DE" dirty="0" smtClean="0"/>
              <a:t>Root functioning (water uptake and nutrient uptake) depends on the multiscale structure of the plant root system.</a:t>
            </a:r>
          </a:p>
          <a:p>
            <a:r>
              <a:rPr lang="de-DE" dirty="0" smtClean="0"/>
              <a:t>Cell tissues determine hydraulic properties of root segments, which may change over time due to aging.</a:t>
            </a:r>
          </a:p>
          <a:p>
            <a:r>
              <a:rPr lang="de-DE" dirty="0" smtClean="0"/>
              <a:t>At the larger scale of organisation, the amount of root segments and how they are connected define the root system architecture (RSA).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146" name="Picture 2" descr="C:\Users\vanderbo\AppData\Local\Temp\Maize_scales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54" b="13107"/>
          <a:stretch/>
        </p:blipFill>
        <p:spPr bwMode="auto">
          <a:xfrm>
            <a:off x="191344" y="1066800"/>
            <a:ext cx="4849464" cy="515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52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Overall framework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slide </a:t>
            </a:r>
            <a:fld id="{A52F4D17-1AD6-42D9-B93A-EB002C62F438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From root traits to effective representations in soil-plant-atmosphere models </a:t>
            </a:r>
            <a:endParaRPr lang="de-DE" dirty="0"/>
          </a:p>
        </p:txBody>
      </p:sp>
      <p:pic>
        <p:nvPicPr>
          <p:cNvPr id="6" name="Picture 104" descr="RootSyse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2" t="1979" r="27963" b="-1131"/>
          <a:stretch>
            <a:fillRect/>
          </a:stretch>
        </p:blipFill>
        <p:spPr bwMode="auto">
          <a:xfrm flipH="1">
            <a:off x="4594016" y="2957422"/>
            <a:ext cx="1931923" cy="227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7" name="AutoShape 115"/>
          <p:cNvSpPr>
            <a:spLocks noChangeArrowheads="1"/>
          </p:cNvSpPr>
          <p:nvPr/>
        </p:nvSpPr>
        <p:spPr bwMode="auto">
          <a:xfrm>
            <a:off x="1672428" y="2769289"/>
            <a:ext cx="2100751" cy="565396"/>
          </a:xfrm>
          <a:prstGeom prst="roundRect">
            <a:avLst>
              <a:gd name="adj" fmla="val 16667"/>
            </a:avLst>
          </a:prstGeom>
          <a:noFill/>
          <a:ln w="19050" algn="in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Sitka Subheading" panose="02000505000000020004" pitchFamily="2" charset="0"/>
            </a:endParaRPr>
          </a:p>
        </p:txBody>
      </p:sp>
      <p:pic>
        <p:nvPicPr>
          <p:cNvPr id="8" name="Picture 11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865" y="2797901"/>
            <a:ext cx="1343500" cy="22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136" y="3074981"/>
            <a:ext cx="1900747" cy="176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118"/>
          <p:cNvSpPr>
            <a:spLocks noChangeArrowheads="1"/>
          </p:cNvSpPr>
          <p:nvPr/>
        </p:nvSpPr>
        <p:spPr bwMode="auto">
          <a:xfrm>
            <a:off x="1655054" y="3646440"/>
            <a:ext cx="2144572" cy="556250"/>
          </a:xfrm>
          <a:prstGeom prst="roundRect">
            <a:avLst>
              <a:gd name="adj" fmla="val 16667"/>
            </a:avLst>
          </a:prstGeom>
          <a:noFill/>
          <a:ln w="19050" algn="in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Sitka Subheading" panose="02000505000000020004" pitchFamily="2" charset="0"/>
            </a:endParaRPr>
          </a:p>
        </p:txBody>
      </p:sp>
      <p:pic>
        <p:nvPicPr>
          <p:cNvPr id="11" name="Picture 11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221" y="3712473"/>
            <a:ext cx="1961815" cy="22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921" y="3989552"/>
            <a:ext cx="1824412" cy="176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121"/>
          <p:cNvSpPr>
            <a:spLocks noChangeArrowheads="1"/>
          </p:cNvSpPr>
          <p:nvPr/>
        </p:nvSpPr>
        <p:spPr bwMode="auto">
          <a:xfrm>
            <a:off x="1698487" y="4528605"/>
            <a:ext cx="2003248" cy="542093"/>
          </a:xfrm>
          <a:prstGeom prst="roundRect">
            <a:avLst>
              <a:gd name="adj" fmla="val 16667"/>
            </a:avLst>
          </a:prstGeom>
          <a:noFill/>
          <a:ln w="19050" algn="in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Sitka Subheading" panose="02000505000000020004" pitchFamily="2" charset="0"/>
            </a:endParaRPr>
          </a:p>
        </p:txBody>
      </p:sp>
      <p:pic>
        <p:nvPicPr>
          <p:cNvPr id="14" name="Picture 12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259" y="4590466"/>
            <a:ext cx="1694642" cy="22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326" y="4867546"/>
            <a:ext cx="1793878" cy="176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124"/>
          <p:cNvSpPr>
            <a:spLocks noChangeArrowheads="1"/>
          </p:cNvSpPr>
          <p:nvPr/>
        </p:nvSpPr>
        <p:spPr bwMode="auto">
          <a:xfrm>
            <a:off x="1487488" y="2546363"/>
            <a:ext cx="2481979" cy="2787781"/>
          </a:xfrm>
          <a:prstGeom prst="roundRect">
            <a:avLst>
              <a:gd name="adj" fmla="val 16667"/>
            </a:avLst>
          </a:prstGeom>
          <a:noFill/>
          <a:ln w="19050" algn="in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Sitka Subheading" panose="02000505000000020004" pitchFamily="2" charset="0"/>
            </a:endParaRPr>
          </a:p>
        </p:txBody>
      </p:sp>
      <p:pic>
        <p:nvPicPr>
          <p:cNvPr id="17" name="Picture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2" r="30659" b="65715"/>
          <a:stretch/>
        </p:blipFill>
        <p:spPr>
          <a:xfrm>
            <a:off x="4936710" y="2107280"/>
            <a:ext cx="1239132" cy="93728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601416" y="2087792"/>
            <a:ext cx="1924522" cy="3117297"/>
          </a:xfrm>
          <a:prstGeom prst="rect">
            <a:avLst/>
          </a:prstGeom>
          <a:solidFill>
            <a:srgbClr val="D9D9D9">
              <a:alpha val="9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tx1"/>
                </a:solidFill>
                <a:latin typeface="Sitka Subheading" panose="02000505000000020004" pitchFamily="2" charset="0"/>
              </a:rPr>
              <a:t>Plant effective </a:t>
            </a:r>
            <a:r>
              <a:rPr lang="fr-BE" b="1" dirty="0" err="1">
                <a:solidFill>
                  <a:schemeClr val="tx1"/>
                </a:solidFill>
                <a:latin typeface="Sitka Subheading" panose="02000505000000020004" pitchFamily="2" charset="0"/>
              </a:rPr>
              <a:t>representation</a:t>
            </a:r>
            <a:endParaRPr lang="fr-BE" b="1" dirty="0">
              <a:solidFill>
                <a:schemeClr val="tx1"/>
              </a:solidFill>
              <a:latin typeface="Sitka Subheading" panose="02000505000000020004" pitchFamily="2" charset="0"/>
            </a:endParaRPr>
          </a:p>
          <a:p>
            <a:pPr algn="ctr"/>
            <a:endParaRPr lang="fr-BE" b="1" dirty="0">
              <a:solidFill>
                <a:schemeClr val="tx1"/>
              </a:solidFill>
              <a:latin typeface="Sitka Subheading" panose="02000505000000020004" pitchFamily="2" charset="0"/>
            </a:endParaRPr>
          </a:p>
          <a:p>
            <a:pPr algn="ctr"/>
            <a:endParaRPr lang="fr-BE" dirty="0">
              <a:solidFill>
                <a:schemeClr val="tx1"/>
              </a:solidFill>
              <a:latin typeface="Sitka Subheading" panose="02000505000000020004" pitchFamily="2" charset="0"/>
            </a:endParaRPr>
          </a:p>
          <a:p>
            <a:pPr algn="ctr"/>
            <a:endParaRPr lang="fr-BE" dirty="0">
              <a:solidFill>
                <a:schemeClr val="tx1"/>
              </a:solidFill>
              <a:latin typeface="Sitka Subheading" panose="02000505000000020004" pitchFamily="2" charset="0"/>
            </a:endParaRPr>
          </a:p>
          <a:p>
            <a:pPr algn="ctr"/>
            <a:endParaRPr lang="fr-BE" dirty="0">
              <a:solidFill>
                <a:schemeClr val="tx1"/>
              </a:solidFill>
              <a:latin typeface="Sitka Subheading" panose="02000505000000020004" pitchFamily="2" charset="0"/>
            </a:endParaRPr>
          </a:p>
          <a:p>
            <a:pPr algn="ctr"/>
            <a:endParaRPr lang="fr-BE" dirty="0">
              <a:solidFill>
                <a:schemeClr val="tx1"/>
              </a:solidFill>
              <a:latin typeface="Sitka Subheading" panose="02000505000000020004" pitchFamily="2" charset="0"/>
            </a:endParaRPr>
          </a:p>
          <a:p>
            <a:pPr algn="ctr"/>
            <a:endParaRPr lang="fr-BE" dirty="0">
              <a:solidFill>
                <a:schemeClr val="tx1"/>
              </a:solidFill>
              <a:latin typeface="Sitka Subheading" panose="02000505000000020004" pitchFamily="2" charset="0"/>
            </a:endParaRPr>
          </a:p>
          <a:p>
            <a:pPr algn="ctr"/>
            <a:r>
              <a:rPr lang="fr-BE" dirty="0">
                <a:solidFill>
                  <a:schemeClr val="tx1"/>
                </a:solidFill>
                <a:latin typeface="Sitka Subheading" panose="02000505000000020004" pitchFamily="2" charset="0"/>
              </a:rPr>
              <a:t>+ Spatial </a:t>
            </a:r>
            <a:r>
              <a:rPr lang="fr-BE" dirty="0" err="1" smtClean="0">
                <a:solidFill>
                  <a:schemeClr val="tx1"/>
                </a:solidFill>
                <a:latin typeface="Sitka Subheading" panose="02000505000000020004" pitchFamily="2" charset="0"/>
              </a:rPr>
              <a:t>extent</a:t>
            </a:r>
            <a:r>
              <a:rPr lang="fr-BE" dirty="0" smtClean="0">
                <a:solidFill>
                  <a:schemeClr val="tx1"/>
                </a:solidFill>
                <a:latin typeface="Sitka Subheading" panose="02000505000000020004" pitchFamily="2" charset="0"/>
              </a:rPr>
              <a:t> (SUF)</a:t>
            </a:r>
            <a:endParaRPr lang="fr-BE" dirty="0">
              <a:solidFill>
                <a:schemeClr val="tx1"/>
              </a:solidFill>
              <a:latin typeface="Sitka Subheading" panose="02000505000000020004" pitchFamily="2" charset="0"/>
            </a:endParaRPr>
          </a:p>
        </p:txBody>
      </p:sp>
      <p:sp>
        <p:nvSpPr>
          <p:cNvPr id="19" name="Rectangle à coins arrondis 45"/>
          <p:cNvSpPr/>
          <p:nvPr/>
        </p:nvSpPr>
        <p:spPr>
          <a:xfrm>
            <a:off x="7349181" y="2761871"/>
            <a:ext cx="2386109" cy="225791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Rectangle à coins arrondis 47"/>
          <p:cNvSpPr/>
          <p:nvPr/>
        </p:nvSpPr>
        <p:spPr>
          <a:xfrm>
            <a:off x="4643223" y="1563183"/>
            <a:ext cx="1721779" cy="4248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err="1">
                <a:solidFill>
                  <a:schemeClr val="tx1"/>
                </a:solidFill>
                <a:latin typeface="Sitka Subheading" panose="02000505000000020004" pitchFamily="2" charset="0"/>
              </a:rPr>
              <a:t>Evaporative</a:t>
            </a:r>
            <a:r>
              <a:rPr lang="fr-BE" sz="1400" dirty="0">
                <a:solidFill>
                  <a:schemeClr val="tx1"/>
                </a:solidFill>
                <a:latin typeface="Sitka Subheading" panose="02000505000000020004" pitchFamily="2" charset="0"/>
              </a:rPr>
              <a:t> </a:t>
            </a:r>
            <a:r>
              <a:rPr lang="fr-BE" sz="1400" dirty="0" err="1">
                <a:solidFill>
                  <a:schemeClr val="tx1"/>
                </a:solidFill>
                <a:latin typeface="Sitka Subheading" panose="02000505000000020004" pitchFamily="2" charset="0"/>
              </a:rPr>
              <a:t>demand</a:t>
            </a:r>
            <a:endParaRPr lang="fr-BE" sz="1400" dirty="0">
              <a:solidFill>
                <a:schemeClr val="tx1"/>
              </a:solidFill>
              <a:latin typeface="Sitka Subheading" panose="02000505000000020004" pitchFamily="2" charset="0"/>
            </a:endParaRPr>
          </a:p>
        </p:txBody>
      </p:sp>
      <p:sp>
        <p:nvSpPr>
          <p:cNvPr id="21" name="Rectangle à coins arrondis 48"/>
          <p:cNvSpPr/>
          <p:nvPr/>
        </p:nvSpPr>
        <p:spPr>
          <a:xfrm>
            <a:off x="4730031" y="5385594"/>
            <a:ext cx="1721779" cy="4248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err="1">
                <a:solidFill>
                  <a:schemeClr val="tx1"/>
                </a:solidFill>
                <a:latin typeface="Sitka Subheading" panose="02000505000000020004" pitchFamily="2" charset="0"/>
              </a:rPr>
              <a:t>Soil</a:t>
            </a:r>
            <a:r>
              <a:rPr lang="fr-BE" sz="1400" dirty="0">
                <a:solidFill>
                  <a:schemeClr val="tx1"/>
                </a:solidFill>
                <a:latin typeface="Sitka Subheading" panose="02000505000000020004" pitchFamily="2" charset="0"/>
              </a:rPr>
              <a:t>/</a:t>
            </a:r>
            <a:r>
              <a:rPr lang="fr-BE" sz="1400" dirty="0" err="1">
                <a:solidFill>
                  <a:schemeClr val="tx1"/>
                </a:solidFill>
                <a:latin typeface="Sitka Subheading" panose="02000505000000020004" pitchFamily="2" charset="0"/>
              </a:rPr>
              <a:t>rhizosphere</a:t>
            </a:r>
            <a:endParaRPr lang="fr-BE" sz="1400" dirty="0">
              <a:solidFill>
                <a:schemeClr val="tx1"/>
              </a:solidFill>
              <a:latin typeface="Sitka Subheading" panose="02000505000000020004" pitchFamily="2" charset="0"/>
            </a:endParaRPr>
          </a:p>
        </p:txBody>
      </p:sp>
      <p:sp>
        <p:nvSpPr>
          <p:cNvPr id="22" name="Flèche droite 49"/>
          <p:cNvSpPr/>
          <p:nvPr/>
        </p:nvSpPr>
        <p:spPr>
          <a:xfrm>
            <a:off x="6672313" y="3300659"/>
            <a:ext cx="432905" cy="823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Flèche droite 50"/>
          <p:cNvSpPr/>
          <p:nvPr/>
        </p:nvSpPr>
        <p:spPr>
          <a:xfrm>
            <a:off x="4119937" y="3378308"/>
            <a:ext cx="432905" cy="823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ZoneTexte 22"/>
          <p:cNvSpPr txBox="1"/>
          <p:nvPr/>
        </p:nvSpPr>
        <p:spPr>
          <a:xfrm>
            <a:off x="7471556" y="2761871"/>
            <a:ext cx="20477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BE" dirty="0">
              <a:latin typeface="Sitka Subheading" panose="02000505000000020004" pitchFamily="2" charset="0"/>
            </a:endParaRPr>
          </a:p>
          <a:p>
            <a:pPr algn="ctr"/>
            <a:r>
              <a:rPr lang="fr-BE" dirty="0">
                <a:latin typeface="Sitka Subheading" panose="02000505000000020004" pitchFamily="2" charset="0"/>
              </a:rPr>
              <a:t>Water fluxes</a:t>
            </a:r>
          </a:p>
          <a:p>
            <a:pPr algn="ctr"/>
            <a:endParaRPr lang="fr-BE" dirty="0">
              <a:latin typeface="Sitka Subheading" panose="02000505000000020004" pitchFamily="2" charset="0"/>
            </a:endParaRPr>
          </a:p>
          <a:p>
            <a:pPr algn="ctr"/>
            <a:r>
              <a:rPr lang="fr-BE" dirty="0" smtClean="0">
                <a:latin typeface="Sitka Subheading" panose="02000505000000020004" pitchFamily="2" charset="0"/>
              </a:rPr>
              <a:t>Transpiration</a:t>
            </a:r>
          </a:p>
          <a:p>
            <a:pPr algn="ctr"/>
            <a:endParaRPr lang="fr-BE" dirty="0">
              <a:latin typeface="Sitka Subheading" panose="02000505000000020004" pitchFamily="2" charset="0"/>
            </a:endParaRPr>
          </a:p>
          <a:p>
            <a:pPr algn="ctr"/>
            <a:r>
              <a:rPr lang="fr-BE" dirty="0" smtClean="0">
                <a:latin typeface="Sitka Subheading" panose="02000505000000020004" pitchFamily="2" charset="0"/>
              </a:rPr>
              <a:t>Plant/</a:t>
            </a:r>
            <a:r>
              <a:rPr lang="fr-BE" dirty="0" err="1" smtClean="0">
                <a:latin typeface="Sitka Subheading" panose="02000505000000020004" pitchFamily="2" charset="0"/>
              </a:rPr>
              <a:t>soil</a:t>
            </a:r>
            <a:r>
              <a:rPr lang="fr-BE" dirty="0" smtClean="0">
                <a:latin typeface="Sitka Subheading" panose="02000505000000020004" pitchFamily="2" charset="0"/>
              </a:rPr>
              <a:t> water </a:t>
            </a:r>
            <a:r>
              <a:rPr lang="fr-BE" dirty="0" err="1" smtClean="0">
                <a:latin typeface="Sitka Subheading" panose="02000505000000020004" pitchFamily="2" charset="0"/>
              </a:rPr>
              <a:t>potentials</a:t>
            </a:r>
            <a:endParaRPr lang="fr-BE" dirty="0">
              <a:latin typeface="Sitka Subheading" panose="02000505000000020004" pitchFamily="2" charset="0"/>
            </a:endParaRPr>
          </a:p>
          <a:p>
            <a:pPr algn="ctr"/>
            <a:endParaRPr lang="fr-BE" dirty="0">
              <a:latin typeface="Sitka Subheading" panose="02000505000000020004" pitchFamily="2" charset="0"/>
            </a:endParaRPr>
          </a:p>
        </p:txBody>
      </p:sp>
      <p:pic>
        <p:nvPicPr>
          <p:cNvPr id="25" name="Picture 8" descr="Résultat de recherche d'images pour &quot;resistance symbole&quot;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711114" y="3071471"/>
            <a:ext cx="1676091" cy="113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Connecteur droit avec flèche 4"/>
          <p:cNvCxnSpPr/>
          <p:nvPr/>
        </p:nvCxnSpPr>
        <p:spPr>
          <a:xfrm flipV="1">
            <a:off x="5180914" y="3351103"/>
            <a:ext cx="820010" cy="52231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5"/>
          <p:cNvSpPr txBox="1"/>
          <p:nvPr/>
        </p:nvSpPr>
        <p:spPr>
          <a:xfrm>
            <a:off x="7302441" y="2249575"/>
            <a:ext cx="2098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latin typeface="Sitka Subheading" panose="02000505000000020004" pitchFamily="2" charset="0"/>
              </a:rPr>
              <a:t>Water </a:t>
            </a:r>
            <a:r>
              <a:rPr lang="fr-BE" b="1" dirty="0" err="1">
                <a:latin typeface="Sitka Subheading" panose="02000505000000020004" pitchFamily="2" charset="0"/>
              </a:rPr>
              <a:t>dynamics</a:t>
            </a:r>
            <a:endParaRPr lang="fr-BE" b="1" dirty="0">
              <a:latin typeface="Sitka Subheading" panose="02000505000000020004" pitchFamily="2" charset="0"/>
            </a:endParaRPr>
          </a:p>
        </p:txBody>
      </p:sp>
      <p:sp>
        <p:nvSpPr>
          <p:cNvPr id="28" name="ZoneTexte 25"/>
          <p:cNvSpPr txBox="1"/>
          <p:nvPr/>
        </p:nvSpPr>
        <p:spPr>
          <a:xfrm>
            <a:off x="2064650" y="2039853"/>
            <a:ext cx="1334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err="1">
                <a:latin typeface="Sitka Subheading" panose="02000505000000020004" pitchFamily="2" charset="0"/>
              </a:rPr>
              <a:t>Root</a:t>
            </a:r>
            <a:r>
              <a:rPr lang="fr-BE" b="1" dirty="0">
                <a:latin typeface="Sitka Subheading" panose="02000505000000020004" pitchFamily="2" charset="0"/>
              </a:rPr>
              <a:t> traits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74850" y="3514643"/>
            <a:ext cx="751089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>
                <a:latin typeface="Sitka Subheading"/>
              </a:rPr>
              <a:t>Krs</a:t>
            </a:r>
          </a:p>
        </p:txBody>
      </p:sp>
    </p:spTree>
    <p:extLst>
      <p:ext uri="{BB962C8B-B14F-4D97-AF65-F5344CB8AC3E}">
        <p14:creationId xmlns:p14="http://schemas.microsoft.com/office/powerpoint/2010/main" val="119126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Crootbox: Root system structure/Architecture</a:t>
            </a:r>
            <a:endParaRPr lang="de-D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10242" name="Picture 2" descr="C:\Users\vanderbo\Downloads\Screenshot_2019-11-06 CRootBo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836712"/>
            <a:ext cx="8753728" cy="535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07368" y="5670996"/>
            <a:ext cx="5445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https://plantmodelling.shinyapps.io/shinyRootBox/</a:t>
            </a:r>
          </a:p>
        </p:txBody>
      </p:sp>
    </p:spTree>
    <p:extLst>
      <p:ext uri="{BB962C8B-B14F-4D97-AF65-F5344CB8AC3E}">
        <p14:creationId xmlns:p14="http://schemas.microsoft.com/office/powerpoint/2010/main" val="74734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Crootbox+RSWMS/DUMUX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Functional Structural Root Model</a:t>
            </a:r>
            <a:endParaRPr lang="de-DE" dirty="0"/>
          </a:p>
        </p:txBody>
      </p:sp>
      <p:pic>
        <p:nvPicPr>
          <p:cNvPr id="7" name="Picture 3" descr="C:\Users\vanderbo\AppData\Local\Temp\jan_paper_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4" t="3905" r="21860"/>
          <a:stretch>
            <a:fillRect/>
          </a:stretch>
        </p:blipFill>
        <p:spPr bwMode="auto">
          <a:xfrm>
            <a:off x="7536160" y="2098480"/>
            <a:ext cx="2016224" cy="3094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4"/>
          <a:srcRect t="18180" r="29193"/>
          <a:stretch/>
        </p:blipFill>
        <p:spPr>
          <a:xfrm>
            <a:off x="701733" y="2221764"/>
            <a:ext cx="3776836" cy="32732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1733" y="1396048"/>
            <a:ext cx="4104456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de-DE" sz="2400" dirty="0" smtClean="0"/>
              <a:t>CRootbox</a:t>
            </a:r>
          </a:p>
          <a:p>
            <a:pPr algn="ctr">
              <a:lnSpc>
                <a:spcPct val="95000"/>
              </a:lnSpc>
            </a:pPr>
            <a:r>
              <a:rPr lang="de-DE" sz="2400" dirty="0" smtClean="0"/>
              <a:t>Root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19936" y="1304416"/>
            <a:ext cx="5760640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de-DE" sz="2400" dirty="0" smtClean="0"/>
              <a:t>RSWMS/DUMUX</a:t>
            </a:r>
          </a:p>
          <a:p>
            <a:pPr algn="ctr">
              <a:lnSpc>
                <a:spcPct val="95000"/>
              </a:lnSpc>
            </a:pPr>
            <a:r>
              <a:rPr lang="de-DE" sz="2400" dirty="0" smtClean="0"/>
              <a:t>Water fluxes in the soil-root system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35087" y="5552633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Schnepf et al., Ann Bot, 2018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7022256" y="5486401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Javaux et al., VZJ, 2008</a:t>
            </a:r>
            <a:endParaRPr lang="en-GB" dirty="0"/>
          </a:p>
          <a:p>
            <a:r>
              <a:rPr lang="de-DE" dirty="0" smtClean="0"/>
              <a:t>Koch et al., 2018</a:t>
            </a:r>
          </a:p>
        </p:txBody>
      </p:sp>
    </p:spTree>
    <p:extLst>
      <p:ext uri="{BB962C8B-B14F-4D97-AF65-F5344CB8AC3E}">
        <p14:creationId xmlns:p14="http://schemas.microsoft.com/office/powerpoint/2010/main" val="242961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Functional Structural root Imaging using MRI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Interpretation of experimental data and derive root hydraulic properties</a:t>
            </a:r>
            <a:endParaRPr lang="de-DE" dirty="0"/>
          </a:p>
        </p:txBody>
      </p:sp>
      <p:pic>
        <p:nvPicPr>
          <p:cNvPr id="7" name="Picture 6" descr="https://lh3.googleusercontent.com/u6CbBHUUjqUXAWS71hfZb507WZ7paJlYZ2MBiIMhYI4d3y38zwdmgbfn0ySUmzSmdii5fJc50T99y-lqJmnGFWg_ieLz18ZMi1cDiCX39PokRYvQ_DttTqYmo_M_4TWD4xUmbDXs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3" t="4917" r="28439"/>
          <a:stretch/>
        </p:blipFill>
        <p:spPr bwMode="auto">
          <a:xfrm>
            <a:off x="40567" y="1353263"/>
            <a:ext cx="4347713" cy="5270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1844823"/>
            <a:ext cx="5276920" cy="39003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59696" y="5745154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Haber Pohlmeier et al., WRR, 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249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Validation and Parameterization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slide </a:t>
            </a:r>
            <a:fld id="{A52F4D17-1AD6-42D9-B93A-EB002C62F438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Small scale experiments (column scale) to validate model concept</a:t>
            </a:r>
          </a:p>
          <a:p>
            <a:endParaRPr lang="de-DE" dirty="0"/>
          </a:p>
        </p:txBody>
      </p:sp>
      <p:pic>
        <p:nvPicPr>
          <p:cNvPr id="6146" name="Picture 2" descr="https://lh5.googleusercontent.com/8hJiB2nc-9ZiM5M47HuAzxMKFab4RT0b91J1WP-mvF301Ss_OPxrNrXCF4-DCVJif3K2OB3uoncISoPtHhMyHLr_RoXLp8uVWHIIBdMXXiPGX7EL4hPsinSgLAi9u_J8kMRRBVa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2" b="56940"/>
          <a:stretch/>
        </p:blipFill>
        <p:spPr bwMode="auto">
          <a:xfrm>
            <a:off x="257756" y="1988840"/>
            <a:ext cx="10933748" cy="385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7756" y="1639506"/>
            <a:ext cx="3750012" cy="56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de-DE" sz="1600" dirty="0" smtClean="0"/>
              <a:t>Gd concentration distribution at day 5 </a:t>
            </a:r>
          </a:p>
          <a:p>
            <a:pPr algn="ctr">
              <a:lnSpc>
                <a:spcPct val="95000"/>
              </a:lnSpc>
            </a:pPr>
            <a:r>
              <a:rPr lang="de-DE" sz="1600" dirty="0" smtClean="0"/>
              <a:t>(initial condition for simulation)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91744" y="1639506"/>
            <a:ext cx="2880320" cy="56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de-DE" sz="1600" dirty="0" smtClean="0"/>
              <a:t>MRI imaged Gd concentration at day 7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76120" y="1639506"/>
            <a:ext cx="2880320" cy="56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de-DE" sz="1600" dirty="0" smtClean="0"/>
              <a:t>Simulated Gd concentration at day 7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903" y="5733256"/>
            <a:ext cx="4563917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de-DE" dirty="0" smtClean="0"/>
              <a:t>Koch et al., J Exp </a:t>
            </a:r>
            <a:r>
              <a:rPr lang="de-DE" dirty="0"/>
              <a:t>Bot, </a:t>
            </a:r>
            <a:r>
              <a:rPr lang="de-DE" dirty="0" smtClean="0"/>
              <a:t>2019 </a:t>
            </a:r>
          </a:p>
        </p:txBody>
      </p:sp>
    </p:spTree>
    <p:extLst>
      <p:ext uri="{BB962C8B-B14F-4D97-AF65-F5344CB8AC3E}">
        <p14:creationId xmlns:p14="http://schemas.microsoft.com/office/powerpoint/2010/main" val="313690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Validation and Parameterization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slide </a:t>
            </a:r>
            <a:fld id="{A52F4D17-1AD6-42D9-B93A-EB002C62F438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icture 5" descr="Sans titre-1.tif"/>
          <p:cNvPicPr/>
          <p:nvPr/>
        </p:nvPicPr>
        <p:blipFill rotWithShape="1">
          <a:blip r:embed="rId2" cstate="print"/>
          <a:srcRect l="57144" t="10644" r="11186" b="-813"/>
          <a:stretch/>
        </p:blipFill>
        <p:spPr bwMode="auto">
          <a:xfrm>
            <a:off x="407368" y="1268760"/>
            <a:ext cx="2613660" cy="5121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1" t="11865" r="43388" b="4661"/>
          <a:stretch/>
        </p:blipFill>
        <p:spPr bwMode="auto">
          <a:xfrm>
            <a:off x="3137142" y="933273"/>
            <a:ext cx="4301970" cy="47999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50" t="18716"/>
          <a:stretch/>
        </p:blipFill>
        <p:spPr>
          <a:xfrm>
            <a:off x="9048328" y="861511"/>
            <a:ext cx="2197730" cy="2773288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20" t="20548" r="2625" b="39586"/>
          <a:stretch/>
        </p:blipFill>
        <p:spPr bwMode="auto">
          <a:xfrm>
            <a:off x="8575221" y="3368041"/>
            <a:ext cx="2670837" cy="20877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298" y="1420382"/>
            <a:ext cx="5040000" cy="354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618351" y="5902760"/>
            <a:ext cx="4563917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de-DE" dirty="0" smtClean="0"/>
              <a:t>Meunier et al., VZJ, 2018 </a:t>
            </a:r>
          </a:p>
        </p:txBody>
      </p:sp>
    </p:spTree>
    <p:extLst>
      <p:ext uri="{BB962C8B-B14F-4D97-AF65-F5344CB8AC3E}">
        <p14:creationId xmlns:p14="http://schemas.microsoft.com/office/powerpoint/2010/main" val="151707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Juelich_PowerPoint_16x9">
  <a:themeElements>
    <a:clrScheme name="Benutzerdefiniert 292">
      <a:dk1>
        <a:sysClr val="windowText" lastClr="000000"/>
      </a:dk1>
      <a:lt1>
        <a:sysClr val="window" lastClr="FFFFFF"/>
      </a:lt1>
      <a:dk2>
        <a:srgbClr val="6D268E"/>
      </a:dk2>
      <a:lt2>
        <a:srgbClr val="EBEBEB"/>
      </a:lt2>
      <a:accent1>
        <a:srgbClr val="023D6B"/>
      </a:accent1>
      <a:accent2>
        <a:srgbClr val="ADBDE3"/>
      </a:accent2>
      <a:accent3>
        <a:srgbClr val="30A93B"/>
      </a:accent3>
      <a:accent4>
        <a:srgbClr val="FFE900"/>
      </a:accent4>
      <a:accent5>
        <a:srgbClr val="FF8C0C"/>
      </a:accent5>
      <a:accent6>
        <a:srgbClr val="DF0F44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95000"/>
          </a:lnSpc>
          <a:defRPr sz="2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lnSpc>
            <a:spcPct val="95000"/>
          </a:lnSpc>
          <a:defRPr sz="2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Jülich_PowerPoint_16x9.potx" id="{96E3BAF4-763A-4252-96EB-429A37E76C9B}" vid="{FC15072B-1A6B-4630-9ABB-3D2D56FD5EF8}"/>
    </a:ext>
  </a:extLst>
</a:theme>
</file>

<file path=ppt/theme/theme2.xml><?xml version="1.0" encoding="utf-8"?>
<a:theme xmlns:a="http://schemas.openxmlformats.org/drawingml/2006/main" name="Office">
  <a:themeElements>
    <a:clrScheme name="Benutzerdefiniert 282">
      <a:dk1>
        <a:sysClr val="windowText" lastClr="000000"/>
      </a:dk1>
      <a:lt1>
        <a:sysClr val="window" lastClr="FFFFFF"/>
      </a:lt1>
      <a:dk2>
        <a:srgbClr val="AF82B9"/>
      </a:dk2>
      <a:lt2>
        <a:srgbClr val="EBEBEB"/>
      </a:lt2>
      <a:accent1>
        <a:srgbClr val="023D6B"/>
      </a:accent1>
      <a:accent2>
        <a:srgbClr val="ADBDE3"/>
      </a:accent2>
      <a:accent3>
        <a:srgbClr val="B9D25F"/>
      </a:accent3>
      <a:accent4>
        <a:srgbClr val="FAEB5A"/>
      </a:accent4>
      <a:accent5>
        <a:srgbClr val="FAB45A"/>
      </a:accent5>
      <a:accent6>
        <a:srgbClr val="EB5F73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Benutzerdefiniert 282">
      <a:dk1>
        <a:sysClr val="windowText" lastClr="000000"/>
      </a:dk1>
      <a:lt1>
        <a:sysClr val="window" lastClr="FFFFFF"/>
      </a:lt1>
      <a:dk2>
        <a:srgbClr val="AF82B9"/>
      </a:dk2>
      <a:lt2>
        <a:srgbClr val="EBEBEB"/>
      </a:lt2>
      <a:accent1>
        <a:srgbClr val="023D6B"/>
      </a:accent1>
      <a:accent2>
        <a:srgbClr val="ADBDE3"/>
      </a:accent2>
      <a:accent3>
        <a:srgbClr val="B9D25F"/>
      </a:accent3>
      <a:accent4>
        <a:srgbClr val="FAEB5A"/>
      </a:accent4>
      <a:accent5>
        <a:srgbClr val="FAB45A"/>
      </a:accent5>
      <a:accent6>
        <a:srgbClr val="EB5F73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Juelich_PowerPoint_16x9</Template>
  <TotalTime>3</TotalTime>
  <Words>660</Words>
  <Application>Microsoft Office PowerPoint</Application>
  <PresentationFormat>Personnalisé</PresentationFormat>
  <Paragraphs>163</Paragraphs>
  <Slides>21</Slides>
  <Notes>5</Notes>
  <HiddenSlides>1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21</vt:i4>
      </vt:variant>
    </vt:vector>
  </HeadingPairs>
  <TitlesOfParts>
    <vt:vector size="24" baseType="lpstr">
      <vt:lpstr>Juelich_PowerPoint_16x9</vt:lpstr>
      <vt:lpstr>Equation</vt:lpstr>
      <vt:lpstr>CorelDRAW</vt:lpstr>
      <vt:lpstr>Simulation of soil-plant processes: from single roots over 3D root architectures to crops and vegetation types. </vt:lpstr>
      <vt:lpstr>Inspired by Jan Hopmans</vt:lpstr>
      <vt:lpstr>Introduction</vt:lpstr>
      <vt:lpstr>Overall framework</vt:lpstr>
      <vt:lpstr>Crootbox: Root system structure/Architecture</vt:lpstr>
      <vt:lpstr>Crootbox+RSWMS/DUMUX</vt:lpstr>
      <vt:lpstr>Functional Structural root Imaging using MRI</vt:lpstr>
      <vt:lpstr>Validation and Parameterization</vt:lpstr>
      <vt:lpstr>Validation and Parameterization</vt:lpstr>
      <vt:lpstr>General Root Model</vt:lpstr>
      <vt:lpstr>Scaling Up</vt:lpstr>
      <vt:lpstr>Comparison of different RWU models</vt:lpstr>
      <vt:lpstr>Comparison of different RWU models </vt:lpstr>
      <vt:lpstr>Comparison of different RWU models </vt:lpstr>
      <vt:lpstr>Comparison of different RWU models </vt:lpstr>
      <vt:lpstr>Measuring Leaf Water potential and Sap Flow</vt:lpstr>
      <vt:lpstr>Coupling with crop growth models</vt:lpstr>
      <vt:lpstr>Outlook: Cplantbox</vt:lpstr>
      <vt:lpstr>Outlook: Cplantbox</vt:lpstr>
      <vt:lpstr>Thank You !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der präsentation</dc:title>
  <dc:creator>Jan Vanderborght</dc:creator>
  <cp:lastModifiedBy>Carine De Meyer</cp:lastModifiedBy>
  <cp:revision>177</cp:revision>
  <cp:lastPrinted>2020-01-27T10:57:39Z</cp:lastPrinted>
  <dcterms:created xsi:type="dcterms:W3CDTF">2018-02-06T06:55:37Z</dcterms:created>
  <dcterms:modified xsi:type="dcterms:W3CDTF">2020-01-27T10:58:43Z</dcterms:modified>
</cp:coreProperties>
</file>