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0" r:id="rId2"/>
    <p:sldId id="277" r:id="rId3"/>
    <p:sldId id="307" r:id="rId4"/>
    <p:sldId id="312" r:id="rId5"/>
    <p:sldId id="314" r:id="rId6"/>
    <p:sldId id="313" r:id="rId7"/>
    <p:sldId id="315" r:id="rId8"/>
    <p:sldId id="327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8" r:id="rId19"/>
    <p:sldId id="329" r:id="rId20"/>
    <p:sldId id="326" r:id="rId21"/>
    <p:sldId id="32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201"/>
    <p:restoredTop sz="95748" autoAdjust="0"/>
  </p:normalViewPr>
  <p:slideViewPr>
    <p:cSldViewPr snapToGrid="0" snapToObjects="1">
      <p:cViewPr varScale="1">
        <p:scale>
          <a:sx n="128" d="100"/>
          <a:sy n="128" d="100"/>
        </p:scale>
        <p:origin x="34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8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27D45-A789-174D-9CAE-D667FF4873BD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EBE3B-DBD0-FC42-9C81-01A15F2B07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951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t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uclouvain.be/handlin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ojethandling.be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pur-editions.fr/product/10180/iconothequ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B9EDD-9E97-2E8B-AA17-A7972C1AF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ublication, personne, papier&#10;&#10;Le contenu généré par l’IA peut être incorrect.">
            <a:extLst>
              <a:ext uri="{FF2B5EF4-FFF2-40B4-BE49-F238E27FC236}">
                <a16:creationId xmlns:a16="http://schemas.microsoft.com/office/drawing/2014/main" id="{13C655B3-8137-C02A-C6A2-EF730839A4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345" y="0"/>
            <a:ext cx="6549656" cy="491224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5410082-E4A9-50E9-B5C3-D31943686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94" y="283371"/>
            <a:ext cx="3957223" cy="2296611"/>
          </a:xfrm>
        </p:spPr>
        <p:txBody>
          <a:bodyPr>
            <a:noAutofit/>
          </a:bodyPr>
          <a:lstStyle/>
          <a:p>
            <a:pPr algn="l"/>
            <a:r>
              <a:rPr lang="en-GB" sz="1800" dirty="0"/>
              <a:t>Anne </a:t>
            </a:r>
            <a:r>
              <a:rPr lang="en-GB" sz="1800" dirty="0" err="1"/>
              <a:t>Reverseau</a:t>
            </a:r>
            <a:endParaRPr lang="fr-BE" sz="1800" dirty="0"/>
          </a:p>
          <a:p>
            <a:pPr algn="l"/>
            <a:r>
              <a:rPr lang="fr-BE" sz="1800" dirty="0"/>
              <a:t>Jessica Desclaux</a:t>
            </a:r>
          </a:p>
          <a:p>
            <a:pPr algn="l"/>
            <a:r>
              <a:rPr lang="fr-BE" sz="1800" dirty="0"/>
              <a:t>Corentin </a:t>
            </a:r>
            <a:r>
              <a:rPr lang="fr-BE" sz="1800" dirty="0" err="1"/>
              <a:t>Lahouste</a:t>
            </a:r>
            <a:r>
              <a:rPr lang="fr-BE" sz="1800" dirty="0"/>
              <a:t> </a:t>
            </a:r>
          </a:p>
          <a:p>
            <a:pPr algn="l"/>
            <a:r>
              <a:rPr lang="fr-BE" sz="1800" dirty="0" err="1"/>
              <a:t>Marcela</a:t>
            </a:r>
            <a:r>
              <a:rPr lang="fr-BE" sz="1800" dirty="0"/>
              <a:t> </a:t>
            </a:r>
            <a:r>
              <a:rPr lang="fr-BE" sz="1800" dirty="0" err="1"/>
              <a:t>Scibiorska</a:t>
            </a:r>
            <a:endParaRPr lang="fr-BE" sz="1800" dirty="0"/>
          </a:p>
          <a:p>
            <a:pPr algn="l"/>
            <a:endParaRPr lang="en-US" sz="2000" dirty="0"/>
          </a:p>
        </p:txBody>
      </p:sp>
      <p:pic>
        <p:nvPicPr>
          <p:cNvPr id="8" name="Picture 7" descr="LOGO_ERC-FLAG_EU_.jpg">
            <a:extLst>
              <a:ext uri="{FF2B5EF4-FFF2-40B4-BE49-F238E27FC236}">
                <a16:creationId xmlns:a16="http://schemas.microsoft.com/office/drawing/2014/main" id="{16AB2318-3EDD-809A-323B-33F6715024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62" y="5980874"/>
            <a:ext cx="1030013" cy="728734"/>
          </a:xfrm>
          <a:prstGeom prst="rect">
            <a:avLst/>
          </a:prstGeom>
        </p:spPr>
      </p:pic>
      <p:pic>
        <p:nvPicPr>
          <p:cNvPr id="9" name="Picture 8" descr="logo-uclouvain.png">
            <a:extLst>
              <a:ext uri="{FF2B5EF4-FFF2-40B4-BE49-F238E27FC236}">
                <a16:creationId xmlns:a16="http://schemas.microsoft.com/office/drawing/2014/main" id="{926B9CA3-8ED7-C93D-FD21-81E8280CCF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94" y="5968264"/>
            <a:ext cx="1418273" cy="709137"/>
          </a:xfrm>
          <a:prstGeom prst="rect">
            <a:avLst/>
          </a:prstGeom>
        </p:spPr>
      </p:pic>
      <p:pic>
        <p:nvPicPr>
          <p:cNvPr id="10" name="Picture 9" descr="Logo_blanc_fond.jpg">
            <a:extLst>
              <a:ext uri="{FF2B5EF4-FFF2-40B4-BE49-F238E27FC236}">
                <a16:creationId xmlns:a16="http://schemas.microsoft.com/office/drawing/2014/main" id="{B766D903-FADC-B4F7-7606-809E4E281A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18" y="5980874"/>
            <a:ext cx="1114535" cy="70913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462CDA1-496B-D1BA-9C48-7FA1ED493803}"/>
              </a:ext>
            </a:extLst>
          </p:cNvPr>
          <p:cNvSpPr txBox="1"/>
          <p:nvPr/>
        </p:nvSpPr>
        <p:spPr>
          <a:xfrm>
            <a:off x="3657600" y="5150546"/>
            <a:ext cx="548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/>
              <a:t>Clôture du projet HANDLING - 27 mars 2025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6F2AFB7-5507-69A6-8BB3-1A0C3F1A64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194" y="1963315"/>
            <a:ext cx="2883652" cy="3825645"/>
          </a:xfrm>
          <a:prstGeom prst="rect">
            <a:avLst/>
          </a:prstGeom>
        </p:spPr>
      </p:pic>
      <p:pic>
        <p:nvPicPr>
          <p:cNvPr id="16" name="Image 15" descr="Une image contenant Police, texte, Graphique, typographie&#10;&#10;Le contenu généré par l’IA peut être incorrect.">
            <a:extLst>
              <a:ext uri="{FF2B5EF4-FFF2-40B4-BE49-F238E27FC236}">
                <a16:creationId xmlns:a16="http://schemas.microsoft.com/office/drawing/2014/main" id="{81AB7EE7-36C8-4817-8511-36900DEB3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284" y="5968264"/>
            <a:ext cx="2195850" cy="735723"/>
          </a:xfrm>
          <a:prstGeom prst="rect">
            <a:avLst/>
          </a:prstGeom>
        </p:spPr>
      </p:pic>
      <p:pic>
        <p:nvPicPr>
          <p:cNvPr id="18" name="Image 17" descr="Une image contenant texte, Police, capture d’écran, ligne&#10;&#10;Le contenu généré par l’IA peut être incorrect.">
            <a:extLst>
              <a:ext uri="{FF2B5EF4-FFF2-40B4-BE49-F238E27FC236}">
                <a16:creationId xmlns:a16="http://schemas.microsoft.com/office/drawing/2014/main" id="{749B42E3-7610-5CC2-6CF8-C58D0F7636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443" y="5968264"/>
            <a:ext cx="2584575" cy="75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7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id="{8F2BA310-7B1E-55A7-0166-25764B9A3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727" y="3921855"/>
            <a:ext cx="5805273" cy="293614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34ED7A1-FCD2-F354-A372-A17F9EC814D8}"/>
              </a:ext>
            </a:extLst>
          </p:cNvPr>
          <p:cNvSpPr txBox="1"/>
          <p:nvPr/>
        </p:nvSpPr>
        <p:spPr>
          <a:xfrm>
            <a:off x="0" y="5803871"/>
            <a:ext cx="3338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Numérisation de l’iconothèque Zola papier (1992)</a:t>
            </a:r>
          </a:p>
          <a:p>
            <a:pPr algn="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sur le site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ArchiZ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(2022)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F5D8C2-BC5D-5AF0-B5CE-C57D950D9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61466" y="766079"/>
            <a:ext cx="4228792" cy="317159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FB5CE94-49FC-47F7-4BA9-F0A7EBA953AF}"/>
              </a:ext>
            </a:extLst>
          </p:cNvPr>
          <p:cNvSpPr txBox="1"/>
          <p:nvPr/>
        </p:nvSpPr>
        <p:spPr>
          <a:xfrm>
            <a:off x="3390138" y="237479"/>
            <a:ext cx="3406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 Pas d’icône sans son lieu d’inscription, de fabrique ou de stockage, sans son iconothèque.</a:t>
            </a:r>
            <a:r>
              <a:rPr lang="fr-B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»</a:t>
            </a:r>
          </a:p>
          <a:p>
            <a:endParaRPr lang="fr-B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(Ph. Hamon, </a:t>
            </a:r>
            <a:r>
              <a:rPr lang="fr-BE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Imageries</a:t>
            </a:r>
            <a:r>
              <a:rPr lang="fr-B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José Corti, 2001, p. 33)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434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50E9F7D-3C6E-A580-D9E7-F7FF0ACE3D6B}"/>
              </a:ext>
            </a:extLst>
          </p:cNvPr>
          <p:cNvSpPr txBox="1">
            <a:spLocks/>
          </p:cNvSpPr>
          <p:nvPr/>
        </p:nvSpPr>
        <p:spPr>
          <a:xfrm>
            <a:off x="1" y="105206"/>
            <a:ext cx="2421248" cy="46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Dans les institutions</a:t>
            </a:r>
          </a:p>
        </p:txBody>
      </p:sp>
      <p:pic>
        <p:nvPicPr>
          <p:cNvPr id="5" name="Espace réservé du contenu 8">
            <a:extLst>
              <a:ext uri="{FF2B5EF4-FFF2-40B4-BE49-F238E27FC236}">
                <a16:creationId xmlns:a16="http://schemas.microsoft.com/office/drawing/2014/main" id="{5766F6E4-7AA9-F079-62A7-9B739DDCF6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70" t="38902" r="45177" b="14559"/>
          <a:stretch/>
        </p:blipFill>
        <p:spPr>
          <a:xfrm>
            <a:off x="140480" y="702016"/>
            <a:ext cx="3197080" cy="199813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CC91715-4FCF-9DC1-4D3B-FED1CD3EDA0D}"/>
              </a:ext>
            </a:extLst>
          </p:cNvPr>
          <p:cNvSpPr txBox="1"/>
          <p:nvPr/>
        </p:nvSpPr>
        <p:spPr>
          <a:xfrm>
            <a:off x="4068678" y="131286"/>
            <a:ext cx="4449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Dans les bureaux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F2DCD14-B758-57B4-78ED-54C4565B0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490" y="603436"/>
            <a:ext cx="3152352" cy="243781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E4CC62B-EF54-5F83-01B3-EE2977FB4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207" y="3828291"/>
            <a:ext cx="4073313" cy="229012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2348B0F-A74C-8587-C837-3A7B22411F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50" t="12701" r="-328" b="12490"/>
          <a:stretch/>
        </p:blipFill>
        <p:spPr>
          <a:xfrm>
            <a:off x="140480" y="3622003"/>
            <a:ext cx="4051882" cy="236614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7BA4F7F-7D7E-3D5E-FBDB-4084A30F4BEA}"/>
              </a:ext>
            </a:extLst>
          </p:cNvPr>
          <p:cNvSpPr txBox="1"/>
          <p:nvPr/>
        </p:nvSpPr>
        <p:spPr>
          <a:xfrm>
            <a:off x="125241" y="6045802"/>
            <a:ext cx="4568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INHA, « bibliothèque » (1910) , puis « photothèque » (1930) Jacques Doucet: 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2646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boîtes, </a:t>
            </a:r>
            <a:r>
              <a:rPr lang="fr-FR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300 000 photographies 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(constituée à partir de 1908, reclassée en 1930-31)</a:t>
            </a:r>
          </a:p>
          <a:p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19E267-A922-D43F-51A2-16E1D00AC531}"/>
              </a:ext>
            </a:extLst>
          </p:cNvPr>
          <p:cNvSpPr txBox="1"/>
          <p:nvPr/>
        </p:nvSpPr>
        <p:spPr>
          <a:xfrm rot="10800000" flipV="1">
            <a:off x="140480" y="2452451"/>
            <a:ext cx="3197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Fonds Montesquiou (BNF)</a:t>
            </a: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32 volumes de documents iconographiques (classés par secrétaire Henri Pinard)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B129CF9-08C2-BBB1-007F-82684023255E}"/>
              </a:ext>
            </a:extLst>
          </p:cNvPr>
          <p:cNvSpPr txBox="1"/>
          <p:nvPr/>
        </p:nvSpPr>
        <p:spPr>
          <a:xfrm>
            <a:off x="4930207" y="6245488"/>
            <a:ext cx="4073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Hélène Gaudy, </a:t>
            </a:r>
            <a:r>
              <a:rPr lang="fr-B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capture d’écran de son ordinateur, 2021 </a:t>
            </a:r>
            <a:r>
              <a:rPr lang="fr-B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(pour projet bureaux-</a:t>
            </a:r>
            <a:r>
              <a:rPr lang="fr-BE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écrans.com</a:t>
            </a:r>
            <a:r>
              <a:rPr lang="fr-BE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D78CD0-34D5-2AE0-6A8B-B8B81051C9EE}"/>
              </a:ext>
            </a:extLst>
          </p:cNvPr>
          <p:cNvSpPr txBox="1"/>
          <p:nvPr/>
        </p:nvSpPr>
        <p:spPr>
          <a:xfrm>
            <a:off x="5656490" y="3144073"/>
            <a:ext cx="3197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Dornac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fr-FR" sz="14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Huysmans. Nos contemporains chez eux</a:t>
            </a: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1903 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07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75514CA6-AD58-27BC-387E-1948976C3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17" t="5476" r="5291" b="4524"/>
          <a:stretch/>
        </p:blipFill>
        <p:spPr>
          <a:xfrm>
            <a:off x="176797" y="303462"/>
            <a:ext cx="3923258" cy="49543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182BD8C-ED7B-7834-47B6-839E97F327DE}"/>
              </a:ext>
            </a:extLst>
          </p:cNvPr>
          <p:cNvSpPr txBox="1"/>
          <p:nvPr/>
        </p:nvSpPr>
        <p:spPr>
          <a:xfrm>
            <a:off x="151882" y="5302011"/>
            <a:ext cx="42285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BnF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, fonds Est-Régnier 67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 descr="Une image contenant Visage humain, intérieur, art, mur&#10;&#10;Le contenu généré par l’IA peut être incorrect.">
            <a:extLst>
              <a:ext uri="{FF2B5EF4-FFF2-40B4-BE49-F238E27FC236}">
                <a16:creationId xmlns:a16="http://schemas.microsoft.com/office/drawing/2014/main" id="{37CC7905-2C17-9316-C255-FAEA77994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11024" y="1025773"/>
            <a:ext cx="5778489" cy="433386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1D8DEE3-9413-1025-D569-AA9CB77AF6AB}"/>
              </a:ext>
            </a:extLst>
          </p:cNvPr>
          <p:cNvSpPr txBox="1"/>
          <p:nvPr/>
        </p:nvSpPr>
        <p:spPr>
          <a:xfrm>
            <a:off x="4572000" y="6134151"/>
            <a:ext cx="457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Fonds Christian Prigent IMEC 2021: documentation pour </a:t>
            </a:r>
            <a:r>
              <a:rPr 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Le Texte du portrait 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1974-1984</a:t>
            </a:r>
          </a:p>
        </p:txBody>
      </p:sp>
    </p:spTree>
    <p:extLst>
      <p:ext uri="{BB962C8B-B14F-4D97-AF65-F5344CB8AC3E}">
        <p14:creationId xmlns:p14="http://schemas.microsoft.com/office/powerpoint/2010/main" val="1698964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3">
            <a:extLst>
              <a:ext uri="{FF2B5EF4-FFF2-40B4-BE49-F238E27FC236}">
                <a16:creationId xmlns:a16="http://schemas.microsoft.com/office/drawing/2014/main" id="{AEBEB351-FA5F-755D-B380-3480B1F6D13D}"/>
              </a:ext>
            </a:extLst>
          </p:cNvPr>
          <p:cNvSpPr txBox="1">
            <a:spLocks/>
          </p:cNvSpPr>
          <p:nvPr/>
        </p:nvSpPr>
        <p:spPr>
          <a:xfrm>
            <a:off x="182964" y="4249432"/>
            <a:ext cx="4951413" cy="584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Edmond de Goncourt dans son bureau de travail, entre 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1885 et 1895, Photo Paul Marsan dit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Dornac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870F27D-2404-C01E-7F2C-8267CDDD665B}"/>
              </a:ext>
            </a:extLst>
          </p:cNvPr>
          <p:cNvSpPr txBox="1"/>
          <p:nvPr/>
        </p:nvSpPr>
        <p:spPr>
          <a:xfrm>
            <a:off x="1334661" y="5837425"/>
            <a:ext cx="765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Meuble à portfolios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Jean-Auguste-Dominique Ingres, </a:t>
            </a:r>
          </a:p>
          <a:p>
            <a:pPr algn="r"/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musée Ingres Bourdelle (Montauban)</a:t>
            </a:r>
          </a:p>
          <a:p>
            <a:pPr algn="r"/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Photographie de François-René Martin</a:t>
            </a:r>
            <a:r>
              <a:rPr lang="fr-BE" sz="1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Espace réservé du contenu 4">
            <a:extLst>
              <a:ext uri="{FF2B5EF4-FFF2-40B4-BE49-F238E27FC236}">
                <a16:creationId xmlns:a16="http://schemas.microsoft.com/office/drawing/2014/main" id="{DEF4414E-39FB-CB03-690E-665EB279F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526378" y="1238600"/>
            <a:ext cx="5068182" cy="3801135"/>
          </a:xfrm>
          <a:prstGeom prst="rect">
            <a:avLst/>
          </a:prstGeom>
        </p:spPr>
      </p:pic>
      <p:pic>
        <p:nvPicPr>
          <p:cNvPr id="7" name="Image 6" descr="Une image contenant bibliothèque, livre, habits, intérieur&#10;&#10;Le contenu généré par l’IA peut être incorrect.">
            <a:extLst>
              <a:ext uri="{FF2B5EF4-FFF2-40B4-BE49-F238E27FC236}">
                <a16:creationId xmlns:a16="http://schemas.microsoft.com/office/drawing/2014/main" id="{AB115960-372B-26DC-34F9-1EC1DC9AE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64" y="605076"/>
            <a:ext cx="4951413" cy="355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4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9" descr="Une image contenant livre, intérieur, conteneur, boîte&#10;&#10;Le contenu généré par l’IA peut être incorrect.">
            <a:extLst>
              <a:ext uri="{FF2B5EF4-FFF2-40B4-BE49-F238E27FC236}">
                <a16:creationId xmlns:a16="http://schemas.microsoft.com/office/drawing/2014/main" id="{06EA0A4A-115D-4808-C634-20305AFDC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5935" y="98222"/>
            <a:ext cx="3866220" cy="5154961"/>
          </a:xfrm>
          <a:prstGeom prst="rect">
            <a:avLst/>
          </a:prstGeom>
        </p:spPr>
      </p:pic>
      <p:pic>
        <p:nvPicPr>
          <p:cNvPr id="5" name="Image 4" descr="Une image contenant intérieur, mur, meubles, noir et blanc&#10;&#10;Le contenu généré par l’IA peut être incorrect.">
            <a:extLst>
              <a:ext uri="{FF2B5EF4-FFF2-40B4-BE49-F238E27FC236}">
                <a16:creationId xmlns:a16="http://schemas.microsoft.com/office/drawing/2014/main" id="{4428239C-D8E1-0426-F8F2-608EF35D5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45" y="91440"/>
            <a:ext cx="4873185" cy="487318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2C2A76F-FFE8-5288-C9BF-9E21BD24E026}"/>
              </a:ext>
            </a:extLst>
          </p:cNvPr>
          <p:cNvSpPr txBox="1"/>
          <p:nvPr/>
        </p:nvSpPr>
        <p:spPr>
          <a:xfrm>
            <a:off x="0" y="5125345"/>
            <a:ext cx="4599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Appartement et environnement visuel d’Adrien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Genoudet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 Photographie prise par l’auteur dans le cadre de l’entretien mené par Corentin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Lahouste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pour </a:t>
            </a:r>
            <a:r>
              <a:rPr 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Image &amp; Narrative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, 2020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B872BEE-A77C-CC74-4086-E37DE6081C0F}"/>
              </a:ext>
            </a:extLst>
          </p:cNvPr>
          <p:cNvSpPr txBox="1"/>
          <p:nvPr/>
        </p:nvSpPr>
        <p:spPr>
          <a:xfrm>
            <a:off x="5286895" y="5282450"/>
            <a:ext cx="36952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Une des boîtes d’archives visuelles de Muriel Pic. Photographie prise par l’autrice dans le cadre de l’entretien mené par Corentin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Lahouste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et Anne Reverseau pour </a:t>
            </a:r>
            <a:r>
              <a:rPr lang="fr-FR" sz="1600" i="1" dirty="0">
                <a:latin typeface="Calibri" panose="020F0502020204030204" pitchFamily="34" charset="0"/>
                <a:cs typeface="Calibri" panose="020F0502020204030204" pitchFamily="34" charset="0"/>
              </a:rPr>
              <a:t>Place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411393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Police, capture d’écran, papier&#10;&#10;Le contenu généré par l’IA peut être incorrect.">
            <a:extLst>
              <a:ext uri="{FF2B5EF4-FFF2-40B4-BE49-F238E27FC236}">
                <a16:creationId xmlns:a16="http://schemas.microsoft.com/office/drawing/2014/main" id="{FD22C2AF-5794-4B5A-EB66-3DD092B60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8" y="1439504"/>
            <a:ext cx="4632960" cy="5256628"/>
          </a:xfrm>
          <a:prstGeom prst="rect">
            <a:avLst/>
          </a:prstGeom>
        </p:spPr>
      </p:pic>
      <p:pic>
        <p:nvPicPr>
          <p:cNvPr id="5" name="Espace réservé du contenu 7" descr="Une image contenant texte, lettre, Impression, journal&#10;&#10;Le contenu généré par l’IA peut être incorrect.">
            <a:extLst>
              <a:ext uri="{FF2B5EF4-FFF2-40B4-BE49-F238E27FC236}">
                <a16:creationId xmlns:a16="http://schemas.microsoft.com/office/drawing/2014/main" id="{4ADB0A3A-9C47-A8EE-EFC1-E4262479B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245" y="2015403"/>
            <a:ext cx="4203897" cy="468072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781726E-44DB-C286-6761-C8452DA277A6}"/>
              </a:ext>
            </a:extLst>
          </p:cNvPr>
          <p:cNvSpPr txBox="1"/>
          <p:nvPr/>
        </p:nvSpPr>
        <p:spPr>
          <a:xfrm>
            <a:off x="5945218" y="1085561"/>
            <a:ext cx="2943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/>
              <a:t>Texte de Ségolène Le Men p. 141-164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125A1D8-2339-E71E-C6BB-DEF2201DD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57" y="0"/>
            <a:ext cx="7681202" cy="11430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4. Quelques exemples d’études d’iconothèques du XIXe au XXIe siècle</a:t>
            </a:r>
          </a:p>
        </p:txBody>
      </p:sp>
    </p:spTree>
    <p:extLst>
      <p:ext uri="{BB962C8B-B14F-4D97-AF65-F5344CB8AC3E}">
        <p14:creationId xmlns:p14="http://schemas.microsoft.com/office/powerpoint/2010/main" val="898782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18">
            <a:extLst>
              <a:ext uri="{FF2B5EF4-FFF2-40B4-BE49-F238E27FC236}">
                <a16:creationId xmlns:a16="http://schemas.microsoft.com/office/drawing/2014/main" id="{5E765390-5304-935F-7226-8876D0C75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68" y="211137"/>
            <a:ext cx="2754260" cy="3762649"/>
          </a:xfrm>
          <a:prstGeom prst="rect">
            <a:avLst/>
          </a:prstGeom>
        </p:spPr>
      </p:pic>
      <p:pic>
        <p:nvPicPr>
          <p:cNvPr id="5" name="Espace réservé du contenu 4" descr="Une image contenant texte, étagère, bibliothèque, Publication&#10;&#10;Le contenu généré par l’IA peut être incorrect.">
            <a:extLst>
              <a:ext uri="{FF2B5EF4-FFF2-40B4-BE49-F238E27FC236}">
                <a16:creationId xmlns:a16="http://schemas.microsoft.com/office/drawing/2014/main" id="{05CE659F-1E9C-7F40-2DAE-FEC0BF5EF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863" y="211137"/>
            <a:ext cx="3553837" cy="4721527"/>
          </a:xfrm>
          <a:prstGeom prst="rect">
            <a:avLst/>
          </a:prstGeom>
        </p:spPr>
      </p:pic>
      <p:pic>
        <p:nvPicPr>
          <p:cNvPr id="6" name="Image 5" descr="Une image contenant texte, crâne, mâchoire, os&#10;&#10;Le contenu généré par l’IA peut être incorrect.">
            <a:extLst>
              <a:ext uri="{FF2B5EF4-FFF2-40B4-BE49-F238E27FC236}">
                <a16:creationId xmlns:a16="http://schemas.microsoft.com/office/drawing/2014/main" id="{EB4F6400-B1D4-D76A-32C1-FA918F0B4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963" y="3366341"/>
            <a:ext cx="3513037" cy="349165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680D123-769F-30E3-BC10-47D96FFEABDA}"/>
              </a:ext>
            </a:extLst>
          </p:cNvPr>
          <p:cNvSpPr txBox="1"/>
          <p:nvPr/>
        </p:nvSpPr>
        <p:spPr>
          <a:xfrm>
            <a:off x="283603" y="4404284"/>
            <a:ext cx="2754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Texte d’Olivier </a:t>
            </a:r>
            <a:r>
              <a:rPr lang="fr-FR" sz="2000" dirty="0" err="1"/>
              <a:t>Lugon</a:t>
            </a:r>
            <a:endParaRPr lang="fr-FR" sz="2000" dirty="0"/>
          </a:p>
          <a:p>
            <a:r>
              <a:rPr lang="fr-FR" sz="2000" dirty="0"/>
              <a:t>p. 219-234 </a:t>
            </a:r>
          </a:p>
        </p:txBody>
      </p:sp>
    </p:spTree>
    <p:extLst>
      <p:ext uri="{BB962C8B-B14F-4D97-AF65-F5344CB8AC3E}">
        <p14:creationId xmlns:p14="http://schemas.microsoft.com/office/powerpoint/2010/main" val="2818425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2" descr="Une image contenant meubles, livre, intérieur, chaise&#10;&#10;Le contenu généré par l’IA peut être incorrect.">
            <a:extLst>
              <a:ext uri="{FF2B5EF4-FFF2-40B4-BE49-F238E27FC236}">
                <a16:creationId xmlns:a16="http://schemas.microsoft.com/office/drawing/2014/main" id="{748833C1-DC34-6F85-FBBF-538C2351C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64" y="274638"/>
            <a:ext cx="3558631" cy="4741879"/>
          </a:xfrm>
          <a:prstGeom prst="rect">
            <a:avLst/>
          </a:prstGeom>
        </p:spPr>
      </p:pic>
      <p:pic>
        <p:nvPicPr>
          <p:cNvPr id="5" name="Image 4" descr="Une image contenant robe, capture d’écran, femme, habits&#10;&#10;Le contenu généré par l’IA peut être incorrect.">
            <a:extLst>
              <a:ext uri="{FF2B5EF4-FFF2-40B4-BE49-F238E27FC236}">
                <a16:creationId xmlns:a16="http://schemas.microsoft.com/office/drawing/2014/main" id="{EFA1E378-63B3-B5A6-2B76-47E2B1296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295" y="274638"/>
            <a:ext cx="5188690" cy="2409858"/>
          </a:xfrm>
          <a:prstGeom prst="rect">
            <a:avLst/>
          </a:prstGeom>
        </p:spPr>
      </p:pic>
      <p:pic>
        <p:nvPicPr>
          <p:cNvPr id="6" name="Image 5" descr="Une image contenant capture d’écran, texte, Site web&#10;&#10;Le contenu généré par l’IA peut être incorrect.">
            <a:extLst>
              <a:ext uri="{FF2B5EF4-FFF2-40B4-BE49-F238E27FC236}">
                <a16:creationId xmlns:a16="http://schemas.microsoft.com/office/drawing/2014/main" id="{48CE5891-2299-619D-3554-8FEB4938F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319" y="2901352"/>
            <a:ext cx="4939666" cy="173123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07AEA90-C5AB-4459-BE72-40AB12B783BB}"/>
              </a:ext>
            </a:extLst>
          </p:cNvPr>
          <p:cNvSpPr txBox="1"/>
          <p:nvPr/>
        </p:nvSpPr>
        <p:spPr>
          <a:xfrm>
            <a:off x="4076319" y="5016517"/>
            <a:ext cx="5128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Iconothèque de l’article de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Servanne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Monjour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(p. </a:t>
            </a:r>
            <a:r>
              <a:rPr lang="fr-FR" sz="2000" dirty="0"/>
              <a:t>333-348)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sur l’iconothèque du « Projet Marylin » d’Anne Savelli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934FD8C-7922-DB75-16BE-A1CA6BC8AE7C}"/>
              </a:ext>
            </a:extLst>
          </p:cNvPr>
          <p:cNvSpPr txBox="1"/>
          <p:nvPr/>
        </p:nvSpPr>
        <p:spPr>
          <a:xfrm>
            <a:off x="268664" y="5383033"/>
            <a:ext cx="3359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Chapitre « L’iconothèque en contexte numérique :</a:t>
            </a:r>
          </a:p>
          <a:p>
            <a:r>
              <a:rPr lang="fr-FR" dirty="0"/>
              <a:t>composer avec la prolifération visuelle »</a:t>
            </a:r>
          </a:p>
        </p:txBody>
      </p:sp>
    </p:spTree>
    <p:extLst>
      <p:ext uri="{BB962C8B-B14F-4D97-AF65-F5344CB8AC3E}">
        <p14:creationId xmlns:p14="http://schemas.microsoft.com/office/powerpoint/2010/main" val="266378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F48BD4F-FB06-8ABD-4B4F-D69B4B6738A6}"/>
              </a:ext>
            </a:extLst>
          </p:cNvPr>
          <p:cNvSpPr txBox="1"/>
          <p:nvPr/>
        </p:nvSpPr>
        <p:spPr>
          <a:xfrm>
            <a:off x="596348" y="5290699"/>
            <a:ext cx="3359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Chapitre « L’iconothèque en contexte numérique :</a:t>
            </a:r>
          </a:p>
          <a:p>
            <a:r>
              <a:rPr lang="fr-FR" dirty="0"/>
              <a:t>composer avec la prolifération visuelle »</a:t>
            </a:r>
          </a:p>
        </p:txBody>
      </p:sp>
      <p:pic>
        <p:nvPicPr>
          <p:cNvPr id="7" name="Image 6" descr="Une image contenant texte, Visage humain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8957698-1B8C-4436-CC74-06E5E1A18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8" y="274638"/>
            <a:ext cx="7951304" cy="490759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24B7841-6206-EB48-5D58-573456B194E8}"/>
              </a:ext>
            </a:extLst>
          </p:cNvPr>
          <p:cNvSpPr txBox="1"/>
          <p:nvPr/>
        </p:nvSpPr>
        <p:spPr>
          <a:xfrm>
            <a:off x="4572000" y="5383033"/>
            <a:ext cx="418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Iconographie de l’autrice et écrivaine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Karoline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Georges, analysée par Bertrand Gervais, p. 380-381</a:t>
            </a:r>
          </a:p>
        </p:txBody>
      </p:sp>
    </p:spTree>
    <p:extLst>
      <p:ext uri="{BB962C8B-B14F-4D97-AF65-F5344CB8AC3E}">
        <p14:creationId xmlns:p14="http://schemas.microsoft.com/office/powerpoint/2010/main" val="4101828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4DC824-9154-BEAB-B816-DAF19B08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Espace réservé du contenu 7" descr="Une image contenant texte, horloge, capture d’écran, lettre&#10;&#10;Le contenu généré par l’IA peut être incorrect.">
            <a:extLst>
              <a:ext uri="{FF2B5EF4-FFF2-40B4-BE49-F238E27FC236}">
                <a16:creationId xmlns:a16="http://schemas.microsoft.com/office/drawing/2014/main" id="{2F02039F-49FB-D2A9-EB26-C9DF997F1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577" y="127064"/>
            <a:ext cx="3442456" cy="4525963"/>
          </a:xfr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298B343-D274-6CF6-B59A-3BC8EE2659D7}"/>
              </a:ext>
            </a:extLst>
          </p:cNvPr>
          <p:cNvSpPr txBox="1"/>
          <p:nvPr/>
        </p:nvSpPr>
        <p:spPr>
          <a:xfrm>
            <a:off x="5313611" y="4653027"/>
            <a:ext cx="38303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Texte de Pierre Ménard (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liminaire.fr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) sur son propre travail: « À l’image du texte. Geste de l’écriture et maniement des images » (chapitre 5 « À l’image du texte. Geste de l’écriture et maniement des images »)</a:t>
            </a:r>
          </a:p>
        </p:txBody>
      </p:sp>
      <p:pic>
        <p:nvPicPr>
          <p:cNvPr id="10" name="Image 9" descr="Une image contenant texte, livre, capture d’écran, catalogue&#10;&#10;Le contenu généré par l’IA peut être incorrect.">
            <a:extLst>
              <a:ext uri="{FF2B5EF4-FFF2-40B4-BE49-F238E27FC236}">
                <a16:creationId xmlns:a16="http://schemas.microsoft.com/office/drawing/2014/main" id="{8590E204-A17D-71E5-34E5-1537B67B0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69" y="127064"/>
            <a:ext cx="5145601" cy="654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2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CEC8B-564C-7F7D-36DF-D707C5FD0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44D163-E28B-248C-B8B7-685B0443B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674032"/>
            <a:ext cx="8229600" cy="2754968"/>
          </a:xfrm>
        </p:spPr>
        <p:txBody>
          <a:bodyPr>
            <a:noAutofit/>
          </a:bodyPr>
          <a:lstStyle/>
          <a:p>
            <a:r>
              <a:rPr lang="fr-FR" sz="2200" dirty="0">
                <a:cs typeface="Calibri" panose="020F0502020204030204" pitchFamily="34" charset="0"/>
              </a:rPr>
              <a:t>Projet HANDLING </a:t>
            </a:r>
            <a:br>
              <a:rPr lang="fr-FR" sz="2200" dirty="0">
                <a:cs typeface="Calibri" panose="020F0502020204030204" pitchFamily="34" charset="0"/>
              </a:rPr>
            </a:br>
            <a:r>
              <a:rPr lang="fr-FR" sz="2200" dirty="0">
                <a:cs typeface="Calibri" panose="020F0502020204030204" pitchFamily="34" charset="0"/>
              </a:rPr>
              <a:t>(bourse </a:t>
            </a:r>
            <a:r>
              <a:rPr lang="fr-FR" sz="2200" i="1" dirty="0" err="1">
                <a:cs typeface="Calibri" panose="020F0502020204030204" pitchFamily="34" charset="0"/>
              </a:rPr>
              <a:t>Starting</a:t>
            </a:r>
            <a:r>
              <a:rPr lang="fr-FR" sz="2200" i="1" dirty="0">
                <a:cs typeface="Calibri" panose="020F0502020204030204" pitchFamily="34" charset="0"/>
              </a:rPr>
              <a:t> Grant </a:t>
            </a:r>
            <a:r>
              <a:rPr lang="fr-FR" sz="2200" dirty="0">
                <a:cs typeface="Calibri" panose="020F0502020204030204" pitchFamily="34" charset="0"/>
              </a:rPr>
              <a:t>ERC 2018)</a:t>
            </a:r>
            <a:br>
              <a:rPr lang="fr-FR" sz="3000" dirty="0">
                <a:cs typeface="Calibri" panose="020F0502020204030204" pitchFamily="34" charset="0"/>
              </a:rPr>
            </a:br>
            <a:br>
              <a:rPr lang="fr-FR" sz="3000" dirty="0">
                <a:cs typeface="Calibri" panose="020F0502020204030204" pitchFamily="34" charset="0"/>
              </a:rPr>
            </a:br>
            <a:r>
              <a:rPr lang="fr-BE" sz="3000" i="1" dirty="0"/>
              <a:t>HANDLING: </a:t>
            </a:r>
            <a:r>
              <a:rPr lang="fr-BE" sz="3000" i="1" dirty="0" err="1"/>
              <a:t>Writers</a:t>
            </a:r>
            <a:r>
              <a:rPr lang="fr-BE" sz="3000" i="1" dirty="0"/>
              <a:t> Handling Pictures: a </a:t>
            </a:r>
            <a:r>
              <a:rPr lang="fr-BE" sz="3000" i="1" dirty="0" err="1"/>
              <a:t>Material</a:t>
            </a:r>
            <a:r>
              <a:rPr lang="fr-BE" sz="3000" i="1" dirty="0"/>
              <a:t> </a:t>
            </a:r>
            <a:r>
              <a:rPr lang="fr-BE" sz="3000" i="1" dirty="0" err="1"/>
              <a:t>Intermediality</a:t>
            </a:r>
            <a:r>
              <a:rPr lang="fr-BE" sz="3000" i="1" dirty="0"/>
              <a:t> (1880-today) </a:t>
            </a:r>
            <a:br>
              <a:rPr lang="fr-BE" sz="3000" dirty="0"/>
            </a:br>
            <a:r>
              <a:rPr lang="fr-FR" sz="3000" dirty="0">
                <a:cs typeface="Calibri" panose="020F0502020204030204" pitchFamily="34" charset="0"/>
              </a:rPr>
              <a:t>2019-2024</a:t>
            </a:r>
            <a:br>
              <a:rPr lang="fr-BE" sz="3000" b="1" dirty="0"/>
            </a:br>
            <a:br>
              <a:rPr lang="fr-FR" sz="3000" dirty="0">
                <a:cs typeface="Calibri" panose="020F0502020204030204" pitchFamily="34" charset="0"/>
              </a:rPr>
            </a:br>
            <a:endParaRPr lang="fr-FR" sz="3000" dirty="0">
              <a:cs typeface="Calibri" panose="020F0502020204030204" pitchFamily="34" charset="0"/>
            </a:endParaRPr>
          </a:p>
        </p:txBody>
      </p:sp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id="{0E1F2FB9-7A55-C277-B385-28EE70165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68" b="-420"/>
          <a:stretch/>
        </p:blipFill>
        <p:spPr>
          <a:xfrm>
            <a:off x="160104" y="3307080"/>
            <a:ext cx="8823789" cy="271466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B9D1BD1-99B4-B30A-F531-B2348717EF75}"/>
              </a:ext>
            </a:extLst>
          </p:cNvPr>
          <p:cNvSpPr txBox="1"/>
          <p:nvPr/>
        </p:nvSpPr>
        <p:spPr>
          <a:xfrm>
            <a:off x="1446643" y="6203281"/>
            <a:ext cx="724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https://sites.uclouvain.be/handling/</a:t>
            </a:r>
            <a:r>
              <a:rPr lang="fr-FR" dirty="0"/>
              <a:t>    =&gt;    </a:t>
            </a:r>
            <a:r>
              <a:rPr lang="fr-FR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www.projethandling.be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6759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Une image contenant texte, capture d’écran, porte, magasin&#10;&#10;Le contenu généré par l’IA peut être incorrect.">
            <a:extLst>
              <a:ext uri="{FF2B5EF4-FFF2-40B4-BE49-F238E27FC236}">
                <a16:creationId xmlns:a16="http://schemas.microsoft.com/office/drawing/2014/main" id="{CDC88314-BADD-4766-2B64-943695D0E3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8497"/>
            <a:ext cx="8229600" cy="4489369"/>
          </a:xfr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B7517C10-7FFB-7CD2-C48A-E6F54806C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57" y="178634"/>
            <a:ext cx="7681202" cy="1143000"/>
          </a:xfrm>
        </p:spPr>
        <p:txBody>
          <a:bodyPr>
            <a:normAutofit/>
          </a:bodyPr>
          <a:lstStyle/>
          <a:p>
            <a:pPr algn="l"/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5. </a:t>
            </a:r>
            <a:r>
              <a:rPr lang="fr-FR" sz="3000" dirty="0"/>
              <a:t>Un nouveau site: </a:t>
            </a:r>
            <a:r>
              <a:rPr lang="fr-FR" sz="3000" dirty="0" err="1"/>
              <a:t>www.projethandling.be</a:t>
            </a:r>
            <a:br>
              <a:rPr lang="fr-FR" sz="3000" dirty="0"/>
            </a:br>
            <a:endParaRPr lang="fr-FR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73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EACFAB-4A49-FD21-CE1A-11F07408D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14647" y="4958023"/>
            <a:ext cx="8229600" cy="1143000"/>
          </a:xfrm>
        </p:spPr>
        <p:txBody>
          <a:bodyPr>
            <a:normAutofit/>
          </a:bodyPr>
          <a:lstStyle/>
          <a:p>
            <a:r>
              <a:rPr lang="fr-FR" sz="2000" dirty="0"/>
              <a:t>Vers une archive (exhaustive?) d’un projet de recherche…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D6B4126-9B8C-7EC5-3AF3-ED36F3984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357650"/>
            <a:ext cx="8703426" cy="477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18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069F2F-79E4-2ED6-A303-F6F7224E9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44" y="121922"/>
            <a:ext cx="799487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000" dirty="0"/>
              <a:t>1. Quelques objets d’études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0F05E25-A01E-69DF-EA7A-307FE9933654}"/>
              </a:ext>
            </a:extLst>
          </p:cNvPr>
          <p:cNvSpPr txBox="1"/>
          <p:nvPr/>
        </p:nvSpPr>
        <p:spPr>
          <a:xfrm>
            <a:off x="5351549" y="5856862"/>
            <a:ext cx="2644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Fonds de cartes postales de Valery Larbaud (Vichy)</a:t>
            </a:r>
          </a:p>
          <a:p>
            <a:r>
              <a:rPr lang="fr-FR" dirty="0"/>
              <a:t>années 1910</a:t>
            </a:r>
          </a:p>
        </p:txBody>
      </p:sp>
      <p:pic>
        <p:nvPicPr>
          <p:cNvPr id="15" name="Image 14" descr="Une image contenant voie ferrée, vapeur, Ferroviaire, locomotive&#10;&#10;Description générée automatiquement">
            <a:extLst>
              <a:ext uri="{FF2B5EF4-FFF2-40B4-BE49-F238E27FC236}">
                <a16:creationId xmlns:a16="http://schemas.microsoft.com/office/drawing/2014/main" id="{900FEC9B-D12F-6D2F-50A4-514F557F7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49" y="4744829"/>
            <a:ext cx="5058517" cy="1991249"/>
          </a:xfrm>
          <a:prstGeom prst="rect">
            <a:avLst/>
          </a:prstGeom>
        </p:spPr>
      </p:pic>
      <p:pic>
        <p:nvPicPr>
          <p:cNvPr id="4" name="Image 3" descr="Une image contenant personne, habits, noir et blanc, Visage humain&#10;&#10;Description générée automatiquement">
            <a:extLst>
              <a:ext uri="{FF2B5EF4-FFF2-40B4-BE49-F238E27FC236}">
                <a16:creationId xmlns:a16="http://schemas.microsoft.com/office/drawing/2014/main" id="{363D7666-7BB7-639F-4CC9-3E6988123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328" y="942529"/>
            <a:ext cx="4430670" cy="301082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F9EA6E1-05CE-B317-C6B9-EC77796E2A27}"/>
              </a:ext>
            </a:extLst>
          </p:cNvPr>
          <p:cNvSpPr txBox="1"/>
          <p:nvPr/>
        </p:nvSpPr>
        <p:spPr>
          <a:xfrm>
            <a:off x="4338519" y="3975394"/>
            <a:ext cx="4448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Marguerite Duras chez elle (à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Neauple-le-Château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observant ses photos, 1983 (IMEC) </a:t>
            </a:r>
          </a:p>
          <a:p>
            <a:pPr algn="r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age 11" descr="Une image contenant personne, art, livre, fournitures de bureau&#10;&#10;Description générée automatiquement">
            <a:extLst>
              <a:ext uri="{FF2B5EF4-FFF2-40B4-BE49-F238E27FC236}">
                <a16:creationId xmlns:a16="http://schemas.microsoft.com/office/drawing/2014/main" id="{50EA1A0E-5291-52BD-9334-4D556A2595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24" y="942529"/>
            <a:ext cx="3690982" cy="2460654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6629184-7B05-3AFB-BA81-39623A170F09}"/>
              </a:ext>
            </a:extLst>
          </p:cNvPr>
          <p:cNvSpPr txBox="1"/>
          <p:nvPr/>
        </p:nvSpPr>
        <p:spPr>
          <a:xfrm>
            <a:off x="177949" y="3471536"/>
            <a:ext cx="401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Oriol </a:t>
            </a:r>
            <a:r>
              <a:rPr lang="fr-FR" dirty="0" err="1"/>
              <a:t>Vilanova</a:t>
            </a:r>
            <a:r>
              <a:rPr lang="fr-FR" dirty="0"/>
              <a:t>. Photo A. Reverseau, 2019</a:t>
            </a:r>
          </a:p>
        </p:txBody>
      </p:sp>
    </p:spTree>
    <p:extLst>
      <p:ext uri="{BB962C8B-B14F-4D97-AF65-F5344CB8AC3E}">
        <p14:creationId xmlns:p14="http://schemas.microsoft.com/office/powerpoint/2010/main" val="446867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F47F088-80DE-FA35-371F-B298F2A4D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76" y="3554740"/>
            <a:ext cx="5216664" cy="3474379"/>
          </a:xfrm>
          <a:prstGeom prst="rect">
            <a:avLst/>
          </a:prstGeom>
        </p:spPr>
      </p:pic>
      <p:pic>
        <p:nvPicPr>
          <p:cNvPr id="6" name="Image 5" descr="Une image contenant intérieur, mur, meubles, écran d’ordinateur&#10;&#10;Description générée automatiquement">
            <a:extLst>
              <a:ext uri="{FF2B5EF4-FFF2-40B4-BE49-F238E27FC236}">
                <a16:creationId xmlns:a16="http://schemas.microsoft.com/office/drawing/2014/main" id="{FE14438E-726E-F16F-64DC-FEF832D880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522"/>
          <a:stretch/>
        </p:blipFill>
        <p:spPr>
          <a:xfrm>
            <a:off x="132576" y="136065"/>
            <a:ext cx="3938885" cy="22198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0B37E1D-5FF5-80DA-61B0-32D85E87EAC4}"/>
              </a:ext>
            </a:extLst>
          </p:cNvPr>
          <p:cNvSpPr txBox="1"/>
          <p:nvPr/>
        </p:nvSpPr>
        <p:spPr>
          <a:xfrm>
            <a:off x="36219" y="1938297"/>
            <a:ext cx="3250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  <a:p>
            <a:r>
              <a:rPr lang="fr-FR" dirty="0"/>
              <a:t>Les « desktops » d’écrivains (expo numérique, 2022 et 2023)</a:t>
            </a:r>
          </a:p>
        </p:txBody>
      </p:sp>
      <p:pic>
        <p:nvPicPr>
          <p:cNvPr id="10" name="Image 9" descr="Une image contenant habits, intérieur, personne, meubles&#10;&#10;Description générée automatiquement">
            <a:extLst>
              <a:ext uri="{FF2B5EF4-FFF2-40B4-BE49-F238E27FC236}">
                <a16:creationId xmlns:a16="http://schemas.microsoft.com/office/drawing/2014/main" id="{A9CD0A62-F86F-2B84-481E-AF024A2B69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0" y="136065"/>
            <a:ext cx="4676010" cy="405254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AC1CBA5-DA6F-963F-B265-F0829E571372}"/>
              </a:ext>
            </a:extLst>
          </p:cNvPr>
          <p:cNvSpPr txBox="1"/>
          <p:nvPr/>
        </p:nvSpPr>
        <p:spPr>
          <a:xfrm>
            <a:off x="5483343" y="4201862"/>
            <a:ext cx="3520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Alfonso </a:t>
            </a:r>
            <a:r>
              <a:rPr lang="es-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Sanchez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Portela,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Ramón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Gómez de la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Serna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à son bureau de la rue Villanueva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Madrid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</a:t>
            </a:r>
            <a:endParaRPr lang="fr-B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0805A1-1875-1A44-4738-80828DCFA0E1}"/>
              </a:ext>
            </a:extLst>
          </p:cNvPr>
          <p:cNvSpPr txBox="1"/>
          <p:nvPr/>
        </p:nvSpPr>
        <p:spPr>
          <a:xfrm>
            <a:off x="5410770" y="5669216"/>
            <a:ext cx="359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Section « Ressaisir sa vie par les images » : Louis Aragon (Maison Elsa Triolet-Aragon, Saint Arnoult en Yvelines), Musée L, 2024</a:t>
            </a:r>
          </a:p>
        </p:txBody>
      </p:sp>
    </p:spTree>
    <p:extLst>
      <p:ext uri="{BB962C8B-B14F-4D97-AF65-F5344CB8AC3E}">
        <p14:creationId xmlns:p14="http://schemas.microsoft.com/office/powerpoint/2010/main" val="118721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E188ADD-A89C-006F-A5FD-B92F2E98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24596" y="2346760"/>
            <a:ext cx="4328160" cy="3238656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4DBF1219-33D1-34AB-2D85-B414C77FCC7C}"/>
              </a:ext>
            </a:extLst>
          </p:cNvPr>
          <p:cNvSpPr txBox="1">
            <a:spLocks/>
          </p:cNvSpPr>
          <p:nvPr/>
        </p:nvSpPr>
        <p:spPr>
          <a:xfrm>
            <a:off x="117596" y="5326941"/>
            <a:ext cx="29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Comment </a:t>
            </a:r>
            <a:r>
              <a:rPr 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appréhender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mur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d’images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?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Atelier du 9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septembre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2019,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UCLouvain</a:t>
            </a:r>
            <a:endParaRPr lang="fr-B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B5DD61-A836-4F8A-1DE7-F6F435308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6" y="31941"/>
            <a:ext cx="4833859" cy="3002280"/>
          </a:xfrm>
          <a:prstGeom prst="rect">
            <a:avLst/>
          </a:prstGeom>
        </p:spPr>
      </p:pic>
      <p:pic>
        <p:nvPicPr>
          <p:cNvPr id="7" name="Image 6" descr="Une image contenant dessin, texte, art, croquis&#10;&#10;Description générée automatiquement">
            <a:extLst>
              <a:ext uri="{FF2B5EF4-FFF2-40B4-BE49-F238E27FC236}">
                <a16:creationId xmlns:a16="http://schemas.microsoft.com/office/drawing/2014/main" id="{1303F331-3897-41B0-CC24-A393984A20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373" y="3198815"/>
            <a:ext cx="3790013" cy="2126104"/>
          </a:xfrm>
          <a:prstGeom prst="rect">
            <a:avLst/>
          </a:prstGeom>
        </p:spPr>
      </p:pic>
      <p:pic>
        <p:nvPicPr>
          <p:cNvPr id="9" name="Espace réservé du contenu 8" descr="Une image contenant texte, personne, habits, affiche&#10;&#10;Le contenu généré par l’IA peut être incorrect.">
            <a:extLst>
              <a:ext uri="{FF2B5EF4-FFF2-40B4-BE49-F238E27FC236}">
                <a16:creationId xmlns:a16="http://schemas.microsoft.com/office/drawing/2014/main" id="{9686F34D-64BE-2FAF-F95F-CD48C6405B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983" y="3216222"/>
            <a:ext cx="2576022" cy="3641778"/>
          </a:xfr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C0175314-4D86-DDF1-E133-75258E457A85}"/>
              </a:ext>
            </a:extLst>
          </p:cNvPr>
          <p:cNvSpPr txBox="1">
            <a:spLocks/>
          </p:cNvSpPr>
          <p:nvPr/>
        </p:nvSpPr>
        <p:spPr>
          <a:xfrm>
            <a:off x="5869348" y="476445"/>
            <a:ext cx="3274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François Durif, “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Défaire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mur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”, performance exposition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Murs </a:t>
            </a:r>
            <a:r>
              <a:rPr 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d’images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d’écrivains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Musée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L, 2024</a:t>
            </a:r>
            <a:endParaRPr lang="fr-B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011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6D4365-C96C-46EF-C221-3842EDCDA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7160" y="40178"/>
            <a:ext cx="8229600" cy="1143000"/>
          </a:xfrm>
        </p:spPr>
        <p:txBody>
          <a:bodyPr>
            <a:normAutofit/>
          </a:bodyPr>
          <a:lstStyle/>
          <a:p>
            <a:r>
              <a:rPr lang="fr-FR" sz="3000" dirty="0"/>
              <a:t>2. Iconothèques: du cycle de conférences au livre</a:t>
            </a:r>
          </a:p>
        </p:txBody>
      </p:sp>
      <p:pic>
        <p:nvPicPr>
          <p:cNvPr id="4" name="Espace réservé du contenu 11">
            <a:extLst>
              <a:ext uri="{FF2B5EF4-FFF2-40B4-BE49-F238E27FC236}">
                <a16:creationId xmlns:a16="http://schemas.microsoft.com/office/drawing/2014/main" id="{3A27492D-F67E-6C70-441F-B2C434EA92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44"/>
          <a:stretch/>
        </p:blipFill>
        <p:spPr>
          <a:xfrm>
            <a:off x="3048280" y="1680160"/>
            <a:ext cx="3184880" cy="4415942"/>
          </a:xfrm>
          <a:prstGeom prst="rect">
            <a:avLst/>
          </a:prstGeom>
        </p:spPr>
      </p:pic>
      <p:pic>
        <p:nvPicPr>
          <p:cNvPr id="5" name="Espace réservé du contenu 13">
            <a:extLst>
              <a:ext uri="{FF2B5EF4-FFF2-40B4-BE49-F238E27FC236}">
                <a16:creationId xmlns:a16="http://schemas.microsoft.com/office/drawing/2014/main" id="{D5BFA7EE-24E8-BF85-20B4-7A9AEC5B05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192"/>
          <a:stretch/>
        </p:blipFill>
        <p:spPr>
          <a:xfrm>
            <a:off x="0" y="1746354"/>
            <a:ext cx="3048280" cy="43298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F3FE089-BCCA-BAFB-E99B-690025B23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160" y="1713257"/>
            <a:ext cx="2905002" cy="439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10" descr="Une image contenant texte, capture d’écran, livre, Publication&#10;&#10;Le contenu généré par l’IA peut être incorrect.">
            <a:extLst>
              <a:ext uri="{FF2B5EF4-FFF2-40B4-BE49-F238E27FC236}">
                <a16:creationId xmlns:a16="http://schemas.microsoft.com/office/drawing/2014/main" id="{F69303CE-1158-9764-1275-109298F9CE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81" t="2450" r="16200" b="2539"/>
          <a:stretch/>
        </p:blipFill>
        <p:spPr>
          <a:xfrm>
            <a:off x="3166744" y="154755"/>
            <a:ext cx="5840096" cy="658926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5C22B2C-62F6-636D-FAC0-C62CBB74D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9878"/>
            <a:ext cx="3014344" cy="39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55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5BFDAE-B1B4-6022-0DDC-35ECB1652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81" y="274638"/>
            <a:ext cx="3655758" cy="3154362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fr-BE" sz="2600" b="1" i="1" dirty="0"/>
              <a:t>Iconothèques. Collecte, stockage et transmission d’images chez les écrivains et les artistes (XIXe-XXIe siècle)</a:t>
            </a:r>
            <a:br>
              <a:rPr lang="fr-BE" sz="2600" b="1" i="1" dirty="0"/>
            </a:br>
            <a:br>
              <a:rPr lang="fr-BE" sz="2600" b="1" dirty="0"/>
            </a:br>
            <a:r>
              <a:rPr lang="fr-BE" sz="2600" dirty="0"/>
              <a:t>Presses Universitaires de Rennes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24CA21-198B-2869-1F2A-0F4CBEECA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381" y="3954620"/>
            <a:ext cx="324612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https://pur-editions.fr/product/10180/iconotheques</a:t>
            </a:r>
            <a:endParaRPr lang="fr-FR" sz="1600" dirty="0"/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1600" dirty="0"/>
              <a:t>https://</a:t>
            </a:r>
            <a:r>
              <a:rPr lang="fr-FR" sz="1600" dirty="0" err="1"/>
              <a:t>www.fabula.org</a:t>
            </a:r>
            <a:r>
              <a:rPr lang="fr-FR" sz="1600" dirty="0"/>
              <a:t>/</a:t>
            </a:r>
            <a:r>
              <a:rPr lang="fr-FR" sz="1600" dirty="0" err="1"/>
              <a:t>actualites</a:t>
            </a:r>
            <a:r>
              <a:rPr lang="fr-FR" sz="1600" dirty="0"/>
              <a:t>/124753/iconotheques-collecte-stockage-et-transmission-d-images-chez-les-ecrivains-et-les-artistes-xixe-xxie-siecle.html</a:t>
            </a:r>
          </a:p>
        </p:txBody>
      </p:sp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id="{509A2B42-104F-6545-9F51-B33D02081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958" y="0"/>
            <a:ext cx="4893881" cy="693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3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8409B3-1AD7-0DAF-8653-A6C5551DF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30031" y="0"/>
            <a:ext cx="822960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3. La notion d’iconothèque</a:t>
            </a:r>
          </a:p>
        </p:txBody>
      </p:sp>
      <p:sp>
        <p:nvSpPr>
          <p:cNvPr id="4" name="Espace réservé du contenu 7">
            <a:extLst>
              <a:ext uri="{FF2B5EF4-FFF2-40B4-BE49-F238E27FC236}">
                <a16:creationId xmlns:a16="http://schemas.microsoft.com/office/drawing/2014/main" id="{44CFEBC3-12C5-518D-754D-467E6AB94C92}"/>
              </a:ext>
            </a:extLst>
          </p:cNvPr>
          <p:cNvSpPr txBox="1">
            <a:spLocks/>
          </p:cNvSpPr>
          <p:nvPr/>
        </p:nvSpPr>
        <p:spPr>
          <a:xfrm>
            <a:off x="320041" y="1379260"/>
            <a:ext cx="43738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 Emplacement réservé au stockage de </a:t>
            </a:r>
            <a:r>
              <a:rPr lang="fr-B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documents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fr-B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images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(gravures, photos, etc.) répertoriés et classés en vue de leur utilisation » </a:t>
            </a:r>
          </a:p>
          <a:p>
            <a:pPr marL="0" indent="0" algn="just">
              <a:buFont typeface="Arial" pitchFamily="34" charset="0"/>
              <a:buNone/>
            </a:pPr>
            <a:endParaRPr lang="fr-B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Font typeface="Arial" pitchFamily="34" charset="0"/>
              <a:buNone/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 Iconothèque », </a:t>
            </a:r>
            <a:r>
              <a:rPr lang="fr-B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Trésor de la langue française informatisé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fr-BE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ligne</a:t>
            </a:r>
          </a:p>
          <a:p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texte, livre, fournitures de bureau, conception&#10;&#10;Le contenu généré par l’IA peut être incorrect.">
            <a:extLst>
              <a:ext uri="{FF2B5EF4-FFF2-40B4-BE49-F238E27FC236}">
                <a16:creationId xmlns:a16="http://schemas.microsoft.com/office/drawing/2014/main" id="{586B9327-04F6-93C8-0840-801D41FB2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128" y="1379260"/>
            <a:ext cx="3576671" cy="528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18416</TotalTime>
  <Words>693</Words>
  <Application>Microsoft Macintosh PowerPoint</Application>
  <PresentationFormat>Affichage à l'écran (4:3)</PresentationFormat>
  <Paragraphs>62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Arial</vt:lpstr>
      <vt:lpstr>Calibri</vt:lpstr>
      <vt:lpstr> Black </vt:lpstr>
      <vt:lpstr>Présentation PowerPoint</vt:lpstr>
      <vt:lpstr>Projet HANDLING  (bourse Starting Grant ERC 2018)  HANDLING: Writers Handling Pictures: a Material Intermediality (1880-today)  2019-2024  </vt:lpstr>
      <vt:lpstr>Présentation PowerPoint</vt:lpstr>
      <vt:lpstr>Présentation PowerPoint</vt:lpstr>
      <vt:lpstr>Présentation PowerPoint</vt:lpstr>
      <vt:lpstr>2. Iconothèques: du cycle de conférences au livre</vt:lpstr>
      <vt:lpstr>Présentation PowerPoint</vt:lpstr>
      <vt:lpstr>Iconothèques. Collecte, stockage et transmission d’images chez les écrivains et les artistes (XIXe-XXIe siècle)  Presses Universitaires de Rennes</vt:lpstr>
      <vt:lpstr>3. La notion d’iconothèque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4. Quelques exemples d’études d’iconothèques du XIXe au XXIe siècle</vt:lpstr>
      <vt:lpstr>Présentation PowerPoint</vt:lpstr>
      <vt:lpstr>Présentation PowerPoint</vt:lpstr>
      <vt:lpstr>Présentation PowerPoint</vt:lpstr>
      <vt:lpstr>Présentation PowerPoint</vt:lpstr>
      <vt:lpstr>5. Un nouveau site: www.projethandling.be </vt:lpstr>
      <vt:lpstr>Vers une archive (exhaustive?) d’un projet de recherche…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Reverseau</dc:creator>
  <cp:lastModifiedBy>Anne Reverseau</cp:lastModifiedBy>
  <cp:revision>421</cp:revision>
  <dcterms:created xsi:type="dcterms:W3CDTF">2021-02-16T20:39:49Z</dcterms:created>
  <dcterms:modified xsi:type="dcterms:W3CDTF">2025-03-26T17:55:34Z</dcterms:modified>
</cp:coreProperties>
</file>