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425" r:id="rId2"/>
    <p:sldId id="446" r:id="rId3"/>
    <p:sldId id="447" r:id="rId4"/>
    <p:sldId id="444" r:id="rId5"/>
    <p:sldId id="445" r:id="rId6"/>
    <p:sldId id="448" r:id="rId7"/>
    <p:sldId id="451" r:id="rId8"/>
    <p:sldId id="452" r:id="rId9"/>
    <p:sldId id="453" r:id="rId10"/>
    <p:sldId id="450" r:id="rId11"/>
    <p:sldId id="454" r:id="rId12"/>
    <p:sldId id="455" r:id="rId13"/>
    <p:sldId id="449" r:id="rId14"/>
    <p:sldId id="457" r:id="rId15"/>
    <p:sldId id="456" r:id="rId16"/>
    <p:sldId id="458" r:id="rId17"/>
    <p:sldId id="462" r:id="rId18"/>
    <p:sldId id="459" r:id="rId19"/>
    <p:sldId id="460" r:id="rId20"/>
    <p:sldId id="461" r:id="rId21"/>
    <p:sldId id="468" r:id="rId22"/>
    <p:sldId id="463" r:id="rId23"/>
    <p:sldId id="464" r:id="rId24"/>
    <p:sldId id="465" r:id="rId25"/>
    <p:sldId id="466" r:id="rId26"/>
    <p:sldId id="467" r:id="rId27"/>
    <p:sldId id="469" r:id="rId28"/>
  </p:sldIdLst>
  <p:sldSz cx="9144000" cy="6858000" type="screen4x3"/>
  <p:notesSz cx="67437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6242" autoAdjust="0"/>
  </p:normalViewPr>
  <p:slideViewPr>
    <p:cSldViewPr>
      <p:cViewPr varScale="1">
        <p:scale>
          <a:sx n="82" d="100"/>
          <a:sy n="82" d="100"/>
        </p:scale>
        <p:origin x="141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664" y="-108"/>
      </p:cViewPr>
      <p:guideLst>
        <p:guide orient="horz" pos="3104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525" y="0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9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9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525" y="9361488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3FC88DF-4DF2-43B5-AD0E-A978B71AD1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283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4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1538"/>
            <a:ext cx="4946650" cy="443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3075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63075"/>
            <a:ext cx="2922587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FAC2D74-3A0B-4369-8F3F-621FE4A130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51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I’ll</a:t>
            </a:r>
            <a:r>
              <a:rPr lang="fr-FR" dirty="0"/>
              <a:t> </a:t>
            </a:r>
            <a:r>
              <a:rPr lang="fr-FR" dirty="0" err="1"/>
              <a:t>addres</a:t>
            </a:r>
            <a:r>
              <a:rPr lang="fr-FR" dirty="0"/>
              <a:t> the issue of water </a:t>
            </a:r>
            <a:r>
              <a:rPr lang="fr-FR" dirty="0" err="1"/>
              <a:t>quality</a:t>
            </a:r>
            <a:r>
              <a:rPr lang="fr-FR" dirty="0"/>
              <a:t> in agricultural </a:t>
            </a:r>
            <a:r>
              <a:rPr lang="fr-FR" dirty="0" err="1"/>
              <a:t>systems</a:t>
            </a:r>
            <a:r>
              <a:rPr lang="fr-FR" dirty="0"/>
              <a:t> in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r>
              <a:rPr lang="fr-FR" dirty="0"/>
              <a:t>. 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AC2D74-3A0B-4369-8F3F-621FE4A1301D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078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A824F-C003-42AC-861F-B3172C9680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224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688F2-FB1D-4B1E-BA9D-1E4C327021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280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A1C4E-1207-4DE3-81F9-4BFB6EA2C2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679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fr-FR" noProof="0"/>
              <a:t>Cliquez sur l'icône pour ajouter un tableau</a:t>
            </a:r>
            <a:endParaRPr lang="fr-BE" noProof="0"/>
          </a:p>
        </p:txBody>
      </p:sp>
      <p:sp>
        <p:nvSpPr>
          <p:cNvPr id="4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7D3F9-5F51-4520-9623-A73C883A3C4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433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3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A6868-AAEA-4CB8-A1F4-F13B8FA42B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69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5664C-1860-427D-9E11-538DA9ADB3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78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88B02-91C1-4AB2-A22C-86760237E9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2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95B48-8724-4BCA-ABBD-067C3F65C2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2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5EDEF-8772-49DA-BF13-3FF875D785C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55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F70B5-3547-4323-8C9F-A1009F91D0C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544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AADBD-4B11-40EC-8F5F-C2B046348B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79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D5B79-A095-4D9C-80C0-4BB1355FF8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792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05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88DBA-893F-4038-A288-F56814B0D7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73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2605678"/>
            <a:ext cx="9144000" cy="4253802"/>
          </a:xfrm>
          <a:prstGeom prst="rect">
            <a:avLst/>
          </a:prstGeom>
        </p:spPr>
      </p:pic>
      <p:sp>
        <p:nvSpPr>
          <p:cNvPr id="326658" name="Rectangle 2050"/>
          <p:cNvSpPr>
            <a:spLocks noGrp="1" noChangeArrowheads="1"/>
          </p:cNvSpPr>
          <p:nvPr>
            <p:ph type="title"/>
          </p:nvPr>
        </p:nvSpPr>
        <p:spPr bwMode="auto">
          <a:xfrm>
            <a:off x="677896" y="90730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 du masque</a:t>
            </a:r>
          </a:p>
        </p:txBody>
      </p:sp>
      <p:sp>
        <p:nvSpPr>
          <p:cNvPr id="1027" name="Rectangle 205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896" y="2278905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326661" name="Rectangle 20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2148" y="639370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8C96636-6321-4667-A0E1-7175AA4B8A5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77896" y="678705"/>
            <a:ext cx="2237920" cy="228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9BBA243-5F88-44A5-8487-CA388EE3EE6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9144000" cy="9258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effectLst/>
          <a:latin typeface="Arial" panose="020B0604020202020204" pitchFamily="34" charset="0"/>
          <a:ea typeface="Arial Unicode MS" panose="020B0604020202020204" pitchFamily="34" charset="-128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4D13FD-CA1D-4254-979D-E7CA964CD9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6374" y="1938108"/>
            <a:ext cx="6858000" cy="1790700"/>
          </a:xfrm>
        </p:spPr>
        <p:txBody>
          <a:bodyPr>
            <a:normAutofit/>
          </a:bodyPr>
          <a:lstStyle/>
          <a:p>
            <a:br>
              <a:rPr lang="en-US" i="1" dirty="0"/>
            </a:br>
            <a:endParaRPr lang="en-GB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418C077-EFCF-41D9-901B-9D882A301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81170" y="2202236"/>
            <a:ext cx="9793087" cy="1241822"/>
          </a:xfrm>
        </p:spPr>
        <p:txBody>
          <a:bodyPr/>
          <a:lstStyle/>
          <a:p>
            <a:r>
              <a:rPr lang="en-GB" sz="2000" i="1" dirty="0"/>
              <a:t>APNU lecture </a:t>
            </a:r>
          </a:p>
          <a:p>
            <a:endParaRPr lang="en-GB" sz="2000" i="1" dirty="0"/>
          </a:p>
          <a:p>
            <a:r>
              <a:rPr lang="en-GB" sz="2000" i="1" dirty="0"/>
              <a:t>12/10/23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816028D-8EAD-42B2-9026-00C21D27C6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43" y="5652394"/>
            <a:ext cx="1931674" cy="57721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88F6B09-3CA1-46A4-A2AA-6A77DF6358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59" y="5689217"/>
            <a:ext cx="2390118" cy="78323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359BDD4-0E9F-4DCB-991F-BEB3F98B1A4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6" r="5224"/>
          <a:stretch/>
        </p:blipFill>
        <p:spPr>
          <a:xfrm>
            <a:off x="6779471" y="5652394"/>
            <a:ext cx="2057400" cy="53356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19AD7E5D-11DE-4050-9EED-0B579FD49C27}"/>
              </a:ext>
            </a:extLst>
          </p:cNvPr>
          <p:cNvSpPr txBox="1"/>
          <p:nvPr/>
        </p:nvSpPr>
        <p:spPr>
          <a:xfrm>
            <a:off x="2555776" y="3527556"/>
            <a:ext cx="58279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Vanclooster, </a:t>
            </a:r>
            <a:r>
              <a:rPr lang="fr-FR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GB" sz="15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CLouvain</a:t>
            </a:r>
            <a:r>
              <a:rPr lang="en-GB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Earth and Life Institute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4EBE09-9B67-4BBF-A1DC-9E1A3A7B60BB}"/>
              </a:ext>
            </a:extLst>
          </p:cNvPr>
          <p:cNvSpPr/>
          <p:nvPr/>
        </p:nvSpPr>
        <p:spPr bwMode="auto">
          <a:xfrm>
            <a:off x="179512" y="123701"/>
            <a:ext cx="2736304" cy="88108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01E3635-966B-4643-AAA1-22ED81D88062}"/>
              </a:ext>
            </a:extLst>
          </p:cNvPr>
          <p:cNvSpPr txBox="1"/>
          <p:nvPr/>
        </p:nvSpPr>
        <p:spPr>
          <a:xfrm>
            <a:off x="947020" y="350632"/>
            <a:ext cx="69754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different colours </a:t>
            </a:r>
          </a:p>
          <a:p>
            <a:pPr algn="ctr"/>
            <a:r>
              <a:rPr lang="en-GB" sz="3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water </a:t>
            </a:r>
          </a:p>
          <a:p>
            <a:pPr algn="ctr"/>
            <a:r>
              <a:rPr lang="en-GB" sz="3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Belgium</a:t>
            </a:r>
            <a:endParaRPr lang="en-GB" sz="3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18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507D7A-AB12-4A2A-B7DB-A62EDB339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Belgian</a:t>
            </a:r>
            <a:r>
              <a:rPr lang="fr-BE" dirty="0"/>
              <a:t> </a:t>
            </a:r>
            <a:r>
              <a:rPr lang="fr-BE" dirty="0" err="1"/>
              <a:t>grey</a:t>
            </a:r>
            <a:r>
              <a:rPr lang="fr-BE" dirty="0"/>
              <a:t> water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9146342-547C-4B47-9044-9C7AB3E95C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9E0EC40-4D67-46DA-9863-8C8F6C1A54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350"/>
          <a:stretch/>
        </p:blipFill>
        <p:spPr>
          <a:xfrm>
            <a:off x="499568" y="2030873"/>
            <a:ext cx="8144864" cy="396930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57B0725-FB09-4237-8773-B2F43D2FE3E4}"/>
              </a:ext>
            </a:extLst>
          </p:cNvPr>
          <p:cNvSpPr txBox="1"/>
          <p:nvPr/>
        </p:nvSpPr>
        <p:spPr>
          <a:xfrm>
            <a:off x="1043608" y="6468416"/>
            <a:ext cx="5236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https://water.europa.eu/freshwater/countries/uwwt/belgium</a:t>
            </a:r>
            <a:endParaRPr lang="fr-B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356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8704D5-57F2-4A30-A6C3-435EE30AC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Belgian</a:t>
            </a:r>
            <a:r>
              <a:rPr lang="fr-BE" dirty="0"/>
              <a:t> </a:t>
            </a:r>
            <a:r>
              <a:rPr lang="fr-BE" dirty="0" err="1"/>
              <a:t>groundwater</a:t>
            </a:r>
            <a:r>
              <a:rPr lang="fr-BE" dirty="0"/>
              <a:t> pressures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63291CB-80C0-45EA-BF77-D7FD18EAF9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A18806F-813E-47F4-88AB-1FB9988895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7" t="7643" r="1963"/>
          <a:stretch/>
        </p:blipFill>
        <p:spPr>
          <a:xfrm>
            <a:off x="-123424" y="2276872"/>
            <a:ext cx="9087912" cy="266429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63FCDBC-04EF-4D4F-A423-607A67814CAF}"/>
              </a:ext>
            </a:extLst>
          </p:cNvPr>
          <p:cNvSpPr txBox="1"/>
          <p:nvPr/>
        </p:nvSpPr>
        <p:spPr>
          <a:xfrm>
            <a:off x="4265240" y="6085928"/>
            <a:ext cx="4185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https://water.europa.eu/data-maps-and-tools/</a:t>
            </a:r>
          </a:p>
        </p:txBody>
      </p:sp>
    </p:spTree>
    <p:extLst>
      <p:ext uri="{BB962C8B-B14F-4D97-AF65-F5344CB8AC3E}">
        <p14:creationId xmlns:p14="http://schemas.microsoft.com/office/powerpoint/2010/main" val="515452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4112E1-328C-42E1-9094-14E46C832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Belgian</a:t>
            </a:r>
            <a:r>
              <a:rPr lang="fr-BE" dirty="0"/>
              <a:t> </a:t>
            </a:r>
            <a:r>
              <a:rPr lang="fr-BE" dirty="0" err="1"/>
              <a:t>groundwater</a:t>
            </a:r>
            <a:r>
              <a:rPr lang="fr-BE" dirty="0"/>
              <a:t>: impacts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E9283B-3E7F-4F9E-9812-CB8D0286D6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65BC4FD-817E-418E-A9B5-9775C5B022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6" t="8280"/>
          <a:stretch/>
        </p:blipFill>
        <p:spPr>
          <a:xfrm>
            <a:off x="251520" y="2708920"/>
            <a:ext cx="8748464" cy="239297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6DC5F30-0F74-4909-816E-4CFA6FDBD30D}"/>
              </a:ext>
            </a:extLst>
          </p:cNvPr>
          <p:cNvSpPr txBox="1"/>
          <p:nvPr/>
        </p:nvSpPr>
        <p:spPr>
          <a:xfrm>
            <a:off x="4265240" y="6085928"/>
            <a:ext cx="4185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https://water.europa.eu/data-maps-and-tools/</a:t>
            </a:r>
          </a:p>
        </p:txBody>
      </p:sp>
    </p:spTree>
    <p:extLst>
      <p:ext uri="{BB962C8B-B14F-4D97-AF65-F5344CB8AC3E}">
        <p14:creationId xmlns:p14="http://schemas.microsoft.com/office/powerpoint/2010/main" val="1769756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B06686-C13C-424D-A4CB-A059999DC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907305"/>
            <a:ext cx="8964488" cy="1143000"/>
          </a:xfrm>
        </p:spPr>
        <p:txBody>
          <a:bodyPr/>
          <a:lstStyle/>
          <a:p>
            <a:r>
              <a:rPr lang="fr-BE" dirty="0"/>
              <a:t>Virtual water </a:t>
            </a:r>
            <a:r>
              <a:rPr lang="fr-BE" dirty="0" err="1"/>
              <a:t>trade</a:t>
            </a:r>
            <a:r>
              <a:rPr lang="fr-BE" dirty="0"/>
              <a:t> to Europe (and Belgium)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4A4A08-0D80-402F-9FB3-1F5808D19B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9EE7F8-77EA-46FF-B8D1-D74619B62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223" y="2244964"/>
            <a:ext cx="6847554" cy="414874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CD81980-9625-431A-AE04-BFF729E78416}"/>
              </a:ext>
            </a:extLst>
          </p:cNvPr>
          <p:cNvSpPr txBox="1"/>
          <p:nvPr/>
        </p:nvSpPr>
        <p:spPr>
          <a:xfrm>
            <a:off x="5724128" y="6417160"/>
            <a:ext cx="1870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fr-B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Hoekstra</a:t>
            </a:r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, 2003</a:t>
            </a:r>
          </a:p>
        </p:txBody>
      </p:sp>
    </p:spTree>
    <p:extLst>
      <p:ext uri="{BB962C8B-B14F-4D97-AF65-F5344CB8AC3E}">
        <p14:creationId xmlns:p14="http://schemas.microsoft.com/office/powerpoint/2010/main" val="2206895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A210DD-7342-48B5-98EA-5C8FF131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Economic</a:t>
            </a:r>
            <a:r>
              <a:rPr lang="fr-BE" dirty="0"/>
              <a:t> value of water in Europe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22790B-CF6F-4D17-A123-63C2A289F2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21D2D9-7124-448F-8746-B2B9FFB49201}"/>
              </a:ext>
            </a:extLst>
          </p:cNvPr>
          <p:cNvSpPr/>
          <p:nvPr/>
        </p:nvSpPr>
        <p:spPr>
          <a:xfrm>
            <a:off x="1246444" y="6386610"/>
            <a:ext cx="75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https://vlakwa.be/nl/nieuws/waterafhankelijke-sectoren-goed-voor-24-van-de-jobs-de-eu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FC18602-CEA9-449A-8670-C4492DD5C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896" y="2348880"/>
            <a:ext cx="8450296" cy="252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85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11B99B-12F8-4E22-BEB7-D6B278C18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Economic</a:t>
            </a:r>
            <a:r>
              <a:rPr lang="fr-BE" dirty="0"/>
              <a:t> value of water in </a:t>
            </a:r>
            <a:r>
              <a:rPr lang="fr-BE" dirty="0" err="1"/>
              <a:t>Flanders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94FA74-0FD7-4D34-A2D0-8FF72EA81D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9878750-E285-4B03-8163-0032AF69A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848" y="1857119"/>
            <a:ext cx="7472364" cy="48321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0C57FE-C81E-4F43-A161-2128A0B4115A}"/>
              </a:ext>
            </a:extLst>
          </p:cNvPr>
          <p:cNvSpPr/>
          <p:nvPr/>
        </p:nvSpPr>
        <p:spPr>
          <a:xfrm>
            <a:off x="899592" y="6550223"/>
            <a:ext cx="75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https://vlakwa.be/nl/nieuws/waterafhankelijke-sectoren-goed-voor-24-van-de-jobs-de-eu</a:t>
            </a:r>
          </a:p>
        </p:txBody>
      </p:sp>
    </p:spTree>
    <p:extLst>
      <p:ext uri="{BB962C8B-B14F-4D97-AF65-F5344CB8AC3E}">
        <p14:creationId xmlns:p14="http://schemas.microsoft.com/office/powerpoint/2010/main" val="2648487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7BA1BF-2966-4D84-9E8F-86603F8CE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Unesco – International </a:t>
            </a:r>
            <a:r>
              <a:rPr lang="fr-BE" dirty="0" err="1"/>
              <a:t>Hydrological</a:t>
            </a:r>
            <a:r>
              <a:rPr lang="fr-BE" dirty="0"/>
              <a:t> Program (IHP): IX Phase (2022-2029)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E9FD4B-A815-4D4F-8A87-33D85FDA5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000" dirty="0"/>
              <a:t>Scientific Research and Innovation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Water Education for the Fourth Industrial Revolution including Sustainability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Bridging the data and knowledge gaps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Integrated and Inclusive Water Resources Management under conditions of global change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Water Governance based on science for mitigation, adaptation and resilience</a:t>
            </a:r>
            <a:endParaRPr lang="fr-BE" sz="20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66F31C9-6002-45C1-9247-80A0CE4E0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724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739F99-C40B-43AC-AF3E-FA5BB9E0B5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A0E33EB-CF5C-4754-B3AF-B32A3C1B3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84784"/>
            <a:ext cx="9494617" cy="539379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7573916-0594-47B2-8D6D-A413DD0BE27A}"/>
              </a:ext>
            </a:extLst>
          </p:cNvPr>
          <p:cNvSpPr/>
          <p:nvPr/>
        </p:nvSpPr>
        <p:spPr>
          <a:xfrm>
            <a:off x="4067944" y="6393705"/>
            <a:ext cx="75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Long et al., 2002. Journal of </a:t>
            </a:r>
            <a:r>
              <a:rPr lang="fr-B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cleaner</a:t>
            </a:r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 production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592630F-EC31-4114-BBA4-C0F378C22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96" y="907304"/>
            <a:ext cx="7772400" cy="1153543"/>
          </a:xfrm>
        </p:spPr>
        <p:txBody>
          <a:bodyPr/>
          <a:lstStyle/>
          <a:p>
            <a:r>
              <a:rPr lang="fr-BE" dirty="0" err="1"/>
              <a:t>Priority</a:t>
            </a:r>
            <a:r>
              <a:rPr lang="fr-BE" dirty="0"/>
              <a:t> 1: Scientific </a:t>
            </a:r>
            <a:r>
              <a:rPr lang="fr-BE" dirty="0" err="1"/>
              <a:t>research</a:t>
            </a:r>
            <a:r>
              <a:rPr lang="fr-BE" dirty="0"/>
              <a:t> on water in Belgium</a:t>
            </a:r>
          </a:p>
        </p:txBody>
      </p:sp>
    </p:spTree>
    <p:extLst>
      <p:ext uri="{BB962C8B-B14F-4D97-AF65-F5344CB8AC3E}">
        <p14:creationId xmlns:p14="http://schemas.microsoft.com/office/powerpoint/2010/main" val="4086970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48DE95D-73DB-4804-B8A8-1F39E8F359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9211709-0317-4A64-AA64-CD7029FCF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285" y="2220048"/>
            <a:ext cx="6519317" cy="4173657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E39B6D4B-3DBC-4C42-B9E8-46C5EF29D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63" y="908050"/>
            <a:ext cx="7772400" cy="1143000"/>
          </a:xfrm>
        </p:spPr>
        <p:txBody>
          <a:bodyPr/>
          <a:lstStyle/>
          <a:p>
            <a:r>
              <a:rPr lang="fr-BE" dirty="0"/>
              <a:t>Scientific </a:t>
            </a:r>
            <a:r>
              <a:rPr lang="fr-BE" dirty="0" err="1"/>
              <a:t>research</a:t>
            </a:r>
            <a:r>
              <a:rPr lang="fr-BE" dirty="0"/>
              <a:t> on water in Belgium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88D0E9-757F-477B-9094-7719340A411F}"/>
              </a:ext>
            </a:extLst>
          </p:cNvPr>
          <p:cNvSpPr/>
          <p:nvPr/>
        </p:nvSpPr>
        <p:spPr>
          <a:xfrm>
            <a:off x="4067944" y="6393705"/>
            <a:ext cx="75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Long et al., 2002. Journal of </a:t>
            </a:r>
            <a:r>
              <a:rPr lang="fr-B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cleaner</a:t>
            </a:r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 production</a:t>
            </a:r>
          </a:p>
        </p:txBody>
      </p:sp>
    </p:spTree>
    <p:extLst>
      <p:ext uri="{BB962C8B-B14F-4D97-AF65-F5344CB8AC3E}">
        <p14:creationId xmlns:p14="http://schemas.microsoft.com/office/powerpoint/2010/main" val="28723084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CA2228-AE2E-482C-A234-2229F3A4E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Scientific </a:t>
            </a:r>
            <a:r>
              <a:rPr lang="fr-BE" dirty="0" err="1"/>
              <a:t>research</a:t>
            </a:r>
            <a:r>
              <a:rPr lang="fr-BE" dirty="0"/>
              <a:t> on water of </a:t>
            </a:r>
            <a:r>
              <a:rPr lang="fr-BE" dirty="0" err="1"/>
              <a:t>Belgian</a:t>
            </a:r>
            <a:r>
              <a:rPr lang="fr-BE" dirty="0"/>
              <a:t> </a:t>
            </a:r>
            <a:r>
              <a:rPr lang="fr-BE" dirty="0" err="1"/>
              <a:t>researchers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DA92256-D8E0-4F9A-AE2B-9CC317B650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D08D9D1-2350-4EB4-8D81-8CB90EB39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76872"/>
            <a:ext cx="7380312" cy="42744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FC11499-4262-4BAF-B2CA-6F1025FFDAF7}"/>
              </a:ext>
            </a:extLst>
          </p:cNvPr>
          <p:cNvSpPr/>
          <p:nvPr/>
        </p:nvSpPr>
        <p:spPr>
          <a:xfrm>
            <a:off x="4067944" y="6393705"/>
            <a:ext cx="75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Long et al., 2002. Journal of </a:t>
            </a:r>
            <a:r>
              <a:rPr lang="fr-B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cleaner</a:t>
            </a:r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 production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37D0DFBB-A2B5-4F41-8600-0552051D87AE}"/>
              </a:ext>
            </a:extLst>
          </p:cNvPr>
          <p:cNvSpPr txBox="1">
            <a:spLocks/>
          </p:cNvSpPr>
          <p:nvPr/>
        </p:nvSpPr>
        <p:spPr bwMode="auto">
          <a:xfrm>
            <a:off x="685800" y="90872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fr-BE" kern="0"/>
              <a:t>Scientific research on water of Belgian researchers</a:t>
            </a:r>
            <a:endParaRPr lang="fr-BE" kern="0" dirty="0"/>
          </a:p>
        </p:txBody>
      </p:sp>
    </p:spTree>
    <p:extLst>
      <p:ext uri="{BB962C8B-B14F-4D97-AF65-F5344CB8AC3E}">
        <p14:creationId xmlns:p14="http://schemas.microsoft.com/office/powerpoint/2010/main" val="240351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B4BB4B-D616-43E1-A104-491278BD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Global water use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81B119-8C1A-46C8-A6E2-523AD1553C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591392-E1F4-42A2-9581-4A9F17A84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780928"/>
            <a:ext cx="6588224" cy="352154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1782AB4-5C9E-4D9F-9627-CD2FEEF092D5}"/>
              </a:ext>
            </a:extLst>
          </p:cNvPr>
          <p:cNvSpPr txBox="1"/>
          <p:nvPr/>
        </p:nvSpPr>
        <p:spPr>
          <a:xfrm>
            <a:off x="971600" y="28529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dirty="0">
                <a:latin typeface="Calibri" panose="020F0502020204030204" pitchFamily="34" charset="0"/>
                <a:cs typeface="Calibri" panose="020F0502020204030204" pitchFamily="34" charset="0"/>
              </a:rPr>
              <a:t>km</a:t>
            </a:r>
            <a:r>
              <a:rPr lang="fr-BE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BE" sz="18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fr-BE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year</a:t>
            </a:r>
            <a:endParaRPr lang="fr-B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0922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956759-A341-4BF7-901B-92F16C939E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0759D59-5AAB-4A22-A7D3-57E40A9B0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2316047"/>
            <a:ext cx="6036368" cy="410280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6C92EEC6-9FA5-4BE0-96B1-5D5C1B43A8B9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685800" y="890414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fr-BE" kern="0" dirty="0" err="1"/>
              <a:t>Belgian</a:t>
            </a:r>
            <a:r>
              <a:rPr lang="fr-BE" kern="0" dirty="0"/>
              <a:t> water </a:t>
            </a:r>
            <a:r>
              <a:rPr lang="fr-BE" kern="0" dirty="0" err="1"/>
              <a:t>research</a:t>
            </a:r>
            <a:r>
              <a:rPr lang="fr-BE" kern="0" dirty="0"/>
              <a:t> in support of </a:t>
            </a:r>
            <a:r>
              <a:rPr lang="fr-BE" kern="0" dirty="0" err="1"/>
              <a:t>reaching</a:t>
            </a:r>
            <a:r>
              <a:rPr lang="fr-BE" kern="0" dirty="0"/>
              <a:t> the </a:t>
            </a:r>
            <a:r>
              <a:rPr lang="fr-BE" kern="0" dirty="0" err="1"/>
              <a:t>Sustainable</a:t>
            </a:r>
            <a:r>
              <a:rPr lang="fr-BE" kern="0" dirty="0"/>
              <a:t> </a:t>
            </a:r>
            <a:r>
              <a:rPr lang="fr-BE" kern="0" dirty="0" err="1"/>
              <a:t>Development</a:t>
            </a:r>
            <a:r>
              <a:rPr lang="fr-BE" kern="0" dirty="0"/>
              <a:t> Goal-6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50D648-C802-49CC-BAB7-7632005ECFB7}"/>
              </a:ext>
            </a:extLst>
          </p:cNvPr>
          <p:cNvSpPr/>
          <p:nvPr/>
        </p:nvSpPr>
        <p:spPr>
          <a:xfrm>
            <a:off x="4067944" y="6393705"/>
            <a:ext cx="75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Long et al., 2002. Journal of </a:t>
            </a:r>
            <a:r>
              <a:rPr lang="fr-B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cleaner</a:t>
            </a:r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 production</a:t>
            </a:r>
          </a:p>
        </p:txBody>
      </p:sp>
    </p:spTree>
    <p:extLst>
      <p:ext uri="{BB962C8B-B14F-4D97-AF65-F5344CB8AC3E}">
        <p14:creationId xmlns:p14="http://schemas.microsoft.com/office/powerpoint/2010/main" val="2496597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969D80-E8E2-4699-B74D-214033F98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Unesco </a:t>
            </a:r>
            <a:r>
              <a:rPr lang="fr-BE" dirty="0" err="1"/>
              <a:t>Flanders</a:t>
            </a:r>
            <a:r>
              <a:rPr lang="fr-BE" dirty="0"/>
              <a:t> – FUST - IHP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5312B4-7E41-485C-91CE-25CADD9DF7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CAE8DC4-472C-4CD9-ADF4-61A4F113C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67" y="2204864"/>
            <a:ext cx="7919529" cy="365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37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59D3A12A-38A1-49E1-8816-C27396708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17" y="1907047"/>
            <a:ext cx="3588056" cy="368964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C272A18-13F4-4CA2-B867-3593F4E0F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96" y="907305"/>
            <a:ext cx="8718640" cy="1143000"/>
          </a:xfrm>
        </p:spPr>
        <p:txBody>
          <a:bodyPr/>
          <a:lstStyle/>
          <a:p>
            <a:r>
              <a:rPr lang="fr-BE" dirty="0" err="1"/>
              <a:t>Priority</a:t>
            </a:r>
            <a:r>
              <a:rPr lang="fr-BE" dirty="0"/>
              <a:t> 2: Water </a:t>
            </a:r>
            <a:r>
              <a:rPr lang="fr-BE" dirty="0" err="1"/>
              <a:t>education</a:t>
            </a:r>
            <a:r>
              <a:rPr lang="fr-BE" dirty="0"/>
              <a:t> and training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3E66A4-ED41-4C82-AAFA-A12202B1F9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135892-EE83-4A8C-9F8E-C2D209F85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2707" y="4666692"/>
            <a:ext cx="3412053" cy="279472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1142EFA-126C-4C6C-BAB1-CCA7EBB5AC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1907047"/>
            <a:ext cx="3196977" cy="265156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89839C5-B65E-4E33-A1C8-E0D14FFFD5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478" y="4473097"/>
            <a:ext cx="4572000" cy="295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06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FA4E12-C8F2-4CD7-BF43-12DF0B9DC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Water </a:t>
            </a:r>
            <a:r>
              <a:rPr lang="fr-BE" dirty="0" err="1"/>
              <a:t>education</a:t>
            </a:r>
            <a:r>
              <a:rPr lang="fr-BE" dirty="0"/>
              <a:t> and training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CCB17F-5132-4FD6-9CCA-6CC8F87E70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8D3C36-FD94-486F-85DB-E633781C8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896" y="2204864"/>
            <a:ext cx="2729806" cy="227004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61ADA8D-FCB0-4249-8B7C-32E2F7B39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019418"/>
            <a:ext cx="3292672" cy="245549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057F210-BA1D-4F6E-AE00-73B7C087B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4807696"/>
            <a:ext cx="4106319" cy="184706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8B5F21F-FB82-428D-9BE0-C5967B1ED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5082682"/>
            <a:ext cx="3528392" cy="159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7748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446038-993D-4657-97A7-66EAAFEFB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96" y="997868"/>
            <a:ext cx="8466104" cy="1143000"/>
          </a:xfrm>
        </p:spPr>
        <p:txBody>
          <a:bodyPr/>
          <a:lstStyle/>
          <a:p>
            <a:r>
              <a:rPr lang="fr-BE" dirty="0" err="1"/>
              <a:t>Priority</a:t>
            </a:r>
            <a:r>
              <a:rPr lang="fr-BE" dirty="0"/>
              <a:t> 3: Bridging data gaps: </a:t>
            </a:r>
            <a:br>
              <a:rPr lang="fr-BE" dirty="0"/>
            </a:br>
            <a:r>
              <a:rPr lang="fr-BE" dirty="0" err="1"/>
              <a:t>Remote</a:t>
            </a:r>
            <a:r>
              <a:rPr lang="fr-BE" dirty="0"/>
              <a:t> </a:t>
            </a:r>
            <a:r>
              <a:rPr lang="fr-BE" dirty="0" err="1"/>
              <a:t>Sensing</a:t>
            </a:r>
            <a:br>
              <a:rPr lang="fr-BE" dirty="0"/>
            </a:b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24CA241-A5C6-420A-9874-F2862A83BD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  <p:pic>
        <p:nvPicPr>
          <p:cNvPr id="1026" name="Picture 2" descr="Une image contenant carte&#10;&#10;Description générée automatiquement">
            <a:extLst>
              <a:ext uri="{FF2B5EF4-FFF2-40B4-BE49-F238E27FC236}">
                <a16:creationId xmlns:a16="http://schemas.microsoft.com/office/drawing/2014/main" id="{AB7F6F09-0283-4CA6-BD29-2D73A5A70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689" y="1844824"/>
            <a:ext cx="7316621" cy="42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DA2534D-8B71-4620-B0EF-AE93B6240F80}"/>
              </a:ext>
            </a:extLst>
          </p:cNvPr>
          <p:cNvSpPr/>
          <p:nvPr/>
        </p:nvSpPr>
        <p:spPr>
          <a:xfrm>
            <a:off x="4014216" y="6464808"/>
            <a:ext cx="7604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Toussaint et al., 2023. In </a:t>
            </a:r>
            <a:r>
              <a:rPr lang="fr-B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preparation</a:t>
            </a:r>
            <a:endParaRPr lang="fr-B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59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128A43-02BA-4E54-ABC9-DF3B07C1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908720"/>
            <a:ext cx="9433048" cy="1143000"/>
          </a:xfrm>
        </p:spPr>
        <p:txBody>
          <a:bodyPr/>
          <a:lstStyle/>
          <a:p>
            <a:r>
              <a:rPr lang="fr-BE" dirty="0" err="1"/>
              <a:t>Priority</a:t>
            </a:r>
            <a:r>
              <a:rPr lang="fr-BE" dirty="0"/>
              <a:t> 3: Bridging data gaps: Citizen Science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447229D-A0EF-4884-BF5F-B4C3D83B93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1EE460F-9D9C-4FA1-84BC-67EDD3FE3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856130"/>
            <a:ext cx="8496944" cy="410917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E3C4547-65BC-42F5-90C4-2BE7A9FE8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269523"/>
            <a:ext cx="1379198" cy="58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63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B6E85-8A93-40B9-94CC-305143E17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Priority</a:t>
            </a:r>
            <a:r>
              <a:rPr lang="fr-BE" dirty="0"/>
              <a:t> 4: Integrated and inclusive water </a:t>
            </a:r>
            <a:r>
              <a:rPr lang="fr-BE" dirty="0" err="1"/>
              <a:t>resources</a:t>
            </a:r>
            <a:r>
              <a:rPr lang="fr-BE" dirty="0"/>
              <a:t> management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5E6258B-4C0F-4AB9-841C-26718F1705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2FF3ECA-F609-4DC7-B8C9-465436713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8017"/>
            <a:ext cx="4729990" cy="215580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634165C-07F4-436E-A2F7-2B82F77C4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2352" y="2264277"/>
            <a:ext cx="4067944" cy="208456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0EA50F6-A71F-43E5-9155-6748DDEA06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4493867"/>
            <a:ext cx="3635896" cy="213917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4D66BFB-72CE-456C-9262-2EA61DF3A5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3968" y="4063385"/>
            <a:ext cx="4067944" cy="254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807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E1DF97-26C4-40F0-8DAD-33C46DB38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Take</a:t>
            </a:r>
            <a:r>
              <a:rPr lang="fr-BE" dirty="0"/>
              <a:t> home message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992ED6-35F0-48D3-A350-8D23C85E6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96" y="2278905"/>
            <a:ext cx="8286592" cy="4114800"/>
          </a:xfrm>
        </p:spPr>
        <p:txBody>
          <a:bodyPr/>
          <a:lstStyle/>
          <a:p>
            <a:r>
              <a:rPr lang="fr-BE" sz="2000" dirty="0"/>
              <a:t>The </a:t>
            </a:r>
            <a:r>
              <a:rPr lang="fr-BE" sz="2000" dirty="0" err="1"/>
              <a:t>different</a:t>
            </a:r>
            <a:r>
              <a:rPr lang="fr-BE" sz="2000" dirty="0"/>
              <a:t> dimensions and </a:t>
            </a:r>
            <a:r>
              <a:rPr lang="fr-BE" sz="2000" dirty="0" err="1"/>
              <a:t>multifunctionality</a:t>
            </a:r>
            <a:r>
              <a:rPr lang="fr-BE" sz="2000" dirty="0"/>
              <a:t> of water </a:t>
            </a:r>
            <a:r>
              <a:rPr lang="fr-BE" sz="2000" dirty="0" err="1"/>
              <a:t>should</a:t>
            </a:r>
            <a:r>
              <a:rPr lang="fr-BE" sz="2000" dirty="0"/>
              <a:t> </a:t>
            </a:r>
            <a:r>
              <a:rPr lang="fr-BE" sz="2000" dirty="0" err="1"/>
              <a:t>be</a:t>
            </a:r>
            <a:r>
              <a:rPr lang="fr-BE" sz="2000" dirty="0"/>
              <a:t> </a:t>
            </a:r>
            <a:r>
              <a:rPr lang="fr-BE" sz="2000" dirty="0" err="1"/>
              <a:t>considered</a:t>
            </a:r>
            <a:r>
              <a:rPr lang="fr-BE" sz="2000" dirty="0"/>
              <a:t> </a:t>
            </a:r>
            <a:r>
              <a:rPr lang="fr-BE" sz="2000" dirty="0" err="1"/>
              <a:t>when</a:t>
            </a:r>
            <a:r>
              <a:rPr lang="fr-BE" sz="2000" dirty="0"/>
              <a:t> </a:t>
            </a:r>
            <a:r>
              <a:rPr lang="fr-BE" sz="2000" dirty="0" err="1"/>
              <a:t>talking</a:t>
            </a:r>
            <a:r>
              <a:rPr lang="fr-BE" sz="2000" dirty="0"/>
              <a:t> about water in Belgium.</a:t>
            </a:r>
          </a:p>
          <a:p>
            <a:endParaRPr lang="fr-BE" sz="2000" dirty="0"/>
          </a:p>
          <a:p>
            <a:r>
              <a:rPr lang="fr-BE" sz="2000" dirty="0"/>
              <a:t>Water </a:t>
            </a:r>
            <a:r>
              <a:rPr lang="fr-BE" sz="2000" dirty="0" err="1"/>
              <a:t>is</a:t>
            </a:r>
            <a:r>
              <a:rPr lang="fr-BE" sz="2000" dirty="0"/>
              <a:t> a </a:t>
            </a:r>
            <a:r>
              <a:rPr lang="fr-BE" sz="2000" dirty="0" err="1"/>
              <a:t>critical</a:t>
            </a:r>
            <a:r>
              <a:rPr lang="fr-BE" sz="2000" dirty="0"/>
              <a:t> </a:t>
            </a:r>
            <a:r>
              <a:rPr lang="fr-BE" sz="2000" dirty="0" err="1"/>
              <a:t>resource</a:t>
            </a:r>
            <a:r>
              <a:rPr lang="fr-BE" sz="2000" dirty="0"/>
              <a:t> for </a:t>
            </a:r>
            <a:r>
              <a:rPr lang="fr-BE" sz="2000" dirty="0" err="1"/>
              <a:t>maintaining</a:t>
            </a:r>
            <a:r>
              <a:rPr lang="fr-BE" sz="2000" dirty="0"/>
              <a:t> </a:t>
            </a:r>
            <a:r>
              <a:rPr lang="fr-BE" sz="2000" dirty="0" err="1"/>
              <a:t>Belgian</a:t>
            </a:r>
            <a:r>
              <a:rPr lang="fr-BE" sz="2000" dirty="0"/>
              <a:t> </a:t>
            </a:r>
            <a:r>
              <a:rPr lang="fr-BE" sz="2000" dirty="0" err="1"/>
              <a:t>prosperity</a:t>
            </a:r>
            <a:r>
              <a:rPr lang="fr-BE" sz="2000" dirty="0"/>
              <a:t> and </a:t>
            </a:r>
            <a:r>
              <a:rPr lang="fr-BE" sz="2000" dirty="0" err="1"/>
              <a:t>economy</a:t>
            </a:r>
            <a:r>
              <a:rPr lang="fr-BE" sz="2000" dirty="0"/>
              <a:t>, but the </a:t>
            </a:r>
            <a:r>
              <a:rPr lang="fr-BE" sz="2000" dirty="0" err="1"/>
              <a:t>belgian</a:t>
            </a:r>
            <a:r>
              <a:rPr lang="fr-BE" sz="2000" dirty="0"/>
              <a:t> water </a:t>
            </a:r>
            <a:r>
              <a:rPr lang="fr-BE" sz="2000" dirty="0" err="1"/>
              <a:t>resources</a:t>
            </a:r>
            <a:r>
              <a:rPr lang="fr-BE" sz="2000" dirty="0"/>
              <a:t> are </a:t>
            </a:r>
            <a:r>
              <a:rPr lang="fr-BE" sz="2000" dirty="0" err="1"/>
              <a:t>subjected</a:t>
            </a:r>
            <a:r>
              <a:rPr lang="fr-BE" sz="2000" dirty="0"/>
              <a:t> to </a:t>
            </a:r>
            <a:r>
              <a:rPr lang="fr-BE" sz="2000" dirty="0" err="1"/>
              <a:t>considerable</a:t>
            </a:r>
            <a:r>
              <a:rPr lang="fr-BE" sz="2000" dirty="0"/>
              <a:t> </a:t>
            </a:r>
            <a:r>
              <a:rPr lang="fr-BE" sz="2000" dirty="0" err="1"/>
              <a:t>constraints</a:t>
            </a:r>
            <a:r>
              <a:rPr lang="fr-BE" sz="2000" dirty="0"/>
              <a:t> and pressures. </a:t>
            </a:r>
          </a:p>
          <a:p>
            <a:endParaRPr lang="fr-BE" sz="2000" dirty="0"/>
          </a:p>
          <a:p>
            <a:r>
              <a:rPr lang="fr-BE" sz="2000" dirty="0"/>
              <a:t>The 9th phase of </a:t>
            </a:r>
            <a:r>
              <a:rPr lang="fr-BE" sz="2000" dirty="0" err="1"/>
              <a:t>UNESCO’s</a:t>
            </a:r>
            <a:r>
              <a:rPr lang="fr-BE" sz="2000" dirty="0"/>
              <a:t> International </a:t>
            </a:r>
            <a:r>
              <a:rPr lang="fr-BE" sz="2000" dirty="0" err="1"/>
              <a:t>Hydrological</a:t>
            </a:r>
            <a:r>
              <a:rPr lang="fr-BE" sz="2000" dirty="0"/>
              <a:t> Program (2022-2029) </a:t>
            </a:r>
            <a:r>
              <a:rPr lang="fr-BE" sz="2000" dirty="0" err="1"/>
              <a:t>focuses</a:t>
            </a:r>
            <a:r>
              <a:rPr lang="fr-BE" sz="2000" dirty="0"/>
              <a:t> on 5 </a:t>
            </a:r>
            <a:r>
              <a:rPr lang="fr-BE" sz="2000" dirty="0" err="1"/>
              <a:t>priority</a:t>
            </a:r>
            <a:r>
              <a:rPr lang="fr-BE" sz="2000" dirty="0"/>
              <a:t> areas. In </a:t>
            </a:r>
            <a:r>
              <a:rPr lang="fr-BE" sz="2000" dirty="0" err="1"/>
              <a:t>each</a:t>
            </a:r>
            <a:r>
              <a:rPr lang="fr-BE" sz="2000" dirty="0"/>
              <a:t> of </a:t>
            </a:r>
            <a:r>
              <a:rPr lang="fr-BE" sz="2000" dirty="0" err="1"/>
              <a:t>these</a:t>
            </a:r>
            <a:r>
              <a:rPr lang="fr-BE" sz="2000" dirty="0"/>
              <a:t> </a:t>
            </a:r>
            <a:r>
              <a:rPr lang="fr-BE" sz="2000" dirty="0" err="1"/>
              <a:t>priority</a:t>
            </a:r>
            <a:r>
              <a:rPr lang="fr-BE" sz="2000" dirty="0"/>
              <a:t> areas, </a:t>
            </a:r>
            <a:r>
              <a:rPr lang="fr-BE" sz="2000" dirty="0" err="1"/>
              <a:t>different</a:t>
            </a:r>
            <a:r>
              <a:rPr lang="fr-BE" sz="2000" dirty="0"/>
              <a:t> </a:t>
            </a:r>
            <a:r>
              <a:rPr lang="fr-BE" sz="2000" dirty="0" err="1"/>
              <a:t>projects</a:t>
            </a:r>
            <a:r>
              <a:rPr lang="fr-BE" sz="2000" dirty="0"/>
              <a:t> and </a:t>
            </a:r>
            <a:r>
              <a:rPr lang="fr-BE" sz="2000" dirty="0" err="1"/>
              <a:t>activities</a:t>
            </a:r>
            <a:r>
              <a:rPr lang="fr-BE" sz="2000" dirty="0"/>
              <a:t> are </a:t>
            </a:r>
            <a:r>
              <a:rPr lang="fr-BE" sz="2000" dirty="0" err="1"/>
              <a:t>developed</a:t>
            </a:r>
            <a:r>
              <a:rPr lang="fr-BE" sz="2000" dirty="0"/>
              <a:t> by </a:t>
            </a:r>
            <a:r>
              <a:rPr lang="fr-BE" sz="2000" dirty="0" err="1"/>
              <a:t>different</a:t>
            </a:r>
            <a:r>
              <a:rPr lang="fr-BE" sz="2000" dirty="0"/>
              <a:t> </a:t>
            </a:r>
            <a:r>
              <a:rPr lang="fr-BE" sz="2000" dirty="0" err="1"/>
              <a:t>belgian</a:t>
            </a:r>
            <a:r>
              <a:rPr lang="fr-BE" sz="2000" dirty="0"/>
              <a:t> </a:t>
            </a:r>
            <a:r>
              <a:rPr lang="fr-BE" sz="2000" dirty="0" err="1"/>
              <a:t>citizens</a:t>
            </a:r>
            <a:r>
              <a:rPr lang="fr-BE" sz="2000" dirty="0"/>
              <a:t>, </a:t>
            </a:r>
            <a:r>
              <a:rPr lang="fr-BE" sz="2000" dirty="0" err="1"/>
              <a:t>actors</a:t>
            </a:r>
            <a:r>
              <a:rPr lang="fr-BE" sz="2000" dirty="0"/>
              <a:t> of civil society, public </a:t>
            </a:r>
            <a:r>
              <a:rPr lang="fr-BE" sz="2000" dirty="0" err="1"/>
              <a:t>authorities</a:t>
            </a:r>
            <a:r>
              <a:rPr lang="fr-BE" sz="2000" dirty="0"/>
              <a:t> and </a:t>
            </a:r>
            <a:r>
              <a:rPr lang="fr-BE" sz="2000" dirty="0" err="1"/>
              <a:t>belgian</a:t>
            </a:r>
            <a:r>
              <a:rPr lang="fr-BE" sz="2000" dirty="0"/>
              <a:t> </a:t>
            </a:r>
            <a:r>
              <a:rPr lang="fr-BE" sz="2000" dirty="0" err="1"/>
              <a:t>researchers</a:t>
            </a:r>
            <a:r>
              <a:rPr lang="fr-BE" sz="2000" dirty="0"/>
              <a:t>.</a:t>
            </a:r>
          </a:p>
          <a:p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77AA6A-5934-4D32-A151-5844E507E6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2180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4A2F61-D726-43E6-9040-18ACD4EF6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Global water </a:t>
            </a:r>
            <a:r>
              <a:rPr lang="fr-BE" dirty="0" err="1"/>
              <a:t>availability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33433E6-A831-4CFB-9654-AA2625ABFE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DDA336C-2328-4C71-8D0D-03F0320B039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26342" y="1956644"/>
            <a:ext cx="6353970" cy="478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46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A0B65-AA03-49DE-80EB-CF3602A1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The multi-</a:t>
            </a:r>
            <a:r>
              <a:rPr lang="fr-BE" dirty="0" err="1"/>
              <a:t>dimensional</a:t>
            </a:r>
            <a:r>
              <a:rPr lang="fr-BE" dirty="0"/>
              <a:t> aspects of water in Belgium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224A28-C93F-4867-861C-160CCDF15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Water </a:t>
            </a:r>
            <a:r>
              <a:rPr lang="fr-BE" dirty="0" err="1"/>
              <a:t>is</a:t>
            </a:r>
            <a:r>
              <a:rPr lang="fr-BE" dirty="0"/>
              <a:t> a </a:t>
            </a:r>
            <a:r>
              <a:rPr lang="fr-BE" dirty="0" err="1"/>
              <a:t>multifunctional</a:t>
            </a:r>
            <a:r>
              <a:rPr lang="fr-BE" dirty="0"/>
              <a:t> </a:t>
            </a:r>
            <a:r>
              <a:rPr lang="fr-BE" dirty="0" err="1"/>
              <a:t>natural</a:t>
            </a:r>
            <a:r>
              <a:rPr lang="fr-BE" dirty="0"/>
              <a:t> </a:t>
            </a:r>
            <a:r>
              <a:rPr lang="fr-BE" dirty="0" err="1"/>
              <a:t>resource</a:t>
            </a:r>
            <a:r>
              <a:rPr lang="fr-BE" dirty="0"/>
              <a:t> </a:t>
            </a:r>
          </a:p>
          <a:p>
            <a:r>
              <a:rPr lang="fr-BE" dirty="0"/>
              <a:t>Water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blue</a:t>
            </a:r>
            <a:r>
              <a:rPr lang="fr-BE" dirty="0"/>
              <a:t>, green, </a:t>
            </a:r>
            <a:r>
              <a:rPr lang="fr-BE" dirty="0" err="1"/>
              <a:t>grey</a:t>
            </a:r>
            <a:r>
              <a:rPr lang="fr-BE" dirty="0"/>
              <a:t>, </a:t>
            </a:r>
            <a:r>
              <a:rPr lang="fr-BE" dirty="0" err="1"/>
              <a:t>salt</a:t>
            </a:r>
            <a:r>
              <a:rPr lang="fr-BE" dirty="0"/>
              <a:t>, </a:t>
            </a:r>
            <a:r>
              <a:rPr lang="fr-BE" dirty="0" err="1"/>
              <a:t>fresh</a:t>
            </a:r>
            <a:r>
              <a:rPr lang="fr-BE" dirty="0"/>
              <a:t>, </a:t>
            </a:r>
            <a:r>
              <a:rPr lang="fr-BE" dirty="0" err="1"/>
              <a:t>virtual</a:t>
            </a:r>
            <a:r>
              <a:rPr lang="fr-BE" dirty="0"/>
              <a:t> </a:t>
            </a:r>
          </a:p>
          <a:p>
            <a:r>
              <a:rPr lang="fr-BE" dirty="0"/>
              <a:t>Water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strongly</a:t>
            </a:r>
            <a:r>
              <a:rPr lang="fr-BE" dirty="0"/>
              <a:t> </a:t>
            </a:r>
            <a:r>
              <a:rPr lang="fr-BE" dirty="0" err="1"/>
              <a:t>impacted</a:t>
            </a:r>
            <a:r>
              <a:rPr lang="fr-BE" dirty="0"/>
              <a:t> by </a:t>
            </a:r>
            <a:r>
              <a:rPr lang="fr-BE" dirty="0" err="1"/>
              <a:t>Climate</a:t>
            </a:r>
            <a:r>
              <a:rPr lang="fr-BE" dirty="0"/>
              <a:t> Change</a:t>
            </a:r>
          </a:p>
          <a:p>
            <a:r>
              <a:rPr lang="fr-BE" dirty="0"/>
              <a:t>Water </a:t>
            </a:r>
            <a:r>
              <a:rPr lang="fr-BE" dirty="0" err="1"/>
              <a:t>is</a:t>
            </a:r>
            <a:r>
              <a:rPr lang="fr-BE" dirty="0"/>
              <a:t> essential for </a:t>
            </a:r>
            <a:r>
              <a:rPr lang="fr-BE" dirty="0" err="1"/>
              <a:t>economy</a:t>
            </a:r>
            <a:r>
              <a:rPr lang="fr-BE" dirty="0"/>
              <a:t> and jobs</a:t>
            </a:r>
          </a:p>
          <a:p>
            <a:r>
              <a:rPr lang="fr-BE" dirty="0"/>
              <a:t>Water </a:t>
            </a:r>
            <a:r>
              <a:rPr lang="fr-BE" dirty="0" err="1"/>
              <a:t>is</a:t>
            </a:r>
            <a:r>
              <a:rPr lang="fr-BE" dirty="0"/>
              <a:t> at </a:t>
            </a:r>
            <a:r>
              <a:rPr lang="fr-BE" dirty="0" err="1"/>
              <a:t>risk</a:t>
            </a:r>
            <a:r>
              <a:rPr lang="fr-BE" dirty="0"/>
              <a:t> </a:t>
            </a:r>
          </a:p>
          <a:p>
            <a:r>
              <a:rPr lang="fr-BE" dirty="0"/>
              <a:t>Water </a:t>
            </a:r>
            <a:r>
              <a:rPr lang="fr-BE" dirty="0" err="1"/>
              <a:t>is</a:t>
            </a:r>
            <a:r>
              <a:rPr lang="fr-BE" dirty="0"/>
              <a:t> cross-</a:t>
            </a:r>
            <a:r>
              <a:rPr lang="fr-BE" dirty="0" err="1"/>
              <a:t>cutting</a:t>
            </a:r>
            <a:r>
              <a:rPr lang="fr-BE" dirty="0"/>
              <a:t> </a:t>
            </a:r>
            <a:r>
              <a:rPr lang="fr-BE" dirty="0" err="1"/>
              <a:t>theme</a:t>
            </a:r>
            <a:r>
              <a:rPr lang="fr-BE" dirty="0"/>
              <a:t> in the </a:t>
            </a:r>
            <a:r>
              <a:rPr lang="fr-BE" dirty="0" err="1"/>
              <a:t>development</a:t>
            </a:r>
            <a:r>
              <a:rPr lang="fr-BE" dirty="0"/>
              <a:t> agenda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5DC9D0-17A3-4EFE-BE69-1AFDBD940A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097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0A4CF1-CC16-4670-B69D-AC6F5FDB2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Water use in Europe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299273-9742-4AD9-8710-2BB5FF7921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F60CB28-3C82-4839-A78A-AECC252CC23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772816"/>
            <a:ext cx="7560880" cy="452077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75E2D70-DDBB-4DDA-A4D7-66511ABC6673}"/>
              </a:ext>
            </a:extLst>
          </p:cNvPr>
          <p:cNvSpPr txBox="1"/>
          <p:nvPr/>
        </p:nvSpPr>
        <p:spPr>
          <a:xfrm>
            <a:off x="1043608" y="6468416"/>
            <a:ext cx="7290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Water use in Europe — Quantity and quality face big challenges, EEA, 2018 (update 2023)</a:t>
            </a:r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7995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CFA786-0AB4-45F3-BB29-E3DA0528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Belgium has water stress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A7A1D82-CA11-4D70-A99B-3340717813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99E85B0-93E3-4BA7-9FFF-FD86D3943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635296" cy="470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ECEE0A9-6011-4692-991A-A2B616114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1199" y="6450618"/>
            <a:ext cx="80913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2860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7432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2004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6576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fr-BE" alt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fr-BE" alt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Renewable</a:t>
            </a:r>
            <a:r>
              <a:rPr lang="fr-BE" alt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water per country, WWDR, 2014</a:t>
            </a:r>
          </a:p>
        </p:txBody>
      </p:sp>
    </p:spTree>
    <p:extLst>
      <p:ext uri="{BB962C8B-B14F-4D97-AF65-F5344CB8AC3E}">
        <p14:creationId xmlns:p14="http://schemas.microsoft.com/office/powerpoint/2010/main" val="3365920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3AA118-A81C-4AAF-9DCF-EA091DBF7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764704"/>
            <a:ext cx="7772400" cy="1143000"/>
          </a:xfrm>
        </p:spPr>
        <p:txBody>
          <a:bodyPr/>
          <a:lstStyle/>
          <a:p>
            <a:r>
              <a:rPr lang="fr-BE" dirty="0" err="1"/>
              <a:t>Belgian</a:t>
            </a:r>
            <a:r>
              <a:rPr lang="fr-BE" dirty="0"/>
              <a:t> water foot </a:t>
            </a:r>
            <a:r>
              <a:rPr lang="fr-BE" dirty="0" err="1"/>
              <a:t>print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96CAF3C-DB65-4F5D-A970-DE5359D47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C0A7A1B-0022-4263-BF61-9530D852E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28800"/>
            <a:ext cx="7067550" cy="330517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0E4505D-EDD5-4542-B477-519284D01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4807696"/>
            <a:ext cx="7343775" cy="21050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935DE79-3509-4611-BFBF-8256AE9D4ADC}"/>
              </a:ext>
            </a:extLst>
          </p:cNvPr>
          <p:cNvSpPr/>
          <p:nvPr/>
        </p:nvSpPr>
        <p:spPr>
          <a:xfrm>
            <a:off x="732747" y="6543128"/>
            <a:ext cx="80644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https://www.waterfootprint.org/resources/interactive-tools/personal-water-footprint-calculator/</a:t>
            </a:r>
          </a:p>
        </p:txBody>
      </p:sp>
    </p:spTree>
    <p:extLst>
      <p:ext uri="{BB962C8B-B14F-4D97-AF65-F5344CB8AC3E}">
        <p14:creationId xmlns:p14="http://schemas.microsoft.com/office/powerpoint/2010/main" val="3483720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B8B20B-1A8C-491A-A612-1566ECAC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20688"/>
            <a:ext cx="7772400" cy="1143000"/>
          </a:xfrm>
        </p:spPr>
        <p:txBody>
          <a:bodyPr/>
          <a:lstStyle/>
          <a:p>
            <a:r>
              <a:rPr lang="fr-BE" dirty="0" err="1"/>
              <a:t>Belgian</a:t>
            </a:r>
            <a:r>
              <a:rPr lang="fr-BE" dirty="0"/>
              <a:t> water </a:t>
            </a:r>
            <a:r>
              <a:rPr lang="fr-BE" dirty="0" err="1"/>
              <a:t>quality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EC2430-93E3-4C5C-A6EE-854A70D63C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B925107-D6CF-4D35-9FAD-40B90BD97B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25" t="5094" r="2013" b="49598"/>
          <a:stretch/>
        </p:blipFill>
        <p:spPr>
          <a:xfrm>
            <a:off x="350444" y="2060848"/>
            <a:ext cx="8416992" cy="371200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CAE6047-81E4-4B04-A541-C427B115BCD2}"/>
              </a:ext>
            </a:extLst>
          </p:cNvPr>
          <p:cNvSpPr txBox="1"/>
          <p:nvPr/>
        </p:nvSpPr>
        <p:spPr>
          <a:xfrm>
            <a:off x="4067944" y="6468416"/>
            <a:ext cx="4185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https://water.europa.eu/data-maps-and-tools/</a:t>
            </a:r>
          </a:p>
        </p:txBody>
      </p:sp>
    </p:spTree>
    <p:extLst>
      <p:ext uri="{BB962C8B-B14F-4D97-AF65-F5344CB8AC3E}">
        <p14:creationId xmlns:p14="http://schemas.microsoft.com/office/powerpoint/2010/main" val="423564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1482719-98B5-4192-A749-BE863B6A22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B5664C-1860-427D-9E11-538DA9ADB3EE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9E4D6C6-0B6D-4BBC-9BB1-D1AA41B712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33" t="4273" r="2452" b="4383"/>
          <a:stretch/>
        </p:blipFill>
        <p:spPr>
          <a:xfrm>
            <a:off x="1547664" y="1618998"/>
            <a:ext cx="5760640" cy="5082564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775866D-228A-4749-BC6D-9417E8C5B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20688"/>
            <a:ext cx="7772400" cy="1143000"/>
          </a:xfrm>
        </p:spPr>
        <p:txBody>
          <a:bodyPr/>
          <a:lstStyle/>
          <a:p>
            <a:r>
              <a:rPr lang="fr-BE" dirty="0" err="1"/>
              <a:t>European</a:t>
            </a:r>
            <a:r>
              <a:rPr lang="fr-BE" dirty="0"/>
              <a:t> water </a:t>
            </a:r>
            <a:r>
              <a:rPr lang="fr-BE" dirty="0" err="1"/>
              <a:t>quality</a:t>
            </a:r>
            <a:endParaRPr lang="fr-BE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B64ABB3-7372-461C-9E05-A41C5CC8E71D}"/>
              </a:ext>
            </a:extLst>
          </p:cNvPr>
          <p:cNvSpPr txBox="1"/>
          <p:nvPr/>
        </p:nvSpPr>
        <p:spPr>
          <a:xfrm>
            <a:off x="4427984" y="6592545"/>
            <a:ext cx="4185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https://water.europa.eu/data-maps-and-tools/</a:t>
            </a:r>
          </a:p>
        </p:txBody>
      </p:sp>
    </p:spTree>
    <p:extLst>
      <p:ext uri="{BB962C8B-B14F-4D97-AF65-F5344CB8AC3E}">
        <p14:creationId xmlns:p14="http://schemas.microsoft.com/office/powerpoint/2010/main" val="34979105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Présentation1">
  <a:themeElements>
    <a:clrScheme name="Presentation_seminaire_GERU_14020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tion_seminaire_GERU_140208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tion_seminaire_GERU_1402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seminaire_GERU_1402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seminaire_GERU_1402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seminaire_GERU_1402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seminaire_GERU_1402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seminaire_GERU_1402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seminaire_GERU_1402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Présentation1</Template>
  <TotalTime>2828</TotalTime>
  <Words>605</Words>
  <Application>Microsoft Office PowerPoint</Application>
  <PresentationFormat>Affichage à l'écran (4:3)</PresentationFormat>
  <Paragraphs>100</Paragraphs>
  <Slides>27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Comic Sans MS</vt:lpstr>
      <vt:lpstr>Times New Roman</vt:lpstr>
      <vt:lpstr>Présentation1</vt:lpstr>
      <vt:lpstr> </vt:lpstr>
      <vt:lpstr>Global water use </vt:lpstr>
      <vt:lpstr>Global water availability</vt:lpstr>
      <vt:lpstr>The multi-dimensional aspects of water in Belgium</vt:lpstr>
      <vt:lpstr>Water use in Europe</vt:lpstr>
      <vt:lpstr>Belgium has water stress</vt:lpstr>
      <vt:lpstr>Belgian water foot print</vt:lpstr>
      <vt:lpstr>Belgian water quality</vt:lpstr>
      <vt:lpstr>European water quality</vt:lpstr>
      <vt:lpstr>Belgian grey water</vt:lpstr>
      <vt:lpstr>Belgian groundwater pressures</vt:lpstr>
      <vt:lpstr>Belgian groundwater: impacts </vt:lpstr>
      <vt:lpstr>Virtual water trade to Europe (and Belgium)</vt:lpstr>
      <vt:lpstr>Economic value of water in Europe </vt:lpstr>
      <vt:lpstr>Economic value of water in Flanders</vt:lpstr>
      <vt:lpstr>Unesco – International Hydrological Program (IHP): IX Phase (2022-2029)</vt:lpstr>
      <vt:lpstr>Priority 1: Scientific research on water in Belgium</vt:lpstr>
      <vt:lpstr>Scientific research on water in Belgium</vt:lpstr>
      <vt:lpstr>Scientific research on water of Belgian researchers</vt:lpstr>
      <vt:lpstr>Belgian water research in support of reaching the Sustainable Development Goal-6</vt:lpstr>
      <vt:lpstr>Unesco Flanders – FUST - IHP </vt:lpstr>
      <vt:lpstr>Priority 2: Water education and training</vt:lpstr>
      <vt:lpstr>Water education and training</vt:lpstr>
      <vt:lpstr>Priority 3: Bridging data gaps:  Remote Sensing </vt:lpstr>
      <vt:lpstr>Priority 3: Bridging data gaps: Citizen Science</vt:lpstr>
      <vt:lpstr>Priority 4: Integrated and inclusive water resources management</vt:lpstr>
      <vt:lpstr>Take home message</vt:lpstr>
    </vt:vector>
  </TitlesOfParts>
  <Company>Université catholique de Louvain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SIWS</dc:creator>
  <cp:lastModifiedBy>Jasmine De Wulf</cp:lastModifiedBy>
  <cp:revision>199</cp:revision>
  <dcterms:created xsi:type="dcterms:W3CDTF">2014-04-09T09:13:53Z</dcterms:created>
  <dcterms:modified xsi:type="dcterms:W3CDTF">2023-10-17T14:10:36Z</dcterms:modified>
</cp:coreProperties>
</file>