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5"/>
  </p:notesMasterIdLst>
  <p:sldIdLst>
    <p:sldId id="256" r:id="rId2"/>
    <p:sldId id="257" r:id="rId3"/>
    <p:sldId id="259" r:id="rId4"/>
    <p:sldId id="258" r:id="rId5"/>
    <p:sldId id="263" r:id="rId6"/>
    <p:sldId id="264" r:id="rId7"/>
    <p:sldId id="260" r:id="rId8"/>
    <p:sldId id="262" r:id="rId9"/>
    <p:sldId id="266" r:id="rId10"/>
    <p:sldId id="268" r:id="rId11"/>
    <p:sldId id="267" r:id="rId12"/>
    <p:sldId id="261" r:id="rId13"/>
    <p:sldId id="265"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0"/>
    <p:restoredTop sz="94729"/>
  </p:normalViewPr>
  <p:slideViewPr>
    <p:cSldViewPr snapToGrid="0" snapToObjects="1">
      <p:cViewPr varScale="1">
        <p:scale>
          <a:sx n="101" d="100"/>
          <a:sy n="101" d="100"/>
        </p:scale>
        <p:origin x="76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229E4D-8783-8D42-9B8C-0D15DE196A13}" type="datetimeFigureOut">
              <a:rPr lang="fr-FR" smtClean="0"/>
              <a:t>06/03/2020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7836DA-B77F-5E41-8079-AE308C015EFB}" type="slidenum">
              <a:rPr lang="fr-FR" smtClean="0"/>
              <a:t>‹N°›</a:t>
            </a:fld>
            <a:endParaRPr lang="fr-FR"/>
          </a:p>
        </p:txBody>
      </p:sp>
    </p:spTree>
    <p:extLst>
      <p:ext uri="{BB962C8B-B14F-4D97-AF65-F5344CB8AC3E}">
        <p14:creationId xmlns:p14="http://schemas.microsoft.com/office/powerpoint/2010/main" val="3370647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recherche-qualitative.qc.ca/documents/files/revue/hors_serie/hors_serie_v3/Keller-FINAL2.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recherche-qualitative.qc.ca/documents/files/revue/hors_serie/hors_serie_v3/Keller-FINAL2.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Entretiens et observations + analyse documentaire </a:t>
            </a:r>
          </a:p>
          <a:p>
            <a:pPr marL="0" marR="0" lvl="0" indent="0" algn="l" defTabSz="914400" rtl="0" eaLnBrk="1" fontAlgn="auto" latinLnBrk="0" hangingPunct="1">
              <a:lnSpc>
                <a:spcPct val="100000"/>
              </a:lnSpc>
              <a:spcBef>
                <a:spcPts val="0"/>
              </a:spcBef>
              <a:spcAft>
                <a:spcPts val="0"/>
              </a:spcAft>
              <a:buClrTx/>
              <a:buSzTx/>
              <a:buFontTx/>
              <a:buNone/>
              <a:tabLst/>
              <a:defRPr/>
            </a:pPr>
            <a:br>
              <a:rPr lang="fr-BE" dirty="0"/>
            </a:br>
            <a:r>
              <a:rPr lang="fr-BE" sz="1200" b="0" i="0" u="none" strike="noStrike" kern="1200" dirty="0">
                <a:solidFill>
                  <a:schemeClr val="tx1"/>
                </a:solidFill>
                <a:effectLst/>
                <a:latin typeface="+mn-lt"/>
                <a:ea typeface="+mn-ea"/>
                <a:cs typeface="+mn-cs"/>
                <a:hlinkClick r:id="rId3"/>
              </a:rPr>
              <a:t>L'analyse de discours du point de vue de la sociologie de la connaissance. Une perspective nouvelle pour les méthodes qualitatives</a:t>
            </a:r>
            <a:br>
              <a:rPr lang="fr-BE" dirty="0"/>
            </a:br>
            <a:r>
              <a:rPr lang="fr-BE" sz="1200" b="0" i="0" u="none" strike="noStrike" kern="1200" dirty="0">
                <a:solidFill>
                  <a:schemeClr val="tx1"/>
                </a:solidFill>
                <a:effectLst/>
                <a:latin typeface="+mn-lt"/>
                <a:ea typeface="+mn-ea"/>
                <a:cs typeface="+mn-cs"/>
              </a:rPr>
              <a:t>Reiner Keller</a:t>
            </a:r>
            <a:br>
              <a:rPr lang="fr-BE" sz="1200" kern="1200" dirty="0">
                <a:solidFill>
                  <a:schemeClr val="tx1"/>
                </a:solidFill>
                <a:effectLst/>
                <a:latin typeface="+mn-lt"/>
                <a:ea typeface="+mn-ea"/>
                <a:cs typeface="+mn-cs"/>
              </a:rPr>
            </a:br>
            <a:endParaRPr lang="fr-BE" dirty="0"/>
          </a:p>
          <a:p>
            <a:endParaRPr lang="fr-FR" dirty="0"/>
          </a:p>
        </p:txBody>
      </p:sp>
      <p:sp>
        <p:nvSpPr>
          <p:cNvPr id="4" name="Espace réservé du numéro de diapositive 3"/>
          <p:cNvSpPr>
            <a:spLocks noGrp="1"/>
          </p:cNvSpPr>
          <p:nvPr>
            <p:ph type="sldNum" sz="quarter" idx="5"/>
          </p:nvPr>
        </p:nvSpPr>
        <p:spPr/>
        <p:txBody>
          <a:bodyPr/>
          <a:lstStyle/>
          <a:p>
            <a:fld id="{BD7836DA-B77F-5E41-8079-AE308C015EFB}" type="slidenum">
              <a:rPr lang="fr-FR" smtClean="0"/>
              <a:t>8</a:t>
            </a:fld>
            <a:endParaRPr lang="fr-FR"/>
          </a:p>
        </p:txBody>
      </p:sp>
    </p:spTree>
    <p:extLst>
      <p:ext uri="{BB962C8B-B14F-4D97-AF65-F5344CB8AC3E}">
        <p14:creationId xmlns:p14="http://schemas.microsoft.com/office/powerpoint/2010/main" val="6138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kern="1200" dirty="0">
                <a:solidFill>
                  <a:schemeClr val="tx1"/>
                </a:solidFill>
                <a:effectLst/>
                <a:latin typeface="+mn-lt"/>
                <a:ea typeface="+mn-ea"/>
                <a:cs typeface="+mn-cs"/>
              </a:rPr>
              <a:t>RECHERCHES QUALITATIVES – Hors </a:t>
            </a:r>
            <a:r>
              <a:rPr lang="fr-BE" sz="1200" kern="1200" dirty="0" err="1">
                <a:solidFill>
                  <a:schemeClr val="tx1"/>
                </a:solidFill>
                <a:effectLst/>
                <a:latin typeface="+mn-lt"/>
                <a:ea typeface="+mn-ea"/>
                <a:cs typeface="+mn-cs"/>
              </a:rPr>
              <a:t>Série</a:t>
            </a:r>
            <a:r>
              <a:rPr lang="fr-BE" sz="1200" kern="1200" dirty="0">
                <a:solidFill>
                  <a:schemeClr val="tx1"/>
                </a:solidFill>
                <a:effectLst/>
                <a:latin typeface="+mn-lt"/>
                <a:ea typeface="+mn-ea"/>
                <a:cs typeface="+mn-cs"/>
              </a:rPr>
              <a:t> – </a:t>
            </a:r>
            <a:r>
              <a:rPr lang="fr-BE" sz="1200" kern="1200" dirty="0" err="1">
                <a:solidFill>
                  <a:schemeClr val="tx1"/>
                </a:solidFill>
                <a:effectLst/>
                <a:latin typeface="+mn-lt"/>
                <a:ea typeface="+mn-ea"/>
                <a:cs typeface="+mn-cs"/>
              </a:rPr>
              <a:t>numéro</a:t>
            </a:r>
            <a:r>
              <a:rPr lang="fr-BE" sz="1200" kern="1200" dirty="0">
                <a:solidFill>
                  <a:schemeClr val="tx1"/>
                </a:solidFill>
                <a:effectLst/>
                <a:latin typeface="+mn-lt"/>
                <a:ea typeface="+mn-ea"/>
                <a:cs typeface="+mn-cs"/>
              </a:rPr>
              <a:t> 3</a:t>
            </a:r>
            <a:br>
              <a:rPr lang="fr-BE" sz="1200" kern="1200" dirty="0">
                <a:solidFill>
                  <a:schemeClr val="tx1"/>
                </a:solidFill>
                <a:effectLst/>
                <a:latin typeface="+mn-lt"/>
                <a:ea typeface="+mn-ea"/>
                <a:cs typeface="+mn-cs"/>
              </a:rPr>
            </a:br>
            <a:r>
              <a:rPr lang="fr-BE" sz="1200" kern="1200" dirty="0">
                <a:solidFill>
                  <a:schemeClr val="tx1"/>
                </a:solidFill>
                <a:effectLst/>
                <a:latin typeface="+mn-lt"/>
                <a:ea typeface="+mn-ea"/>
                <a:cs typeface="+mn-cs"/>
              </a:rPr>
              <a:t>Actes du colloque BILAN ET PROSPECTIVES DE LA RECHERCHE QUALITATIVE © 2007 Association pour la recherche qualitative</a:t>
            </a:r>
          </a:p>
          <a:p>
            <a:pPr marL="0" marR="0" lvl="0" indent="0" algn="l" defTabSz="914400" rtl="0" eaLnBrk="1" fontAlgn="auto" latinLnBrk="0" hangingPunct="1">
              <a:lnSpc>
                <a:spcPct val="100000"/>
              </a:lnSpc>
              <a:spcBef>
                <a:spcPts val="0"/>
              </a:spcBef>
              <a:spcAft>
                <a:spcPts val="0"/>
              </a:spcAft>
              <a:buClrTx/>
              <a:buSzTx/>
              <a:buFontTx/>
              <a:buNone/>
              <a:tabLst/>
              <a:defRPr/>
            </a:pPr>
            <a:br>
              <a:rPr lang="fr-BE" dirty="0"/>
            </a:br>
            <a:r>
              <a:rPr lang="fr-BE" sz="1200" b="0" i="0" u="none" strike="noStrike" kern="1200" dirty="0">
                <a:solidFill>
                  <a:schemeClr val="tx1"/>
                </a:solidFill>
                <a:effectLst/>
                <a:latin typeface="+mn-lt"/>
                <a:ea typeface="+mn-ea"/>
                <a:cs typeface="+mn-cs"/>
                <a:hlinkClick r:id="rId3"/>
              </a:rPr>
              <a:t>L'analyse de discours du point de vue de la sociologie de la connaissance. Une perspective nouvelle pour les méthodes qualitatives</a:t>
            </a:r>
            <a:br>
              <a:rPr lang="fr-BE" dirty="0"/>
            </a:br>
            <a:r>
              <a:rPr lang="fr-BE" sz="1200" b="0" i="0" u="none" strike="noStrike" kern="1200" dirty="0">
                <a:solidFill>
                  <a:schemeClr val="tx1"/>
                </a:solidFill>
                <a:effectLst/>
                <a:latin typeface="+mn-lt"/>
                <a:ea typeface="+mn-ea"/>
                <a:cs typeface="+mn-cs"/>
              </a:rPr>
              <a:t>Reiner Keller</a:t>
            </a:r>
            <a:br>
              <a:rPr lang="fr-BE" sz="1200" kern="1200" dirty="0">
                <a:solidFill>
                  <a:schemeClr val="tx1"/>
                </a:solidFill>
                <a:effectLst/>
                <a:latin typeface="+mn-lt"/>
                <a:ea typeface="+mn-ea"/>
                <a:cs typeface="+mn-cs"/>
              </a:rPr>
            </a:br>
            <a:endParaRPr lang="fr-BE" dirty="0"/>
          </a:p>
          <a:p>
            <a:endParaRPr lang="fr-FR" dirty="0"/>
          </a:p>
        </p:txBody>
      </p:sp>
      <p:sp>
        <p:nvSpPr>
          <p:cNvPr id="4" name="Espace réservé du numéro de diapositive 3"/>
          <p:cNvSpPr>
            <a:spLocks noGrp="1"/>
          </p:cNvSpPr>
          <p:nvPr>
            <p:ph type="sldNum" sz="quarter" idx="5"/>
          </p:nvPr>
        </p:nvSpPr>
        <p:spPr/>
        <p:txBody>
          <a:bodyPr/>
          <a:lstStyle/>
          <a:p>
            <a:fld id="{BD7836DA-B77F-5E41-8079-AE308C015EFB}" type="slidenum">
              <a:rPr lang="fr-FR" smtClean="0"/>
              <a:t>9</a:t>
            </a:fld>
            <a:endParaRPr lang="fr-FR"/>
          </a:p>
        </p:txBody>
      </p:sp>
    </p:spTree>
    <p:extLst>
      <p:ext uri="{BB962C8B-B14F-4D97-AF65-F5344CB8AC3E}">
        <p14:creationId xmlns:p14="http://schemas.microsoft.com/office/powerpoint/2010/main" val="2746679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N.B: ou est-ce que je faisais déjà de l’analyse de discours comme la prose de M. Jourdain? </a:t>
            </a:r>
          </a:p>
        </p:txBody>
      </p:sp>
      <p:sp>
        <p:nvSpPr>
          <p:cNvPr id="4" name="Espace réservé du numéro de diapositive 3"/>
          <p:cNvSpPr>
            <a:spLocks noGrp="1"/>
          </p:cNvSpPr>
          <p:nvPr>
            <p:ph type="sldNum" sz="quarter" idx="5"/>
          </p:nvPr>
        </p:nvSpPr>
        <p:spPr/>
        <p:txBody>
          <a:bodyPr/>
          <a:lstStyle/>
          <a:p>
            <a:fld id="{BD7836DA-B77F-5E41-8079-AE308C015EFB}" type="slidenum">
              <a:rPr lang="fr-FR" smtClean="0"/>
              <a:t>13</a:t>
            </a:fld>
            <a:endParaRPr lang="fr-FR"/>
          </a:p>
        </p:txBody>
      </p:sp>
    </p:spTree>
    <p:extLst>
      <p:ext uri="{BB962C8B-B14F-4D97-AF65-F5344CB8AC3E}">
        <p14:creationId xmlns:p14="http://schemas.microsoft.com/office/powerpoint/2010/main" val="10659724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8B31C711-8128-C947-8C15-7C5509A98EBB}" type="datetimeFigureOut">
              <a:rPr lang="fr-FR" smtClean="0"/>
              <a:t>06/03/2020</a:t>
            </a:fld>
            <a:endParaRPr lang="fr-FR"/>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fr-F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24FC76F6-95C9-1C45-A47E-3181BE6CCFE1}" type="slidenum">
              <a:rPr lang="fr-FR" smtClean="0"/>
              <a:t>‹N°›</a:t>
            </a:fld>
            <a:endParaRPr lang="fr-FR"/>
          </a:p>
        </p:txBody>
      </p:sp>
    </p:spTree>
    <p:extLst>
      <p:ext uri="{BB962C8B-B14F-4D97-AF65-F5344CB8AC3E}">
        <p14:creationId xmlns:p14="http://schemas.microsoft.com/office/powerpoint/2010/main" val="284632152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8B31C711-8128-C947-8C15-7C5509A98EBB}" type="datetimeFigureOut">
              <a:rPr lang="fr-FR" smtClean="0"/>
              <a:t>06/03/2020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4FC76F6-95C9-1C45-A47E-3181BE6CCFE1}" type="slidenum">
              <a:rPr lang="fr-FR" smtClean="0"/>
              <a:t>‹N°›</a:t>
            </a:fld>
            <a:endParaRPr lang="fr-FR"/>
          </a:p>
        </p:txBody>
      </p:sp>
    </p:spTree>
    <p:extLst>
      <p:ext uri="{BB962C8B-B14F-4D97-AF65-F5344CB8AC3E}">
        <p14:creationId xmlns:p14="http://schemas.microsoft.com/office/powerpoint/2010/main" val="1345731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8B31C711-8128-C947-8C15-7C5509A98EBB}" type="datetimeFigureOut">
              <a:rPr lang="fr-FR" smtClean="0"/>
              <a:t>06/03/2020</a:t>
            </a:fld>
            <a:endParaRPr lang="fr-FR"/>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fr-FR"/>
          </a:p>
        </p:txBody>
      </p:sp>
      <p:sp>
        <p:nvSpPr>
          <p:cNvPr id="6" name="Slide Number Placeholder 5"/>
          <p:cNvSpPr>
            <a:spLocks noGrp="1"/>
          </p:cNvSpPr>
          <p:nvPr>
            <p:ph type="sldNum" sz="quarter" idx="12"/>
          </p:nvPr>
        </p:nvSpPr>
        <p:spPr>
          <a:xfrm>
            <a:off x="8604504" y="5212080"/>
            <a:ext cx="2112264" cy="228600"/>
          </a:xfrm>
        </p:spPr>
        <p:txBody>
          <a:bodyPr/>
          <a:lstStyle/>
          <a:p>
            <a:fld id="{24FC76F6-95C9-1C45-A47E-3181BE6CCFE1}" type="slidenum">
              <a:rPr lang="fr-FR" smtClean="0"/>
              <a:t>‹N°›</a:t>
            </a:fld>
            <a:endParaRPr lang="fr-FR"/>
          </a:p>
        </p:txBody>
      </p:sp>
    </p:spTree>
    <p:extLst>
      <p:ext uri="{BB962C8B-B14F-4D97-AF65-F5344CB8AC3E}">
        <p14:creationId xmlns:p14="http://schemas.microsoft.com/office/powerpoint/2010/main" val="299354614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8B31C711-8128-C947-8C15-7C5509A98EBB}" type="datetimeFigureOut">
              <a:rPr lang="fr-FR" smtClean="0"/>
              <a:t>06/03/2020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4FC76F6-95C9-1C45-A47E-3181BE6CCFE1}" type="slidenum">
              <a:rPr lang="fr-FR" smtClean="0"/>
              <a:t>‹N°›</a:t>
            </a:fld>
            <a:endParaRPr lang="fr-FR"/>
          </a:p>
        </p:txBody>
      </p:sp>
    </p:spTree>
    <p:extLst>
      <p:ext uri="{BB962C8B-B14F-4D97-AF65-F5344CB8AC3E}">
        <p14:creationId xmlns:p14="http://schemas.microsoft.com/office/powerpoint/2010/main" val="641123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8B31C711-8128-C947-8C15-7C5509A98EBB}" type="datetimeFigureOut">
              <a:rPr lang="fr-FR" smtClean="0"/>
              <a:t>06/03/2020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4FC76F6-95C9-1C45-A47E-3181BE6CCFE1}" type="slidenum">
              <a:rPr lang="fr-FR" smtClean="0"/>
              <a:t>‹N°›</a:t>
            </a:fld>
            <a:endParaRPr lang="fr-FR"/>
          </a:p>
        </p:txBody>
      </p:sp>
    </p:spTree>
    <p:extLst>
      <p:ext uri="{BB962C8B-B14F-4D97-AF65-F5344CB8AC3E}">
        <p14:creationId xmlns:p14="http://schemas.microsoft.com/office/powerpoint/2010/main" val="1237042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B31C711-8128-C947-8C15-7C5509A98EBB}" type="datetimeFigureOut">
              <a:rPr lang="fr-FR" smtClean="0"/>
              <a:t>06/03/2020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4FC76F6-95C9-1C45-A47E-3181BE6CCFE1}" type="slidenum">
              <a:rPr lang="fr-FR" smtClean="0"/>
              <a:t>‹N°›</a:t>
            </a:fld>
            <a:endParaRPr lang="fr-FR"/>
          </a:p>
        </p:txBody>
      </p:sp>
    </p:spTree>
    <p:extLst>
      <p:ext uri="{BB962C8B-B14F-4D97-AF65-F5344CB8AC3E}">
        <p14:creationId xmlns:p14="http://schemas.microsoft.com/office/powerpoint/2010/main" val="3203766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31C711-8128-C947-8C15-7C5509A98EBB}" type="datetimeFigureOut">
              <a:rPr lang="fr-FR" smtClean="0"/>
              <a:t>06/03/2020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4FC76F6-95C9-1C45-A47E-3181BE6CCFE1}" type="slidenum">
              <a:rPr lang="fr-FR" smtClean="0"/>
              <a:t>‹N°›</a:t>
            </a:fld>
            <a:endParaRPr lang="fr-FR"/>
          </a:p>
        </p:txBody>
      </p:sp>
    </p:spTree>
    <p:extLst>
      <p:ext uri="{BB962C8B-B14F-4D97-AF65-F5344CB8AC3E}">
        <p14:creationId xmlns:p14="http://schemas.microsoft.com/office/powerpoint/2010/main" val="1884868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fr-FR"/>
              <a:t>Modifiez le style du titre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8B31C711-8128-C947-8C15-7C5509A98EBB}" type="datetimeFigureOut">
              <a:rPr lang="fr-FR" smtClean="0"/>
              <a:t>06/03/2020</a:t>
            </a:fld>
            <a:endParaRPr lang="fr-FR"/>
          </a:p>
        </p:txBody>
      </p:sp>
      <p:sp>
        <p:nvSpPr>
          <p:cNvPr id="9" name="Footer Placeholder 8"/>
          <p:cNvSpPr>
            <a:spLocks noGrp="1"/>
          </p:cNvSpPr>
          <p:nvPr>
            <p:ph type="ftr" sz="quarter" idx="11"/>
          </p:nvPr>
        </p:nvSpPr>
        <p:spPr/>
        <p:txBody>
          <a:bodyPr/>
          <a:lstStyle>
            <a:lvl1pPr algn="r">
              <a:defRPr/>
            </a:lvl1pPr>
          </a:lstStyle>
          <a:p>
            <a:endParaRPr lang="fr-FR"/>
          </a:p>
        </p:txBody>
      </p:sp>
      <p:sp>
        <p:nvSpPr>
          <p:cNvPr id="11" name="Slide Number Placeholder 10"/>
          <p:cNvSpPr>
            <a:spLocks noGrp="1"/>
          </p:cNvSpPr>
          <p:nvPr>
            <p:ph type="sldNum" sz="quarter" idx="12"/>
          </p:nvPr>
        </p:nvSpPr>
        <p:spPr>
          <a:xfrm>
            <a:off x="10396728" y="6227064"/>
            <a:ext cx="1463040" cy="256032"/>
          </a:xfrm>
        </p:spPr>
        <p:txBody>
          <a:bodyPr/>
          <a:lstStyle/>
          <a:p>
            <a:fld id="{24FC76F6-95C9-1C45-A47E-3181BE6CCFE1}" type="slidenum">
              <a:rPr lang="fr-FR" smtClean="0"/>
              <a:t>‹N°›</a:t>
            </a:fld>
            <a:endParaRPr lang="fr-FR"/>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49963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fr-FR"/>
              <a:t>Modifiez le style du titre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8B31C711-8128-C947-8C15-7C5509A98EBB}" type="datetimeFigureOut">
              <a:rPr lang="fr-FR" smtClean="0"/>
              <a:t>06/03/2020</a:t>
            </a:fld>
            <a:endParaRPr lang="fr-F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fr-FR"/>
          </a:p>
        </p:txBody>
      </p:sp>
      <p:sp>
        <p:nvSpPr>
          <p:cNvPr id="7" name="Slide Number Placeholder 6"/>
          <p:cNvSpPr>
            <a:spLocks noGrp="1"/>
          </p:cNvSpPr>
          <p:nvPr>
            <p:ph type="sldNum" sz="quarter" idx="12"/>
          </p:nvPr>
        </p:nvSpPr>
        <p:spPr>
          <a:xfrm>
            <a:off x="10396728" y="6227064"/>
            <a:ext cx="1463040" cy="256032"/>
          </a:xfrm>
        </p:spPr>
        <p:txBody>
          <a:bodyPr/>
          <a:lstStyle/>
          <a:p>
            <a:fld id="{24FC76F6-95C9-1C45-A47E-3181BE6CCFE1}" type="slidenum">
              <a:rPr lang="fr-FR" smtClean="0"/>
              <a:t>‹N°›</a:t>
            </a:fld>
            <a:endParaRPr lang="fr-FR"/>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70727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8B31C711-8128-C947-8C15-7C5509A98EBB}" type="datetimeFigureOut">
              <a:rPr lang="fr-FR" smtClean="0"/>
              <a:t>06/03/2020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4FC76F6-95C9-1C45-A47E-3181BE6CCFE1}" type="slidenum">
              <a:rPr lang="fr-FR" smtClean="0"/>
              <a:t>‹N°›</a:t>
            </a:fld>
            <a:endParaRPr lang="fr-FR"/>
          </a:p>
        </p:txBody>
      </p:sp>
    </p:spTree>
    <p:extLst>
      <p:ext uri="{BB962C8B-B14F-4D97-AF65-F5344CB8AC3E}">
        <p14:creationId xmlns:p14="http://schemas.microsoft.com/office/powerpoint/2010/main" val="459568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8B31C711-8128-C947-8C15-7C5509A98EBB}" type="datetimeFigureOut">
              <a:rPr lang="fr-FR" smtClean="0"/>
              <a:t>06/03/2020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4FC76F6-95C9-1C45-A47E-3181BE6CCFE1}" type="slidenum">
              <a:rPr lang="fr-FR" smtClean="0"/>
              <a:t>‹N°›</a:t>
            </a:fld>
            <a:endParaRPr lang="fr-FR"/>
          </a:p>
        </p:txBody>
      </p:sp>
    </p:spTree>
    <p:extLst>
      <p:ext uri="{BB962C8B-B14F-4D97-AF65-F5344CB8AC3E}">
        <p14:creationId xmlns:p14="http://schemas.microsoft.com/office/powerpoint/2010/main" val="1807391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8B31C711-8128-C947-8C15-7C5509A98EBB}" type="datetimeFigureOut">
              <a:rPr lang="fr-FR" smtClean="0"/>
              <a:t>06/03/2020</a:t>
            </a:fld>
            <a:endParaRPr lang="fr-FR"/>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fr-FR"/>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24FC76F6-95C9-1C45-A47E-3181BE6CCFE1}" type="slidenum">
              <a:rPr lang="fr-FR" smtClean="0"/>
              <a:t>‹N°›</a:t>
            </a:fld>
            <a:endParaRPr lang="fr-FR"/>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24737351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0B1A22-AD91-A645-9422-FF7F11D2EF49}"/>
              </a:ext>
            </a:extLst>
          </p:cNvPr>
          <p:cNvSpPr>
            <a:spLocks noGrp="1"/>
          </p:cNvSpPr>
          <p:nvPr>
            <p:ph type="ctrTitle"/>
          </p:nvPr>
        </p:nvSpPr>
        <p:spPr/>
        <p:txBody>
          <a:bodyPr/>
          <a:lstStyle/>
          <a:p>
            <a:r>
              <a:rPr lang="fr-BE" sz="4800" dirty="0"/>
              <a:t>« Une sociologue au pays de l’analyse de discours. </a:t>
            </a:r>
            <a:br>
              <a:rPr lang="fr-BE" sz="4800" dirty="0"/>
            </a:br>
            <a:r>
              <a:rPr lang="fr-BE" sz="4800" dirty="0"/>
              <a:t>De... quoi ? pourquoi ? Comment ? »</a:t>
            </a:r>
            <a:endParaRPr lang="fr-FR" sz="4800" dirty="0"/>
          </a:p>
        </p:txBody>
      </p:sp>
      <p:sp>
        <p:nvSpPr>
          <p:cNvPr id="3" name="Sous-titre 2">
            <a:extLst>
              <a:ext uri="{FF2B5EF4-FFF2-40B4-BE49-F238E27FC236}">
                <a16:creationId xmlns:a16="http://schemas.microsoft.com/office/drawing/2014/main" id="{DA179FB0-4E53-924D-A566-C795A5DCD68E}"/>
              </a:ext>
            </a:extLst>
          </p:cNvPr>
          <p:cNvSpPr>
            <a:spLocks noGrp="1"/>
          </p:cNvSpPr>
          <p:nvPr>
            <p:ph type="subTitle" idx="1"/>
          </p:nvPr>
        </p:nvSpPr>
        <p:spPr/>
        <p:txBody>
          <a:bodyPr>
            <a:normAutofit fontScale="77500" lnSpcReduction="20000"/>
          </a:bodyPr>
          <a:lstStyle/>
          <a:p>
            <a:r>
              <a:rPr lang="fr-BE" sz="2800" dirty="0"/>
              <a:t>Cycle des midis sur l’analyse de discours - séance 4 – Fadoua Messaoudi</a:t>
            </a:r>
          </a:p>
          <a:p>
            <a:endParaRPr lang="fr-FR" dirty="0"/>
          </a:p>
        </p:txBody>
      </p:sp>
    </p:spTree>
    <p:extLst>
      <p:ext uri="{BB962C8B-B14F-4D97-AF65-F5344CB8AC3E}">
        <p14:creationId xmlns:p14="http://schemas.microsoft.com/office/powerpoint/2010/main" val="2927230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7EDDAB-3247-A749-A1B8-25E64C60A470}"/>
              </a:ext>
            </a:extLst>
          </p:cNvPr>
          <p:cNvSpPr>
            <a:spLocks noGrp="1"/>
          </p:cNvSpPr>
          <p:nvPr>
            <p:ph type="title"/>
          </p:nvPr>
        </p:nvSpPr>
        <p:spPr>
          <a:xfrm>
            <a:off x="1066800" y="579094"/>
            <a:ext cx="10058400" cy="970306"/>
          </a:xfrm>
        </p:spPr>
        <p:txBody>
          <a:bodyPr/>
          <a:lstStyle/>
          <a:p>
            <a:pPr algn="ctr"/>
            <a:r>
              <a:rPr lang="fr-FR" dirty="0"/>
              <a:t>Sommaire</a:t>
            </a:r>
          </a:p>
        </p:txBody>
      </p:sp>
      <p:sp>
        <p:nvSpPr>
          <p:cNvPr id="3" name="Espace réservé du contenu 2">
            <a:extLst>
              <a:ext uri="{FF2B5EF4-FFF2-40B4-BE49-F238E27FC236}">
                <a16:creationId xmlns:a16="http://schemas.microsoft.com/office/drawing/2014/main" id="{C74C1FFC-B7E3-6F4D-A949-AC457D4ACFF2}"/>
              </a:ext>
            </a:extLst>
          </p:cNvPr>
          <p:cNvSpPr>
            <a:spLocks noGrp="1"/>
          </p:cNvSpPr>
          <p:nvPr>
            <p:ph idx="1"/>
          </p:nvPr>
        </p:nvSpPr>
        <p:spPr>
          <a:xfrm>
            <a:off x="977900" y="1549400"/>
            <a:ext cx="10591800" cy="4589780"/>
          </a:xfrm>
        </p:spPr>
        <p:txBody>
          <a:bodyPr>
            <a:normAutofit lnSpcReduction="10000"/>
          </a:bodyPr>
          <a:lstStyle/>
          <a:p>
            <a:pPr marL="457200" indent="-457200">
              <a:buFont typeface="+mj-lt"/>
              <a:buAutoNum type="arabicPeriod"/>
            </a:pPr>
            <a:r>
              <a:rPr lang="fr-FR" sz="2400" b="1" dirty="0">
                <a:solidFill>
                  <a:schemeClr val="accent5">
                    <a:lumMod val="75000"/>
                  </a:schemeClr>
                </a:solidFill>
              </a:rPr>
              <a:t>De quoi</a:t>
            </a:r>
            <a:r>
              <a:rPr lang="fr-FR" sz="2400" b="1" dirty="0"/>
              <a:t> l’expression « analyse du discours » est-il le nom ?</a:t>
            </a:r>
            <a:r>
              <a:rPr lang="fr-FR" sz="2400" dirty="0"/>
              <a:t>  </a:t>
            </a:r>
          </a:p>
          <a:p>
            <a:pPr marL="731520" lvl="1" indent="-457200">
              <a:buFont typeface="+mj-lt"/>
              <a:buAutoNum type="arabicPeriod"/>
            </a:pPr>
            <a:r>
              <a:rPr lang="fr-FR" sz="2200" dirty="0"/>
              <a:t>Pour une sociologue comme moi. </a:t>
            </a:r>
          </a:p>
          <a:p>
            <a:pPr marL="731520" lvl="1" indent="-457200">
              <a:buFont typeface="+mj-lt"/>
              <a:buAutoNum type="arabicPeriod"/>
            </a:pPr>
            <a:r>
              <a:rPr lang="fr-FR" sz="2200" dirty="0"/>
              <a:t>Après ce cycle de midis. </a:t>
            </a:r>
          </a:p>
          <a:p>
            <a:pPr marL="731520" lvl="1" indent="-457200">
              <a:buFont typeface="+mj-lt"/>
              <a:buAutoNum type="arabicPeriod"/>
            </a:pPr>
            <a:r>
              <a:rPr lang="fr-FR" sz="2200" dirty="0"/>
              <a:t>Ma position actuelle par rapport à ce champ d’étude. </a:t>
            </a:r>
          </a:p>
          <a:p>
            <a:pPr marL="457200" indent="-457200">
              <a:buFont typeface="+mj-lt"/>
              <a:buAutoNum type="arabicPeriod"/>
            </a:pPr>
            <a:r>
              <a:rPr lang="fr-FR" sz="2400" b="1" dirty="0">
                <a:solidFill>
                  <a:schemeClr val="accent5">
                    <a:lumMod val="75000"/>
                  </a:schemeClr>
                </a:solidFill>
              </a:rPr>
              <a:t>Pourquoi</a:t>
            </a:r>
            <a:r>
              <a:rPr lang="fr-FR" sz="2400" b="1" dirty="0"/>
              <a:t> parler (malgré tout) d ’ « analyse du discours » ?</a:t>
            </a:r>
          </a:p>
          <a:p>
            <a:pPr marL="731520" lvl="1" indent="-457200">
              <a:buFont typeface="+mj-lt"/>
              <a:buAutoNum type="arabicPeriod"/>
            </a:pPr>
            <a:r>
              <a:rPr lang="fr-FR" sz="2200" dirty="0"/>
              <a:t>Parce que c’est mon objet d’analyse </a:t>
            </a:r>
          </a:p>
          <a:p>
            <a:pPr marL="731520" lvl="1" indent="-457200">
              <a:buFont typeface="+mj-lt"/>
              <a:buAutoNum type="arabicPeriod"/>
            </a:pPr>
            <a:r>
              <a:rPr lang="fr-BE" sz="2200" dirty="0"/>
              <a:t>Parce que ça renvoie à l’idée qu’analyser un discours c’est « poser un regard spécifique » </a:t>
            </a:r>
          </a:p>
          <a:p>
            <a:pPr marL="457200" indent="-457200">
              <a:buFont typeface="+mj-lt"/>
              <a:buAutoNum type="arabicPeriod"/>
            </a:pPr>
            <a:r>
              <a:rPr lang="fr-FR" sz="2600" b="1" dirty="0">
                <a:solidFill>
                  <a:schemeClr val="accent5">
                    <a:lumMod val="75000"/>
                  </a:schemeClr>
                </a:solidFill>
              </a:rPr>
              <a:t>Comment</a:t>
            </a:r>
            <a:r>
              <a:rPr lang="fr-FR" sz="2600" b="1" dirty="0"/>
              <a:t> faire de l’analyse de discours sans être « analyste du discours » ? </a:t>
            </a:r>
          </a:p>
          <a:p>
            <a:pPr marL="731520" lvl="1" indent="-457200">
              <a:buFont typeface="+mj-lt"/>
              <a:buAutoNum type="arabicPeriod"/>
            </a:pPr>
            <a:r>
              <a:rPr lang="fr-FR" sz="2200" dirty="0"/>
              <a:t>Sans se laisser contraindre par </a:t>
            </a:r>
            <a:r>
              <a:rPr lang="fr-FR" sz="2200" i="1" dirty="0"/>
              <a:t>l’outillage théorique</a:t>
            </a:r>
            <a:r>
              <a:rPr lang="fr-FR" sz="2200" dirty="0"/>
              <a:t> dominant dans ce champ</a:t>
            </a:r>
          </a:p>
          <a:p>
            <a:pPr marL="731520" lvl="1" indent="-457200">
              <a:buFont typeface="+mj-lt"/>
              <a:buAutoNum type="arabicPeriod"/>
            </a:pPr>
            <a:r>
              <a:rPr lang="fr-FR" sz="2200" dirty="0"/>
              <a:t>Mais… serait-ce un sacrilège? </a:t>
            </a:r>
            <a:r>
              <a:rPr lang="fr-FR" sz="2200" dirty="0">
                <a:sym typeface="Wingdings" pitchFamily="2" charset="2"/>
              </a:rPr>
              <a:t> </a:t>
            </a:r>
            <a:endParaRPr lang="fr-FR" sz="2200" dirty="0"/>
          </a:p>
        </p:txBody>
      </p:sp>
    </p:spTree>
    <p:extLst>
      <p:ext uri="{BB962C8B-B14F-4D97-AF65-F5344CB8AC3E}">
        <p14:creationId xmlns:p14="http://schemas.microsoft.com/office/powerpoint/2010/main" val="2034504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E30B1-6C65-4A46-82FD-5F48DEAA1DB1}"/>
              </a:ext>
            </a:extLst>
          </p:cNvPr>
          <p:cNvSpPr>
            <a:spLocks noGrp="1"/>
          </p:cNvSpPr>
          <p:nvPr>
            <p:ph type="title"/>
          </p:nvPr>
        </p:nvSpPr>
        <p:spPr>
          <a:xfrm>
            <a:off x="1563624" y="2792810"/>
            <a:ext cx="9070848" cy="2587752"/>
          </a:xfrm>
        </p:spPr>
        <p:txBody>
          <a:bodyPr/>
          <a:lstStyle/>
          <a:p>
            <a:r>
              <a:rPr lang="fr-FR" sz="5400" b="1" dirty="0">
                <a:solidFill>
                  <a:schemeClr val="accent5">
                    <a:lumMod val="75000"/>
                  </a:schemeClr>
                </a:solidFill>
              </a:rPr>
              <a:t>De quoi</a:t>
            </a:r>
            <a:r>
              <a:rPr lang="fr-FR" sz="5400" b="1" dirty="0"/>
              <a:t> l’expression « analyse du discours » est-il le nom ?</a:t>
            </a:r>
            <a:r>
              <a:rPr lang="fr-FR" sz="5400" dirty="0"/>
              <a:t>  </a:t>
            </a:r>
            <a:br>
              <a:rPr lang="fr-FR" dirty="0"/>
            </a:br>
            <a:endParaRPr lang="fr-FR" dirty="0"/>
          </a:p>
        </p:txBody>
      </p:sp>
      <p:sp>
        <p:nvSpPr>
          <p:cNvPr id="3" name="Espace réservé du texte 2">
            <a:extLst>
              <a:ext uri="{FF2B5EF4-FFF2-40B4-BE49-F238E27FC236}">
                <a16:creationId xmlns:a16="http://schemas.microsoft.com/office/drawing/2014/main" id="{3333B825-9B26-F944-8757-FB7361AAB870}"/>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57276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23C0B-2E32-4B46-9D62-E28B61B0F195}"/>
              </a:ext>
            </a:extLst>
          </p:cNvPr>
          <p:cNvSpPr>
            <a:spLocks noGrp="1"/>
          </p:cNvSpPr>
          <p:nvPr>
            <p:ph type="title"/>
          </p:nvPr>
        </p:nvSpPr>
        <p:spPr/>
        <p:txBody>
          <a:bodyPr>
            <a:normAutofit/>
          </a:bodyPr>
          <a:lstStyle/>
          <a:p>
            <a:r>
              <a:rPr lang="fr-FR" dirty="0">
                <a:solidFill>
                  <a:schemeClr val="accent2">
                    <a:lumMod val="75000"/>
                  </a:schemeClr>
                </a:solidFill>
              </a:rPr>
              <a:t>Pour une sociologue comme moi. </a:t>
            </a:r>
          </a:p>
        </p:txBody>
      </p:sp>
      <p:sp>
        <p:nvSpPr>
          <p:cNvPr id="3" name="Espace réservé du contenu 2">
            <a:extLst>
              <a:ext uri="{FF2B5EF4-FFF2-40B4-BE49-F238E27FC236}">
                <a16:creationId xmlns:a16="http://schemas.microsoft.com/office/drawing/2014/main" id="{1AD4A66C-79B6-EE41-8F72-E917FAB58AE0}"/>
              </a:ext>
            </a:extLst>
          </p:cNvPr>
          <p:cNvSpPr>
            <a:spLocks noGrp="1"/>
          </p:cNvSpPr>
          <p:nvPr>
            <p:ph idx="1"/>
          </p:nvPr>
        </p:nvSpPr>
        <p:spPr/>
        <p:txBody>
          <a:bodyPr>
            <a:normAutofit/>
          </a:bodyPr>
          <a:lstStyle/>
          <a:p>
            <a:r>
              <a:rPr lang="fr-FR" sz="3200" dirty="0"/>
              <a:t>Tout avait commencé avec </a:t>
            </a:r>
            <a:r>
              <a:rPr lang="fr-FR" sz="3200" i="1" dirty="0"/>
              <a:t>Nvivo</a:t>
            </a:r>
            <a:r>
              <a:rPr lang="fr-FR" sz="3200" dirty="0"/>
              <a:t>… </a:t>
            </a:r>
            <a:r>
              <a:rPr lang="fr-FR" sz="3200" dirty="0">
                <a:sym typeface="Wingdings" pitchFamily="2" charset="2"/>
              </a:rPr>
              <a:t></a:t>
            </a:r>
            <a:endParaRPr lang="fr-FR" sz="3200" dirty="0"/>
          </a:p>
          <a:p>
            <a:r>
              <a:rPr lang="fr-FR" sz="3200" dirty="0"/>
              <a:t>Analyse du discours comme une des étapes de la démarche de recherche </a:t>
            </a:r>
          </a:p>
          <a:p>
            <a:r>
              <a:rPr lang="fr-FR" sz="3200" dirty="0"/>
              <a:t>Analyse du discours comme </a:t>
            </a:r>
            <a:r>
              <a:rPr lang="fr-FR" sz="3200" i="1" dirty="0"/>
              <a:t>boîte à outils </a:t>
            </a:r>
            <a:r>
              <a:rPr lang="fr-FR" sz="3200" dirty="0"/>
              <a:t>pour procéder à une analyse rigoureuse </a:t>
            </a:r>
          </a:p>
        </p:txBody>
      </p:sp>
    </p:spTree>
    <p:extLst>
      <p:ext uri="{BB962C8B-B14F-4D97-AF65-F5344CB8AC3E}">
        <p14:creationId xmlns:p14="http://schemas.microsoft.com/office/powerpoint/2010/main" val="1119331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90A16D-DBAE-5549-B961-B7246FF30F6B}"/>
              </a:ext>
            </a:extLst>
          </p:cNvPr>
          <p:cNvSpPr>
            <a:spLocks noGrp="1"/>
          </p:cNvSpPr>
          <p:nvPr>
            <p:ph type="title"/>
          </p:nvPr>
        </p:nvSpPr>
        <p:spPr/>
        <p:txBody>
          <a:bodyPr>
            <a:normAutofit/>
          </a:bodyPr>
          <a:lstStyle/>
          <a:p>
            <a:r>
              <a:rPr lang="fr-FR" dirty="0">
                <a:solidFill>
                  <a:schemeClr val="accent2">
                    <a:lumMod val="75000"/>
                  </a:schemeClr>
                </a:solidFill>
              </a:rPr>
              <a:t>Après ce cycle de midis. </a:t>
            </a:r>
          </a:p>
        </p:txBody>
      </p:sp>
      <p:sp>
        <p:nvSpPr>
          <p:cNvPr id="3" name="Espace réservé du contenu 2">
            <a:extLst>
              <a:ext uri="{FF2B5EF4-FFF2-40B4-BE49-F238E27FC236}">
                <a16:creationId xmlns:a16="http://schemas.microsoft.com/office/drawing/2014/main" id="{DDBDAA18-B407-F844-85DD-35CA52510B25}"/>
              </a:ext>
            </a:extLst>
          </p:cNvPr>
          <p:cNvSpPr>
            <a:spLocks noGrp="1"/>
          </p:cNvSpPr>
          <p:nvPr>
            <p:ph idx="1"/>
          </p:nvPr>
        </p:nvSpPr>
        <p:spPr>
          <a:xfrm>
            <a:off x="1066800" y="1849120"/>
            <a:ext cx="10058400" cy="3931920"/>
          </a:xfrm>
        </p:spPr>
        <p:txBody>
          <a:bodyPr>
            <a:normAutofit fontScale="92500"/>
          </a:bodyPr>
          <a:lstStyle/>
          <a:p>
            <a:r>
              <a:rPr lang="fr-FR" sz="2800" dirty="0"/>
              <a:t>Il ne faut </a:t>
            </a:r>
            <a:r>
              <a:rPr lang="fr-FR" sz="2800" b="1" dirty="0"/>
              <a:t>pas</a:t>
            </a:r>
            <a:r>
              <a:rPr lang="fr-FR" sz="2800" dirty="0"/>
              <a:t> entendre « analyse du discours » comme </a:t>
            </a:r>
            <a:r>
              <a:rPr lang="fr-FR" sz="2800" b="1" dirty="0"/>
              <a:t>une simple méthode </a:t>
            </a:r>
            <a:r>
              <a:rPr lang="fr-FR" sz="2800" dirty="0"/>
              <a:t>mais comme un programme de recherche </a:t>
            </a:r>
          </a:p>
          <a:p>
            <a:r>
              <a:rPr lang="fr-FR" sz="2800" b="1" dirty="0"/>
              <a:t>Quelque chose de plus « engageant » </a:t>
            </a:r>
            <a:r>
              <a:rPr lang="fr-FR" sz="2800" dirty="0"/>
              <a:t>: quand on y entre, on est plus probablement portés à utiliser x ou y théorie (souvent du constructivisme ou </a:t>
            </a:r>
            <a:r>
              <a:rPr lang="fr-FR" sz="2800" dirty="0" err="1"/>
              <a:t>critical</a:t>
            </a:r>
            <a:r>
              <a:rPr lang="fr-FR" sz="2800" dirty="0"/>
              <a:t> </a:t>
            </a:r>
            <a:r>
              <a:rPr lang="fr-FR" sz="2800" dirty="0" err="1"/>
              <a:t>realism</a:t>
            </a:r>
            <a:r>
              <a:rPr lang="fr-FR" sz="2800" dirty="0"/>
              <a:t>), x ou y concepts et à ne pas les combiner avec certains autres </a:t>
            </a:r>
            <a:r>
              <a:rPr lang="fr-FR" sz="2800" dirty="0">
                <a:sym typeface="Wingdings" pitchFamily="2" charset="2"/>
              </a:rPr>
              <a:t> </a:t>
            </a:r>
            <a:r>
              <a:rPr lang="fr-FR" sz="2800" dirty="0"/>
              <a:t>on se définit par ce champ d’étude comme on se définirait par un paradigme </a:t>
            </a:r>
          </a:p>
          <a:p>
            <a:r>
              <a:rPr lang="fr-FR" sz="2800" b="1" dirty="0" err="1"/>
              <a:t>Discourse</a:t>
            </a:r>
            <a:r>
              <a:rPr lang="fr-FR" sz="2800" b="1" dirty="0"/>
              <a:t> </a:t>
            </a:r>
            <a:r>
              <a:rPr lang="fr-FR" sz="2800" b="1" dirty="0" err="1"/>
              <a:t>analysis</a:t>
            </a:r>
            <a:r>
              <a:rPr lang="fr-FR" sz="2800" b="1" dirty="0"/>
              <a:t> &lt;=&gt; </a:t>
            </a:r>
            <a:r>
              <a:rPr lang="fr-FR" sz="2800" b="1" dirty="0" err="1"/>
              <a:t>discourse</a:t>
            </a:r>
            <a:r>
              <a:rPr lang="fr-FR" sz="2800" b="1" dirty="0"/>
              <a:t> </a:t>
            </a:r>
            <a:r>
              <a:rPr lang="fr-FR" sz="2800" b="1" dirty="0" err="1"/>
              <a:t>theory</a:t>
            </a:r>
            <a:r>
              <a:rPr lang="fr-FR" sz="2800" b="1" dirty="0"/>
              <a:t> </a:t>
            </a:r>
            <a:r>
              <a:rPr lang="fr-FR" sz="2800" dirty="0"/>
              <a:t>= comment poursuivre sa recherche? : orientation macro/micro? conception de l’acteur/sujet?</a:t>
            </a:r>
          </a:p>
        </p:txBody>
      </p:sp>
    </p:spTree>
    <p:extLst>
      <p:ext uri="{BB962C8B-B14F-4D97-AF65-F5344CB8AC3E}">
        <p14:creationId xmlns:p14="http://schemas.microsoft.com/office/powerpoint/2010/main" val="3012949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B7FA03-1082-9546-A56E-28D6623133BF}"/>
              </a:ext>
            </a:extLst>
          </p:cNvPr>
          <p:cNvSpPr>
            <a:spLocks noGrp="1"/>
          </p:cNvSpPr>
          <p:nvPr>
            <p:ph type="title"/>
          </p:nvPr>
        </p:nvSpPr>
        <p:spPr/>
        <p:txBody>
          <a:bodyPr>
            <a:normAutofit/>
          </a:bodyPr>
          <a:lstStyle/>
          <a:p>
            <a:r>
              <a:rPr lang="fr-FR" dirty="0">
                <a:solidFill>
                  <a:schemeClr val="accent2">
                    <a:lumMod val="75000"/>
                  </a:schemeClr>
                </a:solidFill>
              </a:rPr>
              <a:t>Ma position actuelle. </a:t>
            </a:r>
          </a:p>
        </p:txBody>
      </p:sp>
      <p:sp>
        <p:nvSpPr>
          <p:cNvPr id="3" name="Espace réservé du contenu 2">
            <a:extLst>
              <a:ext uri="{FF2B5EF4-FFF2-40B4-BE49-F238E27FC236}">
                <a16:creationId xmlns:a16="http://schemas.microsoft.com/office/drawing/2014/main" id="{A9C874F8-ADCA-7545-B29B-34DEDB190FCF}"/>
              </a:ext>
            </a:extLst>
          </p:cNvPr>
          <p:cNvSpPr>
            <a:spLocks noGrp="1"/>
          </p:cNvSpPr>
          <p:nvPr>
            <p:ph idx="1"/>
          </p:nvPr>
        </p:nvSpPr>
        <p:spPr>
          <a:xfrm>
            <a:off x="1066800" y="1970988"/>
            <a:ext cx="10058400" cy="3931920"/>
          </a:xfrm>
        </p:spPr>
        <p:txBody>
          <a:bodyPr>
            <a:normAutofit/>
          </a:bodyPr>
          <a:lstStyle/>
          <a:p>
            <a:r>
              <a:rPr lang="fr-FR" sz="3200" dirty="0"/>
              <a:t>Nécessité = réfléchir sur ce qu’on veut dire/faire quand on le dit/fait </a:t>
            </a:r>
            <a:r>
              <a:rPr lang="fr-FR" sz="3200" dirty="0">
                <a:sym typeface="Wingdings" pitchFamily="2" charset="2"/>
              </a:rPr>
              <a:t> </a:t>
            </a:r>
            <a:r>
              <a:rPr lang="fr-FR" sz="3200" dirty="0"/>
              <a:t>si on prétend analyser du discours il faut pouvoir être au clair sur le </a:t>
            </a:r>
            <a:r>
              <a:rPr lang="fr-FR" sz="3200" i="1" dirty="0"/>
              <a:t>pourquoi</a:t>
            </a:r>
            <a:r>
              <a:rPr lang="fr-FR" sz="3200" dirty="0"/>
              <a:t> du </a:t>
            </a:r>
            <a:r>
              <a:rPr lang="fr-FR" sz="3200" i="1" dirty="0"/>
              <a:t>comment</a:t>
            </a:r>
            <a:r>
              <a:rPr lang="fr-FR" sz="3200" dirty="0"/>
              <a:t> </a:t>
            </a:r>
          </a:p>
          <a:p>
            <a:r>
              <a:rPr lang="fr-FR" sz="3200" dirty="0"/>
              <a:t> Pas de nécessité de me définir par ce champ pour expliquer ce que je fais</a:t>
            </a:r>
          </a:p>
          <a:p>
            <a:r>
              <a:rPr lang="fr-FR" sz="3200" dirty="0"/>
              <a:t>Cette réflexivité est valable pour n’importe quel champ de recherche </a:t>
            </a:r>
          </a:p>
        </p:txBody>
      </p:sp>
    </p:spTree>
    <p:extLst>
      <p:ext uri="{BB962C8B-B14F-4D97-AF65-F5344CB8AC3E}">
        <p14:creationId xmlns:p14="http://schemas.microsoft.com/office/powerpoint/2010/main" val="3065289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AA4031-F628-974D-9237-73E0122FC886}"/>
              </a:ext>
            </a:extLst>
          </p:cNvPr>
          <p:cNvSpPr>
            <a:spLocks noGrp="1"/>
          </p:cNvSpPr>
          <p:nvPr>
            <p:ph type="title"/>
          </p:nvPr>
        </p:nvSpPr>
        <p:spPr>
          <a:xfrm>
            <a:off x="1563624" y="2830909"/>
            <a:ext cx="9070848" cy="2587752"/>
          </a:xfrm>
        </p:spPr>
        <p:txBody>
          <a:bodyPr/>
          <a:lstStyle/>
          <a:p>
            <a:r>
              <a:rPr lang="fr-FR" sz="4800" b="1" dirty="0">
                <a:solidFill>
                  <a:schemeClr val="accent5">
                    <a:lumMod val="75000"/>
                  </a:schemeClr>
                </a:solidFill>
              </a:rPr>
              <a:t>Pourquoi</a:t>
            </a:r>
            <a:r>
              <a:rPr lang="fr-FR" sz="4800" b="1" dirty="0"/>
              <a:t> parler (malgré tout) d ’ « analyse de discours » ?</a:t>
            </a:r>
            <a:br>
              <a:rPr lang="fr-FR" b="1" dirty="0"/>
            </a:br>
            <a:endParaRPr lang="fr-FR" dirty="0"/>
          </a:p>
        </p:txBody>
      </p:sp>
      <p:sp>
        <p:nvSpPr>
          <p:cNvPr id="3" name="Espace réservé du texte 2">
            <a:extLst>
              <a:ext uri="{FF2B5EF4-FFF2-40B4-BE49-F238E27FC236}">
                <a16:creationId xmlns:a16="http://schemas.microsoft.com/office/drawing/2014/main" id="{64B21F22-5FEC-AE4B-A44E-5CFC375B68C0}"/>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216630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F5B920-192A-1E4A-BF6C-E3015FC47449}"/>
              </a:ext>
            </a:extLst>
          </p:cNvPr>
          <p:cNvSpPr>
            <a:spLocks noGrp="1"/>
          </p:cNvSpPr>
          <p:nvPr>
            <p:ph type="title"/>
          </p:nvPr>
        </p:nvSpPr>
        <p:spPr/>
        <p:txBody>
          <a:bodyPr/>
          <a:lstStyle/>
          <a:p>
            <a:r>
              <a:rPr lang="fr-FR" dirty="0">
                <a:solidFill>
                  <a:schemeClr val="accent2">
                    <a:lumMod val="75000"/>
                  </a:schemeClr>
                </a:solidFill>
              </a:rPr>
              <a:t>Parce que c’est mon objet d’analyse</a:t>
            </a:r>
          </a:p>
        </p:txBody>
      </p:sp>
      <p:sp>
        <p:nvSpPr>
          <p:cNvPr id="3" name="Espace réservé du contenu 2">
            <a:extLst>
              <a:ext uri="{FF2B5EF4-FFF2-40B4-BE49-F238E27FC236}">
                <a16:creationId xmlns:a16="http://schemas.microsoft.com/office/drawing/2014/main" id="{929CBD4E-B04D-3C4A-964C-AD77AA45AED6}"/>
              </a:ext>
            </a:extLst>
          </p:cNvPr>
          <p:cNvSpPr>
            <a:spLocks noGrp="1"/>
          </p:cNvSpPr>
          <p:nvPr>
            <p:ph idx="1"/>
          </p:nvPr>
        </p:nvSpPr>
        <p:spPr>
          <a:xfrm>
            <a:off x="1066800" y="1811020"/>
            <a:ext cx="10058400" cy="4462780"/>
          </a:xfrm>
        </p:spPr>
        <p:txBody>
          <a:bodyPr>
            <a:normAutofit/>
          </a:bodyPr>
          <a:lstStyle/>
          <a:p>
            <a:pPr marL="0" indent="0">
              <a:buNone/>
            </a:pPr>
            <a:r>
              <a:rPr lang="fr-BE" sz="2800" b="1" dirty="0"/>
              <a:t>Thèse: question de recherche</a:t>
            </a:r>
          </a:p>
          <a:p>
            <a:pPr marL="274320" lvl="1" indent="0">
              <a:buNone/>
            </a:pPr>
            <a:r>
              <a:rPr lang="fr-BE" sz="2400" dirty="0"/>
              <a:t>- Comment les intervenants sociaux de 3 services différents (une crèche, un cPMS, un SASE) mettent-ils concrètement en œuvre leurs missions et comment, dans un contexte social où l’autonomie (à comprendre comme un ensemble de valeurs articulées entre elles) est valorisée, des parents issus de l’immigration font-ils l’expérience de cette rencontre ? </a:t>
            </a:r>
          </a:p>
          <a:p>
            <a:pPr marL="274320" lvl="1" indent="0">
              <a:buNone/>
            </a:pPr>
            <a:r>
              <a:rPr lang="fr-BE" sz="2400" dirty="0"/>
              <a:t>- Comment peuvent se nouer des relations entre professionnels intervenant dans l’intérêt de l’enfant (auprès de l’enfant lui-même mais également de ses parents), et des parents issus de l’immigration ? </a:t>
            </a:r>
          </a:p>
        </p:txBody>
      </p:sp>
    </p:spTree>
    <p:extLst>
      <p:ext uri="{BB962C8B-B14F-4D97-AF65-F5344CB8AC3E}">
        <p14:creationId xmlns:p14="http://schemas.microsoft.com/office/powerpoint/2010/main" val="3615672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F5B920-192A-1E4A-BF6C-E3015FC47449}"/>
              </a:ext>
            </a:extLst>
          </p:cNvPr>
          <p:cNvSpPr>
            <a:spLocks noGrp="1"/>
          </p:cNvSpPr>
          <p:nvPr>
            <p:ph type="title"/>
          </p:nvPr>
        </p:nvSpPr>
        <p:spPr/>
        <p:txBody>
          <a:bodyPr/>
          <a:lstStyle/>
          <a:p>
            <a:r>
              <a:rPr lang="fr-FR" dirty="0">
                <a:solidFill>
                  <a:schemeClr val="accent2">
                    <a:lumMod val="75000"/>
                  </a:schemeClr>
                </a:solidFill>
              </a:rPr>
              <a:t>Parce que c’est mon objet d’analyse</a:t>
            </a:r>
          </a:p>
        </p:txBody>
      </p:sp>
      <p:sp>
        <p:nvSpPr>
          <p:cNvPr id="3" name="Espace réservé du contenu 2">
            <a:extLst>
              <a:ext uri="{FF2B5EF4-FFF2-40B4-BE49-F238E27FC236}">
                <a16:creationId xmlns:a16="http://schemas.microsoft.com/office/drawing/2014/main" id="{929CBD4E-B04D-3C4A-964C-AD77AA45AED6}"/>
              </a:ext>
            </a:extLst>
          </p:cNvPr>
          <p:cNvSpPr>
            <a:spLocks noGrp="1"/>
          </p:cNvSpPr>
          <p:nvPr>
            <p:ph idx="1"/>
          </p:nvPr>
        </p:nvSpPr>
        <p:spPr>
          <a:xfrm>
            <a:off x="1066800" y="1811020"/>
            <a:ext cx="10058400" cy="4462780"/>
          </a:xfrm>
        </p:spPr>
        <p:txBody>
          <a:bodyPr>
            <a:normAutofit fontScale="92500" lnSpcReduction="20000"/>
          </a:bodyPr>
          <a:lstStyle/>
          <a:p>
            <a:pPr marL="457200" indent="-457200" algn="just">
              <a:buFont typeface="+mj-lt"/>
              <a:buAutoNum type="arabicPeriod"/>
            </a:pPr>
            <a:r>
              <a:rPr lang="fr-BE" sz="2400" b="1" dirty="0"/>
              <a:t>Pour comprendre la réalité </a:t>
            </a:r>
            <a:r>
              <a:rPr lang="fr-BE" sz="2400" b="1" i="1" dirty="0"/>
              <a:t>sociale</a:t>
            </a:r>
            <a:r>
              <a:rPr lang="fr-BE" sz="2400" b="1" dirty="0"/>
              <a:t>, il est indispensable de passer par le langage/discours : </a:t>
            </a:r>
            <a:r>
              <a:rPr lang="fr-BE" sz="2400" dirty="0"/>
              <a:t>On n’a pas accès à une réalité en-dehors d’un discours/langage; pour dire/agir, nous puisons dans notre environnement </a:t>
            </a:r>
            <a:r>
              <a:rPr lang="fr-BE" sz="2400" i="1" dirty="0"/>
              <a:t>social</a:t>
            </a:r>
          </a:p>
          <a:p>
            <a:pPr marL="457200" indent="-457200" algn="just">
              <a:buFont typeface="+mj-lt"/>
              <a:buAutoNum type="arabicPeriod"/>
            </a:pPr>
            <a:r>
              <a:rPr lang="fr-BE" sz="2400" b="1" dirty="0"/>
              <a:t>Impossibilité d’appréhender verbalement la réalité autrement qu’en passant par les catégories du langage</a:t>
            </a:r>
          </a:p>
          <a:p>
            <a:pPr marL="731520" lvl="1" indent="-457200" algn="just">
              <a:buFont typeface="+mj-lt"/>
              <a:buAutoNum type="alphaLcParenR"/>
            </a:pPr>
            <a:r>
              <a:rPr lang="fr-BE" sz="2000" dirty="0"/>
              <a:t>« En cherchant à combiner la sociologie compréhensive de Max Weber et la philosophie du pragmatisme américain, Alfred </a:t>
            </a:r>
            <a:r>
              <a:rPr lang="fr-BE" sz="2000" dirty="0" err="1"/>
              <a:t>Schütz</a:t>
            </a:r>
            <a:r>
              <a:rPr lang="fr-BE" sz="2000" dirty="0"/>
              <a:t>, l’un des principaux inspirateurs de cette sociologie de la connaissance, a bien souligné </a:t>
            </a:r>
            <a:r>
              <a:rPr lang="fr-BE" sz="2000" b="1" dirty="0">
                <a:solidFill>
                  <a:schemeClr val="accent5">
                    <a:lumMod val="75000"/>
                  </a:schemeClr>
                </a:solidFill>
              </a:rPr>
              <a:t>le processus de signification inhérent à toute action, pratique ou interaction</a:t>
            </a:r>
            <a:r>
              <a:rPr lang="fr-BE" sz="2000" b="1" dirty="0">
                <a:solidFill>
                  <a:schemeClr val="accent3">
                    <a:lumMod val="75000"/>
                  </a:schemeClr>
                </a:solidFill>
              </a:rPr>
              <a:t> </a:t>
            </a:r>
            <a:r>
              <a:rPr lang="fr-BE" sz="2000" dirty="0"/>
              <a:t>(Keller, 2005). Toutefois, cette signification n’est pas l’affaire d’un sujet individuel et </a:t>
            </a:r>
            <a:r>
              <a:rPr lang="fr-BE" sz="2000" dirty="0" err="1"/>
              <a:t>a-social</a:t>
            </a:r>
            <a:r>
              <a:rPr lang="fr-BE" sz="2000" dirty="0"/>
              <a:t>, mais d’un individu socialisé, qui n’échappe donc jamais à l’utilisation d’un </a:t>
            </a:r>
            <a:r>
              <a:rPr lang="fr-BE" sz="2000" i="1" dirty="0"/>
              <a:t>sens </a:t>
            </a:r>
            <a:r>
              <a:rPr lang="fr-BE" sz="2000" dirty="0"/>
              <a:t>ou </a:t>
            </a:r>
            <a:r>
              <a:rPr lang="fr-BE" sz="2000" i="1" dirty="0"/>
              <a:t>savoir intersubjectif, toujours déjà social</a:t>
            </a:r>
            <a:r>
              <a:rPr lang="fr-BE" sz="2000" dirty="0"/>
              <a:t>. La </a:t>
            </a:r>
            <a:r>
              <a:rPr lang="fr-BE" sz="2000" b="1" dirty="0">
                <a:solidFill>
                  <a:schemeClr val="accent5">
                    <a:lumMod val="75000"/>
                  </a:schemeClr>
                </a:solidFill>
              </a:rPr>
              <a:t>capacité quasi- individuelle de ‘faire sens’ est le fruit d’un univers symbolique</a:t>
            </a:r>
            <a:r>
              <a:rPr lang="fr-BE" sz="2000" dirty="0"/>
              <a:t>; </a:t>
            </a:r>
            <a:r>
              <a:rPr lang="fr-BE" sz="2000" b="1" u="sng" dirty="0">
                <a:solidFill>
                  <a:schemeClr val="accent5">
                    <a:lumMod val="75000"/>
                  </a:schemeClr>
                </a:solidFill>
              </a:rPr>
              <a:t>univers (fut-il hétérogène) de discours</a:t>
            </a:r>
            <a:r>
              <a:rPr lang="fr-BE" sz="2000" dirty="0"/>
              <a:t>, produit par la société ou le groupe social dans lesquels les acteurs se trouvent historiquement jetés » (Keller, 2007: 295)</a:t>
            </a:r>
          </a:p>
          <a:p>
            <a:pPr marL="731520" lvl="1" indent="-457200" algn="just">
              <a:buFont typeface="+mj-lt"/>
              <a:buAutoNum type="alphaLcParenR"/>
            </a:pPr>
            <a:r>
              <a:rPr lang="fr-BE" sz="2000" dirty="0"/>
              <a:t>« Un locuteur ne peut spécifier ce qu’il ressent que dans un </a:t>
            </a:r>
            <a:r>
              <a:rPr lang="fr-BE" sz="2000" b="1" dirty="0">
                <a:solidFill>
                  <a:schemeClr val="accent5">
                    <a:lumMod val="75000"/>
                  </a:schemeClr>
                </a:solidFill>
              </a:rPr>
              <a:t>langage public </a:t>
            </a:r>
            <a:r>
              <a:rPr lang="fr-BE" sz="2000" dirty="0"/>
              <a:t>muni de </a:t>
            </a:r>
            <a:r>
              <a:rPr lang="fr-BE" sz="2000" b="1" dirty="0">
                <a:solidFill>
                  <a:schemeClr val="accent5">
                    <a:lumMod val="75000"/>
                  </a:schemeClr>
                </a:solidFill>
              </a:rPr>
              <a:t>catégories</a:t>
            </a:r>
            <a:r>
              <a:rPr lang="fr-BE" sz="2000" dirty="0"/>
              <a:t> et de </a:t>
            </a:r>
            <a:r>
              <a:rPr lang="fr-BE" sz="2000" b="1" dirty="0">
                <a:solidFill>
                  <a:schemeClr val="accent5">
                    <a:lumMod val="75000"/>
                  </a:schemeClr>
                </a:solidFill>
              </a:rPr>
              <a:t>règles</a:t>
            </a:r>
            <a:r>
              <a:rPr lang="fr-BE" sz="2000" dirty="0"/>
              <a:t> (le fait de suivre une règle étant une coutume, une règle ne saurait être suivie en privé : c’est une remarque grammaticale) » (Chauviré et </a:t>
            </a:r>
            <a:r>
              <a:rPr lang="fr-BE" sz="2000" dirty="0" err="1"/>
              <a:t>Sackur</a:t>
            </a:r>
            <a:r>
              <a:rPr lang="fr-BE" sz="2000" dirty="0"/>
              <a:t>, 2015 :39). </a:t>
            </a:r>
          </a:p>
        </p:txBody>
      </p:sp>
    </p:spTree>
    <p:extLst>
      <p:ext uri="{BB962C8B-B14F-4D97-AF65-F5344CB8AC3E}">
        <p14:creationId xmlns:p14="http://schemas.microsoft.com/office/powerpoint/2010/main" val="1717974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950C5E-53C0-CD44-A1DF-42142C8D0857}"/>
              </a:ext>
            </a:extLst>
          </p:cNvPr>
          <p:cNvSpPr>
            <a:spLocks noGrp="1"/>
          </p:cNvSpPr>
          <p:nvPr>
            <p:ph type="title"/>
          </p:nvPr>
        </p:nvSpPr>
        <p:spPr/>
        <p:txBody>
          <a:bodyPr>
            <a:normAutofit fontScale="90000"/>
          </a:bodyPr>
          <a:lstStyle/>
          <a:p>
            <a:r>
              <a:rPr lang="fr-FR" dirty="0">
                <a:solidFill>
                  <a:schemeClr val="accent2">
                    <a:lumMod val="75000"/>
                  </a:schemeClr>
                </a:solidFill>
              </a:rPr>
              <a:t>Parce que ça renvoie à l’idée qu’analyser un discours c’est « poser un regard spécifique »  </a:t>
            </a:r>
            <a:endParaRPr lang="fr-FR" dirty="0"/>
          </a:p>
        </p:txBody>
      </p:sp>
      <p:sp>
        <p:nvSpPr>
          <p:cNvPr id="3" name="Espace réservé du contenu 2">
            <a:extLst>
              <a:ext uri="{FF2B5EF4-FFF2-40B4-BE49-F238E27FC236}">
                <a16:creationId xmlns:a16="http://schemas.microsoft.com/office/drawing/2014/main" id="{3B689E8F-1B28-224E-97A6-C0C8848655A4}"/>
              </a:ext>
            </a:extLst>
          </p:cNvPr>
          <p:cNvSpPr>
            <a:spLocks noGrp="1"/>
          </p:cNvSpPr>
          <p:nvPr>
            <p:ph idx="1"/>
          </p:nvPr>
        </p:nvSpPr>
        <p:spPr/>
        <p:txBody>
          <a:bodyPr>
            <a:normAutofit fontScale="92500" lnSpcReduction="20000"/>
          </a:bodyPr>
          <a:lstStyle/>
          <a:p>
            <a:r>
              <a:rPr lang="fr-BE" sz="2800" dirty="0"/>
              <a:t>Pragmatisme = intérêt pour l’usage des énoncés en contexte et à leurs </a:t>
            </a:r>
            <a:r>
              <a:rPr lang="fr-BE" sz="2800" i="1" dirty="0"/>
              <a:t>rapports à l’action </a:t>
            </a:r>
            <a:r>
              <a:rPr lang="fr-BE" sz="2800" dirty="0"/>
              <a:t>en situation </a:t>
            </a:r>
          </a:p>
          <a:p>
            <a:r>
              <a:rPr lang="fr-BE" sz="2800" dirty="0"/>
              <a:t>Discours = ensemble de ressources discursives/langagières qui ont une visée pratique; elles </a:t>
            </a:r>
            <a:r>
              <a:rPr lang="fr-BE" sz="2800" i="1" dirty="0"/>
              <a:t>permettent</a:t>
            </a:r>
            <a:r>
              <a:rPr lang="fr-BE" sz="2800" dirty="0"/>
              <a:t> de </a:t>
            </a:r>
            <a:r>
              <a:rPr lang="fr-BE" sz="2800" b="1" dirty="0"/>
              <a:t>donner du sens à l’action </a:t>
            </a:r>
            <a:r>
              <a:rPr lang="fr-BE" sz="2800" dirty="0"/>
              <a:t>et de se donner les</a:t>
            </a:r>
            <a:r>
              <a:rPr lang="fr-BE" sz="2800" b="1" dirty="0"/>
              <a:t> moyens d’agir </a:t>
            </a:r>
            <a:r>
              <a:rPr lang="fr-BE" sz="2800" dirty="0"/>
              <a:t>(ex.: rendre des problèmes traitables), mais aussi </a:t>
            </a:r>
            <a:r>
              <a:rPr lang="fr-BE" sz="2800" b="1" dirty="0"/>
              <a:t>d’évaluer sa propre action </a:t>
            </a:r>
            <a:r>
              <a:rPr lang="fr-BE" sz="2800" dirty="0"/>
              <a:t>ainsi que </a:t>
            </a:r>
            <a:r>
              <a:rPr lang="fr-BE" sz="2800" b="1" dirty="0"/>
              <a:t>celle des autres</a:t>
            </a:r>
            <a:r>
              <a:rPr lang="fr-BE" sz="2800" dirty="0"/>
              <a:t>. </a:t>
            </a:r>
          </a:p>
          <a:p>
            <a:pPr lvl="1">
              <a:buFont typeface="Wingdings" pitchFamily="2" charset="2"/>
              <a:buChar char="Ø"/>
            </a:pPr>
            <a:r>
              <a:rPr lang="fr-BE" sz="2600" i="1" dirty="0"/>
              <a:t>Comment chacun des acteurs – parents comme professionnels – donnent sens à la relation et se donnent (ou non) les moyens d’agir pour ce qu’ils définissent parfois de manière différentes, comme étant l’intérêt de l’enfant? </a:t>
            </a:r>
            <a:r>
              <a:rPr lang="fr-BE" sz="2400" i="1" dirty="0"/>
              <a:t> </a:t>
            </a:r>
          </a:p>
          <a:p>
            <a:r>
              <a:rPr lang="fr-BE" sz="2800" dirty="0"/>
              <a:t>Mon intérêt = comprendre le rôle que joue le contexte social dans ce processus</a:t>
            </a:r>
            <a:endParaRPr lang="fr-FR" sz="2800" dirty="0"/>
          </a:p>
        </p:txBody>
      </p:sp>
    </p:spTree>
    <p:extLst>
      <p:ext uri="{BB962C8B-B14F-4D97-AF65-F5344CB8AC3E}">
        <p14:creationId xmlns:p14="http://schemas.microsoft.com/office/powerpoint/2010/main" val="4199758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A0A2A0-4B58-EB4E-AD3B-632BAFA0805B}"/>
              </a:ext>
            </a:extLst>
          </p:cNvPr>
          <p:cNvSpPr>
            <a:spLocks noGrp="1"/>
          </p:cNvSpPr>
          <p:nvPr>
            <p:ph type="title"/>
          </p:nvPr>
        </p:nvSpPr>
        <p:spPr/>
        <p:txBody>
          <a:bodyPr>
            <a:normAutofit fontScale="90000"/>
          </a:bodyPr>
          <a:lstStyle/>
          <a:p>
            <a:r>
              <a:rPr lang="fr-FR" dirty="0">
                <a:solidFill>
                  <a:schemeClr val="accent2">
                    <a:lumMod val="75000"/>
                  </a:schemeClr>
                </a:solidFill>
              </a:rPr>
              <a:t>Parce que ça renvoie à l’idée qu’analyser un discours c’est « poser un regard spécifique »  </a:t>
            </a:r>
          </a:p>
        </p:txBody>
      </p:sp>
      <p:sp>
        <p:nvSpPr>
          <p:cNvPr id="3" name="Espace réservé du contenu 2">
            <a:extLst>
              <a:ext uri="{FF2B5EF4-FFF2-40B4-BE49-F238E27FC236}">
                <a16:creationId xmlns:a16="http://schemas.microsoft.com/office/drawing/2014/main" id="{F9887747-3A67-424B-86B7-B06BA125F501}"/>
              </a:ext>
            </a:extLst>
          </p:cNvPr>
          <p:cNvSpPr>
            <a:spLocks noGrp="1"/>
          </p:cNvSpPr>
          <p:nvPr>
            <p:ph idx="1"/>
          </p:nvPr>
        </p:nvSpPr>
        <p:spPr/>
        <p:txBody>
          <a:bodyPr>
            <a:normAutofit/>
          </a:bodyPr>
          <a:lstStyle/>
          <a:p>
            <a:pPr marL="0" indent="0">
              <a:buNone/>
            </a:pPr>
            <a:r>
              <a:rPr lang="fr-FR" sz="3200" dirty="0"/>
              <a:t>« Analyse de discours » n’est pas « analyse de contenu » </a:t>
            </a:r>
          </a:p>
          <a:p>
            <a:pPr marL="0" indent="0">
              <a:buNone/>
            </a:pPr>
            <a:r>
              <a:rPr lang="fr-FR" sz="3200" dirty="0"/>
              <a:t>&gt;&lt; paraphraser le discours</a:t>
            </a:r>
          </a:p>
          <a:p>
            <a:pPr marL="0" indent="0">
              <a:buNone/>
            </a:pPr>
            <a:r>
              <a:rPr lang="fr-FR" sz="3200" dirty="0"/>
              <a:t>&gt;&lt; restituer ce que les textes disent sous des formes quantifiées</a:t>
            </a:r>
          </a:p>
          <a:p>
            <a:pPr marL="0" indent="0">
              <a:buNone/>
            </a:pPr>
            <a:r>
              <a:rPr lang="fr-FR" sz="3200" dirty="0"/>
              <a:t>= rendre compte et expliciter les opérations de catégorisation déployées par les acteurs sociaux pour faire sens du monde social, y agir et l’évaluer </a:t>
            </a:r>
          </a:p>
        </p:txBody>
      </p:sp>
    </p:spTree>
    <p:extLst>
      <p:ext uri="{BB962C8B-B14F-4D97-AF65-F5344CB8AC3E}">
        <p14:creationId xmlns:p14="http://schemas.microsoft.com/office/powerpoint/2010/main" val="201961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AE0039-2BC9-C04A-ACA1-0A600A56739B}"/>
              </a:ext>
            </a:extLst>
          </p:cNvPr>
          <p:cNvSpPr>
            <a:spLocks noGrp="1"/>
          </p:cNvSpPr>
          <p:nvPr>
            <p:ph type="title"/>
          </p:nvPr>
        </p:nvSpPr>
        <p:spPr>
          <a:xfrm>
            <a:off x="1563624" y="2957909"/>
            <a:ext cx="9070848" cy="2587752"/>
          </a:xfrm>
        </p:spPr>
        <p:txBody>
          <a:bodyPr/>
          <a:lstStyle/>
          <a:p>
            <a:r>
              <a:rPr lang="fr-FR" sz="4800" b="1" dirty="0">
                <a:solidFill>
                  <a:schemeClr val="accent5">
                    <a:lumMod val="75000"/>
                  </a:schemeClr>
                </a:solidFill>
              </a:rPr>
              <a:t>Comment</a:t>
            </a:r>
            <a:r>
              <a:rPr lang="fr-FR" sz="4800" b="1" dirty="0"/>
              <a:t> faire de l’analyse de discours sans être « analyste du discours » ? </a:t>
            </a:r>
            <a:br>
              <a:rPr lang="fr-FR" sz="8000" b="1" dirty="0"/>
            </a:br>
            <a:endParaRPr lang="fr-FR" sz="8000" dirty="0"/>
          </a:p>
        </p:txBody>
      </p:sp>
      <p:sp>
        <p:nvSpPr>
          <p:cNvPr id="3" name="Espace réservé du texte 2">
            <a:extLst>
              <a:ext uri="{FF2B5EF4-FFF2-40B4-BE49-F238E27FC236}">
                <a16:creationId xmlns:a16="http://schemas.microsoft.com/office/drawing/2014/main" id="{9806EE95-5221-7241-B046-701073C34B5B}"/>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653084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7E35156-7A6D-8948-BDBF-4E890C663AB9}"/>
              </a:ext>
            </a:extLst>
          </p:cNvPr>
          <p:cNvSpPr>
            <a:spLocks noGrp="1"/>
          </p:cNvSpPr>
          <p:nvPr>
            <p:ph idx="1"/>
          </p:nvPr>
        </p:nvSpPr>
        <p:spPr>
          <a:xfrm>
            <a:off x="1066800" y="1371600"/>
            <a:ext cx="10058400" cy="4663440"/>
          </a:xfrm>
        </p:spPr>
        <p:txBody>
          <a:bodyPr/>
          <a:lstStyle/>
          <a:p>
            <a:r>
              <a:rPr lang="fr-FR" sz="3200" dirty="0"/>
              <a:t>Sans se laisser contraindre par </a:t>
            </a:r>
            <a:r>
              <a:rPr lang="fr-FR" sz="3200" i="1" dirty="0"/>
              <a:t>l’outillage théorique</a:t>
            </a:r>
            <a:r>
              <a:rPr lang="fr-FR" sz="3200" dirty="0"/>
              <a:t> dominant dans ce champ = focus sur l’idée d’un mode d’appréhension du discours bien particulier qui suppose une analyse fine de ce qui se dit et fait </a:t>
            </a:r>
          </a:p>
          <a:p>
            <a:r>
              <a:rPr lang="fr-FR" sz="3200" dirty="0"/>
              <a:t>Mais… serait-ce un sacrilège ? </a:t>
            </a:r>
            <a:r>
              <a:rPr lang="fr-FR" sz="3200" dirty="0">
                <a:sym typeface="Wingdings" pitchFamily="2" charset="2"/>
              </a:rPr>
              <a:t></a:t>
            </a:r>
            <a:r>
              <a:rPr lang="fr-FR" sz="3200" dirty="0"/>
              <a:t> = faut-il nécessairement adhérer pleinement aux paradigmes dominants ?</a:t>
            </a:r>
            <a:endParaRPr lang="fr-BE" sz="3200" dirty="0"/>
          </a:p>
          <a:p>
            <a:endParaRPr lang="fr-BE" sz="2800" dirty="0"/>
          </a:p>
          <a:p>
            <a:endParaRPr lang="fr-FR" dirty="0"/>
          </a:p>
        </p:txBody>
      </p:sp>
    </p:spTree>
    <p:extLst>
      <p:ext uri="{BB962C8B-B14F-4D97-AF65-F5344CB8AC3E}">
        <p14:creationId xmlns:p14="http://schemas.microsoft.com/office/powerpoint/2010/main" val="39760219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{4BBD89EE-44EE-774D-A511-5CD0BDC46CD5}tf10001067</Template>
  <TotalTime>1451</TotalTime>
  <Words>517</Words>
  <Application>Microsoft Macintosh PowerPoint</Application>
  <PresentationFormat>Grand écran</PresentationFormat>
  <Paragraphs>57</Paragraphs>
  <Slides>13</Slides>
  <Notes>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Calibri</vt:lpstr>
      <vt:lpstr>Garamond</vt:lpstr>
      <vt:lpstr>Wingdings</vt:lpstr>
      <vt:lpstr>Savon</vt:lpstr>
      <vt:lpstr>« Une sociologue au pays de l’analyse de discours.  De... quoi ? pourquoi ? Comment ? »</vt:lpstr>
      <vt:lpstr>Sommaire</vt:lpstr>
      <vt:lpstr>De quoi l’expression « analyse du discours » est-il le nom ?   </vt:lpstr>
      <vt:lpstr>Pour une sociologue comme moi. </vt:lpstr>
      <vt:lpstr>Après ce cycle de midis. </vt:lpstr>
      <vt:lpstr>Ma position actuelle. </vt:lpstr>
      <vt:lpstr>Pourquoi parler (malgré tout) d ’ « analyse de discours » ? </vt:lpstr>
      <vt:lpstr>Parce que c’est mon objet d’analyse</vt:lpstr>
      <vt:lpstr>Parce que c’est mon objet d’analyse</vt:lpstr>
      <vt:lpstr>Parce que ça renvoie à l’idée qu’analyser un discours c’est « poser un regard spécifique »  </vt:lpstr>
      <vt:lpstr>Parce que ça renvoie à l’idée qu’analyser un discours c’est « poser un regard spécifique »  </vt:lpstr>
      <vt:lpstr>Comment faire de l’analyse de discours sans être « analyste du discours » ?  </vt:lpstr>
      <vt:lpstr>Présentation PowerPoint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Une sociologue au pays de l’analyse de discours.  De... quoi ? pourquoi ? Comment ? »</dc:title>
  <dc:creator>Fadoua Messaoudi</dc:creator>
  <cp:lastModifiedBy>Fadoua Messaoudi</cp:lastModifiedBy>
  <cp:revision>39</cp:revision>
  <dcterms:created xsi:type="dcterms:W3CDTF">2020-03-02T10:08:50Z</dcterms:created>
  <dcterms:modified xsi:type="dcterms:W3CDTF">2020-03-06T09:27:06Z</dcterms:modified>
</cp:coreProperties>
</file>