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6" r:id="rId3"/>
    <p:sldId id="275" r:id="rId4"/>
    <p:sldId id="257" r:id="rId5"/>
    <p:sldId id="258" r:id="rId6"/>
    <p:sldId id="259" r:id="rId7"/>
    <p:sldId id="260" r:id="rId8"/>
    <p:sldId id="261" r:id="rId9"/>
    <p:sldId id="262" r:id="rId10"/>
    <p:sldId id="263" r:id="rId11"/>
    <p:sldId id="264" r:id="rId12"/>
    <p:sldId id="265" r:id="rId13"/>
    <p:sldId id="279" r:id="rId14"/>
    <p:sldId id="267" r:id="rId15"/>
    <p:sldId id="268" r:id="rId16"/>
    <p:sldId id="269" r:id="rId17"/>
    <p:sldId id="270" r:id="rId18"/>
    <p:sldId id="271" r:id="rId19"/>
    <p:sldId id="272" r:id="rId20"/>
    <p:sldId id="278" r:id="rId21"/>
    <p:sldId id="273" r:id="rId22"/>
    <p:sldId id="280" r:id="rId23"/>
    <p:sldId id="274" r:id="rId24"/>
    <p:sldId id="277"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12/6/21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12/6/21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12/6/21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fr-FR"/>
              <a:t>Modifiez le style du titre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12/6/21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12/6/21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12/6/21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12/6/21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fr-FR"/>
              <a:t>Modifiez le style du titre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12/6/21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fr-FR"/>
              <a:t>Modifiez le style du titre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12/6/21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12/6/21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romain.landmeters@usaintlouis.be" TargetMode="External"/><Relationship Id="rId7" Type="http://schemas.openxmlformats.org/officeDocument/2006/relationships/image" Target="../media/image4.jpeg"/><Relationship Id="rId2" Type="http://schemas.openxmlformats.org/officeDocument/2006/relationships/hyperlink" Target="mailto:anne-sophie.gijs@uclouvain.be" TargetMode="Externa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31EB701-9CCB-46E4-A779-8F7D16A68362}"/>
              </a:ext>
            </a:extLst>
          </p:cNvPr>
          <p:cNvSpPr>
            <a:spLocks noGrp="1"/>
          </p:cNvSpPr>
          <p:nvPr>
            <p:ph type="title"/>
          </p:nvPr>
        </p:nvSpPr>
        <p:spPr>
          <a:xfrm>
            <a:off x="944217" y="685800"/>
            <a:ext cx="11072191" cy="1485900"/>
          </a:xfrm>
        </p:spPr>
        <p:txBody>
          <a:bodyPr>
            <a:normAutofit fontScale="90000"/>
          </a:bodyPr>
          <a:lstStyle/>
          <a:p>
            <a:r>
              <a:rPr lang="fr-FR" sz="6000" dirty="0"/>
              <a:t>« La décolonisation académique »</a:t>
            </a:r>
            <a:br>
              <a:rPr lang="fr-FR" sz="5400" dirty="0"/>
            </a:br>
            <a:r>
              <a:rPr lang="fr-FR" sz="3600" dirty="0"/>
              <a:t>Les universités belges et la gestion de leur passé colonial</a:t>
            </a:r>
            <a:endParaRPr lang="fr-BE" sz="3600" dirty="0"/>
          </a:p>
        </p:txBody>
      </p:sp>
      <p:sp>
        <p:nvSpPr>
          <p:cNvPr id="5" name="Espace réservé du contenu 4">
            <a:extLst>
              <a:ext uri="{FF2B5EF4-FFF2-40B4-BE49-F238E27FC236}">
                <a16:creationId xmlns:a16="http://schemas.microsoft.com/office/drawing/2014/main" id="{8A3255A1-11D9-4166-AA99-B4CBEAA56885}"/>
              </a:ext>
            </a:extLst>
          </p:cNvPr>
          <p:cNvSpPr>
            <a:spLocks noGrp="1"/>
          </p:cNvSpPr>
          <p:nvPr>
            <p:ph idx="1"/>
          </p:nvPr>
        </p:nvSpPr>
        <p:spPr>
          <a:xfrm>
            <a:off x="944217" y="2286000"/>
            <a:ext cx="11141765" cy="3581400"/>
          </a:xfrm>
        </p:spPr>
        <p:txBody>
          <a:bodyPr>
            <a:normAutofit/>
          </a:bodyPr>
          <a:lstStyle/>
          <a:p>
            <a:pPr marL="0" indent="0">
              <a:buNone/>
            </a:pPr>
            <a:r>
              <a:rPr lang="fr-BE" sz="3200" dirty="0"/>
              <a:t>Anne-Sophie </a:t>
            </a:r>
            <a:r>
              <a:rPr lang="fr-BE" sz="3200" dirty="0" err="1"/>
              <a:t>Gijs</a:t>
            </a:r>
            <a:r>
              <a:rPr lang="fr-BE" sz="3200" dirty="0"/>
              <a:t> (UCLouvain)</a:t>
            </a:r>
          </a:p>
          <a:p>
            <a:pPr marL="0" indent="0">
              <a:buNone/>
            </a:pPr>
            <a:r>
              <a:rPr lang="fr-BE" sz="3200" dirty="0"/>
              <a:t>Romain Landmeters (UCLouvain Saint-Louis)</a:t>
            </a:r>
          </a:p>
          <a:p>
            <a:pPr marL="0" indent="0">
              <a:buNone/>
            </a:pPr>
            <a:r>
              <a:rPr lang="fr-BE" sz="2400" dirty="0"/>
              <a:t>Discussion modérée par Emmanuel Klimis (UCLouvain Saint-Louis)</a:t>
            </a:r>
          </a:p>
          <a:p>
            <a:pPr marL="0" indent="0">
              <a:buNone/>
            </a:pPr>
            <a:endParaRPr lang="fr-BE" sz="2400" dirty="0"/>
          </a:p>
          <a:p>
            <a:pPr marL="0" indent="0">
              <a:buNone/>
            </a:pPr>
            <a:endParaRPr lang="fr-BE" sz="2400" dirty="0"/>
          </a:p>
        </p:txBody>
      </p:sp>
      <p:pic>
        <p:nvPicPr>
          <p:cNvPr id="6" name="Image 2">
            <a:extLst>
              <a:ext uri="{FF2B5EF4-FFF2-40B4-BE49-F238E27FC236}">
                <a16:creationId xmlns:a16="http://schemas.microsoft.com/office/drawing/2014/main" id="{3D4C9431-4CEC-874A-AC89-A5C53F01B5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0945" y="5661467"/>
            <a:ext cx="1223818" cy="103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3">
            <a:extLst>
              <a:ext uri="{FF2B5EF4-FFF2-40B4-BE49-F238E27FC236}">
                <a16:creationId xmlns:a16="http://schemas.microsoft.com/office/drawing/2014/main" id="{DB8B7CDF-7250-764A-AE6A-A083F57E8C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206" y="5576940"/>
            <a:ext cx="1245515" cy="112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a:extLst>
              <a:ext uri="{FF2B5EF4-FFF2-40B4-BE49-F238E27FC236}">
                <a16:creationId xmlns:a16="http://schemas.microsoft.com/office/drawing/2014/main" id="{D0FE691F-CB8E-554A-9737-916BED8CE7A0}"/>
              </a:ext>
            </a:extLst>
          </p:cNvPr>
          <p:cNvSpPr txBox="1"/>
          <p:nvPr/>
        </p:nvSpPr>
        <p:spPr>
          <a:xfrm>
            <a:off x="5724011" y="6331226"/>
            <a:ext cx="6169152" cy="369332"/>
          </a:xfrm>
          <a:prstGeom prst="rect">
            <a:avLst/>
          </a:prstGeom>
          <a:noFill/>
        </p:spPr>
        <p:txBody>
          <a:bodyPr wrap="square" rtlCol="0">
            <a:spAutoFit/>
          </a:bodyPr>
          <a:lstStyle/>
          <a:p>
            <a:pPr algn="r"/>
            <a:r>
              <a:rPr lang="fr-FR" dirty="0"/>
              <a:t>Midis du CRHiDI, Bruxelles, le 6 décembre 2021</a:t>
            </a:r>
          </a:p>
        </p:txBody>
      </p:sp>
      <p:pic>
        <p:nvPicPr>
          <p:cNvPr id="8" name="Image 7">
            <a:extLst>
              <a:ext uri="{FF2B5EF4-FFF2-40B4-BE49-F238E27FC236}">
                <a16:creationId xmlns:a16="http://schemas.microsoft.com/office/drawing/2014/main" id="{4DC07FC5-771E-BE42-95DB-948610D419C8}"/>
              </a:ext>
            </a:extLst>
          </p:cNvPr>
          <p:cNvPicPr>
            <a:picLocks noChangeAspect="1"/>
          </p:cNvPicPr>
          <p:nvPr/>
        </p:nvPicPr>
        <p:blipFill>
          <a:blip r:embed="rId4"/>
          <a:stretch>
            <a:fillRect/>
          </a:stretch>
        </p:blipFill>
        <p:spPr>
          <a:xfrm>
            <a:off x="5799209" y="4261982"/>
            <a:ext cx="3594100" cy="1123618"/>
          </a:xfrm>
          <a:prstGeom prst="rect">
            <a:avLst/>
          </a:prstGeom>
        </p:spPr>
      </p:pic>
      <p:pic>
        <p:nvPicPr>
          <p:cNvPr id="10" name="Image 9">
            <a:extLst>
              <a:ext uri="{FF2B5EF4-FFF2-40B4-BE49-F238E27FC236}">
                <a16:creationId xmlns:a16="http://schemas.microsoft.com/office/drawing/2014/main" id="{54CECAB9-BC41-794D-92FF-F30F809825A1}"/>
              </a:ext>
            </a:extLst>
          </p:cNvPr>
          <p:cNvPicPr>
            <a:picLocks noChangeAspect="1"/>
          </p:cNvPicPr>
          <p:nvPr/>
        </p:nvPicPr>
        <p:blipFill>
          <a:blip r:embed="rId5"/>
          <a:stretch>
            <a:fillRect/>
          </a:stretch>
        </p:blipFill>
        <p:spPr>
          <a:xfrm>
            <a:off x="1072206" y="4261982"/>
            <a:ext cx="4727003" cy="1123618"/>
          </a:xfrm>
          <a:prstGeom prst="rect">
            <a:avLst/>
          </a:prstGeom>
        </p:spPr>
      </p:pic>
    </p:spTree>
    <p:extLst>
      <p:ext uri="{BB962C8B-B14F-4D97-AF65-F5344CB8AC3E}">
        <p14:creationId xmlns:p14="http://schemas.microsoft.com/office/powerpoint/2010/main" val="687315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A493A2-22CA-45F4-A5FA-133FEF0251BD}"/>
              </a:ext>
            </a:extLst>
          </p:cNvPr>
          <p:cNvSpPr>
            <a:spLocks noGrp="1"/>
          </p:cNvSpPr>
          <p:nvPr>
            <p:ph type="title"/>
          </p:nvPr>
        </p:nvSpPr>
        <p:spPr>
          <a:xfrm>
            <a:off x="1023730" y="188843"/>
            <a:ext cx="9601200" cy="1485900"/>
          </a:xfrm>
        </p:spPr>
        <p:txBody>
          <a:bodyPr>
            <a:normAutofit/>
          </a:bodyPr>
          <a:lstStyle/>
          <a:p>
            <a:r>
              <a:rPr lang="fr-FR" dirty="0"/>
              <a:t>I. Groupes de travail, organes d’avis et commissions </a:t>
            </a:r>
            <a:r>
              <a:rPr lang="fr-FR" b="1" dirty="0"/>
              <a:t> </a:t>
            </a:r>
            <a:endParaRPr lang="fr-BE" dirty="0"/>
          </a:p>
        </p:txBody>
      </p:sp>
      <p:sp>
        <p:nvSpPr>
          <p:cNvPr id="3" name="Espace réservé du contenu 2">
            <a:extLst>
              <a:ext uri="{FF2B5EF4-FFF2-40B4-BE49-F238E27FC236}">
                <a16:creationId xmlns:a16="http://schemas.microsoft.com/office/drawing/2014/main" id="{7A61CC2D-8FA8-44D9-B470-D45E1C7FD7D9}"/>
              </a:ext>
            </a:extLst>
          </p:cNvPr>
          <p:cNvSpPr>
            <a:spLocks noGrp="1"/>
          </p:cNvSpPr>
          <p:nvPr>
            <p:ph idx="1"/>
          </p:nvPr>
        </p:nvSpPr>
        <p:spPr>
          <a:xfrm>
            <a:off x="1023730" y="1500809"/>
            <a:ext cx="10197548" cy="5088835"/>
          </a:xfrm>
        </p:spPr>
        <p:txBody>
          <a:bodyPr>
            <a:normAutofit fontScale="92500" lnSpcReduction="10000"/>
          </a:bodyPr>
          <a:lstStyle/>
          <a:p>
            <a:pPr fontAlgn="base"/>
            <a:r>
              <a:rPr lang="fr-FR" sz="2400" dirty="0"/>
              <a:t>Initiatives dans le cadre des relations historiques avec le Congo et patrimoine académique</a:t>
            </a:r>
            <a:r>
              <a:rPr lang="en-US" sz="2400" dirty="0"/>
              <a:t>​</a:t>
            </a:r>
          </a:p>
          <a:p>
            <a:pPr lvl="1" fontAlgn="base"/>
            <a:r>
              <a:rPr lang="en-US" sz="2400" dirty="0"/>
              <a:t>P. ex. : </a:t>
            </a:r>
            <a:r>
              <a:rPr lang="en-US" sz="2400" dirty="0" err="1"/>
              <a:t>projet</a:t>
            </a:r>
            <a:r>
              <a:rPr lang="en-US" sz="2400" dirty="0"/>
              <a:t> </a:t>
            </a:r>
            <a:r>
              <a:rPr lang="en-US" sz="2400" i="1" dirty="0"/>
              <a:t>Human Remains Origin(s) Multidisciplinary Evaluation </a:t>
            </a:r>
            <a:r>
              <a:rPr lang="en-US" sz="2400" dirty="0"/>
              <a:t>(HOME, 2019-2021)</a:t>
            </a:r>
            <a:r>
              <a:rPr lang="nl-BE" sz="2400" dirty="0"/>
              <a:t>​</a:t>
            </a:r>
          </a:p>
          <a:p>
            <a:pPr fontAlgn="base"/>
            <a:r>
              <a:rPr lang="fr-FR" sz="2400" dirty="0"/>
              <a:t>Organes d'avis</a:t>
            </a:r>
            <a:r>
              <a:rPr lang="en-US" sz="2400" dirty="0"/>
              <a:t>​</a:t>
            </a:r>
          </a:p>
          <a:p>
            <a:pPr lvl="1" fontAlgn="base"/>
            <a:r>
              <a:rPr lang="en-US" sz="2400" dirty="0"/>
              <a:t>P. ex. : </a:t>
            </a:r>
            <a:r>
              <a:rPr lang="en-US" sz="2400" dirty="0" err="1"/>
              <a:t>À</a:t>
            </a:r>
            <a:r>
              <a:rPr lang="en-US" sz="2400" dirty="0"/>
              <a:t> </a:t>
            </a:r>
            <a:r>
              <a:rPr lang="en-US" sz="2400" dirty="0" err="1"/>
              <a:t>l’UCLouvain</a:t>
            </a:r>
            <a:r>
              <a:rPr lang="en-US" sz="2400" dirty="0"/>
              <a:t>, </a:t>
            </a:r>
            <a:r>
              <a:rPr lang="en-US" sz="2400" dirty="0" err="1"/>
              <a:t>groupe</a:t>
            </a:r>
            <a:r>
              <a:rPr lang="en-US" sz="2400" dirty="0"/>
              <a:t> de travail </a:t>
            </a:r>
            <a:r>
              <a:rPr lang="en-US" sz="2400" dirty="0" err="1"/>
              <a:t>interdisciplinaire</a:t>
            </a:r>
            <a:r>
              <a:rPr lang="en-US" sz="2400" dirty="0"/>
              <a:t> sur les questions </a:t>
            </a:r>
            <a:r>
              <a:rPr lang="en-US" sz="2400" dirty="0" err="1"/>
              <a:t>coloniales</a:t>
            </a:r>
            <a:r>
              <a:rPr lang="en-US" sz="2400" dirty="0"/>
              <a:t>, </a:t>
            </a:r>
            <a:r>
              <a:rPr lang="en-US" sz="2400" dirty="0" err="1"/>
              <a:t>postcoloniales</a:t>
            </a:r>
            <a:r>
              <a:rPr lang="en-US" sz="2400" dirty="0"/>
              <a:t> et décoloniales pour </a:t>
            </a:r>
            <a:r>
              <a:rPr lang="en-US" sz="2400" dirty="0" err="1"/>
              <a:t>éclairer</a:t>
            </a:r>
            <a:r>
              <a:rPr lang="en-US" sz="2400" dirty="0"/>
              <a:t> les </a:t>
            </a:r>
            <a:r>
              <a:rPr lang="en-US" sz="2400" dirty="0" err="1"/>
              <a:t>décisions</a:t>
            </a:r>
            <a:r>
              <a:rPr lang="en-US" sz="2400" dirty="0"/>
              <a:t> des </a:t>
            </a:r>
            <a:r>
              <a:rPr lang="en-US" sz="2400" dirty="0" err="1"/>
              <a:t>autorités</a:t>
            </a:r>
            <a:endParaRPr lang="en-US" sz="2400" dirty="0"/>
          </a:p>
          <a:p>
            <a:pPr lvl="1" fontAlgn="base"/>
            <a:r>
              <a:rPr lang="en-US" sz="2400" dirty="0"/>
              <a:t>P. ex. : </a:t>
            </a:r>
            <a:r>
              <a:rPr lang="en-US" sz="2400" dirty="0" err="1"/>
              <a:t>À</a:t>
            </a:r>
            <a:r>
              <a:rPr lang="en-US" sz="2400" dirty="0"/>
              <a:t> </a:t>
            </a:r>
            <a:r>
              <a:rPr lang="en-US" sz="2400" dirty="0" err="1"/>
              <a:t>l’Ugent</a:t>
            </a:r>
            <a:r>
              <a:rPr lang="en-US" sz="2400" dirty="0"/>
              <a:t>, </a:t>
            </a:r>
            <a:r>
              <a:rPr lang="en-US" sz="2400" dirty="0" err="1"/>
              <a:t>création</a:t>
            </a:r>
            <a:r>
              <a:rPr lang="en-US" sz="2400" dirty="0"/>
              <a:t> </a:t>
            </a:r>
            <a:r>
              <a:rPr lang="en-US" sz="2400" dirty="0" err="1"/>
              <a:t>d’une</a:t>
            </a:r>
            <a:r>
              <a:rPr lang="en-US" sz="2400" dirty="0"/>
              <a:t> </a:t>
            </a:r>
            <a:r>
              <a:rPr lang="en-US" sz="2400" dirty="0" err="1"/>
              <a:t>équipe</a:t>
            </a:r>
            <a:r>
              <a:rPr lang="en-US" sz="2400" dirty="0"/>
              <a:t> </a:t>
            </a:r>
            <a:r>
              <a:rPr lang="en-US" sz="2400" dirty="0" err="1"/>
              <a:t>diversité</a:t>
            </a:r>
            <a:r>
              <a:rPr lang="en-US" sz="2400" dirty="0"/>
              <a:t> au sein de </a:t>
            </a:r>
            <a:r>
              <a:rPr lang="en-US" sz="2400" dirty="0" err="1"/>
              <a:t>l’université</a:t>
            </a:r>
            <a:r>
              <a:rPr lang="en-US" sz="2400" dirty="0"/>
              <a:t> et nomination </a:t>
            </a:r>
            <a:r>
              <a:rPr lang="fr-FR" sz="2400" dirty="0"/>
              <a:t>d’une coordinatrice ‘diversité’ pour l’université</a:t>
            </a:r>
            <a:r>
              <a:rPr lang="nl-BE" sz="2400" dirty="0"/>
              <a:t>​</a:t>
            </a:r>
          </a:p>
          <a:p>
            <a:pPr fontAlgn="base"/>
            <a:r>
              <a:rPr lang="fr-FR" sz="2400" dirty="0"/>
              <a:t>Groupes de lecture</a:t>
            </a:r>
            <a:r>
              <a:rPr lang="en-US" sz="2400" dirty="0"/>
              <a:t>​</a:t>
            </a:r>
          </a:p>
          <a:p>
            <a:pPr lvl="1" fontAlgn="base"/>
            <a:r>
              <a:rPr lang="en-US" sz="2400" dirty="0"/>
              <a:t>P. ex. : </a:t>
            </a:r>
            <a:r>
              <a:rPr lang="en-US" sz="2400" i="1" dirty="0" err="1"/>
              <a:t>WeDecolonizeVUB</a:t>
            </a:r>
            <a:r>
              <a:rPr lang="nl-BE" sz="2400" dirty="0"/>
              <a:t>​</a:t>
            </a:r>
          </a:p>
          <a:p>
            <a:pPr fontAlgn="base"/>
            <a:r>
              <a:rPr lang="fr-FR" sz="2400" dirty="0"/>
              <a:t>Divers</a:t>
            </a:r>
            <a:r>
              <a:rPr lang="en-US" sz="2400" dirty="0"/>
              <a:t>​</a:t>
            </a:r>
          </a:p>
          <a:p>
            <a:pPr lvl="1" fontAlgn="base"/>
            <a:r>
              <a:rPr lang="en-US" sz="2400" dirty="0"/>
              <a:t>P. ex. : </a:t>
            </a:r>
            <a:r>
              <a:rPr lang="en-US" sz="2400" dirty="0" err="1"/>
              <a:t>Africa@ULB</a:t>
            </a:r>
            <a:r>
              <a:rPr lang="nl-BE" sz="2400" dirty="0"/>
              <a:t>​</a:t>
            </a:r>
          </a:p>
          <a:p>
            <a:endParaRPr lang="fr-BE" dirty="0"/>
          </a:p>
        </p:txBody>
      </p:sp>
    </p:spTree>
    <p:extLst>
      <p:ext uri="{BB962C8B-B14F-4D97-AF65-F5344CB8AC3E}">
        <p14:creationId xmlns:p14="http://schemas.microsoft.com/office/powerpoint/2010/main" val="262373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361C99-5221-4E3B-9CA3-824A2CD1461B}"/>
              </a:ext>
            </a:extLst>
          </p:cNvPr>
          <p:cNvSpPr>
            <a:spLocks noGrp="1"/>
          </p:cNvSpPr>
          <p:nvPr>
            <p:ph type="title"/>
          </p:nvPr>
        </p:nvSpPr>
        <p:spPr/>
        <p:txBody>
          <a:bodyPr>
            <a:normAutofit fontScale="90000"/>
          </a:bodyPr>
          <a:lstStyle/>
          <a:p>
            <a:r>
              <a:rPr lang="fr-BE" dirty="0"/>
              <a:t>II. Activités académiques et destinées au public</a:t>
            </a:r>
            <a:br>
              <a:rPr lang="fr-BE" dirty="0"/>
            </a:br>
            <a:endParaRPr lang="fr-BE" dirty="0"/>
          </a:p>
        </p:txBody>
      </p:sp>
      <p:sp>
        <p:nvSpPr>
          <p:cNvPr id="3" name="Espace réservé du contenu 2">
            <a:extLst>
              <a:ext uri="{FF2B5EF4-FFF2-40B4-BE49-F238E27FC236}">
                <a16:creationId xmlns:a16="http://schemas.microsoft.com/office/drawing/2014/main" id="{5AA0F074-07B8-41DC-916D-B14BBAE9061D}"/>
              </a:ext>
            </a:extLst>
          </p:cNvPr>
          <p:cNvSpPr>
            <a:spLocks noGrp="1"/>
          </p:cNvSpPr>
          <p:nvPr>
            <p:ph idx="1"/>
          </p:nvPr>
        </p:nvSpPr>
        <p:spPr>
          <a:xfrm>
            <a:off x="1371600" y="2286000"/>
            <a:ext cx="9829800" cy="3581400"/>
          </a:xfrm>
        </p:spPr>
        <p:txBody>
          <a:bodyPr>
            <a:normAutofit/>
          </a:bodyPr>
          <a:lstStyle/>
          <a:p>
            <a:r>
              <a:rPr lang="fr-FR" sz="2400" dirty="0"/>
              <a:t>Débats, séminaires, journées d’études ouverts au grand public</a:t>
            </a:r>
          </a:p>
          <a:p>
            <a:pPr lvl="1"/>
            <a:r>
              <a:rPr lang="en-US" sz="2400" dirty="0"/>
              <a:t>P. ex.</a:t>
            </a:r>
            <a:r>
              <a:rPr lang="fr-FR" sz="2400" dirty="0"/>
              <a:t> : colloque organisé à l’occasion de la remise du DHC à Achille </a:t>
            </a:r>
            <a:r>
              <a:rPr lang="fr-FR" sz="2400" dirty="0" err="1"/>
              <a:t>Mbembe</a:t>
            </a:r>
            <a:r>
              <a:rPr lang="fr-FR" sz="2400" dirty="0"/>
              <a:t> à l’UCLouvain en 2017, menant à 2 publications :</a:t>
            </a:r>
            <a:endParaRPr lang="fr-BE" sz="2400" dirty="0"/>
          </a:p>
        </p:txBody>
      </p:sp>
      <p:pic>
        <p:nvPicPr>
          <p:cNvPr id="2050" name="Picture 2" descr="Une trajectoire décoloniale - Presses universitaires de Louvain">
            <a:extLst>
              <a:ext uri="{FF2B5EF4-FFF2-40B4-BE49-F238E27FC236}">
                <a16:creationId xmlns:a16="http://schemas.microsoft.com/office/drawing/2014/main" id="{B989AE55-1CA6-4823-B147-79E1545759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0047" y="3704645"/>
            <a:ext cx="1864592" cy="27998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chille Mbembe - Presses universitaires de Louvain">
            <a:extLst>
              <a:ext uri="{FF2B5EF4-FFF2-40B4-BE49-F238E27FC236}">
                <a16:creationId xmlns:a16="http://schemas.microsoft.com/office/drawing/2014/main" id="{788B6FE7-0D64-4900-B165-6858BB5486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5745" y="3684060"/>
            <a:ext cx="1864591" cy="2820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99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F79922-3928-479B-9870-D2757FB55120}"/>
              </a:ext>
            </a:extLst>
          </p:cNvPr>
          <p:cNvSpPr>
            <a:spLocks noGrp="1"/>
          </p:cNvSpPr>
          <p:nvPr>
            <p:ph type="title"/>
          </p:nvPr>
        </p:nvSpPr>
        <p:spPr>
          <a:xfrm>
            <a:off x="1295400" y="159026"/>
            <a:ext cx="9601200" cy="1485900"/>
          </a:xfrm>
        </p:spPr>
        <p:txBody>
          <a:bodyPr>
            <a:normAutofit fontScale="90000"/>
          </a:bodyPr>
          <a:lstStyle/>
          <a:p>
            <a:r>
              <a:rPr lang="fr-BE" dirty="0"/>
              <a:t>II. Activités académiques et destinées au public</a:t>
            </a:r>
            <a:br>
              <a:rPr lang="fr-BE" dirty="0"/>
            </a:br>
            <a:endParaRPr lang="fr-BE" dirty="0"/>
          </a:p>
        </p:txBody>
      </p:sp>
      <p:sp>
        <p:nvSpPr>
          <p:cNvPr id="3" name="Espace réservé du contenu 2">
            <a:extLst>
              <a:ext uri="{FF2B5EF4-FFF2-40B4-BE49-F238E27FC236}">
                <a16:creationId xmlns:a16="http://schemas.microsoft.com/office/drawing/2014/main" id="{D068F869-0F6D-4061-B0AF-4D7425E370C6}"/>
              </a:ext>
            </a:extLst>
          </p:cNvPr>
          <p:cNvSpPr>
            <a:spLocks noGrp="1"/>
          </p:cNvSpPr>
          <p:nvPr>
            <p:ph idx="1"/>
          </p:nvPr>
        </p:nvSpPr>
        <p:spPr>
          <a:xfrm>
            <a:off x="1295400" y="1644926"/>
            <a:ext cx="10571922" cy="5213074"/>
          </a:xfrm>
        </p:spPr>
        <p:txBody>
          <a:bodyPr>
            <a:noAutofit/>
          </a:bodyPr>
          <a:lstStyle/>
          <a:p>
            <a:r>
              <a:rPr lang="fr-FR" sz="2800" dirty="0"/>
              <a:t>Expositions</a:t>
            </a:r>
          </a:p>
          <a:p>
            <a:pPr lvl="1" fontAlgn="base"/>
            <a:r>
              <a:rPr lang="fr-FR" sz="2400" i="0" dirty="0"/>
              <a:t>P. ex. : </a:t>
            </a:r>
            <a:r>
              <a:rPr lang="fr-FR" sz="2400" i="1" dirty="0"/>
              <a:t>Notre Congo, Onze Kongo - la propagande belge dévoilée </a:t>
            </a:r>
            <a:r>
              <a:rPr lang="fr-FR" sz="2400" i="0" dirty="0"/>
              <a:t>(ULB, 2016),</a:t>
            </a:r>
            <a:r>
              <a:rPr lang="fr-FR" sz="2400" dirty="0"/>
              <a:t> </a:t>
            </a:r>
            <a:r>
              <a:rPr lang="fr-FR" sz="2400" i="1" dirty="0" err="1"/>
              <a:t>Contentious</a:t>
            </a:r>
            <a:r>
              <a:rPr lang="fr-FR" sz="2400" i="1" dirty="0"/>
              <a:t> </a:t>
            </a:r>
            <a:r>
              <a:rPr lang="fr-FR" sz="2400" i="1" dirty="0" err="1"/>
              <a:t>heritage</a:t>
            </a:r>
            <a:r>
              <a:rPr lang="fr-FR" sz="2400" i="1" dirty="0"/>
              <a:t> /</a:t>
            </a:r>
            <a:r>
              <a:rPr lang="fr-FR" sz="2400" i="1" dirty="0" err="1"/>
              <a:t>Omstreden</a:t>
            </a:r>
            <a:r>
              <a:rPr lang="fr-FR" sz="2400" i="1" dirty="0"/>
              <a:t> </a:t>
            </a:r>
            <a:r>
              <a:rPr lang="fr-FR" sz="2400" i="1" dirty="0" err="1"/>
              <a:t>erfgoed</a:t>
            </a:r>
            <a:r>
              <a:rPr lang="fr-FR" sz="2400" i="1" dirty="0"/>
              <a:t> </a:t>
            </a:r>
            <a:r>
              <a:rPr lang="fr-FR" sz="2400" i="0" dirty="0"/>
              <a:t>(</a:t>
            </a:r>
            <a:r>
              <a:rPr lang="fr-FR" sz="2400" i="0" dirty="0" err="1"/>
              <a:t>Uhasselt</a:t>
            </a:r>
            <a:r>
              <a:rPr lang="fr-FR" sz="2400" i="0" dirty="0"/>
              <a:t>,</a:t>
            </a:r>
            <a:r>
              <a:rPr lang="fr-FR" sz="2400" dirty="0"/>
              <a:t> 2019-2021), </a:t>
            </a:r>
            <a:r>
              <a:rPr lang="fr-FR" sz="2400" i="1" dirty="0" err="1"/>
              <a:t>Congoville</a:t>
            </a:r>
            <a:r>
              <a:rPr lang="fr-FR" sz="2400" i="1" dirty="0"/>
              <a:t> </a:t>
            </a:r>
            <a:r>
              <a:rPr lang="en-US" sz="2400" i="0" dirty="0"/>
              <a:t>(</a:t>
            </a:r>
            <a:r>
              <a:rPr lang="en-US" sz="2400" i="0" dirty="0" err="1"/>
              <a:t>UAntwerpen</a:t>
            </a:r>
            <a:r>
              <a:rPr lang="en-US" sz="2400" i="0" dirty="0"/>
              <a:t>, 2021)</a:t>
            </a:r>
            <a:r>
              <a:rPr lang="nl-BE" sz="2400" i="0" dirty="0"/>
              <a:t>​</a:t>
            </a:r>
            <a:r>
              <a:rPr lang="nl-BE" sz="2400" dirty="0"/>
              <a:t>, </a:t>
            </a:r>
            <a:r>
              <a:rPr lang="nl-BE" sz="2400" dirty="0" err="1"/>
              <a:t>Mayombe</a:t>
            </a:r>
            <a:r>
              <a:rPr lang="nl-BE" sz="2400" dirty="0"/>
              <a:t> </a:t>
            </a:r>
            <a:r>
              <a:rPr lang="nl-BE" sz="2400" i="0" dirty="0"/>
              <a:t>(KUL/UCL)</a:t>
            </a:r>
          </a:p>
          <a:p>
            <a:pPr marL="384048" lvl="1" fontAlgn="base">
              <a:spcBef>
                <a:spcPts val="1000"/>
              </a:spcBef>
              <a:buFont typeface="Franklin Gothic Book" panose="020B0503020102020204" pitchFamily="34" charset="0"/>
              <a:buChar char="■"/>
            </a:pPr>
            <a:r>
              <a:rPr lang="nl-BE" sz="2800" dirty="0"/>
              <a:t>Guide d’archives</a:t>
            </a:r>
          </a:p>
          <a:p>
            <a:pPr lvl="1" algn="just" fontAlgn="base"/>
            <a:r>
              <a:rPr lang="nl-BE" sz="2400" i="0" dirty="0"/>
              <a:t>P. ex. :  </a:t>
            </a:r>
            <a:r>
              <a:rPr lang="fr-BE" sz="2400" i="0" dirty="0"/>
              <a:t>P.-A. </a:t>
            </a:r>
            <a:r>
              <a:rPr lang="fr-BE" sz="2400" i="0" cap="small" dirty="0" err="1"/>
              <a:t>Tallier</a:t>
            </a:r>
            <a:r>
              <a:rPr lang="fr-BE" sz="2400" i="0" dirty="0"/>
              <a:t>, M. </a:t>
            </a:r>
            <a:r>
              <a:rPr lang="fr-BE" sz="2400" i="0" cap="small" dirty="0"/>
              <a:t>Van </a:t>
            </a:r>
            <a:r>
              <a:rPr lang="fr-BE" sz="2400" i="0" cap="small" dirty="0" err="1"/>
              <a:t>Eeckenrode</a:t>
            </a:r>
            <a:r>
              <a:rPr lang="fr-BE" sz="2400" i="0" dirty="0"/>
              <a:t> et P. </a:t>
            </a:r>
            <a:r>
              <a:rPr lang="fr-BE" sz="2400" i="0" cap="small" dirty="0"/>
              <a:t>Van Schuylenbergh</a:t>
            </a:r>
            <a:r>
              <a:rPr lang="fr-BE" sz="2400" i="0" dirty="0"/>
              <a:t> (éd.),</a:t>
            </a:r>
            <a:r>
              <a:rPr lang="fr-BE" sz="2400" dirty="0"/>
              <a:t> Belgique, Congo, Rwanda et Burundi. Guide des sources de l’histoire de la colonisation (19e-20e siècle). Vers un patrimoine mieux partagé !, 2 vol.</a:t>
            </a:r>
            <a:r>
              <a:rPr lang="fr-BE" sz="2400" i="0" dirty="0"/>
              <a:t>,</a:t>
            </a:r>
            <a:r>
              <a:rPr lang="fr-BE" sz="2400" dirty="0"/>
              <a:t> </a:t>
            </a:r>
            <a:r>
              <a:rPr lang="fr-BE" sz="2400" i="0" dirty="0"/>
              <a:t>Turnhout, </a:t>
            </a:r>
            <a:r>
              <a:rPr lang="fr-BE" sz="2400" i="0" dirty="0" err="1"/>
              <a:t>Brepols</a:t>
            </a:r>
            <a:r>
              <a:rPr lang="fr-BE" sz="2400" i="0" dirty="0"/>
              <a:t>, 2021.</a:t>
            </a:r>
            <a:r>
              <a:rPr lang="fr-FR" sz="2400" dirty="0"/>
              <a:t>	</a:t>
            </a:r>
          </a:p>
          <a:p>
            <a:pPr marL="530352" lvl="1" indent="0" fontAlgn="base">
              <a:buNone/>
            </a:pPr>
            <a:r>
              <a:rPr lang="fr-FR" sz="2400" dirty="0"/>
              <a:t>	</a:t>
            </a:r>
            <a:r>
              <a:rPr lang="fr-FR" sz="2400" i="0" dirty="0"/>
              <a:t>(Fruit d’une collaboration de </a:t>
            </a:r>
            <a:r>
              <a:rPr lang="fr-FR" sz="2400" i="0" dirty="0" err="1"/>
              <a:t>chercheur·euse·s</a:t>
            </a:r>
            <a:r>
              <a:rPr lang="fr-FR" sz="2400" i="0" dirty="0"/>
              <a:t> UCLouvain Saint Louis, 	MRAC, AGR, etc.)</a:t>
            </a:r>
            <a:br>
              <a:rPr lang="fr-FR" sz="2400" dirty="0"/>
            </a:br>
            <a:endParaRPr lang="fr-BE" sz="2400" dirty="0"/>
          </a:p>
        </p:txBody>
      </p:sp>
    </p:spTree>
    <p:extLst>
      <p:ext uri="{BB962C8B-B14F-4D97-AF65-F5344CB8AC3E}">
        <p14:creationId xmlns:p14="http://schemas.microsoft.com/office/powerpoint/2010/main" val="682660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F79922-3928-479B-9870-D2757FB55120}"/>
              </a:ext>
            </a:extLst>
          </p:cNvPr>
          <p:cNvSpPr>
            <a:spLocks noGrp="1"/>
          </p:cNvSpPr>
          <p:nvPr>
            <p:ph type="title"/>
          </p:nvPr>
        </p:nvSpPr>
        <p:spPr>
          <a:xfrm>
            <a:off x="1295400" y="159026"/>
            <a:ext cx="9601200" cy="695739"/>
          </a:xfrm>
        </p:spPr>
        <p:txBody>
          <a:bodyPr>
            <a:normAutofit/>
          </a:bodyPr>
          <a:lstStyle/>
          <a:p>
            <a:r>
              <a:rPr lang="fr-BE" dirty="0"/>
              <a:t>III. </a:t>
            </a:r>
            <a:r>
              <a:rPr lang="fr-FR" dirty="0"/>
              <a:t>Initiatives externes</a:t>
            </a:r>
            <a:endParaRPr lang="fr-BE" dirty="0"/>
          </a:p>
        </p:txBody>
      </p:sp>
      <p:sp>
        <p:nvSpPr>
          <p:cNvPr id="3" name="Espace réservé du contenu 2">
            <a:extLst>
              <a:ext uri="{FF2B5EF4-FFF2-40B4-BE49-F238E27FC236}">
                <a16:creationId xmlns:a16="http://schemas.microsoft.com/office/drawing/2014/main" id="{D068F869-0F6D-4061-B0AF-4D7425E370C6}"/>
              </a:ext>
            </a:extLst>
          </p:cNvPr>
          <p:cNvSpPr>
            <a:spLocks noGrp="1"/>
          </p:cNvSpPr>
          <p:nvPr>
            <p:ph idx="1"/>
          </p:nvPr>
        </p:nvSpPr>
        <p:spPr>
          <a:xfrm>
            <a:off x="1295400" y="1644926"/>
            <a:ext cx="10571922" cy="4890052"/>
          </a:xfrm>
        </p:spPr>
        <p:txBody>
          <a:bodyPr>
            <a:noAutofit/>
          </a:bodyPr>
          <a:lstStyle/>
          <a:p>
            <a:r>
              <a:rPr lang="fr-FR" sz="2400" dirty="0"/>
              <a:t>Initiatives des étudiants (associations)</a:t>
            </a:r>
          </a:p>
          <a:p>
            <a:pPr lvl="1" fontAlgn="base"/>
            <a:r>
              <a:rPr lang="fr-FR" sz="2400" dirty="0"/>
              <a:t>P. ex. : Cercle Kilimandjaro </a:t>
            </a:r>
            <a:r>
              <a:rPr lang="fr-FR" sz="2400" i="0" dirty="0"/>
              <a:t>(UCLouvain Saint-Louis, 1991)</a:t>
            </a:r>
            <a:endParaRPr lang="nl-BE" sz="2400" i="0" dirty="0"/>
          </a:p>
          <a:p>
            <a:pPr lvl="1" fontAlgn="base"/>
            <a:r>
              <a:rPr lang="fr-FR" sz="2400" i="1" dirty="0"/>
              <a:t>P. </a:t>
            </a:r>
            <a:r>
              <a:rPr lang="fr-FR" sz="2400" dirty="0"/>
              <a:t>e</a:t>
            </a:r>
            <a:r>
              <a:rPr lang="fr-FR" sz="2400" i="1" dirty="0"/>
              <a:t>x. : </a:t>
            </a:r>
            <a:r>
              <a:rPr lang="en-US" sz="2400" dirty="0"/>
              <a:t>initiative </a:t>
            </a:r>
            <a:r>
              <a:rPr lang="en-US" sz="2400" dirty="0" err="1"/>
              <a:t>d’étudiants</a:t>
            </a:r>
            <a:r>
              <a:rPr lang="en-US" sz="2400" dirty="0"/>
              <a:t> </a:t>
            </a:r>
            <a:r>
              <a:rPr lang="en-US" sz="2400" dirty="0" err="1"/>
              <a:t>en</a:t>
            </a:r>
            <a:r>
              <a:rPr lang="en-US" sz="2400" dirty="0"/>
              <a:t> </a:t>
            </a:r>
            <a:r>
              <a:rPr lang="en-US" sz="2400" dirty="0" err="1"/>
              <a:t>juin</a:t>
            </a:r>
            <a:r>
              <a:rPr lang="en-US" sz="2400" dirty="0"/>
              <a:t> 2020 </a:t>
            </a:r>
            <a:r>
              <a:rPr lang="en-US" sz="2400" dirty="0" err="1"/>
              <a:t>concernant</a:t>
            </a:r>
            <a:r>
              <a:rPr lang="en-US" sz="2400" dirty="0"/>
              <a:t> la statue de Léopold II </a:t>
            </a:r>
            <a:r>
              <a:rPr lang="en-US" sz="2400" dirty="0" err="1"/>
              <a:t>détenue</a:t>
            </a:r>
            <a:r>
              <a:rPr lang="en-US" sz="2400" dirty="0"/>
              <a:t> </a:t>
            </a:r>
            <a:r>
              <a:rPr lang="en-US" sz="2400" dirty="0" err="1"/>
              <a:t>à</a:t>
            </a:r>
            <a:r>
              <a:rPr lang="en-US" sz="2400" dirty="0"/>
              <a:t> </a:t>
            </a:r>
            <a:r>
              <a:rPr lang="en-US" sz="2400" dirty="0" err="1"/>
              <a:t>l’Umons</a:t>
            </a:r>
            <a:endParaRPr lang="en-US" sz="2400" dirty="0"/>
          </a:p>
          <a:p>
            <a:pPr marL="384048" lvl="1" fontAlgn="base">
              <a:spcBef>
                <a:spcPts val="1000"/>
              </a:spcBef>
              <a:buFont typeface="Franklin Gothic Book" panose="020B0503020102020204" pitchFamily="34" charset="0"/>
              <a:buChar char="■"/>
            </a:pPr>
            <a:r>
              <a:rPr lang="fr-FR" sz="2400" i="0" dirty="0"/>
              <a:t>Participation de </a:t>
            </a:r>
            <a:r>
              <a:rPr lang="fr-FR" sz="2400" i="0" dirty="0" err="1"/>
              <a:t>professeur·e·s</a:t>
            </a:r>
            <a:r>
              <a:rPr lang="fr-FR" sz="2400" i="0" dirty="0"/>
              <a:t> à des initiatives externes (depuis 2018)</a:t>
            </a:r>
          </a:p>
          <a:p>
            <a:pPr lvl="1" algn="just" fontAlgn="base"/>
            <a:r>
              <a:rPr lang="nl-BE" sz="2400" dirty="0"/>
              <a:t>P. ex. : </a:t>
            </a:r>
            <a:r>
              <a:rPr lang="en-US" sz="2400" i="0" dirty="0"/>
              <a:t>participation de </a:t>
            </a:r>
            <a:r>
              <a:rPr lang="en-US" sz="2400" i="0" dirty="0" err="1"/>
              <a:t>chercheur·euse·s</a:t>
            </a:r>
            <a:r>
              <a:rPr lang="en-US" sz="2400" i="0" dirty="0"/>
              <a:t> et </a:t>
            </a:r>
            <a:r>
              <a:rPr lang="en-US" sz="2400" i="0" dirty="0" err="1"/>
              <a:t>d’étudiant·e·s</a:t>
            </a:r>
            <a:r>
              <a:rPr lang="en-US" sz="2400" i="0" dirty="0"/>
              <a:t> de </a:t>
            </a:r>
            <a:r>
              <a:rPr lang="en-US" sz="2400" i="0" dirty="0" err="1"/>
              <a:t>l’UGent</a:t>
            </a:r>
            <a:r>
              <a:rPr lang="en-US" sz="2400" i="0" dirty="0"/>
              <a:t> </a:t>
            </a:r>
            <a:r>
              <a:rPr lang="en-US" sz="2400" i="0" dirty="0" err="1"/>
              <a:t>à</a:t>
            </a:r>
            <a:r>
              <a:rPr lang="en-US" sz="2400" i="0" dirty="0"/>
              <a:t> </a:t>
            </a:r>
            <a:r>
              <a:rPr lang="en-US" sz="2400" i="0" dirty="0" err="1"/>
              <a:t>l’initiative</a:t>
            </a:r>
            <a:r>
              <a:rPr lang="en-US" sz="2400" i="0" dirty="0"/>
              <a:t> de participation </a:t>
            </a:r>
            <a:r>
              <a:rPr lang="en-US" sz="2400" i="0" dirty="0" err="1"/>
              <a:t>citoyenne</a:t>
            </a:r>
            <a:r>
              <a:rPr lang="en-US" sz="2400" i="0" dirty="0"/>
              <a:t> ‘</a:t>
            </a:r>
            <a:r>
              <a:rPr lang="fr-BE" sz="2400" i="0" dirty="0" err="1"/>
              <a:t>Dekoloniseer</a:t>
            </a:r>
            <a:r>
              <a:rPr lang="fr-BE" sz="2400" i="0" dirty="0"/>
              <a:t> </a:t>
            </a:r>
            <a:r>
              <a:rPr lang="fr-BE" sz="2400" i="0" dirty="0" err="1"/>
              <a:t>mijn</a:t>
            </a:r>
            <a:r>
              <a:rPr lang="fr-BE" sz="2400" i="0" dirty="0"/>
              <a:t> </a:t>
            </a:r>
            <a:r>
              <a:rPr lang="fr-BE" sz="2400" i="0" dirty="0" err="1"/>
              <a:t>stad</a:t>
            </a:r>
            <a:r>
              <a:rPr lang="fr-BE" sz="2400" i="0" dirty="0"/>
              <a:t>’ de la Ville de Gand </a:t>
            </a:r>
          </a:p>
          <a:p>
            <a:pPr lvl="1" algn="just" fontAlgn="base"/>
            <a:r>
              <a:rPr lang="fr-BE" sz="2400" i="0" dirty="0"/>
              <a:t>P. ex.</a:t>
            </a:r>
            <a:r>
              <a:rPr lang="fr-BE" sz="2400" dirty="0"/>
              <a:t> : </a:t>
            </a:r>
            <a:r>
              <a:rPr lang="fr-BE" sz="2400" i="0" dirty="0"/>
              <a:t>Participation de l’équipe de N. Tousignant (CRHiDI) à un projet pédagogique de décolonisation de l’Espace public de la commune d’Etterbeek (2019-2021)</a:t>
            </a:r>
          </a:p>
        </p:txBody>
      </p:sp>
    </p:spTree>
    <p:extLst>
      <p:ext uri="{BB962C8B-B14F-4D97-AF65-F5344CB8AC3E}">
        <p14:creationId xmlns:p14="http://schemas.microsoft.com/office/powerpoint/2010/main" val="585248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246D46-54EE-459A-AE77-B61095B3D20E}"/>
              </a:ext>
            </a:extLst>
          </p:cNvPr>
          <p:cNvSpPr>
            <a:spLocks noGrp="1"/>
          </p:cNvSpPr>
          <p:nvPr>
            <p:ph type="title"/>
          </p:nvPr>
        </p:nvSpPr>
        <p:spPr/>
        <p:txBody>
          <a:bodyPr/>
          <a:lstStyle/>
          <a:p>
            <a:r>
              <a:rPr lang="fr-FR" dirty="0"/>
              <a:t>IV. Enseignement universitaire</a:t>
            </a:r>
            <a:endParaRPr lang="fr-BE" dirty="0"/>
          </a:p>
        </p:txBody>
      </p:sp>
      <p:sp>
        <p:nvSpPr>
          <p:cNvPr id="3" name="Espace réservé du contenu 2">
            <a:extLst>
              <a:ext uri="{FF2B5EF4-FFF2-40B4-BE49-F238E27FC236}">
                <a16:creationId xmlns:a16="http://schemas.microsoft.com/office/drawing/2014/main" id="{2B94522D-C08B-444C-81C6-BCE53EE67C9C}"/>
              </a:ext>
            </a:extLst>
          </p:cNvPr>
          <p:cNvSpPr>
            <a:spLocks noGrp="1"/>
          </p:cNvSpPr>
          <p:nvPr>
            <p:ph idx="1"/>
          </p:nvPr>
        </p:nvSpPr>
        <p:spPr>
          <a:xfrm>
            <a:off x="1480931" y="1600200"/>
            <a:ext cx="10207486" cy="5118652"/>
          </a:xfrm>
        </p:spPr>
        <p:txBody>
          <a:bodyPr>
            <a:normAutofit/>
          </a:bodyPr>
          <a:lstStyle/>
          <a:p>
            <a:r>
              <a:rPr lang="fr-FR" sz="2800" dirty="0"/>
              <a:t>Nombreux cours et programmes incluant étude de l’histoire coloniale et postcoloniale et réflexion sur leurs héritages ; mais souvent « disparates » ou « isolés » :</a:t>
            </a:r>
          </a:p>
          <a:p>
            <a:pPr lvl="1"/>
            <a:r>
              <a:rPr lang="fr-FR" sz="2800" dirty="0"/>
              <a:t>Ex : </a:t>
            </a:r>
            <a:r>
              <a:rPr lang="en-US" sz="2800" dirty="0"/>
              <a:t>Master in Development Evaluation and Management (</a:t>
            </a:r>
            <a:r>
              <a:rPr lang="en-US" sz="2800" dirty="0" err="1"/>
              <a:t>UAntwerpen</a:t>
            </a:r>
            <a:r>
              <a:rPr lang="en-US" sz="2800" dirty="0"/>
              <a:t>) ; Master de </a:t>
            </a:r>
            <a:r>
              <a:rPr lang="en-US" sz="2800" dirty="0" err="1"/>
              <a:t>spécialisation</a:t>
            </a:r>
            <a:r>
              <a:rPr lang="en-US" sz="2800" dirty="0"/>
              <a:t> en </a:t>
            </a:r>
            <a:r>
              <a:rPr lang="en-US" sz="2800" dirty="0" err="1"/>
              <a:t>langues</a:t>
            </a:r>
            <a:r>
              <a:rPr lang="en-US" sz="2800" dirty="0"/>
              <a:t> et </a:t>
            </a:r>
            <a:r>
              <a:rPr lang="en-US" sz="2800" dirty="0" err="1"/>
              <a:t>civilisations</a:t>
            </a:r>
            <a:r>
              <a:rPr lang="en-US" sz="2800" dirty="0"/>
              <a:t> </a:t>
            </a:r>
            <a:r>
              <a:rPr lang="en-US" sz="2800" dirty="0" err="1"/>
              <a:t>africaines</a:t>
            </a:r>
            <a:r>
              <a:rPr lang="en-US" sz="2800" dirty="0"/>
              <a:t> (ULB) </a:t>
            </a:r>
            <a:endParaRPr lang="fr-FR" sz="2800" dirty="0"/>
          </a:p>
          <a:p>
            <a:r>
              <a:rPr lang="fr-FR" sz="2800" dirty="0"/>
              <a:t>Or décolonisation = problématique transversale susceptible d’intéresser tous les publics, toutes disciplines confondues</a:t>
            </a:r>
          </a:p>
          <a:p>
            <a:r>
              <a:rPr lang="fr-FR" sz="2800" dirty="0"/>
              <a:t>Nouveauté pour 2022-2023 : la mineure et l’option de master « Décentrer l’Histoire. Subalternités et critiques postcoloniales » à l’UCLouvain</a:t>
            </a:r>
            <a:endParaRPr lang="fr-BE" sz="2800" dirty="0"/>
          </a:p>
        </p:txBody>
      </p:sp>
    </p:spTree>
    <p:extLst>
      <p:ext uri="{BB962C8B-B14F-4D97-AF65-F5344CB8AC3E}">
        <p14:creationId xmlns:p14="http://schemas.microsoft.com/office/powerpoint/2010/main" val="1774725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A9938E4-F2F6-444A-9D33-94AA516436F1}"/>
              </a:ext>
            </a:extLst>
          </p:cNvPr>
          <p:cNvPicPr>
            <a:picLocks noChangeAspect="1"/>
          </p:cNvPicPr>
          <p:nvPr/>
        </p:nvPicPr>
        <p:blipFill>
          <a:blip r:embed="rId2"/>
          <a:stretch>
            <a:fillRect/>
          </a:stretch>
        </p:blipFill>
        <p:spPr>
          <a:xfrm>
            <a:off x="1293081" y="1879356"/>
            <a:ext cx="5476498" cy="4432081"/>
          </a:xfrm>
          <a:prstGeom prst="rect">
            <a:avLst/>
          </a:prstGeom>
        </p:spPr>
      </p:pic>
      <p:pic>
        <p:nvPicPr>
          <p:cNvPr id="5" name="Image 4">
            <a:extLst>
              <a:ext uri="{FF2B5EF4-FFF2-40B4-BE49-F238E27FC236}">
                <a16:creationId xmlns:a16="http://schemas.microsoft.com/office/drawing/2014/main" id="{80326109-9CD8-4216-85B1-1F502E2624B1}"/>
              </a:ext>
            </a:extLst>
          </p:cNvPr>
          <p:cNvPicPr>
            <a:picLocks noChangeAspect="1"/>
          </p:cNvPicPr>
          <p:nvPr/>
        </p:nvPicPr>
        <p:blipFill>
          <a:blip r:embed="rId3"/>
          <a:stretch>
            <a:fillRect/>
          </a:stretch>
        </p:blipFill>
        <p:spPr>
          <a:xfrm>
            <a:off x="7096292" y="345166"/>
            <a:ext cx="3802627" cy="5829407"/>
          </a:xfrm>
          <a:prstGeom prst="rect">
            <a:avLst/>
          </a:prstGeom>
        </p:spPr>
      </p:pic>
      <p:pic>
        <p:nvPicPr>
          <p:cNvPr id="6" name="Image 5">
            <a:extLst>
              <a:ext uri="{FF2B5EF4-FFF2-40B4-BE49-F238E27FC236}">
                <a16:creationId xmlns:a16="http://schemas.microsoft.com/office/drawing/2014/main" id="{CD6BB165-AEDC-435C-B88F-D7DB07D66D44}"/>
              </a:ext>
            </a:extLst>
          </p:cNvPr>
          <p:cNvPicPr>
            <a:picLocks noChangeAspect="1"/>
          </p:cNvPicPr>
          <p:nvPr/>
        </p:nvPicPr>
        <p:blipFill>
          <a:blip r:embed="rId4"/>
          <a:stretch>
            <a:fillRect/>
          </a:stretch>
        </p:blipFill>
        <p:spPr>
          <a:xfrm>
            <a:off x="7080659" y="5865024"/>
            <a:ext cx="3818259" cy="892827"/>
          </a:xfrm>
          <a:prstGeom prst="rect">
            <a:avLst/>
          </a:prstGeom>
        </p:spPr>
      </p:pic>
      <p:sp>
        <p:nvSpPr>
          <p:cNvPr id="7" name="ZoneTexte 6">
            <a:extLst>
              <a:ext uri="{FF2B5EF4-FFF2-40B4-BE49-F238E27FC236}">
                <a16:creationId xmlns:a16="http://schemas.microsoft.com/office/drawing/2014/main" id="{7622674C-8934-4A56-8A00-0CDBB6CE1787}"/>
              </a:ext>
            </a:extLst>
          </p:cNvPr>
          <p:cNvSpPr txBox="1"/>
          <p:nvPr/>
        </p:nvSpPr>
        <p:spPr>
          <a:xfrm>
            <a:off x="1881051" y="505097"/>
            <a:ext cx="3457303" cy="923330"/>
          </a:xfrm>
          <a:prstGeom prst="rect">
            <a:avLst/>
          </a:prstGeom>
          <a:noFill/>
        </p:spPr>
        <p:txBody>
          <a:bodyPr wrap="square" rtlCol="0">
            <a:spAutoFit/>
          </a:bodyPr>
          <a:lstStyle/>
          <a:p>
            <a:r>
              <a:rPr lang="fr-FR" dirty="0"/>
              <a:t>Mineure (UCLouvain)</a:t>
            </a:r>
          </a:p>
          <a:p>
            <a:r>
              <a:rPr lang="fr-FR" dirty="0"/>
              <a:t>Décentrer l’Histoire. Subalternités et critiques postcoloniales </a:t>
            </a:r>
            <a:endParaRPr lang="fr-BE" dirty="0"/>
          </a:p>
        </p:txBody>
      </p:sp>
    </p:spTree>
    <p:extLst>
      <p:ext uri="{BB962C8B-B14F-4D97-AF65-F5344CB8AC3E}">
        <p14:creationId xmlns:p14="http://schemas.microsoft.com/office/powerpoint/2010/main" val="1311287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FA9E405-503B-43CA-AE51-4A7D001CAD9D}"/>
              </a:ext>
            </a:extLst>
          </p:cNvPr>
          <p:cNvPicPr>
            <a:picLocks noChangeAspect="1"/>
          </p:cNvPicPr>
          <p:nvPr/>
        </p:nvPicPr>
        <p:blipFill>
          <a:blip r:embed="rId2"/>
          <a:stretch>
            <a:fillRect/>
          </a:stretch>
        </p:blipFill>
        <p:spPr>
          <a:xfrm>
            <a:off x="4764263" y="358490"/>
            <a:ext cx="3397455" cy="2198639"/>
          </a:xfrm>
          <a:prstGeom prst="rect">
            <a:avLst/>
          </a:prstGeom>
        </p:spPr>
      </p:pic>
      <p:pic>
        <p:nvPicPr>
          <p:cNvPr id="3" name="Image 2">
            <a:extLst>
              <a:ext uri="{FF2B5EF4-FFF2-40B4-BE49-F238E27FC236}">
                <a16:creationId xmlns:a16="http://schemas.microsoft.com/office/drawing/2014/main" id="{E6827031-80F2-45FF-943B-C92AD4CA2571}"/>
              </a:ext>
            </a:extLst>
          </p:cNvPr>
          <p:cNvPicPr>
            <a:picLocks noChangeAspect="1"/>
          </p:cNvPicPr>
          <p:nvPr/>
        </p:nvPicPr>
        <p:blipFill>
          <a:blip r:embed="rId3"/>
          <a:stretch>
            <a:fillRect/>
          </a:stretch>
        </p:blipFill>
        <p:spPr>
          <a:xfrm>
            <a:off x="760931" y="3077208"/>
            <a:ext cx="3880738" cy="3209717"/>
          </a:xfrm>
          <a:prstGeom prst="rect">
            <a:avLst/>
          </a:prstGeom>
        </p:spPr>
      </p:pic>
      <p:pic>
        <p:nvPicPr>
          <p:cNvPr id="4" name="Image 3">
            <a:extLst>
              <a:ext uri="{FF2B5EF4-FFF2-40B4-BE49-F238E27FC236}">
                <a16:creationId xmlns:a16="http://schemas.microsoft.com/office/drawing/2014/main" id="{DFAECDFC-1B13-4BAC-9C18-A7981BF3CB8C}"/>
              </a:ext>
            </a:extLst>
          </p:cNvPr>
          <p:cNvPicPr>
            <a:picLocks noChangeAspect="1"/>
          </p:cNvPicPr>
          <p:nvPr/>
        </p:nvPicPr>
        <p:blipFill>
          <a:blip r:embed="rId4"/>
          <a:stretch>
            <a:fillRect/>
          </a:stretch>
        </p:blipFill>
        <p:spPr>
          <a:xfrm>
            <a:off x="4665293" y="2678689"/>
            <a:ext cx="3880739" cy="1816761"/>
          </a:xfrm>
          <a:prstGeom prst="rect">
            <a:avLst/>
          </a:prstGeom>
        </p:spPr>
      </p:pic>
      <p:pic>
        <p:nvPicPr>
          <p:cNvPr id="5" name="Image 4">
            <a:extLst>
              <a:ext uri="{FF2B5EF4-FFF2-40B4-BE49-F238E27FC236}">
                <a16:creationId xmlns:a16="http://schemas.microsoft.com/office/drawing/2014/main" id="{6D2FC183-D1D8-49CD-9D0D-69B1D65927ED}"/>
              </a:ext>
            </a:extLst>
          </p:cNvPr>
          <p:cNvPicPr>
            <a:picLocks noChangeAspect="1"/>
          </p:cNvPicPr>
          <p:nvPr/>
        </p:nvPicPr>
        <p:blipFill>
          <a:blip r:embed="rId5"/>
          <a:stretch>
            <a:fillRect/>
          </a:stretch>
        </p:blipFill>
        <p:spPr>
          <a:xfrm>
            <a:off x="4627621" y="4410651"/>
            <a:ext cx="3956084" cy="2289734"/>
          </a:xfrm>
          <a:prstGeom prst="rect">
            <a:avLst/>
          </a:prstGeom>
        </p:spPr>
      </p:pic>
      <p:pic>
        <p:nvPicPr>
          <p:cNvPr id="6" name="Image 5">
            <a:extLst>
              <a:ext uri="{FF2B5EF4-FFF2-40B4-BE49-F238E27FC236}">
                <a16:creationId xmlns:a16="http://schemas.microsoft.com/office/drawing/2014/main" id="{9017F651-54FF-4334-8276-779DBE10F393}"/>
              </a:ext>
            </a:extLst>
          </p:cNvPr>
          <p:cNvPicPr>
            <a:picLocks noChangeAspect="1"/>
          </p:cNvPicPr>
          <p:nvPr/>
        </p:nvPicPr>
        <p:blipFill>
          <a:blip r:embed="rId6"/>
          <a:stretch>
            <a:fillRect/>
          </a:stretch>
        </p:blipFill>
        <p:spPr>
          <a:xfrm>
            <a:off x="8527296" y="2691716"/>
            <a:ext cx="3721110" cy="2104427"/>
          </a:xfrm>
          <a:prstGeom prst="rect">
            <a:avLst/>
          </a:prstGeom>
        </p:spPr>
      </p:pic>
      <p:pic>
        <p:nvPicPr>
          <p:cNvPr id="7" name="Image 6">
            <a:extLst>
              <a:ext uri="{FF2B5EF4-FFF2-40B4-BE49-F238E27FC236}">
                <a16:creationId xmlns:a16="http://schemas.microsoft.com/office/drawing/2014/main" id="{6C13D96C-5BC4-479D-B97A-32A78EDEB39E}"/>
              </a:ext>
            </a:extLst>
          </p:cNvPr>
          <p:cNvPicPr>
            <a:picLocks noChangeAspect="1"/>
          </p:cNvPicPr>
          <p:nvPr/>
        </p:nvPicPr>
        <p:blipFill rotWithShape="1">
          <a:blip r:embed="rId7"/>
          <a:srcRect l="4043" t="-5569" r="-2374" b="5569"/>
          <a:stretch/>
        </p:blipFill>
        <p:spPr>
          <a:xfrm>
            <a:off x="8583703" y="4769949"/>
            <a:ext cx="3608295" cy="761380"/>
          </a:xfrm>
          <a:prstGeom prst="rect">
            <a:avLst/>
          </a:prstGeom>
        </p:spPr>
      </p:pic>
      <p:sp>
        <p:nvSpPr>
          <p:cNvPr id="8" name="ZoneTexte 7">
            <a:extLst>
              <a:ext uri="{FF2B5EF4-FFF2-40B4-BE49-F238E27FC236}">
                <a16:creationId xmlns:a16="http://schemas.microsoft.com/office/drawing/2014/main" id="{1707C3F8-ADBC-4B2D-B69B-906BEF8CB0DA}"/>
              </a:ext>
            </a:extLst>
          </p:cNvPr>
          <p:cNvSpPr txBox="1"/>
          <p:nvPr/>
        </p:nvSpPr>
        <p:spPr>
          <a:xfrm>
            <a:off x="1050234" y="358489"/>
            <a:ext cx="3615059" cy="1938992"/>
          </a:xfrm>
          <a:prstGeom prst="rect">
            <a:avLst/>
          </a:prstGeom>
          <a:noFill/>
        </p:spPr>
        <p:txBody>
          <a:bodyPr wrap="square" rtlCol="0">
            <a:spAutoFit/>
          </a:bodyPr>
          <a:lstStyle/>
          <a:p>
            <a:pPr algn="just"/>
            <a:r>
              <a:rPr lang="fr-FR" sz="2400" dirty="0"/>
              <a:t>Option de master HIST</a:t>
            </a:r>
          </a:p>
          <a:p>
            <a:pPr algn="just"/>
            <a:r>
              <a:rPr lang="fr-FR" sz="2400" dirty="0"/>
              <a:t>Subalternités et critiques postcoloniales. </a:t>
            </a:r>
          </a:p>
          <a:p>
            <a:pPr algn="just"/>
            <a:r>
              <a:rPr lang="fr-FR" sz="2400" dirty="0"/>
              <a:t>Histoire, monde et sociétés</a:t>
            </a:r>
            <a:endParaRPr lang="fr-BE" sz="2400" dirty="0"/>
          </a:p>
        </p:txBody>
      </p:sp>
    </p:spTree>
    <p:extLst>
      <p:ext uri="{BB962C8B-B14F-4D97-AF65-F5344CB8AC3E}">
        <p14:creationId xmlns:p14="http://schemas.microsoft.com/office/powerpoint/2010/main" val="182430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E06D2D-19E1-47A3-BBC2-478AC5A18D3C}"/>
              </a:ext>
            </a:extLst>
          </p:cNvPr>
          <p:cNvSpPr>
            <a:spLocks noGrp="1"/>
          </p:cNvSpPr>
          <p:nvPr>
            <p:ph type="title"/>
          </p:nvPr>
        </p:nvSpPr>
        <p:spPr/>
        <p:txBody>
          <a:bodyPr/>
          <a:lstStyle/>
          <a:p>
            <a:r>
              <a:rPr lang="fr-FR" dirty="0"/>
              <a:t>IV. Enseignement universitaire</a:t>
            </a:r>
            <a:endParaRPr lang="fr-BE" dirty="0"/>
          </a:p>
        </p:txBody>
      </p:sp>
      <p:sp>
        <p:nvSpPr>
          <p:cNvPr id="3" name="Espace réservé du contenu 2">
            <a:extLst>
              <a:ext uri="{FF2B5EF4-FFF2-40B4-BE49-F238E27FC236}">
                <a16:creationId xmlns:a16="http://schemas.microsoft.com/office/drawing/2014/main" id="{B1C14F2F-F6F8-49F0-9F7B-D3064AFEB8B4}"/>
              </a:ext>
            </a:extLst>
          </p:cNvPr>
          <p:cNvSpPr>
            <a:spLocks noGrp="1"/>
          </p:cNvSpPr>
          <p:nvPr>
            <p:ph idx="1"/>
          </p:nvPr>
        </p:nvSpPr>
        <p:spPr>
          <a:xfrm>
            <a:off x="1371600" y="1858618"/>
            <a:ext cx="10058400" cy="4840355"/>
          </a:xfrm>
        </p:spPr>
        <p:txBody>
          <a:bodyPr/>
          <a:lstStyle/>
          <a:p>
            <a:r>
              <a:rPr lang="fr-FR" sz="3200" dirty="0"/>
              <a:t>Autres pistes parmi nos recommandations :</a:t>
            </a:r>
          </a:p>
          <a:p>
            <a:pPr lvl="1" algn="just"/>
            <a:r>
              <a:rPr lang="fr-FR" sz="3200" i="0" dirty="0"/>
              <a:t>Un cours obligatoire sur les enjeux de la décolonisation à l’échelle d’une Faculté/de l’Université ? (// Problématique du Genre, de la transition écologique, etc.)</a:t>
            </a:r>
          </a:p>
          <a:p>
            <a:pPr lvl="1"/>
            <a:r>
              <a:rPr lang="fr-FR" sz="3200" i="0" dirty="0"/>
              <a:t>Une chair interuniversitaire ?</a:t>
            </a:r>
          </a:p>
          <a:p>
            <a:pPr lvl="1"/>
            <a:r>
              <a:rPr lang="fr-FR" sz="3200" i="0" dirty="0"/>
              <a:t>Un master interdisciplinaire et interuniversitaire ?</a:t>
            </a:r>
          </a:p>
          <a:p>
            <a:pPr lvl="1"/>
            <a:endParaRPr lang="fr-BE" dirty="0"/>
          </a:p>
        </p:txBody>
      </p:sp>
    </p:spTree>
    <p:extLst>
      <p:ext uri="{BB962C8B-B14F-4D97-AF65-F5344CB8AC3E}">
        <p14:creationId xmlns:p14="http://schemas.microsoft.com/office/powerpoint/2010/main" val="2985224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94ADF4-468F-4FD9-88D4-697B0BD77060}"/>
              </a:ext>
            </a:extLst>
          </p:cNvPr>
          <p:cNvSpPr>
            <a:spLocks noGrp="1"/>
          </p:cNvSpPr>
          <p:nvPr>
            <p:ph type="title"/>
          </p:nvPr>
        </p:nvSpPr>
        <p:spPr>
          <a:xfrm>
            <a:off x="900348" y="151106"/>
            <a:ext cx="9601200" cy="763782"/>
          </a:xfrm>
        </p:spPr>
        <p:txBody>
          <a:bodyPr/>
          <a:lstStyle/>
          <a:p>
            <a:r>
              <a:rPr lang="fr-FR" dirty="0"/>
              <a:t>V. Enseignement primaire et secondaire</a:t>
            </a:r>
            <a:endParaRPr lang="fr-BE" dirty="0"/>
          </a:p>
        </p:txBody>
      </p:sp>
      <p:sp>
        <p:nvSpPr>
          <p:cNvPr id="3" name="Espace réservé du contenu 2">
            <a:extLst>
              <a:ext uri="{FF2B5EF4-FFF2-40B4-BE49-F238E27FC236}">
                <a16:creationId xmlns:a16="http://schemas.microsoft.com/office/drawing/2014/main" id="{4A761542-1E6E-48DE-853A-E217294D6BF0}"/>
              </a:ext>
            </a:extLst>
          </p:cNvPr>
          <p:cNvSpPr>
            <a:spLocks noGrp="1"/>
          </p:cNvSpPr>
          <p:nvPr>
            <p:ph idx="1"/>
          </p:nvPr>
        </p:nvSpPr>
        <p:spPr>
          <a:xfrm>
            <a:off x="900348" y="824948"/>
            <a:ext cx="10707916" cy="5734878"/>
          </a:xfrm>
        </p:spPr>
        <p:txBody>
          <a:bodyPr>
            <a:normAutofit lnSpcReduction="10000"/>
          </a:bodyPr>
          <a:lstStyle/>
          <a:p>
            <a:pPr algn="just"/>
            <a:r>
              <a:rPr lang="fr-BE" altLang="fr-FR" sz="2400" dirty="0">
                <a:cs typeface="Arial" panose="020B0604020202020204" pitchFamily="34" charset="0"/>
              </a:rPr>
              <a:t>« Après concertation avec les acteurs, mener à son terme dans l’ensemble de l’enseignement secondaire la réforme de l’enseignement de l’histoire coloniale belge en Afrique, plus particulièrement au Congo, au Rwanda et au Burundi, en adaptant le référentiel global. […] Veiller à l’inclusion d’éléments liés à l’histoire des discriminations, des migrations, etc. » [</a:t>
            </a:r>
            <a:r>
              <a:rPr lang="fr-BE" altLang="fr-FR" sz="2400" i="1" dirty="0">
                <a:cs typeface="Arial" panose="020B0604020202020204" pitchFamily="34" charset="0"/>
              </a:rPr>
              <a:t>Déclaration de politique de la FWB</a:t>
            </a:r>
            <a:r>
              <a:rPr lang="fr-BE" altLang="fr-FR" sz="2400" dirty="0">
                <a:cs typeface="Arial" panose="020B0604020202020204" pitchFamily="34" charset="0"/>
              </a:rPr>
              <a:t>, 2019, p. 16]</a:t>
            </a:r>
          </a:p>
          <a:p>
            <a:pPr algn="just"/>
            <a:endParaRPr lang="fr-BE" altLang="fr-FR" sz="2400" dirty="0">
              <a:cs typeface="Arial" panose="020B0604020202020204" pitchFamily="34" charset="0"/>
            </a:endParaRPr>
          </a:p>
          <a:p>
            <a:pPr algn="just"/>
            <a:endParaRPr lang="fr-BE" altLang="fr-FR" sz="2400" dirty="0">
              <a:cs typeface="Arial" panose="020B0604020202020204" pitchFamily="34" charset="0"/>
            </a:endParaRPr>
          </a:p>
          <a:p>
            <a:pPr algn="just"/>
            <a:endParaRPr lang="fr-BE" altLang="fr-FR" sz="2400" dirty="0">
              <a:cs typeface="Arial" panose="020B0604020202020204" pitchFamily="34" charset="0"/>
            </a:endParaRPr>
          </a:p>
          <a:p>
            <a:pPr algn="just"/>
            <a:endParaRPr lang="fr-BE" altLang="fr-FR" sz="2400" dirty="0">
              <a:cs typeface="Arial" panose="020B0604020202020204" pitchFamily="34" charset="0"/>
            </a:endParaRPr>
          </a:p>
          <a:p>
            <a:pPr algn="just"/>
            <a:endParaRPr lang="fr-BE" altLang="fr-FR" sz="2400" dirty="0">
              <a:cs typeface="Arial" panose="020B0604020202020204" pitchFamily="34" charset="0"/>
            </a:endParaRPr>
          </a:p>
          <a:p>
            <a:pPr algn="just"/>
            <a:endParaRPr lang="fr-BE" altLang="fr-FR" sz="2400" dirty="0">
              <a:cs typeface="Arial" panose="020B0604020202020204" pitchFamily="34" charset="0"/>
            </a:endParaRPr>
          </a:p>
          <a:p>
            <a:pPr algn="just"/>
            <a:r>
              <a:rPr lang="en-US" sz="2400" b="1" dirty="0"/>
              <a:t>⚠️ </a:t>
            </a:r>
            <a:r>
              <a:rPr lang="fr-BE" altLang="fr-FR" sz="2400" dirty="0">
                <a:cs typeface="Arial" panose="020B0604020202020204" pitchFamily="34" charset="0"/>
              </a:rPr>
              <a:t>Décoloniser l’école ne signifie pas – seulement - </a:t>
            </a:r>
            <a:r>
              <a:rPr lang="en-US" sz="2400" dirty="0" err="1"/>
              <a:t>étudier</a:t>
            </a:r>
            <a:r>
              <a:rPr lang="en-US" sz="2400" dirty="0"/>
              <a:t> </a:t>
            </a:r>
            <a:r>
              <a:rPr lang="en-US" sz="2400" dirty="0" err="1"/>
              <a:t>l’histoire</a:t>
            </a:r>
            <a:r>
              <a:rPr lang="en-US" sz="2400" dirty="0"/>
              <a:t> de la </a:t>
            </a:r>
            <a:r>
              <a:rPr lang="en-US" sz="2400" dirty="0" err="1"/>
              <a:t>colonisation</a:t>
            </a:r>
            <a:r>
              <a:rPr lang="en-US" sz="2400" dirty="0"/>
              <a:t> (belge)</a:t>
            </a:r>
            <a:endParaRPr lang="fr-FR" altLang="fr-FR" sz="2400" dirty="0">
              <a:cs typeface="Arial" panose="020B0604020202020204" pitchFamily="34" charset="0"/>
            </a:endParaRPr>
          </a:p>
          <a:p>
            <a:pPr marL="0" indent="0" algn="just">
              <a:buNone/>
            </a:pPr>
            <a:endParaRPr lang="fr-BE" sz="1600" cap="small" dirty="0"/>
          </a:p>
          <a:p>
            <a:pPr marL="0" indent="0" algn="just">
              <a:buNone/>
            </a:pPr>
            <a:endParaRPr lang="fr-BE" sz="1600" cap="small" dirty="0"/>
          </a:p>
        </p:txBody>
      </p:sp>
      <p:pic>
        <p:nvPicPr>
          <p:cNvPr id="4" name="Image 10">
            <a:extLst>
              <a:ext uri="{FF2B5EF4-FFF2-40B4-BE49-F238E27FC236}">
                <a16:creationId xmlns:a16="http://schemas.microsoft.com/office/drawing/2014/main" id="{E13499D7-3733-2E41-A105-E17E1D8381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48" y="2822753"/>
            <a:ext cx="2194295" cy="256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 16">
            <a:extLst>
              <a:ext uri="{FF2B5EF4-FFF2-40B4-BE49-F238E27FC236}">
                <a16:creationId xmlns:a16="http://schemas.microsoft.com/office/drawing/2014/main" id="{3BC5FA56-20D9-4347-9F02-B6E35B0DF79C}"/>
              </a:ext>
            </a:extLst>
          </p:cNvPr>
          <p:cNvPicPr>
            <a:picLocks noChangeAspect="1"/>
          </p:cNvPicPr>
          <p:nvPr/>
        </p:nvPicPr>
        <p:blipFill>
          <a:blip r:embed="rId3"/>
          <a:stretch>
            <a:fillRect/>
          </a:stretch>
        </p:blipFill>
        <p:spPr>
          <a:xfrm>
            <a:off x="4040103" y="2773715"/>
            <a:ext cx="4912553" cy="2567205"/>
          </a:xfrm>
          <a:prstGeom prst="rect">
            <a:avLst/>
          </a:prstGeom>
        </p:spPr>
      </p:pic>
      <p:pic>
        <p:nvPicPr>
          <p:cNvPr id="19" name="Image 18" descr="Une image contenant texte, arbre&#10;&#10;Description générée automatiquement">
            <a:extLst>
              <a:ext uri="{FF2B5EF4-FFF2-40B4-BE49-F238E27FC236}">
                <a16:creationId xmlns:a16="http://schemas.microsoft.com/office/drawing/2014/main" id="{101ED13F-DCB5-E54F-AA27-21E34ED819DA}"/>
              </a:ext>
            </a:extLst>
          </p:cNvPr>
          <p:cNvPicPr>
            <a:picLocks noChangeAspect="1"/>
          </p:cNvPicPr>
          <p:nvPr/>
        </p:nvPicPr>
        <p:blipFill>
          <a:blip r:embed="rId4"/>
          <a:stretch>
            <a:fillRect/>
          </a:stretch>
        </p:blipFill>
        <p:spPr>
          <a:xfrm>
            <a:off x="9737021" y="2800683"/>
            <a:ext cx="1871243" cy="2540237"/>
          </a:xfrm>
          <a:prstGeom prst="rect">
            <a:avLst/>
          </a:prstGeom>
        </p:spPr>
      </p:pic>
    </p:spTree>
    <p:extLst>
      <p:ext uri="{BB962C8B-B14F-4D97-AF65-F5344CB8AC3E}">
        <p14:creationId xmlns:p14="http://schemas.microsoft.com/office/powerpoint/2010/main" val="3164327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6E98E1-A8F7-49EA-9DC7-A168FD50D11E}"/>
              </a:ext>
            </a:extLst>
          </p:cNvPr>
          <p:cNvSpPr>
            <a:spLocks noGrp="1"/>
          </p:cNvSpPr>
          <p:nvPr>
            <p:ph type="title"/>
          </p:nvPr>
        </p:nvSpPr>
        <p:spPr/>
        <p:txBody>
          <a:bodyPr/>
          <a:lstStyle/>
          <a:p>
            <a:pPr algn="just"/>
            <a:r>
              <a:rPr lang="fr-FR" dirty="0"/>
              <a:t>VI. Bourses et coopération avec les universités d’Afrique centrale</a:t>
            </a:r>
            <a:endParaRPr lang="fr-BE" dirty="0"/>
          </a:p>
        </p:txBody>
      </p:sp>
      <p:sp>
        <p:nvSpPr>
          <p:cNvPr id="3" name="Espace réservé du contenu 2">
            <a:extLst>
              <a:ext uri="{FF2B5EF4-FFF2-40B4-BE49-F238E27FC236}">
                <a16:creationId xmlns:a16="http://schemas.microsoft.com/office/drawing/2014/main" id="{B46B4A0A-4B6E-4C3E-B172-6C0ED9032E1B}"/>
              </a:ext>
            </a:extLst>
          </p:cNvPr>
          <p:cNvSpPr>
            <a:spLocks noGrp="1"/>
          </p:cNvSpPr>
          <p:nvPr>
            <p:ph idx="1"/>
          </p:nvPr>
        </p:nvSpPr>
        <p:spPr/>
        <p:txBody>
          <a:bodyPr>
            <a:normAutofit/>
          </a:bodyPr>
          <a:lstStyle/>
          <a:p>
            <a:r>
              <a:rPr lang="fr-FR" sz="2800" dirty="0"/>
              <a:t>Nécessité d’une redynamisation</a:t>
            </a:r>
          </a:p>
          <a:p>
            <a:r>
              <a:rPr lang="fr-FR" sz="2800" dirty="0"/>
              <a:t>Comment?</a:t>
            </a:r>
          </a:p>
          <a:p>
            <a:r>
              <a:rPr lang="fr-FR" sz="2800" dirty="0"/>
              <a:t>Analyse des difficultés actuelles</a:t>
            </a:r>
          </a:p>
          <a:p>
            <a:r>
              <a:rPr lang="fr-FR" sz="2800" dirty="0"/>
              <a:t>Méthode pour y remédier?</a:t>
            </a:r>
          </a:p>
          <a:p>
            <a:pPr lvl="1"/>
            <a:r>
              <a:rPr lang="fr-FR" sz="2800" i="0" dirty="0"/>
              <a:t>P. ex. : le projet « </a:t>
            </a:r>
            <a:r>
              <a:rPr lang="fr-FR" sz="2800" i="0" dirty="0" err="1"/>
              <a:t>Lovanium</a:t>
            </a:r>
            <a:r>
              <a:rPr lang="fr-FR" sz="2800" i="0" dirty="0"/>
              <a:t> » (UCLouvain, KUL, </a:t>
            </a:r>
            <a:r>
              <a:rPr lang="fr-FR" sz="2800" i="0" dirty="0" err="1"/>
              <a:t>Unikin</a:t>
            </a:r>
            <a:r>
              <a:rPr lang="fr-FR" sz="2800" i="0" dirty="0"/>
              <a:t>, </a:t>
            </a:r>
            <a:r>
              <a:rPr lang="fr-FR" sz="2800" i="0" dirty="0" err="1"/>
              <a:t>Unaza</a:t>
            </a:r>
            <a:r>
              <a:rPr lang="fr-FR" sz="2800" i="0" dirty="0"/>
              <a:t>, U-Lubumbashi, etc.)</a:t>
            </a:r>
            <a:endParaRPr lang="fr-BE" sz="2800" i="0" dirty="0"/>
          </a:p>
        </p:txBody>
      </p:sp>
    </p:spTree>
    <p:extLst>
      <p:ext uri="{BB962C8B-B14F-4D97-AF65-F5344CB8AC3E}">
        <p14:creationId xmlns:p14="http://schemas.microsoft.com/office/powerpoint/2010/main" val="1792942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3AD537-36E5-634F-BDA5-93B7BA5EFAF6}"/>
              </a:ext>
            </a:extLst>
          </p:cNvPr>
          <p:cNvSpPr>
            <a:spLocks noGrp="1"/>
          </p:cNvSpPr>
          <p:nvPr>
            <p:ph type="title"/>
          </p:nvPr>
        </p:nvSpPr>
        <p:spPr>
          <a:xfrm>
            <a:off x="4954181" y="418885"/>
            <a:ext cx="6562905" cy="1485900"/>
          </a:xfrm>
        </p:spPr>
        <p:txBody>
          <a:bodyPr>
            <a:normAutofit fontScale="90000"/>
          </a:bodyPr>
          <a:lstStyle/>
          <a:p>
            <a:pPr algn="just"/>
            <a:r>
              <a:rPr lang="fr-FR" sz="4000" i="1" dirty="0"/>
              <a:t>Les universités belges et leur gestion du passé colonial</a:t>
            </a:r>
            <a:br>
              <a:rPr lang="fr-FR" sz="3400" i="1" dirty="0"/>
            </a:br>
            <a:r>
              <a:rPr lang="fr-FR" sz="3400" dirty="0"/>
              <a:t>Rapport VLIR-</a:t>
            </a:r>
            <a:r>
              <a:rPr lang="fr-FR" sz="3400" dirty="0" err="1"/>
              <a:t>CRef</a:t>
            </a:r>
            <a:endParaRPr lang="fr-FR" sz="3400" dirty="0"/>
          </a:p>
        </p:txBody>
      </p:sp>
      <p:sp>
        <p:nvSpPr>
          <p:cNvPr id="12" name="Rectangle 11">
            <a:extLst>
              <a:ext uri="{FF2B5EF4-FFF2-40B4-BE49-F238E27FC236}">
                <a16:creationId xmlns:a16="http://schemas.microsoft.com/office/drawing/2014/main" id="{6B205BC3-0B06-4EA6-9066-1A0BEC22C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Espace réservé du contenu 4">
            <a:extLst>
              <a:ext uri="{FF2B5EF4-FFF2-40B4-BE49-F238E27FC236}">
                <a16:creationId xmlns:a16="http://schemas.microsoft.com/office/drawing/2014/main" id="{9043F44B-014A-1342-9D6D-F99CCB6B4923}"/>
              </a:ext>
            </a:extLst>
          </p:cNvPr>
          <p:cNvPicPr>
            <a:picLocks noChangeAspect="1"/>
          </p:cNvPicPr>
          <p:nvPr/>
        </p:nvPicPr>
        <p:blipFill>
          <a:blip r:embed="rId2"/>
          <a:stretch>
            <a:fillRect/>
          </a:stretch>
        </p:blipFill>
        <p:spPr>
          <a:xfrm>
            <a:off x="1023562" y="1161835"/>
            <a:ext cx="3613752" cy="4214288"/>
          </a:xfrm>
          <a:prstGeom prst="rect">
            <a:avLst/>
          </a:prstGeom>
        </p:spPr>
      </p:pic>
      <p:sp>
        <p:nvSpPr>
          <p:cNvPr id="9" name="Content Placeholder 8">
            <a:extLst>
              <a:ext uri="{FF2B5EF4-FFF2-40B4-BE49-F238E27FC236}">
                <a16:creationId xmlns:a16="http://schemas.microsoft.com/office/drawing/2014/main" id="{A7CFB5DA-319B-4040-B761-391B013C4F47}"/>
              </a:ext>
            </a:extLst>
          </p:cNvPr>
          <p:cNvSpPr>
            <a:spLocks noGrp="1"/>
          </p:cNvSpPr>
          <p:nvPr>
            <p:ph idx="1"/>
          </p:nvPr>
        </p:nvSpPr>
        <p:spPr>
          <a:xfrm>
            <a:off x="4954181" y="2011680"/>
            <a:ext cx="6562905" cy="4620768"/>
          </a:xfrm>
        </p:spPr>
        <p:txBody>
          <a:bodyPr>
            <a:normAutofit lnSpcReduction="10000"/>
          </a:bodyPr>
          <a:lstStyle/>
          <a:p>
            <a:pPr marL="0" indent="0">
              <a:buNone/>
            </a:pPr>
            <a:r>
              <a:rPr lang="en-US" sz="2800" dirty="0"/>
              <a:t>Groupe de travail </a:t>
            </a:r>
            <a:r>
              <a:rPr lang="en-US" sz="2800" dirty="0" err="1"/>
              <a:t>interuniversitaire</a:t>
            </a:r>
            <a:r>
              <a:rPr lang="en-US" sz="2800" dirty="0"/>
              <a:t> Passé colonial (</a:t>
            </a:r>
            <a:r>
              <a:rPr lang="en-US" sz="2800" dirty="0" err="1"/>
              <a:t>août</a:t>
            </a:r>
            <a:r>
              <a:rPr lang="en-US" sz="2800" dirty="0"/>
              <a:t> 2020 – septembre 2021)</a:t>
            </a:r>
          </a:p>
          <a:p>
            <a:r>
              <a:rPr lang="en-US" sz="2400" dirty="0" err="1"/>
              <a:t>Président</a:t>
            </a:r>
            <a:r>
              <a:rPr lang="en-US" sz="2400" dirty="0"/>
              <a:t> : I. </a:t>
            </a:r>
            <a:r>
              <a:rPr lang="en-US" sz="2400" dirty="0" err="1"/>
              <a:t>Goddeeris</a:t>
            </a:r>
            <a:r>
              <a:rPr lang="en-US" sz="2400" dirty="0"/>
              <a:t> (KULeuven)</a:t>
            </a:r>
          </a:p>
          <a:p>
            <a:r>
              <a:rPr lang="en-US" sz="2400" dirty="0" err="1"/>
              <a:t>Membres</a:t>
            </a:r>
            <a:r>
              <a:rPr lang="en-US" sz="2400" dirty="0"/>
              <a:t> : </a:t>
            </a:r>
            <a:r>
              <a:rPr lang="en-US" sz="2400" dirty="0" err="1"/>
              <a:t>Marnix</a:t>
            </a:r>
            <a:r>
              <a:rPr lang="en-US" sz="2400" dirty="0"/>
              <a:t> </a:t>
            </a:r>
            <a:r>
              <a:rPr lang="en-US" sz="2400" dirty="0" err="1"/>
              <a:t>Beyen</a:t>
            </a:r>
            <a:r>
              <a:rPr lang="en-US" sz="2400" dirty="0"/>
              <a:t> (</a:t>
            </a:r>
            <a:r>
              <a:rPr lang="en-US" sz="2400" dirty="0" err="1"/>
              <a:t>Uantwerpen</a:t>
            </a:r>
            <a:r>
              <a:rPr lang="en-US" sz="2400" dirty="0"/>
              <a:t>), Anne-Sophie Gijs (UCLouvain), Benoît </a:t>
            </a:r>
            <a:r>
              <a:rPr lang="en-US" sz="2400" dirty="0" err="1"/>
              <a:t>Henriet</a:t>
            </a:r>
            <a:r>
              <a:rPr lang="en-US" sz="2400" dirty="0"/>
              <a:t> (VUB), </a:t>
            </a:r>
            <a:r>
              <a:rPr lang="en-US" sz="2400" dirty="0" err="1"/>
              <a:t>Sibo</a:t>
            </a:r>
            <a:r>
              <a:rPr lang="en-US" sz="2400" dirty="0"/>
              <a:t> </a:t>
            </a:r>
            <a:r>
              <a:rPr lang="en-US" sz="2400" dirty="0" err="1"/>
              <a:t>Kanobana</a:t>
            </a:r>
            <a:r>
              <a:rPr lang="en-US" sz="2400" dirty="0"/>
              <a:t> (</a:t>
            </a:r>
            <a:r>
              <a:rPr lang="en-US" sz="2400" dirty="0" err="1"/>
              <a:t>Ugent</a:t>
            </a:r>
            <a:r>
              <a:rPr lang="en-US" sz="2400" dirty="0"/>
              <a:t>), Jean-Pierre </a:t>
            </a:r>
            <a:r>
              <a:rPr lang="en-US" sz="2400" dirty="0" err="1"/>
              <a:t>Katshidikaya</a:t>
            </a:r>
            <a:r>
              <a:rPr lang="en-US" sz="2400" dirty="0"/>
              <a:t> </a:t>
            </a:r>
            <a:r>
              <a:rPr lang="en-US" sz="2400" dirty="0" err="1"/>
              <a:t>Tshibangu</a:t>
            </a:r>
            <a:r>
              <a:rPr lang="en-US" sz="2400" dirty="0"/>
              <a:t> (</a:t>
            </a:r>
            <a:r>
              <a:rPr lang="en-US" sz="2400" dirty="0" err="1"/>
              <a:t>Umons</a:t>
            </a:r>
            <a:r>
              <a:rPr lang="en-US" sz="2400" dirty="0"/>
              <a:t>), Romain Landmeters (USL-B), Laurent Licata (ULB)</a:t>
            </a:r>
          </a:p>
          <a:p>
            <a:r>
              <a:rPr lang="en-US" sz="2400" dirty="0" err="1"/>
              <a:t>Ont</a:t>
            </a:r>
            <a:r>
              <a:rPr lang="en-US" sz="2400" dirty="0"/>
              <a:t> </a:t>
            </a:r>
            <a:r>
              <a:rPr lang="en-US" sz="2400" dirty="0" err="1"/>
              <a:t>également</a:t>
            </a:r>
            <a:r>
              <a:rPr lang="en-US" sz="2400" dirty="0"/>
              <a:t> </a:t>
            </a:r>
            <a:r>
              <a:rPr lang="en-US" sz="2400" dirty="0" err="1"/>
              <a:t>participé</a:t>
            </a:r>
            <a:r>
              <a:rPr lang="en-US" sz="2400" dirty="0"/>
              <a:t> aux </a:t>
            </a:r>
            <a:r>
              <a:rPr lang="en-US" sz="2400" dirty="0" err="1"/>
              <a:t>réunions</a:t>
            </a:r>
            <a:r>
              <a:rPr lang="en-US" sz="2400" dirty="0"/>
              <a:t> : Maarten </a:t>
            </a:r>
            <a:r>
              <a:rPr lang="en-US" sz="2400" dirty="0" err="1"/>
              <a:t>Couttenier</a:t>
            </a:r>
            <a:r>
              <a:rPr lang="en-US" sz="2400" dirty="0"/>
              <a:t> (AfricaMuseum), Patricia </a:t>
            </a:r>
            <a:r>
              <a:rPr lang="en-US" sz="2400" dirty="0" err="1"/>
              <a:t>Zanoni</a:t>
            </a:r>
            <a:r>
              <a:rPr lang="en-US" sz="2400" dirty="0"/>
              <a:t> (</a:t>
            </a:r>
            <a:r>
              <a:rPr lang="en-US" sz="2400" dirty="0" err="1"/>
              <a:t>Uhasselt</a:t>
            </a:r>
            <a:r>
              <a:rPr lang="en-US" sz="2400" dirty="0"/>
              <a:t>) et Cloe </a:t>
            </a:r>
            <a:r>
              <a:rPr lang="en-US" sz="2400" dirty="0" err="1"/>
              <a:t>Marivoet</a:t>
            </a:r>
            <a:r>
              <a:rPr lang="en-US" sz="2400" dirty="0"/>
              <a:t> (</a:t>
            </a:r>
            <a:r>
              <a:rPr lang="en-US" sz="2400" dirty="0" err="1"/>
              <a:t>Institut</a:t>
            </a:r>
            <a:r>
              <a:rPr lang="en-US" sz="2400" dirty="0"/>
              <a:t> de </a:t>
            </a:r>
            <a:r>
              <a:rPr lang="en-US" sz="2400" dirty="0" err="1"/>
              <a:t>Médecine</a:t>
            </a:r>
            <a:r>
              <a:rPr lang="en-US" sz="2400" dirty="0"/>
              <a:t> </a:t>
            </a:r>
            <a:r>
              <a:rPr lang="en-US" sz="2400" dirty="0" err="1"/>
              <a:t>tropicale</a:t>
            </a:r>
            <a:r>
              <a:rPr lang="en-US" sz="2400" dirty="0"/>
              <a:t>)</a:t>
            </a:r>
          </a:p>
        </p:txBody>
      </p:sp>
    </p:spTree>
    <p:extLst>
      <p:ext uri="{BB962C8B-B14F-4D97-AF65-F5344CB8AC3E}">
        <p14:creationId xmlns:p14="http://schemas.microsoft.com/office/powerpoint/2010/main" val="2789454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0FA58D-201C-4042-B27B-638D596C60F8}"/>
              </a:ext>
            </a:extLst>
          </p:cNvPr>
          <p:cNvSpPr>
            <a:spLocks noGrp="1"/>
          </p:cNvSpPr>
          <p:nvPr>
            <p:ph type="title"/>
          </p:nvPr>
        </p:nvSpPr>
        <p:spPr>
          <a:xfrm>
            <a:off x="1219200" y="168965"/>
            <a:ext cx="9601200" cy="1485900"/>
          </a:xfrm>
        </p:spPr>
        <p:txBody>
          <a:bodyPr/>
          <a:lstStyle/>
          <a:p>
            <a:r>
              <a:rPr lang="fr-FR" dirty="0"/>
              <a:t>Constats généraux</a:t>
            </a:r>
            <a:endParaRPr lang="fr-BE" dirty="0"/>
          </a:p>
        </p:txBody>
      </p:sp>
      <p:sp>
        <p:nvSpPr>
          <p:cNvPr id="3" name="Espace réservé du contenu 2">
            <a:extLst>
              <a:ext uri="{FF2B5EF4-FFF2-40B4-BE49-F238E27FC236}">
                <a16:creationId xmlns:a16="http://schemas.microsoft.com/office/drawing/2014/main" id="{DB61C3A2-E4CD-47C5-B919-4EF47D3150B0}"/>
              </a:ext>
            </a:extLst>
          </p:cNvPr>
          <p:cNvSpPr>
            <a:spLocks noGrp="1"/>
          </p:cNvSpPr>
          <p:nvPr>
            <p:ph idx="1"/>
          </p:nvPr>
        </p:nvSpPr>
        <p:spPr>
          <a:xfrm>
            <a:off x="1295400" y="1172818"/>
            <a:ext cx="9601200" cy="5168348"/>
          </a:xfrm>
        </p:spPr>
        <p:txBody>
          <a:bodyPr>
            <a:normAutofit lnSpcReduction="10000"/>
          </a:bodyPr>
          <a:lstStyle/>
          <a:p>
            <a:pPr marL="457200" indent="-457200" algn="just">
              <a:buFont typeface="+mj-lt"/>
              <a:buAutoNum type="arabicPeriod"/>
            </a:pPr>
            <a:r>
              <a:rPr lang="fr-BE" sz="3200" dirty="0"/>
              <a:t>L’inventaire démontre que de nombreuses initiatives en termes de décolonisation existent…</a:t>
            </a:r>
          </a:p>
          <a:p>
            <a:pPr marL="530352" lvl="1" indent="0" algn="just">
              <a:buNone/>
            </a:pPr>
            <a:r>
              <a:rPr lang="fr-BE" sz="3200" b="1" i="0" dirty="0"/>
              <a:t>MAIS</a:t>
            </a:r>
            <a:r>
              <a:rPr lang="fr-BE" sz="3200" i="0" dirty="0"/>
              <a:t> de nombreuses disparités entre universités et entre facultés</a:t>
            </a:r>
          </a:p>
          <a:p>
            <a:pPr marL="457200" indent="-457200" algn="just">
              <a:buFont typeface="+mj-lt"/>
              <a:buAutoNum type="arabicPeriod"/>
            </a:pPr>
            <a:r>
              <a:rPr lang="fr-BE" sz="3200" dirty="0"/>
              <a:t>Conscientisation générale concernant la décolonisation…</a:t>
            </a:r>
          </a:p>
          <a:p>
            <a:pPr marL="530352" lvl="1" indent="0" algn="just">
              <a:buNone/>
            </a:pPr>
            <a:r>
              <a:rPr lang="fr-BE" sz="3200" b="1" i="0" dirty="0"/>
              <a:t>MAIS</a:t>
            </a:r>
            <a:r>
              <a:rPr lang="fr-BE" sz="3200" i="0" dirty="0"/>
              <a:t> pas nécessairement de réflexion fondamentale</a:t>
            </a:r>
          </a:p>
          <a:p>
            <a:pPr marL="530352" lvl="1" indent="0" algn="just">
              <a:buNone/>
            </a:pPr>
            <a:endParaRPr lang="fr-BE" sz="3200" i="0" dirty="0"/>
          </a:p>
          <a:p>
            <a:pPr marL="530352" lvl="1" indent="0" algn="just">
              <a:buNone/>
            </a:pPr>
            <a:r>
              <a:rPr lang="fr-BE" sz="3200" b="1" i="0" dirty="0"/>
              <a:t>RAPPEL</a:t>
            </a:r>
            <a:r>
              <a:rPr lang="fr-BE" sz="3200" i="0" dirty="0"/>
              <a:t> : ce n’est que le début d’un long processus…</a:t>
            </a:r>
          </a:p>
        </p:txBody>
      </p:sp>
    </p:spTree>
    <p:extLst>
      <p:ext uri="{BB962C8B-B14F-4D97-AF65-F5344CB8AC3E}">
        <p14:creationId xmlns:p14="http://schemas.microsoft.com/office/powerpoint/2010/main" val="939129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0FA58D-201C-4042-B27B-638D596C60F8}"/>
              </a:ext>
            </a:extLst>
          </p:cNvPr>
          <p:cNvSpPr>
            <a:spLocks noGrp="1"/>
          </p:cNvSpPr>
          <p:nvPr>
            <p:ph type="title"/>
          </p:nvPr>
        </p:nvSpPr>
        <p:spPr/>
        <p:txBody>
          <a:bodyPr/>
          <a:lstStyle/>
          <a:p>
            <a:r>
              <a:rPr lang="fr-FR" dirty="0"/>
              <a:t>Recommandations</a:t>
            </a:r>
            <a:endParaRPr lang="fr-BE" dirty="0"/>
          </a:p>
        </p:txBody>
      </p:sp>
      <p:sp>
        <p:nvSpPr>
          <p:cNvPr id="3" name="Espace réservé du contenu 2">
            <a:extLst>
              <a:ext uri="{FF2B5EF4-FFF2-40B4-BE49-F238E27FC236}">
                <a16:creationId xmlns:a16="http://schemas.microsoft.com/office/drawing/2014/main" id="{DB61C3A2-E4CD-47C5-B919-4EF47D3150B0}"/>
              </a:ext>
            </a:extLst>
          </p:cNvPr>
          <p:cNvSpPr>
            <a:spLocks noGrp="1"/>
          </p:cNvSpPr>
          <p:nvPr>
            <p:ph idx="1"/>
          </p:nvPr>
        </p:nvSpPr>
        <p:spPr>
          <a:xfrm>
            <a:off x="1371599" y="1719470"/>
            <a:ext cx="10366513" cy="4681330"/>
          </a:xfrm>
        </p:spPr>
        <p:txBody>
          <a:bodyPr>
            <a:normAutofit/>
          </a:bodyPr>
          <a:lstStyle/>
          <a:p>
            <a:pPr marL="457200" indent="-457200">
              <a:buFont typeface="+mj-lt"/>
              <a:buAutoNum type="arabicPeriod"/>
            </a:pPr>
            <a:r>
              <a:rPr lang="fr-FR" sz="4000" dirty="0"/>
              <a:t>Communication avec grand public</a:t>
            </a:r>
          </a:p>
          <a:p>
            <a:pPr marL="457200" indent="-457200">
              <a:buFont typeface="+mj-lt"/>
              <a:buAutoNum type="arabicPeriod"/>
            </a:pPr>
            <a:r>
              <a:rPr lang="fr-FR" sz="4000" dirty="0"/>
              <a:t>Diversité à tous les niveaux</a:t>
            </a:r>
          </a:p>
          <a:p>
            <a:pPr marL="457200" indent="-457200">
              <a:buFont typeface="+mj-lt"/>
              <a:buAutoNum type="arabicPeriod"/>
            </a:pPr>
            <a:r>
              <a:rPr lang="fr-FR" sz="2400" dirty="0"/>
              <a:t>Collaboration avec des universités non occidentales, en particulier d’Afrique centrale</a:t>
            </a:r>
          </a:p>
          <a:p>
            <a:pPr marL="457200" indent="-457200">
              <a:buFont typeface="+mj-lt"/>
              <a:buAutoNum type="arabicPeriod"/>
            </a:pPr>
            <a:r>
              <a:rPr lang="fr-FR" sz="2400" dirty="0"/>
              <a:t>Élargissement de l’offre éducative</a:t>
            </a:r>
          </a:p>
          <a:p>
            <a:pPr marL="0" indent="0">
              <a:buNone/>
            </a:pPr>
            <a:endParaRPr lang="fr-BE" dirty="0"/>
          </a:p>
        </p:txBody>
      </p:sp>
    </p:spTree>
    <p:extLst>
      <p:ext uri="{BB962C8B-B14F-4D97-AF65-F5344CB8AC3E}">
        <p14:creationId xmlns:p14="http://schemas.microsoft.com/office/powerpoint/2010/main" val="81632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0FA58D-201C-4042-B27B-638D596C60F8}"/>
              </a:ext>
            </a:extLst>
          </p:cNvPr>
          <p:cNvSpPr>
            <a:spLocks noGrp="1"/>
          </p:cNvSpPr>
          <p:nvPr>
            <p:ph type="title"/>
          </p:nvPr>
        </p:nvSpPr>
        <p:spPr>
          <a:xfrm>
            <a:off x="1295400" y="99391"/>
            <a:ext cx="9601200" cy="705679"/>
          </a:xfrm>
        </p:spPr>
        <p:txBody>
          <a:bodyPr/>
          <a:lstStyle/>
          <a:p>
            <a:r>
              <a:rPr lang="fr-FR" dirty="0"/>
              <a:t>Recommandations</a:t>
            </a:r>
            <a:endParaRPr lang="fr-BE" dirty="0"/>
          </a:p>
        </p:txBody>
      </p:sp>
      <p:sp>
        <p:nvSpPr>
          <p:cNvPr id="3" name="Espace réservé du contenu 2">
            <a:extLst>
              <a:ext uri="{FF2B5EF4-FFF2-40B4-BE49-F238E27FC236}">
                <a16:creationId xmlns:a16="http://schemas.microsoft.com/office/drawing/2014/main" id="{DB61C3A2-E4CD-47C5-B919-4EF47D3150B0}"/>
              </a:ext>
            </a:extLst>
          </p:cNvPr>
          <p:cNvSpPr>
            <a:spLocks noGrp="1"/>
          </p:cNvSpPr>
          <p:nvPr>
            <p:ph idx="1"/>
          </p:nvPr>
        </p:nvSpPr>
        <p:spPr>
          <a:xfrm>
            <a:off x="1295400" y="983974"/>
            <a:ext cx="10366513" cy="5774635"/>
          </a:xfrm>
        </p:spPr>
        <p:txBody>
          <a:bodyPr>
            <a:normAutofit/>
          </a:bodyPr>
          <a:lstStyle/>
          <a:p>
            <a:pPr marL="457200" indent="-457200">
              <a:buFont typeface="+mj-lt"/>
              <a:buAutoNum type="arabicPeriod"/>
            </a:pPr>
            <a:r>
              <a:rPr lang="fr-FR" sz="3600" dirty="0"/>
              <a:t>Communication avec grand public</a:t>
            </a:r>
          </a:p>
          <a:p>
            <a:pPr lvl="1"/>
            <a:r>
              <a:rPr lang="fr-FR" sz="2400" i="0" dirty="0"/>
              <a:t>Diffuser des résultats de recherche dans un objectif de cohésion sociale</a:t>
            </a:r>
          </a:p>
          <a:p>
            <a:pPr lvl="1"/>
            <a:r>
              <a:rPr lang="fr-FR" sz="2400" i="0" dirty="0"/>
              <a:t>Enseignement primaire et secondaire = groupe-cible essentiel</a:t>
            </a:r>
          </a:p>
          <a:p>
            <a:pPr lvl="1"/>
            <a:r>
              <a:rPr lang="fr-FR" sz="2400" i="0" dirty="0"/>
              <a:t>Discuter et enseigner avec le grand public… mais aussi écouter et apprendre !</a:t>
            </a:r>
          </a:p>
          <a:p>
            <a:pPr lvl="1"/>
            <a:r>
              <a:rPr lang="fr-FR" sz="2400" i="0" dirty="0"/>
              <a:t>Valoriser l’investissement social des chercheuses et chercheurs</a:t>
            </a:r>
          </a:p>
          <a:p>
            <a:pPr marL="457200" indent="-457200">
              <a:buFont typeface="+mj-lt"/>
              <a:buAutoNum type="arabicPeriod"/>
            </a:pPr>
            <a:r>
              <a:rPr lang="fr-FR" sz="3600" dirty="0"/>
              <a:t>Diversité à tous les niveaux</a:t>
            </a:r>
          </a:p>
          <a:p>
            <a:pPr lvl="1"/>
            <a:r>
              <a:rPr lang="fr-BE" sz="2400" i="0" dirty="0"/>
              <a:t>Mieux refléter la réalité multiculturelle de la société en Belgique</a:t>
            </a:r>
          </a:p>
          <a:p>
            <a:pPr lvl="1"/>
            <a:r>
              <a:rPr lang="fr-BE" sz="2400" i="0" dirty="0"/>
              <a:t>Accroitre l’évaluation et le contrôle de la composition du personnel et des étudiants</a:t>
            </a:r>
          </a:p>
          <a:p>
            <a:pPr lvl="1"/>
            <a:r>
              <a:rPr lang="fr-BE" sz="2400" i="0" dirty="0"/>
              <a:t>S’inspirer des politiques de genre</a:t>
            </a:r>
          </a:p>
          <a:p>
            <a:pPr lvl="1"/>
            <a:r>
              <a:rPr lang="fr-BE" sz="2400" i="0" dirty="0"/>
              <a:t>Mieux accueillir les étudiant·e·s et </a:t>
            </a:r>
            <a:r>
              <a:rPr lang="fr-BE" sz="2400" i="0" dirty="0" err="1"/>
              <a:t>doctorant·e·s</a:t>
            </a:r>
            <a:r>
              <a:rPr lang="fr-BE" sz="2400" i="0" dirty="0"/>
              <a:t> issus de l’immigration</a:t>
            </a:r>
          </a:p>
        </p:txBody>
      </p:sp>
    </p:spTree>
    <p:extLst>
      <p:ext uri="{BB962C8B-B14F-4D97-AF65-F5344CB8AC3E}">
        <p14:creationId xmlns:p14="http://schemas.microsoft.com/office/powerpoint/2010/main" val="3078929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CB9895-4737-4339-8508-F0FFA5DE850B}"/>
              </a:ext>
            </a:extLst>
          </p:cNvPr>
          <p:cNvSpPr>
            <a:spLocks noGrp="1"/>
          </p:cNvSpPr>
          <p:nvPr>
            <p:ph type="title"/>
          </p:nvPr>
        </p:nvSpPr>
        <p:spPr/>
        <p:txBody>
          <a:bodyPr/>
          <a:lstStyle/>
          <a:p>
            <a:r>
              <a:rPr lang="fr-FR" dirty="0"/>
              <a:t>Conclusions</a:t>
            </a:r>
            <a:endParaRPr lang="fr-BE" dirty="0"/>
          </a:p>
        </p:txBody>
      </p:sp>
      <p:sp>
        <p:nvSpPr>
          <p:cNvPr id="3" name="Espace réservé du contenu 2">
            <a:extLst>
              <a:ext uri="{FF2B5EF4-FFF2-40B4-BE49-F238E27FC236}">
                <a16:creationId xmlns:a16="http://schemas.microsoft.com/office/drawing/2014/main" id="{DE87E8E2-CAAB-4277-A761-7762215266AF}"/>
              </a:ext>
            </a:extLst>
          </p:cNvPr>
          <p:cNvSpPr>
            <a:spLocks noGrp="1"/>
          </p:cNvSpPr>
          <p:nvPr>
            <p:ph idx="1"/>
          </p:nvPr>
        </p:nvSpPr>
        <p:spPr>
          <a:xfrm>
            <a:off x="1371600" y="1461051"/>
            <a:ext cx="9601200" cy="5019261"/>
          </a:xfrm>
        </p:spPr>
        <p:txBody>
          <a:bodyPr>
            <a:normAutofit fontScale="92500" lnSpcReduction="20000"/>
          </a:bodyPr>
          <a:lstStyle/>
          <a:p>
            <a:r>
              <a:rPr lang="fr-BE" sz="2800" dirty="0"/>
              <a:t>Continuer la réflexion</a:t>
            </a:r>
          </a:p>
          <a:p>
            <a:pPr lvl="1"/>
            <a:r>
              <a:rPr lang="fr-BE" sz="2800" i="0" dirty="0"/>
              <a:t>Cf. nos contributions dans le </a:t>
            </a:r>
            <a:r>
              <a:rPr lang="fr-BE" sz="2800" dirty="0"/>
              <a:t>Journal of Belgian </a:t>
            </a:r>
            <a:r>
              <a:rPr lang="fr-BE" sz="2800" dirty="0" err="1"/>
              <a:t>History</a:t>
            </a:r>
            <a:endParaRPr lang="fr-BE" sz="2800" dirty="0"/>
          </a:p>
          <a:p>
            <a:pPr lvl="1"/>
            <a:r>
              <a:rPr lang="fr-BE" sz="2800" i="0" dirty="0"/>
              <a:t>Mettre à jour l’inventaire avec vos initiatives</a:t>
            </a:r>
          </a:p>
          <a:p>
            <a:pPr lvl="1"/>
            <a:r>
              <a:rPr lang="fr-BE" sz="2800" i="0" dirty="0"/>
              <a:t>Constituer un GT au sein de l’USL-B ?</a:t>
            </a:r>
          </a:p>
          <a:p>
            <a:pPr lvl="1"/>
            <a:r>
              <a:rPr lang="fr-BE" sz="2800" i="0" dirty="0"/>
              <a:t>Organiser un séminaire UCLouvain – UCLouvain Saint-Louis ?</a:t>
            </a:r>
          </a:p>
          <a:p>
            <a:pPr lvl="1"/>
            <a:r>
              <a:rPr lang="fr-BE" sz="2800" i="0" dirty="0"/>
              <a:t>Organiser un colloque interuniversitaire ?</a:t>
            </a:r>
          </a:p>
          <a:p>
            <a:pPr lvl="1"/>
            <a:r>
              <a:rPr lang="fr-BE" sz="2800" i="0" dirty="0"/>
              <a:t>…</a:t>
            </a:r>
          </a:p>
          <a:p>
            <a:r>
              <a:rPr lang="fr-BE" sz="2800" dirty="0"/>
              <a:t>Prendre des initiative pérennes</a:t>
            </a:r>
            <a:endParaRPr lang="fr-BE" sz="2800" i="0" dirty="0"/>
          </a:p>
          <a:p>
            <a:pPr lvl="1"/>
            <a:r>
              <a:rPr lang="fr-BE" sz="2800" i="0" dirty="0"/>
              <a:t>Créer une cellule ‘diversité’ dans nos universités ?</a:t>
            </a:r>
          </a:p>
          <a:p>
            <a:pPr lvl="1"/>
            <a:r>
              <a:rPr lang="fr-BE" sz="2800" i="0" dirty="0"/>
              <a:t>Organiser chaire/master interuniversitaire en postcolonial/</a:t>
            </a:r>
            <a:r>
              <a:rPr lang="fr-BE" sz="2800" i="0" dirty="0" err="1"/>
              <a:t>subaltern</a:t>
            </a:r>
            <a:r>
              <a:rPr lang="fr-BE" sz="2800" i="0" dirty="0"/>
              <a:t>/decolonial </a:t>
            </a:r>
            <a:r>
              <a:rPr lang="fr-BE" sz="2800" i="0" dirty="0" err="1"/>
              <a:t>studies</a:t>
            </a:r>
            <a:r>
              <a:rPr lang="fr-BE" sz="2800" i="0" dirty="0"/>
              <a:t> ?</a:t>
            </a:r>
          </a:p>
          <a:p>
            <a:pPr lvl="1"/>
            <a:r>
              <a:rPr lang="fr-BE" sz="2800" i="0" dirty="0"/>
              <a:t>…</a:t>
            </a:r>
          </a:p>
          <a:p>
            <a:pPr lvl="1"/>
            <a:endParaRPr lang="fr-BE" i="0" dirty="0"/>
          </a:p>
          <a:p>
            <a:pPr lvl="1"/>
            <a:endParaRPr lang="fr-BE" i="0" dirty="0"/>
          </a:p>
        </p:txBody>
      </p:sp>
    </p:spTree>
    <p:extLst>
      <p:ext uri="{BB962C8B-B14F-4D97-AF65-F5344CB8AC3E}">
        <p14:creationId xmlns:p14="http://schemas.microsoft.com/office/powerpoint/2010/main" val="3733996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31EB701-9CCB-46E4-A779-8F7D16A68362}"/>
              </a:ext>
            </a:extLst>
          </p:cNvPr>
          <p:cNvSpPr>
            <a:spLocks noGrp="1"/>
          </p:cNvSpPr>
          <p:nvPr>
            <p:ph type="title"/>
          </p:nvPr>
        </p:nvSpPr>
        <p:spPr>
          <a:xfrm>
            <a:off x="944217" y="685800"/>
            <a:ext cx="11072191" cy="1485900"/>
          </a:xfrm>
        </p:spPr>
        <p:txBody>
          <a:bodyPr>
            <a:normAutofit fontScale="90000"/>
          </a:bodyPr>
          <a:lstStyle/>
          <a:p>
            <a:r>
              <a:rPr lang="fr-FR" sz="6000" dirty="0"/>
              <a:t>Merci pour votre attention !</a:t>
            </a:r>
            <a:br>
              <a:rPr lang="fr-FR" sz="6000" dirty="0"/>
            </a:br>
            <a:r>
              <a:rPr lang="fr-FR" sz="6000" dirty="0"/>
              <a:t>Des questions ? Des suggestions?</a:t>
            </a:r>
            <a:endParaRPr lang="fr-BE" sz="3600" dirty="0"/>
          </a:p>
        </p:txBody>
      </p:sp>
      <p:sp>
        <p:nvSpPr>
          <p:cNvPr id="5" name="Espace réservé du contenu 4">
            <a:extLst>
              <a:ext uri="{FF2B5EF4-FFF2-40B4-BE49-F238E27FC236}">
                <a16:creationId xmlns:a16="http://schemas.microsoft.com/office/drawing/2014/main" id="{8A3255A1-11D9-4166-AA99-B4CBEAA56885}"/>
              </a:ext>
            </a:extLst>
          </p:cNvPr>
          <p:cNvSpPr>
            <a:spLocks noGrp="1"/>
          </p:cNvSpPr>
          <p:nvPr>
            <p:ph idx="1"/>
          </p:nvPr>
        </p:nvSpPr>
        <p:spPr>
          <a:xfrm>
            <a:off x="944217" y="2286000"/>
            <a:ext cx="11141765" cy="3581400"/>
          </a:xfrm>
        </p:spPr>
        <p:txBody>
          <a:bodyPr>
            <a:normAutofit/>
          </a:bodyPr>
          <a:lstStyle/>
          <a:p>
            <a:pPr marL="0" indent="0">
              <a:buNone/>
            </a:pPr>
            <a:r>
              <a:rPr lang="fr-BE" sz="3200" dirty="0">
                <a:hlinkClick r:id="rId2"/>
              </a:rPr>
              <a:t>anne-sophie.gijs@uclouvain.be</a:t>
            </a:r>
            <a:endParaRPr lang="fr-BE" sz="3200" dirty="0"/>
          </a:p>
          <a:p>
            <a:pPr marL="0" indent="0">
              <a:buNone/>
            </a:pPr>
            <a:r>
              <a:rPr lang="fr-BE" sz="3200" dirty="0">
                <a:hlinkClick r:id="rId3"/>
              </a:rPr>
              <a:t>romain.landmeters@usaintlouis.be</a:t>
            </a:r>
            <a:endParaRPr lang="fr-BE" sz="3200" dirty="0"/>
          </a:p>
          <a:p>
            <a:pPr marL="0" indent="0">
              <a:buNone/>
            </a:pPr>
            <a:endParaRPr lang="fr-BE" sz="3200" dirty="0"/>
          </a:p>
          <a:p>
            <a:pPr marL="0" indent="0">
              <a:buNone/>
            </a:pPr>
            <a:endParaRPr lang="fr-BE" sz="2400" dirty="0"/>
          </a:p>
          <a:p>
            <a:pPr marL="0" indent="0">
              <a:buNone/>
            </a:pPr>
            <a:endParaRPr lang="fr-BE" sz="2400" dirty="0"/>
          </a:p>
        </p:txBody>
      </p:sp>
      <p:pic>
        <p:nvPicPr>
          <p:cNvPr id="6" name="Image 2">
            <a:extLst>
              <a:ext uri="{FF2B5EF4-FFF2-40B4-BE49-F238E27FC236}">
                <a16:creationId xmlns:a16="http://schemas.microsoft.com/office/drawing/2014/main" id="{3D4C9431-4CEC-874A-AC89-A5C53F01B5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2206" y="5996346"/>
            <a:ext cx="1223818" cy="103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3">
            <a:extLst>
              <a:ext uri="{FF2B5EF4-FFF2-40B4-BE49-F238E27FC236}">
                <a16:creationId xmlns:a16="http://schemas.microsoft.com/office/drawing/2014/main" id="{DB8B7CDF-7250-764A-AE6A-A083F57E8C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85780" y="4492487"/>
            <a:ext cx="1245515" cy="112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a:extLst>
              <a:ext uri="{FF2B5EF4-FFF2-40B4-BE49-F238E27FC236}">
                <a16:creationId xmlns:a16="http://schemas.microsoft.com/office/drawing/2014/main" id="{D0FE691F-CB8E-554A-9737-916BED8CE7A0}"/>
              </a:ext>
            </a:extLst>
          </p:cNvPr>
          <p:cNvSpPr txBox="1"/>
          <p:nvPr/>
        </p:nvSpPr>
        <p:spPr>
          <a:xfrm>
            <a:off x="5724011" y="6331226"/>
            <a:ext cx="6169152" cy="369332"/>
          </a:xfrm>
          <a:prstGeom prst="rect">
            <a:avLst/>
          </a:prstGeom>
          <a:noFill/>
        </p:spPr>
        <p:txBody>
          <a:bodyPr wrap="square" rtlCol="0">
            <a:spAutoFit/>
          </a:bodyPr>
          <a:lstStyle/>
          <a:p>
            <a:pPr algn="r"/>
            <a:r>
              <a:rPr lang="fr-FR" dirty="0"/>
              <a:t>Midis du CRHiDI, Bruxelles, le 6 décembre 2021</a:t>
            </a:r>
          </a:p>
        </p:txBody>
      </p:sp>
      <p:pic>
        <p:nvPicPr>
          <p:cNvPr id="8" name="Image 7">
            <a:extLst>
              <a:ext uri="{FF2B5EF4-FFF2-40B4-BE49-F238E27FC236}">
                <a16:creationId xmlns:a16="http://schemas.microsoft.com/office/drawing/2014/main" id="{4DC07FC5-771E-BE42-95DB-948610D419C8}"/>
              </a:ext>
            </a:extLst>
          </p:cNvPr>
          <p:cNvPicPr>
            <a:picLocks noChangeAspect="1"/>
          </p:cNvPicPr>
          <p:nvPr/>
        </p:nvPicPr>
        <p:blipFill>
          <a:blip r:embed="rId6"/>
          <a:stretch>
            <a:fillRect/>
          </a:stretch>
        </p:blipFill>
        <p:spPr>
          <a:xfrm>
            <a:off x="5799209" y="4492487"/>
            <a:ext cx="3594100" cy="1123618"/>
          </a:xfrm>
          <a:prstGeom prst="rect">
            <a:avLst/>
          </a:prstGeom>
        </p:spPr>
      </p:pic>
      <p:pic>
        <p:nvPicPr>
          <p:cNvPr id="10" name="Image 9">
            <a:extLst>
              <a:ext uri="{FF2B5EF4-FFF2-40B4-BE49-F238E27FC236}">
                <a16:creationId xmlns:a16="http://schemas.microsoft.com/office/drawing/2014/main" id="{54CECAB9-BC41-794D-92FF-F30F809825A1}"/>
              </a:ext>
            </a:extLst>
          </p:cNvPr>
          <p:cNvPicPr>
            <a:picLocks noChangeAspect="1"/>
          </p:cNvPicPr>
          <p:nvPr/>
        </p:nvPicPr>
        <p:blipFill>
          <a:blip r:embed="rId7"/>
          <a:stretch>
            <a:fillRect/>
          </a:stretch>
        </p:blipFill>
        <p:spPr>
          <a:xfrm>
            <a:off x="1072206" y="4492487"/>
            <a:ext cx="4727003" cy="1123618"/>
          </a:xfrm>
          <a:prstGeom prst="rect">
            <a:avLst/>
          </a:prstGeom>
        </p:spPr>
      </p:pic>
    </p:spTree>
    <p:extLst>
      <p:ext uri="{BB962C8B-B14F-4D97-AF65-F5344CB8AC3E}">
        <p14:creationId xmlns:p14="http://schemas.microsoft.com/office/powerpoint/2010/main" val="885464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31EB701-9CCB-46E4-A779-8F7D16A68362}"/>
              </a:ext>
            </a:extLst>
          </p:cNvPr>
          <p:cNvSpPr>
            <a:spLocks noGrp="1"/>
          </p:cNvSpPr>
          <p:nvPr>
            <p:ph type="title"/>
          </p:nvPr>
        </p:nvSpPr>
        <p:spPr/>
        <p:txBody>
          <a:bodyPr/>
          <a:lstStyle/>
          <a:p>
            <a:r>
              <a:rPr lang="fr-FR" dirty="0"/>
              <a:t>Contexte</a:t>
            </a:r>
            <a:endParaRPr lang="fr-BE" dirty="0"/>
          </a:p>
        </p:txBody>
      </p:sp>
      <p:sp>
        <p:nvSpPr>
          <p:cNvPr id="5" name="Espace réservé du contenu 4">
            <a:extLst>
              <a:ext uri="{FF2B5EF4-FFF2-40B4-BE49-F238E27FC236}">
                <a16:creationId xmlns:a16="http://schemas.microsoft.com/office/drawing/2014/main" id="{8A3255A1-11D9-4166-AA99-B4CBEAA56885}"/>
              </a:ext>
            </a:extLst>
          </p:cNvPr>
          <p:cNvSpPr>
            <a:spLocks noGrp="1"/>
          </p:cNvSpPr>
          <p:nvPr>
            <p:ph idx="1"/>
          </p:nvPr>
        </p:nvSpPr>
        <p:spPr>
          <a:xfrm>
            <a:off x="1371600" y="2286000"/>
            <a:ext cx="9601200" cy="3581400"/>
          </a:xfrm>
        </p:spPr>
        <p:txBody>
          <a:bodyPr/>
          <a:lstStyle/>
          <a:p>
            <a:r>
              <a:rPr lang="fr-FR" dirty="0"/>
              <a:t>Répercussions du Mouvement « Black Lives </a:t>
            </a:r>
            <a:r>
              <a:rPr lang="fr-FR" dirty="0" err="1"/>
              <a:t>Matter</a:t>
            </a:r>
            <a:r>
              <a:rPr lang="fr-FR" dirty="0"/>
              <a:t> » en Belgique en juin 2020</a:t>
            </a:r>
          </a:p>
          <a:p>
            <a:endParaRPr lang="fr-BE" dirty="0"/>
          </a:p>
        </p:txBody>
      </p:sp>
      <p:pic>
        <p:nvPicPr>
          <p:cNvPr id="1028" name="Picture 4" descr="Black lives matter»: près de 10.000 personnes se sont rassemblées devant le  Palais de Justice de Bruxelles (photos et vidéos) - Le Soir">
            <a:extLst>
              <a:ext uri="{FF2B5EF4-FFF2-40B4-BE49-F238E27FC236}">
                <a16:creationId xmlns:a16="http://schemas.microsoft.com/office/drawing/2014/main" id="{DA6BA466-3A91-4767-8C2D-0C6DD84F77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1840" y="3060567"/>
            <a:ext cx="5357813" cy="3014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124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50DB4D-800B-4323-BBCA-7B079350437B}"/>
              </a:ext>
            </a:extLst>
          </p:cNvPr>
          <p:cNvSpPr>
            <a:spLocks noGrp="1"/>
          </p:cNvSpPr>
          <p:nvPr>
            <p:ph type="title"/>
          </p:nvPr>
        </p:nvSpPr>
        <p:spPr/>
        <p:txBody>
          <a:bodyPr/>
          <a:lstStyle/>
          <a:p>
            <a:r>
              <a:rPr lang="fr-FR" dirty="0"/>
              <a:t>Contexte</a:t>
            </a:r>
            <a:endParaRPr lang="fr-BE" dirty="0"/>
          </a:p>
        </p:txBody>
      </p:sp>
      <p:sp>
        <p:nvSpPr>
          <p:cNvPr id="3" name="Espace réservé du contenu 2">
            <a:extLst>
              <a:ext uri="{FF2B5EF4-FFF2-40B4-BE49-F238E27FC236}">
                <a16:creationId xmlns:a16="http://schemas.microsoft.com/office/drawing/2014/main" id="{835A2A81-8DDC-46C5-AB95-68127AE15E43}"/>
              </a:ext>
            </a:extLst>
          </p:cNvPr>
          <p:cNvSpPr>
            <a:spLocks noGrp="1"/>
          </p:cNvSpPr>
          <p:nvPr>
            <p:ph idx="1"/>
          </p:nvPr>
        </p:nvSpPr>
        <p:spPr>
          <a:xfrm>
            <a:off x="1371600" y="1661641"/>
            <a:ext cx="5064034" cy="4561565"/>
          </a:xfrm>
        </p:spPr>
        <p:txBody>
          <a:bodyPr>
            <a:normAutofit fontScale="92500"/>
          </a:bodyPr>
          <a:lstStyle/>
          <a:p>
            <a:r>
              <a:rPr lang="fr-FR" sz="2800" dirty="0">
                <a:solidFill>
                  <a:schemeClr val="tx1"/>
                </a:solidFill>
              </a:rPr>
              <a:t>Parmi les réactions politiques :</a:t>
            </a:r>
          </a:p>
          <a:p>
            <a:pPr lvl="1"/>
            <a:r>
              <a:rPr lang="fr-FR" sz="2800" dirty="0">
                <a:solidFill>
                  <a:srgbClr val="303D4D"/>
                </a:solidFill>
              </a:rPr>
              <a:t>Lettre officielle du roi Philippe</a:t>
            </a:r>
          </a:p>
          <a:p>
            <a:pPr marL="530352" lvl="1" indent="0">
              <a:buNone/>
            </a:pPr>
            <a:r>
              <a:rPr lang="fr-FR" sz="2400" i="0" dirty="0">
                <a:solidFill>
                  <a:srgbClr val="303D4D"/>
                </a:solidFill>
              </a:rPr>
              <a:t>Regrets exprimés à l’occasion du 60</a:t>
            </a:r>
            <a:r>
              <a:rPr lang="fr-FR" sz="2400" i="0" baseline="30000" dirty="0">
                <a:solidFill>
                  <a:srgbClr val="303D4D"/>
                </a:solidFill>
              </a:rPr>
              <a:t>e</a:t>
            </a:r>
            <a:r>
              <a:rPr lang="fr-FR" sz="2400" i="0" dirty="0">
                <a:solidFill>
                  <a:srgbClr val="303D4D"/>
                </a:solidFill>
              </a:rPr>
              <a:t> anniversaire de l’indépendance congolaise, le 30 juin 2020</a:t>
            </a:r>
          </a:p>
          <a:p>
            <a:pPr lvl="1"/>
            <a:r>
              <a:rPr lang="fr-FR" sz="2800" dirty="0">
                <a:solidFill>
                  <a:srgbClr val="303D4D"/>
                </a:solidFill>
              </a:rPr>
              <a:t>Commission spéciale Congo</a:t>
            </a:r>
          </a:p>
          <a:p>
            <a:pPr marL="530352" lvl="1" indent="0">
              <a:buNone/>
            </a:pPr>
            <a:r>
              <a:rPr lang="fr-FR" sz="2200" i="0" dirty="0">
                <a:solidFill>
                  <a:srgbClr val="303D4D"/>
                </a:solidFill>
              </a:rPr>
              <a:t>Mise en place par le Parlement fédéral en juillet 2020 avec pour mission de produire un rapport sur le passé colonial belge et son impact sur les populations concernées</a:t>
            </a:r>
          </a:p>
          <a:p>
            <a:pPr marL="530352" lvl="1" indent="0">
              <a:buNone/>
            </a:pPr>
            <a:endParaRPr lang="fr-FR" dirty="0">
              <a:solidFill>
                <a:srgbClr val="303D4D"/>
              </a:solidFill>
              <a:latin typeface="Alegreya Sans Medium" pitchFamily="2" charset="77"/>
            </a:endParaRPr>
          </a:p>
          <a:p>
            <a:pPr lvl="1"/>
            <a:endParaRPr lang="fr-FR" dirty="0">
              <a:solidFill>
                <a:schemeClr val="tx1"/>
              </a:solidFill>
              <a:latin typeface="Alegreya Bold"/>
            </a:endParaRPr>
          </a:p>
          <a:p>
            <a:endParaRPr lang="fr-BE" dirty="0"/>
          </a:p>
        </p:txBody>
      </p:sp>
      <p:pic>
        <p:nvPicPr>
          <p:cNvPr id="4" name="Picture 6">
            <a:extLst>
              <a:ext uri="{FF2B5EF4-FFF2-40B4-BE49-F238E27FC236}">
                <a16:creationId xmlns:a16="http://schemas.microsoft.com/office/drawing/2014/main" id="{C92F32E5-6C59-46C1-AD92-DFEB1BBC0DF2}"/>
              </a:ext>
            </a:extLst>
          </p:cNvPr>
          <p:cNvPicPr>
            <a:picLocks noChangeAspect="1"/>
          </p:cNvPicPr>
          <p:nvPr/>
        </p:nvPicPr>
        <p:blipFill>
          <a:blip r:embed="rId2"/>
          <a:srcRect t="2056" b="56"/>
          <a:stretch>
            <a:fillRect/>
          </a:stretch>
        </p:blipFill>
        <p:spPr>
          <a:xfrm>
            <a:off x="6566263" y="1661642"/>
            <a:ext cx="5064035" cy="4561565"/>
          </a:xfrm>
          <a:prstGeom prst="rect">
            <a:avLst/>
          </a:prstGeom>
        </p:spPr>
      </p:pic>
    </p:spTree>
    <p:extLst>
      <p:ext uri="{BB962C8B-B14F-4D97-AF65-F5344CB8AC3E}">
        <p14:creationId xmlns:p14="http://schemas.microsoft.com/office/powerpoint/2010/main" val="1825812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41C776-AD1C-4E65-9497-9EEEF2BC31D4}"/>
              </a:ext>
            </a:extLst>
          </p:cNvPr>
          <p:cNvSpPr>
            <a:spLocks noGrp="1"/>
          </p:cNvSpPr>
          <p:nvPr>
            <p:ph type="title"/>
          </p:nvPr>
        </p:nvSpPr>
        <p:spPr/>
        <p:txBody>
          <a:bodyPr/>
          <a:lstStyle/>
          <a:p>
            <a:r>
              <a:rPr lang="fr-FR" dirty="0"/>
              <a:t>Contexte</a:t>
            </a:r>
            <a:endParaRPr lang="fr-BE" dirty="0"/>
          </a:p>
        </p:txBody>
      </p:sp>
      <p:sp>
        <p:nvSpPr>
          <p:cNvPr id="3" name="Espace réservé du contenu 2">
            <a:extLst>
              <a:ext uri="{FF2B5EF4-FFF2-40B4-BE49-F238E27FC236}">
                <a16:creationId xmlns:a16="http://schemas.microsoft.com/office/drawing/2014/main" id="{F4AA795B-C90F-47CD-93B3-DE3DD13D7E87}"/>
              </a:ext>
            </a:extLst>
          </p:cNvPr>
          <p:cNvSpPr>
            <a:spLocks noGrp="1"/>
          </p:cNvSpPr>
          <p:nvPr>
            <p:ph idx="1"/>
          </p:nvPr>
        </p:nvSpPr>
        <p:spPr>
          <a:xfrm>
            <a:off x="1371600" y="1461052"/>
            <a:ext cx="6178731" cy="4817770"/>
          </a:xfrm>
        </p:spPr>
        <p:txBody>
          <a:bodyPr/>
          <a:lstStyle/>
          <a:p>
            <a:pPr algn="just"/>
            <a:r>
              <a:rPr lang="fr-FR" sz="2400" dirty="0"/>
              <a:t>Événements s’inscrivant dans une mobilisation plus ancienne et plus large d’</a:t>
            </a:r>
            <a:r>
              <a:rPr lang="fr-FR" sz="2400" dirty="0" err="1"/>
              <a:t>ONGs</a:t>
            </a:r>
            <a:r>
              <a:rPr lang="fr-FR" sz="2400" dirty="0"/>
              <a:t>, de mouvements militants, de figures médiatiques ou de responsables politiques dénonçant :</a:t>
            </a:r>
          </a:p>
          <a:p>
            <a:pPr lvl="1"/>
            <a:r>
              <a:rPr lang="fr-FR" sz="2400" dirty="0"/>
              <a:t>L’insuffisante décolonisation </a:t>
            </a:r>
          </a:p>
          <a:p>
            <a:pPr lvl="2"/>
            <a:r>
              <a:rPr lang="fr-FR" sz="2000" dirty="0"/>
              <a:t>de « l’espace public »</a:t>
            </a:r>
          </a:p>
          <a:p>
            <a:pPr lvl="2"/>
            <a:r>
              <a:rPr lang="fr-FR" sz="2000" dirty="0"/>
              <a:t>mais aussi et surtout des esprits, des mentalités et des pratiques en Belgique, ce qui alimenterait le racisme et les discriminations</a:t>
            </a:r>
            <a:endParaRPr lang="fr-BE" sz="2000" dirty="0"/>
          </a:p>
        </p:txBody>
      </p:sp>
      <p:pic>
        <p:nvPicPr>
          <p:cNvPr id="4" name="Picture 6">
            <a:extLst>
              <a:ext uri="{FF2B5EF4-FFF2-40B4-BE49-F238E27FC236}">
                <a16:creationId xmlns:a16="http://schemas.microsoft.com/office/drawing/2014/main" id="{10E3B130-99D4-485B-A4C0-5B53056DB870}"/>
              </a:ext>
            </a:extLst>
          </p:cNvPr>
          <p:cNvPicPr>
            <a:picLocks noChangeAspect="1"/>
          </p:cNvPicPr>
          <p:nvPr/>
        </p:nvPicPr>
        <p:blipFill>
          <a:blip r:embed="rId2"/>
          <a:srcRect l="3848" t="16129" r="4960" b="12729"/>
          <a:stretch>
            <a:fillRect/>
          </a:stretch>
        </p:blipFill>
        <p:spPr>
          <a:xfrm>
            <a:off x="7866325" y="443264"/>
            <a:ext cx="2954075" cy="3456872"/>
          </a:xfrm>
          <a:prstGeom prst="rect">
            <a:avLst/>
          </a:prstGeom>
        </p:spPr>
      </p:pic>
      <p:pic>
        <p:nvPicPr>
          <p:cNvPr id="5" name="Image 4">
            <a:extLst>
              <a:ext uri="{FF2B5EF4-FFF2-40B4-BE49-F238E27FC236}">
                <a16:creationId xmlns:a16="http://schemas.microsoft.com/office/drawing/2014/main" id="{98FACFCF-73C4-4F44-BFD7-E0D07D3EF668}"/>
              </a:ext>
            </a:extLst>
          </p:cNvPr>
          <p:cNvPicPr>
            <a:picLocks noChangeAspect="1"/>
          </p:cNvPicPr>
          <p:nvPr/>
        </p:nvPicPr>
        <p:blipFill>
          <a:blip r:embed="rId3"/>
          <a:stretch>
            <a:fillRect/>
          </a:stretch>
        </p:blipFill>
        <p:spPr>
          <a:xfrm>
            <a:off x="9257210" y="2858351"/>
            <a:ext cx="2534195" cy="3420471"/>
          </a:xfrm>
          <a:prstGeom prst="rect">
            <a:avLst/>
          </a:prstGeom>
        </p:spPr>
      </p:pic>
    </p:spTree>
    <p:extLst>
      <p:ext uri="{BB962C8B-B14F-4D97-AF65-F5344CB8AC3E}">
        <p14:creationId xmlns:p14="http://schemas.microsoft.com/office/powerpoint/2010/main" val="2843579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FD7C07-62C6-4D92-ADE5-F5FA575D19B6}"/>
              </a:ext>
            </a:extLst>
          </p:cNvPr>
          <p:cNvSpPr>
            <a:spLocks noGrp="1"/>
          </p:cNvSpPr>
          <p:nvPr>
            <p:ph type="title"/>
          </p:nvPr>
        </p:nvSpPr>
        <p:spPr/>
        <p:txBody>
          <a:bodyPr/>
          <a:lstStyle/>
          <a:p>
            <a:r>
              <a:rPr lang="fr-FR" dirty="0"/>
              <a:t>Contexte</a:t>
            </a:r>
            <a:endParaRPr lang="fr-BE" dirty="0"/>
          </a:p>
        </p:txBody>
      </p:sp>
      <p:sp>
        <p:nvSpPr>
          <p:cNvPr id="3" name="Espace réservé du contenu 2">
            <a:extLst>
              <a:ext uri="{FF2B5EF4-FFF2-40B4-BE49-F238E27FC236}">
                <a16:creationId xmlns:a16="http://schemas.microsoft.com/office/drawing/2014/main" id="{353FCE97-8955-470D-8BA8-5EA8E59BCE60}"/>
              </a:ext>
            </a:extLst>
          </p:cNvPr>
          <p:cNvSpPr>
            <a:spLocks noGrp="1"/>
          </p:cNvSpPr>
          <p:nvPr>
            <p:ph idx="1"/>
          </p:nvPr>
        </p:nvSpPr>
        <p:spPr>
          <a:xfrm>
            <a:off x="1371600" y="1649896"/>
            <a:ext cx="9601200" cy="4301987"/>
          </a:xfrm>
        </p:spPr>
        <p:txBody>
          <a:bodyPr/>
          <a:lstStyle/>
          <a:p>
            <a:r>
              <a:rPr lang="fr-FR" sz="2400" dirty="0"/>
              <a:t>D’où constitution du groupe de travail mandaté par le VLIR/le CREF</a:t>
            </a:r>
          </a:p>
          <a:p>
            <a:r>
              <a:rPr lang="fr-FR" sz="2400" dirty="0"/>
              <a:t>Objectif : réfléchir au rôle des universités face à ces enjeux</a:t>
            </a:r>
          </a:p>
          <a:p>
            <a:r>
              <a:rPr lang="fr-FR" sz="2400" dirty="0"/>
              <a:t>Méthodologie :</a:t>
            </a:r>
          </a:p>
          <a:p>
            <a:pPr lvl="1"/>
            <a:r>
              <a:rPr lang="fr-FR" sz="2400" dirty="0"/>
              <a:t>1 représentant par université belge</a:t>
            </a:r>
          </a:p>
          <a:p>
            <a:pPr lvl="1"/>
            <a:r>
              <a:rPr lang="fr-FR" sz="2400" dirty="0"/>
              <a:t>Constitution de l’inventaire</a:t>
            </a:r>
          </a:p>
          <a:p>
            <a:pPr lvl="1"/>
            <a:r>
              <a:rPr lang="fr-FR" sz="2400" dirty="0"/>
              <a:t>Entretiens avec des chercheurs/experts externes</a:t>
            </a:r>
          </a:p>
          <a:p>
            <a:pPr lvl="1"/>
            <a:r>
              <a:rPr lang="fr-FR" sz="2400" dirty="0"/>
              <a:t>Synthèse et rédaction du rapport</a:t>
            </a:r>
          </a:p>
          <a:p>
            <a:r>
              <a:rPr lang="fr-FR" sz="2400" dirty="0"/>
              <a:t>Présentation du rapport lors d’une conférence de presse le 27 octobre 2021 organisée par le </a:t>
            </a:r>
            <a:r>
              <a:rPr lang="fr-FR" sz="2400" dirty="0" err="1"/>
              <a:t>CRef</a:t>
            </a:r>
            <a:r>
              <a:rPr lang="fr-FR" sz="2400" dirty="0"/>
              <a:t> et le VLIR</a:t>
            </a:r>
            <a:endParaRPr lang="fr-BE" sz="2400" dirty="0"/>
          </a:p>
          <a:p>
            <a:endParaRPr lang="fr-BE" dirty="0"/>
          </a:p>
        </p:txBody>
      </p:sp>
    </p:spTree>
    <p:extLst>
      <p:ext uri="{BB962C8B-B14F-4D97-AF65-F5344CB8AC3E}">
        <p14:creationId xmlns:p14="http://schemas.microsoft.com/office/powerpoint/2010/main" val="2760358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0A354D-127A-4D02-BA51-01A4053FE68A}"/>
              </a:ext>
            </a:extLst>
          </p:cNvPr>
          <p:cNvSpPr>
            <a:spLocks noGrp="1"/>
          </p:cNvSpPr>
          <p:nvPr>
            <p:ph type="title"/>
          </p:nvPr>
        </p:nvSpPr>
        <p:spPr>
          <a:xfrm>
            <a:off x="877198" y="393779"/>
            <a:ext cx="9601200" cy="1485900"/>
          </a:xfrm>
        </p:spPr>
        <p:txBody>
          <a:bodyPr/>
          <a:lstStyle/>
          <a:p>
            <a:r>
              <a:rPr lang="fr-FR" dirty="0"/>
              <a:t>Définitions</a:t>
            </a:r>
            <a:endParaRPr lang="fr-BE" dirty="0"/>
          </a:p>
        </p:txBody>
      </p:sp>
      <p:sp>
        <p:nvSpPr>
          <p:cNvPr id="3" name="Espace réservé du contenu 2">
            <a:extLst>
              <a:ext uri="{FF2B5EF4-FFF2-40B4-BE49-F238E27FC236}">
                <a16:creationId xmlns:a16="http://schemas.microsoft.com/office/drawing/2014/main" id="{D1487B40-22DE-4146-8B71-BCA5595A17AC}"/>
              </a:ext>
            </a:extLst>
          </p:cNvPr>
          <p:cNvSpPr>
            <a:spLocks noGrp="1"/>
          </p:cNvSpPr>
          <p:nvPr>
            <p:ph idx="1"/>
          </p:nvPr>
        </p:nvSpPr>
        <p:spPr>
          <a:xfrm>
            <a:off x="877198" y="1620078"/>
            <a:ext cx="9601200" cy="4844143"/>
          </a:xfrm>
        </p:spPr>
        <p:txBody>
          <a:bodyPr>
            <a:normAutofit/>
          </a:bodyPr>
          <a:lstStyle/>
          <a:p>
            <a:r>
              <a:rPr lang="fr-FR" dirty="0"/>
              <a:t>La « décolonisation », c’est quoi ?</a:t>
            </a:r>
          </a:p>
          <a:p>
            <a:r>
              <a:rPr lang="fr-FR" dirty="0"/>
              <a:t>Comme processus historique =&gt; décolonisation politique/juridique</a:t>
            </a:r>
          </a:p>
          <a:p>
            <a:r>
              <a:rPr lang="fr-FR" dirty="0"/>
              <a:t>Comme concept ou démarche épistémologique =&gt; décolonisation des esprits</a:t>
            </a:r>
          </a:p>
          <a:p>
            <a:r>
              <a:rPr lang="fr-FR" dirty="0"/>
              <a:t>Au-delà de leur diversité : l’apport des </a:t>
            </a:r>
            <a:r>
              <a:rPr lang="fr-FR" i="1" dirty="0"/>
              <a:t>Postcolonial, </a:t>
            </a:r>
            <a:r>
              <a:rPr lang="fr-FR" i="1" dirty="0" err="1"/>
              <a:t>Subaltern</a:t>
            </a:r>
            <a:r>
              <a:rPr lang="fr-FR" i="1" dirty="0"/>
              <a:t> et </a:t>
            </a:r>
            <a:r>
              <a:rPr lang="fr-FR" i="1" dirty="0" err="1"/>
              <a:t>Decolonial</a:t>
            </a:r>
            <a:r>
              <a:rPr lang="fr-FR" i="1" dirty="0"/>
              <a:t> </a:t>
            </a:r>
            <a:r>
              <a:rPr lang="fr-FR" i="1" dirty="0" err="1"/>
              <a:t>studies</a:t>
            </a:r>
            <a:r>
              <a:rPr lang="fr-FR" i="1" dirty="0"/>
              <a:t> :</a:t>
            </a:r>
          </a:p>
          <a:p>
            <a:pPr lvl="1"/>
            <a:r>
              <a:rPr lang="fr-FR" i="1" dirty="0"/>
              <a:t>s’interroger sur les héritages de la colonisation malgré sa « fin officielle »</a:t>
            </a:r>
          </a:p>
          <a:p>
            <a:pPr lvl="1"/>
            <a:r>
              <a:rPr lang="fr-FR" dirty="0"/>
              <a:t>chercher à s’affranchir de ces héritages </a:t>
            </a:r>
          </a:p>
          <a:p>
            <a:pPr lvl="1"/>
            <a:r>
              <a:rPr lang="fr-FR" dirty="0"/>
              <a:t>Comment ?</a:t>
            </a:r>
          </a:p>
          <a:p>
            <a:pPr lvl="2"/>
            <a:r>
              <a:rPr lang="fr-FR" i="1" dirty="0"/>
              <a:t>Méthodes de penseurs </a:t>
            </a:r>
            <a:r>
              <a:rPr lang="fr-FR" i="1" dirty="0" err="1"/>
              <a:t>décoloniaux</a:t>
            </a:r>
            <a:r>
              <a:rPr lang="fr-FR" i="1" dirty="0"/>
              <a:t> :</a:t>
            </a:r>
          </a:p>
          <a:p>
            <a:pPr lvl="3"/>
            <a:r>
              <a:rPr lang="fr-FR" i="1" dirty="0"/>
              <a:t>lutte active contre la modernité (= </a:t>
            </a:r>
            <a:r>
              <a:rPr lang="fr-FR" i="1" dirty="0" err="1"/>
              <a:t>colonialité</a:t>
            </a:r>
            <a:r>
              <a:rPr lang="fr-FR" i="1" dirty="0"/>
              <a:t> du pouvoir, des savoirs, de l’être) au moyen d’outils épistémologiques extra-européens</a:t>
            </a:r>
          </a:p>
          <a:p>
            <a:pPr lvl="2"/>
            <a:r>
              <a:rPr lang="fr-FR" i="1" dirty="0"/>
              <a:t>Méthodes de penseurs postcoloniaux : </a:t>
            </a:r>
          </a:p>
          <a:p>
            <a:pPr lvl="3"/>
            <a:r>
              <a:rPr lang="fr-FR" i="1" dirty="0"/>
              <a:t>réforme drastique de la modernité et co-construction critique mêlant héritages et impulsions de tous horizons de pensées</a:t>
            </a:r>
            <a:endParaRPr lang="fr-BE" i="1" dirty="0"/>
          </a:p>
        </p:txBody>
      </p:sp>
      <p:pic>
        <p:nvPicPr>
          <p:cNvPr id="4" name="Picture 2">
            <a:extLst>
              <a:ext uri="{FF2B5EF4-FFF2-40B4-BE49-F238E27FC236}">
                <a16:creationId xmlns:a16="http://schemas.microsoft.com/office/drawing/2014/main" id="{2D158CB2-8382-4443-9754-038A68115B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9519620" y="89022"/>
            <a:ext cx="2507280" cy="2361403"/>
          </a:xfrm>
          <a:prstGeom prst="rect">
            <a:avLst/>
          </a:prstGeom>
        </p:spPr>
      </p:pic>
    </p:spTree>
    <p:extLst>
      <p:ext uri="{BB962C8B-B14F-4D97-AF65-F5344CB8AC3E}">
        <p14:creationId xmlns:p14="http://schemas.microsoft.com/office/powerpoint/2010/main" val="2958911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4F068F-479B-4D3C-A5E7-4726FF07B380}"/>
              </a:ext>
            </a:extLst>
          </p:cNvPr>
          <p:cNvSpPr>
            <a:spLocks noGrp="1"/>
          </p:cNvSpPr>
          <p:nvPr>
            <p:ph type="title"/>
          </p:nvPr>
        </p:nvSpPr>
        <p:spPr>
          <a:xfrm>
            <a:off x="1013791" y="188844"/>
            <a:ext cx="9601200" cy="646043"/>
          </a:xfrm>
        </p:spPr>
        <p:txBody>
          <a:bodyPr>
            <a:normAutofit fontScale="90000"/>
          </a:bodyPr>
          <a:lstStyle/>
          <a:p>
            <a:r>
              <a:rPr lang="fr-FR" dirty="0"/>
              <a:t>Décolonisation du monde académique</a:t>
            </a:r>
            <a:endParaRPr lang="fr-BE" dirty="0"/>
          </a:p>
        </p:txBody>
      </p:sp>
      <p:sp>
        <p:nvSpPr>
          <p:cNvPr id="3" name="Espace réservé du contenu 2">
            <a:extLst>
              <a:ext uri="{FF2B5EF4-FFF2-40B4-BE49-F238E27FC236}">
                <a16:creationId xmlns:a16="http://schemas.microsoft.com/office/drawing/2014/main" id="{6DA2DE1B-B121-4845-9EA7-F9EA77CC0767}"/>
              </a:ext>
            </a:extLst>
          </p:cNvPr>
          <p:cNvSpPr>
            <a:spLocks noGrp="1"/>
          </p:cNvSpPr>
          <p:nvPr>
            <p:ph idx="1"/>
          </p:nvPr>
        </p:nvSpPr>
        <p:spPr>
          <a:xfrm>
            <a:off x="1013791" y="1001367"/>
            <a:ext cx="11062252" cy="5747303"/>
          </a:xfrm>
        </p:spPr>
        <p:txBody>
          <a:bodyPr>
            <a:noAutofit/>
          </a:bodyPr>
          <a:lstStyle/>
          <a:p>
            <a:pPr marL="514350" indent="-514350">
              <a:buFont typeface="+mj-lt"/>
              <a:buAutoNum type="arabicPeriod"/>
            </a:pPr>
            <a:r>
              <a:rPr lang="en-US" sz="2400" dirty="0" err="1"/>
              <a:t>Réflexion</a:t>
            </a:r>
            <a:r>
              <a:rPr lang="en-US" sz="2400" dirty="0"/>
              <a:t> </a:t>
            </a:r>
            <a:r>
              <a:rPr lang="en-US" sz="2400" dirty="0" err="1"/>
              <a:t>approfondie</a:t>
            </a:r>
            <a:r>
              <a:rPr lang="en-US" sz="2400" dirty="0"/>
              <a:t> sur le </a:t>
            </a:r>
            <a:r>
              <a:rPr lang="en-US" sz="2400" dirty="0" err="1"/>
              <a:t>rôle</a:t>
            </a:r>
            <a:r>
              <a:rPr lang="en-US" sz="2400" dirty="0"/>
              <a:t> </a:t>
            </a:r>
            <a:r>
              <a:rPr lang="en-US" sz="2400" dirty="0" err="1"/>
              <a:t>joué</a:t>
            </a:r>
            <a:r>
              <a:rPr lang="en-US" sz="2400" dirty="0"/>
              <a:t> par les </a:t>
            </a:r>
            <a:r>
              <a:rPr lang="en-US" sz="2400" dirty="0" err="1"/>
              <a:t>universités</a:t>
            </a:r>
            <a:r>
              <a:rPr lang="en-US" sz="2400" dirty="0"/>
              <a:t> </a:t>
            </a:r>
            <a:r>
              <a:rPr lang="en-US" sz="2400" dirty="0" err="1"/>
              <a:t>belges</a:t>
            </a:r>
            <a:r>
              <a:rPr lang="en-US" sz="2400" dirty="0"/>
              <a:t> dans le passé colonial</a:t>
            </a:r>
          </a:p>
          <a:p>
            <a:pPr marL="514350" indent="-514350">
              <a:buFont typeface="+mj-lt"/>
              <a:buAutoNum type="arabicPeriod"/>
            </a:pPr>
            <a:r>
              <a:rPr lang="en-US" sz="2400" dirty="0"/>
              <a:t>Gestion du </a:t>
            </a:r>
            <a:r>
              <a:rPr lang="en-US" sz="2400" dirty="0" err="1"/>
              <a:t>patrimoine</a:t>
            </a:r>
            <a:r>
              <a:rPr lang="en-US" sz="2400" dirty="0"/>
              <a:t> (matériel) </a:t>
            </a:r>
            <a:r>
              <a:rPr lang="en-US" sz="2400" dirty="0" err="1"/>
              <a:t>lié</a:t>
            </a:r>
            <a:r>
              <a:rPr lang="en-US" sz="2400" dirty="0"/>
              <a:t> à la </a:t>
            </a:r>
            <a:r>
              <a:rPr lang="en-US" sz="2400" dirty="0" err="1"/>
              <a:t>colonisation</a:t>
            </a:r>
            <a:r>
              <a:rPr lang="en-US" sz="2400" dirty="0"/>
              <a:t> </a:t>
            </a:r>
            <a:r>
              <a:rPr lang="en-US" sz="2400" dirty="0" err="1"/>
              <a:t>détenu</a:t>
            </a:r>
            <a:r>
              <a:rPr lang="en-US" sz="2400" dirty="0"/>
              <a:t> par les </a:t>
            </a:r>
            <a:r>
              <a:rPr lang="en-US" sz="2400" dirty="0" err="1"/>
              <a:t>universités</a:t>
            </a:r>
            <a:endParaRPr lang="en-US" sz="2400" dirty="0"/>
          </a:p>
          <a:p>
            <a:pPr marL="514350" indent="-514350">
              <a:buFont typeface="+mj-lt"/>
              <a:buAutoNum type="arabicPeriod"/>
            </a:pPr>
            <a:r>
              <a:rPr lang="en-US" sz="2400" dirty="0" err="1"/>
              <a:t>Décentrement</a:t>
            </a:r>
            <a:r>
              <a:rPr lang="en-US" sz="2400" dirty="0"/>
              <a:t> dans </a:t>
            </a:r>
            <a:r>
              <a:rPr lang="en-US" sz="2400" dirty="0" err="1"/>
              <a:t>l’approche</a:t>
            </a:r>
            <a:r>
              <a:rPr lang="en-US" sz="2400" dirty="0"/>
              <a:t> de </a:t>
            </a:r>
            <a:r>
              <a:rPr lang="en-US" sz="2400" dirty="0" err="1"/>
              <a:t>leurs</a:t>
            </a:r>
            <a:r>
              <a:rPr lang="en-US" sz="2400" dirty="0"/>
              <a:t> relations </a:t>
            </a:r>
            <a:r>
              <a:rPr lang="en-US" sz="2400" dirty="0" err="1"/>
              <a:t>internationales</a:t>
            </a:r>
            <a:endParaRPr lang="en-US" sz="2400" dirty="0"/>
          </a:p>
          <a:p>
            <a:pPr marL="514350" indent="-514350">
              <a:buFont typeface="+mj-lt"/>
              <a:buAutoNum type="arabicPeriod"/>
            </a:pPr>
            <a:r>
              <a:rPr lang="en-US" sz="2400" dirty="0" err="1"/>
              <a:t>Développer</a:t>
            </a:r>
            <a:r>
              <a:rPr lang="en-US" sz="2400" dirty="0"/>
              <a:t> </a:t>
            </a:r>
            <a:r>
              <a:rPr lang="en-US" sz="2400" dirty="0" err="1"/>
              <a:t>une</a:t>
            </a:r>
            <a:r>
              <a:rPr lang="en-US" sz="2400" dirty="0"/>
              <a:t> politique </a:t>
            </a:r>
            <a:r>
              <a:rPr lang="en-US" sz="2400" dirty="0" err="1"/>
              <a:t>d’inclusion</a:t>
            </a:r>
            <a:r>
              <a:rPr lang="en-US" sz="2400" dirty="0"/>
              <a:t> </a:t>
            </a:r>
            <a:r>
              <a:rPr lang="en-US" sz="2400" dirty="0" err="1"/>
              <a:t>à</a:t>
            </a:r>
            <a:r>
              <a:rPr lang="en-US" sz="2400" dirty="0"/>
              <a:t> </a:t>
            </a:r>
            <a:r>
              <a:rPr lang="en-US" sz="2400" dirty="0" err="1"/>
              <a:t>tous</a:t>
            </a:r>
            <a:r>
              <a:rPr lang="en-US" sz="2400" dirty="0"/>
              <a:t> les </a:t>
            </a:r>
            <a:r>
              <a:rPr lang="en-US" sz="2400" dirty="0" err="1"/>
              <a:t>niveaux</a:t>
            </a:r>
            <a:r>
              <a:rPr lang="en-US" sz="2400" dirty="0"/>
              <a:t> de </a:t>
            </a:r>
            <a:r>
              <a:rPr lang="en-US" sz="2400" dirty="0" err="1"/>
              <a:t>l’université</a:t>
            </a:r>
            <a:endParaRPr lang="en-US" sz="2400" dirty="0"/>
          </a:p>
          <a:p>
            <a:pPr marL="514350" indent="-514350">
              <a:buFont typeface="+mj-lt"/>
              <a:buAutoNum type="arabicPeriod"/>
            </a:pPr>
            <a:r>
              <a:rPr lang="en-US" sz="2400" dirty="0"/>
              <a:t>Devoir de recherche et documentation sur le passé colonial et le </a:t>
            </a:r>
            <a:r>
              <a:rPr lang="en-US" sz="2400" dirty="0" err="1"/>
              <a:t>processus</a:t>
            </a:r>
            <a:r>
              <a:rPr lang="en-US" sz="2400" dirty="0"/>
              <a:t> de </a:t>
            </a:r>
            <a:r>
              <a:rPr lang="en-US" sz="2400" dirty="0" err="1"/>
              <a:t>décolonisation</a:t>
            </a:r>
            <a:endParaRPr lang="en-US" sz="2400" dirty="0"/>
          </a:p>
          <a:p>
            <a:pPr marL="514350" indent="-514350">
              <a:buFont typeface="+mj-lt"/>
              <a:buAutoNum type="arabicPeriod"/>
            </a:pPr>
            <a:r>
              <a:rPr lang="en-US" sz="2400" dirty="0"/>
              <a:t>Devoir de diffusion des </a:t>
            </a:r>
            <a:r>
              <a:rPr lang="en-US" sz="2400" dirty="0" err="1"/>
              <a:t>connaissances</a:t>
            </a:r>
            <a:r>
              <a:rPr lang="en-US" sz="2400" dirty="0"/>
              <a:t> sur </a:t>
            </a:r>
            <a:r>
              <a:rPr lang="en-US" sz="2400" dirty="0" err="1"/>
              <a:t>ces</a:t>
            </a:r>
            <a:r>
              <a:rPr lang="en-US" sz="2400" dirty="0"/>
              <a:t> deux </a:t>
            </a:r>
            <a:r>
              <a:rPr lang="en-US" sz="2400" dirty="0" err="1"/>
              <a:t>thématiques</a:t>
            </a:r>
            <a:endParaRPr lang="en-US" sz="2400" dirty="0"/>
          </a:p>
          <a:p>
            <a:pPr marL="0" indent="0" algn="just">
              <a:buNone/>
            </a:pPr>
            <a:endParaRPr lang="en-US" sz="2800" b="1" dirty="0"/>
          </a:p>
          <a:p>
            <a:pPr marL="0" indent="0" algn="just">
              <a:buNone/>
            </a:pPr>
            <a:r>
              <a:rPr lang="en-US" sz="2800" b="1" dirty="0"/>
              <a:t>⚠️ La </a:t>
            </a:r>
            <a:r>
              <a:rPr lang="en-US" sz="2800" b="1" dirty="0" err="1"/>
              <a:t>décolonisation</a:t>
            </a:r>
            <a:r>
              <a:rPr lang="en-US" sz="2800" b="1" dirty="0"/>
              <a:t> </a:t>
            </a:r>
            <a:r>
              <a:rPr lang="en-US" sz="2800" b="1" dirty="0" err="1"/>
              <a:t>est</a:t>
            </a:r>
            <a:r>
              <a:rPr lang="en-US" sz="2800" b="1" dirty="0"/>
              <a:t> un </a:t>
            </a:r>
            <a:r>
              <a:rPr lang="en-US" sz="2800" b="1" dirty="0" err="1"/>
              <a:t>processus</a:t>
            </a:r>
            <a:r>
              <a:rPr lang="en-US" sz="2800" b="1" dirty="0"/>
              <a:t> </a:t>
            </a:r>
            <a:r>
              <a:rPr lang="en-US" sz="2800" b="1" dirty="0" err="1"/>
              <a:t>continu</a:t>
            </a:r>
            <a:r>
              <a:rPr lang="en-US" sz="2800" b="1" dirty="0"/>
              <a:t>, </a:t>
            </a:r>
            <a:r>
              <a:rPr lang="en-US" sz="2800" b="1" dirty="0" err="1"/>
              <a:t>une</a:t>
            </a:r>
            <a:r>
              <a:rPr lang="en-US" sz="2800" b="1" dirty="0"/>
              <a:t> remise </a:t>
            </a:r>
            <a:r>
              <a:rPr lang="en-US" sz="2800" b="1" dirty="0" err="1"/>
              <a:t>en</a:t>
            </a:r>
            <a:r>
              <a:rPr lang="en-US" sz="2800" b="1" dirty="0"/>
              <a:t> question de structures </a:t>
            </a:r>
            <a:r>
              <a:rPr lang="en-US" sz="2800" b="1" dirty="0" err="1"/>
              <a:t>profondément</a:t>
            </a:r>
            <a:r>
              <a:rPr lang="en-US" sz="2800" b="1" dirty="0"/>
              <a:t> </a:t>
            </a:r>
            <a:r>
              <a:rPr lang="en-US" sz="2800" b="1" dirty="0" err="1"/>
              <a:t>ancrées</a:t>
            </a:r>
            <a:endParaRPr lang="en-US" sz="2800" b="1" dirty="0"/>
          </a:p>
        </p:txBody>
      </p:sp>
    </p:spTree>
    <p:extLst>
      <p:ext uri="{BB962C8B-B14F-4D97-AF65-F5344CB8AC3E}">
        <p14:creationId xmlns:p14="http://schemas.microsoft.com/office/powerpoint/2010/main" val="1922151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3C8579-30F7-4043-BC22-F83A7FD5928A}"/>
              </a:ext>
            </a:extLst>
          </p:cNvPr>
          <p:cNvSpPr>
            <a:spLocks noGrp="1"/>
          </p:cNvSpPr>
          <p:nvPr>
            <p:ph type="title"/>
          </p:nvPr>
        </p:nvSpPr>
        <p:spPr>
          <a:xfrm>
            <a:off x="1371599" y="685800"/>
            <a:ext cx="10108095" cy="1485900"/>
          </a:xfrm>
        </p:spPr>
        <p:txBody>
          <a:bodyPr/>
          <a:lstStyle/>
          <a:p>
            <a:r>
              <a:rPr lang="fr-FR" dirty="0"/>
              <a:t>Inventaire des initiatives en matière de décolonisation</a:t>
            </a:r>
            <a:endParaRPr lang="fr-BE" dirty="0"/>
          </a:p>
        </p:txBody>
      </p:sp>
      <p:sp>
        <p:nvSpPr>
          <p:cNvPr id="3" name="Espace réservé du contenu 2">
            <a:extLst>
              <a:ext uri="{FF2B5EF4-FFF2-40B4-BE49-F238E27FC236}">
                <a16:creationId xmlns:a16="http://schemas.microsoft.com/office/drawing/2014/main" id="{324B1933-FDE0-48B4-9A1A-3DD57BDD2C15}"/>
              </a:ext>
            </a:extLst>
          </p:cNvPr>
          <p:cNvSpPr>
            <a:spLocks noGrp="1"/>
          </p:cNvSpPr>
          <p:nvPr>
            <p:ph idx="1"/>
          </p:nvPr>
        </p:nvSpPr>
        <p:spPr/>
        <p:txBody>
          <a:bodyPr/>
          <a:lstStyle/>
          <a:p>
            <a:pPr marL="514350" lvl="0" indent="-514350">
              <a:buFont typeface="+mj-lt"/>
              <a:buAutoNum type="romanUcPeriod"/>
            </a:pPr>
            <a:r>
              <a:rPr lang="fr-BE" sz="2400" dirty="0"/>
              <a:t>Groupes de travail, commissions et organes d’avis</a:t>
            </a:r>
          </a:p>
          <a:p>
            <a:pPr marL="457200" lvl="0" indent="-457200">
              <a:buFont typeface="+mj-lt"/>
              <a:buAutoNum type="romanUcPeriod"/>
            </a:pPr>
            <a:r>
              <a:rPr lang="fr-BE" sz="2400" dirty="0"/>
              <a:t>Activités académiques et destinées au public</a:t>
            </a:r>
          </a:p>
          <a:p>
            <a:pPr marL="457200" lvl="0" indent="-457200">
              <a:buFont typeface="+mj-lt"/>
              <a:buAutoNum type="romanUcPeriod"/>
            </a:pPr>
            <a:r>
              <a:rPr lang="fr-BE" sz="2400" dirty="0"/>
              <a:t>Initiatives externes</a:t>
            </a:r>
          </a:p>
          <a:p>
            <a:pPr marL="457200" lvl="0" indent="-457200">
              <a:buFont typeface="+mj-lt"/>
              <a:buAutoNum type="romanUcPeriod"/>
            </a:pPr>
            <a:r>
              <a:rPr lang="fr-BE" sz="2400" dirty="0"/>
              <a:t>Enseignement universitaire</a:t>
            </a:r>
          </a:p>
          <a:p>
            <a:pPr marL="457200" lvl="0" indent="-457200">
              <a:buFont typeface="+mj-lt"/>
              <a:buAutoNum type="romanUcPeriod"/>
            </a:pPr>
            <a:r>
              <a:rPr lang="fr-BE" sz="2400" dirty="0"/>
              <a:t>Implication dans l’enseignement primaire et secondaire</a:t>
            </a:r>
          </a:p>
          <a:p>
            <a:pPr marL="457200" lvl="0" indent="-457200">
              <a:buFont typeface="+mj-lt"/>
              <a:buAutoNum type="romanUcPeriod"/>
            </a:pPr>
            <a:r>
              <a:rPr lang="fr-BE" sz="2400" dirty="0"/>
              <a:t>Bourses et collaboration universitaire avec l’Afrique centrale</a:t>
            </a:r>
          </a:p>
          <a:p>
            <a:pPr marL="0" indent="0">
              <a:buNone/>
            </a:pPr>
            <a:endParaRPr lang="fr-BE" dirty="0"/>
          </a:p>
        </p:txBody>
      </p:sp>
      <p:sp>
        <p:nvSpPr>
          <p:cNvPr id="4" name="ZoneTexte 3">
            <a:extLst>
              <a:ext uri="{FF2B5EF4-FFF2-40B4-BE49-F238E27FC236}">
                <a16:creationId xmlns:a16="http://schemas.microsoft.com/office/drawing/2014/main" id="{B6CD6258-83BD-1B4B-8744-0D22C85E4256}"/>
              </a:ext>
            </a:extLst>
          </p:cNvPr>
          <p:cNvSpPr txBox="1"/>
          <p:nvPr/>
        </p:nvSpPr>
        <p:spPr>
          <a:xfrm>
            <a:off x="1371599" y="5750867"/>
            <a:ext cx="10108096" cy="461665"/>
          </a:xfrm>
          <a:prstGeom prst="rect">
            <a:avLst/>
          </a:prstGeom>
          <a:noFill/>
        </p:spPr>
        <p:txBody>
          <a:bodyPr wrap="square" rtlCol="0">
            <a:spAutoFit/>
          </a:bodyPr>
          <a:lstStyle/>
          <a:p>
            <a:pPr algn="just"/>
            <a:r>
              <a:rPr lang="fr-FR" sz="2400" dirty="0"/>
              <a:t>Remarque : l’objectif est d’actualiser cet inventaire en 2022 et annuellement</a:t>
            </a:r>
          </a:p>
        </p:txBody>
      </p:sp>
    </p:spTree>
    <p:extLst>
      <p:ext uri="{BB962C8B-B14F-4D97-AF65-F5344CB8AC3E}">
        <p14:creationId xmlns:p14="http://schemas.microsoft.com/office/powerpoint/2010/main" val="2169627089"/>
      </p:ext>
    </p:extLst>
  </p:cSld>
  <p:clrMapOvr>
    <a:masterClrMapping/>
  </p:clrMapOvr>
</p:sld>
</file>

<file path=ppt/theme/theme1.xml><?xml version="1.0" encoding="utf-8"?>
<a:theme xmlns:a="http://schemas.openxmlformats.org/drawingml/2006/main" name="Rognage">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TM10001105[[fn=Cadrage]]</Template>
  <TotalTime>1616</TotalTime>
  <Words>1580</Words>
  <Application>Microsoft Macintosh PowerPoint</Application>
  <PresentationFormat>Grand écran</PresentationFormat>
  <Paragraphs>158</Paragraphs>
  <Slides>24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24</vt:i4>
      </vt:variant>
    </vt:vector>
  </HeadingPairs>
  <TitlesOfParts>
    <vt:vector size="28" baseType="lpstr">
      <vt:lpstr>Alegreya Bold</vt:lpstr>
      <vt:lpstr>Alegreya Sans Medium</vt:lpstr>
      <vt:lpstr>Franklin Gothic Book</vt:lpstr>
      <vt:lpstr>Rognage</vt:lpstr>
      <vt:lpstr>« La décolonisation académique » Les universités belges et la gestion de leur passé colonial</vt:lpstr>
      <vt:lpstr>Les universités belges et leur gestion du passé colonial Rapport VLIR-CRef</vt:lpstr>
      <vt:lpstr>Contexte</vt:lpstr>
      <vt:lpstr>Contexte</vt:lpstr>
      <vt:lpstr>Contexte</vt:lpstr>
      <vt:lpstr>Contexte</vt:lpstr>
      <vt:lpstr>Définitions</vt:lpstr>
      <vt:lpstr>Décolonisation du monde académique</vt:lpstr>
      <vt:lpstr>Inventaire des initiatives en matière de décolonisation</vt:lpstr>
      <vt:lpstr>I. Groupes de travail, organes d’avis et commissions  </vt:lpstr>
      <vt:lpstr>II. Activités académiques et destinées au public </vt:lpstr>
      <vt:lpstr>II. Activités académiques et destinées au public </vt:lpstr>
      <vt:lpstr>III. Initiatives externes</vt:lpstr>
      <vt:lpstr>IV. Enseignement universitaire</vt:lpstr>
      <vt:lpstr>Présentation PowerPoint</vt:lpstr>
      <vt:lpstr>Présentation PowerPoint</vt:lpstr>
      <vt:lpstr>IV. Enseignement universitaire</vt:lpstr>
      <vt:lpstr>V. Enseignement primaire et secondaire</vt:lpstr>
      <vt:lpstr>VI. Bourses et coopération avec les universités d’Afrique centrale</vt:lpstr>
      <vt:lpstr>Constats généraux</vt:lpstr>
      <vt:lpstr>Recommandations</vt:lpstr>
      <vt:lpstr>Recommandations</vt:lpstr>
      <vt:lpstr>Conclusions</vt:lpstr>
      <vt:lpstr>Merci pour votre attention ! Des questions ? Des suggestions?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Contexte</dc:title>
  <dc:creator>Anne-Sophie Gijs</dc:creator>
  <cp:lastModifiedBy>Romain Landmeters</cp:lastModifiedBy>
  <cp:revision>20</cp:revision>
  <dcterms:created xsi:type="dcterms:W3CDTF">2021-12-01T15:25:43Z</dcterms:created>
  <dcterms:modified xsi:type="dcterms:W3CDTF">2021-12-06T09:44:26Z</dcterms:modified>
</cp:coreProperties>
</file>