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9"/>
  </p:notesMasterIdLst>
  <p:sldIdLst>
    <p:sldId id="256" r:id="rId5"/>
    <p:sldId id="257" r:id="rId6"/>
    <p:sldId id="262" r:id="rId7"/>
    <p:sldId id="258" r:id="rId8"/>
    <p:sldId id="264" r:id="rId9"/>
    <p:sldId id="261" r:id="rId10"/>
    <p:sldId id="259" r:id="rId11"/>
    <p:sldId id="272" r:id="rId12"/>
    <p:sldId id="273" r:id="rId13"/>
    <p:sldId id="267" r:id="rId14"/>
    <p:sldId id="268" r:id="rId15"/>
    <p:sldId id="271" r:id="rId16"/>
    <p:sldId id="263" r:id="rId17"/>
    <p:sldId id="270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IARD Marine" initials="E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340F96-BBF1-12A5-363F-10F74110D272}" v="124" dt="2021-09-02T14:48:58.201"/>
    <p1510:client id="{44CE5DBD-8C9C-095A-9BB0-7E563F9FAA25}" v="37" dt="2021-09-01T19:23:00.574"/>
    <p1510:client id="{45A26867-C614-23B7-4FFA-213035F41D47}" v="5" dt="2021-09-08T17:49:38.696"/>
    <p1510:client id="{5C44860F-2349-A65F-B816-7CBD24E06DDE}" v="179" dt="2021-09-08T17:32:27.172"/>
    <p1510:client id="{5E37BF3A-B828-B153-BD96-18E8BEBA5DF6}" v="5" dt="2021-09-09T04:34:20.1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xime Foguenne" userId="S::maxime.foguenne@student.uclouvain.be::f463e81f-e0cf-4ab4-a1cf-4fb0a31d0106" providerId="AD" clId="Web-{5E37BF3A-B828-B153-BD96-18E8BEBA5DF6}"/>
    <pc:docChg chg="modSld">
      <pc:chgData name="Maxime Foguenne" userId="S::maxime.foguenne@student.uclouvain.be::f463e81f-e0cf-4ab4-a1cf-4fb0a31d0106" providerId="AD" clId="Web-{5E37BF3A-B828-B153-BD96-18E8BEBA5DF6}" dt="2021-09-09T04:34:20.128" v="3" actId="1076"/>
      <pc:docMkLst>
        <pc:docMk/>
      </pc:docMkLst>
      <pc:sldChg chg="addSp delSp modSp">
        <pc:chgData name="Maxime Foguenne" userId="S::maxime.foguenne@student.uclouvain.be::f463e81f-e0cf-4ab4-a1cf-4fb0a31d0106" providerId="AD" clId="Web-{5E37BF3A-B828-B153-BD96-18E8BEBA5DF6}" dt="2021-09-09T04:34:20.128" v="3" actId="1076"/>
        <pc:sldMkLst>
          <pc:docMk/>
          <pc:sldMk cId="2323856171" sldId="273"/>
        </pc:sldMkLst>
        <pc:spChg chg="add del mod">
          <ac:chgData name="Maxime Foguenne" userId="S::maxime.foguenne@student.uclouvain.be::f463e81f-e0cf-4ab4-a1cf-4fb0a31d0106" providerId="AD" clId="Web-{5E37BF3A-B828-B153-BD96-18E8BEBA5DF6}" dt="2021-09-09T04:34:13.721" v="1"/>
          <ac:spMkLst>
            <pc:docMk/>
            <pc:sldMk cId="2323856171" sldId="273"/>
            <ac:spMk id="6" creationId="{9675C79F-927E-480F-B60A-1FBE70EE0F1C}"/>
          </ac:spMkLst>
        </pc:spChg>
        <pc:picChg chg="del">
          <ac:chgData name="Maxime Foguenne" userId="S::maxime.foguenne@student.uclouvain.be::f463e81f-e0cf-4ab4-a1cf-4fb0a31d0106" providerId="AD" clId="Web-{5E37BF3A-B828-B153-BD96-18E8BEBA5DF6}" dt="2021-09-09T04:34:11.940" v="0"/>
          <ac:picMkLst>
            <pc:docMk/>
            <pc:sldMk cId="2323856171" sldId="273"/>
            <ac:picMk id="8" creationId="{733FB70B-D88A-4035-8723-E879FD5908A9}"/>
          </ac:picMkLst>
        </pc:picChg>
        <pc:picChg chg="add mod ord">
          <ac:chgData name="Maxime Foguenne" userId="S::maxime.foguenne@student.uclouvain.be::f463e81f-e0cf-4ab4-a1cf-4fb0a31d0106" providerId="AD" clId="Web-{5E37BF3A-B828-B153-BD96-18E8BEBA5DF6}" dt="2021-09-09T04:34:20.128" v="3" actId="1076"/>
          <ac:picMkLst>
            <pc:docMk/>
            <pc:sldMk cId="2323856171" sldId="273"/>
            <ac:picMk id="9" creationId="{CF319921-1E74-440E-AC56-4CAFAF8DA124}"/>
          </ac:picMkLst>
        </pc:picChg>
      </pc:sldChg>
    </pc:docChg>
  </pc:docChgLst>
  <pc:docChgLst>
    <pc:chgData name="Maxime Foguenne" userId="S::maxime.foguenne@student.uclouvain.be::f463e81f-e0cf-4ab4-a1cf-4fb0a31d0106" providerId="AD" clId="Web-{45A26867-C614-23B7-4FFA-213035F41D47}"/>
    <pc:docChg chg="modSld">
      <pc:chgData name="Maxime Foguenne" userId="S::maxime.foguenne@student.uclouvain.be::f463e81f-e0cf-4ab4-a1cf-4fb0a31d0106" providerId="AD" clId="Web-{45A26867-C614-23B7-4FFA-213035F41D47}" dt="2021-09-08T17:49:38.696" v="1"/>
      <pc:docMkLst>
        <pc:docMk/>
      </pc:docMkLst>
      <pc:sldChg chg="delSp modSp">
        <pc:chgData name="Maxime Foguenne" userId="S::maxime.foguenne@student.uclouvain.be::f463e81f-e0cf-4ab4-a1cf-4fb0a31d0106" providerId="AD" clId="Web-{45A26867-C614-23B7-4FFA-213035F41D47}" dt="2021-09-08T17:49:38.696" v="1"/>
        <pc:sldMkLst>
          <pc:docMk/>
          <pc:sldMk cId="2188041502" sldId="272"/>
        </pc:sldMkLst>
        <pc:spChg chg="del mod">
          <ac:chgData name="Maxime Foguenne" userId="S::maxime.foguenne@student.uclouvain.be::f463e81f-e0cf-4ab4-a1cf-4fb0a31d0106" providerId="AD" clId="Web-{45A26867-C614-23B7-4FFA-213035F41D47}" dt="2021-09-08T17:49:38.696" v="1"/>
          <ac:spMkLst>
            <pc:docMk/>
            <pc:sldMk cId="2188041502" sldId="272"/>
            <ac:spMk id="12" creationId="{C41DE478-C719-4121-8A91-785F518F135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4BFCAA-2A1E-4D36-85DA-82084554D4A5}" type="datetimeFigureOut">
              <a:rPr lang="fr-BE" smtClean="0"/>
              <a:t>08-09-21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3404B2-D278-453C-AEBF-549293569D6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51380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404B2-D278-453C-AEBF-549293569D63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22482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C0F9B-C5CC-49AE-892D-3098122A8B28}" type="datetimeFigureOut">
              <a:rPr lang="fr-BE" smtClean="0"/>
              <a:t>08-09-21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026-CAB5-4D70-9BDE-CFB097C8F48C}" type="slidenum">
              <a:rPr lang="fr-BE" smtClean="0"/>
              <a:t>‹N°›</a:t>
            </a:fld>
            <a:endParaRPr lang="fr-B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5638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C0F9B-C5CC-49AE-892D-3098122A8B28}" type="datetimeFigureOut">
              <a:rPr lang="fr-BE" smtClean="0"/>
              <a:t>08-09-21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026-CAB5-4D70-9BDE-CFB097C8F48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82089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C0F9B-C5CC-49AE-892D-3098122A8B28}" type="datetimeFigureOut">
              <a:rPr lang="fr-BE" smtClean="0"/>
              <a:t>08-09-21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026-CAB5-4D70-9BDE-CFB097C8F48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65076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C0F9B-C5CC-49AE-892D-3098122A8B28}" type="datetimeFigureOut">
              <a:rPr lang="fr-BE" smtClean="0"/>
              <a:t>08-09-21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026-CAB5-4D70-9BDE-CFB097C8F48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60178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C0F9B-C5CC-49AE-892D-3098122A8B28}" type="datetimeFigureOut">
              <a:rPr lang="fr-BE" smtClean="0"/>
              <a:t>08-09-21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026-CAB5-4D70-9BDE-CFB097C8F48C}" type="slidenum">
              <a:rPr lang="fr-BE" smtClean="0"/>
              <a:t>‹N°›</a:t>
            </a:fld>
            <a:endParaRPr lang="fr-B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8717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C0F9B-C5CC-49AE-892D-3098122A8B28}" type="datetimeFigureOut">
              <a:rPr lang="fr-BE" smtClean="0"/>
              <a:t>08-09-21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026-CAB5-4D70-9BDE-CFB097C8F48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41236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C0F9B-C5CC-49AE-892D-3098122A8B28}" type="datetimeFigureOut">
              <a:rPr lang="fr-BE" smtClean="0"/>
              <a:t>08-09-21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026-CAB5-4D70-9BDE-CFB097C8F48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95951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C0F9B-C5CC-49AE-892D-3098122A8B28}" type="datetimeFigureOut">
              <a:rPr lang="fr-BE" smtClean="0"/>
              <a:t>08-09-21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026-CAB5-4D70-9BDE-CFB097C8F48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81655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C0F9B-C5CC-49AE-892D-3098122A8B28}" type="datetimeFigureOut">
              <a:rPr lang="fr-BE" smtClean="0"/>
              <a:t>08-09-21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026-CAB5-4D70-9BDE-CFB097C8F48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0621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86C0F9B-C5CC-49AE-892D-3098122A8B28}" type="datetimeFigureOut">
              <a:rPr lang="fr-BE" smtClean="0"/>
              <a:t>08-09-21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AAA4026-CAB5-4D70-9BDE-CFB097C8F48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52898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C0F9B-C5CC-49AE-892D-3098122A8B28}" type="datetimeFigureOut">
              <a:rPr lang="fr-BE" smtClean="0"/>
              <a:t>08-09-21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4026-CAB5-4D70-9BDE-CFB097C8F48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33086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86C0F9B-C5CC-49AE-892D-3098122A8B28}" type="datetimeFigureOut">
              <a:rPr lang="fr-BE" smtClean="0"/>
              <a:t>08-09-21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AAA4026-CAB5-4D70-9BDE-CFB097C8F48C}" type="slidenum">
              <a:rPr lang="fr-BE" smtClean="0"/>
              <a:t>‹N°›</a:t>
            </a:fld>
            <a:endParaRPr lang="fr-B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898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eg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DF7CAF-36F7-48C0-917A-668E9ECB8B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err="1">
                <a:cs typeface="Calibri Light"/>
              </a:rPr>
              <a:t>Regenerative</a:t>
            </a:r>
            <a:r>
              <a:rPr lang="fr-BE">
                <a:cs typeface="Calibri Light"/>
              </a:rPr>
              <a:t> </a:t>
            </a:r>
            <a:r>
              <a:rPr lang="fr-BE" err="1">
                <a:cs typeface="Calibri Light"/>
              </a:rPr>
              <a:t>medicine</a:t>
            </a:r>
            <a:r>
              <a:rPr lang="fr-BE">
                <a:cs typeface="Calibri Light"/>
              </a:rPr>
              <a:t> as new </a:t>
            </a:r>
            <a:r>
              <a:rPr lang="fr-BE" err="1">
                <a:cs typeface="Calibri Light"/>
              </a:rPr>
              <a:t>tool</a:t>
            </a:r>
            <a:r>
              <a:rPr lang="fr-BE">
                <a:cs typeface="Calibri Light"/>
              </a:rPr>
              <a:t> for </a:t>
            </a:r>
            <a:r>
              <a:rPr lang="fr-BE" err="1">
                <a:cs typeface="Calibri Light"/>
              </a:rPr>
              <a:t>wound</a:t>
            </a:r>
            <a:r>
              <a:rPr lang="fr-BE">
                <a:cs typeface="Calibri Light"/>
              </a:rPr>
              <a:t> dressing 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F19C233-D310-4907-A9CC-291E89475B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 fontScale="62500" lnSpcReduction="20000"/>
          </a:bodyPr>
          <a:lstStyle/>
          <a:p>
            <a:r>
              <a:rPr lang="fr-BE" dirty="0"/>
              <a:t>Maxime </a:t>
            </a:r>
            <a:r>
              <a:rPr lang="fr-BE" dirty="0" err="1"/>
              <a:t>Foguenne</a:t>
            </a:r>
            <a:r>
              <a:rPr lang="fr-BE" dirty="0"/>
              <a:t>, Matthieu Cabri, Jean-Christophe Marot, Vincent </a:t>
            </a:r>
            <a:r>
              <a:rPr lang="fr-BE" dirty="0" err="1"/>
              <a:t>Scavée</a:t>
            </a:r>
            <a:r>
              <a:rPr lang="fr-BE" dirty="0"/>
              <a:t>, Luis-Carlos Silva-</a:t>
            </a:r>
            <a:r>
              <a:rPr lang="fr-BE" dirty="0" err="1"/>
              <a:t>Corten</a:t>
            </a:r>
            <a:r>
              <a:rPr lang="fr-BE" dirty="0"/>
              <a:t>, Fabienne </a:t>
            </a:r>
            <a:r>
              <a:rPr lang="fr-BE" dirty="0" err="1"/>
              <a:t>Verheye</a:t>
            </a:r>
            <a:r>
              <a:rPr lang="fr-BE" dirty="0"/>
              <a:t>, Martine Vincent, Jean-Paul </a:t>
            </a:r>
            <a:r>
              <a:rPr lang="fr-BE" dirty="0" err="1"/>
              <a:t>Haxhe</a:t>
            </a:r>
            <a:r>
              <a:rPr lang="fr-BE" dirty="0"/>
              <a:t> </a:t>
            </a:r>
          </a:p>
          <a:p>
            <a:r>
              <a:rPr lang="fr-BE" dirty="0"/>
              <a:t>Clinique Saint-Pierre Ottignies</a:t>
            </a:r>
          </a:p>
          <a:p>
            <a:r>
              <a:rPr lang="fr-BE" dirty="0"/>
              <a:t>1o/09/2021 - </a:t>
            </a:r>
            <a:r>
              <a:rPr lang="fr-BE" dirty="0" err="1"/>
              <a:t>Belgian</a:t>
            </a:r>
            <a:r>
              <a:rPr lang="fr-BE" dirty="0"/>
              <a:t> </a:t>
            </a:r>
            <a:r>
              <a:rPr lang="fr-BE" dirty="0" err="1"/>
              <a:t>surgical</a:t>
            </a:r>
            <a:r>
              <a:rPr lang="fr-BE" dirty="0"/>
              <a:t> </a:t>
            </a:r>
            <a:r>
              <a:rPr lang="fr-BE" dirty="0" err="1"/>
              <a:t>week</a:t>
            </a:r>
            <a:r>
              <a:rPr lang="fr-BE" dirty="0"/>
              <a:t> – </a:t>
            </a:r>
            <a:r>
              <a:rPr lang="fr-BE" dirty="0" err="1"/>
              <a:t>miscellaneous</a:t>
            </a:r>
            <a:r>
              <a:rPr lang="fr-BE" dirty="0"/>
              <a:t> session </a:t>
            </a:r>
            <a:endParaRPr lang="fr-BE" dirty="0">
              <a:cs typeface="Calibri Light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EDD246B-FCEF-4044-929A-0C5D6C647A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745" y="204971"/>
            <a:ext cx="695238" cy="647619"/>
          </a:xfrm>
          <a:prstGeom prst="rect">
            <a:avLst/>
          </a:prstGeom>
        </p:spPr>
      </p:pic>
      <p:pic>
        <p:nvPicPr>
          <p:cNvPr id="4" name="Image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2A7956D7-25F1-4B5E-8B3A-7612C41D2A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1" y="-4582"/>
            <a:ext cx="197167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763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23B1BC-EFFC-43DE-88B1-FE73C04EA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/>
              <a:t>Some</a:t>
            </a:r>
            <a:r>
              <a:rPr lang="fr-BE" dirty="0"/>
              <a:t> </a:t>
            </a:r>
            <a:r>
              <a:rPr lang="fr-BE" dirty="0" err="1"/>
              <a:t>pictures</a:t>
            </a:r>
            <a:r>
              <a:rPr lang="fr-BE" dirty="0"/>
              <a:t> …  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4CDA938-C151-4553-B625-3FBD1653B9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fr-BE"/>
              <a:t>T0 </a:t>
            </a:r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CA539BED-A165-4EA8-822D-E8DE28B6606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93297" y="1776494"/>
            <a:ext cx="2818328" cy="5010363"/>
          </a:xfr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F8C8752-40D8-4265-A7A7-4B5C4011C0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BE"/>
              <a:t>		       1W </a:t>
            </a:r>
          </a:p>
        </p:txBody>
      </p:sp>
      <p:pic>
        <p:nvPicPr>
          <p:cNvPr id="12" name="Espace réservé du contenu 11">
            <a:extLst>
              <a:ext uri="{FF2B5EF4-FFF2-40B4-BE49-F238E27FC236}">
                <a16:creationId xmlns:a16="http://schemas.microsoft.com/office/drawing/2014/main" id="{30FCAED9-D189-4F57-9F0B-A97A23A4E5B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79681" y="1776494"/>
            <a:ext cx="2818330" cy="5010366"/>
          </a:xfr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87F817D4-DBB9-4ADC-961A-A5319C2B78C5}"/>
              </a:ext>
            </a:extLst>
          </p:cNvPr>
          <p:cNvSpPr txBox="1"/>
          <p:nvPr/>
        </p:nvSpPr>
        <p:spPr>
          <a:xfrm>
            <a:off x="7143879" y="372163"/>
            <a:ext cx="3500582" cy="1200329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dirty="0"/>
              <a:t>55y ; decompensated DM ; HBP ; PAD </a:t>
            </a:r>
            <a:r>
              <a:rPr lang="fr-BE" dirty="0" err="1"/>
              <a:t>with</a:t>
            </a:r>
            <a:r>
              <a:rPr lang="fr-BE" dirty="0"/>
              <a:t> cicatrisation </a:t>
            </a:r>
            <a:r>
              <a:rPr lang="fr-BE" dirty="0" err="1"/>
              <a:t>delay</a:t>
            </a:r>
            <a:r>
              <a:rPr lang="fr-BE" dirty="0"/>
              <a:t> </a:t>
            </a:r>
            <a:r>
              <a:rPr lang="fr-BE" dirty="0" err="1"/>
              <a:t>after</a:t>
            </a:r>
            <a:r>
              <a:rPr lang="fr-BE" dirty="0"/>
              <a:t> revascularisation </a:t>
            </a:r>
            <a:r>
              <a:rPr lang="fr-BE" dirty="0" err="1"/>
              <a:t>therapy</a:t>
            </a:r>
            <a:r>
              <a:rPr lang="fr-BE" dirty="0"/>
              <a:t> ; </a:t>
            </a:r>
            <a:r>
              <a:rPr lang="fr-BE" dirty="0" err="1"/>
              <a:t>burn</a:t>
            </a:r>
            <a:r>
              <a:rPr lang="fr-BE" dirty="0"/>
              <a:t> 4w </a:t>
            </a:r>
            <a:r>
              <a:rPr lang="fr-BE" dirty="0" err="1"/>
              <a:t>ealier</a:t>
            </a:r>
            <a:r>
              <a:rPr lang="fr-BE" dirty="0"/>
              <a:t> </a:t>
            </a:r>
            <a:r>
              <a:rPr lang="fr-BE" dirty="0" err="1"/>
              <a:t>without</a:t>
            </a:r>
            <a:r>
              <a:rPr lang="fr-BE" dirty="0"/>
              <a:t> </a:t>
            </a:r>
            <a:r>
              <a:rPr lang="fr-BE" dirty="0" err="1"/>
              <a:t>any</a:t>
            </a:r>
            <a:r>
              <a:rPr lang="fr-BE" dirty="0"/>
              <a:t> cicatrisation  </a:t>
            </a:r>
            <a:endParaRPr lang="fr-BE" dirty="0">
              <a:cs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5AF7007-BBC3-4CFB-B859-371091DDE6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745" y="204971"/>
            <a:ext cx="695238" cy="647619"/>
          </a:xfrm>
          <a:prstGeom prst="rect">
            <a:avLst/>
          </a:prstGeom>
        </p:spPr>
      </p:pic>
      <p:pic>
        <p:nvPicPr>
          <p:cNvPr id="4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5C9D3D4C-FEA9-43B8-803D-CA4F881331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0" y="-4583"/>
            <a:ext cx="197167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044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23B1BC-EFFC-43DE-88B1-FE73C04EA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/>
              <a:t>Some</a:t>
            </a:r>
            <a:r>
              <a:rPr lang="fr-BE" dirty="0"/>
              <a:t> </a:t>
            </a:r>
            <a:r>
              <a:rPr lang="fr-BE" dirty="0" err="1"/>
              <a:t>pictures</a:t>
            </a:r>
            <a:r>
              <a:rPr lang="fr-BE" dirty="0"/>
              <a:t> …  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4CDA938-C151-4553-B625-3FBD1653B9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fr-BE"/>
              <a:t>3W 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F8C8752-40D8-4265-A7A7-4B5C4011C0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BE" dirty="0"/>
              <a:t>       		            5W</a:t>
            </a:r>
          </a:p>
        </p:txBody>
      </p:sp>
      <p:pic>
        <p:nvPicPr>
          <p:cNvPr id="11" name="Espace réservé du contenu 10">
            <a:extLst>
              <a:ext uri="{FF2B5EF4-FFF2-40B4-BE49-F238E27FC236}">
                <a16:creationId xmlns:a16="http://schemas.microsoft.com/office/drawing/2014/main" id="{49779877-0A95-45A2-B077-C9A5EAC7D91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21874" y="1524914"/>
            <a:ext cx="2998573" cy="5330797"/>
          </a:xfrm>
        </p:spPr>
      </p:pic>
      <p:pic>
        <p:nvPicPr>
          <p:cNvPr id="14" name="Espace réservé du contenu 13">
            <a:extLst>
              <a:ext uri="{FF2B5EF4-FFF2-40B4-BE49-F238E27FC236}">
                <a16:creationId xmlns:a16="http://schemas.microsoft.com/office/drawing/2014/main" id="{810D8304-158B-4904-9377-41299191DDA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217602" y="2691025"/>
            <a:ext cx="5330800" cy="2998574"/>
          </a:xfr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1FDEA08-C4D0-4690-965C-4611134A79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745" y="204971"/>
            <a:ext cx="695238" cy="647619"/>
          </a:xfrm>
          <a:prstGeom prst="rect">
            <a:avLst/>
          </a:prstGeom>
        </p:spPr>
      </p:pic>
      <p:pic>
        <p:nvPicPr>
          <p:cNvPr id="4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53675DE2-8BC5-4C03-8CE0-85B755AEAC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0" y="-4583"/>
            <a:ext cx="1971675" cy="82867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EA0F04D-A483-4151-994C-9ACA337CF0D4}"/>
              </a:ext>
            </a:extLst>
          </p:cNvPr>
          <p:cNvSpPr txBox="1"/>
          <p:nvPr/>
        </p:nvSpPr>
        <p:spPr>
          <a:xfrm>
            <a:off x="7143879" y="372163"/>
            <a:ext cx="3500582" cy="1200329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dirty="0"/>
              <a:t>55y ; decompensated DM ; HBP ; PAD </a:t>
            </a:r>
            <a:r>
              <a:rPr lang="fr-BE" dirty="0" err="1"/>
              <a:t>with</a:t>
            </a:r>
            <a:r>
              <a:rPr lang="fr-BE" dirty="0"/>
              <a:t> cicatrisation </a:t>
            </a:r>
            <a:r>
              <a:rPr lang="fr-BE" dirty="0" err="1"/>
              <a:t>delay</a:t>
            </a:r>
            <a:r>
              <a:rPr lang="fr-BE" dirty="0"/>
              <a:t> </a:t>
            </a:r>
            <a:r>
              <a:rPr lang="fr-BE" dirty="0" err="1"/>
              <a:t>after</a:t>
            </a:r>
            <a:r>
              <a:rPr lang="fr-BE" dirty="0"/>
              <a:t> revascularisation </a:t>
            </a:r>
            <a:r>
              <a:rPr lang="fr-BE" dirty="0" err="1"/>
              <a:t>therapy</a:t>
            </a:r>
            <a:r>
              <a:rPr lang="fr-BE" dirty="0"/>
              <a:t> ; </a:t>
            </a:r>
            <a:r>
              <a:rPr lang="fr-BE" dirty="0" err="1"/>
              <a:t>burn</a:t>
            </a:r>
            <a:r>
              <a:rPr lang="fr-BE" dirty="0"/>
              <a:t> 4w </a:t>
            </a:r>
            <a:r>
              <a:rPr lang="fr-BE" dirty="0" err="1"/>
              <a:t>ealier</a:t>
            </a:r>
            <a:r>
              <a:rPr lang="fr-BE" dirty="0"/>
              <a:t> </a:t>
            </a:r>
            <a:r>
              <a:rPr lang="fr-BE" dirty="0" err="1"/>
              <a:t>without</a:t>
            </a:r>
            <a:r>
              <a:rPr lang="fr-BE" dirty="0"/>
              <a:t> </a:t>
            </a:r>
            <a:r>
              <a:rPr lang="fr-BE" dirty="0" err="1"/>
              <a:t>any</a:t>
            </a:r>
            <a:r>
              <a:rPr lang="fr-BE" dirty="0"/>
              <a:t> cicatrisation  </a:t>
            </a:r>
            <a:endParaRPr lang="fr-BE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4112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23B1BC-EFFC-43DE-88B1-FE73C04EA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/>
              <a:t>Some</a:t>
            </a:r>
            <a:r>
              <a:rPr lang="fr-BE" dirty="0"/>
              <a:t> </a:t>
            </a:r>
            <a:r>
              <a:rPr lang="fr-BE" dirty="0" err="1"/>
              <a:t>pictures</a:t>
            </a:r>
            <a:r>
              <a:rPr lang="fr-BE" dirty="0"/>
              <a:t> …  </a:t>
            </a:r>
            <a:endParaRPr lang="fr-BE" dirty="0">
              <a:cs typeface="Calibri Light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4CDA938-C151-4553-B625-3FBD1653B9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fr-BE"/>
              <a:t>4M 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F8C8752-40D8-4265-A7A7-4B5C4011C0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BE"/>
              <a:t>                                      5M</a:t>
            </a:r>
          </a:p>
        </p:txBody>
      </p:sp>
      <p:pic>
        <p:nvPicPr>
          <p:cNvPr id="10" name="Image 11" descr="Une image contenant intérieur&#10;&#10;Description générée automatiquement">
            <a:extLst>
              <a:ext uri="{FF2B5EF4-FFF2-40B4-BE49-F238E27FC236}">
                <a16:creationId xmlns:a16="http://schemas.microsoft.com/office/drawing/2014/main" id="{43804C79-FEB7-4195-938F-F5EC8DA3DE5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 rot="16200000">
            <a:off x="2287190" y="1501246"/>
            <a:ext cx="2481738" cy="4635500"/>
          </a:xfrm>
        </p:spPr>
      </p:pic>
      <p:pic>
        <p:nvPicPr>
          <p:cNvPr id="12" name="Image 12" descr="Une image contenant papier, intérieur, moitié&#10;&#10;Description générée automatiquement">
            <a:extLst>
              <a:ext uri="{FF2B5EF4-FFF2-40B4-BE49-F238E27FC236}">
                <a16:creationId xmlns:a16="http://schemas.microsoft.com/office/drawing/2014/main" id="{66E4D567-8DF5-4F39-BC18-4889CC01B7E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 rot="-5400000">
            <a:off x="6862763" y="2063222"/>
            <a:ext cx="3171825" cy="4216400"/>
          </a:xfr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3032F252-27D6-4E55-956D-C24252B977E4}"/>
              </a:ext>
            </a:extLst>
          </p:cNvPr>
          <p:cNvSpPr txBox="1"/>
          <p:nvPr/>
        </p:nvSpPr>
        <p:spPr>
          <a:xfrm>
            <a:off x="2057400" y="5267325"/>
            <a:ext cx="274320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dirty="0"/>
              <a:t>+ : PAIN RELIEF ! </a:t>
            </a:r>
            <a:endParaRPr lang="fr-FR"/>
          </a:p>
          <a:p>
            <a:r>
              <a:rPr lang="fr-FR" dirty="0"/>
              <a:t>VAS 9/10 --&gt; VAS 3/10 </a:t>
            </a:r>
            <a:r>
              <a:rPr lang="fr-FR" sz="1200" dirty="0"/>
              <a:t>(no M+, no </a:t>
            </a:r>
            <a:r>
              <a:rPr lang="fr-FR" sz="1200" dirty="0" err="1"/>
              <a:t>neuropathic</a:t>
            </a:r>
            <a:r>
              <a:rPr lang="fr-FR" sz="1200" dirty="0"/>
              <a:t> </a:t>
            </a:r>
            <a:r>
              <a:rPr lang="fr-FR" sz="1200" dirty="0" err="1"/>
              <a:t>painkillers</a:t>
            </a:r>
            <a:r>
              <a:rPr lang="fr-FR" sz="1200" dirty="0"/>
              <a:t>) … </a:t>
            </a:r>
            <a:r>
              <a:rPr lang="fr-FR" sz="1200" dirty="0" err="1"/>
              <a:t>within</a:t>
            </a:r>
            <a:r>
              <a:rPr lang="fr-FR" sz="1200" dirty="0"/>
              <a:t> 48 </a:t>
            </a:r>
            <a:r>
              <a:rPr lang="fr-FR" sz="1200" dirty="0" err="1"/>
              <a:t>hours</a:t>
            </a:r>
            <a:r>
              <a:rPr lang="fr-FR" sz="1200" dirty="0"/>
              <a:t> </a:t>
            </a:r>
            <a:endParaRPr lang="fr-FR" sz="1200" dirty="0">
              <a:cs typeface="Calibri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130D4A3-10CE-42AC-88CB-3860748F9B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745" y="204971"/>
            <a:ext cx="695238" cy="647619"/>
          </a:xfrm>
          <a:prstGeom prst="rect">
            <a:avLst/>
          </a:prstGeom>
        </p:spPr>
      </p:pic>
      <p:pic>
        <p:nvPicPr>
          <p:cNvPr id="4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C39980D7-1D5E-4A3E-B46B-2152DD28EE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0" y="-4583"/>
            <a:ext cx="1971675" cy="82867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C23B997-F905-4E37-BB0D-FC35FC68AA14}"/>
              </a:ext>
            </a:extLst>
          </p:cNvPr>
          <p:cNvSpPr txBox="1"/>
          <p:nvPr/>
        </p:nvSpPr>
        <p:spPr>
          <a:xfrm>
            <a:off x="7143879" y="372163"/>
            <a:ext cx="3500582" cy="1200329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dirty="0"/>
              <a:t>55y ; decompensated DM ; HBP ; PAD </a:t>
            </a:r>
            <a:r>
              <a:rPr lang="fr-BE" dirty="0" err="1"/>
              <a:t>with</a:t>
            </a:r>
            <a:r>
              <a:rPr lang="fr-BE" dirty="0"/>
              <a:t> cicatrisation </a:t>
            </a:r>
            <a:r>
              <a:rPr lang="fr-BE" dirty="0" err="1"/>
              <a:t>delay</a:t>
            </a:r>
            <a:r>
              <a:rPr lang="fr-BE" dirty="0"/>
              <a:t> </a:t>
            </a:r>
            <a:r>
              <a:rPr lang="fr-BE" dirty="0" err="1"/>
              <a:t>after</a:t>
            </a:r>
            <a:r>
              <a:rPr lang="fr-BE" dirty="0"/>
              <a:t> revascularisation </a:t>
            </a:r>
            <a:r>
              <a:rPr lang="fr-BE" dirty="0" err="1"/>
              <a:t>therapy</a:t>
            </a:r>
            <a:r>
              <a:rPr lang="fr-BE" dirty="0"/>
              <a:t> ; </a:t>
            </a:r>
            <a:r>
              <a:rPr lang="fr-BE" dirty="0" err="1"/>
              <a:t>burn</a:t>
            </a:r>
            <a:r>
              <a:rPr lang="fr-BE" dirty="0"/>
              <a:t> 4w </a:t>
            </a:r>
            <a:r>
              <a:rPr lang="fr-BE" dirty="0" err="1"/>
              <a:t>ealier</a:t>
            </a:r>
            <a:r>
              <a:rPr lang="fr-BE" dirty="0"/>
              <a:t> </a:t>
            </a:r>
            <a:r>
              <a:rPr lang="fr-BE" dirty="0" err="1"/>
              <a:t>without</a:t>
            </a:r>
            <a:r>
              <a:rPr lang="fr-BE" dirty="0"/>
              <a:t> </a:t>
            </a:r>
            <a:r>
              <a:rPr lang="fr-BE" dirty="0" err="1"/>
              <a:t>any</a:t>
            </a:r>
            <a:r>
              <a:rPr lang="fr-BE" dirty="0"/>
              <a:t> cicatrisation  </a:t>
            </a:r>
            <a:endParaRPr lang="fr-BE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60676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C1A25B-4B4E-4FF2-B8A6-D529428B0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cs typeface="Calibri Light"/>
              </a:rPr>
              <a:t>Conclusion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35E34CF-1AB6-4E01-B1EF-182B04AC76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43560" lvl="1" indent="-342900">
              <a:buFont typeface="Wingdings" charset="2"/>
              <a:buChar char="§"/>
            </a:pPr>
            <a:r>
              <a:rPr lang="fr-FR" dirty="0" err="1">
                <a:cs typeface="Calibri" panose="020F0502020204030204"/>
              </a:rPr>
              <a:t>Autologous</a:t>
            </a:r>
            <a:r>
              <a:rPr lang="fr-FR" dirty="0">
                <a:cs typeface="Calibri" panose="020F0502020204030204"/>
              </a:rPr>
              <a:t> compound </a:t>
            </a:r>
            <a:endParaRPr lang="fr-FR" dirty="0"/>
          </a:p>
          <a:p>
            <a:pPr marL="543560" lvl="1" indent="-342900">
              <a:buFont typeface="+mj-lt"/>
              <a:buAutoNum type="arabicPeriod"/>
            </a:pPr>
            <a:r>
              <a:rPr lang="fr-FR" dirty="0">
                <a:cs typeface="Calibri" panose="020F0502020204030204"/>
              </a:rPr>
              <a:t>Cheap (</a:t>
            </a:r>
            <a:r>
              <a:rPr lang="fr-FR" dirty="0" err="1">
                <a:cs typeface="Calibri" panose="020F0502020204030204"/>
              </a:rPr>
              <a:t>financially</a:t>
            </a:r>
            <a:r>
              <a:rPr lang="fr-FR" dirty="0">
                <a:cs typeface="Calibri" panose="020F0502020204030204"/>
              </a:rPr>
              <a:t> and </a:t>
            </a:r>
            <a:r>
              <a:rPr lang="fr-FR" dirty="0" err="1">
                <a:cs typeface="Calibri" panose="020F0502020204030204"/>
              </a:rPr>
              <a:t>humanly</a:t>
            </a:r>
            <a:r>
              <a:rPr lang="fr-FR" dirty="0">
                <a:cs typeface="Calibri" panose="020F0502020204030204"/>
              </a:rPr>
              <a:t>) </a:t>
            </a:r>
          </a:p>
          <a:p>
            <a:pPr marL="543560" lvl="1" indent="-342900">
              <a:buFont typeface="+mj-lt"/>
              <a:buAutoNum type="arabicPeriod"/>
            </a:pPr>
            <a:r>
              <a:rPr lang="fr-FR" dirty="0">
                <a:cs typeface="Calibri" panose="020F0502020204030204"/>
              </a:rPr>
              <a:t> </a:t>
            </a:r>
            <a:r>
              <a:rPr lang="fr-FR" dirty="0" err="1">
                <a:cs typeface="Calibri" panose="020F0502020204030204"/>
              </a:rPr>
              <a:t>Easy</a:t>
            </a:r>
            <a:r>
              <a:rPr lang="fr-FR" dirty="0">
                <a:cs typeface="Calibri" panose="020F0502020204030204"/>
              </a:rPr>
              <a:t> to </a:t>
            </a:r>
            <a:r>
              <a:rPr lang="fr-FR" dirty="0" err="1">
                <a:cs typeface="Calibri" panose="020F0502020204030204"/>
              </a:rPr>
              <a:t>produce</a:t>
            </a:r>
            <a:r>
              <a:rPr lang="fr-FR" dirty="0">
                <a:cs typeface="Calibri" panose="020F0502020204030204"/>
              </a:rPr>
              <a:t> </a:t>
            </a:r>
          </a:p>
          <a:p>
            <a:pPr marL="543560" lvl="1" indent="-342900">
              <a:buFont typeface="+mj-lt"/>
              <a:buAutoNum type="arabicPeriod"/>
            </a:pPr>
            <a:r>
              <a:rPr lang="fr-FR" dirty="0">
                <a:cs typeface="Calibri" panose="020F0502020204030204"/>
              </a:rPr>
              <a:t>Efficient, </a:t>
            </a:r>
            <a:r>
              <a:rPr lang="fr-FR" strike="sngStrike" dirty="0">
                <a:cs typeface="Calibri" panose="020F0502020204030204"/>
              </a:rPr>
              <a:t>adverse </a:t>
            </a:r>
            <a:r>
              <a:rPr lang="fr-FR" strike="sngStrike" dirty="0" err="1">
                <a:cs typeface="Calibri" panose="020F0502020204030204"/>
              </a:rPr>
              <a:t>effect</a:t>
            </a:r>
            <a:endParaRPr lang="fr-FR" strike="sngStrike" dirty="0">
              <a:cs typeface="Calibri" panose="020F0502020204030204"/>
            </a:endParaRPr>
          </a:p>
          <a:p>
            <a:pPr marL="200660" lvl="1" indent="0">
              <a:buNone/>
            </a:pPr>
            <a:endParaRPr lang="fr-FR" strike="sngStrike" dirty="0">
              <a:cs typeface="Calibri" panose="020F0502020204030204"/>
            </a:endParaRPr>
          </a:p>
          <a:p>
            <a:pPr marL="200660" lvl="1" indent="0">
              <a:buNone/>
            </a:pPr>
            <a:endParaRPr lang="fr-FR" strike="sngStrike" dirty="0">
              <a:cs typeface="Calibri" panose="020F0502020204030204"/>
            </a:endParaRPr>
          </a:p>
          <a:p>
            <a:pPr marL="200660" lvl="1" indent="0">
              <a:buNone/>
            </a:pPr>
            <a:endParaRPr lang="fr-FR" strike="sngStrike" dirty="0">
              <a:cs typeface="Calibri" panose="020F0502020204030204"/>
            </a:endParaRPr>
          </a:p>
          <a:p>
            <a:pPr marL="486410" lvl="1" indent="-285750">
              <a:buFont typeface="Wingdings" charset="2"/>
              <a:buChar char="§"/>
            </a:pPr>
            <a:r>
              <a:rPr lang="fr-FR" dirty="0">
                <a:cs typeface="Calibri" panose="020F0502020204030204"/>
              </a:rPr>
              <a:t>New </a:t>
            </a:r>
            <a:r>
              <a:rPr lang="fr-FR" dirty="0" err="1">
                <a:cs typeface="Calibri" panose="020F0502020204030204"/>
              </a:rPr>
              <a:t>tool</a:t>
            </a:r>
            <a:r>
              <a:rPr lang="fr-FR" dirty="0">
                <a:cs typeface="Calibri" panose="020F0502020204030204"/>
              </a:rPr>
              <a:t> for the </a:t>
            </a:r>
            <a:r>
              <a:rPr lang="fr-FR" dirty="0" err="1">
                <a:cs typeface="Calibri" panose="020F0502020204030204"/>
              </a:rPr>
              <a:t>general</a:t>
            </a:r>
            <a:r>
              <a:rPr lang="fr-FR" dirty="0">
                <a:cs typeface="Calibri" panose="020F0502020204030204"/>
              </a:rPr>
              <a:t> surgeon as </a:t>
            </a:r>
            <a:r>
              <a:rPr lang="fr-FR" dirty="0" err="1">
                <a:cs typeface="Calibri" panose="020F0502020204030204"/>
              </a:rPr>
              <a:t>wound</a:t>
            </a:r>
            <a:r>
              <a:rPr lang="fr-FR" dirty="0">
                <a:cs typeface="Calibri" panose="020F0502020204030204"/>
              </a:rPr>
              <a:t> dressing </a:t>
            </a:r>
            <a:r>
              <a:rPr lang="mr-IN" dirty="0">
                <a:cs typeface="Calibri" panose="020F0502020204030204"/>
              </a:rPr>
              <a:t>…</a:t>
            </a:r>
            <a:endParaRPr lang="fr-FR" dirty="0">
              <a:cs typeface="Calibri"/>
            </a:endParaRPr>
          </a:p>
          <a:p>
            <a:pPr marL="200660" lvl="1" indent="0">
              <a:buNone/>
            </a:pPr>
            <a:endParaRPr lang="fr-FR" dirty="0">
              <a:cs typeface="Calibri"/>
            </a:endParaRPr>
          </a:p>
          <a:p>
            <a:pPr marL="543560" lvl="1" indent="-342900">
              <a:buAutoNum type="arabicPeriod"/>
            </a:pPr>
            <a:endParaRPr lang="fr-FR" dirty="0">
              <a:cs typeface="Calibri"/>
            </a:endParaRPr>
          </a:p>
          <a:p>
            <a:pPr marL="200660" lvl="1" indent="0">
              <a:buNone/>
            </a:pPr>
            <a:endParaRPr lang="fr-FR" dirty="0">
              <a:cs typeface="Calibri"/>
            </a:endParaRPr>
          </a:p>
          <a:p>
            <a:pPr marL="543560" lvl="1" indent="-342900">
              <a:buAutoNum type="arabicPeriod"/>
            </a:pPr>
            <a:endParaRPr lang="fr-FR" dirty="0">
              <a:cs typeface="Calibri"/>
            </a:endParaRPr>
          </a:p>
          <a:p>
            <a:pPr marL="543560" lvl="1" indent="-342900">
              <a:buAutoNum type="arabicPeriod"/>
            </a:pPr>
            <a:endParaRPr lang="fr-FR" dirty="0">
              <a:cs typeface="Calibri"/>
            </a:endParaRPr>
          </a:p>
        </p:txBody>
      </p:sp>
      <p:sp>
        <p:nvSpPr>
          <p:cNvPr id="6" name="Flèche : angle droit 5">
            <a:extLst>
              <a:ext uri="{FF2B5EF4-FFF2-40B4-BE49-F238E27FC236}">
                <a16:creationId xmlns:a16="http://schemas.microsoft.com/office/drawing/2014/main" id="{E896B125-EC9C-4F45-B8FB-E18BC2D6FF47}"/>
              </a:ext>
            </a:extLst>
          </p:cNvPr>
          <p:cNvSpPr/>
          <p:nvPr/>
        </p:nvSpPr>
        <p:spPr>
          <a:xfrm rot="5400000">
            <a:off x="1813178" y="3110864"/>
            <a:ext cx="371475" cy="447675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9D2020F-566F-4BF2-BA7B-C4EFC7763288}"/>
              </a:ext>
            </a:extLst>
          </p:cNvPr>
          <p:cNvSpPr txBox="1"/>
          <p:nvPr/>
        </p:nvSpPr>
        <p:spPr>
          <a:xfrm>
            <a:off x="2305050" y="3248025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dirty="0"/>
              <a:t>if effective </a:t>
            </a:r>
            <a:r>
              <a:rPr lang="fr-FR" dirty="0" err="1"/>
              <a:t>after</a:t>
            </a:r>
            <a:r>
              <a:rPr lang="fr-FR" dirty="0"/>
              <a:t> first use </a:t>
            </a:r>
            <a:endParaRPr lang="fr-FR" dirty="0">
              <a:cs typeface="Calibri"/>
            </a:endParaRPr>
          </a:p>
          <a:p>
            <a:r>
              <a:rPr lang="fr-FR" dirty="0"/>
              <a:t>BOOSTER  </a:t>
            </a:r>
            <a:endParaRPr lang="fr-FR" dirty="0">
              <a:cs typeface="Calibri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2B4507E-260B-41CE-9CBD-D596E61C48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745" y="204971"/>
            <a:ext cx="695238" cy="647619"/>
          </a:xfrm>
          <a:prstGeom prst="rect">
            <a:avLst/>
          </a:prstGeom>
        </p:spPr>
      </p:pic>
      <p:pic>
        <p:nvPicPr>
          <p:cNvPr id="4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34F5CDFF-664A-45BE-8719-0D52345F3C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" y="-4583"/>
            <a:ext cx="197167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2406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961543" y="2415687"/>
            <a:ext cx="8502162" cy="12618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sz="4000" err="1"/>
              <a:t>Thank</a:t>
            </a:r>
            <a:r>
              <a:rPr lang="fr-BE" sz="4000"/>
              <a:t> </a:t>
            </a:r>
            <a:r>
              <a:rPr lang="fr-BE" sz="4000" err="1"/>
              <a:t>you</a:t>
            </a:r>
            <a:r>
              <a:rPr lang="fr-BE" sz="4000"/>
              <a:t> for </a:t>
            </a:r>
            <a:r>
              <a:rPr lang="fr-BE" sz="4000" err="1"/>
              <a:t>your</a:t>
            </a:r>
            <a:r>
              <a:rPr lang="fr-BE" sz="4000"/>
              <a:t> attention ! </a:t>
            </a:r>
          </a:p>
          <a:p>
            <a:endParaRPr lang="fr-BE"/>
          </a:p>
          <a:p>
            <a:endParaRPr lang="fr-BE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A75AF2C-014D-47FC-AECF-3861A817A8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745" y="204971"/>
            <a:ext cx="695238" cy="647619"/>
          </a:xfrm>
          <a:prstGeom prst="rect">
            <a:avLst/>
          </a:prstGeom>
        </p:spPr>
      </p:pic>
      <p:pic>
        <p:nvPicPr>
          <p:cNvPr id="5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3DE0C1D7-C594-4D4C-9D89-E04B691C6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" y="-4583"/>
            <a:ext cx="197167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427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7FBAA4-A0B8-49D9-B24C-00BE482B4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Introduction</a:t>
            </a:r>
            <a:r>
              <a:rPr lang="fr-BE" baseline="30000" dirty="0"/>
              <a:t> 1</a:t>
            </a:r>
            <a:r>
              <a:rPr lang="fr-BE" dirty="0"/>
              <a:t>  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7DA46E2-72B0-4D0F-AD00-4A06484038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0412" y="1845733"/>
            <a:ext cx="10058400" cy="4287211"/>
          </a:xfrm>
        </p:spPr>
        <p:txBody>
          <a:bodyPr vert="horz" lIns="0" tIns="45720" rIns="0" bIns="45720" rtlCol="0" anchor="t">
            <a:normAutofit fontScale="6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BE" dirty="0"/>
              <a:t> </a:t>
            </a:r>
            <a:r>
              <a:rPr lang="en-US" dirty="0"/>
              <a:t>Leg ulcer = heterogenous group </a:t>
            </a:r>
            <a:endParaRPr lang="en-US" dirty="0">
              <a:cs typeface="Calibri"/>
            </a:endParaRPr>
          </a:p>
          <a:p>
            <a:pPr marL="749300" lvl="1" indent="-457200">
              <a:buFont typeface="+mj-lt"/>
              <a:buAutoNum type="arabicPeriod"/>
            </a:pPr>
            <a:r>
              <a:rPr lang="en-US" dirty="0">
                <a:cs typeface="Calibri"/>
              </a:rPr>
              <a:t>Venous ulcer</a:t>
            </a:r>
          </a:p>
          <a:p>
            <a:pPr marL="749300" lvl="1" indent="-457200">
              <a:buFont typeface="+mj-lt"/>
              <a:buAutoNum type="arabicPeriod"/>
            </a:pPr>
            <a:r>
              <a:rPr lang="en-US" dirty="0">
                <a:cs typeface="Calibri"/>
              </a:rPr>
              <a:t>Diabetic foot ulcer</a:t>
            </a:r>
          </a:p>
          <a:p>
            <a:pPr marL="749300" lvl="1" indent="-457200">
              <a:buFont typeface="+mj-lt"/>
              <a:buAutoNum type="arabicPeriod"/>
            </a:pPr>
            <a:r>
              <a:rPr lang="en-US" dirty="0">
                <a:cs typeface="Calibri"/>
              </a:rPr>
              <a:t>Pressure ulcer</a:t>
            </a:r>
          </a:p>
          <a:p>
            <a:pPr marL="749300" lvl="1" indent="-457200">
              <a:buFont typeface="+mj-lt"/>
              <a:buAutoNum type="arabicPeriod"/>
            </a:pPr>
            <a:r>
              <a:rPr lang="en-US" dirty="0">
                <a:cs typeface="Calibri"/>
              </a:rPr>
              <a:t>Arterial ulcer </a:t>
            </a:r>
          </a:p>
          <a:p>
            <a:pPr marL="749300" lvl="1" indent="-457200">
              <a:buAutoNum type="arabicPeriod"/>
            </a:pPr>
            <a:r>
              <a:rPr lang="en-US" dirty="0">
                <a:cs typeface="Calibri"/>
              </a:rPr>
              <a:t>Neutrophilic ulcer (</a:t>
            </a:r>
            <a:r>
              <a:rPr lang="en-US" i="1" dirty="0">
                <a:cs typeface="Calibri"/>
              </a:rPr>
              <a:t>pyoderma gangrenosum</a:t>
            </a:r>
            <a:r>
              <a:rPr lang="en-US" dirty="0">
                <a:cs typeface="Calibri"/>
              </a:rPr>
              <a:t>-like)</a:t>
            </a:r>
          </a:p>
          <a:p>
            <a:pPr marL="749300" lvl="1" indent="-457200">
              <a:buFont typeface="+mj-lt"/>
              <a:buAutoNum type="arabicPeriod"/>
            </a:pPr>
            <a:r>
              <a:rPr lang="en-US" dirty="0"/>
              <a:t>…. </a:t>
            </a:r>
            <a:endParaRPr lang="en-US" dirty="0">
              <a:cs typeface="Calibri"/>
            </a:endParaRPr>
          </a:p>
          <a:p>
            <a:pPr marL="292100" lvl="1" indent="0">
              <a:buNone/>
            </a:pPr>
            <a:endParaRPr lang="en-US" dirty="0">
              <a:cs typeface="Calibri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Classical treatment : </a:t>
            </a:r>
            <a:endParaRPr lang="en-US" dirty="0">
              <a:cs typeface="Calibri"/>
            </a:endParaRPr>
          </a:p>
          <a:p>
            <a:pPr marL="749300" lvl="1" indent="-457200">
              <a:buFont typeface="+mj-lt"/>
              <a:buAutoNum type="arabicPeriod"/>
            </a:pPr>
            <a:r>
              <a:rPr lang="en-US" dirty="0" err="1">
                <a:cs typeface="Calibri"/>
              </a:rPr>
              <a:t>Detersion</a:t>
            </a:r>
            <a:r>
              <a:rPr lang="en-US" dirty="0">
                <a:cs typeface="Calibri"/>
              </a:rPr>
              <a:t> </a:t>
            </a:r>
          </a:p>
          <a:p>
            <a:pPr marL="749300" lvl="1" indent="-457200">
              <a:buFont typeface="+mj-lt"/>
              <a:buAutoNum type="arabicPeriod"/>
            </a:pPr>
            <a:r>
              <a:rPr lang="en-US" dirty="0" err="1">
                <a:cs typeface="Calibri"/>
              </a:rPr>
              <a:t>Revascularisation</a:t>
            </a:r>
            <a:r>
              <a:rPr lang="en-US" dirty="0">
                <a:cs typeface="Calibri"/>
              </a:rPr>
              <a:t> surgery </a:t>
            </a:r>
          </a:p>
          <a:p>
            <a:pPr marL="749300" lvl="1" indent="-457200">
              <a:buFont typeface="+mj-lt"/>
              <a:buAutoNum type="arabicPeriod"/>
            </a:pPr>
            <a:r>
              <a:rPr lang="en-US" dirty="0"/>
              <a:t>Infection's treatment </a:t>
            </a:r>
            <a:endParaRPr lang="en-US" dirty="0">
              <a:cs typeface="Calibri"/>
            </a:endParaRPr>
          </a:p>
          <a:p>
            <a:pPr marL="749300" lvl="1" indent="-457200">
              <a:buFont typeface="+mj-lt"/>
              <a:buAutoNum type="arabicPeriod"/>
            </a:pPr>
            <a:r>
              <a:rPr lang="en-US" dirty="0">
                <a:cs typeface="Calibri"/>
              </a:rPr>
              <a:t>Discharge </a:t>
            </a:r>
          </a:p>
          <a:p>
            <a:pPr marL="749300" lvl="1" indent="-457200">
              <a:buFont typeface="+mj-lt"/>
              <a:buAutoNum type="arabicPeriod"/>
            </a:pPr>
            <a:r>
              <a:rPr lang="en-US" dirty="0" err="1"/>
              <a:t>Pressotherapy</a:t>
            </a:r>
            <a:r>
              <a:rPr lang="en-US" dirty="0"/>
              <a:t> </a:t>
            </a:r>
            <a:endParaRPr lang="en-US" dirty="0">
              <a:cs typeface="Calibri"/>
            </a:endParaRPr>
          </a:p>
          <a:p>
            <a:pPr marL="749300" lvl="1" indent="-457200">
              <a:buFont typeface="+mj-lt"/>
              <a:buAutoNum type="arabicPeriod"/>
            </a:pPr>
            <a:r>
              <a:rPr lang="en-US" dirty="0"/>
              <a:t>…  </a:t>
            </a:r>
            <a:endParaRPr lang="en-US" dirty="0">
              <a:cs typeface="Calibri" panose="020F0502020204030204"/>
            </a:endParaRPr>
          </a:p>
          <a:p>
            <a:pPr marL="292100" lvl="1" indent="0">
              <a:buNone/>
            </a:pPr>
            <a:endParaRPr lang="en-US" dirty="0">
              <a:cs typeface="Calibri" panose="020F0502020204030204"/>
            </a:endParaRPr>
          </a:p>
          <a:p>
            <a:pPr>
              <a:buFont typeface="Arial"/>
              <a:buChar char="•"/>
            </a:pPr>
            <a:r>
              <a:rPr lang="en-US" dirty="0">
                <a:solidFill>
                  <a:schemeClr val="tx1"/>
                </a:solidFill>
              </a:rPr>
              <a:t> Epidemiology: </a:t>
            </a:r>
          </a:p>
          <a:p>
            <a:pPr marL="383540" lvl="1"/>
            <a:r>
              <a:rPr lang="en-US" dirty="0">
                <a:solidFill>
                  <a:schemeClr val="tx1"/>
                </a:solidFill>
              </a:rPr>
              <a:t>6.000.000 American people/year</a:t>
            </a:r>
            <a:endParaRPr lang="en-US" dirty="0">
              <a:solidFill>
                <a:schemeClr val="tx1"/>
              </a:solidFill>
              <a:cs typeface="Calibri"/>
            </a:endParaRPr>
          </a:p>
          <a:p>
            <a:pPr marL="383540" lvl="1"/>
            <a:r>
              <a:rPr lang="en-US" dirty="0">
                <a:solidFill>
                  <a:schemeClr val="tx1"/>
                </a:solidFill>
              </a:rPr>
              <a:t>Failure of treatment &gt; 50% </a:t>
            </a:r>
            <a:endParaRPr lang="en-US" dirty="0">
              <a:solidFill>
                <a:schemeClr val="tx1"/>
              </a:solidFill>
              <a:cs typeface="Calibri" panose="020F0502020204030204"/>
            </a:endParaRPr>
          </a:p>
          <a:p>
            <a:pPr marL="285750" indent="-285750"/>
            <a:endParaRPr lang="fr-BE" dirty="0"/>
          </a:p>
        </p:txBody>
      </p:sp>
      <p:sp>
        <p:nvSpPr>
          <p:cNvPr id="4" name="Accolade fermante 3">
            <a:extLst>
              <a:ext uri="{FF2B5EF4-FFF2-40B4-BE49-F238E27FC236}">
                <a16:creationId xmlns:a16="http://schemas.microsoft.com/office/drawing/2014/main" id="{6C143A04-085F-454D-B3A9-FCB4216682DA}"/>
              </a:ext>
            </a:extLst>
          </p:cNvPr>
          <p:cNvSpPr/>
          <p:nvPr/>
        </p:nvSpPr>
        <p:spPr>
          <a:xfrm>
            <a:off x="7382312" y="1973247"/>
            <a:ext cx="587229" cy="120591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44B62DE-7874-48B8-900D-CDE3FF3E816A}"/>
              </a:ext>
            </a:extLst>
          </p:cNvPr>
          <p:cNvSpPr txBox="1"/>
          <p:nvPr/>
        </p:nvSpPr>
        <p:spPr>
          <a:xfrm>
            <a:off x="8427605" y="1973247"/>
            <a:ext cx="2722507" cy="181588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Entanglement of different  biological </a:t>
            </a:r>
            <a:r>
              <a:rPr lang="en-US" sz="1400" dirty="0" err="1"/>
              <a:t>phenomenons</a:t>
            </a:r>
            <a:r>
              <a:rPr lang="en-US" sz="1400" dirty="0"/>
              <a:t>       : </a:t>
            </a:r>
            <a:endParaRPr lang="en-US" sz="1400" dirty="0">
              <a:cs typeface="Calibri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cs typeface="Calibri"/>
              </a:rPr>
              <a:t>Healing trouble 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Inflammation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Vascularization's defect </a:t>
            </a:r>
            <a:endParaRPr lang="en-US" sz="1400" dirty="0">
              <a:cs typeface="Calibri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 err="1"/>
              <a:t>Tissular</a:t>
            </a:r>
            <a:r>
              <a:rPr lang="en-US" sz="1400" dirty="0"/>
              <a:t> necrosis </a:t>
            </a:r>
            <a:endParaRPr lang="en-US" sz="1400" dirty="0">
              <a:cs typeface="Calibri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Infection </a:t>
            </a:r>
          </a:p>
        </p:txBody>
      </p:sp>
      <p:sp>
        <p:nvSpPr>
          <p:cNvPr id="6" name="Flèche : droite 5">
            <a:extLst>
              <a:ext uri="{FF2B5EF4-FFF2-40B4-BE49-F238E27FC236}">
                <a16:creationId xmlns:a16="http://schemas.microsoft.com/office/drawing/2014/main" id="{0E6DADE0-280D-4056-803D-9E2BBACF8123}"/>
              </a:ext>
            </a:extLst>
          </p:cNvPr>
          <p:cNvSpPr/>
          <p:nvPr/>
        </p:nvSpPr>
        <p:spPr>
          <a:xfrm>
            <a:off x="4397146" y="3989338"/>
            <a:ext cx="1216404" cy="3607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750FCF2-D840-49F0-9A0F-A9DE3E58E4FD}"/>
              </a:ext>
            </a:extLst>
          </p:cNvPr>
          <p:cNvSpPr txBox="1"/>
          <p:nvPr/>
        </p:nvSpPr>
        <p:spPr>
          <a:xfrm>
            <a:off x="5818884" y="3888400"/>
            <a:ext cx="2382473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dirty="0"/>
              <a:t>« time-consuming »</a:t>
            </a:r>
          </a:p>
          <a:p>
            <a:r>
              <a:rPr lang="fr-BE" dirty="0"/>
              <a:t>Financial cost +++  </a:t>
            </a:r>
            <a:endParaRPr lang="fr-BE" dirty="0">
              <a:cs typeface="Calibri"/>
            </a:endParaRPr>
          </a:p>
          <a:p>
            <a:endParaRPr lang="fr-BE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BC317E2-4207-49FD-ADF8-4A055E9C3B35}"/>
              </a:ext>
            </a:extLst>
          </p:cNvPr>
          <p:cNvSpPr txBox="1"/>
          <p:nvPr/>
        </p:nvSpPr>
        <p:spPr>
          <a:xfrm rot="20575336">
            <a:off x="2655734" y="2998352"/>
            <a:ext cx="7138948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sz="3000" dirty="0" err="1">
                <a:highlight>
                  <a:srgbClr val="FF0000"/>
                </a:highlight>
              </a:rPr>
              <a:t>Development</a:t>
            </a:r>
            <a:r>
              <a:rPr lang="fr-BE" sz="3000" dirty="0">
                <a:highlight>
                  <a:srgbClr val="FF0000"/>
                </a:highlight>
              </a:rPr>
              <a:t> of new "</a:t>
            </a:r>
            <a:r>
              <a:rPr lang="fr-BE" sz="3000" dirty="0" err="1">
                <a:highlight>
                  <a:srgbClr val="FF0000"/>
                </a:highlight>
              </a:rPr>
              <a:t>advanced</a:t>
            </a:r>
            <a:r>
              <a:rPr lang="fr-BE" sz="3000" dirty="0">
                <a:highlight>
                  <a:srgbClr val="FF0000"/>
                </a:highlight>
              </a:rPr>
              <a:t>" </a:t>
            </a:r>
            <a:r>
              <a:rPr lang="fr-BE" sz="3000" dirty="0" err="1">
                <a:highlight>
                  <a:srgbClr val="FF0000"/>
                </a:highlight>
              </a:rPr>
              <a:t>therapies</a:t>
            </a:r>
            <a:r>
              <a:rPr lang="fr-BE" sz="3000" dirty="0">
                <a:highlight>
                  <a:srgbClr val="FF0000"/>
                </a:highlight>
              </a:rPr>
              <a:t> </a:t>
            </a:r>
            <a:endParaRPr lang="fr-BE" sz="3000" dirty="0">
              <a:highlight>
                <a:srgbClr val="FF0000"/>
              </a:highlight>
              <a:cs typeface="Calibri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C808A85-2650-42DA-BAE3-179243A2FCC5}"/>
              </a:ext>
            </a:extLst>
          </p:cNvPr>
          <p:cNvSpPr txBox="1"/>
          <p:nvPr/>
        </p:nvSpPr>
        <p:spPr>
          <a:xfrm>
            <a:off x="138021" y="6435306"/>
            <a:ext cx="11930331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  <a:cs typeface="Calibri"/>
              </a:rPr>
              <a:t>1. </a:t>
            </a:r>
            <a:r>
              <a:rPr lang="fr-FR" sz="1200" dirty="0" err="1">
                <a:solidFill>
                  <a:schemeClr val="bg1"/>
                </a:solidFill>
                <a:cs typeface="Calibri"/>
              </a:rPr>
              <a:t>Greer</a:t>
            </a:r>
            <a:r>
              <a:rPr lang="fr-FR" sz="1200" dirty="0">
                <a:solidFill>
                  <a:schemeClr val="bg1"/>
                </a:solidFill>
                <a:cs typeface="Calibri"/>
              </a:rPr>
              <a:t> N. </a:t>
            </a:r>
            <a:r>
              <a:rPr lang="fr-FR" sz="1200" i="1" dirty="0">
                <a:solidFill>
                  <a:schemeClr val="bg1"/>
                </a:solidFill>
                <a:cs typeface="Calibri"/>
              </a:rPr>
              <a:t>et al</a:t>
            </a:r>
            <a:r>
              <a:rPr lang="fr-FR" sz="1200" dirty="0">
                <a:solidFill>
                  <a:schemeClr val="bg1"/>
                </a:solidFill>
                <a:cs typeface="Calibri"/>
              </a:rPr>
              <a:t>., Advanced </a:t>
            </a:r>
            <a:r>
              <a:rPr lang="fr-FR" sz="1200" dirty="0" err="1">
                <a:solidFill>
                  <a:schemeClr val="bg1"/>
                </a:solidFill>
                <a:cs typeface="Calibri"/>
              </a:rPr>
              <a:t>wound</a:t>
            </a:r>
            <a:r>
              <a:rPr lang="fr-FR" sz="1200" dirty="0">
                <a:solidFill>
                  <a:schemeClr val="bg1"/>
                </a:solidFill>
                <a:cs typeface="Calibri"/>
              </a:rPr>
              <a:t> care </a:t>
            </a:r>
            <a:r>
              <a:rPr lang="fr-FR" sz="1200" dirty="0" err="1">
                <a:solidFill>
                  <a:schemeClr val="bg1"/>
                </a:solidFill>
                <a:cs typeface="Calibri"/>
              </a:rPr>
              <a:t>therapies</a:t>
            </a:r>
            <a:r>
              <a:rPr lang="fr-FR" sz="1200" dirty="0">
                <a:solidFill>
                  <a:schemeClr val="bg1"/>
                </a:solidFill>
                <a:cs typeface="Calibri"/>
              </a:rPr>
              <a:t> for </a:t>
            </a:r>
            <a:r>
              <a:rPr lang="fr-FR" sz="1200" dirty="0" err="1">
                <a:solidFill>
                  <a:schemeClr val="bg1"/>
                </a:solidFill>
                <a:cs typeface="Calibri"/>
              </a:rPr>
              <a:t>nonhealing</a:t>
            </a:r>
            <a:r>
              <a:rPr lang="fr-FR" sz="1200" dirty="0">
                <a:solidFill>
                  <a:schemeClr val="bg1"/>
                </a:solidFill>
                <a:cs typeface="Calibri"/>
              </a:rPr>
              <a:t> </a:t>
            </a:r>
            <a:r>
              <a:rPr lang="fr-FR" sz="1200" dirty="0" err="1">
                <a:solidFill>
                  <a:schemeClr val="bg1"/>
                </a:solidFill>
                <a:cs typeface="Calibri"/>
              </a:rPr>
              <a:t>diabetic</a:t>
            </a:r>
            <a:r>
              <a:rPr lang="fr-FR" sz="1200" dirty="0">
                <a:solidFill>
                  <a:schemeClr val="bg1"/>
                </a:solidFill>
                <a:cs typeface="Calibri"/>
              </a:rPr>
              <a:t>, </a:t>
            </a:r>
            <a:r>
              <a:rPr lang="fr-FR" sz="1200" dirty="0" err="1">
                <a:solidFill>
                  <a:schemeClr val="bg1"/>
                </a:solidFill>
                <a:cs typeface="Calibri"/>
              </a:rPr>
              <a:t>venous</a:t>
            </a:r>
            <a:r>
              <a:rPr lang="fr-FR" sz="1200" dirty="0">
                <a:solidFill>
                  <a:schemeClr val="bg1"/>
                </a:solidFill>
                <a:cs typeface="Calibri"/>
              </a:rPr>
              <a:t>, and </a:t>
            </a:r>
            <a:r>
              <a:rPr lang="fr-FR" sz="1200" dirty="0" err="1">
                <a:solidFill>
                  <a:schemeClr val="bg1"/>
                </a:solidFill>
                <a:cs typeface="Calibri"/>
              </a:rPr>
              <a:t>arterial</a:t>
            </a:r>
            <a:r>
              <a:rPr lang="fr-FR" sz="1200" dirty="0">
                <a:solidFill>
                  <a:schemeClr val="bg1"/>
                </a:solidFill>
                <a:cs typeface="Calibri"/>
              </a:rPr>
              <a:t> </a:t>
            </a:r>
            <a:r>
              <a:rPr lang="fr-FR" sz="1200" dirty="0" err="1">
                <a:solidFill>
                  <a:schemeClr val="bg1"/>
                </a:solidFill>
                <a:cs typeface="Calibri"/>
              </a:rPr>
              <a:t>ulcers</a:t>
            </a:r>
            <a:r>
              <a:rPr lang="fr-FR" sz="1200" dirty="0">
                <a:solidFill>
                  <a:schemeClr val="bg1"/>
                </a:solidFill>
                <a:cs typeface="Calibri"/>
              </a:rPr>
              <a:t>. Ann </a:t>
            </a:r>
            <a:r>
              <a:rPr lang="fr-FR" sz="1200" dirty="0" err="1">
                <a:solidFill>
                  <a:schemeClr val="bg1"/>
                </a:solidFill>
                <a:cs typeface="Calibri"/>
              </a:rPr>
              <a:t>Intern</a:t>
            </a:r>
            <a:r>
              <a:rPr lang="fr-FR" sz="1200" dirty="0">
                <a:solidFill>
                  <a:schemeClr val="bg1"/>
                </a:solidFill>
                <a:cs typeface="Calibri"/>
              </a:rPr>
              <a:t> Med. 2013 ; 159 (8) : 532 – 542. 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BF6220D-E3A7-4962-80E0-519381E964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745" y="204971"/>
            <a:ext cx="695238" cy="647619"/>
          </a:xfrm>
          <a:prstGeom prst="rect">
            <a:avLst/>
          </a:prstGeom>
        </p:spPr>
      </p:pic>
      <p:pic>
        <p:nvPicPr>
          <p:cNvPr id="11" name="Image 11" descr="Une image contenant texte&#10;&#10;Description générée automatiquement">
            <a:extLst>
              <a:ext uri="{FF2B5EF4-FFF2-40B4-BE49-F238E27FC236}">
                <a16:creationId xmlns:a16="http://schemas.microsoft.com/office/drawing/2014/main" id="{FF3AF8C2-149E-4B43-9823-82AC01DDD6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1" y="-4582"/>
            <a:ext cx="197167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728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C93428-6F23-4F24-A518-2A80A77F1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cs typeface="Calibri Light"/>
              </a:rPr>
              <a:t>L-PRF : </a:t>
            </a:r>
            <a:r>
              <a:rPr lang="fr-FR" dirty="0" err="1">
                <a:cs typeface="Calibri Light"/>
              </a:rPr>
              <a:t>definition</a:t>
            </a:r>
            <a:r>
              <a:rPr lang="fr-FR" dirty="0">
                <a:cs typeface="Calibri Light"/>
              </a:rPr>
              <a:t> </a:t>
            </a:r>
            <a:r>
              <a:rPr lang="fr-BE" dirty="0">
                <a:ea typeface="+mj-lt"/>
                <a:cs typeface="+mj-lt"/>
              </a:rPr>
              <a:t>²</a:t>
            </a:r>
            <a:endParaRPr lang="fr-BE" dirty="0">
              <a:cs typeface="Calibri Ligh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1AA993-C938-4598-8766-976FFECBA2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>
              <a:buFont typeface="Arial" panose="020F0502020204030204" pitchFamily="34" charset="0"/>
              <a:buChar char="•"/>
            </a:pPr>
            <a:r>
              <a:rPr lang="fr-FR" dirty="0">
                <a:cs typeface="Calibri" panose="020F0502020204030204"/>
              </a:rPr>
              <a:t> </a:t>
            </a:r>
            <a:r>
              <a:rPr lang="en-US" dirty="0">
                <a:cs typeface="Calibri" panose="020F0502020204030204"/>
              </a:rPr>
              <a:t>Leucocyte plasma-rich fibrin = </a:t>
            </a:r>
            <a:r>
              <a:rPr lang="en-US" dirty="0" err="1">
                <a:cs typeface="Calibri" panose="020F0502020204030204"/>
              </a:rPr>
              <a:t>Choukroun's</a:t>
            </a:r>
            <a:r>
              <a:rPr lang="en-US" dirty="0">
                <a:cs typeface="Calibri" panose="020F0502020204030204"/>
              </a:rPr>
              <a:t> PRF (2001) 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en-US" dirty="0">
                <a:cs typeface="Calibri" panose="020F0502020204030204"/>
              </a:rPr>
              <a:t>  Platelet concentrate for topic use  </a:t>
            </a:r>
          </a:p>
          <a:p>
            <a:pPr>
              <a:buFont typeface="Arial" panose="020F0502020204030204" pitchFamily="34" charset="0"/>
              <a:buChar char="•"/>
            </a:pPr>
            <a:endParaRPr lang="en-US" dirty="0">
              <a:cs typeface="Calibri" panose="020F0502020204030204"/>
            </a:endParaRPr>
          </a:p>
          <a:p>
            <a:pPr>
              <a:buFont typeface="Arial" panose="020F0502020204030204" pitchFamily="34" charset="0"/>
              <a:buChar char="•"/>
            </a:pPr>
            <a:endParaRPr lang="en-US" dirty="0">
              <a:cs typeface="Calibri" panose="020F0502020204030204"/>
            </a:endParaRPr>
          </a:p>
          <a:p>
            <a:pPr marL="0" indent="0">
              <a:buNone/>
            </a:pPr>
            <a:endParaRPr lang="en-US" dirty="0">
              <a:cs typeface="Calibri" panose="020F0502020204030204"/>
            </a:endParaRPr>
          </a:p>
          <a:p>
            <a:pPr>
              <a:buFont typeface="Arial" panose="020F0502020204030204" pitchFamily="34" charset="0"/>
              <a:buChar char="•"/>
            </a:pPr>
            <a:r>
              <a:rPr lang="en-US" dirty="0">
                <a:cs typeface="Calibri" panose="020F0502020204030204"/>
              </a:rPr>
              <a:t> "Regenerative medicine"  </a:t>
            </a:r>
          </a:p>
          <a:p>
            <a:pPr>
              <a:buFont typeface="Arial" panose="020F0502020204030204" pitchFamily="34" charset="0"/>
              <a:buChar char="•"/>
            </a:pPr>
            <a:r>
              <a:rPr lang="en-US" dirty="0">
                <a:cs typeface="Calibri" panose="020F0502020204030204"/>
              </a:rPr>
              <a:t>  Autologous biomaterial obtained after centrifugation :  </a:t>
            </a:r>
            <a:r>
              <a:rPr lang="en-US" strike="sngStrike" dirty="0">
                <a:cs typeface="Calibri" panose="020F0502020204030204"/>
              </a:rPr>
              <a:t>gel</a:t>
            </a:r>
            <a:r>
              <a:rPr lang="en-US" dirty="0">
                <a:cs typeface="Calibri" panose="020F0502020204030204"/>
              </a:rPr>
              <a:t>, "</a:t>
            </a:r>
            <a:r>
              <a:rPr lang="en-US" dirty="0" err="1">
                <a:cs typeface="Calibri" panose="020F0502020204030204"/>
              </a:rPr>
              <a:t>stitchable</a:t>
            </a:r>
            <a:r>
              <a:rPr lang="en-US" dirty="0">
                <a:cs typeface="Calibri" panose="020F0502020204030204"/>
              </a:rPr>
              <a:t>" </a:t>
            </a:r>
            <a:endParaRPr lang="en-US" strike="sngStrike" dirty="0">
              <a:cs typeface="Calibri" panose="020F0502020204030204"/>
            </a:endParaRPr>
          </a:p>
          <a:p>
            <a:pPr marL="0" indent="0">
              <a:buNone/>
            </a:pPr>
            <a:endParaRPr lang="en-US" dirty="0">
              <a:cs typeface="Calibri" panose="020F0502020204030204"/>
            </a:endParaRPr>
          </a:p>
          <a:p>
            <a:pPr>
              <a:buFont typeface="Arial" panose="020F0502020204030204" pitchFamily="34" charset="0"/>
              <a:buChar char="•"/>
            </a:pPr>
            <a:endParaRPr lang="en-US" dirty="0">
              <a:cs typeface="Calibri" panose="020F0502020204030204"/>
            </a:endParaRPr>
          </a:p>
          <a:p>
            <a:pPr>
              <a:buFont typeface="Arial" panose="020F0502020204030204" pitchFamily="34" charset="0"/>
              <a:buChar char="•"/>
            </a:pPr>
            <a:endParaRPr lang="en-US" dirty="0">
              <a:cs typeface="Calibri" panose="020F0502020204030204"/>
            </a:endParaRPr>
          </a:p>
          <a:p>
            <a:pPr>
              <a:buFont typeface="Arial" panose="020F0502020204030204" pitchFamily="34" charset="0"/>
              <a:buChar char="•"/>
            </a:pPr>
            <a:endParaRPr lang="fr-FR" dirty="0">
              <a:cs typeface="Calibri" panose="020F0502020204030204"/>
            </a:endParaRP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D7A7E002-B48F-4C2A-AA7B-41D252B884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8622206"/>
              </p:ext>
            </p:extLst>
          </p:nvPr>
        </p:nvGraphicFramePr>
        <p:xfrm>
          <a:off x="2011680" y="2698133"/>
          <a:ext cx="8168640" cy="129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2880">
                  <a:extLst>
                    <a:ext uri="{9D8B030D-6E8A-4147-A177-3AD203B41FA5}">
                      <a16:colId xmlns:a16="http://schemas.microsoft.com/office/drawing/2014/main" val="3012077792"/>
                    </a:ext>
                  </a:extLst>
                </a:gridCol>
                <a:gridCol w="2722880">
                  <a:extLst>
                    <a:ext uri="{9D8B030D-6E8A-4147-A177-3AD203B41FA5}">
                      <a16:colId xmlns:a16="http://schemas.microsoft.com/office/drawing/2014/main" val="746893761"/>
                    </a:ext>
                  </a:extLst>
                </a:gridCol>
                <a:gridCol w="2722880">
                  <a:extLst>
                    <a:ext uri="{9D8B030D-6E8A-4147-A177-3AD203B41FA5}">
                      <a16:colId xmlns:a16="http://schemas.microsoft.com/office/drawing/2014/main" val="33777233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Friable </a:t>
                      </a:r>
                      <a:r>
                        <a:rPr lang="fr-FR" err="1"/>
                        <a:t>fibrin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Solid </a:t>
                      </a:r>
                      <a:r>
                        <a:rPr lang="fr-FR" err="1"/>
                        <a:t>fibrin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5852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trike="sngStrike"/>
                        <a:t>Leucocytes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>
                          <a:solidFill>
                            <a:srgbClr val="FF0000"/>
                          </a:solidFill>
                        </a:rPr>
                        <a:t>P-PRP </a:t>
                      </a:r>
                      <a:r>
                        <a:rPr lang="fr-FR" sz="1200" i="1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fr-FR" sz="1200" i="1" err="1">
                          <a:solidFill>
                            <a:srgbClr val="FF0000"/>
                          </a:solidFill>
                        </a:rPr>
                        <a:t>Vivostat</a:t>
                      </a:r>
                      <a:r>
                        <a:rPr lang="fr-FR" sz="1200" i="1">
                          <a:solidFill>
                            <a:srgbClr val="FF0000"/>
                          </a:solidFill>
                        </a:rPr>
                        <a:t>, …)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>
                          <a:solidFill>
                            <a:srgbClr val="FF0000"/>
                          </a:solidFill>
                        </a:rPr>
                        <a:t>P-PRF </a:t>
                      </a:r>
                      <a:r>
                        <a:rPr lang="fr-FR" sz="1200" i="1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fr-FR" sz="1200" i="1" err="1">
                          <a:solidFill>
                            <a:srgbClr val="FF0000"/>
                          </a:solidFill>
                        </a:rPr>
                        <a:t>Fibrinet</a:t>
                      </a:r>
                      <a:r>
                        <a:rPr lang="fr-FR" sz="1200" i="1">
                          <a:solidFill>
                            <a:srgbClr val="FF0000"/>
                          </a:solidFill>
                        </a:rPr>
                        <a:t>, …) </a:t>
                      </a:r>
                      <a:endParaRPr lang="fr-FR" sz="1200" i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529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Leucocytes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>
                          <a:solidFill>
                            <a:srgbClr val="FF0000"/>
                          </a:solidFill>
                        </a:rPr>
                        <a:t>L-PRP </a:t>
                      </a:r>
                      <a:r>
                        <a:rPr lang="fr-FR" sz="1200" i="1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fr-FR" sz="1200" i="1" err="1">
                          <a:solidFill>
                            <a:srgbClr val="FF0000"/>
                          </a:solidFill>
                        </a:rPr>
                        <a:t>Curasan</a:t>
                      </a:r>
                      <a:r>
                        <a:rPr lang="fr-FR" sz="1200" i="1">
                          <a:solidFill>
                            <a:srgbClr val="FF0000"/>
                          </a:solidFill>
                        </a:rPr>
                        <a:t>, </a:t>
                      </a:r>
                      <a:r>
                        <a:rPr lang="fr-FR" sz="1200" i="1" err="1">
                          <a:solidFill>
                            <a:srgbClr val="FF0000"/>
                          </a:solidFill>
                        </a:rPr>
                        <a:t>Regen</a:t>
                      </a:r>
                      <a:r>
                        <a:rPr lang="fr-FR" sz="1200" i="1">
                          <a:solidFill>
                            <a:srgbClr val="FF0000"/>
                          </a:solidFill>
                        </a:rPr>
                        <a:t>, </a:t>
                      </a:r>
                      <a:r>
                        <a:rPr lang="fr-FR" sz="1200" i="1" err="1">
                          <a:solidFill>
                            <a:srgbClr val="FF0000"/>
                          </a:solidFill>
                        </a:rPr>
                        <a:t>Plateltex</a:t>
                      </a:r>
                      <a:r>
                        <a:rPr lang="fr-FR" sz="1200" i="1">
                          <a:solidFill>
                            <a:srgbClr val="FF0000"/>
                          </a:solidFill>
                        </a:rPr>
                        <a:t>, Magellan, …)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>
                          <a:solidFill>
                            <a:srgbClr val="92D050"/>
                          </a:solidFill>
                        </a:rPr>
                        <a:t>L-PRF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832544"/>
                  </a:ext>
                </a:extLst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130419" y="6490660"/>
            <a:ext cx="1193116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sz="1200" dirty="0">
                <a:solidFill>
                  <a:schemeClr val="bg1"/>
                </a:solidFill>
              </a:rPr>
              <a:t>2. Dohan </a:t>
            </a:r>
            <a:r>
              <a:rPr lang="fr-BE" sz="1200" i="1" dirty="0">
                <a:solidFill>
                  <a:schemeClr val="bg1"/>
                </a:solidFill>
              </a:rPr>
              <a:t>et al</a:t>
            </a:r>
            <a:r>
              <a:rPr lang="fr-BE" sz="1200" dirty="0">
                <a:solidFill>
                  <a:schemeClr val="bg1"/>
                </a:solidFill>
              </a:rPr>
              <a:t>., Classification of platelet concentrates : from pure platelet-rich plasma (P-PRP) to leucocyte- and platelet-rich fibrin (L-PRF). . Trends Biotechnol 2009 ; 27 (3) : 158-167. </a:t>
            </a:r>
          </a:p>
          <a:p>
            <a:endParaRPr lang="fr-BE" sz="1200" dirty="0">
              <a:solidFill>
                <a:schemeClr val="bg1"/>
              </a:solidFill>
            </a:endParaRPr>
          </a:p>
        </p:txBody>
      </p:sp>
      <p:pic>
        <p:nvPicPr>
          <p:cNvPr id="6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4EA47819-EA06-49E3-82FD-E3352D82F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0" y="-4583"/>
            <a:ext cx="1971675" cy="82867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BF6220D-E3A7-4962-80E0-519381E964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745" y="204971"/>
            <a:ext cx="695238" cy="6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73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77268F-CAD8-423A-88D9-1AF250B68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L-PRF : process (1) </a:t>
            </a:r>
            <a:r>
              <a:rPr lang="fr-BE" baseline="30000" dirty="0"/>
              <a:t>3</a:t>
            </a:r>
            <a:r>
              <a:rPr lang="fr-BE" dirty="0"/>
              <a:t> 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945E81-5191-4E47-90E9-A19689FE74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 vert="horz" lIns="0" tIns="45720" rIns="0" bIns="45720" rtlCol="0" anchor="t">
            <a:normAutofit fontScale="70000" lnSpcReduction="20000"/>
          </a:bodyPr>
          <a:lstStyle/>
          <a:p>
            <a:r>
              <a:rPr lang="fr-BE" dirty="0"/>
              <a:t>Production : </a:t>
            </a:r>
          </a:p>
          <a:p>
            <a:pPr marL="457200" indent="-457200">
              <a:buFont typeface="+mj-lt"/>
              <a:buAutoNum type="arabicPeriod"/>
            </a:pPr>
            <a:r>
              <a:rPr lang="fr-BE" dirty="0"/>
              <a:t>Peripheral blood (9-10 ml)</a:t>
            </a:r>
            <a:endParaRPr lang="fr-BE" dirty="0">
              <a:cs typeface="Calibri"/>
            </a:endParaRPr>
          </a:p>
          <a:p>
            <a:pPr marL="457200" indent="-457200">
              <a:buFont typeface="+mj-lt"/>
              <a:buAutoNum type="arabicPeriod"/>
            </a:pPr>
            <a:r>
              <a:rPr lang="fr-BE" dirty="0"/>
              <a:t>Instantaneous centrifugation (12 min – 2700 rpm </a:t>
            </a:r>
            <a:r>
              <a:rPr lang="mr-IN" dirty="0"/>
              <a:t>–</a:t>
            </a:r>
            <a:r>
              <a:rPr lang="fr-BE" dirty="0"/>
              <a:t> 400G), </a:t>
            </a:r>
            <a:r>
              <a:rPr lang="fr-BE" strike="sngStrike" dirty="0"/>
              <a:t>anticoagulant</a:t>
            </a:r>
          </a:p>
          <a:p>
            <a:pPr marL="457200" indent="-457200">
              <a:buFont typeface="+mj-lt"/>
              <a:buAutoNum type="arabicPeriod"/>
            </a:pPr>
            <a:r>
              <a:rPr lang="fr-BE" dirty="0"/>
              <a:t>L-PRF sample and compression</a:t>
            </a:r>
            <a:endParaRPr lang="fr-BE" dirty="0">
              <a:cs typeface="Calibri"/>
            </a:endParaRPr>
          </a:p>
          <a:p>
            <a:pPr marL="0" indent="0">
              <a:buNone/>
            </a:pPr>
            <a:r>
              <a:rPr lang="fr-BE" dirty="0"/>
              <a:t> (15 min - 1mm thickness)</a:t>
            </a:r>
            <a:endParaRPr lang="fr-BE" dirty="0">
              <a:cs typeface="Calibri"/>
            </a:endParaRP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r>
              <a:rPr lang="fr-BE" dirty="0"/>
              <a:t>  Wound dressing </a:t>
            </a:r>
            <a:endParaRPr lang="fr-BE" dirty="0">
              <a:cs typeface="Calibri"/>
            </a:endParaRPr>
          </a:p>
          <a:p>
            <a:pPr marL="457200" indent="-457200">
              <a:buFont typeface="+mj-lt"/>
              <a:buAutoNum type="arabicPeriod"/>
            </a:pPr>
            <a:r>
              <a:rPr lang="fr-BE" dirty="0"/>
              <a:t>Wound irrigation PS</a:t>
            </a:r>
            <a:endParaRPr lang="fr-BE" dirty="0">
              <a:cs typeface="Calibri"/>
            </a:endParaRPr>
          </a:p>
          <a:p>
            <a:pPr marL="457200" indent="-457200">
              <a:buFont typeface="+mj-lt"/>
              <a:buAutoNum type="arabicPeriod"/>
            </a:pPr>
            <a:r>
              <a:rPr lang="fr-BE" dirty="0"/>
              <a:t>Detersion : </a:t>
            </a:r>
            <a:endParaRPr lang="fr-BE" dirty="0">
              <a:cs typeface="Calibri"/>
            </a:endParaRPr>
          </a:p>
          <a:p>
            <a:pPr marL="577850" lvl="1" indent="-285750">
              <a:buFont typeface="Arial" panose="020B0604020202020204" pitchFamily="34" charset="0"/>
              <a:buChar char="•"/>
            </a:pPr>
            <a:r>
              <a:rPr lang="fr-BE" dirty="0">
                <a:cs typeface="Calibri"/>
              </a:rPr>
              <a:t>Devitalised tissues </a:t>
            </a:r>
          </a:p>
          <a:p>
            <a:pPr marL="577850" lvl="1" indent="-285750">
              <a:buFont typeface="Arial" panose="020B0604020202020204" pitchFamily="34" charset="0"/>
              <a:buChar char="•"/>
            </a:pPr>
            <a:r>
              <a:rPr lang="fr-BE" dirty="0"/>
              <a:t>Fibrin</a:t>
            </a:r>
            <a:endParaRPr lang="fr-BE" dirty="0">
              <a:cs typeface="Calibri" panose="020F0502020204030204"/>
            </a:endParaRPr>
          </a:p>
          <a:p>
            <a:pPr marL="342900" indent="-342900">
              <a:buFont typeface="+mj-lt"/>
              <a:buAutoNum type="arabicPeriod"/>
            </a:pPr>
            <a:r>
              <a:rPr lang="fr-BE" dirty="0">
                <a:cs typeface="Calibri" panose="020F0502020204030204"/>
              </a:rPr>
              <a:t> L-PRF application + irrigation by supernatant</a:t>
            </a:r>
          </a:p>
          <a:p>
            <a:pPr marL="0" indent="0">
              <a:buNone/>
            </a:pPr>
            <a:r>
              <a:rPr lang="fr-BE" dirty="0"/>
              <a:t> </a:t>
            </a:r>
          </a:p>
        </p:txBody>
      </p:sp>
      <p:pic>
        <p:nvPicPr>
          <p:cNvPr id="5" name="Image 5" descr="Une image contenant intérieur, conteneur, différent, plusieurs&#10;&#10;Description générée automatiquement">
            <a:extLst>
              <a:ext uri="{FF2B5EF4-FFF2-40B4-BE49-F238E27FC236}">
                <a16:creationId xmlns:a16="http://schemas.microsoft.com/office/drawing/2014/main" id="{76122CDE-603B-4D1F-804A-1000EE2038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8101732" y="2881222"/>
            <a:ext cx="2314575" cy="41148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DD74002-E204-449A-8A8E-66501033D1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384" y="1919183"/>
            <a:ext cx="2188007" cy="131372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B075938-A9FB-4F3E-8584-63AD08E3A1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398" y="1845734"/>
            <a:ext cx="1941022" cy="1517073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268112" y="6350000"/>
            <a:ext cx="11923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t-IT" sz="1200" dirty="0">
                <a:solidFill>
                  <a:schemeClr val="bg1"/>
                </a:solidFill>
              </a:rPr>
              <a:t>3: Pinto N. et al. </a:t>
            </a:r>
            <a:r>
              <a:rPr lang="en-US" sz="1200" dirty="0">
                <a:solidFill>
                  <a:schemeClr val="bg1"/>
                </a:solidFill>
              </a:rPr>
              <a:t>Leucocyte- and platelet-rich fibrin (L-PRF) as a regenerative medicine strategy for the treatment of refractory leg ulcers : a prospective cohort study. Platelets 2018 ;  29 (5) : 468-475. </a:t>
            </a:r>
            <a:endParaRPr lang="fr-BE" sz="1200" dirty="0">
              <a:solidFill>
                <a:schemeClr val="bg1"/>
              </a:solidFill>
            </a:endParaRPr>
          </a:p>
          <a:p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C4F42DB-1837-42C7-A97A-4DD0C42ABA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745" y="204971"/>
            <a:ext cx="695238" cy="647619"/>
          </a:xfrm>
          <a:prstGeom prst="rect">
            <a:avLst/>
          </a:prstGeom>
        </p:spPr>
      </p:pic>
      <p:pic>
        <p:nvPicPr>
          <p:cNvPr id="6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600EF819-CDD7-4728-9D66-1B8AD93F73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0" y="-4583"/>
            <a:ext cx="197167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584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DD181B-E30A-4447-BAA8-12E5A6F3A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err="1">
                <a:cs typeface="Calibri Light"/>
              </a:rPr>
              <a:t>Apply</a:t>
            </a:r>
            <a:r>
              <a:rPr lang="fr-FR" dirty="0">
                <a:cs typeface="Calibri Light"/>
              </a:rPr>
              <a:t> l-PRF all over the </a:t>
            </a:r>
            <a:r>
              <a:rPr lang="fr-FR" dirty="0" err="1">
                <a:cs typeface="Calibri Light"/>
              </a:rPr>
              <a:t>wound</a:t>
            </a:r>
            <a:r>
              <a:rPr lang="fr-FR" dirty="0">
                <a:cs typeface="Calibri Light"/>
              </a:rPr>
              <a:t>  </a:t>
            </a:r>
            <a:endParaRPr lang="fr-FR" dirty="0"/>
          </a:p>
        </p:txBody>
      </p:sp>
      <p:pic>
        <p:nvPicPr>
          <p:cNvPr id="14" name="Image 14">
            <a:extLst>
              <a:ext uri="{FF2B5EF4-FFF2-40B4-BE49-F238E27FC236}">
                <a16:creationId xmlns:a16="http://schemas.microsoft.com/office/drawing/2014/main" id="{039681EA-D110-43CC-BED1-885DA4B10E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759771" y="-1935192"/>
            <a:ext cx="4931253" cy="880181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EBBA39D-1206-4158-92EA-210AE3E07B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745" y="204971"/>
            <a:ext cx="695238" cy="647619"/>
          </a:xfrm>
          <a:prstGeom prst="rect">
            <a:avLst/>
          </a:prstGeom>
        </p:spPr>
      </p:pic>
      <p:pic>
        <p:nvPicPr>
          <p:cNvPr id="3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5F28FD0F-72A7-4DD2-BEF3-E983798827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0" y="-4583"/>
            <a:ext cx="197167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167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3B90B8B-F76B-4130-8370-38033EEACB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5AA6B7B-3C77-43E8-85D2-121B6C181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4679" y="634946"/>
            <a:ext cx="6405063" cy="1450757"/>
          </a:xfrm>
        </p:spPr>
        <p:txBody>
          <a:bodyPr>
            <a:normAutofit/>
          </a:bodyPr>
          <a:lstStyle/>
          <a:p>
            <a:r>
              <a:rPr lang="fr-FR">
                <a:cs typeface="Calibri Light"/>
              </a:rPr>
              <a:t>L-PRF : process (2) </a:t>
            </a:r>
            <a:endParaRPr lang="fr-FR"/>
          </a:p>
        </p:txBody>
      </p:sp>
      <p:pic>
        <p:nvPicPr>
          <p:cNvPr id="5" name="Image 5" descr="Une image contenant intérieur, lit&#10;&#10;Description générée automatiquement">
            <a:extLst>
              <a:ext uri="{FF2B5EF4-FFF2-40B4-BE49-F238E27FC236}">
                <a16:creationId xmlns:a16="http://schemas.microsoft.com/office/drawing/2014/main" id="{1C2DB041-4FED-400A-84F5-E75FAFE008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7" r="7464"/>
          <a:stretch/>
        </p:blipFill>
        <p:spPr>
          <a:xfrm>
            <a:off x="345926" y="3489708"/>
            <a:ext cx="4020297" cy="2476136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2D93264-3FF9-4175-A7FA-F927F0F77A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81247" y="2086188"/>
            <a:ext cx="5852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4" descr="Une image contenant personne, intérieur&#10;&#10;Description générée automatiquement">
            <a:extLst>
              <a:ext uri="{FF2B5EF4-FFF2-40B4-BE49-F238E27FC236}">
                <a16:creationId xmlns:a16="http://schemas.microsoft.com/office/drawing/2014/main" id="{E9DABD62-A429-4E7E-820F-E22282CCC7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671"/>
          <a:stretch/>
        </p:blipFill>
        <p:spPr>
          <a:xfrm>
            <a:off x="345926" y="551101"/>
            <a:ext cx="4020296" cy="2476136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F13CA59-96CD-4658-952C-E2B7742769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4679" y="2198914"/>
            <a:ext cx="6405063" cy="3670180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fr-FR" sz="1700" dirty="0" err="1">
                <a:cs typeface="Calibri"/>
              </a:rPr>
              <a:t>Wound</a:t>
            </a:r>
            <a:r>
              <a:rPr lang="fr-FR" sz="1700" dirty="0">
                <a:cs typeface="Calibri"/>
              </a:rPr>
              <a:t> dressing </a:t>
            </a:r>
          </a:p>
          <a:p>
            <a:pPr marL="457200" indent="-457200">
              <a:buAutoNum type="arabicPeriod"/>
            </a:pPr>
            <a:r>
              <a:rPr lang="fr-FR" sz="1700" i="1" dirty="0" err="1">
                <a:cs typeface="Calibri"/>
              </a:rPr>
              <a:t>Mépitel</a:t>
            </a:r>
            <a:r>
              <a:rPr lang="fr-FR" sz="1700" i="1" dirty="0">
                <a:cs typeface="Calibri"/>
              </a:rPr>
              <a:t> </a:t>
            </a:r>
          </a:p>
          <a:p>
            <a:pPr marL="457200" indent="-457200">
              <a:buAutoNum type="arabicPeriod"/>
            </a:pPr>
            <a:r>
              <a:rPr lang="fr-FR" sz="1700" dirty="0">
                <a:cs typeface="Calibri"/>
              </a:rPr>
              <a:t>Non-</a:t>
            </a:r>
            <a:r>
              <a:rPr lang="fr-FR" sz="1700" dirty="0" err="1">
                <a:cs typeface="Calibri"/>
              </a:rPr>
              <a:t>adhesive</a:t>
            </a:r>
            <a:r>
              <a:rPr lang="fr-FR" sz="1700" dirty="0">
                <a:cs typeface="Calibri"/>
              </a:rPr>
              <a:t> </a:t>
            </a:r>
            <a:r>
              <a:rPr lang="fr-FR" sz="1700" dirty="0" err="1">
                <a:cs typeface="Calibri"/>
              </a:rPr>
              <a:t>biatin</a:t>
            </a:r>
            <a:r>
              <a:rPr lang="fr-FR" sz="1700" dirty="0">
                <a:cs typeface="Calibri"/>
              </a:rPr>
              <a:t> </a:t>
            </a:r>
          </a:p>
          <a:p>
            <a:pPr marL="457200" indent="-457200">
              <a:buAutoNum type="arabicPeriod"/>
            </a:pPr>
            <a:r>
              <a:rPr lang="fr-FR" sz="1700" dirty="0">
                <a:cs typeface="Calibri"/>
              </a:rPr>
              <a:t>Velpeau tape </a:t>
            </a:r>
          </a:p>
          <a:p>
            <a:pPr marL="0" indent="0">
              <a:buNone/>
            </a:pPr>
            <a:endParaRPr lang="fr-FR" sz="1700" dirty="0">
              <a:cs typeface="Calibri"/>
            </a:endParaRPr>
          </a:p>
          <a:p>
            <a:pPr marL="0" indent="0">
              <a:buNone/>
            </a:pPr>
            <a:r>
              <a:rPr lang="fr-FR" sz="1700" dirty="0">
                <a:cs typeface="Calibri"/>
              </a:rPr>
              <a:t>  Follow-up </a:t>
            </a:r>
          </a:p>
          <a:p>
            <a:pPr marL="342900" indent="-342900">
              <a:buAutoNum type="arabicPeriod"/>
            </a:pPr>
            <a:r>
              <a:rPr lang="fr-FR" sz="1700" dirty="0" err="1">
                <a:cs typeface="Calibri"/>
              </a:rPr>
              <a:t>Wound</a:t>
            </a:r>
            <a:r>
              <a:rPr lang="fr-FR" sz="1700" dirty="0">
                <a:cs typeface="Calibri"/>
              </a:rPr>
              <a:t> dressing for 1 </a:t>
            </a:r>
            <a:r>
              <a:rPr lang="fr-FR" sz="1700" dirty="0" err="1">
                <a:cs typeface="Calibri"/>
              </a:rPr>
              <a:t>week</a:t>
            </a:r>
            <a:r>
              <a:rPr lang="fr-FR" sz="1700" dirty="0">
                <a:cs typeface="Calibri"/>
              </a:rPr>
              <a:t> </a:t>
            </a:r>
          </a:p>
          <a:p>
            <a:pPr marL="342900" indent="-342900">
              <a:buAutoNum type="arabicPeriod"/>
            </a:pPr>
            <a:r>
              <a:rPr lang="fr-FR" sz="1700" dirty="0">
                <a:cs typeface="Calibri"/>
              </a:rPr>
              <a:t>+ 1w : l-PRF </a:t>
            </a:r>
            <a:r>
              <a:rPr lang="fr-FR" sz="1700" dirty="0" err="1">
                <a:cs typeface="Calibri"/>
              </a:rPr>
              <a:t>withdrawal</a:t>
            </a:r>
            <a:r>
              <a:rPr lang="fr-FR" sz="1700" dirty="0">
                <a:cs typeface="Calibri"/>
              </a:rPr>
              <a:t> and </a:t>
            </a:r>
            <a:r>
              <a:rPr lang="fr-FR" sz="1700" dirty="0" err="1">
                <a:cs typeface="Calibri"/>
              </a:rPr>
              <a:t>repeat</a:t>
            </a:r>
            <a:r>
              <a:rPr lang="fr-FR" sz="1700" dirty="0">
                <a:cs typeface="Calibri"/>
              </a:rPr>
              <a:t> the </a:t>
            </a:r>
            <a:r>
              <a:rPr lang="fr-FR" sz="1700" dirty="0" err="1">
                <a:cs typeface="Calibri"/>
              </a:rPr>
              <a:t>procedure</a:t>
            </a:r>
            <a:r>
              <a:rPr lang="fr-FR" sz="1700" dirty="0">
                <a:cs typeface="Calibri"/>
              </a:rPr>
              <a:t> if </a:t>
            </a:r>
            <a:r>
              <a:rPr lang="fr-FR" sz="1700" dirty="0" err="1">
                <a:cs typeface="Calibri"/>
              </a:rPr>
              <a:t>necessary</a:t>
            </a:r>
            <a:r>
              <a:rPr lang="fr-FR" sz="1700" dirty="0">
                <a:cs typeface="Calibri"/>
              </a:rPr>
              <a:t> </a:t>
            </a:r>
          </a:p>
          <a:p>
            <a:pPr marL="0" indent="0">
              <a:buNone/>
            </a:pPr>
            <a:endParaRPr lang="fr-FR" sz="1700" dirty="0">
              <a:cs typeface="Calibri"/>
            </a:endParaRPr>
          </a:p>
          <a:p>
            <a:pPr marL="0" indent="0">
              <a:buNone/>
            </a:pPr>
            <a:endParaRPr lang="fr-FR" sz="1700" dirty="0">
              <a:cs typeface="Calibri"/>
            </a:endParaRPr>
          </a:p>
          <a:p>
            <a:endParaRPr lang="fr-FR" sz="1700" dirty="0">
              <a:cs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C67939-3FD0-4B45-8AA4-9FE55C7EE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981A96A-A87C-4F87-845A-3B0A6529F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50A5CD7-D6AB-4C81-AA34-20C740AF0F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745" y="204971"/>
            <a:ext cx="695238" cy="647619"/>
          </a:xfrm>
          <a:prstGeom prst="rect">
            <a:avLst/>
          </a:prstGeom>
        </p:spPr>
      </p:pic>
      <p:pic>
        <p:nvPicPr>
          <p:cNvPr id="6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FC565FA1-5976-4525-9DA9-AB5D21E8B6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0" y="-4583"/>
            <a:ext cx="197167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764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7F86A2-A36E-47E1-99BE-4FD61A94B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L-PRF : theorical concept ²⁻⁴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9BB135B-3B22-4C0C-83F8-147914F85B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342900" indent="-342900">
              <a:buFont typeface="Arial" panose="020F0502020204030204" pitchFamily="34" charset="0"/>
              <a:buChar char="•"/>
            </a:pPr>
            <a:r>
              <a:rPr lang="fr-BE" dirty="0" err="1">
                <a:solidFill>
                  <a:srgbClr val="FF0000"/>
                </a:solidFill>
              </a:rPr>
              <a:t>Fibrin-rich</a:t>
            </a:r>
            <a:r>
              <a:rPr lang="fr-BE" dirty="0"/>
              <a:t>, </a:t>
            </a:r>
            <a:r>
              <a:rPr lang="fr-BE" dirty="0" err="1">
                <a:solidFill>
                  <a:schemeClr val="accent1">
                    <a:lumMod val="75000"/>
                  </a:schemeClr>
                </a:solidFill>
              </a:rPr>
              <a:t>platelets</a:t>
            </a:r>
            <a:r>
              <a:rPr lang="fr-BE" dirty="0">
                <a:solidFill>
                  <a:schemeClr val="accent1">
                    <a:lumMod val="75000"/>
                  </a:schemeClr>
                </a:solidFill>
              </a:rPr>
              <a:t> (95 %)</a:t>
            </a:r>
            <a:r>
              <a:rPr lang="fr-BE" dirty="0">
                <a:solidFill>
                  <a:schemeClr val="tx1"/>
                </a:solidFill>
              </a:rPr>
              <a:t>,</a:t>
            </a:r>
            <a:r>
              <a:rPr lang="fr-B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BE" dirty="0">
                <a:solidFill>
                  <a:schemeClr val="accent6">
                    <a:lumMod val="75000"/>
                  </a:schemeClr>
                </a:solidFill>
              </a:rPr>
              <a:t>leucocytes (50%) </a:t>
            </a:r>
            <a:endParaRPr lang="fr-BE" dirty="0">
              <a:solidFill>
                <a:schemeClr val="accent6">
                  <a:lumMod val="75000"/>
                </a:schemeClr>
              </a:solidFill>
              <a:cs typeface="Calibri"/>
            </a:endParaRP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/>
          </a:p>
          <a:p>
            <a:endParaRPr lang="fr-BE" dirty="0"/>
          </a:p>
        </p:txBody>
      </p:sp>
      <p:sp>
        <p:nvSpPr>
          <p:cNvPr id="4" name="Flèche : angle droit 3">
            <a:extLst>
              <a:ext uri="{FF2B5EF4-FFF2-40B4-BE49-F238E27FC236}">
                <a16:creationId xmlns:a16="http://schemas.microsoft.com/office/drawing/2014/main" id="{B186FF0F-036A-4AD9-9E21-CBBB42FFABCA}"/>
              </a:ext>
            </a:extLst>
          </p:cNvPr>
          <p:cNvSpPr/>
          <p:nvPr/>
        </p:nvSpPr>
        <p:spPr>
          <a:xfrm rot="5400000">
            <a:off x="2687028" y="2256733"/>
            <a:ext cx="230864" cy="285184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AB0E7E1-3F4D-4AB3-B8F0-6CB1A39E61C2}"/>
              </a:ext>
            </a:extLst>
          </p:cNvPr>
          <p:cNvSpPr txBox="1"/>
          <p:nvPr/>
        </p:nvSpPr>
        <p:spPr>
          <a:xfrm>
            <a:off x="3154876" y="2213071"/>
            <a:ext cx="2911816" cy="25853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>
                <a:solidFill>
                  <a:schemeClr val="accent1">
                    <a:lumMod val="75000"/>
                  </a:schemeClr>
                </a:solidFill>
              </a:rPr>
              <a:t>GF release : 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BE">
                <a:solidFill>
                  <a:schemeClr val="accent1">
                    <a:lumMod val="75000"/>
                  </a:schemeClr>
                </a:solidFill>
                <a:cs typeface="Calibri"/>
              </a:rPr>
              <a:t>Cellular </a:t>
            </a:r>
            <a:r>
              <a:rPr lang="fr-BE" err="1">
                <a:solidFill>
                  <a:schemeClr val="accent1">
                    <a:lumMod val="75000"/>
                  </a:schemeClr>
                </a:solidFill>
                <a:cs typeface="Calibri"/>
              </a:rPr>
              <a:t>proliferation</a:t>
            </a:r>
            <a:r>
              <a:rPr lang="fr-BE">
                <a:solidFill>
                  <a:schemeClr val="accent1">
                    <a:lumMod val="75000"/>
                  </a:schemeClr>
                </a:solidFill>
                <a:cs typeface="Calibri"/>
              </a:rPr>
              <a:t> 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BE" err="1">
                <a:solidFill>
                  <a:schemeClr val="accent1">
                    <a:lumMod val="75000"/>
                  </a:schemeClr>
                </a:solidFill>
                <a:cs typeface="Calibri"/>
                <a:sym typeface="Wingdings" panose="05000000000000000000" pitchFamily="2" charset="2"/>
              </a:rPr>
              <a:t>Neoangiogenesis</a:t>
            </a:r>
            <a:r>
              <a:rPr lang="fr-BE">
                <a:solidFill>
                  <a:schemeClr val="accent1">
                    <a:lumMod val="75000"/>
                  </a:schemeClr>
                </a:solidFill>
                <a:cs typeface="Calibri"/>
                <a:sym typeface="Wingdings" panose="05000000000000000000" pitchFamily="2" charset="2"/>
              </a:rPr>
              <a:t> 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BE">
                <a:solidFill>
                  <a:schemeClr val="accent1">
                    <a:lumMod val="75000"/>
                  </a:schemeClr>
                </a:solidFill>
                <a:cs typeface="Calibri"/>
              </a:rPr>
              <a:t>Cellular migration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err="1">
                <a:solidFill>
                  <a:schemeClr val="accent6">
                    <a:lumMod val="75000"/>
                  </a:schemeClr>
                </a:solidFill>
                <a:cs typeface="Calibri"/>
              </a:rPr>
              <a:t>Antimicrobial</a:t>
            </a:r>
            <a:r>
              <a:rPr lang="fr-BE">
                <a:solidFill>
                  <a:schemeClr val="accent6">
                    <a:lumMod val="75000"/>
                  </a:schemeClr>
                </a:solidFill>
                <a:cs typeface="Calibri"/>
              </a:rPr>
              <a:t> </a:t>
            </a:r>
            <a:r>
              <a:rPr lang="fr-BE" err="1">
                <a:solidFill>
                  <a:schemeClr val="accent6">
                    <a:lumMod val="75000"/>
                  </a:schemeClr>
                </a:solidFill>
                <a:cs typeface="Calibri"/>
              </a:rPr>
              <a:t>effect</a:t>
            </a:r>
            <a:r>
              <a:rPr lang="fr-BE">
                <a:solidFill>
                  <a:schemeClr val="accent6">
                    <a:lumMod val="75000"/>
                  </a:schemeClr>
                </a:solidFill>
                <a:cs typeface="Calibri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err="1">
                <a:solidFill>
                  <a:srgbClr val="C00000"/>
                </a:solidFill>
                <a:cs typeface="Calibri"/>
              </a:rPr>
              <a:t>Proteic</a:t>
            </a:r>
            <a:r>
              <a:rPr lang="fr-BE">
                <a:solidFill>
                  <a:srgbClr val="C00000"/>
                </a:solidFill>
                <a:cs typeface="Calibri"/>
              </a:rPr>
              <a:t> matrix </a:t>
            </a:r>
          </a:p>
          <a:p>
            <a:endParaRPr lang="fr-BE">
              <a:solidFill>
                <a:schemeClr val="accent6">
                  <a:lumMod val="75000"/>
                </a:schemeClr>
              </a:solidFill>
            </a:endParaRPr>
          </a:p>
          <a:p>
            <a:endParaRPr lang="fr-BE">
              <a:cs typeface="Calibri" panose="020F0502020204030204"/>
            </a:endParaRPr>
          </a:p>
        </p:txBody>
      </p:sp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6C65304C-282B-4B84-9195-3FCD0D1D47C6}"/>
              </a:ext>
            </a:extLst>
          </p:cNvPr>
          <p:cNvSpPr/>
          <p:nvPr/>
        </p:nvSpPr>
        <p:spPr>
          <a:xfrm>
            <a:off x="5787686" y="3857414"/>
            <a:ext cx="977660" cy="4888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47BCEAE-9CA4-4867-92D7-E98771FDC294}"/>
              </a:ext>
            </a:extLst>
          </p:cNvPr>
          <p:cNvSpPr txBox="1"/>
          <p:nvPr/>
        </p:nvSpPr>
        <p:spPr>
          <a:xfrm>
            <a:off x="6923671" y="3698605"/>
            <a:ext cx="3677727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err="1">
                <a:cs typeface="Calibri"/>
              </a:rPr>
              <a:t>Sustainable</a:t>
            </a:r>
            <a:r>
              <a:rPr lang="fr-FR">
                <a:cs typeface="Calibri"/>
              </a:rPr>
              <a:t> process  …</a:t>
            </a:r>
          </a:p>
          <a:p>
            <a:r>
              <a:rPr lang="fr-FR">
                <a:cs typeface="Calibri"/>
              </a:rPr>
              <a:t>	1. </a:t>
            </a:r>
            <a:r>
              <a:rPr lang="fr-FR" err="1">
                <a:cs typeface="Calibri"/>
              </a:rPr>
              <a:t>Promotes</a:t>
            </a:r>
            <a:r>
              <a:rPr lang="fr-FR">
                <a:cs typeface="Calibri"/>
              </a:rPr>
              <a:t> tissue </a:t>
            </a:r>
            <a:r>
              <a:rPr lang="fr-FR" err="1">
                <a:cs typeface="Calibri"/>
              </a:rPr>
              <a:t>regeneration</a:t>
            </a:r>
            <a:r>
              <a:rPr lang="fr-FR">
                <a:cs typeface="Calibri"/>
              </a:rPr>
              <a:t> </a:t>
            </a:r>
          </a:p>
          <a:p>
            <a:r>
              <a:rPr lang="fr-FR">
                <a:cs typeface="Calibri"/>
              </a:rPr>
              <a:t>	2. </a:t>
            </a:r>
            <a:r>
              <a:rPr lang="fr-FR" err="1">
                <a:cs typeface="Calibri"/>
              </a:rPr>
              <a:t>Insulator</a:t>
            </a:r>
            <a:r>
              <a:rPr lang="fr-FR">
                <a:cs typeface="Calibri"/>
              </a:rPr>
              <a:t>   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07083" y="6474806"/>
            <a:ext cx="114387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dirty="0">
                <a:solidFill>
                  <a:schemeClr val="bg1"/>
                </a:solidFill>
              </a:rPr>
              <a:t>4. Berthet A., Les concentrés plaquettaires autologues dans la gestion de l’alvéole post </a:t>
            </a:r>
            <a:r>
              <a:rPr lang="fr-BE" sz="1200" dirty="0" err="1">
                <a:solidFill>
                  <a:schemeClr val="bg1"/>
                </a:solidFill>
              </a:rPr>
              <a:t>extractionnelle</a:t>
            </a:r>
            <a:r>
              <a:rPr lang="fr-BE" sz="1200" dirty="0">
                <a:solidFill>
                  <a:schemeClr val="bg1"/>
                </a:solidFill>
              </a:rPr>
              <a:t>. Défense de Thèse, Université Claude Bernard Lyon, Juin 2018.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704AC16-07B9-4B09-85B0-55903F3101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745" y="204971"/>
            <a:ext cx="695238" cy="647619"/>
          </a:xfrm>
          <a:prstGeom prst="rect">
            <a:avLst/>
          </a:prstGeom>
        </p:spPr>
      </p:pic>
      <p:pic>
        <p:nvPicPr>
          <p:cNvPr id="11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36BC0708-865D-4BBE-9A7D-074BB2DEFF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" y="-4583"/>
            <a:ext cx="197167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936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Our institution </a:t>
            </a:r>
            <a:r>
              <a:rPr lang="fr-FR" dirty="0" err="1"/>
              <a:t>experience</a:t>
            </a:r>
            <a:r>
              <a:rPr lang="fr-FR" dirty="0"/>
              <a:t> ⁵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10308" y="2510598"/>
            <a:ext cx="4937760" cy="3378200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 algn="ctr">
              <a:buNone/>
            </a:pPr>
            <a:r>
              <a:rPr lang="fr-FR" sz="1800" dirty="0"/>
              <a:t>PAD </a:t>
            </a:r>
            <a:r>
              <a:rPr lang="fr-FR" sz="1800" dirty="0" err="1"/>
              <a:t>with</a:t>
            </a:r>
            <a:r>
              <a:rPr lang="fr-FR" sz="1800" dirty="0"/>
              <a:t> non-</a:t>
            </a:r>
            <a:r>
              <a:rPr lang="fr-FR" sz="1800" dirty="0" err="1"/>
              <a:t>healing</a:t>
            </a:r>
            <a:r>
              <a:rPr lang="fr-FR" sz="1800" dirty="0"/>
              <a:t> </a:t>
            </a:r>
            <a:r>
              <a:rPr lang="fr-FR" sz="1800" dirty="0" err="1"/>
              <a:t>wound</a:t>
            </a:r>
            <a:r>
              <a:rPr lang="fr-FR" sz="1800" dirty="0"/>
              <a:t> </a:t>
            </a:r>
            <a:r>
              <a:rPr lang="fr-FR" sz="1800" dirty="0" err="1"/>
              <a:t>despite</a:t>
            </a:r>
            <a:r>
              <a:rPr lang="fr-FR" sz="1800" dirty="0"/>
              <a:t> (9 patients) :</a:t>
            </a:r>
          </a:p>
          <a:p>
            <a:pPr marL="0" indent="0" algn="ctr">
              <a:buNone/>
            </a:pPr>
            <a:r>
              <a:rPr lang="fr-FR" sz="1800" dirty="0">
                <a:cs typeface="Calibri"/>
              </a:rPr>
              <a:t>L-PRF</a:t>
            </a:r>
            <a:endParaRPr lang="fr-FR" sz="1800" dirty="0"/>
          </a:p>
          <a:p>
            <a:pPr>
              <a:buFont typeface="Wingdings" charset="2"/>
              <a:buChar char="§"/>
            </a:pPr>
            <a:r>
              <a:rPr lang="fr-FR" sz="1800" dirty="0"/>
              <a:t> revascularisation </a:t>
            </a:r>
            <a:r>
              <a:rPr lang="fr-FR" sz="1800" dirty="0" err="1"/>
              <a:t>surgery</a:t>
            </a:r>
            <a:endParaRPr lang="fr-FR" sz="1800" dirty="0"/>
          </a:p>
          <a:p>
            <a:pPr>
              <a:buFont typeface="Wingdings" charset="2"/>
              <a:buChar char="§"/>
            </a:pPr>
            <a:r>
              <a:rPr lang="fr-FR" sz="1800" dirty="0"/>
              <a:t> </a:t>
            </a:r>
            <a:r>
              <a:rPr lang="fr-FR" sz="1800" dirty="0" err="1"/>
              <a:t>appropriate</a:t>
            </a:r>
            <a:r>
              <a:rPr lang="fr-FR" sz="1800" dirty="0"/>
              <a:t> nurse care 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257339" y="2510598"/>
            <a:ext cx="4937760" cy="3378200"/>
          </a:xfrm>
        </p:spPr>
        <p:txBody>
          <a:bodyPr vert="horz" lIns="0" tIns="45720" rIns="0" bIns="45720" rtlCol="0" anchor="t">
            <a:normAutofit/>
          </a:bodyPr>
          <a:lstStyle/>
          <a:p>
            <a:pPr algn="ctr"/>
            <a:r>
              <a:rPr lang="fr-FR" sz="1800" dirty="0" err="1"/>
              <a:t>Buerger</a:t>
            </a:r>
            <a:r>
              <a:rPr lang="fr-FR" sz="1800" dirty="0"/>
              <a:t> </a:t>
            </a:r>
            <a:r>
              <a:rPr lang="fr-FR" sz="1800" dirty="0" err="1"/>
              <a:t>disease</a:t>
            </a:r>
            <a:r>
              <a:rPr lang="fr-FR" sz="1800" dirty="0"/>
              <a:t> (1 patient) : l-PRF + … </a:t>
            </a:r>
            <a:r>
              <a:rPr lang="fr-FR" sz="1800" b="1" dirty="0"/>
              <a:t>PRP</a:t>
            </a:r>
            <a:r>
              <a:rPr lang="fr-FR" sz="1800" b="1" baseline="30000" dirty="0"/>
              <a:t>6</a:t>
            </a:r>
            <a:endParaRPr lang="fr-FR" sz="1800" b="1" baseline="30000" dirty="0">
              <a:cs typeface="Calibri"/>
            </a:endParaRPr>
          </a:p>
          <a:p>
            <a:pPr>
              <a:buFont typeface="Wingdings" charset="2"/>
              <a:buChar char="§"/>
            </a:pPr>
            <a:r>
              <a:rPr lang="fr-FR" sz="1800" dirty="0"/>
              <a:t> PRP injection </a:t>
            </a:r>
            <a:r>
              <a:rPr lang="fr-FR" sz="1800" dirty="0">
                <a:sym typeface="Wingdings"/>
              </a:rPr>
              <a:t> fast (&lt;72H) and </a:t>
            </a:r>
            <a:r>
              <a:rPr lang="fr-FR" sz="1800" dirty="0" err="1">
                <a:sym typeface="Wingdings"/>
              </a:rPr>
              <a:t>sustainable</a:t>
            </a:r>
            <a:r>
              <a:rPr lang="fr-FR" sz="1800" dirty="0">
                <a:sym typeface="Wingdings"/>
              </a:rPr>
              <a:t> (&gt; 14 </a:t>
            </a:r>
            <a:r>
              <a:rPr lang="fr-FR" sz="1800" dirty="0" err="1">
                <a:sym typeface="Wingdings"/>
              </a:rPr>
              <a:t>days</a:t>
            </a:r>
            <a:r>
              <a:rPr lang="fr-FR" sz="1800" dirty="0">
                <a:sym typeface="Wingdings"/>
              </a:rPr>
              <a:t>) pain relief (VAS 2/10)</a:t>
            </a:r>
          </a:p>
          <a:p>
            <a:pPr>
              <a:buFont typeface="Wingdings" charset="2"/>
              <a:buChar char="§"/>
            </a:pPr>
            <a:r>
              <a:rPr lang="fr-FR" sz="1800" dirty="0">
                <a:sym typeface="Wingdings"/>
              </a:rPr>
              <a:t> </a:t>
            </a:r>
            <a:r>
              <a:rPr lang="fr-FR" sz="1800" dirty="0" err="1">
                <a:sym typeface="Wingdings"/>
              </a:rPr>
              <a:t>Morphinic</a:t>
            </a:r>
            <a:r>
              <a:rPr lang="fr-FR" sz="1800" dirty="0">
                <a:sym typeface="Wingdings"/>
              </a:rPr>
              <a:t> use cessation </a:t>
            </a:r>
          </a:p>
          <a:p>
            <a:pPr>
              <a:buFont typeface="Wingdings" charset="2"/>
              <a:buChar char="§"/>
            </a:pPr>
            <a:r>
              <a:rPr lang="fr-FR" sz="1800" dirty="0">
                <a:sym typeface="Wingdings"/>
              </a:rPr>
              <a:t> 1st case in </a:t>
            </a:r>
            <a:r>
              <a:rPr lang="fr-FR" sz="1800" dirty="0" err="1">
                <a:sym typeface="Wingdings"/>
              </a:rPr>
              <a:t>Belgium</a:t>
            </a:r>
            <a:r>
              <a:rPr lang="fr-FR" sz="1800" dirty="0">
                <a:sym typeface="Wingdings"/>
              </a:rPr>
              <a:t> ? </a:t>
            </a:r>
            <a:endParaRPr lang="fr-FR" sz="1800" dirty="0"/>
          </a:p>
        </p:txBody>
      </p:sp>
      <p:sp>
        <p:nvSpPr>
          <p:cNvPr id="7" name="ZoneTexte 6"/>
          <p:cNvSpPr txBox="1"/>
          <p:nvPr/>
        </p:nvSpPr>
        <p:spPr>
          <a:xfrm>
            <a:off x="3428999" y="2017888"/>
            <a:ext cx="5884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10 patients : </a:t>
            </a:r>
            <a:r>
              <a:rPr lang="fr-FR" dirty="0" err="1"/>
              <a:t>blood</a:t>
            </a:r>
            <a:r>
              <a:rPr lang="fr-FR" dirty="0"/>
              <a:t> </a:t>
            </a:r>
            <a:r>
              <a:rPr lang="fr-FR" dirty="0" err="1"/>
              <a:t>sample</a:t>
            </a:r>
            <a:r>
              <a:rPr lang="fr-FR" dirty="0"/>
              <a:t> + consent </a:t>
            </a:r>
            <a:r>
              <a:rPr lang="fr-FR" dirty="0" err="1"/>
              <a:t>form</a:t>
            </a:r>
            <a:r>
              <a:rPr lang="fr-FR" dirty="0"/>
              <a:t> </a:t>
            </a:r>
          </a:p>
        </p:txBody>
      </p:sp>
      <p:sp>
        <p:nvSpPr>
          <p:cNvPr id="8" name="Flèche : angle droit 5">
            <a:extLst>
              <a:ext uri="{FF2B5EF4-FFF2-40B4-BE49-F238E27FC236}">
                <a16:creationId xmlns:a16="http://schemas.microsoft.com/office/drawing/2014/main" id="{E896B125-EC9C-4F45-B8FB-E18BC2D6FF47}"/>
              </a:ext>
            </a:extLst>
          </p:cNvPr>
          <p:cNvSpPr/>
          <p:nvPr/>
        </p:nvSpPr>
        <p:spPr>
          <a:xfrm rot="5400000">
            <a:off x="2843021" y="1657688"/>
            <a:ext cx="435258" cy="680255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06B1B29-4398-47CA-B96C-E157ADD215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870" y="3287870"/>
            <a:ext cx="3570130" cy="357013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ABA6A7-8C7A-4019-AD70-C709B41FC7CC}"/>
              </a:ext>
            </a:extLst>
          </p:cNvPr>
          <p:cNvSpPr txBox="1"/>
          <p:nvPr/>
        </p:nvSpPr>
        <p:spPr>
          <a:xfrm>
            <a:off x="115018" y="5873978"/>
            <a:ext cx="85066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dirty="0">
                <a:solidFill>
                  <a:srgbClr val="000000"/>
                </a:solidFill>
              </a:rPr>
              <a:t>5. Sharma D.et al. </a:t>
            </a:r>
            <a:r>
              <a:rPr lang="fr-BE" sz="1200" dirty="0" err="1">
                <a:solidFill>
                  <a:srgbClr val="000000"/>
                </a:solidFill>
              </a:rPr>
              <a:t>Autologous</a:t>
            </a:r>
            <a:r>
              <a:rPr lang="fr-BE" sz="1200" dirty="0">
                <a:solidFill>
                  <a:srgbClr val="000000"/>
                </a:solidFill>
              </a:rPr>
              <a:t> </a:t>
            </a:r>
            <a:r>
              <a:rPr lang="fr-BE" sz="1200" dirty="0" err="1">
                <a:solidFill>
                  <a:srgbClr val="000000"/>
                </a:solidFill>
              </a:rPr>
              <a:t>platelet-rich</a:t>
            </a:r>
            <a:r>
              <a:rPr lang="fr-BE" sz="1200" dirty="0">
                <a:solidFill>
                  <a:srgbClr val="000000"/>
                </a:solidFill>
              </a:rPr>
              <a:t> plasma for </a:t>
            </a:r>
            <a:r>
              <a:rPr lang="fr-BE" sz="1200" dirty="0" err="1">
                <a:solidFill>
                  <a:srgbClr val="000000"/>
                </a:solidFill>
              </a:rPr>
              <a:t>treatment</a:t>
            </a:r>
            <a:r>
              <a:rPr lang="fr-BE" sz="1200" dirty="0">
                <a:solidFill>
                  <a:srgbClr val="000000"/>
                </a:solidFill>
              </a:rPr>
              <a:t> of </a:t>
            </a:r>
            <a:r>
              <a:rPr lang="fr-BE" sz="1200" dirty="0" err="1">
                <a:solidFill>
                  <a:srgbClr val="000000"/>
                </a:solidFill>
              </a:rPr>
              <a:t>ischemic</a:t>
            </a:r>
            <a:r>
              <a:rPr lang="fr-BE" sz="1200" dirty="0">
                <a:solidFill>
                  <a:srgbClr val="000000"/>
                </a:solidFill>
              </a:rPr>
              <a:t> </a:t>
            </a:r>
            <a:r>
              <a:rPr lang="fr-BE" sz="1200" dirty="0" err="1">
                <a:solidFill>
                  <a:srgbClr val="000000"/>
                </a:solidFill>
              </a:rPr>
              <a:t>ulcers</a:t>
            </a:r>
            <a:r>
              <a:rPr lang="fr-BE" sz="1200" dirty="0">
                <a:solidFill>
                  <a:srgbClr val="000000"/>
                </a:solidFill>
              </a:rPr>
              <a:t> in </a:t>
            </a:r>
            <a:r>
              <a:rPr lang="fr-BE" sz="1200" dirty="0" err="1">
                <a:solidFill>
                  <a:srgbClr val="000000"/>
                </a:solidFill>
              </a:rPr>
              <a:t>buerger’s</a:t>
            </a:r>
            <a:r>
              <a:rPr lang="fr-BE" sz="1200" dirty="0">
                <a:solidFill>
                  <a:srgbClr val="000000"/>
                </a:solidFill>
              </a:rPr>
              <a:t> </a:t>
            </a:r>
            <a:r>
              <a:rPr lang="fr-BE" sz="1200" dirty="0" err="1">
                <a:solidFill>
                  <a:srgbClr val="000000"/>
                </a:solidFill>
              </a:rPr>
              <a:t>disease</a:t>
            </a:r>
            <a:r>
              <a:rPr lang="fr-BE" sz="1200" dirty="0">
                <a:solidFill>
                  <a:srgbClr val="000000"/>
                </a:solidFill>
              </a:rPr>
              <a:t> : a pilot </a:t>
            </a:r>
            <a:r>
              <a:rPr lang="fr-BE" sz="1200" dirty="0" err="1">
                <a:solidFill>
                  <a:srgbClr val="000000"/>
                </a:solidFill>
              </a:rPr>
              <a:t>study</a:t>
            </a:r>
            <a:r>
              <a:rPr lang="fr-BE" sz="1200" dirty="0">
                <a:solidFill>
                  <a:srgbClr val="000000"/>
                </a:solidFill>
              </a:rPr>
              <a:t> </a:t>
            </a:r>
            <a:r>
              <a:rPr lang="fr-BE" sz="1200" dirty="0" err="1">
                <a:solidFill>
                  <a:srgbClr val="000000"/>
                </a:solidFill>
              </a:rPr>
              <a:t>with</a:t>
            </a:r>
            <a:r>
              <a:rPr lang="fr-BE" sz="1200" dirty="0">
                <a:solidFill>
                  <a:srgbClr val="000000"/>
                </a:solidFill>
              </a:rPr>
              <a:t> short-</a:t>
            </a:r>
            <a:r>
              <a:rPr lang="fr-BE" sz="1200" dirty="0" err="1">
                <a:solidFill>
                  <a:srgbClr val="000000"/>
                </a:solidFill>
              </a:rPr>
              <a:t>term</a:t>
            </a:r>
            <a:r>
              <a:rPr lang="fr-BE" sz="1200" dirty="0">
                <a:solidFill>
                  <a:srgbClr val="000000"/>
                </a:solidFill>
              </a:rPr>
              <a:t> </a:t>
            </a:r>
            <a:r>
              <a:rPr lang="fr-BE" sz="1200" dirty="0" err="1">
                <a:solidFill>
                  <a:srgbClr val="000000"/>
                </a:solidFill>
              </a:rPr>
              <a:t>results</a:t>
            </a:r>
            <a:r>
              <a:rPr lang="fr-BE" sz="1200" dirty="0">
                <a:solidFill>
                  <a:srgbClr val="000000"/>
                </a:solidFill>
              </a:rPr>
              <a:t>. </a:t>
            </a:r>
            <a:r>
              <a:rPr lang="fr-BE" sz="1200" dirty="0" err="1">
                <a:solidFill>
                  <a:srgbClr val="000000"/>
                </a:solidFill>
              </a:rPr>
              <a:t>Indian</a:t>
            </a:r>
            <a:r>
              <a:rPr lang="fr-BE" sz="1200" dirty="0">
                <a:solidFill>
                  <a:srgbClr val="000000"/>
                </a:solidFill>
              </a:rPr>
              <a:t> J </a:t>
            </a:r>
            <a:r>
              <a:rPr lang="fr-BE" sz="1200" dirty="0" err="1">
                <a:solidFill>
                  <a:srgbClr val="000000"/>
                </a:solidFill>
              </a:rPr>
              <a:t>Vasc</a:t>
            </a:r>
            <a:r>
              <a:rPr lang="fr-BE" sz="1200" dirty="0">
                <a:solidFill>
                  <a:srgbClr val="000000"/>
                </a:solidFill>
              </a:rPr>
              <a:t> </a:t>
            </a:r>
            <a:r>
              <a:rPr lang="fr-BE" sz="1200" dirty="0" err="1">
                <a:solidFill>
                  <a:srgbClr val="000000"/>
                </a:solidFill>
              </a:rPr>
              <a:t>Endovasc</a:t>
            </a:r>
            <a:r>
              <a:rPr lang="fr-BE" sz="1200" dirty="0">
                <a:solidFill>
                  <a:srgbClr val="000000"/>
                </a:solidFill>
              </a:rPr>
              <a:t> </a:t>
            </a:r>
            <a:r>
              <a:rPr lang="fr-BE" sz="1200" dirty="0" err="1">
                <a:solidFill>
                  <a:srgbClr val="000000"/>
                </a:solidFill>
              </a:rPr>
              <a:t>Surg</a:t>
            </a:r>
            <a:r>
              <a:rPr lang="fr-BE" sz="1200" dirty="0">
                <a:solidFill>
                  <a:srgbClr val="000000"/>
                </a:solidFill>
              </a:rPr>
              <a:t> 2018 ; 5 : 14-20</a:t>
            </a:r>
          </a:p>
          <a:p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3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E9A5A895-222C-4F03-8732-84330C018B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0" y="-4583"/>
            <a:ext cx="1971675" cy="82867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BBCFD0C-0B27-4FFC-B3FE-BAB671CFF4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745" y="204971"/>
            <a:ext cx="695238" cy="647619"/>
          </a:xfrm>
          <a:prstGeom prst="rect">
            <a:avLst/>
          </a:prstGeom>
        </p:spPr>
      </p:pic>
      <p:pic>
        <p:nvPicPr>
          <p:cNvPr id="9" name="Image 11">
            <a:extLst>
              <a:ext uri="{FF2B5EF4-FFF2-40B4-BE49-F238E27FC236}">
                <a16:creationId xmlns:a16="http://schemas.microsoft.com/office/drawing/2014/main" id="{DEE1342F-4849-4824-83B6-5DA051AAB4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0273" y="1019624"/>
            <a:ext cx="1631831" cy="2101431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D5113E1-2760-43EB-8E26-B4FCDEF76778}"/>
              </a:ext>
            </a:extLst>
          </p:cNvPr>
          <p:cNvSpPr txBox="1"/>
          <p:nvPr/>
        </p:nvSpPr>
        <p:spPr>
          <a:xfrm>
            <a:off x="108369" y="6477539"/>
            <a:ext cx="4022784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200" dirty="0">
                <a:solidFill>
                  <a:srgbClr val="FFFFFF"/>
                </a:solidFill>
                <a:cs typeface="Calibri"/>
              </a:rPr>
              <a:t>6. </a:t>
            </a:r>
            <a:r>
              <a:rPr lang="fr-FR" sz="1200" dirty="0" err="1">
                <a:solidFill>
                  <a:srgbClr val="FFFFFF"/>
                </a:solidFill>
                <a:cs typeface="Calibri"/>
              </a:rPr>
              <a:t>Bioulac</a:t>
            </a:r>
            <a:r>
              <a:rPr lang="fr-FR" sz="1200" dirty="0">
                <a:solidFill>
                  <a:srgbClr val="FFFFFF"/>
                </a:solidFill>
                <a:cs typeface="Calibri"/>
              </a:rPr>
              <a:t> B. Freudenstadt</a:t>
            </a:r>
          </a:p>
        </p:txBody>
      </p:sp>
    </p:spTree>
    <p:extLst>
      <p:ext uri="{BB962C8B-B14F-4D97-AF65-F5344CB8AC3E}">
        <p14:creationId xmlns:p14="http://schemas.microsoft.com/office/powerpoint/2010/main" val="2188041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EEE8C2-51B2-42F9-B657-457F68C2D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>
                <a:cs typeface="Calibri Light"/>
              </a:rPr>
              <a:t>Some</a:t>
            </a:r>
            <a:r>
              <a:rPr lang="fr-FR" dirty="0">
                <a:cs typeface="Calibri Light"/>
              </a:rPr>
              <a:t> </a:t>
            </a:r>
            <a:r>
              <a:rPr lang="fr-FR" dirty="0" err="1">
                <a:cs typeface="Calibri Light"/>
              </a:rPr>
              <a:t>pictures</a:t>
            </a:r>
            <a:r>
              <a:rPr lang="fr-FR" dirty="0">
                <a:cs typeface="Calibri Light"/>
              </a:rPr>
              <a:t> … 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4614E48-E78B-433A-BBC5-068B09AAB3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fr-FR" dirty="0" err="1">
                <a:cs typeface="Calibri"/>
              </a:rPr>
              <a:t>Before</a:t>
            </a:r>
          </a:p>
        </p:txBody>
      </p:sp>
      <p:pic>
        <p:nvPicPr>
          <p:cNvPr id="7" name="Image 7" descr="Une image contenant intérieur, personne, nappe&#10;&#10;Description générée automatiquement">
            <a:extLst>
              <a:ext uri="{FF2B5EF4-FFF2-40B4-BE49-F238E27FC236}">
                <a16:creationId xmlns:a16="http://schemas.microsoft.com/office/drawing/2014/main" id="{ACC2243F-E7FF-4A06-9E95-F7582313CDA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57577" y="2510609"/>
            <a:ext cx="4938712" cy="2778025"/>
          </a:xfr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EE0DF6D-52B1-42A8-9489-A2A64050A8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fr-FR" dirty="0" err="1">
                <a:cs typeface="Calibri"/>
              </a:rPr>
              <a:t>After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FDFB3D9-2960-42DE-A4A6-52694E544DF6}"/>
              </a:ext>
            </a:extLst>
          </p:cNvPr>
          <p:cNvSpPr txBox="1"/>
          <p:nvPr/>
        </p:nvSpPr>
        <p:spPr>
          <a:xfrm>
            <a:off x="8685197" y="1082208"/>
            <a:ext cx="2227696" cy="369332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dirty="0"/>
              <a:t>40y ; </a:t>
            </a:r>
            <a:r>
              <a:rPr lang="fr-BE" dirty="0" err="1"/>
              <a:t>Buerger</a:t>
            </a:r>
            <a:r>
              <a:rPr lang="fr-BE" dirty="0"/>
              <a:t> </a:t>
            </a:r>
            <a:r>
              <a:rPr lang="fr-BE" dirty="0" err="1"/>
              <a:t>disease</a:t>
            </a:r>
            <a:r>
              <a:rPr lang="fr-BE" dirty="0"/>
              <a:t> </a:t>
            </a:r>
            <a:endParaRPr lang="fr-BE" dirty="0">
              <a:cs typeface="Calibri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1CC1647-4E28-4F21-86EC-9FE2107B1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745" y="204971"/>
            <a:ext cx="695238" cy="647619"/>
          </a:xfrm>
          <a:prstGeom prst="rect">
            <a:avLst/>
          </a:prstGeom>
        </p:spPr>
      </p:pic>
      <p:pic>
        <p:nvPicPr>
          <p:cNvPr id="16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60CEFA3A-9313-4AA9-97E4-5139FB5743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0" y="-4583"/>
            <a:ext cx="1971675" cy="828675"/>
          </a:xfrm>
          <a:prstGeom prst="rect">
            <a:avLst/>
          </a:prstGeom>
        </p:spPr>
      </p:pic>
      <p:pic>
        <p:nvPicPr>
          <p:cNvPr id="9" name="Image 9" descr="Une image contenant personne, intérieur, main&#10;&#10;Description générée automatiquement">
            <a:extLst>
              <a:ext uri="{FF2B5EF4-FFF2-40B4-BE49-F238E27FC236}">
                <a16:creationId xmlns:a16="http://schemas.microsoft.com/office/drawing/2014/main" id="{CF319921-1E74-440E-AC56-4CAFAF8DA12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5"/>
          <a:stretch>
            <a:fillRect/>
          </a:stretch>
        </p:blipFill>
        <p:spPr>
          <a:xfrm>
            <a:off x="7454612" y="2400493"/>
            <a:ext cx="2533650" cy="3378200"/>
          </a:xfrm>
        </p:spPr>
      </p:pic>
    </p:spTree>
    <p:extLst>
      <p:ext uri="{BB962C8B-B14F-4D97-AF65-F5344CB8AC3E}">
        <p14:creationId xmlns:p14="http://schemas.microsoft.com/office/powerpoint/2010/main" val="2323856171"/>
      </p:ext>
    </p:extLst>
  </p:cSld>
  <p:clrMapOvr>
    <a:masterClrMapping/>
  </p:clrMapOvr>
</p:sld>
</file>

<file path=ppt/theme/theme1.xml><?xml version="1.0" encoding="utf-8"?>
<a:theme xmlns:a="http://schemas.openxmlformats.org/drawingml/2006/main" name="Rétrospective">
  <a:themeElements>
    <a:clrScheme name="Rétrospectiv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étrospectiv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étrospectiv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55E7B7DD31C142B3FD6A55A1841792" ma:contentTypeVersion="13" ma:contentTypeDescription="Crée un document." ma:contentTypeScope="" ma:versionID="3a5710eb1fda833122ea843c6f2fe37f">
  <xsd:schema xmlns:xsd="http://www.w3.org/2001/XMLSchema" xmlns:xs="http://www.w3.org/2001/XMLSchema" xmlns:p="http://schemas.microsoft.com/office/2006/metadata/properties" xmlns:ns3="e87487c7-e123-4520-8c80-e845466dd045" xmlns:ns4="ae1cd6ad-a261-4810-a500-fa6c2582f991" targetNamespace="http://schemas.microsoft.com/office/2006/metadata/properties" ma:root="true" ma:fieldsID="2c560af0e74d5c98b9ccd1ec2f4dedcc" ns3:_="" ns4:_="">
    <xsd:import namespace="e87487c7-e123-4520-8c80-e845466dd045"/>
    <xsd:import namespace="ae1cd6ad-a261-4810-a500-fa6c2582f99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Locatio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7487c7-e123-4520-8c80-e845466dd0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1cd6ad-a261-4810-a500-fa6c2582f99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0317575-0F86-43E4-B1F1-34F0EC0A814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8755181-4B4E-4885-86D1-961FA0CBF7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87487c7-e123-4520-8c80-e845466dd045"/>
    <ds:schemaRef ds:uri="ae1cd6ad-a261-4810-a500-fa6c2582f9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8AB3BB3-744A-42AF-AC48-2B3A0ECF7761}">
  <ds:schemaRefs>
    <ds:schemaRef ds:uri="http://schemas.microsoft.com/office/infopath/2007/PartnerControls"/>
    <ds:schemaRef ds:uri="http://purl.org/dc/elements/1.1/"/>
    <ds:schemaRef ds:uri="http://www.w3.org/XML/1998/namespace"/>
    <ds:schemaRef ds:uri="http://schemas.microsoft.com/office/2006/metadata/properties"/>
    <ds:schemaRef ds:uri="http://purl.org/dc/terms/"/>
    <ds:schemaRef ds:uri="http://purl.org/dc/dcmitype/"/>
    <ds:schemaRef ds:uri="http://schemas.microsoft.com/office/2006/documentManagement/types"/>
    <ds:schemaRef ds:uri="e87487c7-e123-4520-8c80-e845466dd045"/>
    <ds:schemaRef ds:uri="http://schemas.openxmlformats.org/package/2006/metadata/core-properties"/>
    <ds:schemaRef ds:uri="ae1cd6ad-a261-4810-a500-fa6c2582f99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88</TotalTime>
  <Words>867</Words>
  <Application>Microsoft Office PowerPoint</Application>
  <PresentationFormat>Grand écran</PresentationFormat>
  <Paragraphs>135</Paragraphs>
  <Slides>14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Rétrospective</vt:lpstr>
      <vt:lpstr>Regenerative medicine as new tool for wound dressing </vt:lpstr>
      <vt:lpstr>Introduction 1  </vt:lpstr>
      <vt:lpstr>L-PRF : definition ²</vt:lpstr>
      <vt:lpstr>L-PRF : process (1) 3 </vt:lpstr>
      <vt:lpstr>Apply l-PRF all over the wound  </vt:lpstr>
      <vt:lpstr>L-PRF : process (2) </vt:lpstr>
      <vt:lpstr>L-PRF : theorical concept ²⁻⁴ </vt:lpstr>
      <vt:lpstr>Our institution experience ⁵</vt:lpstr>
      <vt:lpstr>Some pictures … </vt:lpstr>
      <vt:lpstr>Some pictures …  </vt:lpstr>
      <vt:lpstr>Some pictures …  </vt:lpstr>
      <vt:lpstr>Some pictures …  </vt:lpstr>
      <vt:lpstr>Conclusion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Quand l’ulcère de jambe ne guérit pas …</dc:title>
  <dc:creator>FOGUENNE Maxime</dc:creator>
  <cp:lastModifiedBy>FOGUENNE Maxime</cp:lastModifiedBy>
  <cp:revision>104</cp:revision>
  <dcterms:created xsi:type="dcterms:W3CDTF">2021-03-02T10:17:05Z</dcterms:created>
  <dcterms:modified xsi:type="dcterms:W3CDTF">2021-09-09T04:34:24Z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0x010100B055E7B7DD31C142B3FD6A55A1841792</vt:lpwstr>
  </property>
</Properties>
</file>