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1"/>
  </p:sldMasterIdLst>
  <p:notesMasterIdLst>
    <p:notesMasterId r:id="rId23"/>
  </p:notesMasterIdLst>
  <p:sldIdLst>
    <p:sldId id="256" r:id="rId2"/>
    <p:sldId id="275" r:id="rId3"/>
    <p:sldId id="276" r:id="rId4"/>
    <p:sldId id="277" r:id="rId5"/>
    <p:sldId id="278" r:id="rId6"/>
    <p:sldId id="279" r:id="rId7"/>
    <p:sldId id="257" r:id="rId8"/>
    <p:sldId id="258" r:id="rId9"/>
    <p:sldId id="259" r:id="rId10"/>
    <p:sldId id="261" r:id="rId11"/>
    <p:sldId id="272" r:id="rId12"/>
    <p:sldId id="273" r:id="rId13"/>
    <p:sldId id="260" r:id="rId14"/>
    <p:sldId id="262" r:id="rId15"/>
    <p:sldId id="274" r:id="rId16"/>
    <p:sldId id="263" r:id="rId17"/>
    <p:sldId id="280" r:id="rId18"/>
    <p:sldId id="265" r:id="rId19"/>
    <p:sldId id="266" r:id="rId20"/>
    <p:sldId id="268" r:id="rId21"/>
    <p:sldId id="27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61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5BD1F-284F-4C4D-944A-868378215F5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ECA66-DD0C-E849-B4C7-B1C955B4A9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150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23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755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36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70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87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103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705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914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98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33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8358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7114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5525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100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573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77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98B73-10AD-5C47-817B-C3AE7F6F76B7}" type="datetimeFigureOut">
              <a:rPr lang="fr-FR" smtClean="0"/>
              <a:t>22/03/2024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BA0284D-04E5-E54E-A491-7CA12E524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78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justice.belgium.be/fr/spf_justice/evenements/tables_rondes_surpopulation_carceral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09726A-BED8-1FB2-B747-9F8F56324F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prononcé de la décision d’internement en Belgique: un état des lieux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3CDA97-0437-A4EA-6563-AE7C80E01B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Présentation des résultats de l’analyse des dossiers ouverts en 2019 et 2020 au sein des chambres de protection sociale francophones </a:t>
            </a:r>
          </a:p>
        </p:txBody>
      </p:sp>
    </p:spTree>
    <p:extLst>
      <p:ext uri="{BB962C8B-B14F-4D97-AF65-F5344CB8AC3E}">
        <p14:creationId xmlns:p14="http://schemas.microsoft.com/office/powerpoint/2010/main" val="1019045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19059-8152-4855-B3FC-D77EF44E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4D6A13-A4A3-421B-B47D-3F3C7B4DE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L’internement : bref exposé du cadre légal belge </a:t>
            </a:r>
          </a:p>
          <a:p>
            <a:r>
              <a:rPr lang="fr-FR" sz="2400" dirty="0"/>
              <a:t>Objectif de la recherche menée </a:t>
            </a:r>
          </a:p>
          <a:p>
            <a:r>
              <a:rPr lang="fr-FR" sz="2400" dirty="0"/>
              <a:t>Présentation des résultats de la recherche</a:t>
            </a:r>
            <a:endParaRPr lang="fr-BE" sz="2400" dirty="0"/>
          </a:p>
        </p:txBody>
      </p:sp>
    </p:spTree>
    <p:extLst>
      <p:ext uri="{BB962C8B-B14F-4D97-AF65-F5344CB8AC3E}">
        <p14:creationId xmlns:p14="http://schemas.microsoft.com/office/powerpoint/2010/main" val="173001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35661-AA4F-4030-8352-E716CE4D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que prévoit la loi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18D6AC-5BC2-4AB0-9ABE-ED3604140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297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Distinction entre deux notions distinctes, dont les champs d’application diffèrent :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Cause de non-imputabilité</a:t>
            </a:r>
            <a:r>
              <a:rPr lang="fr-FR" dirty="0"/>
              <a:t> visée à l’article 71 du Code pénal : une infraction a été commise, mais ne peut être imputée à l’auteur si ce dernier souffre d’un trouble mental qui a </a:t>
            </a:r>
            <a:r>
              <a:rPr lang="fr-FR" i="1" dirty="0"/>
              <a:t>aboli </a:t>
            </a:r>
            <a:r>
              <a:rPr lang="fr-FR" dirty="0"/>
              <a:t>sa capacité de discernement au moment de la commission de l’infraction. </a:t>
            </a:r>
          </a:p>
          <a:p>
            <a:r>
              <a:rPr lang="fr-FR" b="1" dirty="0"/>
              <a:t>Internement</a:t>
            </a:r>
            <a:r>
              <a:rPr lang="fr-FR" dirty="0"/>
              <a:t>: « L'internement […] de personnes atteintes d'un trouble mental est une </a:t>
            </a:r>
            <a:r>
              <a:rPr lang="fr-FR" b="1" dirty="0"/>
              <a:t>mesure de sûreté </a:t>
            </a:r>
            <a:r>
              <a:rPr lang="fr-FR" dirty="0"/>
              <a:t>destinée à la fois à </a:t>
            </a:r>
            <a:r>
              <a:rPr lang="fr-FR" b="1" dirty="0"/>
              <a:t>protéger la société </a:t>
            </a:r>
            <a:r>
              <a:rPr lang="fr-FR" dirty="0"/>
              <a:t>et à faire en sorte que soient dispensés à la personne internée les </a:t>
            </a:r>
            <a:r>
              <a:rPr lang="fr-FR" b="1" dirty="0"/>
              <a:t>soins requis par son état </a:t>
            </a:r>
            <a:r>
              <a:rPr lang="fr-FR" dirty="0"/>
              <a:t>en vue de sa réinsertion dans la société.</a:t>
            </a:r>
            <a:br>
              <a:rPr lang="fr-FR" dirty="0"/>
            </a:br>
            <a:r>
              <a:rPr lang="fr-FR" dirty="0"/>
              <a:t>  Compte tenu du risque pour la sécurité et de l'état de santé de la personne internée, celle-ci se verra proposer les soins dont elle a besoin pour mener une vie conforme à la dignité humaine. Ces soins doivent permettre à la personne internée de se réinsérer le mieux possible dans la société et sont dispensés - lorsque cela est indiqué et réalisable - par le biais d'un trajet de soins de manière à être adaptés à la personne internée.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1072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DBE3F8-16B1-4D70-906C-5C65A1FA4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/>
          <a:lstStyle/>
          <a:p>
            <a:r>
              <a:rPr lang="fr-FR" dirty="0"/>
              <a:t>Ce que prévoit la loi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887304-DAF4-49D3-97E6-CAB986C7C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1509490"/>
            <a:ext cx="8915400" cy="4724400"/>
          </a:xfrm>
        </p:spPr>
        <p:txBody>
          <a:bodyPr>
            <a:normAutofit fontScale="92500" lnSpcReduction="20000"/>
          </a:bodyPr>
          <a:lstStyle/>
          <a:p>
            <a:r>
              <a:rPr lang="fr-FR" sz="1900" dirty="0"/>
              <a:t>Loi du 5 mai 2014 relative à l’internement (</a:t>
            </a:r>
            <a:r>
              <a:rPr lang="fr-FR" sz="1900" i="1" dirty="0"/>
              <a:t>M.B.</a:t>
            </a:r>
            <a:r>
              <a:rPr lang="fr-FR" sz="1900" dirty="0"/>
              <a:t>, 9 juillet 2014), en vigueur depuis 2016 </a:t>
            </a:r>
          </a:p>
          <a:p>
            <a:r>
              <a:rPr lang="fr-FR" sz="1900" dirty="0"/>
              <a:t>Article 9 :</a:t>
            </a:r>
          </a:p>
          <a:p>
            <a:pPr marL="0" indent="0">
              <a:buNone/>
            </a:pPr>
            <a:r>
              <a:rPr lang="fr-FR" dirty="0"/>
              <a:t>§1. Les juridictions d'instruction, […] et les juridictions de jugement peuvent ordonner l'internement d'une personne :</a:t>
            </a:r>
            <a:br>
              <a:rPr lang="fr-FR" dirty="0"/>
            </a:br>
            <a:r>
              <a:rPr lang="fr-FR" dirty="0"/>
              <a:t>   1° qui a commis un crime ou un délit </a:t>
            </a:r>
            <a:r>
              <a:rPr lang="fr-FR" b="1" dirty="0"/>
              <a:t>portant atteinte à ou menaçant l'intégrité physique ou psychique de tiers </a:t>
            </a:r>
            <a:r>
              <a:rPr lang="fr-FR" dirty="0"/>
              <a:t>et</a:t>
            </a:r>
            <a:br>
              <a:rPr lang="fr-FR" dirty="0"/>
            </a:br>
            <a:r>
              <a:rPr lang="fr-FR" dirty="0"/>
              <a:t>   2° qui, au moment de la décision, est atteinte d'un </a:t>
            </a:r>
            <a:r>
              <a:rPr lang="fr-FR" b="1" dirty="0"/>
              <a:t>trouble mental qui </a:t>
            </a:r>
            <a:r>
              <a:rPr lang="fr-FR" b="1" i="1" dirty="0"/>
              <a:t>abolit</a:t>
            </a:r>
            <a:r>
              <a:rPr lang="fr-FR" b="1" dirty="0"/>
              <a:t> ou </a:t>
            </a:r>
            <a:r>
              <a:rPr lang="fr-FR" b="1" i="1" dirty="0"/>
              <a:t>altère gravement</a:t>
            </a:r>
            <a:r>
              <a:rPr lang="fr-FR" i="1" dirty="0"/>
              <a:t> </a:t>
            </a:r>
            <a:r>
              <a:rPr lang="fr-FR" dirty="0"/>
              <a:t>sa capacité de discernement ou de contrôle de ses actes et</a:t>
            </a:r>
            <a:br>
              <a:rPr lang="fr-FR" dirty="0"/>
            </a:br>
            <a:r>
              <a:rPr lang="fr-FR" dirty="0"/>
              <a:t>   3° pour laquelle le </a:t>
            </a:r>
            <a:r>
              <a:rPr lang="fr-FR" b="1" dirty="0"/>
              <a:t>danger existe qu'elle commette de nouveaux faits </a:t>
            </a:r>
            <a:r>
              <a:rPr lang="fr-FR" dirty="0"/>
              <a:t>tels que visés au 1° en raison de son trouble mental, éventuellement combiné avec d'autres facteurs de risque.</a:t>
            </a:r>
            <a:br>
              <a:rPr lang="fr-FR" dirty="0"/>
            </a:br>
            <a:r>
              <a:rPr lang="fr-FR" dirty="0"/>
              <a:t>   La juridiction d'instruction ou la juridiction de jugement apprécie de manière motivée si le fait a porté atteinte ou a menacé l'intégrité physique ou psychique de tiers.</a:t>
            </a:r>
            <a:br>
              <a:rPr lang="fr-FR" dirty="0"/>
            </a:br>
            <a:r>
              <a:rPr lang="fr-FR" dirty="0"/>
              <a:t>  § 2. Le juge prend sa décision après qu'a été effectuée </a:t>
            </a:r>
            <a:r>
              <a:rPr lang="fr-FR" b="1" dirty="0"/>
              <a:t>l'expertise psychiatrique médicolégale </a:t>
            </a:r>
            <a:r>
              <a:rPr lang="fr-FR" dirty="0"/>
              <a:t>visée à l'article 5, ou après l'actualisation d'une expertise antérieure.</a:t>
            </a:r>
            <a:br>
              <a:rPr lang="fr-FR" dirty="0"/>
            </a:br>
            <a:r>
              <a:rPr lang="fr-FR" dirty="0"/>
              <a:t>  § 3. Dans la décision d'internement, le juge peut déclarer la personne internée expressément incapable d'exercer les droits politiques visés à l'article 8, alinéa 2, de la Constitution.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18727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0586FA-B789-46A7-8B84-FF1EB7ED6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 que prévoit la loi	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3EFA74-CDA7-44D2-BB73-79629B5FD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880" y="1574800"/>
            <a:ext cx="9797732" cy="511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L’expertise sur laquelle se fonde la décision d’internement doit répondre à certaines exigences (article 5):</a:t>
            </a:r>
          </a:p>
          <a:p>
            <a:pPr marL="0" indent="0">
              <a:buNone/>
            </a:pPr>
            <a:r>
              <a:rPr lang="fr-FR" sz="1600" dirty="0"/>
              <a:t>§ 1er. […] le procureur du Roi, le juge d'instruction ainsi que les juridictions d'instruction ou de jugement ordonnent une expertise psychiatrique médicolégale afin d'établir, à tout le moins :</a:t>
            </a:r>
            <a:br>
              <a:rPr lang="fr-FR" sz="1600" dirty="0"/>
            </a:br>
            <a:r>
              <a:rPr lang="fr-FR" sz="1600" dirty="0"/>
              <a:t>   1° si, au moment des faits, la personne était atteinte d'un </a:t>
            </a:r>
            <a:r>
              <a:rPr lang="fr-FR" sz="1600" b="1" dirty="0"/>
              <a:t>trouble mental qui a aboli ou gravement altéré sa capacité de discernement ou de contrôle de ses actes </a:t>
            </a:r>
            <a:r>
              <a:rPr lang="fr-FR" sz="1600" dirty="0"/>
              <a:t>et si, au moment de l'expertise, la personne était atteinte d'un trouble mental qui a aboli ou gravement altéré sa capacité de discernement ou de contrôle de ses actes;</a:t>
            </a:r>
            <a:br>
              <a:rPr lang="fr-FR" sz="1600" dirty="0"/>
            </a:br>
            <a:r>
              <a:rPr lang="fr-FR" sz="1600" dirty="0"/>
              <a:t>   2° s'il existe une possibilité de </a:t>
            </a:r>
            <a:r>
              <a:rPr lang="fr-FR" sz="1600" b="1" dirty="0"/>
              <a:t>lien causal </a:t>
            </a:r>
            <a:r>
              <a:rPr lang="fr-FR" sz="1600" dirty="0"/>
              <a:t>entre le trouble mental et les faits;</a:t>
            </a:r>
            <a:br>
              <a:rPr lang="fr-FR" sz="1600" dirty="0"/>
            </a:br>
            <a:r>
              <a:rPr lang="fr-FR" sz="1600" dirty="0"/>
              <a:t>   3° si, du fait du trouble mental, le cas échéant conjugué à d'autres facteurs de risque, </a:t>
            </a:r>
            <a:r>
              <a:rPr lang="fr-FR" sz="1600" b="1" dirty="0"/>
              <a:t>la personne risque de commettre de nouvelles infractions</a:t>
            </a:r>
            <a:r>
              <a:rPr lang="fr-FR" sz="1600" dirty="0"/>
              <a:t>, comme prévu à l'article 9, § 1, 1° ;</a:t>
            </a:r>
            <a:br>
              <a:rPr lang="fr-FR" sz="1600" dirty="0"/>
            </a:br>
            <a:r>
              <a:rPr lang="fr-FR" sz="1600" dirty="0"/>
              <a:t>   4° si, le cas échéant, la personne </a:t>
            </a:r>
            <a:r>
              <a:rPr lang="fr-FR" sz="1600" b="1" dirty="0"/>
              <a:t>peut être traitée, suivie, soignée et de quelle manière, en vue de sa réinsertion dans la société</a:t>
            </a:r>
            <a:r>
              <a:rPr lang="fr-FR" sz="1600" dirty="0"/>
              <a:t>;</a:t>
            </a:r>
            <a:br>
              <a:rPr lang="fr-FR" sz="1600" dirty="0"/>
            </a:br>
            <a:r>
              <a:rPr lang="fr-FR" sz="1600" dirty="0"/>
              <a:t>   5° si, dans le cas où la prévention porterait sur des faits visés aux articles 371/1 à 378 du Code pénal ou sur des faits visés aux articles 379 à 387 du même Code, commis sur des mineurs ou avec leur participation, il est nécessaire d'imposer une guidance ou un traitement spécialisé.</a:t>
            </a:r>
            <a:br>
              <a:rPr lang="fr-FR" sz="1600" dirty="0"/>
            </a:br>
            <a:r>
              <a:rPr lang="fr-FR" sz="1600" dirty="0"/>
              <a:t> </a:t>
            </a:r>
          </a:p>
          <a:p>
            <a:pPr marL="0" indent="0">
              <a:buNone/>
            </a:pPr>
            <a:r>
              <a:rPr lang="fr-FR" sz="1600" dirty="0"/>
              <a:t>  […]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3630957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CE892-F9CE-4C1A-B2F7-51C11E625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 de la recherche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6A26F8-7BEF-48EC-B7B4-A9DAD64ED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Entrée en vigueur de la loi relative à l’internement en 2016 (dans un contexte de crise, après plusieurs arrêts de la Cour européenne des droits de l’homme condamnant l’Etat belge) </a:t>
            </a:r>
          </a:p>
          <a:p>
            <a:r>
              <a:rPr lang="fr-FR" dirty="0"/>
              <a:t>Pas d’évaluation de la mise en œuvre de cette loi </a:t>
            </a:r>
          </a:p>
          <a:p>
            <a:r>
              <a:rPr lang="fr-FR" dirty="0"/>
              <a:t>Constat: le nombre d’internement augmente. Réaction immédiate = il faut plus de places dans les lieux de soin adaptés – volonté d’aller plus loin : comment sont évaluées les conditions légales de l’internement par les juridictions belges? Qui interne-t-on, et pourquoi? </a:t>
            </a:r>
          </a:p>
          <a:p>
            <a:r>
              <a:rPr lang="fr-FR" dirty="0"/>
              <a:t>Limites : recherche qui analyse uniquement des décisions qui prononcent l’internement – pour être plus exhaustif, il aurait fallu analyser aussi les dossiers dans lesquels un internement est </a:t>
            </a:r>
            <a:r>
              <a:rPr lang="fr-FR" i="1" dirty="0"/>
              <a:t>envisagé mais pas prononcé </a:t>
            </a:r>
            <a:r>
              <a:rPr lang="fr-FR" dirty="0"/>
              <a:t>(plus grande ampleur, n’a pas été possible en pratique).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39198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56AD5A-18DC-86F0-0676-2BB5D708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 de la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3BD33D-DB56-1647-3AD1-46DFADE88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fr-FR" sz="2000" dirty="0">
                <a:latin typeface="Abadi Extra Light" panose="020B0204020104020204" pitchFamily="34" charset="0"/>
                <a:cs typeface="Calibri" panose="020F0502020204030204" pitchFamily="34" charset="0"/>
              </a:rPr>
              <a:t>Questions (aperçu non exhaustif) : 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 est le profil des personnes internées ?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quelles sont les juridictions qui prononcent la mesure d’internement et dans quelle proportion ?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quels sont les faits ayant été commis par la personne internée et ayant conduit à l’internement ? Comment le critère de « crime ou délit portant atteinte à ou menaçant l’intégrité physique ou psychique de tiers » est-il apprécié ? Comment les décisions prononçant l’internement sont-elles motivées à cet égard ? 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sont les mandataires de l’expertise ?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a-t-il de nombreux experts différents ?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Quels sont les troubles mentaux diagnostiqués ?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les experts répondent-ils aux questions posées par la loi ?</a:t>
            </a:r>
          </a:p>
          <a:p>
            <a:pPr lvl="1">
              <a:buFont typeface="Wingdings" pitchFamily="2" charset="2"/>
              <a:buChar char="Ø"/>
            </a:pP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a-t-il un lien entre privation de liberté au moment du prononcé de l’internement et décision de placement par la CPS et de même un lien entre la non-privation de liberté au moment du prononcé de l’internement et la décision de libération à l’essai de la CPS ? </a:t>
            </a:r>
          </a:p>
          <a:p>
            <a:endParaRPr lang="fr-FR" sz="2000" dirty="0">
              <a:latin typeface="Abadi Extra Light" panose="020B02040201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10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DD1E83-95A4-7880-B45D-FEE390B13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l’analyse des résultats de la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769700-239F-E0DA-1D56-8D841A569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Olivia NEDERLANDT (coordination et rédaction), professeure à l’USL-B</a:t>
            </a: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Sandra BERBUTO, avocate au Barreau de Liège 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Agathe DE BROUWER, avocate au Barreau de Bruxelles, assistante à l’USL-B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Claire DEVEUX, assistante à l’USL-B et à l’ULB au moment de la recherche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Patricia JASPIS, ancienne présidente de la chambre de protection sociale de Mons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Jean-Guillaume MALCHAIR, avocat au Barreau de Liège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Juliette MOREAU, avocate au Barreau de Bruxelles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Delphine PACI, avocate au Barreau de Bruxelles, assistante à l’USL-B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Harold SAX, avocat au Barreau de Bruxelles, assistant à l’USL-B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Fanny VANSILIETTE, avocate au Barreau de Bruxelles, assistante à l’USL-B</a:t>
            </a:r>
            <a:endParaRPr lang="fr-BE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9043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431B8-59CC-0749-1C21-45C67A3CA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Méthodologie de la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2F25DB-542B-10CA-964C-EBAF97E0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Analyse de certaines pièces des dossiers ouverts en 2019 et 2020 au sein des trois CPS francophones : environ 300 dossiers (centaine par CPS)</a:t>
            </a:r>
          </a:p>
          <a:p>
            <a:r>
              <a:rPr lang="fr-FR" dirty="0"/>
              <a:t>Trois équipes, une par CPS : récolte des mêmes données (utilisation de deux outils en commun : un tableau Excell et un fichier </a:t>
            </a:r>
            <a:r>
              <a:rPr lang="fr-FR" dirty="0" err="1"/>
              <a:t>word</a:t>
            </a:r>
            <a:r>
              <a:rPr lang="fr-FR" dirty="0"/>
              <a:t>)</a:t>
            </a:r>
          </a:p>
          <a:p>
            <a:r>
              <a:rPr lang="fr-FR" dirty="0"/>
              <a:t>Constat : toutes les données n’ont pas pu être récoltées pour l’ensemble des dossiers</a:t>
            </a:r>
          </a:p>
        </p:txBody>
      </p:sp>
    </p:spTree>
    <p:extLst>
      <p:ext uri="{BB962C8B-B14F-4D97-AF65-F5344CB8AC3E}">
        <p14:creationId xmlns:p14="http://schemas.microsoft.com/office/powerpoint/2010/main" val="391725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CBC0F-6C9E-0E27-A4E0-AE5164093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Profil des personnes internées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059F78-AFFF-51D0-CCF7-49BDBF256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9,3% de </a:t>
            </a:r>
            <a:r>
              <a:rPr lang="fr-FR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femmes</a:t>
            </a:r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(32 femmes pour 346 hommes). </a:t>
            </a:r>
          </a:p>
          <a:p>
            <a:r>
              <a:rPr lang="fr-FR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année de naissance moyenne </a:t>
            </a:r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1980 (soit un âge d’environ 40 ans au moment de l’ouverture du dossier au sein de la CPS en 2019-2020) </a:t>
            </a:r>
          </a:p>
          <a:p>
            <a:r>
              <a:rPr lang="fr-FR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Antécédents judiciaires </a:t>
            </a:r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57,2% des dossiers étudiés (198 sur 346) ; dans 3,18 % d’entre eux, il est indiqué que la personne avait déjà fait l’objet d’un internement par le passé // pas de critères sur quand une expertise doit avoir lieu </a:t>
            </a:r>
            <a:r>
              <a:rPr lang="fr-FR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(art. 5 loi 05.95.14 </a:t>
            </a:r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 Lorsqu'il y a des raisons de considérer qu'une personne se trouve dans une situation visée à l'article 9»)</a:t>
            </a:r>
            <a:endParaRPr lang="fr-FR" sz="2000" dirty="0">
              <a:latin typeface="Abadi Extra Light" panose="020B02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dossiers n’indiquent pas de manière systématique la </a:t>
            </a:r>
            <a:r>
              <a:rPr lang="fr-FR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nationalité</a:t>
            </a:r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personne et si celle-ci dispose d’un </a:t>
            </a:r>
            <a:r>
              <a:rPr lang="fr-FR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titre de séjour</a:t>
            </a:r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pour les dossiers comprenant cette information, on constate que dans 72,5 % des dossiers, la personne internée avait la nationalité belge</a:t>
            </a:r>
            <a:endParaRPr lang="fr-FR" dirty="0">
              <a:latin typeface="Abadi Extra Light" panose="020B02040201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662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A29DF4-5027-423B-B657-CA44AFDF8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Profil des personnes internées - séjour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10B57E-2919-49D0-90A8-1BCA073A1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6240"/>
            <a:ext cx="8915400" cy="4419600"/>
          </a:xfrm>
        </p:spPr>
        <p:txBody>
          <a:bodyPr>
            <a:normAutofit/>
          </a:bodyPr>
          <a:lstStyle/>
          <a:p>
            <a:pPr algn="just"/>
            <a:r>
              <a:rPr lang="fr-BE" sz="2000" dirty="0">
                <a:latin typeface="Abadi Extra Light" panose="020B0204020104020204" pitchFamily="34" charset="0"/>
              </a:rPr>
              <a:t>Séjour: quelques précisions </a:t>
            </a:r>
          </a:p>
          <a:p>
            <a:pPr marL="400050" lvl="1" indent="0" algn="just">
              <a:buNone/>
            </a:pPr>
            <a:r>
              <a:rPr lang="fr-BE" sz="1800" dirty="0">
                <a:latin typeface="Abadi Extra Light" panose="020B0204020104020204" pitchFamily="34" charset="0"/>
              </a:rPr>
              <a:t> Bruxelles : présence ++ étrangers, que ce soit avec ou sans titre de séjour (avec titre: 13 % Liège, 8,69 % Mons, 18,96 % Bruxelles - sans titre: 1,7 % Liège, 6,1 % Mons, 12,07 % Bruxelles)</a:t>
            </a:r>
          </a:p>
          <a:p>
            <a:pPr algn="just"/>
            <a:r>
              <a:rPr lang="fr-BE" sz="2000" dirty="0">
                <a:latin typeface="Abadi Extra Light" panose="020B0204020104020204" pitchFamily="34" charset="0"/>
              </a:rPr>
              <a:t>Combien d’internés sans droit au séjour ? 145 internés sans droit de séjour début 2022 </a:t>
            </a:r>
            <a:r>
              <a:rPr lang="fr-BE" sz="2000" u="sng" dirty="0">
                <a:latin typeface="Abadi Extra Light" panose="020B0204020104020204" pitchFamily="34" charset="0"/>
              </a:rPr>
              <a:t>au sein des annexes et lieux de placement</a:t>
            </a:r>
            <a:r>
              <a:rPr lang="fr-BE" sz="2000" dirty="0">
                <a:latin typeface="Abadi Extra Light" panose="020B0204020104020204" pitchFamily="34" charset="0"/>
              </a:rPr>
              <a:t> (ordre de grandeur: au total 3933 personnes internées en juin 2022) (Source: table ronde internement, vendredi 21 octobre 2022, </a:t>
            </a:r>
            <a:r>
              <a:rPr lang="fr-FR" sz="2000" dirty="0">
                <a:latin typeface="Abadi Extra Light" panose="020B0204020104020204" pitchFamily="34" charset="0"/>
                <a:hlinkClick r:id="rId2"/>
              </a:rPr>
              <a:t>Tables rondes 'Surpopulation carcérale' - Service public </a:t>
            </a:r>
            <a:r>
              <a:rPr lang="fr-FR" sz="2000" dirty="0" err="1">
                <a:latin typeface="Abadi Extra Light" panose="020B0204020104020204" pitchFamily="34" charset="0"/>
                <a:hlinkClick r:id="rId2"/>
              </a:rPr>
              <a:t>federal</a:t>
            </a:r>
            <a:r>
              <a:rPr lang="fr-FR" sz="2000" dirty="0">
                <a:latin typeface="Abadi Extra Light" panose="020B0204020104020204" pitchFamily="34" charset="0"/>
                <a:hlinkClick r:id="rId2"/>
              </a:rPr>
              <a:t> Justice (belgium.be)</a:t>
            </a:r>
            <a:r>
              <a:rPr lang="fr-FR" sz="2000" dirty="0">
                <a:latin typeface="Abadi Extra Light" panose="020B0204020104020204" pitchFamily="34" charset="0"/>
              </a:rPr>
              <a:t> ) </a:t>
            </a:r>
            <a:r>
              <a:rPr lang="fr-BE" sz="2000" dirty="0">
                <a:latin typeface="Abadi Extra Light" panose="020B0204020104020204" pitchFamily="34" charset="0"/>
              </a:rPr>
              <a:t> </a:t>
            </a:r>
          </a:p>
          <a:p>
            <a:pPr algn="just"/>
            <a:r>
              <a:rPr lang="fr-BE" sz="2000" dirty="0">
                <a:latin typeface="Abadi Extra Light" panose="020B0204020104020204" pitchFamily="34" charset="0"/>
              </a:rPr>
              <a:t>Cercle infernal des internés sans droit au séjour: difficultés à mettre sur pied un trajet de soins (</a:t>
            </a:r>
            <a:r>
              <a:rPr lang="fr-BE" sz="2000" strike="sngStrike" dirty="0">
                <a:latin typeface="Abadi Extra Light" panose="020B0204020104020204" pitchFamily="34" charset="0"/>
              </a:rPr>
              <a:t>revenus</a:t>
            </a:r>
            <a:r>
              <a:rPr lang="fr-BE" sz="2000" dirty="0">
                <a:latin typeface="Abadi Extra Light" panose="020B0204020104020204" pitchFamily="34" charset="0"/>
              </a:rPr>
              <a:t>, pas d’accès aux établissements de soins, pas d’entourage…) et très grandes difficultés à régulariser la situation &gt;&lt; impossibilité d’un retour au pays dans de nombreux cas</a:t>
            </a:r>
          </a:p>
        </p:txBody>
      </p:sp>
    </p:spTree>
    <p:extLst>
      <p:ext uri="{BB962C8B-B14F-4D97-AF65-F5344CB8AC3E}">
        <p14:creationId xmlns:p14="http://schemas.microsoft.com/office/powerpoint/2010/main" val="1988275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C288A8-B688-46F2-9FC3-928EA89D4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Profil des personnes internées - séjour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E2322E-E223-421B-8792-2249AEB74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dirty="0"/>
              <a:t>Intérêt croissant des acteurs de terrain en matière d’internement pour le droit des étrangers </a:t>
            </a:r>
          </a:p>
          <a:p>
            <a:r>
              <a:rPr lang="fr-BE" dirty="0"/>
              <a:t>Importance d’une formation de tous les acteurs – procédures complexes et souvent méconnues </a:t>
            </a:r>
          </a:p>
          <a:p>
            <a:r>
              <a:rPr lang="fr-BE" dirty="0"/>
              <a:t>Constat généralisé pour population détenue (41 % détenus sont étrangers en date du 25.11.2022 - 1395 avec droit au séjour, 3344 sans droit au séjour)</a:t>
            </a:r>
          </a:p>
        </p:txBody>
      </p:sp>
    </p:spTree>
    <p:extLst>
      <p:ext uri="{BB962C8B-B14F-4D97-AF65-F5344CB8AC3E}">
        <p14:creationId xmlns:p14="http://schemas.microsoft.com/office/powerpoint/2010/main" val="740102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76539B-B877-4E3E-536C-0504A21C0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720" y="283996"/>
            <a:ext cx="10515600" cy="1325563"/>
          </a:xfrm>
        </p:spPr>
        <p:txBody>
          <a:bodyPr/>
          <a:lstStyle/>
          <a:p>
            <a:pPr algn="just"/>
            <a:br>
              <a:rPr lang="fr-FR" dirty="0"/>
            </a:br>
            <a:r>
              <a:rPr lang="fr-FR" dirty="0"/>
              <a:t>        Juridictions qui prononcent l’internement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55BE88-896F-CD59-99FE-660EF92B3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Internement = exception: possibilité de prononcé au stade du règlement de la procédure, soit la fin de l’enquête</a:t>
            </a:r>
          </a:p>
          <a:p>
            <a:pPr algn="just"/>
            <a:r>
              <a:rPr lang="fr-FR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Près de deux tiers (68%) des internements sont prononcés par les juridictions d’instruction. </a:t>
            </a:r>
          </a:p>
          <a:p>
            <a:pPr algn="just"/>
            <a:r>
              <a:rPr lang="fr-FR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pratique : audiences devant les juridictions d’instruction se déroulent à huis clos. Juridictions qui doivent traiter très grand nombre d’affaires lors des audiences =&gt; tendance à traiter les dossiers internement de façon « expéditive » ?</a:t>
            </a:r>
          </a:p>
          <a:p>
            <a:pPr marL="0" indent="0" algn="just">
              <a:buNone/>
            </a:pPr>
            <a:r>
              <a:rPr lang="fr-FR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Ex.: différence abyssale entre la procédure prévue en matière de meurtre selon 	qu’internement par 	juridictions d’instruction ou non</a:t>
            </a:r>
          </a:p>
          <a:p>
            <a:pPr algn="just"/>
            <a:r>
              <a:rPr lang="fr-FR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Explique peut-être le caractère peu motivé des décisions? </a:t>
            </a:r>
          </a:p>
          <a:p>
            <a:pPr marL="0" indent="0" algn="just">
              <a:buNone/>
            </a:pPr>
            <a:endParaRPr lang="fr-FR" sz="2000" dirty="0">
              <a:latin typeface="Abadi Extra Light" panose="020B02040201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766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5BC893-0611-2E19-8D75-8024D97DC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motivation de la décision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5EF749-CEBE-5DA5-9D2A-AD71593D5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4400" y="1696720"/>
            <a:ext cx="9077960" cy="4877435"/>
          </a:xfrm>
        </p:spPr>
        <p:txBody>
          <a:bodyPr>
            <a:normAutofit/>
          </a:bodyPr>
          <a:lstStyle/>
          <a:p>
            <a:pPr algn="just"/>
            <a:r>
              <a:rPr lang="fr-BE" sz="24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 est généralement succincte, se limitant à quelques paragraphes renvoyant à l’expertise </a:t>
            </a:r>
          </a:p>
          <a:p>
            <a:pPr algn="just"/>
            <a:r>
              <a:rPr lang="fr-BE" sz="24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condition relative aux faits portant atteinte ou menaçant l’intégrité physique ou psychique de tiers ne fait généralement pas l’objet de motivation, la décision se contentant d’indiquer que « de tels faits portent atteinte à l’intégrité physique ou psychique de tiers »</a:t>
            </a:r>
          </a:p>
          <a:p>
            <a:pPr algn="just"/>
            <a:r>
              <a:rPr lang="fr-BE" sz="24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de contestation dans de nombreux cas invite aussi à motivation restreinte</a:t>
            </a:r>
            <a:r>
              <a:rPr lang="fr-BE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444222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7A7529-085D-4E7B-9C47-8C3561437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La motivation de la décision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4CC4A-8ED7-4880-8900-A70AF85E0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Certaines décisions se contentent de renvoyer au réquisitoire du ministère public. </a:t>
            </a:r>
          </a:p>
          <a:p>
            <a:pPr lvl="1">
              <a:buFont typeface="Wingdings" pitchFamily="2" charset="2"/>
              <a:buChar char="Ø"/>
            </a:pPr>
            <a:r>
              <a:rPr lang="fr-BE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question se pose dès lors de savoir si les débats ne seraient pas davantage substantiels et ne mèneraient pas à des décisions davantage étayées si l’internement devait nécessairement être prononcé en phase de jugement et non en phase d’enquête, durant laquelle l’exigence de motivation peut être moindre.</a:t>
            </a:r>
            <a:r>
              <a:rPr lang="fr-BE" sz="1800" dirty="0">
                <a:latin typeface="Abadi Extra Light" panose="020B0204020104020204" pitchFamily="34" charset="0"/>
                <a:cs typeface="Calibri" panose="020F0502020204030204" pitchFamily="34" charset="0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fr-BE" sz="1800" dirty="0">
                <a:latin typeface="Abadi Extra Light" panose="020B0204020104020204" pitchFamily="34" charset="0"/>
                <a:cs typeface="Calibri" panose="020F0502020204030204" pitchFamily="34" charset="0"/>
              </a:rPr>
              <a:t>Le huis clos est-il un avantage dans le cas d’une procédure d’internement? Peut constituer une environnement moins stressant / déstabilisant pour une personne fragile sur le plan psy. &gt;&lt; audiences « à la va vite » du huis clos – accentue la sensation de punition</a:t>
            </a:r>
            <a:endParaRPr lang="fr-FR" sz="1800" dirty="0">
              <a:latin typeface="Abadi Extra Light" panose="020B0204020104020204" pitchFamily="34" charset="0"/>
              <a:cs typeface="Calibri" panose="020F0502020204030204" pitchFamily="34" charset="0"/>
            </a:endParaRPr>
          </a:p>
          <a:p>
            <a:endParaRPr lang="fr-BE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31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B612BA-3842-89B3-280D-2CF8241E5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fr-FR" dirty="0">
                <a:latin typeface="Abadi Extra Light" panose="020B0204020104020204" pitchFamily="34" charset="0"/>
              </a:rPr>
              <a:t> </a:t>
            </a:r>
            <a:br>
              <a:rPr lang="fr-FR" dirty="0">
                <a:latin typeface="Abadi Extra Light" panose="020B0204020104020204" pitchFamily="34" charset="0"/>
              </a:rPr>
            </a:br>
            <a:r>
              <a:rPr lang="fr-FR" dirty="0">
                <a:latin typeface="Abadi Extra Light" panose="020B0204020104020204" pitchFamily="34" charset="0"/>
              </a:rPr>
              <a:t>			Les faits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B23623-081D-9431-A49A-0C361B03E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640" y="1343818"/>
            <a:ext cx="10357284" cy="5161154"/>
          </a:xfrm>
        </p:spPr>
        <p:txBody>
          <a:bodyPr>
            <a:normAutofit fontScale="92500" lnSpcReduction="20000"/>
          </a:bodyPr>
          <a:lstStyle/>
          <a:p>
            <a:r>
              <a:rPr lang="fr-BE" sz="19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environ 60% des dossiers, plusieurs qualifications ont été retenues, tandis que dans les 40% autres, la qualification des faits est unique. </a:t>
            </a:r>
          </a:p>
          <a:p>
            <a:r>
              <a:rPr lang="fr-BE" sz="19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faits les plus souvent commis sont 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coups ou blessures volontaires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(circonstances aggravantes comprises), apparaissant dans 145 dossiers (pour 23 dossiers comme qualification unique et dans le cadre de qualifications multiples pour les 122 autres dossiers). 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infractions à la loi sur les armes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8 juin 2006 (dans 94 dossiers : pour 2 dossiers comme qualification unique, et dans le cadre de qualifications multiples pour les 92 autres dossiers)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menace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(dans 85 dossiers, toujours dans le cadre de qualifications multiples), 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harcèlement 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(en ce compris le harcèlement électronique, dans 84 dossiers : pour 44 dossiers comme qualification unique, et dans le cadre de qualifications multiples pour 40 dossiers). 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faits de mœurs 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(52 dossiers, pour 21 dossiers comme qualification unique, et dans le cadre de qualifications multiples pour les 31 autres dossiers),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diverses espèces de meurtres, et les tentatives 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(dans 42 dossiers : pour 12 dossiers comme qualification unique, et dans le cadre de qualifications multiples pour les 30 autres dossiers),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vols avec violence et extorsions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(37 dossiers : pour 9 dossiers comme qualification unique, et dans le cadre de qualifications multiples pour les 28 autres dossiers)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rébellion 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(31 dossiers, toujours dans le cadre de qualifications multiples) </a:t>
            </a:r>
          </a:p>
          <a:p>
            <a:pPr marL="400050" lvl="1" indent="0">
              <a:buNone/>
            </a:pPr>
            <a:r>
              <a:rPr lang="fr-BE" b="1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incendie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(26 dossiers : pour 17 dossiers comme qualification unique)</a:t>
            </a:r>
          </a:p>
          <a:p>
            <a:pPr marL="400050" lvl="1" indent="0">
              <a:buNone/>
            </a:pPr>
            <a:r>
              <a:rPr lang="fr-FR" dirty="0">
                <a:latin typeface="Abadi Extra Light" panose="020B0204020104020204" pitchFamily="34" charset="0"/>
                <a:cs typeface="Calibri" panose="020F0502020204030204" pitchFamily="34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489599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8732E-BB3D-4B21-BD26-FE864A16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faits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07EE4D-F564-47F9-B55A-ADBE9CD0E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000" dirty="0">
                <a:latin typeface="Abadi Extra Light" panose="020B0204020104020204" pitchFamily="34" charset="0"/>
              </a:rPr>
              <a:t>La loi ne vise pas seulement les faits qui </a:t>
            </a:r>
            <a:r>
              <a:rPr lang="fr-FR" sz="2000" i="1" dirty="0">
                <a:latin typeface="Abadi Extra Light" panose="020B0204020104020204" pitchFamily="34" charset="0"/>
              </a:rPr>
              <a:t>ont </a:t>
            </a:r>
            <a:r>
              <a:rPr lang="fr-FR" sz="2000" dirty="0">
                <a:latin typeface="Abadi Extra Light" panose="020B0204020104020204" pitchFamily="34" charset="0"/>
              </a:rPr>
              <a:t>porté atteinte à l’intégrité physique ou psychique d’un tier, mais aussi les cas dans lesquels cette intégrité est </a:t>
            </a:r>
            <a:r>
              <a:rPr lang="fr-FR" sz="2000" i="1" dirty="0">
                <a:latin typeface="Abadi Extra Light" panose="020B0204020104020204" pitchFamily="34" charset="0"/>
              </a:rPr>
              <a:t>menacée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>
                <a:latin typeface="Abadi Extra Light" panose="020B0204020104020204" pitchFamily="34" charset="0"/>
              </a:rPr>
              <a:t>Appréciation subjective – parfois très large !</a:t>
            </a:r>
          </a:p>
          <a:p>
            <a:pPr marL="0" indent="0">
              <a:buNone/>
            </a:pPr>
            <a:r>
              <a:rPr lang="fr-FR" dirty="0">
                <a:latin typeface="Abadi Extra Light" panose="020B0204020104020204" pitchFamily="34" charset="0"/>
              </a:rPr>
              <a:t>	</a:t>
            </a:r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Ex.: Vols avec effraction, sans violence, commis plusieurs fois au même 						endroit (local paroissial). Propriétaire « en pleurs » =&gt; les pleurs ont suffi à considérer qu’il y 	avait atteinte ou menace d’atteinte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BE" sz="20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Quid des situations « complexes »: certains faits qui constituent une atteinte ou menace d’atteintes, d’autres pas? Dans la plupart des cas, pas de motivation spécifique sur la question, et pas de traitement distinct : mesure d’internement pour le tout. </a:t>
            </a:r>
          </a:p>
          <a:p>
            <a:pPr marL="0" indent="0">
              <a:buNone/>
            </a:pPr>
            <a:endParaRPr lang="fr-BE" i="1" dirty="0">
              <a:latin typeface="Abadi Extra Light" panose="020B02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BE" dirty="0">
              <a:latin typeface="Abadi Extra Light" panose="020B02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BE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75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99069C-FB50-8586-7AD5-DA9D1B13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L’expertise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92480D-3E73-B5DE-4A60-A07784728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15440"/>
            <a:ext cx="8915400" cy="5008880"/>
          </a:xfrm>
        </p:spPr>
        <p:txBody>
          <a:bodyPr/>
          <a:lstStyle/>
          <a:p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Constat: les experts sollicités sont pratiquement toujours les mêmes </a:t>
            </a:r>
          </a:p>
          <a:p>
            <a:r>
              <a:rPr lang="fr-FR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principe, les experts devraient être porteurs d’un titre d’expert psychiatre médico-légal, mais formation inexistante côté francophone </a:t>
            </a:r>
            <a:endParaRPr lang="fr-BE" dirty="0">
              <a:latin typeface="Abadi Extra Light" panose="020B0204020104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un tiers des dossiers, soit l’expertise a été rendue en collège, soit l’expert psychiatre a sollicité l’expertise d’un psychologue à ses côtés</a:t>
            </a:r>
            <a:r>
              <a:rPr lang="fr-BE" dirty="0">
                <a:effectLst/>
                <a:latin typeface="Abadi Extra Light" panose="020B020402010402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r-FR" dirty="0">
                <a:latin typeface="Abadi Extra Light" panose="020B0204020104020204" pitchFamily="34" charset="0"/>
                <a:cs typeface="Calibri" panose="020F0502020204030204" pitchFamily="34" charset="0"/>
              </a:rPr>
              <a:t>Réponse souvent absente à la question de savoir s’il y a </a:t>
            </a:r>
            <a:r>
              <a:rPr lang="fr-FR" i="1" dirty="0">
                <a:latin typeface="Abadi Extra Light" panose="020B0204020104020204" pitchFamily="34" charset="0"/>
                <a:cs typeface="Calibri" panose="020F0502020204030204" pitchFamily="34" charset="0"/>
              </a:rPr>
              <a:t>abolition </a:t>
            </a:r>
            <a:r>
              <a:rPr lang="fr-FR" dirty="0">
                <a:latin typeface="Abadi Extra Light" panose="020B0204020104020204" pitchFamily="34" charset="0"/>
                <a:cs typeface="Calibri" panose="020F0502020204030204" pitchFamily="34" charset="0"/>
              </a:rPr>
              <a:t>ou </a:t>
            </a:r>
            <a:r>
              <a:rPr lang="fr-FR" i="1" dirty="0">
                <a:latin typeface="Abadi Extra Light" panose="020B0204020104020204" pitchFamily="34" charset="0"/>
                <a:cs typeface="Calibri" panose="020F0502020204030204" pitchFamily="34" charset="0"/>
              </a:rPr>
              <a:t>altération </a:t>
            </a:r>
            <a:r>
              <a:rPr lang="fr-FR" dirty="0">
                <a:latin typeface="Abadi Extra Light" panose="020B0204020104020204" pitchFamily="34" charset="0"/>
                <a:cs typeface="Calibri" panose="020F0502020204030204" pitchFamily="34" charset="0"/>
              </a:rPr>
              <a:t>des facultés mentales, malgré l’importance que cela peut avoir sur le plan légal (application de l’article 71)</a:t>
            </a:r>
          </a:p>
          <a:p>
            <a:r>
              <a:rPr lang="fr-FR" dirty="0">
                <a:latin typeface="Abadi Extra Light" panose="020B0204020104020204" pitchFamily="34" charset="0"/>
                <a:cs typeface="Calibri" panose="020F0502020204030204" pitchFamily="34" charset="0"/>
              </a:rPr>
              <a:t>Troubles mentaux identifiés: diagnostic qui vient en tête est celui du trouble psychotique (213 dossiers sur 310, dont 127 fois en tant que diagnostic unique), vient ensuite le trouble mental lié à ou induit par la consommation d’une substance, puis le retard mental et enfin trouble de la personnalité (26 dossiers sur 310) // différences de diagnostic d’un côté de la frontière et de l’autre? </a:t>
            </a:r>
            <a:r>
              <a:rPr lang="fr-FR" sz="1400" dirty="0">
                <a:latin typeface="Abadi Extra Light" panose="020B0204020104020204" pitchFamily="34" charset="0"/>
                <a:cs typeface="Calibri" panose="020F0502020204030204" pitchFamily="34" charset="0"/>
              </a:rPr>
              <a:t>(</a:t>
            </a:r>
            <a:r>
              <a:rPr lang="fr-FR" sz="1400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Louis </a:t>
            </a:r>
            <a:r>
              <a:rPr lang="fr-FR" sz="1400" cap="small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De Page </a:t>
            </a:r>
            <a:r>
              <a:rPr lang="fr-FR" sz="1400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et Kris </a:t>
            </a:r>
            <a:r>
              <a:rPr lang="fr-FR" sz="1400" cap="small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Goethals</a:t>
            </a:r>
            <a:r>
              <a:rPr lang="fr-FR" sz="1400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, « Le diagnostic des internés : y a-t-il des différences de part et d’autre de la frontière linguistique ? », </a:t>
            </a:r>
            <a:r>
              <a:rPr lang="fr-FR" sz="1400" i="1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Acta </a:t>
            </a:r>
            <a:r>
              <a:rPr lang="fr-FR" sz="1400" i="1" dirty="0" err="1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Psychiatrica</a:t>
            </a:r>
            <a:r>
              <a:rPr lang="fr-FR" sz="1400" i="1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 </a:t>
            </a:r>
            <a:r>
              <a:rPr lang="fr-FR" sz="1400" i="1" dirty="0" err="1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Belgica</a:t>
            </a:r>
            <a:r>
              <a:rPr lang="fr-FR" sz="1400" dirty="0">
                <a:solidFill>
                  <a:schemeClr val="tx1"/>
                </a:solidFill>
                <a:latin typeface="Abadi Extra Light" panose="020B0204020104020204" pitchFamily="34" charset="0"/>
                <a:ea typeface="Calibri" panose="020F0502020204030204" pitchFamily="34" charset="0"/>
              </a:rPr>
              <a:t>, 2019, n°118(3)).</a:t>
            </a:r>
            <a:endParaRPr lang="fr-FR" sz="1400" dirty="0">
              <a:solidFill>
                <a:schemeClr val="tx1"/>
              </a:solidFill>
              <a:latin typeface="Abadi Extra Light" panose="020B0204020104020204" pitchFamily="34" charset="0"/>
            </a:endParaRPr>
          </a:p>
          <a:p>
            <a:endParaRPr lang="fr-FR" dirty="0">
              <a:latin typeface="Abadi Extra Light" panose="020B02040201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242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116C4-E40F-F555-33BA-C0B684E75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L’expertise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C23683-3572-586E-18BB-464C9A6B9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Loi de 2014 a introduit la possibilité pour l’avocat d’être présent lors de la rencontre entre l’expert et l’</a:t>
            </a:r>
            <a:r>
              <a:rPr lang="fr-FR" dirty="0" err="1"/>
              <a:t>intéressé.e</a:t>
            </a:r>
            <a:r>
              <a:rPr lang="fr-FR" dirty="0"/>
              <a:t>, ainsi que de formuler des observations après l’envoi d’un rapport provisoire</a:t>
            </a:r>
          </a:p>
          <a:p>
            <a:pPr lvl="1"/>
            <a:r>
              <a:rPr lang="fr-FR" sz="1800" dirty="0">
                <a:latin typeface="Abadi Extra Light" panose="020B0204020104020204" pitchFamily="34" charset="0"/>
              </a:rPr>
              <a:t>Faculté très peu utilisée par les avocats en pratique : </a:t>
            </a:r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8 dossiers seulement, avocat était présent lors de l’expertise</a:t>
            </a:r>
          </a:p>
          <a:p>
            <a:pPr lvl="1"/>
            <a:r>
              <a:rPr lang="fr-FR" sz="1800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85% des dossiers, on ne relève aucune réaction de l’avocat au rapport de l’expert (étant entendu que nous avons relevé comme réaction de l’avocat le simple fait que celui-ci indique à l’expert qu’il n’avait « aucune remarque à formuler »)</a:t>
            </a:r>
            <a:endParaRPr lang="fr-FR" sz="1800" dirty="0">
              <a:latin typeface="Abadi Extra Light" panose="020B020402010402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5662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DE8940-0047-0F29-98EE-88EF1B47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Libre ou privé de liberté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516C2-34C6-0C91-8A9B-7C5DD207D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5920"/>
            <a:ext cx="8915400" cy="4265302"/>
          </a:xfrm>
        </p:spPr>
        <p:txBody>
          <a:bodyPr>
            <a:normAutofit/>
          </a:bodyPr>
          <a:lstStyle/>
          <a:p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deux tiers des cas, détention continue entre la phase d’enquête et la première audience devant la CPS (68,4%), </a:t>
            </a:r>
          </a:p>
          <a:p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lien entre la privation de liberté au moment de la première comparution devant la CPS et la nature de la première décision prise par la CPS ?</a:t>
            </a:r>
          </a:p>
          <a:p>
            <a:pPr lvl="1"/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privation de liberté entraîne bien souvent le prononcé d’une mesure de placement(dans 56,8% des cas)</a:t>
            </a:r>
          </a:p>
          <a:p>
            <a:pPr lvl="1"/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tandis que la comparution libre devant la CPS conduit dans la majorité des cas au prononcé d’une libération à l’essai (28,7% des cas) </a:t>
            </a:r>
          </a:p>
          <a:p>
            <a:pPr lvl="1"/>
            <a:r>
              <a:rPr lang="fr-BE" dirty="0">
                <a:latin typeface="Abadi Extra Light" panose="020B02040201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est donc rare qu’une personne qui comparait privée de liberté devant la CPS ne fasse pas l’objet d’un placement (8,8% des cas) ou qu’une personne comparaissant libre fasse l’objet d’un placement (6,8% des cas)</a:t>
            </a:r>
          </a:p>
          <a:p>
            <a:endParaRPr lang="fr-FR" dirty="0">
              <a:latin typeface="Abadi Extra Light" panose="020B020402010402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Abadi Extra Light" panose="020B02040201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33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DC804-4195-8115-189E-7C3BB1F6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Internement pénal et internement civil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A98F16-D444-81AB-BA1D-FD1131D1C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57680"/>
            <a:ext cx="8915400" cy="46939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dirty="0"/>
              <a:t>Loi du 26 juin 1990 relative à la protection de la personne des malades mentaux = « internement civil » - prévoit mise en observation par le juge de paix ou procureur du Roi en cas d’urgence </a:t>
            </a:r>
          </a:p>
          <a:p>
            <a:pPr algn="just"/>
            <a:r>
              <a:rPr lang="fr-FR" dirty="0"/>
              <a:t>Impossible de savoir avec certitude combien de mises en observation ordonnées pour dossiers étudiés: données par reprise de manière systématique, ou pas clairement </a:t>
            </a:r>
          </a:p>
          <a:p>
            <a:pPr algn="just"/>
            <a:r>
              <a:rPr lang="fr-FR" dirty="0"/>
              <a:t>Décisions relatives à internement civil ne sont jamais jointes au dossier, pourtant décisions à disposition du parquet mais non centralisées =&gt; changement législatif pour prévoir dépôt systématique? Pourrait aussi être utile pour l’expertise. </a:t>
            </a:r>
          </a:p>
          <a:p>
            <a:pPr algn="just"/>
            <a:r>
              <a:rPr lang="fr-FR" dirty="0"/>
              <a:t>Suggestion : pourquoi ne pas recourir à la loi sur la protection des malades mentaux en l’absence d’atteinte grave à l’intégrité physique ? Magistrats du parquet pourraient s’orienter vers internement civil en priorité, plutôt que de saisir le juge d’instruction pour un placement sous mandat d’arrêt – problème: disponibilités lits en psychiatre? // Table ronde: diminution des places en établissements de soins psychiatriques peut-être un facteur explicatif de l’augmentation du nombre d’internements </a:t>
            </a:r>
          </a:p>
        </p:txBody>
      </p:sp>
    </p:spTree>
    <p:extLst>
      <p:ext uri="{BB962C8B-B14F-4D97-AF65-F5344CB8AC3E}">
        <p14:creationId xmlns:p14="http://schemas.microsoft.com/office/powerpoint/2010/main" val="1163573973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1159</TotalTime>
  <Words>3019</Words>
  <Application>Microsoft Office PowerPoint</Application>
  <PresentationFormat>Grand écran</PresentationFormat>
  <Paragraphs>117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Abadi Extra Light</vt:lpstr>
      <vt:lpstr>Arial</vt:lpstr>
      <vt:lpstr>Calibri</vt:lpstr>
      <vt:lpstr>Century Gothic</vt:lpstr>
      <vt:lpstr>Times New Roman</vt:lpstr>
      <vt:lpstr>Wingdings</vt:lpstr>
      <vt:lpstr>Wingdings 3</vt:lpstr>
      <vt:lpstr>Brin</vt:lpstr>
      <vt:lpstr>Le prononcé de la décision d’internement en Belgique: un état des lieux</vt:lpstr>
      <vt:lpstr>Structure</vt:lpstr>
      <vt:lpstr>Ce que prévoit la loi</vt:lpstr>
      <vt:lpstr>Ce que prévoit la loi</vt:lpstr>
      <vt:lpstr>Ce que prévoit la loi </vt:lpstr>
      <vt:lpstr>Objectif de la recherche</vt:lpstr>
      <vt:lpstr>Objectif de la recherche</vt:lpstr>
      <vt:lpstr>Présentation de l’analyse des résultats de la recherche</vt:lpstr>
      <vt:lpstr>Méthodologie de la recherche</vt:lpstr>
      <vt:lpstr>Profil des personnes internées</vt:lpstr>
      <vt:lpstr>Profil des personnes internées - séjour</vt:lpstr>
      <vt:lpstr>Profil des personnes internées - séjour</vt:lpstr>
      <vt:lpstr>         Juridictions qui prononcent l’internement</vt:lpstr>
      <vt:lpstr>La motivation de la décision</vt:lpstr>
      <vt:lpstr>La motivation de la décision </vt:lpstr>
      <vt:lpstr>     Les faits</vt:lpstr>
      <vt:lpstr>Les faits</vt:lpstr>
      <vt:lpstr>L’expertise</vt:lpstr>
      <vt:lpstr>L’expertise</vt:lpstr>
      <vt:lpstr>Libre ou privé de liberté ?</vt:lpstr>
      <vt:lpstr>Internement pénal et internement civil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Olivia Nederlandt</dc:creator>
  <cp:lastModifiedBy>Agathe De Brouwer</cp:lastModifiedBy>
  <cp:revision>45</cp:revision>
  <dcterms:created xsi:type="dcterms:W3CDTF">2023-04-25T16:53:26Z</dcterms:created>
  <dcterms:modified xsi:type="dcterms:W3CDTF">2024-03-22T13:27:07Z</dcterms:modified>
</cp:coreProperties>
</file>