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8" r:id="rId5"/>
    <p:sldId id="269" r:id="rId6"/>
    <p:sldId id="264" r:id="rId7"/>
    <p:sldId id="260" r:id="rId8"/>
    <p:sldId id="263" r:id="rId9"/>
    <p:sldId id="262" r:id="rId10"/>
    <p:sldId id="271" r:id="rId11"/>
    <p:sldId id="272" r:id="rId12"/>
    <p:sldId id="274" r:id="rId13"/>
    <p:sldId id="273" r:id="rId14"/>
    <p:sldId id="276" r:id="rId15"/>
    <p:sldId id="277" r:id="rId16"/>
    <p:sldId id="27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18" autoAdjust="0"/>
    <p:restoredTop sz="94660"/>
  </p:normalViewPr>
  <p:slideViewPr>
    <p:cSldViewPr snapToGrid="0">
      <p:cViewPr varScale="1">
        <p:scale>
          <a:sx n="83" d="100"/>
          <a:sy n="83" d="100"/>
        </p:scale>
        <p:origin x="73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9/19/2019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81DE9E-09BD-4889-8BBC-970371761D82}"/>
              </a:ext>
            </a:extLst>
          </p:cNvPr>
          <p:cNvSpPr>
            <a:spLocks noGrp="1"/>
          </p:cNvSpPr>
          <p:nvPr>
            <p:ph type="ctrTitle"/>
          </p:nvPr>
        </p:nvSpPr>
        <p:spPr>
          <a:xfrm>
            <a:off x="2688165" y="1660849"/>
            <a:ext cx="6815669" cy="1688493"/>
          </a:xfrm>
        </p:spPr>
        <p:txBody>
          <a:bodyPr/>
          <a:lstStyle/>
          <a:p>
            <a:r>
              <a:rPr lang="en-US" sz="2600" dirty="0"/>
              <a:t>What justification principles underline the rise of university certificates in French speaking Belgium?</a:t>
            </a:r>
            <a:br>
              <a:rPr lang="en-US" sz="2600" dirty="0"/>
            </a:br>
            <a:br>
              <a:rPr lang="en-US" sz="2800" dirty="0"/>
            </a:br>
            <a:r>
              <a:rPr lang="en-US" sz="2000" dirty="0"/>
              <a:t>Miguel Souto Lopez, Françoise de Viron, François </a:t>
            </a:r>
            <a:r>
              <a:rPr lang="en-US" sz="2000" dirty="0" err="1"/>
              <a:t>Fecteau</a:t>
            </a:r>
            <a:endParaRPr lang="fr-BE" sz="2000" dirty="0"/>
          </a:p>
        </p:txBody>
      </p:sp>
      <p:sp>
        <p:nvSpPr>
          <p:cNvPr id="4" name="Titre 1">
            <a:extLst>
              <a:ext uri="{FF2B5EF4-FFF2-40B4-BE49-F238E27FC236}">
                <a16:creationId xmlns:a16="http://schemas.microsoft.com/office/drawing/2014/main" id="{67DA5FAD-55A6-46E3-AB95-0AAFEF8A919C}"/>
              </a:ext>
            </a:extLst>
          </p:cNvPr>
          <p:cNvSpPr txBox="1">
            <a:spLocks/>
          </p:cNvSpPr>
          <p:nvPr/>
        </p:nvSpPr>
        <p:spPr>
          <a:xfrm>
            <a:off x="2688165" y="3685592"/>
            <a:ext cx="6815669" cy="1258941"/>
          </a:xfrm>
          <a:prstGeom prst="rect">
            <a:avLst/>
          </a:prstGeom>
          <a:effectLst/>
        </p:spPr>
        <p:txBody>
          <a:bodyPr vert="horz" lIns="91440" tIns="45720" rIns="91440" bIns="45720" rtlCol="0" anchor="b">
            <a:noAutofit/>
          </a:bodyPr>
          <a:lstStyle>
            <a:lvl1pPr algn="ctr" defTabSz="457200" rtl="0" eaLnBrk="1" latinLnBrk="0" hangingPunct="1">
              <a:spcBef>
                <a:spcPct val="0"/>
              </a:spcBef>
              <a:buNone/>
              <a:defRPr sz="5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ESREA 9</a:t>
            </a:r>
            <a:r>
              <a:rPr lang="en-US" sz="2000" b="1" baseline="30000" dirty="0"/>
              <a:t>th</a:t>
            </a:r>
            <a:r>
              <a:rPr lang="en-US" sz="2000" b="1" dirty="0"/>
              <a:t> </a:t>
            </a:r>
            <a:r>
              <a:rPr lang="en-US" sz="2000" b="1" dirty="0" err="1"/>
              <a:t>Triennal</a:t>
            </a:r>
            <a:r>
              <a:rPr lang="en-US" sz="2000" b="1" dirty="0"/>
              <a:t> European Research Conference</a:t>
            </a:r>
          </a:p>
          <a:p>
            <a:r>
              <a:rPr lang="en-US" sz="2000" i="1" dirty="0"/>
              <a:t>Adult Education Research and Practice: Between the Welfare State and Neoliberalism</a:t>
            </a:r>
            <a:endParaRPr lang="fr-BE" sz="2000" i="1" dirty="0"/>
          </a:p>
        </p:txBody>
      </p:sp>
    </p:spTree>
    <p:extLst>
      <p:ext uri="{BB962C8B-B14F-4D97-AF65-F5344CB8AC3E}">
        <p14:creationId xmlns:p14="http://schemas.microsoft.com/office/powerpoint/2010/main" val="528578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B0359A-9C64-4C11-9F0B-3060D50ECEF3}"/>
              </a:ext>
            </a:extLst>
          </p:cNvPr>
          <p:cNvSpPr>
            <a:spLocks noGrp="1"/>
          </p:cNvSpPr>
          <p:nvPr>
            <p:ph type="title"/>
          </p:nvPr>
        </p:nvSpPr>
        <p:spPr/>
        <p:txBody>
          <a:bodyPr/>
          <a:lstStyle/>
          <a:p>
            <a:r>
              <a:rPr lang="en-GB" dirty="0"/>
              <a:t>Characteristics of university certificates</a:t>
            </a:r>
          </a:p>
        </p:txBody>
      </p:sp>
      <p:sp>
        <p:nvSpPr>
          <p:cNvPr id="3" name="Espace réservé du contenu 2">
            <a:extLst>
              <a:ext uri="{FF2B5EF4-FFF2-40B4-BE49-F238E27FC236}">
                <a16:creationId xmlns:a16="http://schemas.microsoft.com/office/drawing/2014/main" id="{E51E8A0B-309D-416E-B824-BAA122D3E569}"/>
              </a:ext>
            </a:extLst>
          </p:cNvPr>
          <p:cNvSpPr>
            <a:spLocks noGrp="1"/>
          </p:cNvSpPr>
          <p:nvPr>
            <p:ph idx="1"/>
          </p:nvPr>
        </p:nvSpPr>
        <p:spPr>
          <a:xfrm>
            <a:off x="1295401" y="2556932"/>
            <a:ext cx="9601196" cy="3649904"/>
          </a:xfrm>
        </p:spPr>
        <p:txBody>
          <a:bodyPr>
            <a:normAutofit fontScale="62500" lnSpcReduction="20000"/>
          </a:bodyPr>
          <a:lstStyle/>
          <a:p>
            <a:r>
              <a:rPr lang="en-GB" dirty="0"/>
              <a:t>Only a few legal norms delimitate the definition and implementation of university certificates:</a:t>
            </a:r>
          </a:p>
          <a:p>
            <a:pPr marL="628650">
              <a:buFontTx/>
              <a:buChar char="-"/>
            </a:pPr>
            <a:r>
              <a:rPr lang="en-GB" dirty="0"/>
              <a:t>It does not deliver a university degree </a:t>
            </a:r>
          </a:p>
          <a:p>
            <a:pPr marL="628650">
              <a:buFontTx/>
              <a:buChar char="-"/>
            </a:pPr>
            <a:r>
              <a:rPr lang="en-GB" dirty="0"/>
              <a:t>It must be associated with at least 10 ECTS credits</a:t>
            </a:r>
          </a:p>
          <a:p>
            <a:pPr marL="628650">
              <a:buFontTx/>
              <a:buChar char="-"/>
            </a:pPr>
            <a:r>
              <a:rPr lang="en-GB" dirty="0"/>
              <a:t>It must be organised in one of the fields of the university</a:t>
            </a:r>
            <a:endParaRPr lang="en-GB" dirty="0">
              <a:solidFill>
                <a:srgbClr val="FF0000"/>
              </a:solidFill>
            </a:endParaRPr>
          </a:p>
          <a:p>
            <a:pPr marL="628650">
              <a:buFontTx/>
              <a:buChar char="-"/>
            </a:pPr>
            <a:r>
              <a:rPr lang="en-GB" dirty="0"/>
              <a:t>There are no public grants (with some exceptions)</a:t>
            </a:r>
          </a:p>
          <a:p>
            <a:pPr marL="628650">
              <a:buFontTx/>
              <a:buChar char="-"/>
            </a:pPr>
            <a:endParaRPr lang="en-GB" dirty="0"/>
          </a:p>
          <a:p>
            <a:pPr>
              <a:buFont typeface="Wingdings" panose="05000000000000000000" pitchFamily="2" charset="2"/>
              <a:buChar char="è"/>
            </a:pPr>
            <a:r>
              <a:rPr lang="en-GB" dirty="0">
                <a:sym typeface="Wingdings" panose="05000000000000000000" pitchFamily="2" charset="2"/>
              </a:rPr>
              <a:t>It is a very flexible and reactive tool (very easy to organise it and to stop it) </a:t>
            </a:r>
            <a:r>
              <a:rPr lang="en-GB" dirty="0">
                <a:solidFill>
                  <a:schemeClr val="tx1"/>
                </a:solidFill>
                <a:sym typeface="Wingdings" panose="05000000000000000000" pitchFamily="2" charset="2"/>
              </a:rPr>
              <a:t>but an </a:t>
            </a:r>
            <a:r>
              <a:rPr lang="en-GB" dirty="0">
                <a:solidFill>
                  <a:schemeClr val="tx1"/>
                </a:solidFill>
              </a:rPr>
              <a:t>authorization process inside universities</a:t>
            </a:r>
            <a:endParaRPr lang="en-GB" dirty="0">
              <a:solidFill>
                <a:schemeClr val="tx1"/>
              </a:solidFill>
              <a:sym typeface="Wingdings" panose="05000000000000000000" pitchFamily="2" charset="2"/>
            </a:endParaRPr>
          </a:p>
          <a:p>
            <a:pPr>
              <a:buFont typeface="Wingdings" panose="05000000000000000000" pitchFamily="2" charset="2"/>
              <a:buChar char="è"/>
            </a:pPr>
            <a:r>
              <a:rPr lang="en-GB" dirty="0">
                <a:sym typeface="Wingdings" panose="05000000000000000000" pitchFamily="2" charset="2"/>
              </a:rPr>
              <a:t>There is no real public regulation of the offer, just </a:t>
            </a:r>
            <a:r>
              <a:rPr lang="en-GB" dirty="0">
                <a:solidFill>
                  <a:schemeClr val="tx1"/>
                </a:solidFill>
                <a:sym typeface="Wingdings" panose="05000000000000000000" pitchFamily="2" charset="2"/>
              </a:rPr>
              <a:t>a coordination by ARES, the central administration of the higher education system which validates the university certificates.</a:t>
            </a:r>
          </a:p>
          <a:p>
            <a:pPr>
              <a:buFont typeface="Wingdings" panose="05000000000000000000" pitchFamily="2" charset="2"/>
              <a:buChar char="è"/>
            </a:pPr>
            <a:r>
              <a:rPr lang="en-GB" dirty="0"/>
              <a:t>There is no rule about the amount of the fees</a:t>
            </a:r>
          </a:p>
          <a:p>
            <a:pPr>
              <a:buFont typeface="Wingdings" panose="05000000000000000000" pitchFamily="2" charset="2"/>
              <a:buChar char="è"/>
            </a:pPr>
            <a:r>
              <a:rPr lang="en-GB" dirty="0"/>
              <a:t>Each university defines its own accreditation process</a:t>
            </a:r>
          </a:p>
        </p:txBody>
      </p:sp>
    </p:spTree>
    <p:extLst>
      <p:ext uri="{BB962C8B-B14F-4D97-AF65-F5344CB8AC3E}">
        <p14:creationId xmlns:p14="http://schemas.microsoft.com/office/powerpoint/2010/main" val="74644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B5F146-9AF7-408D-8C93-4A2B51DFE265}"/>
              </a:ext>
            </a:extLst>
          </p:cNvPr>
          <p:cNvSpPr>
            <a:spLocks noGrp="1"/>
          </p:cNvSpPr>
          <p:nvPr>
            <p:ph type="title"/>
          </p:nvPr>
        </p:nvSpPr>
        <p:spPr/>
        <p:txBody>
          <a:bodyPr/>
          <a:lstStyle/>
          <a:p>
            <a:r>
              <a:rPr lang="en-GB" dirty="0"/>
              <a:t>The logics of university certificates</a:t>
            </a:r>
          </a:p>
        </p:txBody>
      </p:sp>
      <p:sp>
        <p:nvSpPr>
          <p:cNvPr id="3" name="Espace réservé du contenu 2">
            <a:extLst>
              <a:ext uri="{FF2B5EF4-FFF2-40B4-BE49-F238E27FC236}">
                <a16:creationId xmlns:a16="http://schemas.microsoft.com/office/drawing/2014/main" id="{E0D4D3FF-0710-46BF-B4D0-9F0A20F70091}"/>
              </a:ext>
            </a:extLst>
          </p:cNvPr>
          <p:cNvSpPr>
            <a:spLocks noGrp="1"/>
          </p:cNvSpPr>
          <p:nvPr>
            <p:ph idx="1"/>
          </p:nvPr>
        </p:nvSpPr>
        <p:spPr>
          <a:xfrm>
            <a:off x="1295401" y="2438401"/>
            <a:ext cx="9601196" cy="3777672"/>
          </a:xfrm>
        </p:spPr>
        <p:txBody>
          <a:bodyPr>
            <a:normAutofit fontScale="70000" lnSpcReduction="20000"/>
          </a:bodyPr>
          <a:lstStyle/>
          <a:p>
            <a:r>
              <a:rPr lang="en-GB" dirty="0"/>
              <a:t>The categories of the </a:t>
            </a:r>
            <a:r>
              <a:rPr lang="en-GB" dirty="0">
                <a:solidFill>
                  <a:schemeClr val="tx1"/>
                </a:solidFill>
              </a:rPr>
              <a:t>application</a:t>
            </a:r>
            <a:r>
              <a:rPr lang="en-GB" dirty="0"/>
              <a:t> forms are:</a:t>
            </a:r>
            <a:endParaRPr lang="en-GB" dirty="0">
              <a:solidFill>
                <a:srgbClr val="FF0000"/>
              </a:solidFill>
            </a:endParaRPr>
          </a:p>
          <a:p>
            <a:pPr marL="628650">
              <a:buFontTx/>
              <a:buChar char="-"/>
            </a:pPr>
            <a:r>
              <a:rPr lang="en-GB" dirty="0"/>
              <a:t>Several information (ECTS, academic, faculty, level EQF)</a:t>
            </a:r>
          </a:p>
          <a:p>
            <a:pPr marL="628650">
              <a:buFontTx/>
              <a:buChar char="-"/>
            </a:pPr>
            <a:r>
              <a:rPr lang="en-GB" dirty="0"/>
              <a:t>Description of the university level of the program</a:t>
            </a:r>
          </a:p>
          <a:p>
            <a:pPr marL="628650">
              <a:buFontTx/>
              <a:buChar char="-"/>
            </a:pPr>
            <a:r>
              <a:rPr lang="en-GB" dirty="0"/>
              <a:t>Objectives of the program</a:t>
            </a:r>
          </a:p>
          <a:p>
            <a:pPr marL="628650">
              <a:buFontTx/>
              <a:buChar char="-"/>
            </a:pPr>
            <a:r>
              <a:rPr lang="en-GB" dirty="0"/>
              <a:t>Target group</a:t>
            </a:r>
          </a:p>
          <a:p>
            <a:pPr marL="628650">
              <a:buFontTx/>
              <a:buChar char="-"/>
            </a:pPr>
            <a:r>
              <a:rPr lang="en-GB" dirty="0"/>
              <a:t>Learning outcomes</a:t>
            </a:r>
          </a:p>
          <a:p>
            <a:pPr marL="628650">
              <a:buFontTx/>
              <a:buChar char="-"/>
            </a:pPr>
            <a:r>
              <a:rPr lang="en-GB" dirty="0"/>
              <a:t>Communication plan</a:t>
            </a:r>
          </a:p>
          <a:p>
            <a:pPr marL="628650">
              <a:buFontTx/>
              <a:buChar char="-"/>
            </a:pPr>
            <a:r>
              <a:rPr lang="en-GB" dirty="0"/>
              <a:t>Description of the program</a:t>
            </a:r>
          </a:p>
          <a:p>
            <a:pPr marL="628650">
              <a:buFontTx/>
              <a:buChar char="-"/>
            </a:pPr>
            <a:r>
              <a:rPr lang="en-GB" dirty="0"/>
              <a:t>Evaluation of the students</a:t>
            </a:r>
          </a:p>
          <a:p>
            <a:pPr marL="628650">
              <a:buFontTx/>
              <a:buChar char="-"/>
            </a:pPr>
            <a:r>
              <a:rPr lang="en-GB" dirty="0"/>
              <a:t>Estimated budget</a:t>
            </a:r>
          </a:p>
          <a:p>
            <a:pPr marL="628650">
              <a:buFontTx/>
              <a:buChar char="-"/>
            </a:pPr>
            <a:r>
              <a:rPr lang="en-GB" dirty="0"/>
              <a:t>Organisational information</a:t>
            </a:r>
          </a:p>
          <a:p>
            <a:pPr>
              <a:buFontTx/>
              <a:buChar char="-"/>
            </a:pPr>
            <a:endParaRPr lang="en-GB" dirty="0"/>
          </a:p>
          <a:p>
            <a:pPr>
              <a:buFontTx/>
              <a:buChar char="-"/>
            </a:pPr>
            <a:endParaRPr lang="en-GB" dirty="0"/>
          </a:p>
          <a:p>
            <a:pPr>
              <a:buFontTx/>
              <a:buChar char="-"/>
            </a:pPr>
            <a:endParaRPr lang="en-GB" dirty="0"/>
          </a:p>
        </p:txBody>
      </p:sp>
    </p:spTree>
    <p:extLst>
      <p:ext uri="{BB962C8B-B14F-4D97-AF65-F5344CB8AC3E}">
        <p14:creationId xmlns:p14="http://schemas.microsoft.com/office/powerpoint/2010/main" val="190071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9BA58E9D-C5BF-4B19-9F90-69D9191A59E4}"/>
              </a:ext>
            </a:extLst>
          </p:cNvPr>
          <p:cNvSpPr txBox="1">
            <a:spLocks/>
          </p:cNvSpPr>
          <p:nvPr/>
        </p:nvSpPr>
        <p:spPr>
          <a:xfrm>
            <a:off x="914400" y="951345"/>
            <a:ext cx="10317018" cy="5264728"/>
          </a:xfrm>
          <a:prstGeom prst="rect">
            <a:avLst/>
          </a:prstGeom>
        </p:spPr>
        <p:txBody>
          <a:bodyPr>
            <a:normAutofit fontScale="77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GB" dirty="0"/>
              <a:t>There are at least two structural logics:</a:t>
            </a:r>
          </a:p>
          <a:p>
            <a:pPr marL="628650">
              <a:buFontTx/>
              <a:buChar char="-"/>
            </a:pPr>
            <a:r>
              <a:rPr lang="en-GB" u="sng" dirty="0"/>
              <a:t>Market</a:t>
            </a:r>
            <a:r>
              <a:rPr lang="en-GB" dirty="0"/>
              <a:t>: because there is no public grants, a market </a:t>
            </a:r>
            <a:r>
              <a:rPr lang="en-GB" dirty="0">
                <a:solidFill>
                  <a:schemeClr val="tx1"/>
                </a:solidFill>
              </a:rPr>
              <a:t>analysis </a:t>
            </a:r>
            <a:r>
              <a:rPr lang="en-GB" dirty="0"/>
              <a:t>must be done and the estimated budget must at least be balanced. Some of the applications just look for a balanced budget, other expect profits </a:t>
            </a:r>
          </a:p>
          <a:p>
            <a:pPr marL="628650">
              <a:buFontTx/>
              <a:buChar char="-"/>
            </a:pPr>
            <a:r>
              <a:rPr lang="en-GB" u="sng" dirty="0"/>
              <a:t>Opinion</a:t>
            </a:r>
            <a:r>
              <a:rPr lang="en-GB" dirty="0"/>
              <a:t> : in order to be sure that the university certificate will have some success (and so the budget will be at least balanced), a communication plan must be presented</a:t>
            </a:r>
          </a:p>
          <a:p>
            <a:endParaRPr lang="en-GB" dirty="0"/>
          </a:p>
          <a:p>
            <a:r>
              <a:rPr lang="en-GB" dirty="0"/>
              <a:t>There are variable logics according to the objectives of the programs and the intended target groups.</a:t>
            </a:r>
          </a:p>
          <a:p>
            <a:endParaRPr lang="en-GB" dirty="0"/>
          </a:p>
          <a:p>
            <a:r>
              <a:rPr lang="en-GB" dirty="0"/>
              <a:t>According to the objectives, the logics are mostly:</a:t>
            </a:r>
          </a:p>
          <a:p>
            <a:pPr marL="628650">
              <a:buFontTx/>
              <a:buChar char="-"/>
            </a:pPr>
            <a:r>
              <a:rPr lang="en-GB" dirty="0"/>
              <a:t>Industrial in the </a:t>
            </a:r>
            <a:r>
              <a:rPr lang="en-GB" dirty="0">
                <a:sym typeface="Wingdings" panose="05000000000000000000" pitchFamily="2" charset="2"/>
              </a:rPr>
              <a:t>fields of sciences, health, management, learning psychology (to be more efficient)</a:t>
            </a:r>
          </a:p>
          <a:p>
            <a:pPr marL="628650">
              <a:buFontTx/>
              <a:buChar char="-"/>
            </a:pPr>
            <a:r>
              <a:rPr lang="en-GB" dirty="0">
                <a:sym typeface="Wingdings" panose="05000000000000000000" pitchFamily="2" charset="2"/>
              </a:rPr>
              <a:t>Civic logic in the fields of social sciences, philosophy, literature, law (to answer to a social or legal demand)</a:t>
            </a:r>
          </a:p>
          <a:p>
            <a:pPr marL="342900" indent="0">
              <a:buNone/>
            </a:pPr>
            <a:endParaRPr lang="en-GB" dirty="0">
              <a:sym typeface="Wingdings" panose="05000000000000000000" pitchFamily="2" charset="2"/>
            </a:endParaRPr>
          </a:p>
          <a:p>
            <a:pPr marL="268288" indent="-268288"/>
            <a:r>
              <a:rPr lang="en-GB" dirty="0">
                <a:sym typeface="Wingdings" panose="05000000000000000000" pitchFamily="2" charset="2"/>
              </a:rPr>
              <a:t>According to the intended target groups, the logics are mostly compromises between industrial and civic logics (regulated professions).</a:t>
            </a:r>
            <a:endParaRPr lang="en-GB" dirty="0">
              <a:solidFill>
                <a:srgbClr val="FF0000"/>
              </a:solidFill>
            </a:endParaRPr>
          </a:p>
          <a:p>
            <a:pPr>
              <a:buFontTx/>
              <a:buChar char="-"/>
            </a:pPr>
            <a:endParaRPr lang="en-GB" dirty="0"/>
          </a:p>
        </p:txBody>
      </p:sp>
    </p:spTree>
    <p:extLst>
      <p:ext uri="{BB962C8B-B14F-4D97-AF65-F5344CB8AC3E}">
        <p14:creationId xmlns:p14="http://schemas.microsoft.com/office/powerpoint/2010/main" val="142950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fade">
                                      <p:cBhvr>
                                        <p:cTn id="37" dur="500"/>
                                        <p:tgtEl>
                                          <p:spTgt spid="2">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fade">
                                      <p:cBhvr>
                                        <p:cTn id="4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71CF93-89CE-4ADF-BAF0-1E8F2A3BC1AE}"/>
              </a:ext>
            </a:extLst>
          </p:cNvPr>
          <p:cNvSpPr>
            <a:spLocks noGrp="1"/>
          </p:cNvSpPr>
          <p:nvPr>
            <p:ph type="title"/>
          </p:nvPr>
        </p:nvSpPr>
        <p:spPr/>
        <p:txBody>
          <a:bodyPr/>
          <a:lstStyle/>
          <a:p>
            <a:r>
              <a:rPr lang="en-GB" dirty="0"/>
              <a:t>The justifications of the actors</a:t>
            </a:r>
          </a:p>
        </p:txBody>
      </p:sp>
      <p:sp>
        <p:nvSpPr>
          <p:cNvPr id="3" name="Espace réservé du contenu 2">
            <a:extLst>
              <a:ext uri="{FF2B5EF4-FFF2-40B4-BE49-F238E27FC236}">
                <a16:creationId xmlns:a16="http://schemas.microsoft.com/office/drawing/2014/main" id="{1391AA1E-A4C6-4BFF-87AB-2FD69192E898}"/>
              </a:ext>
            </a:extLst>
          </p:cNvPr>
          <p:cNvSpPr>
            <a:spLocks noGrp="1"/>
          </p:cNvSpPr>
          <p:nvPr>
            <p:ph idx="1"/>
          </p:nvPr>
        </p:nvSpPr>
        <p:spPr/>
        <p:txBody>
          <a:bodyPr>
            <a:normAutofit fontScale="70000" lnSpcReduction="20000"/>
          </a:bodyPr>
          <a:lstStyle/>
          <a:p>
            <a:r>
              <a:rPr lang="en-GB" dirty="0"/>
              <a:t>2 interviews with vice-rectors and 4 with deans (sciences, social sciences) from 2 universities</a:t>
            </a:r>
          </a:p>
          <a:p>
            <a:endParaRPr lang="en-GB" dirty="0"/>
          </a:p>
          <a:p>
            <a:r>
              <a:rPr lang="en-GB" dirty="0"/>
              <a:t>The point of view of the universities</a:t>
            </a:r>
          </a:p>
          <a:p>
            <a:pPr marL="628650">
              <a:buFontTx/>
              <a:buChar char="-"/>
            </a:pPr>
            <a:r>
              <a:rPr lang="en-GB" dirty="0"/>
              <a:t>LLL is an important mission of universities</a:t>
            </a:r>
          </a:p>
          <a:p>
            <a:pPr marL="628650">
              <a:buFontTx/>
              <a:buChar char="-"/>
            </a:pPr>
            <a:r>
              <a:rPr lang="en-GB" dirty="0"/>
              <a:t>University certificate is a tool which allows to react quickly to the societal demands</a:t>
            </a:r>
          </a:p>
          <a:p>
            <a:pPr marL="628650">
              <a:buFontTx/>
              <a:buChar char="-"/>
            </a:pPr>
            <a:r>
              <a:rPr lang="en-GB" dirty="0"/>
              <a:t>University certificates must be self-supporting</a:t>
            </a:r>
          </a:p>
          <a:p>
            <a:pPr marL="628650">
              <a:buFontTx/>
              <a:buChar char="-"/>
            </a:pPr>
            <a:r>
              <a:rPr lang="en-GB" dirty="0"/>
              <a:t>There is no institutional recognition of </a:t>
            </a:r>
            <a:r>
              <a:rPr lang="en-GB" dirty="0">
                <a:solidFill>
                  <a:schemeClr val="tx1"/>
                </a:solidFill>
              </a:rPr>
              <a:t>the professor workload related </a:t>
            </a:r>
            <a:r>
              <a:rPr lang="en-GB" dirty="0"/>
              <a:t>to the university certificates</a:t>
            </a:r>
          </a:p>
          <a:p>
            <a:pPr marL="628650">
              <a:buFontTx/>
              <a:buChar char="-"/>
            </a:pPr>
            <a:r>
              <a:rPr lang="en-GB" dirty="0"/>
              <a:t>There is no institutional development policy of the university certificates offer. It is a bottom up process</a:t>
            </a:r>
          </a:p>
        </p:txBody>
      </p:sp>
    </p:spTree>
    <p:extLst>
      <p:ext uri="{BB962C8B-B14F-4D97-AF65-F5344CB8AC3E}">
        <p14:creationId xmlns:p14="http://schemas.microsoft.com/office/powerpoint/2010/main" val="1134278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F86412CA-DEDB-4159-8566-88D1ECE4D548}"/>
              </a:ext>
            </a:extLst>
          </p:cNvPr>
          <p:cNvSpPr txBox="1">
            <a:spLocks/>
          </p:cNvSpPr>
          <p:nvPr/>
        </p:nvSpPr>
        <p:spPr>
          <a:xfrm>
            <a:off x="1295401" y="1126836"/>
            <a:ext cx="9601196" cy="4749032"/>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GB" dirty="0"/>
              <a:t>The point of view of the faculties</a:t>
            </a:r>
          </a:p>
          <a:p>
            <a:pPr marL="628650">
              <a:buFontTx/>
              <a:buChar char="-"/>
            </a:pPr>
            <a:r>
              <a:rPr lang="en-GB" dirty="0"/>
              <a:t>There is a wish of mutualisation of the resources in the organisation of the offer</a:t>
            </a:r>
          </a:p>
          <a:p>
            <a:pPr marL="628650">
              <a:buFontTx/>
              <a:buChar char="-"/>
            </a:pPr>
            <a:r>
              <a:rPr lang="en-GB" dirty="0"/>
              <a:t>There is sometimes a wish of an institutional recognition of the workload</a:t>
            </a:r>
          </a:p>
          <a:p>
            <a:pPr marL="628650">
              <a:buFontTx/>
              <a:buChar char="-"/>
            </a:pPr>
            <a:r>
              <a:rPr lang="en-GB" dirty="0"/>
              <a:t>University certificates are a way to update quickly the knowledge and competences according to the societal needs and to integrate it in the initial higher education programs</a:t>
            </a:r>
          </a:p>
          <a:p>
            <a:pPr marL="628650">
              <a:buFontTx/>
              <a:buChar char="-"/>
            </a:pPr>
            <a:r>
              <a:rPr lang="en-GB" dirty="0"/>
              <a:t>It is a way to open the university to the social and professional worlds </a:t>
            </a:r>
          </a:p>
        </p:txBody>
      </p:sp>
    </p:spTree>
    <p:extLst>
      <p:ext uri="{BB962C8B-B14F-4D97-AF65-F5344CB8AC3E}">
        <p14:creationId xmlns:p14="http://schemas.microsoft.com/office/powerpoint/2010/main" val="168323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7D01AE1B-3A44-4B96-822D-71C8CAC97ABD}"/>
              </a:ext>
            </a:extLst>
          </p:cNvPr>
          <p:cNvSpPr txBox="1">
            <a:spLocks/>
          </p:cNvSpPr>
          <p:nvPr/>
        </p:nvSpPr>
        <p:spPr>
          <a:xfrm>
            <a:off x="1295401" y="1126836"/>
            <a:ext cx="9601196" cy="4749032"/>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GB" dirty="0"/>
              <a:t>Why do academics organise university certificates if there is no recognition of the workload?</a:t>
            </a:r>
          </a:p>
          <a:p>
            <a:pPr marL="720725">
              <a:buFontTx/>
              <a:buChar char="-"/>
            </a:pPr>
            <a:r>
              <a:rPr lang="en-GB" dirty="0"/>
              <a:t>Seed-money</a:t>
            </a:r>
          </a:p>
          <a:p>
            <a:pPr marL="720725">
              <a:buFontTx/>
              <a:buChar char="-"/>
            </a:pPr>
            <a:r>
              <a:rPr lang="en-GB" dirty="0"/>
              <a:t>Network</a:t>
            </a:r>
          </a:p>
          <a:p>
            <a:pPr marL="720725">
              <a:buFontTx/>
              <a:buChar char="-"/>
            </a:pPr>
            <a:r>
              <a:rPr lang="en-GB" dirty="0"/>
              <a:t>To answer to a social need</a:t>
            </a:r>
          </a:p>
        </p:txBody>
      </p:sp>
    </p:spTree>
    <p:extLst>
      <p:ext uri="{BB962C8B-B14F-4D97-AF65-F5344CB8AC3E}">
        <p14:creationId xmlns:p14="http://schemas.microsoft.com/office/powerpoint/2010/main" val="163865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C6FED7-A8D3-4A09-9620-81B5690B4644}"/>
              </a:ext>
            </a:extLst>
          </p:cNvPr>
          <p:cNvSpPr>
            <a:spLocks noGrp="1"/>
          </p:cNvSpPr>
          <p:nvPr>
            <p:ph type="title"/>
          </p:nvPr>
        </p:nvSpPr>
        <p:spPr/>
        <p:txBody>
          <a:bodyPr/>
          <a:lstStyle/>
          <a:p>
            <a:r>
              <a:rPr lang="en-GB" dirty="0"/>
              <a:t>Provisional conclusion</a:t>
            </a:r>
          </a:p>
        </p:txBody>
      </p:sp>
      <p:sp>
        <p:nvSpPr>
          <p:cNvPr id="3" name="Espace réservé du contenu 2">
            <a:extLst>
              <a:ext uri="{FF2B5EF4-FFF2-40B4-BE49-F238E27FC236}">
                <a16:creationId xmlns:a16="http://schemas.microsoft.com/office/drawing/2014/main" id="{5E8BF45C-DF41-45C1-840E-FEA0B3A28D93}"/>
              </a:ext>
            </a:extLst>
          </p:cNvPr>
          <p:cNvSpPr>
            <a:spLocks noGrp="1"/>
          </p:cNvSpPr>
          <p:nvPr>
            <p:ph idx="1"/>
          </p:nvPr>
        </p:nvSpPr>
        <p:spPr/>
        <p:txBody>
          <a:bodyPr/>
          <a:lstStyle/>
          <a:p>
            <a:r>
              <a:rPr lang="en-GB" dirty="0"/>
              <a:t>The number of university certificates is steadily rising and it seems it is not going to stop</a:t>
            </a:r>
          </a:p>
          <a:p>
            <a:r>
              <a:rPr lang="en-GB" dirty="0"/>
              <a:t>Because of the self-supporting constraint, university certificates contribute to introduce new logics of market and to transform the traditional definition of the academics who become professor-entrepreneur.</a:t>
            </a:r>
          </a:p>
          <a:p>
            <a:r>
              <a:rPr lang="en-GB" dirty="0"/>
              <a:t>Certificates are a meeting point of the objectives of the EC, the academic authorities, the academics, the students and the societal actors.</a:t>
            </a:r>
          </a:p>
          <a:p>
            <a:endParaRPr lang="en-GB" dirty="0"/>
          </a:p>
        </p:txBody>
      </p:sp>
    </p:spTree>
    <p:extLst>
      <p:ext uri="{BB962C8B-B14F-4D97-AF65-F5344CB8AC3E}">
        <p14:creationId xmlns:p14="http://schemas.microsoft.com/office/powerpoint/2010/main" val="228428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402A2C-E821-4CCD-8DEA-93C707C438F8}"/>
              </a:ext>
            </a:extLst>
          </p:cNvPr>
          <p:cNvSpPr>
            <a:spLocks noGrp="1"/>
          </p:cNvSpPr>
          <p:nvPr>
            <p:ph type="title"/>
          </p:nvPr>
        </p:nvSpPr>
        <p:spPr/>
        <p:txBody>
          <a:bodyPr/>
          <a:lstStyle/>
          <a:p>
            <a:r>
              <a:rPr lang="en-GB" dirty="0"/>
              <a:t>Foreword</a:t>
            </a:r>
          </a:p>
        </p:txBody>
      </p:sp>
      <p:sp>
        <p:nvSpPr>
          <p:cNvPr id="3" name="Espace réservé du contenu 2">
            <a:extLst>
              <a:ext uri="{FF2B5EF4-FFF2-40B4-BE49-F238E27FC236}">
                <a16:creationId xmlns:a16="http://schemas.microsoft.com/office/drawing/2014/main" id="{A0D9245F-F295-4945-9760-36F979AF8666}"/>
              </a:ext>
            </a:extLst>
          </p:cNvPr>
          <p:cNvSpPr>
            <a:spLocks noGrp="1"/>
          </p:cNvSpPr>
          <p:nvPr>
            <p:ph idx="1"/>
          </p:nvPr>
        </p:nvSpPr>
        <p:spPr/>
        <p:txBody>
          <a:bodyPr>
            <a:normAutofit/>
          </a:bodyPr>
          <a:lstStyle/>
          <a:p>
            <a:r>
              <a:rPr lang="en-GB" dirty="0"/>
              <a:t>Research about the rise of university certificates in the Belgian French speaking higher education system</a:t>
            </a:r>
          </a:p>
          <a:p>
            <a:r>
              <a:rPr lang="en-GB" dirty="0"/>
              <a:t>University certificates are </a:t>
            </a:r>
            <a:r>
              <a:rPr lang="en-GB" dirty="0">
                <a:solidFill>
                  <a:schemeClr val="tx1"/>
                </a:solidFill>
              </a:rPr>
              <a:t>continuing education programs (</a:t>
            </a:r>
            <a:r>
              <a:rPr lang="en-GB" dirty="0"/>
              <a:t>training programs) associated to ECTS credits (10 to 120)</a:t>
            </a:r>
          </a:p>
          <a:p>
            <a:r>
              <a:rPr lang="en-GB" dirty="0"/>
              <a:t>First results</a:t>
            </a:r>
          </a:p>
        </p:txBody>
      </p:sp>
    </p:spTree>
    <p:extLst>
      <p:ext uri="{BB962C8B-B14F-4D97-AF65-F5344CB8AC3E}">
        <p14:creationId xmlns:p14="http://schemas.microsoft.com/office/powerpoint/2010/main" val="309473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FBBB34-E566-45E0-BBB4-2B45D93B06F4}"/>
              </a:ext>
            </a:extLst>
          </p:cNvPr>
          <p:cNvSpPr>
            <a:spLocks noGrp="1"/>
          </p:cNvSpPr>
          <p:nvPr>
            <p:ph type="title"/>
          </p:nvPr>
        </p:nvSpPr>
        <p:spPr/>
        <p:txBody>
          <a:bodyPr/>
          <a:lstStyle/>
          <a:p>
            <a:r>
              <a:rPr lang="en-GB" dirty="0"/>
              <a:t>Theoretical framework</a:t>
            </a:r>
          </a:p>
        </p:txBody>
      </p:sp>
      <p:sp>
        <p:nvSpPr>
          <p:cNvPr id="3" name="Espace réservé du contenu 2">
            <a:extLst>
              <a:ext uri="{FF2B5EF4-FFF2-40B4-BE49-F238E27FC236}">
                <a16:creationId xmlns:a16="http://schemas.microsoft.com/office/drawing/2014/main" id="{4097D341-8713-44FC-957B-9F80F35761CD}"/>
              </a:ext>
            </a:extLst>
          </p:cNvPr>
          <p:cNvSpPr>
            <a:spLocks noGrp="1"/>
          </p:cNvSpPr>
          <p:nvPr>
            <p:ph idx="1"/>
          </p:nvPr>
        </p:nvSpPr>
        <p:spPr>
          <a:xfrm>
            <a:off x="1295401" y="2556932"/>
            <a:ext cx="9601196" cy="3318936"/>
          </a:xfrm>
        </p:spPr>
        <p:txBody>
          <a:bodyPr>
            <a:normAutofit fontScale="92500" lnSpcReduction="20000"/>
          </a:bodyPr>
          <a:lstStyle/>
          <a:p>
            <a:r>
              <a:rPr lang="en-GB" dirty="0"/>
              <a:t>Model of cities (</a:t>
            </a:r>
            <a:r>
              <a:rPr lang="en-GB" dirty="0" err="1"/>
              <a:t>Boltanski</a:t>
            </a:r>
            <a:r>
              <a:rPr lang="en-GB" dirty="0"/>
              <a:t> &amp; </a:t>
            </a:r>
            <a:r>
              <a:rPr lang="en-GB" dirty="0" err="1"/>
              <a:t>Thévenot</a:t>
            </a:r>
            <a:r>
              <a:rPr lang="en-GB" dirty="0"/>
              <a:t>, 1991; </a:t>
            </a:r>
            <a:r>
              <a:rPr lang="en-GB" dirty="0" err="1"/>
              <a:t>Boltanski</a:t>
            </a:r>
            <a:r>
              <a:rPr lang="en-GB" dirty="0"/>
              <a:t> &amp; </a:t>
            </a:r>
            <a:r>
              <a:rPr lang="en-GB" dirty="0" err="1"/>
              <a:t>Chiapello</a:t>
            </a:r>
            <a:r>
              <a:rPr lang="en-GB" dirty="0"/>
              <a:t>, 1999)</a:t>
            </a:r>
          </a:p>
          <a:p>
            <a:r>
              <a:rPr lang="en-GB" dirty="0"/>
              <a:t>Model to explain what founds the agreement between people and how people resolve their disagreements without violence : it is the “dispute in justice” as a particular action regime</a:t>
            </a:r>
          </a:p>
          <a:p>
            <a:r>
              <a:rPr lang="en-GB" dirty="0"/>
              <a:t>The foundation of the agreement is the principle on which the coordination of actors is based.</a:t>
            </a:r>
            <a:endParaRPr lang="en-GB" dirty="0">
              <a:solidFill>
                <a:srgbClr val="FF0000"/>
              </a:solidFill>
            </a:endParaRPr>
          </a:p>
          <a:p>
            <a:r>
              <a:rPr lang="en-GB" dirty="0"/>
              <a:t>The individuals in conflict argue referring to different “orders of worth”</a:t>
            </a:r>
          </a:p>
          <a:p>
            <a:r>
              <a:rPr lang="en-GB" dirty="0"/>
              <a:t>Each order of worth is related to a city which is an ideal-type</a:t>
            </a:r>
          </a:p>
          <a:p>
            <a:r>
              <a:rPr lang="fr-BE" dirty="0"/>
              <a:t>There are 7 ci</a:t>
            </a:r>
            <a:r>
              <a:rPr lang="en-GB" dirty="0"/>
              <a:t>ties </a:t>
            </a:r>
            <a:r>
              <a:rPr lang="fr-BE" dirty="0"/>
              <a:t>: </a:t>
            </a:r>
            <a:r>
              <a:rPr lang="en-GB" dirty="0"/>
              <a:t>civic, market, inspired, opinion, industrial, domestic, by project.</a:t>
            </a:r>
          </a:p>
        </p:txBody>
      </p:sp>
    </p:spTree>
    <p:extLst>
      <p:ext uri="{BB962C8B-B14F-4D97-AF65-F5344CB8AC3E}">
        <p14:creationId xmlns:p14="http://schemas.microsoft.com/office/powerpoint/2010/main" val="229020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CE6E705C-2CEF-4106-8C94-0F2076961109}"/>
              </a:ext>
            </a:extLst>
          </p:cNvPr>
          <p:cNvGraphicFramePr>
            <a:graphicFrameLocks noGrp="1"/>
          </p:cNvGraphicFramePr>
          <p:nvPr>
            <p:extLst>
              <p:ext uri="{D42A27DB-BD31-4B8C-83A1-F6EECF244321}">
                <p14:modId xmlns:p14="http://schemas.microsoft.com/office/powerpoint/2010/main" val="3033966757"/>
              </p:ext>
            </p:extLst>
          </p:nvPr>
        </p:nvGraphicFramePr>
        <p:xfrm>
          <a:off x="812799" y="2020455"/>
          <a:ext cx="10566402" cy="2817090"/>
        </p:xfrm>
        <a:graphic>
          <a:graphicData uri="http://schemas.openxmlformats.org/drawingml/2006/table">
            <a:tbl>
              <a:tblPr firstRow="1" firstCol="1" bandRow="1">
                <a:tableStyleId>{5C22544A-7EE6-4342-B048-85BDC9FD1C3A}</a:tableStyleId>
              </a:tblPr>
              <a:tblGrid>
                <a:gridCol w="1169112">
                  <a:extLst>
                    <a:ext uri="{9D8B030D-6E8A-4147-A177-3AD203B41FA5}">
                      <a16:colId xmlns:a16="http://schemas.microsoft.com/office/drawing/2014/main" val="3462715120"/>
                    </a:ext>
                  </a:extLst>
                </a:gridCol>
                <a:gridCol w="1526399">
                  <a:extLst>
                    <a:ext uri="{9D8B030D-6E8A-4147-A177-3AD203B41FA5}">
                      <a16:colId xmlns:a16="http://schemas.microsoft.com/office/drawing/2014/main" val="3023345284"/>
                    </a:ext>
                  </a:extLst>
                </a:gridCol>
                <a:gridCol w="1298073">
                  <a:extLst>
                    <a:ext uri="{9D8B030D-6E8A-4147-A177-3AD203B41FA5}">
                      <a16:colId xmlns:a16="http://schemas.microsoft.com/office/drawing/2014/main" val="730078972"/>
                    </a:ext>
                  </a:extLst>
                </a:gridCol>
                <a:gridCol w="1378410">
                  <a:extLst>
                    <a:ext uri="{9D8B030D-6E8A-4147-A177-3AD203B41FA5}">
                      <a16:colId xmlns:a16="http://schemas.microsoft.com/office/drawing/2014/main" val="2242726953"/>
                    </a:ext>
                  </a:extLst>
                </a:gridCol>
                <a:gridCol w="1169112">
                  <a:extLst>
                    <a:ext uri="{9D8B030D-6E8A-4147-A177-3AD203B41FA5}">
                      <a16:colId xmlns:a16="http://schemas.microsoft.com/office/drawing/2014/main" val="1296484198"/>
                    </a:ext>
                  </a:extLst>
                </a:gridCol>
                <a:gridCol w="1287503">
                  <a:extLst>
                    <a:ext uri="{9D8B030D-6E8A-4147-A177-3AD203B41FA5}">
                      <a16:colId xmlns:a16="http://schemas.microsoft.com/office/drawing/2014/main" val="3064620212"/>
                    </a:ext>
                  </a:extLst>
                </a:gridCol>
                <a:gridCol w="1568681">
                  <a:extLst>
                    <a:ext uri="{9D8B030D-6E8A-4147-A177-3AD203B41FA5}">
                      <a16:colId xmlns:a16="http://schemas.microsoft.com/office/drawing/2014/main" val="3369467083"/>
                    </a:ext>
                  </a:extLst>
                </a:gridCol>
                <a:gridCol w="1169112">
                  <a:extLst>
                    <a:ext uri="{9D8B030D-6E8A-4147-A177-3AD203B41FA5}">
                      <a16:colId xmlns:a16="http://schemas.microsoft.com/office/drawing/2014/main" val="1552454874"/>
                    </a:ext>
                  </a:extLst>
                </a:gridCol>
              </a:tblGrid>
              <a:tr h="274868">
                <a:tc>
                  <a:txBody>
                    <a:bodyPr/>
                    <a:lstStyle/>
                    <a:p>
                      <a:pPr>
                        <a:lnSpc>
                          <a:spcPct val="107000"/>
                        </a:lnSpc>
                        <a:spcAft>
                          <a:spcPts val="0"/>
                        </a:spcAft>
                      </a:pPr>
                      <a:r>
                        <a:rPr lang="fr-BE" sz="1400" dirty="0">
                          <a:effectLst/>
                        </a:rPr>
                        <a:t> </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dirty="0" err="1">
                          <a:effectLst/>
                        </a:rPr>
                        <a:t>Inspired</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dirty="0">
                          <a:effectLst/>
                        </a:rPr>
                        <a:t>Domestic</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Opinion (fame)</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Civic</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Market</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Industrial</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Project</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1059616"/>
                  </a:ext>
                </a:extLst>
              </a:tr>
              <a:tr h="844149">
                <a:tc>
                  <a:txBody>
                    <a:bodyPr/>
                    <a:lstStyle/>
                    <a:p>
                      <a:pPr>
                        <a:lnSpc>
                          <a:spcPct val="107000"/>
                        </a:lnSpc>
                        <a:spcAft>
                          <a:spcPts val="0"/>
                        </a:spcAft>
                      </a:pPr>
                      <a:r>
                        <a:rPr lang="fr-BE" sz="1400">
                          <a:effectLst/>
                        </a:rPr>
                        <a:t>Higher common principle</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dirty="0">
                          <a:effectLst/>
                        </a:rPr>
                        <a:t>Inspiration</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dirty="0">
                          <a:effectLst/>
                        </a:rPr>
                        <a:t>Tradition</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Public opinion</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The collective</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Competition</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Efficiency</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BE" sz="1400">
                          <a:effectLst/>
                        </a:rPr>
                        <a:t>Activity</a:t>
                      </a:r>
                    </a:p>
                    <a:p>
                      <a:pPr>
                        <a:lnSpc>
                          <a:spcPct val="107000"/>
                        </a:lnSpc>
                        <a:spcAft>
                          <a:spcPts val="0"/>
                        </a:spcAft>
                      </a:pPr>
                      <a:r>
                        <a:rPr lang="fr-BE" sz="1400">
                          <a:effectLst/>
                        </a:rPr>
                        <a:t> </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8432409"/>
                  </a:ext>
                </a:extLst>
              </a:tr>
              <a:tr h="1698073">
                <a:tc>
                  <a:txBody>
                    <a:bodyPr/>
                    <a:lstStyle/>
                    <a:p>
                      <a:pPr>
                        <a:lnSpc>
                          <a:spcPct val="107000"/>
                        </a:lnSpc>
                        <a:spcAft>
                          <a:spcPts val="0"/>
                        </a:spcAft>
                      </a:pPr>
                      <a:r>
                        <a:rPr lang="fr-BE" sz="1400">
                          <a:effectLst/>
                        </a:rPr>
                        <a:t>Criteria of evaluation</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Feelings </a:t>
                      </a:r>
                    </a:p>
                    <a:p>
                      <a:pPr>
                        <a:lnSpc>
                          <a:spcPct val="107000"/>
                        </a:lnSpc>
                        <a:spcAft>
                          <a:spcPts val="0"/>
                        </a:spcAft>
                      </a:pPr>
                      <a:r>
                        <a:rPr lang="en-US" sz="1400" dirty="0">
                          <a:effectLst/>
                        </a:rPr>
                        <a:t>Passion</a:t>
                      </a:r>
                    </a:p>
                    <a:p>
                      <a:pPr>
                        <a:lnSpc>
                          <a:spcPct val="107000"/>
                        </a:lnSpc>
                        <a:spcAft>
                          <a:spcPts val="0"/>
                        </a:spcAft>
                      </a:pPr>
                      <a:r>
                        <a:rPr lang="en-US" sz="1400" dirty="0">
                          <a:effectLst/>
                        </a:rPr>
                        <a:t>Excitement</a:t>
                      </a:r>
                      <a:endParaRPr lang="fr-BE" sz="1400" dirty="0">
                        <a:effectLst/>
                      </a:endParaRPr>
                    </a:p>
                    <a:p>
                      <a:pPr>
                        <a:lnSpc>
                          <a:spcPct val="107000"/>
                        </a:lnSpc>
                        <a:spcAft>
                          <a:spcPts val="0"/>
                        </a:spcAft>
                      </a:pPr>
                      <a:r>
                        <a:rPr lang="en-US" sz="1400" dirty="0">
                          <a:effectLst/>
                        </a:rPr>
                        <a:t>Amazement, Enthusiasm</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Trustworthiness Honesty</a:t>
                      </a:r>
                    </a:p>
                    <a:p>
                      <a:pPr>
                        <a:lnSpc>
                          <a:spcPct val="107000"/>
                        </a:lnSpc>
                        <a:spcAft>
                          <a:spcPts val="0"/>
                        </a:spcAft>
                      </a:pPr>
                      <a:r>
                        <a:rPr lang="en-US" sz="1400" dirty="0">
                          <a:effectLst/>
                        </a:rPr>
                        <a:t>Responsibility</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Recognition</a:t>
                      </a:r>
                      <a:endParaRPr lang="fr-BE" sz="1400" dirty="0">
                        <a:effectLst/>
                      </a:endParaRPr>
                    </a:p>
                    <a:p>
                      <a:pPr>
                        <a:lnSpc>
                          <a:spcPct val="107000"/>
                        </a:lnSpc>
                        <a:spcAft>
                          <a:spcPts val="0"/>
                        </a:spcAft>
                      </a:pPr>
                      <a:r>
                        <a:rPr lang="en-US" sz="1400" dirty="0">
                          <a:effectLst/>
                        </a:rPr>
                        <a:t>Visibility</a:t>
                      </a:r>
                      <a:endParaRPr lang="fr-BE" sz="1400" dirty="0">
                        <a:effectLst/>
                      </a:endParaRPr>
                    </a:p>
                    <a:p>
                      <a:pPr>
                        <a:lnSpc>
                          <a:spcPct val="107000"/>
                        </a:lnSpc>
                        <a:spcAft>
                          <a:spcPts val="0"/>
                        </a:spcAft>
                      </a:pPr>
                      <a:r>
                        <a:rPr lang="en-US" sz="1400" dirty="0">
                          <a:effectLst/>
                        </a:rPr>
                        <a:t>Popularity</a:t>
                      </a:r>
                      <a:endParaRPr lang="fr-BE" sz="1400" dirty="0">
                        <a:effectLst/>
                      </a:endParaRPr>
                    </a:p>
                    <a:p>
                      <a:pPr>
                        <a:lnSpc>
                          <a:spcPct val="107000"/>
                        </a:lnSpc>
                        <a:spcAft>
                          <a:spcPts val="0"/>
                        </a:spcAft>
                      </a:pPr>
                      <a:r>
                        <a:rPr lang="en-US" sz="1400" dirty="0">
                          <a:effectLst/>
                        </a:rPr>
                        <a:t>Fame</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Unity</a:t>
                      </a:r>
                      <a:endParaRPr lang="fr-BE" sz="1400" dirty="0">
                        <a:effectLst/>
                      </a:endParaRPr>
                    </a:p>
                    <a:p>
                      <a:pPr>
                        <a:lnSpc>
                          <a:spcPct val="107000"/>
                        </a:lnSpc>
                        <a:spcAft>
                          <a:spcPts val="0"/>
                        </a:spcAft>
                      </a:pPr>
                      <a:r>
                        <a:rPr lang="en-US" sz="1400" dirty="0">
                          <a:effectLst/>
                        </a:rPr>
                        <a:t>Participation</a:t>
                      </a:r>
                      <a:endParaRPr lang="fr-BE" sz="1400" dirty="0">
                        <a:effectLst/>
                      </a:endParaRPr>
                    </a:p>
                    <a:p>
                      <a:pPr>
                        <a:lnSpc>
                          <a:spcPct val="107000"/>
                        </a:lnSpc>
                        <a:spcAft>
                          <a:spcPts val="0"/>
                        </a:spcAft>
                      </a:pPr>
                      <a:r>
                        <a:rPr lang="en-US" sz="1400" dirty="0">
                          <a:effectLst/>
                        </a:rPr>
                        <a:t>Solidarity</a:t>
                      </a:r>
                      <a:endParaRPr lang="fr-BE" sz="1400" dirty="0">
                        <a:effectLst/>
                      </a:endParaRPr>
                    </a:p>
                    <a:p>
                      <a:pPr>
                        <a:lnSpc>
                          <a:spcPct val="107000"/>
                        </a:lnSpc>
                        <a:spcAft>
                          <a:spcPts val="0"/>
                        </a:spcAft>
                      </a:pPr>
                      <a:r>
                        <a:rPr lang="en-US" sz="1400" dirty="0">
                          <a:effectLst/>
                        </a:rPr>
                        <a:t>Non-individualism</a:t>
                      </a:r>
                      <a:endParaRPr lang="fr-BE" sz="1400" dirty="0">
                        <a:effectLst/>
                      </a:endParaRPr>
                    </a:p>
                    <a:p>
                      <a:pPr>
                        <a:lnSpc>
                          <a:spcPct val="107000"/>
                        </a:lnSpc>
                        <a:spcAft>
                          <a:spcPts val="0"/>
                        </a:spcAft>
                      </a:pPr>
                      <a:r>
                        <a:rPr lang="en-US" sz="1400" dirty="0">
                          <a:effectLst/>
                        </a:rPr>
                        <a:t>Formality</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a:effectLst/>
                        </a:rPr>
                        <a:t>Market</a:t>
                      </a:r>
                      <a:endParaRPr lang="fr-BE" sz="1400">
                        <a:effectLst/>
                      </a:endParaRPr>
                    </a:p>
                    <a:p>
                      <a:pPr>
                        <a:lnSpc>
                          <a:spcPct val="107000"/>
                        </a:lnSpc>
                        <a:spcAft>
                          <a:spcPts val="0"/>
                        </a:spcAft>
                      </a:pPr>
                      <a:r>
                        <a:rPr lang="en-US" sz="1400">
                          <a:effectLst/>
                        </a:rPr>
                        <a:t>Competitiveness</a:t>
                      </a:r>
                      <a:endParaRPr lang="fr-BE" sz="1400">
                        <a:effectLst/>
                      </a:endParaRPr>
                    </a:p>
                    <a:p>
                      <a:pPr>
                        <a:lnSpc>
                          <a:spcPct val="107000"/>
                        </a:lnSpc>
                        <a:spcAft>
                          <a:spcPts val="0"/>
                        </a:spcAft>
                      </a:pPr>
                      <a:r>
                        <a:rPr lang="en-US" sz="1400">
                          <a:effectLst/>
                        </a:rPr>
                        <a:t>Value</a:t>
                      </a:r>
                      <a:endParaRPr lang="fr-BE" sz="1400">
                        <a:effectLst/>
                      </a:endParaRPr>
                    </a:p>
                    <a:p>
                      <a:pPr>
                        <a:lnSpc>
                          <a:spcPct val="107000"/>
                        </a:lnSpc>
                        <a:spcAft>
                          <a:spcPts val="0"/>
                        </a:spcAft>
                      </a:pPr>
                      <a:r>
                        <a:rPr lang="en-US" sz="1400">
                          <a:effectLst/>
                        </a:rPr>
                        <a:t>Possession</a:t>
                      </a:r>
                      <a:endParaRPr lang="fr-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Technical efficiency</a:t>
                      </a:r>
                      <a:endParaRPr lang="fr-BE" sz="1400" dirty="0">
                        <a:effectLst/>
                      </a:endParaRPr>
                    </a:p>
                    <a:p>
                      <a:pPr>
                        <a:lnSpc>
                          <a:spcPct val="107000"/>
                        </a:lnSpc>
                        <a:spcAft>
                          <a:spcPts val="0"/>
                        </a:spcAft>
                      </a:pPr>
                      <a:r>
                        <a:rPr lang="en-US" sz="1400" dirty="0">
                          <a:effectLst/>
                        </a:rPr>
                        <a:t>Performance</a:t>
                      </a:r>
                      <a:endParaRPr lang="fr-BE" sz="1400" dirty="0">
                        <a:effectLst/>
                      </a:endParaRPr>
                    </a:p>
                    <a:p>
                      <a:pPr>
                        <a:lnSpc>
                          <a:spcPct val="107000"/>
                        </a:lnSpc>
                        <a:spcAft>
                          <a:spcPts val="0"/>
                        </a:spcAft>
                      </a:pPr>
                      <a:r>
                        <a:rPr lang="en-US" sz="1400" dirty="0">
                          <a:effectLst/>
                        </a:rPr>
                        <a:t>Reliability</a:t>
                      </a:r>
                      <a:endParaRPr lang="fr-BE" sz="1400" dirty="0">
                        <a:effectLst/>
                      </a:endParaRPr>
                    </a:p>
                    <a:p>
                      <a:pPr>
                        <a:lnSpc>
                          <a:spcPct val="107000"/>
                        </a:lnSpc>
                        <a:spcAft>
                          <a:spcPts val="0"/>
                        </a:spcAft>
                      </a:pPr>
                      <a:r>
                        <a:rPr lang="en-US" sz="1400" dirty="0">
                          <a:effectLst/>
                        </a:rPr>
                        <a:t> </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400" dirty="0">
                          <a:effectLst/>
                        </a:rPr>
                        <a:t>Involvement in projects </a:t>
                      </a:r>
                      <a:endParaRPr lang="fr-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2144959"/>
                  </a:ext>
                </a:extLst>
              </a:tr>
            </a:tbl>
          </a:graphicData>
        </a:graphic>
      </p:graphicFrame>
      <p:sp>
        <p:nvSpPr>
          <p:cNvPr id="3" name="ZoneTexte 2">
            <a:extLst>
              <a:ext uri="{FF2B5EF4-FFF2-40B4-BE49-F238E27FC236}">
                <a16:creationId xmlns:a16="http://schemas.microsoft.com/office/drawing/2014/main" id="{03E0374F-4F93-47B9-91F7-70EB2E378BBE}"/>
              </a:ext>
            </a:extLst>
          </p:cNvPr>
          <p:cNvSpPr txBox="1"/>
          <p:nvPr/>
        </p:nvSpPr>
        <p:spPr>
          <a:xfrm>
            <a:off x="4771351" y="4940345"/>
            <a:ext cx="2649297" cy="276999"/>
          </a:xfrm>
          <a:prstGeom prst="rect">
            <a:avLst/>
          </a:prstGeom>
          <a:noFill/>
        </p:spPr>
        <p:txBody>
          <a:bodyPr wrap="square" rtlCol="0">
            <a:spAutoFit/>
          </a:bodyPr>
          <a:lstStyle/>
          <a:p>
            <a:pPr algn="ctr"/>
            <a:r>
              <a:rPr lang="fr-BE" sz="1200" dirty="0" err="1"/>
              <a:t>Adapted</a:t>
            </a:r>
            <a:r>
              <a:rPr lang="fr-BE" sz="1200" dirty="0"/>
              <a:t> </a:t>
            </a:r>
            <a:r>
              <a:rPr lang="fr-BE" sz="1200" dirty="0" err="1"/>
              <a:t>from</a:t>
            </a:r>
            <a:r>
              <a:rPr lang="fr-BE" sz="1200" dirty="0"/>
              <a:t> </a:t>
            </a:r>
            <a:r>
              <a:rPr lang="fr-BE" sz="1200" dirty="0" err="1"/>
              <a:t>Thorslund</a:t>
            </a:r>
            <a:r>
              <a:rPr lang="fr-BE" sz="1200" dirty="0"/>
              <a:t> &amp; </a:t>
            </a:r>
            <a:r>
              <a:rPr lang="fr-BE" sz="1200" dirty="0" err="1"/>
              <a:t>Lassen</a:t>
            </a:r>
            <a:r>
              <a:rPr lang="fr-BE" sz="1200" dirty="0"/>
              <a:t>, 2017</a:t>
            </a:r>
          </a:p>
        </p:txBody>
      </p:sp>
    </p:spTree>
    <p:extLst>
      <p:ext uri="{BB962C8B-B14F-4D97-AF65-F5344CB8AC3E}">
        <p14:creationId xmlns:p14="http://schemas.microsoft.com/office/powerpoint/2010/main" val="133426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2140D063-2AE0-4A0C-AF5E-3D1916EADCE6}"/>
              </a:ext>
            </a:extLst>
          </p:cNvPr>
          <p:cNvSpPr txBox="1">
            <a:spLocks/>
          </p:cNvSpPr>
          <p:nvPr/>
        </p:nvSpPr>
        <p:spPr>
          <a:xfrm>
            <a:off x="1295401" y="729673"/>
            <a:ext cx="9601196" cy="5430982"/>
          </a:xfrm>
          <a:prstGeom prst="rect">
            <a:avLst/>
          </a:prstGeom>
        </p:spPr>
        <p:txBody>
          <a:bodyPr>
            <a:normAutofit fontScale="85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buFont typeface="Arial" panose="020B0604020202020204" pitchFamily="34" charset="0"/>
              <a:buChar char="•"/>
            </a:pPr>
            <a:r>
              <a:rPr lang="en-GB" dirty="0"/>
              <a:t>The agreement can only be founded on one order of worth. But in many situations, compromises are built. These compromises enable the coexistence of different orders of worth in a same situation</a:t>
            </a:r>
          </a:p>
          <a:p>
            <a:r>
              <a:rPr lang="en-GB" dirty="0"/>
              <a:t>Theses compromises are built on objects (ex.: workers rights are a compromise between civic and industrial orders)</a:t>
            </a:r>
          </a:p>
          <a:p>
            <a:endParaRPr lang="en-GB" dirty="0"/>
          </a:p>
          <a:p>
            <a:r>
              <a:rPr lang="en-GB" dirty="0"/>
              <a:t>These objects are here considered as boundary-objects (Star &amp; </a:t>
            </a:r>
            <a:r>
              <a:rPr lang="en-GB" dirty="0" err="1"/>
              <a:t>Griesemer</a:t>
            </a:r>
            <a:r>
              <a:rPr lang="en-GB" dirty="0"/>
              <a:t>, 1989)</a:t>
            </a:r>
          </a:p>
          <a:p>
            <a:r>
              <a:rPr lang="en-GB" dirty="0"/>
              <a:t>Heuristic concept to analyse the coordination of heterogenous actors</a:t>
            </a:r>
          </a:p>
          <a:p>
            <a:pPr marL="711200">
              <a:buFontTx/>
              <a:buChar char="-"/>
            </a:pPr>
            <a:r>
              <a:rPr lang="en-GB" dirty="0"/>
              <a:t>interpretative flexibility: several interpretations of the boundary-object (no need of consensus between actors)</a:t>
            </a:r>
          </a:p>
          <a:p>
            <a:pPr marL="711200">
              <a:buFontTx/>
              <a:buChar char="-"/>
            </a:pPr>
            <a:r>
              <a:rPr lang="en-GB" dirty="0"/>
              <a:t>material/organisational structure: architecture of the boundary-object which allow several uses and constraints the uses</a:t>
            </a:r>
          </a:p>
          <a:p>
            <a:pPr marL="711200">
              <a:buFontTx/>
              <a:buChar char="-"/>
            </a:pPr>
            <a:r>
              <a:rPr lang="en-GB" dirty="0"/>
              <a:t>Granularity: investigate in detail the action of the actors from different social worlds</a:t>
            </a:r>
          </a:p>
          <a:p>
            <a:endParaRPr lang="en-GB" dirty="0"/>
          </a:p>
          <a:p>
            <a:r>
              <a:rPr lang="en-GB" dirty="0"/>
              <a:t>Hypothesis: university certificates programs are boundary-objects and are the foundation of a compromise between several orders of justification.</a:t>
            </a:r>
          </a:p>
          <a:p>
            <a:endParaRPr lang="en-GB" dirty="0"/>
          </a:p>
        </p:txBody>
      </p:sp>
    </p:spTree>
    <p:extLst>
      <p:ext uri="{BB962C8B-B14F-4D97-AF65-F5344CB8AC3E}">
        <p14:creationId xmlns:p14="http://schemas.microsoft.com/office/powerpoint/2010/main" val="296196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9" end="9"/>
                                            </p:txEl>
                                          </p:spTgt>
                                        </p:tgtEl>
                                        <p:attrNameLst>
                                          <p:attrName>style.visibility</p:attrName>
                                        </p:attrNameLst>
                                      </p:cBhvr>
                                      <p:to>
                                        <p:strVal val="visible"/>
                                      </p:to>
                                    </p:set>
                                    <p:animEffect transition="in" filter="fade">
                                      <p:cBhvr>
                                        <p:cTn id="4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664EE4-4A78-4F91-BE0D-E903C73E88C2}"/>
              </a:ext>
            </a:extLst>
          </p:cNvPr>
          <p:cNvSpPr>
            <a:spLocks noGrp="1"/>
          </p:cNvSpPr>
          <p:nvPr>
            <p:ph type="title"/>
          </p:nvPr>
        </p:nvSpPr>
        <p:spPr/>
        <p:txBody>
          <a:bodyPr/>
          <a:lstStyle/>
          <a:p>
            <a:r>
              <a:rPr lang="fr-BE" dirty="0" err="1"/>
              <a:t>Research</a:t>
            </a:r>
            <a:r>
              <a:rPr lang="fr-BE" dirty="0"/>
              <a:t> Design</a:t>
            </a:r>
          </a:p>
        </p:txBody>
      </p:sp>
      <p:sp>
        <p:nvSpPr>
          <p:cNvPr id="3" name="Espace réservé du contenu 2">
            <a:extLst>
              <a:ext uri="{FF2B5EF4-FFF2-40B4-BE49-F238E27FC236}">
                <a16:creationId xmlns:a16="http://schemas.microsoft.com/office/drawing/2014/main" id="{C1D5AB99-ABD4-4A0F-A860-10232A3D3D70}"/>
              </a:ext>
            </a:extLst>
          </p:cNvPr>
          <p:cNvSpPr>
            <a:spLocks noGrp="1"/>
          </p:cNvSpPr>
          <p:nvPr>
            <p:ph idx="1"/>
          </p:nvPr>
        </p:nvSpPr>
        <p:spPr>
          <a:xfrm>
            <a:off x="766618" y="2521527"/>
            <a:ext cx="10631055" cy="3722255"/>
          </a:xfrm>
        </p:spPr>
        <p:txBody>
          <a:bodyPr>
            <a:normAutofit fontScale="55000" lnSpcReduction="20000"/>
          </a:bodyPr>
          <a:lstStyle/>
          <a:p>
            <a:r>
              <a:rPr lang="en-GB" b="1" dirty="0"/>
              <a:t>First phase</a:t>
            </a:r>
          </a:p>
          <a:p>
            <a:pPr marL="628650">
              <a:buFontTx/>
              <a:buChar char="-"/>
            </a:pPr>
            <a:r>
              <a:rPr lang="en-GB" dirty="0"/>
              <a:t>Analyse of European texts about the role that higher education institutions should play in LLL</a:t>
            </a:r>
          </a:p>
          <a:p>
            <a:pPr marL="628650">
              <a:buFontTx/>
              <a:buChar char="-"/>
            </a:pPr>
            <a:r>
              <a:rPr lang="en-GB" dirty="0"/>
              <a:t>Analyse of 50 interuniversity certificates approval application forms (it is the only access to the application forms</a:t>
            </a:r>
            <a:r>
              <a:rPr lang="en-GB" dirty="0">
                <a:sym typeface="Wingdings" panose="05000000000000000000" pitchFamily="2" charset="2"/>
              </a:rPr>
              <a:t>)</a:t>
            </a:r>
          </a:p>
          <a:p>
            <a:pPr marL="628650">
              <a:buFontTx/>
              <a:buChar char="-"/>
            </a:pPr>
            <a:r>
              <a:rPr lang="en-GB" dirty="0">
                <a:sym typeface="Wingdings" panose="05000000000000000000" pitchFamily="2" charset="2"/>
              </a:rPr>
              <a:t>Interviews with the vice-rectors of teaching of the three main French speaking Belgian universities: Université libre de </a:t>
            </a:r>
            <a:r>
              <a:rPr lang="en-GB" dirty="0" err="1">
                <a:sym typeface="Wingdings" panose="05000000000000000000" pitchFamily="2" charset="2"/>
              </a:rPr>
              <a:t>Bruxelles</a:t>
            </a:r>
            <a:r>
              <a:rPr lang="en-GB" dirty="0">
                <a:sym typeface="Wingdings" panose="05000000000000000000" pitchFamily="2" charset="2"/>
              </a:rPr>
              <a:t>, Université </a:t>
            </a:r>
            <a:r>
              <a:rPr lang="en-GB" dirty="0" err="1">
                <a:sym typeface="Wingdings" panose="05000000000000000000" pitchFamily="2" charset="2"/>
              </a:rPr>
              <a:t>catholique</a:t>
            </a:r>
            <a:r>
              <a:rPr lang="en-GB" dirty="0">
                <a:sym typeface="Wingdings" panose="05000000000000000000" pitchFamily="2" charset="2"/>
              </a:rPr>
              <a:t> de Louvain, Université de Liège</a:t>
            </a:r>
          </a:p>
          <a:p>
            <a:pPr marL="628650">
              <a:buFontTx/>
              <a:buChar char="-"/>
            </a:pPr>
            <a:r>
              <a:rPr lang="en-GB" dirty="0">
                <a:sym typeface="Wingdings" panose="05000000000000000000" pitchFamily="2" charset="2"/>
              </a:rPr>
              <a:t>Interviews with the deans of the faculties of sciences, social sciences, health.</a:t>
            </a:r>
          </a:p>
          <a:p>
            <a:r>
              <a:rPr lang="en-GB" b="1" dirty="0">
                <a:sym typeface="Wingdings" panose="05000000000000000000" pitchFamily="2" charset="2"/>
              </a:rPr>
              <a:t>Second phase</a:t>
            </a:r>
          </a:p>
          <a:p>
            <a:pPr marL="628650">
              <a:buFontTx/>
              <a:buChar char="-"/>
            </a:pPr>
            <a:r>
              <a:rPr lang="en-GB" dirty="0">
                <a:sym typeface="Wingdings" panose="05000000000000000000" pitchFamily="2" charset="2"/>
              </a:rPr>
              <a:t>Interviews with academics in charge of university certificates</a:t>
            </a:r>
          </a:p>
          <a:p>
            <a:r>
              <a:rPr lang="en-GB" b="1" dirty="0">
                <a:sym typeface="Wingdings" panose="05000000000000000000" pitchFamily="2" charset="2"/>
              </a:rPr>
              <a:t>Third phase</a:t>
            </a:r>
          </a:p>
          <a:p>
            <a:pPr marL="628650">
              <a:buFontTx/>
              <a:buChar char="-"/>
            </a:pPr>
            <a:r>
              <a:rPr lang="en-GB" dirty="0">
                <a:sym typeface="Wingdings" panose="05000000000000000000" pitchFamily="2" charset="2"/>
              </a:rPr>
              <a:t>Interviews with students </a:t>
            </a:r>
          </a:p>
          <a:p>
            <a:pPr marL="628650">
              <a:buFontTx/>
              <a:buChar char="-"/>
            </a:pPr>
            <a:r>
              <a:rPr lang="en-GB" dirty="0">
                <a:sym typeface="Wingdings" panose="05000000000000000000" pitchFamily="2" charset="2"/>
              </a:rPr>
              <a:t>Societal actors</a:t>
            </a:r>
          </a:p>
          <a:p>
            <a:pPr marL="0" indent="0">
              <a:buNone/>
            </a:pPr>
            <a:endParaRPr lang="en-GB" dirty="0">
              <a:sym typeface="Wingdings" panose="05000000000000000000" pitchFamily="2" charset="2"/>
            </a:endParaRPr>
          </a:p>
          <a:p>
            <a:pPr>
              <a:buFont typeface="Wingdings" panose="05000000000000000000" pitchFamily="2" charset="2"/>
              <a:buChar char="è"/>
            </a:pPr>
            <a:r>
              <a:rPr lang="en-GB" dirty="0">
                <a:sym typeface="Wingdings" panose="05000000000000000000" pitchFamily="2" charset="2"/>
              </a:rPr>
              <a:t>In order to identify the justifications of the actors and the way these justifications interact</a:t>
            </a:r>
            <a:endParaRPr lang="en-GB" dirty="0"/>
          </a:p>
        </p:txBody>
      </p:sp>
    </p:spTree>
    <p:extLst>
      <p:ext uri="{BB962C8B-B14F-4D97-AF65-F5344CB8AC3E}">
        <p14:creationId xmlns:p14="http://schemas.microsoft.com/office/powerpoint/2010/main" val="427442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7C4C91-0530-46EE-A1A7-551D03EC052F}"/>
              </a:ext>
            </a:extLst>
          </p:cNvPr>
          <p:cNvSpPr>
            <a:spLocks noGrp="1"/>
          </p:cNvSpPr>
          <p:nvPr>
            <p:ph type="title"/>
          </p:nvPr>
        </p:nvSpPr>
        <p:spPr/>
        <p:txBody>
          <a:bodyPr/>
          <a:lstStyle/>
          <a:p>
            <a:r>
              <a:rPr lang="fr-BE" dirty="0"/>
              <a:t>The </a:t>
            </a:r>
            <a:r>
              <a:rPr lang="en-GB" dirty="0"/>
              <a:t>European</a:t>
            </a:r>
            <a:r>
              <a:rPr lang="fr-BE" dirty="0"/>
              <a:t> narrative</a:t>
            </a:r>
          </a:p>
        </p:txBody>
      </p:sp>
      <p:sp>
        <p:nvSpPr>
          <p:cNvPr id="3" name="Espace réservé du contenu 2">
            <a:extLst>
              <a:ext uri="{FF2B5EF4-FFF2-40B4-BE49-F238E27FC236}">
                <a16:creationId xmlns:a16="http://schemas.microsoft.com/office/drawing/2014/main" id="{40A23642-0FC6-4D4C-AE73-F0B2A607097D}"/>
              </a:ext>
            </a:extLst>
          </p:cNvPr>
          <p:cNvSpPr>
            <a:spLocks noGrp="1"/>
          </p:cNvSpPr>
          <p:nvPr>
            <p:ph idx="1"/>
          </p:nvPr>
        </p:nvSpPr>
        <p:spPr/>
        <p:txBody>
          <a:bodyPr/>
          <a:lstStyle/>
          <a:p>
            <a:r>
              <a:rPr lang="en-GB" dirty="0"/>
              <a:t>Lisbon strategy (European Council, 2000), </a:t>
            </a:r>
          </a:p>
          <a:p>
            <a:r>
              <a:rPr lang="en-GB" dirty="0"/>
              <a:t>Memorandum of lifelong learning (European Commission, 2000)</a:t>
            </a:r>
          </a:p>
          <a:p>
            <a:r>
              <a:rPr lang="en-US" dirty="0"/>
              <a:t>Treaty establishing a Constitution for Europe (OJ, 2004)</a:t>
            </a:r>
          </a:p>
          <a:p>
            <a:endParaRPr lang="fr-BE" dirty="0"/>
          </a:p>
        </p:txBody>
      </p:sp>
    </p:spTree>
    <p:extLst>
      <p:ext uri="{BB962C8B-B14F-4D97-AF65-F5344CB8AC3E}">
        <p14:creationId xmlns:p14="http://schemas.microsoft.com/office/powerpoint/2010/main" val="10875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DD0948-E491-464A-B6B8-BBA620120D51}"/>
              </a:ext>
            </a:extLst>
          </p:cNvPr>
          <p:cNvSpPr/>
          <p:nvPr/>
        </p:nvSpPr>
        <p:spPr>
          <a:xfrm>
            <a:off x="940024" y="628587"/>
            <a:ext cx="10369296" cy="5632311"/>
          </a:xfrm>
          <a:prstGeom prst="rect">
            <a:avLst/>
          </a:prstGeom>
        </p:spPr>
        <p:txBody>
          <a:bodyPr wrap="square">
            <a:spAutoFit/>
          </a:bodyPr>
          <a:lstStyle/>
          <a:p>
            <a:pPr marL="285750" indent="-285750">
              <a:buFont typeface="Arial" panose="020B0604020202020204" pitchFamily="34" charset="0"/>
              <a:buChar char="•"/>
            </a:pPr>
            <a:r>
              <a:rPr lang="en-US" sz="2000" dirty="0"/>
              <a:t>Europe entered in the era of knowledge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engine of a knowledge-based economy is the technological innovation</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Technologies evolve quickly; the needs of competences required by the labor market evolve quickly.</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In addition, there is an ageing of the European population.</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There is thus a double risk of structural unemployment and labor shortage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From this point of view, the European citizens are responsible for updating their competences and acquiring new ones through the lifelong learning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To reach this objective, the member states are responsible for facilitating the learning mobility between the learning systems (education, vocational training, validation of prior experience) through the mutual recognition of certifications, within a country and between the European countries, in order to build a great European network of production and certification of competences useful for the labor market</a:t>
            </a:r>
          </a:p>
        </p:txBody>
      </p:sp>
    </p:spTree>
    <p:extLst>
      <p:ext uri="{BB962C8B-B14F-4D97-AF65-F5344CB8AC3E}">
        <p14:creationId xmlns:p14="http://schemas.microsoft.com/office/powerpoint/2010/main" val="205407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fade">
                                      <p:cBhvr>
                                        <p:cTn id="3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B1547E-F222-4E64-BC71-114DED0C1F23}"/>
              </a:ext>
            </a:extLst>
          </p:cNvPr>
          <p:cNvSpPr>
            <a:spLocks noGrp="1"/>
          </p:cNvSpPr>
          <p:nvPr>
            <p:ph type="title"/>
          </p:nvPr>
        </p:nvSpPr>
        <p:spPr/>
        <p:txBody>
          <a:bodyPr/>
          <a:lstStyle/>
          <a:p>
            <a:r>
              <a:rPr lang="fr-BE" dirty="0"/>
              <a:t>LLL and HE in </a:t>
            </a:r>
            <a:r>
              <a:rPr lang="fr-BE" dirty="0" err="1"/>
              <a:t>Belgium</a:t>
            </a:r>
            <a:endParaRPr lang="fr-BE" dirty="0"/>
          </a:p>
        </p:txBody>
      </p:sp>
      <p:sp>
        <p:nvSpPr>
          <p:cNvPr id="3" name="Espace réservé du contenu 2">
            <a:extLst>
              <a:ext uri="{FF2B5EF4-FFF2-40B4-BE49-F238E27FC236}">
                <a16:creationId xmlns:a16="http://schemas.microsoft.com/office/drawing/2014/main" id="{5911505F-CAC2-4AC1-B71B-C0DC25B9BD89}"/>
              </a:ext>
            </a:extLst>
          </p:cNvPr>
          <p:cNvSpPr>
            <a:spLocks noGrp="1"/>
          </p:cNvSpPr>
          <p:nvPr>
            <p:ph idx="1"/>
          </p:nvPr>
        </p:nvSpPr>
        <p:spPr>
          <a:xfrm>
            <a:off x="886691" y="2456873"/>
            <a:ext cx="10409382" cy="3823854"/>
          </a:xfrm>
        </p:spPr>
        <p:txBody>
          <a:bodyPr>
            <a:normAutofit fontScale="62500" lnSpcReduction="20000"/>
          </a:bodyPr>
          <a:lstStyle/>
          <a:p>
            <a:r>
              <a:rPr lang="en-GB" dirty="0"/>
              <a:t>There are two types of HEI’s in French Belgium : universities (6) and non-universities (high schools, higher education of social advancement, higher artistic education)</a:t>
            </a:r>
          </a:p>
          <a:p>
            <a:endParaRPr lang="en-GB" dirty="0"/>
          </a:p>
          <a:p>
            <a:r>
              <a:rPr lang="en-GB" dirty="0"/>
              <a:t>Universities are involved in adult education from the ‘60s with specific </a:t>
            </a:r>
            <a:r>
              <a:rPr lang="en-GB" dirty="0">
                <a:solidFill>
                  <a:schemeClr val="tx1"/>
                </a:solidFill>
              </a:rPr>
              <a:t>and dedicated programs  (evening and Saturdays)</a:t>
            </a:r>
          </a:p>
          <a:p>
            <a:endParaRPr lang="en-GB" dirty="0"/>
          </a:p>
          <a:p>
            <a:r>
              <a:rPr lang="en-GB" dirty="0"/>
              <a:t>But we observe since the implementation of the Bologna process in 2004 in French Belgium the development of a new kind of program: the university certificates which are training programs (mostly vocational training programs) with minimum 10 ECTS credits.</a:t>
            </a:r>
          </a:p>
          <a:p>
            <a:endParaRPr lang="en-GB" dirty="0"/>
          </a:p>
          <a:p>
            <a:r>
              <a:rPr lang="en-GB" dirty="0"/>
              <a:t>We also observe since 2016 a very large increase in the number of the university certificates but it is for the moment difficult to identify precisely the reasons of this increase.</a:t>
            </a:r>
          </a:p>
          <a:p>
            <a:endParaRPr lang="en-GB" dirty="0"/>
          </a:p>
          <a:p>
            <a:r>
              <a:rPr lang="en-GB" dirty="0"/>
              <a:t>There are today more than 300 university certificates for 6 universities</a:t>
            </a:r>
          </a:p>
        </p:txBody>
      </p:sp>
    </p:spTree>
    <p:extLst>
      <p:ext uri="{BB962C8B-B14F-4D97-AF65-F5344CB8AC3E}">
        <p14:creationId xmlns:p14="http://schemas.microsoft.com/office/powerpoint/2010/main" val="1399427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3157</TotalTime>
  <Words>1431</Words>
  <Application>Microsoft Office PowerPoint</Application>
  <PresentationFormat>Grand écran</PresentationFormat>
  <Paragraphs>164</Paragraphs>
  <Slides>16</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Arial</vt:lpstr>
      <vt:lpstr>Calibri</vt:lpstr>
      <vt:lpstr>Garamond</vt:lpstr>
      <vt:lpstr>Times New Roman</vt:lpstr>
      <vt:lpstr>Wingdings</vt:lpstr>
      <vt:lpstr>Organique</vt:lpstr>
      <vt:lpstr>What justification principles underline the rise of university certificates in French speaking Belgium?  Miguel Souto Lopez, Françoise de Viron, François Fecteau</vt:lpstr>
      <vt:lpstr>Foreword</vt:lpstr>
      <vt:lpstr>Theoretical framework</vt:lpstr>
      <vt:lpstr>Présentation PowerPoint</vt:lpstr>
      <vt:lpstr>Présentation PowerPoint</vt:lpstr>
      <vt:lpstr>Research Design</vt:lpstr>
      <vt:lpstr>The European narrative</vt:lpstr>
      <vt:lpstr>Présentation PowerPoint</vt:lpstr>
      <vt:lpstr>LLL and HE in Belgium</vt:lpstr>
      <vt:lpstr>Characteristics of university certificates</vt:lpstr>
      <vt:lpstr>The logics of university certificates</vt:lpstr>
      <vt:lpstr>Présentation PowerPoint</vt:lpstr>
      <vt:lpstr>The justifications of the actors</vt:lpstr>
      <vt:lpstr>Présentation PowerPoint</vt:lpstr>
      <vt:lpstr>Présentation PowerPoint</vt:lpstr>
      <vt:lpstr>Provisional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justification principles underline the rise of university certificates in French speaking Belgium?  Miguel Souto Lopez, Françoise de Viron, François Fecteau</dc:title>
  <dc:creator>Miguel Souto Lopez</dc:creator>
  <cp:lastModifiedBy>Miguel Souto Lopez</cp:lastModifiedBy>
  <cp:revision>57</cp:revision>
  <dcterms:created xsi:type="dcterms:W3CDTF">2019-09-17T14:15:02Z</dcterms:created>
  <dcterms:modified xsi:type="dcterms:W3CDTF">2019-09-20T15:01:04Z</dcterms:modified>
</cp:coreProperties>
</file>