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fr-FR" smtClean="0"/>
              <a:t>Modifiez le style du titre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7" name="Date Placeholder 6"/>
          <p:cNvSpPr>
            <a:spLocks noGrp="1"/>
          </p:cNvSpPr>
          <p:nvPr>
            <p:ph type="dt" sz="half" idx="10"/>
          </p:nvPr>
        </p:nvSpPr>
        <p:spPr/>
        <p:txBody>
          <a:bodyPr/>
          <a:lstStyle/>
          <a:p>
            <a:fld id="{87F89B6F-13FF-4AB2-8B75-9AC2E9E396E3}" type="datetimeFigureOut">
              <a:rPr lang="fr-BE" smtClean="0"/>
              <a:t>10/10/2014</a:t>
            </a:fld>
            <a:endParaRPr lang="fr-BE"/>
          </a:p>
        </p:txBody>
      </p:sp>
      <p:sp>
        <p:nvSpPr>
          <p:cNvPr id="8" name="Slide Number Placeholder 7"/>
          <p:cNvSpPr>
            <a:spLocks noGrp="1"/>
          </p:cNvSpPr>
          <p:nvPr>
            <p:ph type="sldNum" sz="quarter" idx="11"/>
          </p:nvPr>
        </p:nvSpPr>
        <p:spPr/>
        <p:txBody>
          <a:bodyPr/>
          <a:lstStyle/>
          <a:p>
            <a:fld id="{CACABFED-98C8-4ECD-A7B1-5C4EF72AD367}" type="slidenum">
              <a:rPr lang="fr-BE" smtClean="0"/>
              <a:t>‹N°›</a:t>
            </a:fld>
            <a:endParaRPr lang="fr-BE"/>
          </a:p>
        </p:txBody>
      </p:sp>
      <p:sp>
        <p:nvSpPr>
          <p:cNvPr id="9" name="Footer Placeholder 8"/>
          <p:cNvSpPr>
            <a:spLocks noGrp="1"/>
          </p:cNvSpPr>
          <p:nvPr>
            <p:ph type="ftr" sz="quarter" idx="12"/>
          </p:nvPr>
        </p:nvSpPr>
        <p:spPr/>
        <p:txBody>
          <a:bodyPr/>
          <a:lstStyle/>
          <a:p>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87F89B6F-13FF-4AB2-8B75-9AC2E9E396E3}" type="datetimeFigureOut">
              <a:rPr lang="fr-BE" smtClean="0"/>
              <a:t>10/10/2014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ACABFED-98C8-4ECD-A7B1-5C4EF72AD367}"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87F89B6F-13FF-4AB2-8B75-9AC2E9E396E3}" type="datetimeFigureOut">
              <a:rPr lang="fr-BE" smtClean="0"/>
              <a:t>10/10/2014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ACABFED-98C8-4ECD-A7B1-5C4EF72AD367}" type="slidenum">
              <a:rPr lang="fr-BE" smtClean="0"/>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4" name="Date Placeholder 3"/>
          <p:cNvSpPr>
            <a:spLocks noGrp="1"/>
          </p:cNvSpPr>
          <p:nvPr>
            <p:ph type="dt" sz="half" idx="10"/>
          </p:nvPr>
        </p:nvSpPr>
        <p:spPr/>
        <p:txBody>
          <a:bodyPr/>
          <a:lstStyle/>
          <a:p>
            <a:fld id="{87F89B6F-13FF-4AB2-8B75-9AC2E9E396E3}" type="datetimeFigureOut">
              <a:rPr lang="fr-BE" smtClean="0"/>
              <a:t>10/10/2014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ACABFED-98C8-4ECD-A7B1-5C4EF72AD367}" type="slidenum">
              <a:rPr lang="fr-BE" smtClean="0"/>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fr-FR" smtClean="0"/>
              <a:t>Modifiez le style du titre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87F89B6F-13FF-4AB2-8B75-9AC2E9E396E3}" type="datetimeFigureOut">
              <a:rPr lang="fr-BE" smtClean="0"/>
              <a:t>10/10/2014</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ACABFED-98C8-4ECD-A7B1-5C4EF72AD367}" type="slidenum">
              <a:rPr lang="fr-BE" smtClean="0"/>
              <a:t>‹N°›</a:t>
            </a:fld>
            <a:endParaRPr lang="fr-BE"/>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5" name="Date Placeholder 4"/>
          <p:cNvSpPr>
            <a:spLocks noGrp="1"/>
          </p:cNvSpPr>
          <p:nvPr>
            <p:ph type="dt" sz="half" idx="10"/>
          </p:nvPr>
        </p:nvSpPr>
        <p:spPr/>
        <p:txBody>
          <a:bodyPr/>
          <a:lstStyle/>
          <a:p>
            <a:fld id="{87F89B6F-13FF-4AB2-8B75-9AC2E9E396E3}" type="datetimeFigureOut">
              <a:rPr lang="fr-BE" smtClean="0"/>
              <a:t>10/10/2014</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ACABFED-98C8-4ECD-A7B1-5C4EF72AD367}" type="slidenum">
              <a:rPr lang="fr-BE" smtClean="0"/>
              <a:t>‹N°›</a:t>
            </a:fld>
            <a:endParaRPr lang="fr-BE"/>
          </a:p>
        </p:txBody>
      </p:sp>
      <p:sp>
        <p:nvSpPr>
          <p:cNvPr id="9" name="Content Placeholder 8"/>
          <p:cNvSpPr>
            <a:spLocks noGrp="1"/>
          </p:cNvSpPr>
          <p:nvPr>
            <p:ph sz="quarter" idx="13"/>
          </p:nvPr>
        </p:nvSpPr>
        <p:spPr>
          <a:xfrm>
            <a:off x="365760" y="1600200"/>
            <a:ext cx="4041648" cy="452628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7" name="Date Placeholder 6"/>
          <p:cNvSpPr>
            <a:spLocks noGrp="1"/>
          </p:cNvSpPr>
          <p:nvPr>
            <p:ph type="dt" sz="half" idx="10"/>
          </p:nvPr>
        </p:nvSpPr>
        <p:spPr/>
        <p:txBody>
          <a:bodyPr/>
          <a:lstStyle/>
          <a:p>
            <a:fld id="{87F89B6F-13FF-4AB2-8B75-9AC2E9E396E3}" type="datetimeFigureOut">
              <a:rPr lang="fr-BE" smtClean="0"/>
              <a:t>10/10/2014</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ACABFED-98C8-4ECD-A7B1-5C4EF72AD367}" type="slidenum">
              <a:rPr lang="fr-BE" smtClean="0"/>
              <a:t>‹N°›</a:t>
            </a:fld>
            <a:endParaRPr lang="fr-BE"/>
          </a:p>
        </p:txBody>
      </p:sp>
      <p:sp>
        <p:nvSpPr>
          <p:cNvPr id="11" name="Content Placeholder 10"/>
          <p:cNvSpPr>
            <a:spLocks noGrp="1"/>
          </p:cNvSpPr>
          <p:nvPr>
            <p:ph sz="quarter" idx="13"/>
          </p:nvPr>
        </p:nvSpPr>
        <p:spPr>
          <a:xfrm>
            <a:off x="457200" y="2212848"/>
            <a:ext cx="4041648" cy="391363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87F89B6F-13FF-4AB2-8B75-9AC2E9E396E3}" type="datetimeFigureOut">
              <a:rPr lang="fr-BE" smtClean="0"/>
              <a:t>10/10/2014</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ACABFED-98C8-4ECD-A7B1-5C4EF72AD367}"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F89B6F-13FF-4AB2-8B75-9AC2E9E396E3}" type="datetimeFigureOut">
              <a:rPr lang="fr-BE" smtClean="0"/>
              <a:t>10/10/2014</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ACABFED-98C8-4ECD-A7B1-5C4EF72AD367}"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fr-FR" smtClean="0"/>
              <a:t>Modifiez le style du titre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7F89B6F-13FF-4AB2-8B75-9AC2E9E396E3}" type="datetimeFigureOut">
              <a:rPr lang="fr-BE" smtClean="0"/>
              <a:t>10/10/2014</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ACABFED-98C8-4ECD-A7B1-5C4EF72AD367}" type="slidenum">
              <a:rPr lang="fr-BE" smtClean="0"/>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fr-FR" smtClean="0"/>
              <a:t>Modifiez le style du titre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7F89B6F-13FF-4AB2-8B75-9AC2E9E396E3}" type="datetimeFigureOut">
              <a:rPr lang="fr-BE" smtClean="0"/>
              <a:t>10/10/2014</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ACABFED-98C8-4ECD-A7B1-5C4EF72AD367}" type="slidenum">
              <a:rPr lang="fr-BE" smtClean="0"/>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fr-FR" smtClean="0"/>
              <a:t>Modifiez le style du titre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87F89B6F-13FF-4AB2-8B75-9AC2E9E396E3}" type="datetimeFigureOut">
              <a:rPr lang="fr-BE" smtClean="0"/>
              <a:t>10/10/2014</a:t>
            </a:fld>
            <a:endParaRPr lang="fr-BE"/>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fr-BE"/>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CACABFED-98C8-4ECD-A7B1-5C4EF72AD367}" type="slidenum">
              <a:rPr lang="fr-BE" smtClean="0"/>
              <a:t>‹N°›</a:t>
            </a:fld>
            <a:endParaRPr lang="fr-BE"/>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772815"/>
            <a:ext cx="7126560" cy="3103985"/>
          </a:xfrm>
        </p:spPr>
        <p:txBody>
          <a:bodyPr/>
          <a:lstStyle/>
          <a:p>
            <a:r>
              <a:rPr lang="fr-BE" sz="4000" dirty="0" smtClean="0"/>
              <a:t>Les </a:t>
            </a:r>
            <a:r>
              <a:rPr lang="fr-BE" sz="4000" dirty="0"/>
              <a:t>maux institutionnels du travail social</a:t>
            </a:r>
          </a:p>
        </p:txBody>
      </p:sp>
      <p:sp>
        <p:nvSpPr>
          <p:cNvPr id="3" name="Sous-titre 2"/>
          <p:cNvSpPr>
            <a:spLocks noGrp="1"/>
          </p:cNvSpPr>
          <p:nvPr>
            <p:ph type="subTitle" idx="1"/>
          </p:nvPr>
        </p:nvSpPr>
        <p:spPr/>
        <p:txBody>
          <a:bodyPr>
            <a:normAutofit fontScale="92500" lnSpcReduction="10000"/>
          </a:bodyPr>
          <a:lstStyle/>
          <a:p>
            <a:r>
              <a:rPr lang="fr-BE" dirty="0"/>
              <a:t>Bernard </a:t>
            </a:r>
            <a:r>
              <a:rPr lang="fr-BE" dirty="0" err="1" smtClean="0"/>
              <a:t>Fusulier</a:t>
            </a:r>
            <a:endParaRPr lang="fr-BE" dirty="0" smtClean="0"/>
          </a:p>
          <a:p>
            <a:r>
              <a:rPr lang="fr-BE" dirty="0" smtClean="0"/>
              <a:t>Sociologue FNRS-UCL</a:t>
            </a:r>
          </a:p>
          <a:p>
            <a:r>
              <a:rPr lang="fr-BE" dirty="0"/>
              <a:t>bernard.usulier@uclouvain.be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8231"/>
            <a:ext cx="9144000" cy="3118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91427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BE"/>
          </a:p>
        </p:txBody>
      </p:sp>
      <p:sp>
        <p:nvSpPr>
          <p:cNvPr id="4" name="Espace réservé du contenu 3"/>
          <p:cNvSpPr>
            <a:spLocks noGrp="1"/>
          </p:cNvSpPr>
          <p:nvPr>
            <p:ph idx="1"/>
          </p:nvPr>
        </p:nvSpPr>
        <p:spPr/>
        <p:txBody>
          <a:bodyPr/>
          <a:lstStyle/>
          <a:p>
            <a:r>
              <a:rPr lang="fr-BE" dirty="0" smtClean="0"/>
              <a:t>Inscrire </a:t>
            </a:r>
            <a:r>
              <a:rPr lang="fr-BE" dirty="0"/>
              <a:t>le travail social dans une perspective </a:t>
            </a:r>
            <a:r>
              <a:rPr lang="fr-BE" dirty="0" smtClean="0"/>
              <a:t>globale </a:t>
            </a:r>
            <a:r>
              <a:rPr lang="fr-BE" dirty="0" smtClean="0"/>
              <a:t>(tout en gérant une transition)</a:t>
            </a:r>
            <a:endParaRPr lang="fr-BE" dirty="0" smtClean="0"/>
          </a:p>
          <a:p>
            <a:r>
              <a:rPr lang="fr-BE" dirty="0" smtClean="0"/>
              <a:t>Avoir un cadre budgétaire réaliste</a:t>
            </a:r>
          </a:p>
          <a:p>
            <a:r>
              <a:rPr lang="fr-BE" dirty="0" smtClean="0"/>
              <a:t>Instaurer une confiance institutionnelle</a:t>
            </a:r>
          </a:p>
          <a:p>
            <a:r>
              <a:rPr lang="fr-BE" dirty="0" smtClean="0"/>
              <a:t>Respecter l’autonomie professionnelle</a:t>
            </a:r>
          </a:p>
          <a:p>
            <a:r>
              <a:rPr lang="fr-BE" dirty="0" smtClean="0"/>
              <a:t>Reconnaître la spécificité et la complexité du travail social (son propre référentiel) – un exemple : les politiques d’alphabétisation</a:t>
            </a:r>
          </a:p>
          <a:p>
            <a:r>
              <a:rPr lang="fr-BE" dirty="0" smtClean="0"/>
              <a:t>Se mobiliser sur un scénario réaliste-utopique : promouvoir une société </a:t>
            </a:r>
            <a:r>
              <a:rPr lang="fr-BE" dirty="0" err="1" smtClean="0"/>
              <a:t>multiactive</a:t>
            </a:r>
            <a:endParaRPr lang="fr-BE" dirty="0"/>
          </a:p>
        </p:txBody>
      </p:sp>
    </p:spTree>
    <p:extLst>
      <p:ext uri="{BB962C8B-B14F-4D97-AF65-F5344CB8AC3E}">
        <p14:creationId xmlns:p14="http://schemas.microsoft.com/office/powerpoint/2010/main" val="5637232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Vers une société multi-active?</a:t>
            </a:r>
            <a:endParaRPr lang="fr-BE" dirty="0"/>
          </a:p>
        </p:txBody>
      </p:sp>
      <p:sp>
        <p:nvSpPr>
          <p:cNvPr id="3" name="Espace réservé du contenu 2"/>
          <p:cNvSpPr>
            <a:spLocks noGrp="1"/>
          </p:cNvSpPr>
          <p:nvPr>
            <p:ph idx="1"/>
          </p:nvPr>
        </p:nvSpPr>
        <p:spPr/>
        <p:txBody>
          <a:bodyPr>
            <a:normAutofit fontScale="85000" lnSpcReduction="20000"/>
          </a:bodyPr>
          <a:lstStyle/>
          <a:p>
            <a:r>
              <a:rPr lang="fr-BE" dirty="0"/>
              <a:t>Tout se passe comme si « on » demeurait prisonnier du monde d’hier : « on » peine à sortir du schéma où l’emploi est le vecteur de l’intégration sociale ; on peine à penser le non-emploi en dehors du mode assurantiel (chômage, maladie-invalidité, retraite) ou </a:t>
            </a:r>
            <a:r>
              <a:rPr lang="fr-BE" dirty="0" err="1"/>
              <a:t>assistantiel</a:t>
            </a:r>
            <a:r>
              <a:rPr lang="fr-BE" dirty="0"/>
              <a:t> (CPAS – aide sociale). Les mots utilisés expriment d’ailleurs bien la manière dont « on » appréhende le « monde social ». Par exemple, une personne est dite inactive si elle n’est pas présente sur le marché de l’emploi, alors même qu’elle peut être très investie dans le suivi de la scolarité de ses enfants, dans des actions citoyennes… </a:t>
            </a:r>
            <a:endParaRPr lang="fr-BE" dirty="0" smtClean="0"/>
          </a:p>
          <a:p>
            <a:pPr lvl="0"/>
            <a:r>
              <a:rPr lang="fr-BE" dirty="0"/>
              <a:t>Poser les contours d’une autre société en vue de penser les mesures à prendre pour dépasser les impasses actuelles et contribuer </a:t>
            </a:r>
            <a:r>
              <a:rPr lang="fr-BE" dirty="0" err="1"/>
              <a:t>sociétalement</a:t>
            </a:r>
            <a:r>
              <a:rPr lang="fr-BE" dirty="0"/>
              <a:t> au bien-commun et au développement du bien-être des personnes.  </a:t>
            </a:r>
          </a:p>
          <a:p>
            <a:pPr lvl="0"/>
            <a:r>
              <a:rPr lang="fr-BE" smtClean="0"/>
              <a:t>Participer </a:t>
            </a:r>
            <a:r>
              <a:rPr lang="fr-BE" dirty="0"/>
              <a:t>à faire reconnaître les activités socialement utiles : emploi, care, citoyenneté.</a:t>
            </a:r>
          </a:p>
          <a:p>
            <a:endParaRPr lang="fr-BE" dirty="0"/>
          </a:p>
        </p:txBody>
      </p:sp>
    </p:spTree>
    <p:extLst>
      <p:ext uri="{BB962C8B-B14F-4D97-AF65-F5344CB8AC3E}">
        <p14:creationId xmlns:p14="http://schemas.microsoft.com/office/powerpoint/2010/main" val="31233483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smtClean="0"/>
              <a:t>Merci</a:t>
            </a:r>
            <a:endParaRPr lang="fr-BE" dirty="0"/>
          </a:p>
        </p:txBody>
      </p:sp>
      <p:sp>
        <p:nvSpPr>
          <p:cNvPr id="3" name="Espace réservé du contenu 2"/>
          <p:cNvSpPr>
            <a:spLocks noGrp="1"/>
          </p:cNvSpPr>
          <p:nvPr>
            <p:ph idx="1"/>
          </p:nvPr>
        </p:nvSpPr>
        <p:spPr/>
        <p:txBody>
          <a:bodyPr/>
          <a:lstStyle/>
          <a:p>
            <a:endParaRPr lang="fr-BE"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916832"/>
            <a:ext cx="3810000"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42224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57200" y="0"/>
            <a:ext cx="8229600" cy="2852936"/>
          </a:xfrm>
        </p:spPr>
        <p:txBody>
          <a:bodyPr>
            <a:normAutofit/>
          </a:bodyPr>
          <a:lstStyle/>
          <a:p>
            <a:r>
              <a:rPr lang="fr-BE" b="1" dirty="0"/>
              <a:t>Mise en perspective du travail social face à la question sociale</a:t>
            </a:r>
            <a:endParaRPr lang="fr-BE" dirty="0"/>
          </a:p>
        </p:txBody>
      </p:sp>
      <p:sp>
        <p:nvSpPr>
          <p:cNvPr id="2" name="Espace réservé du contenu 1"/>
          <p:cNvSpPr>
            <a:spLocks noGrp="1"/>
          </p:cNvSpPr>
          <p:nvPr>
            <p:ph idx="1"/>
          </p:nvPr>
        </p:nvSpPr>
        <p:spPr>
          <a:xfrm>
            <a:off x="457200" y="3140968"/>
            <a:ext cx="8229600" cy="2985195"/>
          </a:xfrm>
        </p:spPr>
        <p:txBody>
          <a:bodyPr/>
          <a:lstStyle/>
          <a:p>
            <a:pPr>
              <a:buFont typeface="Wingdings"/>
              <a:buChar char="à"/>
            </a:pPr>
            <a:r>
              <a:rPr lang="fr-BE" dirty="0" smtClean="0">
                <a:sym typeface="Wingdings" panose="05000000000000000000" pitchFamily="2" charset="2"/>
              </a:rPr>
              <a:t>Le sens du travail social s’encastre dans un mouvement sociétal.</a:t>
            </a:r>
          </a:p>
          <a:p>
            <a:pPr marL="0" indent="0">
              <a:buNone/>
            </a:pPr>
            <a:endParaRPr lang="fr-BE"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653136"/>
            <a:ext cx="3464421"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10190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BE" b="1" dirty="0"/>
              <a:t>Contexte : société pré-salariale</a:t>
            </a:r>
            <a:endParaRPr lang="fr-BE" dirty="0"/>
          </a:p>
        </p:txBody>
      </p:sp>
      <p:sp>
        <p:nvSpPr>
          <p:cNvPr id="4" name="Espace réservé du contenu 3"/>
          <p:cNvSpPr>
            <a:spLocks noGrp="1"/>
          </p:cNvSpPr>
          <p:nvPr>
            <p:ph idx="1"/>
          </p:nvPr>
        </p:nvSpPr>
        <p:spPr/>
        <p:txBody>
          <a:bodyPr/>
          <a:lstStyle/>
          <a:p>
            <a:r>
              <a:rPr lang="fr-BE" dirty="0" smtClean="0"/>
              <a:t>Une classe laborieuse misérable et méprisée</a:t>
            </a:r>
          </a:p>
          <a:p>
            <a:r>
              <a:rPr lang="fr-BE" dirty="0" smtClean="0"/>
              <a:t>Réponse charitable</a:t>
            </a:r>
          </a:p>
          <a:p>
            <a:pPr>
              <a:buFont typeface="Wingdings"/>
              <a:buChar char="à"/>
            </a:pPr>
            <a:r>
              <a:rPr lang="fr-BE" dirty="0" smtClean="0"/>
              <a:t>Un </a:t>
            </a:r>
            <a:r>
              <a:rPr lang="fr-BE" dirty="0"/>
              <a:t>appel au sens moral et à la </a:t>
            </a:r>
            <a:r>
              <a:rPr lang="fr-BE" dirty="0" smtClean="0"/>
              <a:t>compassion</a:t>
            </a:r>
            <a:endParaRPr lang="fr-BE" dirty="0"/>
          </a:p>
          <a:p>
            <a:r>
              <a:rPr lang="fr-BE" dirty="0"/>
              <a:t>Réponse </a:t>
            </a:r>
            <a:r>
              <a:rPr lang="fr-BE" dirty="0" smtClean="0"/>
              <a:t>conflictuelle</a:t>
            </a:r>
          </a:p>
          <a:p>
            <a:pPr marL="0" indent="0">
              <a:buNone/>
            </a:pPr>
            <a:r>
              <a:rPr lang="fr-BE" dirty="0" smtClean="0">
                <a:sym typeface="Wingdings" panose="05000000000000000000" pitchFamily="2" charset="2"/>
              </a:rPr>
              <a:t> La </a:t>
            </a:r>
            <a:r>
              <a:rPr lang="fr-BE" smtClean="0">
                <a:sym typeface="Wingdings" panose="05000000000000000000" pitchFamily="2" charset="2"/>
              </a:rPr>
              <a:t>lutte sociale</a:t>
            </a:r>
            <a:endParaRPr lang="fr-BE" dirty="0"/>
          </a:p>
          <a:p>
            <a:pPr marL="0" indent="0">
              <a:buNone/>
            </a:pPr>
            <a:endParaRPr lang="fr-BE" dirty="0"/>
          </a:p>
        </p:txBody>
      </p:sp>
    </p:spTree>
    <p:extLst>
      <p:ext uri="{BB962C8B-B14F-4D97-AF65-F5344CB8AC3E}">
        <p14:creationId xmlns:p14="http://schemas.microsoft.com/office/powerpoint/2010/main" val="33182482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b="1" dirty="0"/>
              <a:t>Contexte : société salariale</a:t>
            </a:r>
            <a:endParaRPr lang="fr-BE" dirty="0"/>
          </a:p>
        </p:txBody>
      </p:sp>
      <p:sp>
        <p:nvSpPr>
          <p:cNvPr id="3" name="Espace réservé du contenu 2"/>
          <p:cNvSpPr>
            <a:spLocks noGrp="1"/>
          </p:cNvSpPr>
          <p:nvPr>
            <p:ph idx="1"/>
          </p:nvPr>
        </p:nvSpPr>
        <p:spPr/>
        <p:txBody>
          <a:bodyPr>
            <a:normAutofit fontScale="92500" lnSpcReduction="10000"/>
          </a:bodyPr>
          <a:lstStyle/>
          <a:p>
            <a:pPr lvl="0"/>
            <a:endParaRPr lang="fr-BE" dirty="0" smtClean="0"/>
          </a:p>
          <a:p>
            <a:pPr lvl="0"/>
            <a:r>
              <a:rPr lang="fr-BE" dirty="0" smtClean="0"/>
              <a:t>Une </a:t>
            </a:r>
            <a:r>
              <a:rPr lang="fr-BE" dirty="0"/>
              <a:t>réponse sociétale </a:t>
            </a:r>
          </a:p>
          <a:p>
            <a:pPr marL="0" indent="0">
              <a:buNone/>
            </a:pPr>
            <a:r>
              <a:rPr lang="fr-BE" dirty="0" smtClean="0">
                <a:sym typeface="Wingdings" panose="05000000000000000000" pitchFamily="2" charset="2"/>
              </a:rPr>
              <a:t> </a:t>
            </a:r>
            <a:r>
              <a:rPr lang="fr-BE" dirty="0" smtClean="0"/>
              <a:t>Donner </a:t>
            </a:r>
            <a:r>
              <a:rPr lang="fr-BE" dirty="0"/>
              <a:t>un statut au salarié (salaire </a:t>
            </a:r>
            <a:r>
              <a:rPr lang="fr-BE" dirty="0" smtClean="0"/>
              <a:t>décent, </a:t>
            </a:r>
            <a:r>
              <a:rPr lang="fr-BE" dirty="0"/>
              <a:t>protection </a:t>
            </a:r>
            <a:r>
              <a:rPr lang="fr-BE" dirty="0" smtClean="0"/>
              <a:t>sociale et droits dérivés)</a:t>
            </a:r>
            <a:endParaRPr lang="fr-BE" dirty="0"/>
          </a:p>
          <a:p>
            <a:pPr marL="0" indent="0">
              <a:buNone/>
            </a:pPr>
            <a:r>
              <a:rPr lang="fr-BE" dirty="0" smtClean="0">
                <a:sym typeface="Wingdings" panose="05000000000000000000" pitchFamily="2" charset="2"/>
              </a:rPr>
              <a:t> </a:t>
            </a:r>
            <a:r>
              <a:rPr lang="fr-BE" dirty="0" smtClean="0"/>
              <a:t>Assurer </a:t>
            </a:r>
            <a:r>
              <a:rPr lang="fr-BE" dirty="0"/>
              <a:t>un socle </a:t>
            </a:r>
            <a:r>
              <a:rPr lang="fr-BE" dirty="0" err="1"/>
              <a:t>assistantiel</a:t>
            </a:r>
            <a:r>
              <a:rPr lang="fr-BE" dirty="0"/>
              <a:t>  </a:t>
            </a:r>
            <a:r>
              <a:rPr lang="fr-BE" dirty="0" smtClean="0"/>
              <a:t>(un droit emblématique: </a:t>
            </a:r>
            <a:r>
              <a:rPr lang="fr-BE" dirty="0"/>
              <a:t>le </a:t>
            </a:r>
            <a:r>
              <a:rPr lang="fr-BE" dirty="0" err="1"/>
              <a:t>minimex</a:t>
            </a:r>
            <a:r>
              <a:rPr lang="fr-BE" dirty="0"/>
              <a:t> </a:t>
            </a:r>
            <a:r>
              <a:rPr lang="fr-BE" dirty="0" smtClean="0"/>
              <a:t>)</a:t>
            </a:r>
          </a:p>
          <a:p>
            <a:pPr lvl="0"/>
            <a:r>
              <a:rPr lang="fr-BE" dirty="0"/>
              <a:t>Une réponse </a:t>
            </a:r>
            <a:r>
              <a:rPr lang="fr-BE" dirty="0" smtClean="0"/>
              <a:t>professionnelle : professionnaliser le travail social </a:t>
            </a:r>
            <a:endParaRPr lang="fr-BE" dirty="0"/>
          </a:p>
          <a:p>
            <a:pPr marL="0" lvl="0" indent="0">
              <a:buNone/>
            </a:pPr>
            <a:r>
              <a:rPr lang="fr-BE" dirty="0" smtClean="0">
                <a:sym typeface="Wingdings" panose="05000000000000000000" pitchFamily="2" charset="2"/>
              </a:rPr>
              <a:t> </a:t>
            </a:r>
            <a:r>
              <a:rPr lang="fr-BE" dirty="0" smtClean="0"/>
              <a:t>Administration</a:t>
            </a:r>
            <a:endParaRPr lang="fr-BE" dirty="0"/>
          </a:p>
          <a:p>
            <a:pPr marL="0" lvl="0" indent="0">
              <a:buNone/>
            </a:pPr>
            <a:r>
              <a:rPr lang="fr-BE" dirty="0" smtClean="0">
                <a:sym typeface="Wingdings" panose="05000000000000000000" pitchFamily="2" charset="2"/>
              </a:rPr>
              <a:t> </a:t>
            </a:r>
            <a:r>
              <a:rPr lang="fr-BE" dirty="0" smtClean="0"/>
              <a:t>Intervention </a:t>
            </a:r>
            <a:r>
              <a:rPr lang="fr-BE" dirty="0"/>
              <a:t>psycho-sociale</a:t>
            </a:r>
          </a:p>
          <a:p>
            <a:pPr marL="0" lvl="0" indent="0">
              <a:buNone/>
            </a:pPr>
            <a:r>
              <a:rPr lang="fr-BE" dirty="0" smtClean="0">
                <a:sym typeface="Wingdings" panose="05000000000000000000" pitchFamily="2" charset="2"/>
              </a:rPr>
              <a:t> </a:t>
            </a:r>
            <a:r>
              <a:rPr lang="fr-BE" dirty="0" smtClean="0"/>
              <a:t>Emancipation collective, sociale et culturelle</a:t>
            </a:r>
            <a:endParaRPr lang="fr-BE" dirty="0"/>
          </a:p>
          <a:p>
            <a:pPr marL="0" indent="0">
              <a:buNone/>
            </a:pPr>
            <a:r>
              <a:rPr lang="fr-BE" dirty="0" smtClean="0"/>
              <a:t>(Tension entre régulation et changement)</a:t>
            </a:r>
            <a:endParaRPr lang="fr-BE" dirty="0"/>
          </a:p>
          <a:p>
            <a:endParaRPr lang="fr-BE" dirty="0"/>
          </a:p>
        </p:txBody>
      </p:sp>
    </p:spTree>
    <p:extLst>
      <p:ext uri="{BB962C8B-B14F-4D97-AF65-F5344CB8AC3E}">
        <p14:creationId xmlns:p14="http://schemas.microsoft.com/office/powerpoint/2010/main" val="1284218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b="1" dirty="0"/>
              <a:t>Contexte : effritement de la société salariale</a:t>
            </a:r>
            <a:endParaRPr lang="fr-BE" dirty="0"/>
          </a:p>
        </p:txBody>
      </p:sp>
      <p:sp>
        <p:nvSpPr>
          <p:cNvPr id="3" name="Espace réservé du contenu 2"/>
          <p:cNvSpPr>
            <a:spLocks noGrp="1"/>
          </p:cNvSpPr>
          <p:nvPr>
            <p:ph idx="1"/>
          </p:nvPr>
        </p:nvSpPr>
        <p:spPr/>
        <p:txBody>
          <a:bodyPr/>
          <a:lstStyle/>
          <a:p>
            <a:pPr lvl="0"/>
            <a:r>
              <a:rPr lang="fr-BE" dirty="0"/>
              <a:t>Une réponse </a:t>
            </a:r>
            <a:r>
              <a:rPr lang="fr-BE" dirty="0" smtClean="0"/>
              <a:t>civique </a:t>
            </a:r>
            <a:r>
              <a:rPr lang="fr-BE" dirty="0" smtClean="0"/>
              <a:t>alternative, mais limitée </a:t>
            </a:r>
            <a:endParaRPr lang="fr-BE" dirty="0" smtClean="0"/>
          </a:p>
          <a:p>
            <a:pPr marL="0" lvl="0" indent="0">
              <a:buNone/>
            </a:pPr>
            <a:r>
              <a:rPr lang="fr-BE" dirty="0" smtClean="0">
                <a:sym typeface="Wingdings" panose="05000000000000000000" pitchFamily="2" charset="2"/>
              </a:rPr>
              <a:t> </a:t>
            </a:r>
            <a:r>
              <a:rPr lang="fr-BE" dirty="0" smtClean="0"/>
              <a:t>Innover </a:t>
            </a:r>
            <a:r>
              <a:rPr lang="fr-BE" dirty="0"/>
              <a:t>(nouvelle économie sociale), gérer les « surnuméraires » et répondre aux urgences : multiplication des métiers du travail social</a:t>
            </a:r>
          </a:p>
          <a:p>
            <a:pPr lvl="0"/>
            <a:r>
              <a:rPr lang="fr-BE" dirty="0"/>
              <a:t>Une réponse </a:t>
            </a:r>
            <a:r>
              <a:rPr lang="fr-BE" dirty="0" smtClean="0"/>
              <a:t>étatique imposée</a:t>
            </a:r>
            <a:endParaRPr lang="fr-BE" dirty="0"/>
          </a:p>
          <a:p>
            <a:pPr marL="0" indent="0">
              <a:buNone/>
            </a:pPr>
            <a:r>
              <a:rPr lang="fr-BE" dirty="0" smtClean="0">
                <a:sym typeface="Wingdings" panose="05000000000000000000" pitchFamily="2" charset="2"/>
              </a:rPr>
              <a:t> </a:t>
            </a:r>
            <a:r>
              <a:rPr lang="fr-BE" dirty="0" smtClean="0"/>
              <a:t>Passer </a:t>
            </a:r>
            <a:r>
              <a:rPr lang="fr-BE" dirty="0"/>
              <a:t>à une logique </a:t>
            </a:r>
            <a:r>
              <a:rPr lang="fr-BE" dirty="0" smtClean="0"/>
              <a:t>d’activation (accentuation du contrôle de la responsabilité individuelle), </a:t>
            </a:r>
            <a:r>
              <a:rPr lang="fr-BE" dirty="0"/>
              <a:t>sans enthousiasme</a:t>
            </a:r>
          </a:p>
          <a:p>
            <a:pPr marL="0" indent="0">
              <a:buNone/>
            </a:pPr>
            <a:r>
              <a:rPr lang="fr-BE" dirty="0" smtClean="0"/>
              <a:t>(Tension entre droits et devoirs)</a:t>
            </a:r>
            <a:endParaRPr lang="fr-BE" dirty="0"/>
          </a:p>
        </p:txBody>
      </p:sp>
    </p:spTree>
    <p:extLst>
      <p:ext uri="{BB962C8B-B14F-4D97-AF65-F5344CB8AC3E}">
        <p14:creationId xmlns:p14="http://schemas.microsoft.com/office/powerpoint/2010/main" val="338045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pPr lvl="0"/>
            <a:r>
              <a:rPr lang="fr-BE" b="1" dirty="0"/>
              <a:t>Les impasses actuelles</a:t>
            </a:r>
            <a:r>
              <a:rPr lang="fr-BE" dirty="0"/>
              <a:t/>
            </a:r>
            <a:br>
              <a:rPr lang="fr-BE" dirty="0"/>
            </a:br>
            <a:endParaRPr lang="fr-BE"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1447800"/>
            <a:ext cx="5715000"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1576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BE"/>
          </a:p>
        </p:txBody>
      </p:sp>
      <p:sp>
        <p:nvSpPr>
          <p:cNvPr id="4" name="Espace réservé du contenu 3"/>
          <p:cNvSpPr>
            <a:spLocks noGrp="1"/>
          </p:cNvSpPr>
          <p:nvPr>
            <p:ph idx="1"/>
          </p:nvPr>
        </p:nvSpPr>
        <p:spPr/>
        <p:txBody>
          <a:bodyPr>
            <a:normAutofit/>
          </a:bodyPr>
          <a:lstStyle/>
          <a:p>
            <a:r>
              <a:rPr lang="fr-BE" dirty="0" smtClean="0"/>
              <a:t>Un rapport salarial de moins en moins intégrateur et protecteur</a:t>
            </a:r>
          </a:p>
          <a:p>
            <a:pPr marL="0" indent="0">
              <a:buNone/>
            </a:pPr>
            <a:endParaRPr lang="fr-BE" dirty="0"/>
          </a:p>
          <a:p>
            <a:endParaRPr lang="fr-BE"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2632051"/>
            <a:ext cx="6769149" cy="3677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44760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BE"/>
          </a:p>
        </p:txBody>
      </p:sp>
      <p:sp>
        <p:nvSpPr>
          <p:cNvPr id="3" name="Espace réservé du contenu 2"/>
          <p:cNvSpPr>
            <a:spLocks noGrp="1"/>
          </p:cNvSpPr>
          <p:nvPr>
            <p:ph idx="1"/>
          </p:nvPr>
        </p:nvSpPr>
        <p:spPr/>
        <p:txBody>
          <a:bodyPr>
            <a:normAutofit fontScale="85000" lnSpcReduction="10000"/>
          </a:bodyPr>
          <a:lstStyle/>
          <a:p>
            <a:r>
              <a:rPr lang="fr-BE" dirty="0" smtClean="0"/>
              <a:t>Une société de basse-confiance</a:t>
            </a:r>
          </a:p>
          <a:p>
            <a:pPr marL="0" indent="0">
              <a:buNone/>
            </a:pPr>
            <a:r>
              <a:rPr lang="fr-BE" dirty="0" smtClean="0">
                <a:sym typeface="Wingdings" panose="05000000000000000000" pitchFamily="2" charset="2"/>
              </a:rPr>
              <a:t> </a:t>
            </a:r>
            <a:r>
              <a:rPr lang="fr-BE" dirty="0" smtClean="0"/>
              <a:t>Tout contrôler, tout règlementer, tout </a:t>
            </a:r>
            <a:r>
              <a:rPr lang="fr-BE" dirty="0" err="1" smtClean="0"/>
              <a:t>procéduraliser</a:t>
            </a:r>
            <a:r>
              <a:rPr lang="fr-BE" dirty="0" smtClean="0"/>
              <a:t> et rendre des comptes constamment</a:t>
            </a:r>
          </a:p>
          <a:p>
            <a:r>
              <a:rPr lang="fr-BE" dirty="0" smtClean="0"/>
              <a:t>L’emprise du modèle de l’entreprise </a:t>
            </a:r>
          </a:p>
          <a:p>
            <a:pPr marL="0" indent="0">
              <a:buNone/>
            </a:pPr>
            <a:r>
              <a:rPr lang="fr-BE" dirty="0" smtClean="0">
                <a:sym typeface="Wingdings" panose="05000000000000000000" pitchFamily="2" charset="2"/>
              </a:rPr>
              <a:t> </a:t>
            </a:r>
            <a:r>
              <a:rPr lang="fr-BE" dirty="0" err="1" smtClean="0"/>
              <a:t>Managérialiser</a:t>
            </a:r>
            <a:r>
              <a:rPr lang="fr-BE" dirty="0" smtClean="0"/>
              <a:t> le social : diviser le travail, le quantifier, pressions à la productivité et à la rentabilité : une </a:t>
            </a:r>
            <a:r>
              <a:rPr lang="fr-BE" dirty="0" err="1" smtClean="0"/>
              <a:t>ingénieurie</a:t>
            </a:r>
            <a:r>
              <a:rPr lang="fr-BE" dirty="0" smtClean="0"/>
              <a:t> de l’action sociale (</a:t>
            </a:r>
            <a:r>
              <a:rPr lang="fr-BE" dirty="0" err="1" smtClean="0"/>
              <a:t>managérialisme</a:t>
            </a:r>
            <a:r>
              <a:rPr lang="fr-BE" dirty="0" smtClean="0"/>
              <a:t> versus </a:t>
            </a:r>
            <a:r>
              <a:rPr lang="fr-BE" dirty="0" err="1" smtClean="0"/>
              <a:t>professionalisme</a:t>
            </a:r>
            <a:r>
              <a:rPr lang="fr-BE" dirty="0" smtClean="0"/>
              <a:t>)</a:t>
            </a:r>
          </a:p>
          <a:p>
            <a:pPr lvl="0"/>
            <a:r>
              <a:rPr lang="fr-BE" dirty="0" smtClean="0"/>
              <a:t>L’austérité </a:t>
            </a:r>
            <a:r>
              <a:rPr lang="fr-BE" dirty="0"/>
              <a:t>budgétaire </a:t>
            </a:r>
            <a:r>
              <a:rPr lang="fr-BE" dirty="0" smtClean="0"/>
              <a:t>(explosion des demandes d’aides, augmentation de la charge de travail et financière des CPAS, par exemple)</a:t>
            </a:r>
            <a:endParaRPr lang="fr-BE" dirty="0"/>
          </a:p>
          <a:p>
            <a:pPr marL="0" indent="0">
              <a:buNone/>
            </a:pPr>
            <a:r>
              <a:rPr lang="fr-BE" dirty="0" smtClean="0">
                <a:sym typeface="Wingdings" panose="05000000000000000000" pitchFamily="2" charset="2"/>
              </a:rPr>
              <a:t> </a:t>
            </a:r>
            <a:r>
              <a:rPr lang="fr-BE" dirty="0" smtClean="0"/>
              <a:t>Faire </a:t>
            </a:r>
            <a:r>
              <a:rPr lang="fr-BE" dirty="0"/>
              <a:t>plus avec moins : fatigue et découragement</a:t>
            </a:r>
          </a:p>
          <a:p>
            <a:pPr lvl="0"/>
            <a:r>
              <a:rPr lang="fr-BE" dirty="0"/>
              <a:t>Un manque d’utopie </a:t>
            </a:r>
          </a:p>
          <a:p>
            <a:pPr marL="0" indent="0">
              <a:buNone/>
            </a:pPr>
            <a:r>
              <a:rPr lang="fr-BE" dirty="0" smtClean="0">
                <a:sym typeface="Wingdings" panose="05000000000000000000" pitchFamily="2" charset="2"/>
              </a:rPr>
              <a:t> </a:t>
            </a:r>
            <a:r>
              <a:rPr lang="fr-BE" dirty="0" smtClean="0"/>
              <a:t>Agir </a:t>
            </a:r>
            <a:r>
              <a:rPr lang="fr-BE" dirty="0"/>
              <a:t>sans perspective émancipatoire : une perte de sens de l’utilité sociale</a:t>
            </a:r>
          </a:p>
          <a:p>
            <a:endParaRPr lang="fr-BE" dirty="0"/>
          </a:p>
        </p:txBody>
      </p:sp>
    </p:spTree>
    <p:extLst>
      <p:ext uri="{BB962C8B-B14F-4D97-AF65-F5344CB8AC3E}">
        <p14:creationId xmlns:p14="http://schemas.microsoft.com/office/powerpoint/2010/main" val="872340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BE" dirty="0" smtClean="0"/>
              <a:t>Dépasser les impasses</a:t>
            </a:r>
            <a:endParaRPr lang="fr-BE"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357438"/>
            <a:ext cx="3231803" cy="2943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76696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écutif">
  <a:themeElements>
    <a:clrScheme name="Exécutif">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écutif">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écutif">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123</TotalTime>
  <Words>189</Words>
  <Application>Microsoft Office PowerPoint</Application>
  <PresentationFormat>Affichage à l'écran (4:3)</PresentationFormat>
  <Paragraphs>50</Paragraphs>
  <Slides>12</Slides>
  <Notes>0</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Exécutif</vt:lpstr>
      <vt:lpstr>Les maux institutionnels du travail social</vt:lpstr>
      <vt:lpstr>Mise en perspective du travail social face à la question sociale</vt:lpstr>
      <vt:lpstr>Contexte : société pré-salariale</vt:lpstr>
      <vt:lpstr>Contexte : société salariale</vt:lpstr>
      <vt:lpstr>Contexte : effritement de la société salariale</vt:lpstr>
      <vt:lpstr>Les impasses actuelles </vt:lpstr>
      <vt:lpstr>Présentation PowerPoint</vt:lpstr>
      <vt:lpstr>Présentation PowerPoint</vt:lpstr>
      <vt:lpstr>Dépasser les impasses</vt:lpstr>
      <vt:lpstr>Présentation PowerPoint</vt:lpstr>
      <vt:lpstr>Vers une société multi-active?</vt:lpstr>
      <vt:lpstr>Merci</vt:lpstr>
    </vt:vector>
  </TitlesOfParts>
  <Company>Université catholique de Louvain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maux institutionnels du travail social</dc:title>
  <dc:creator>SIWS</dc:creator>
  <cp:lastModifiedBy>SIWS</cp:lastModifiedBy>
  <cp:revision>15</cp:revision>
  <dcterms:created xsi:type="dcterms:W3CDTF">2014-10-05T16:29:24Z</dcterms:created>
  <dcterms:modified xsi:type="dcterms:W3CDTF">2014-10-10T09:43:14Z</dcterms:modified>
</cp:coreProperties>
</file>