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1" r:id="rId1"/>
  </p:sldMasterIdLst>
  <p:notesMasterIdLst>
    <p:notesMasterId r:id="rId30"/>
  </p:notesMasterIdLst>
  <p:sldIdLst>
    <p:sldId id="256" r:id="rId2"/>
    <p:sldId id="257" r:id="rId3"/>
    <p:sldId id="266" r:id="rId4"/>
    <p:sldId id="286" r:id="rId5"/>
    <p:sldId id="288" r:id="rId6"/>
    <p:sldId id="287" r:id="rId7"/>
    <p:sldId id="262" r:id="rId8"/>
    <p:sldId id="263" r:id="rId9"/>
    <p:sldId id="264"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F8AE347-25A1-EF46-A574-FF721B8C67E2}">
          <p14:sldIdLst>
            <p14:sldId id="256"/>
            <p14:sldId id="257"/>
            <p14:sldId id="266"/>
            <p14:sldId id="286"/>
            <p14:sldId id="288"/>
            <p14:sldId id="287"/>
            <p14:sldId id="262"/>
            <p14:sldId id="263"/>
            <p14:sldId id="264"/>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1"/>
    <p:restoredTop sz="94690"/>
  </p:normalViewPr>
  <p:slideViewPr>
    <p:cSldViewPr snapToGrid="0">
      <p:cViewPr varScale="1">
        <p:scale>
          <a:sx n="48" d="100"/>
          <a:sy n="48" d="100"/>
        </p:scale>
        <p:origin x="232" y="1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ie Corriat" userId="55f65e0c-76f5-4bce-81ad-0e628da433f4" providerId="ADAL" clId="{114D4150-8E1A-53DD-8000-D33E80B17311}"/>
    <pc:docChg chg="custSel modSld">
      <pc:chgData name="Lucie Corriat" userId="55f65e0c-76f5-4bce-81ad-0e628da433f4" providerId="ADAL" clId="{114D4150-8E1A-53DD-8000-D33E80B17311}" dt="2026-07-07T09:43:43.870" v="1" actId="478"/>
      <pc:docMkLst>
        <pc:docMk/>
      </pc:docMkLst>
      <pc:sldChg chg="delSp mod">
        <pc:chgData name="Lucie Corriat" userId="55f65e0c-76f5-4bce-81ad-0e628da433f4" providerId="ADAL" clId="{114D4150-8E1A-53DD-8000-D33E80B17311}" dt="2026-07-07T09:43:41.978" v="0" actId="478"/>
        <pc:sldMkLst>
          <pc:docMk/>
          <pc:sldMk cId="949008092" sldId="256"/>
        </pc:sldMkLst>
        <pc:picChg chg="del">
          <ac:chgData name="Lucie Corriat" userId="55f65e0c-76f5-4bce-81ad-0e628da433f4" providerId="ADAL" clId="{114D4150-8E1A-53DD-8000-D33E80B17311}" dt="2026-07-07T09:43:41.978" v="0" actId="478"/>
          <ac:picMkLst>
            <pc:docMk/>
            <pc:sldMk cId="949008092" sldId="256"/>
            <ac:picMk id="35" creationId="{E5A428C3-1DB7-E7EE-E082-BAE712AEE549}"/>
          </ac:picMkLst>
        </pc:picChg>
      </pc:sldChg>
      <pc:sldChg chg="delSp mod">
        <pc:chgData name="Lucie Corriat" userId="55f65e0c-76f5-4bce-81ad-0e628da433f4" providerId="ADAL" clId="{114D4150-8E1A-53DD-8000-D33E80B17311}" dt="2026-07-07T09:43:43.870" v="1" actId="478"/>
        <pc:sldMkLst>
          <pc:docMk/>
          <pc:sldMk cId="3797737506" sldId="284"/>
        </pc:sldMkLst>
        <pc:picChg chg="del">
          <ac:chgData name="Lucie Corriat" userId="55f65e0c-76f5-4bce-81ad-0e628da433f4" providerId="ADAL" clId="{114D4150-8E1A-53DD-8000-D33E80B17311}" dt="2026-07-07T09:43:43.870" v="1" actId="478"/>
          <ac:picMkLst>
            <pc:docMk/>
            <pc:sldMk cId="3797737506" sldId="284"/>
            <ac:picMk id="35" creationId="{B31263A5-F6CF-9B87-3630-6ABCA46BA2C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609696-1AC2-8C4A-9F15-F08CDAD12727}" type="datetimeFigureOut">
              <a:rPr lang="fr-FR" smtClean="0"/>
              <a:t>07/07/2026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7CC3F3-FA51-D74C-9166-6214511FA4D6}" type="slidenum">
              <a:rPr lang="fr-FR" smtClean="0"/>
              <a:t>‹N°›</a:t>
            </a:fld>
            <a:endParaRPr lang="fr-FR"/>
          </a:p>
        </p:txBody>
      </p:sp>
    </p:spTree>
    <p:extLst>
      <p:ext uri="{BB962C8B-B14F-4D97-AF65-F5344CB8AC3E}">
        <p14:creationId xmlns:p14="http://schemas.microsoft.com/office/powerpoint/2010/main" val="567809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07CC3F3-FA51-D74C-9166-6214511FA4D6}" type="slidenum">
              <a:rPr lang="fr-FR" smtClean="0"/>
              <a:t>7</a:t>
            </a:fld>
            <a:endParaRPr lang="fr-FR"/>
          </a:p>
        </p:txBody>
      </p:sp>
    </p:spTree>
    <p:extLst>
      <p:ext uri="{BB962C8B-B14F-4D97-AF65-F5344CB8AC3E}">
        <p14:creationId xmlns:p14="http://schemas.microsoft.com/office/powerpoint/2010/main" val="3232926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07CC3F3-FA51-D74C-9166-6214511FA4D6}" type="slidenum">
              <a:rPr lang="fr-FR" smtClean="0"/>
              <a:t>19</a:t>
            </a:fld>
            <a:endParaRPr lang="fr-FR"/>
          </a:p>
        </p:txBody>
      </p:sp>
    </p:spTree>
    <p:extLst>
      <p:ext uri="{BB962C8B-B14F-4D97-AF65-F5344CB8AC3E}">
        <p14:creationId xmlns:p14="http://schemas.microsoft.com/office/powerpoint/2010/main" val="2640056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8E6CA-5913-0318-705C-F3A191CD9AD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E01C694-0877-53A0-B26E-AFD68FED050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130130B-31DD-A715-049A-56AF73A69EB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6081991-3BD0-6374-19F5-60586752D603}"/>
              </a:ext>
            </a:extLst>
          </p:cNvPr>
          <p:cNvSpPr>
            <a:spLocks noGrp="1"/>
          </p:cNvSpPr>
          <p:nvPr>
            <p:ph type="sldNum" sz="quarter" idx="5"/>
          </p:nvPr>
        </p:nvSpPr>
        <p:spPr/>
        <p:txBody>
          <a:bodyPr/>
          <a:lstStyle/>
          <a:p>
            <a:fld id="{207CC3F3-FA51-D74C-9166-6214511FA4D6}" type="slidenum">
              <a:rPr lang="fr-FR" smtClean="0"/>
              <a:t>20</a:t>
            </a:fld>
            <a:endParaRPr lang="fr-FR"/>
          </a:p>
        </p:txBody>
      </p:sp>
    </p:spTree>
    <p:extLst>
      <p:ext uri="{BB962C8B-B14F-4D97-AF65-F5344CB8AC3E}">
        <p14:creationId xmlns:p14="http://schemas.microsoft.com/office/powerpoint/2010/main" val="43688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4A162-9A1B-E493-0641-DAA0965527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CDA77F5-EB9D-4DB7-1AB3-0DAA0B1344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497A94A-A321-514B-8411-1E9B1BE5621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DB485E5-98B0-3B1E-F86E-AA563AC718CA}"/>
              </a:ext>
            </a:extLst>
          </p:cNvPr>
          <p:cNvSpPr>
            <a:spLocks noGrp="1"/>
          </p:cNvSpPr>
          <p:nvPr>
            <p:ph type="sldNum" sz="quarter" idx="5"/>
          </p:nvPr>
        </p:nvSpPr>
        <p:spPr/>
        <p:txBody>
          <a:bodyPr/>
          <a:lstStyle/>
          <a:p>
            <a:fld id="{207CC3F3-FA51-D74C-9166-6214511FA4D6}" type="slidenum">
              <a:rPr lang="fr-FR" smtClean="0"/>
              <a:t>21</a:t>
            </a:fld>
            <a:endParaRPr lang="fr-FR"/>
          </a:p>
        </p:txBody>
      </p:sp>
    </p:spTree>
    <p:extLst>
      <p:ext uri="{BB962C8B-B14F-4D97-AF65-F5344CB8AC3E}">
        <p14:creationId xmlns:p14="http://schemas.microsoft.com/office/powerpoint/2010/main" val="4209285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EF94C-E922-35E5-8F2B-4A9B401008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3E80649-8513-2417-FAB7-DD96C0A047E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D664ED9-4C7D-F998-D840-F6BA393F1AC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7A84B19-63A6-DF8F-BC12-7B4F0FA0A0F7}"/>
              </a:ext>
            </a:extLst>
          </p:cNvPr>
          <p:cNvSpPr>
            <a:spLocks noGrp="1"/>
          </p:cNvSpPr>
          <p:nvPr>
            <p:ph type="sldNum" sz="quarter" idx="5"/>
          </p:nvPr>
        </p:nvSpPr>
        <p:spPr/>
        <p:txBody>
          <a:bodyPr/>
          <a:lstStyle/>
          <a:p>
            <a:fld id="{207CC3F3-FA51-D74C-9166-6214511FA4D6}" type="slidenum">
              <a:rPr lang="fr-FR" smtClean="0"/>
              <a:t>22</a:t>
            </a:fld>
            <a:endParaRPr lang="fr-FR"/>
          </a:p>
        </p:txBody>
      </p:sp>
    </p:spTree>
    <p:extLst>
      <p:ext uri="{BB962C8B-B14F-4D97-AF65-F5344CB8AC3E}">
        <p14:creationId xmlns:p14="http://schemas.microsoft.com/office/powerpoint/2010/main" val="2719335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AB7C1-EE2B-1F2D-8A7E-C5513F940F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4259B89-14E7-5840-D30B-4D4C519541D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15B1730-EFBD-0854-C2A4-A878B08022F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EDCC932-639A-30FD-F163-E3B7FA70F799}"/>
              </a:ext>
            </a:extLst>
          </p:cNvPr>
          <p:cNvSpPr>
            <a:spLocks noGrp="1"/>
          </p:cNvSpPr>
          <p:nvPr>
            <p:ph type="sldNum" sz="quarter" idx="5"/>
          </p:nvPr>
        </p:nvSpPr>
        <p:spPr/>
        <p:txBody>
          <a:bodyPr/>
          <a:lstStyle/>
          <a:p>
            <a:fld id="{207CC3F3-FA51-D74C-9166-6214511FA4D6}" type="slidenum">
              <a:rPr lang="fr-FR" smtClean="0"/>
              <a:t>23</a:t>
            </a:fld>
            <a:endParaRPr lang="fr-FR"/>
          </a:p>
        </p:txBody>
      </p:sp>
    </p:spTree>
    <p:extLst>
      <p:ext uri="{BB962C8B-B14F-4D97-AF65-F5344CB8AC3E}">
        <p14:creationId xmlns:p14="http://schemas.microsoft.com/office/powerpoint/2010/main" val="3737764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62DA4-71C1-41F0-D9D5-961857F3C89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EA9F60B-D9CC-B9B6-8ADB-C6E8DB3A630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3988280-CB3B-8A46-CAB5-CAC3636366F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123FC9B-9E3E-AA38-AB91-2A0455E523A2}"/>
              </a:ext>
            </a:extLst>
          </p:cNvPr>
          <p:cNvSpPr>
            <a:spLocks noGrp="1"/>
          </p:cNvSpPr>
          <p:nvPr>
            <p:ph type="sldNum" sz="quarter" idx="5"/>
          </p:nvPr>
        </p:nvSpPr>
        <p:spPr/>
        <p:txBody>
          <a:bodyPr/>
          <a:lstStyle/>
          <a:p>
            <a:fld id="{207CC3F3-FA51-D74C-9166-6214511FA4D6}" type="slidenum">
              <a:rPr lang="fr-FR" smtClean="0"/>
              <a:t>24</a:t>
            </a:fld>
            <a:endParaRPr lang="fr-FR"/>
          </a:p>
        </p:txBody>
      </p:sp>
    </p:spTree>
    <p:extLst>
      <p:ext uri="{BB962C8B-B14F-4D97-AF65-F5344CB8AC3E}">
        <p14:creationId xmlns:p14="http://schemas.microsoft.com/office/powerpoint/2010/main" val="1105261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07CC3F3-FA51-D74C-9166-6214511FA4D6}" type="slidenum">
              <a:rPr lang="fr-FR" smtClean="0"/>
              <a:t>26</a:t>
            </a:fld>
            <a:endParaRPr lang="fr-FR"/>
          </a:p>
        </p:txBody>
      </p:sp>
    </p:spTree>
    <p:extLst>
      <p:ext uri="{BB962C8B-B14F-4D97-AF65-F5344CB8AC3E}">
        <p14:creationId xmlns:p14="http://schemas.microsoft.com/office/powerpoint/2010/main" val="1965540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07CC3F3-FA51-D74C-9166-6214511FA4D6}" type="slidenum">
              <a:rPr lang="fr-FR" smtClean="0"/>
              <a:t>28</a:t>
            </a:fld>
            <a:endParaRPr lang="fr-FR"/>
          </a:p>
        </p:txBody>
      </p:sp>
    </p:spTree>
    <p:extLst>
      <p:ext uri="{BB962C8B-B14F-4D97-AF65-F5344CB8AC3E}">
        <p14:creationId xmlns:p14="http://schemas.microsoft.com/office/powerpoint/2010/main" val="1524012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7/7/26</a:t>
            </a:fld>
            <a:endParaRPr lang="en-US" dirty="0"/>
          </a:p>
        </p:txBody>
      </p:sp>
      <p:sp>
        <p:nvSpPr>
          <p:cNvPr id="24" name="Footer Placeholder 23">
            <a:extLst>
              <a:ext uri="{FF2B5EF4-FFF2-40B4-BE49-F238E27FC236}">
                <a16:creationId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‹N°›</a:t>
            </a:fld>
            <a:endParaRPr lang="en-US" dirty="0"/>
          </a:p>
        </p:txBody>
      </p:sp>
      <p:sp>
        <p:nvSpPr>
          <p:cNvPr id="4" name="Freeform: Shape 3">
            <a:extLst>
              <a:ext uri="{FF2B5EF4-FFF2-40B4-BE49-F238E27FC236}">
                <a16:creationId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2576422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t>7/7/26</a:t>
            </a:fld>
            <a:endParaRPr lang="en-US" dirty="0"/>
          </a:p>
        </p:txBody>
      </p:sp>
      <p:sp>
        <p:nvSpPr>
          <p:cNvPr id="8" name="Footer Placeholder 7">
            <a:extLst>
              <a:ext uri="{FF2B5EF4-FFF2-40B4-BE49-F238E27FC236}">
                <a16:creationId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‹N°›</a:t>
            </a:fld>
            <a:endParaRPr lang="en-US" dirty="0"/>
          </a:p>
        </p:txBody>
      </p:sp>
    </p:spTree>
    <p:extLst>
      <p:ext uri="{BB962C8B-B14F-4D97-AF65-F5344CB8AC3E}">
        <p14:creationId xmlns:p14="http://schemas.microsoft.com/office/powerpoint/2010/main" val="4232504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7/7/26</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‹N°›</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715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t>7/7/26</a:t>
            </a:fld>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‹N°›</a:t>
            </a:fld>
            <a:endParaRPr lang="en-US" dirty="0"/>
          </a:p>
        </p:txBody>
      </p:sp>
    </p:spTree>
    <p:extLst>
      <p:ext uri="{BB962C8B-B14F-4D97-AF65-F5344CB8AC3E}">
        <p14:creationId xmlns:p14="http://schemas.microsoft.com/office/powerpoint/2010/main" val="4216088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‹N°›</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7/7/26</a:t>
            </a:fld>
            <a:endParaRPr lang="en-US" dirty="0"/>
          </a:p>
        </p:txBody>
      </p:sp>
    </p:spTree>
    <p:extLst>
      <p:ext uri="{BB962C8B-B14F-4D97-AF65-F5344CB8AC3E}">
        <p14:creationId xmlns:p14="http://schemas.microsoft.com/office/powerpoint/2010/main" val="3870872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t>7/7/26</a:t>
            </a:fld>
            <a:endParaRPr lang="en-US" dirty="0"/>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‹N°›</a:t>
            </a:fld>
            <a:endParaRPr lang="en-US" dirty="0"/>
          </a:p>
        </p:txBody>
      </p:sp>
    </p:spTree>
    <p:extLst>
      <p:ext uri="{BB962C8B-B14F-4D97-AF65-F5344CB8AC3E}">
        <p14:creationId xmlns:p14="http://schemas.microsoft.com/office/powerpoint/2010/main" val="1660886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t>7/7/26</a:t>
            </a:fld>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‹N°›</a:t>
            </a:fld>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47918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t>7/7/26</a:t>
            </a:fld>
            <a:endParaRPr lang="en-US" dirty="0"/>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‹N°›</a:t>
            </a:fld>
            <a:endParaRPr lang="en-US" dirty="0"/>
          </a:p>
        </p:txBody>
      </p:sp>
    </p:spTree>
    <p:extLst>
      <p:ext uri="{BB962C8B-B14F-4D97-AF65-F5344CB8AC3E}">
        <p14:creationId xmlns:p14="http://schemas.microsoft.com/office/powerpoint/2010/main" val="2828668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t>7/7/26</a:t>
            </a:fld>
            <a:endParaRPr lang="en-US" dirty="0"/>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‹N°›</a:t>
            </a:fld>
            <a:endParaRPr lang="en-US" dirty="0"/>
          </a:p>
        </p:txBody>
      </p:sp>
    </p:spTree>
    <p:extLst>
      <p:ext uri="{BB962C8B-B14F-4D97-AF65-F5344CB8AC3E}">
        <p14:creationId xmlns:p14="http://schemas.microsoft.com/office/powerpoint/2010/main" val="799703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7/7/26</a:t>
            </a:fld>
            <a:endParaRPr lang="en-US" dirty="0"/>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‹N°›</a:t>
            </a:fld>
            <a:endParaRPr lang="en-US" dirty="0"/>
          </a:p>
        </p:txBody>
      </p:sp>
    </p:spTree>
    <p:extLst>
      <p:ext uri="{BB962C8B-B14F-4D97-AF65-F5344CB8AC3E}">
        <p14:creationId xmlns:p14="http://schemas.microsoft.com/office/powerpoint/2010/main" val="284312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7/7/26</a:t>
            </a:fld>
            <a:endParaRPr lang="en-US" dirty="0"/>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‹N°›</a:t>
            </a:fld>
            <a:endParaRPr lang="en-US" dirty="0"/>
          </a:p>
        </p:txBody>
      </p:sp>
    </p:spTree>
    <p:extLst>
      <p:ext uri="{BB962C8B-B14F-4D97-AF65-F5344CB8AC3E}">
        <p14:creationId xmlns:p14="http://schemas.microsoft.com/office/powerpoint/2010/main" val="2471046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7/7/26</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‹N°›</a:t>
            </a:fld>
            <a:endParaRPr lang="en-US" dirty="0"/>
          </a:p>
        </p:txBody>
      </p:sp>
      <p:cxnSp>
        <p:nvCxnSpPr>
          <p:cNvPr id="9" name="Straight Connector 8" title="Rule Line">
            <a:extLst>
              <a:ext uri="{FF2B5EF4-FFF2-40B4-BE49-F238E27FC236}">
                <a16:creationId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88297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50" r:id="rId6"/>
    <p:sldLayoutId id="2147483745" r:id="rId7"/>
    <p:sldLayoutId id="2147483746" r:id="rId8"/>
    <p:sldLayoutId id="2147483747" r:id="rId9"/>
    <p:sldLayoutId id="2147483749" r:id="rId10"/>
    <p:sldLayoutId id="2147483748"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 Id="rId9"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1" name="Titre 10">
            <a:extLst>
              <a:ext uri="{FF2B5EF4-FFF2-40B4-BE49-F238E27FC236}">
                <a16:creationId xmlns:a16="http://schemas.microsoft.com/office/drawing/2014/main" id="{390502D8-FE20-AFB0-7DC8-23EC1858888D}"/>
              </a:ext>
            </a:extLst>
          </p:cNvPr>
          <p:cNvSpPr>
            <a:spLocks noGrp="1"/>
          </p:cNvSpPr>
          <p:nvPr>
            <p:ph type="ctrTitle"/>
          </p:nvPr>
        </p:nvSpPr>
        <p:spPr>
          <a:xfrm>
            <a:off x="6090045" y="1346200"/>
            <a:ext cx="5624118" cy="3284538"/>
          </a:xfrm>
        </p:spPr>
        <p:txBody>
          <a:bodyPr anchor="b">
            <a:normAutofit/>
          </a:bodyPr>
          <a:lstStyle/>
          <a:p>
            <a:r>
              <a:rPr lang="fr-FR" dirty="0"/>
              <a:t>L’ÉCONOMIE AU PRISME DE LA POÉSIE</a:t>
            </a:r>
          </a:p>
        </p:txBody>
      </p:sp>
      <p:sp>
        <p:nvSpPr>
          <p:cNvPr id="16" name="Sous-titre 15">
            <a:extLst>
              <a:ext uri="{FF2B5EF4-FFF2-40B4-BE49-F238E27FC236}">
                <a16:creationId xmlns:a16="http://schemas.microsoft.com/office/drawing/2014/main" id="{520886EE-9243-7F29-10AF-82482D25759A}"/>
              </a:ext>
            </a:extLst>
          </p:cNvPr>
          <p:cNvSpPr>
            <a:spLocks noGrp="1"/>
          </p:cNvSpPr>
          <p:nvPr>
            <p:ph type="subTitle" idx="1"/>
          </p:nvPr>
        </p:nvSpPr>
        <p:spPr>
          <a:xfrm>
            <a:off x="6096369" y="4630738"/>
            <a:ext cx="5617794" cy="1150937"/>
          </a:xfrm>
        </p:spPr>
        <p:txBody>
          <a:bodyPr anchor="t">
            <a:normAutofit/>
          </a:bodyPr>
          <a:lstStyle/>
          <a:p>
            <a:pPr>
              <a:lnSpc>
                <a:spcPct val="120000"/>
              </a:lnSpc>
            </a:pPr>
            <a:r>
              <a:rPr lang="fr-FR" sz="2000" dirty="0"/>
              <a:t>Des considérations méthodologiques et de la deuxième satire d’Horace.</a:t>
            </a:r>
          </a:p>
        </p:txBody>
      </p:sp>
      <p:sp>
        <p:nvSpPr>
          <p:cNvPr id="63" name="Freeform: Shape 59">
            <a:extLst>
              <a:ext uri="{FF2B5EF4-FFF2-40B4-BE49-F238E27FC236}">
                <a16:creationId xmlns:a16="http://schemas.microsoft.com/office/drawing/2014/main" id="{96CB0275-66F1-4491-93B8-121D0C717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14"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5" name="Freeform: Shape 61">
            <a:extLst>
              <a:ext uri="{FF2B5EF4-FFF2-40B4-BE49-F238E27FC236}">
                <a16:creationId xmlns:a16="http://schemas.microsoft.com/office/drawing/2014/main" id="{18D32C3D-8F76-4E99-BE56-0836CC38C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6" name="Freeform: Shape 63">
            <a:extLst>
              <a:ext uri="{FF2B5EF4-FFF2-40B4-BE49-F238E27FC236}">
                <a16:creationId xmlns:a16="http://schemas.microsoft.com/office/drawing/2014/main" id="{70766076-46F5-42D5-A773-2B3BEF2B8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949008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2764C1-2244-89FD-DA99-93ED469993F9}"/>
              </a:ext>
            </a:extLst>
          </p:cNvPr>
          <p:cNvSpPr>
            <a:spLocks noGrp="1"/>
          </p:cNvSpPr>
          <p:nvPr>
            <p:ph type="title"/>
          </p:nvPr>
        </p:nvSpPr>
        <p:spPr/>
        <p:txBody>
          <a:bodyPr/>
          <a:lstStyle/>
          <a:p>
            <a:r>
              <a:rPr lang="fr-FR" dirty="0"/>
              <a:t>Enjeux</a:t>
            </a:r>
          </a:p>
        </p:txBody>
      </p:sp>
      <p:sp>
        <p:nvSpPr>
          <p:cNvPr id="3" name="Espace réservé du texte 2">
            <a:extLst>
              <a:ext uri="{FF2B5EF4-FFF2-40B4-BE49-F238E27FC236}">
                <a16:creationId xmlns:a16="http://schemas.microsoft.com/office/drawing/2014/main" id="{BAE21885-C542-6240-9DF5-69FAE529D865}"/>
              </a:ext>
            </a:extLst>
          </p:cNvPr>
          <p:cNvSpPr>
            <a:spLocks noGrp="1"/>
          </p:cNvSpPr>
          <p:nvPr>
            <p:ph type="body" idx="1"/>
          </p:nvPr>
        </p:nvSpPr>
        <p:spPr/>
        <p:txBody>
          <a:bodyPr>
            <a:normAutofit fontScale="85000" lnSpcReduction="10000"/>
          </a:bodyPr>
          <a:lstStyle/>
          <a:p>
            <a:r>
              <a:rPr lang="fr-FR" dirty="0"/>
              <a:t>Délimitation du corpus et connotation morale</a:t>
            </a:r>
          </a:p>
        </p:txBody>
      </p:sp>
    </p:spTree>
    <p:extLst>
      <p:ext uri="{BB962C8B-B14F-4D97-AF65-F5344CB8AC3E}">
        <p14:creationId xmlns:p14="http://schemas.microsoft.com/office/powerpoint/2010/main" val="266497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265EAE0-832F-65C5-18F0-6847BE2024A1}"/>
              </a:ext>
            </a:extLst>
          </p:cNvPr>
          <p:cNvGraphicFramePr>
            <a:graphicFrameLocks noGrp="1"/>
          </p:cNvGraphicFramePr>
          <p:nvPr>
            <p:extLst>
              <p:ext uri="{D42A27DB-BD31-4B8C-83A1-F6EECF244321}">
                <p14:modId xmlns:p14="http://schemas.microsoft.com/office/powerpoint/2010/main" val="1596089671"/>
              </p:ext>
            </p:extLst>
          </p:nvPr>
        </p:nvGraphicFramePr>
        <p:xfrm>
          <a:off x="361507" y="462514"/>
          <a:ext cx="11412192" cy="5932971"/>
        </p:xfrm>
        <a:graphic>
          <a:graphicData uri="http://schemas.openxmlformats.org/drawingml/2006/table">
            <a:tbl>
              <a:tblPr firstRow="1" firstCol="1" bandRow="1">
                <a:tableStyleId>{7DF18680-E054-41AD-8BC1-D1AEF772440D}</a:tableStyleId>
              </a:tblPr>
              <a:tblGrid>
                <a:gridCol w="2590991">
                  <a:extLst>
                    <a:ext uri="{9D8B030D-6E8A-4147-A177-3AD203B41FA5}">
                      <a16:colId xmlns:a16="http://schemas.microsoft.com/office/drawing/2014/main" val="3208709625"/>
                    </a:ext>
                  </a:extLst>
                </a:gridCol>
                <a:gridCol w="2262920">
                  <a:extLst>
                    <a:ext uri="{9D8B030D-6E8A-4147-A177-3AD203B41FA5}">
                      <a16:colId xmlns:a16="http://schemas.microsoft.com/office/drawing/2014/main" val="1287817171"/>
                    </a:ext>
                  </a:extLst>
                </a:gridCol>
                <a:gridCol w="1990533">
                  <a:extLst>
                    <a:ext uri="{9D8B030D-6E8A-4147-A177-3AD203B41FA5}">
                      <a16:colId xmlns:a16="http://schemas.microsoft.com/office/drawing/2014/main" val="2876556268"/>
                    </a:ext>
                  </a:extLst>
                </a:gridCol>
                <a:gridCol w="2283874">
                  <a:extLst>
                    <a:ext uri="{9D8B030D-6E8A-4147-A177-3AD203B41FA5}">
                      <a16:colId xmlns:a16="http://schemas.microsoft.com/office/drawing/2014/main" val="2151175514"/>
                    </a:ext>
                  </a:extLst>
                </a:gridCol>
                <a:gridCol w="2283874">
                  <a:extLst>
                    <a:ext uri="{9D8B030D-6E8A-4147-A177-3AD203B41FA5}">
                      <a16:colId xmlns:a16="http://schemas.microsoft.com/office/drawing/2014/main" val="3274366546"/>
                    </a:ext>
                  </a:extLst>
                </a:gridCol>
              </a:tblGrid>
              <a:tr h="1115991">
                <a:tc>
                  <a:txBody>
                    <a:bodyPr/>
                    <a:lstStyle/>
                    <a:p>
                      <a:endParaRPr lang="fr-FR" dirty="0"/>
                    </a:p>
                  </a:txBody>
                  <a:tcPr/>
                </a:tc>
                <a:tc>
                  <a:txBody>
                    <a:bodyPr/>
                    <a:lstStyle/>
                    <a:p>
                      <a:pPr algn="ctr"/>
                      <a:r>
                        <a:rPr lang="fr-FR" dirty="0"/>
                        <a:t>Satires &amp; Épîtres </a:t>
                      </a:r>
                    </a:p>
                    <a:p>
                      <a:pPr algn="ctr"/>
                      <a:r>
                        <a:rPr lang="fr-FR" dirty="0"/>
                        <a:t>(Horace)</a:t>
                      </a:r>
                    </a:p>
                  </a:txBody>
                  <a:tcPr anchor="ctr"/>
                </a:tc>
                <a:tc>
                  <a:txBody>
                    <a:bodyPr/>
                    <a:lstStyle/>
                    <a:p>
                      <a:pPr algn="ctr"/>
                      <a:r>
                        <a:rPr lang="fr-FR" dirty="0"/>
                        <a:t>Lyrisme</a:t>
                      </a:r>
                    </a:p>
                    <a:p>
                      <a:pPr algn="ctr"/>
                      <a:r>
                        <a:rPr lang="fr-FR" dirty="0"/>
                        <a:t>(Horace)</a:t>
                      </a:r>
                    </a:p>
                  </a:txBody>
                  <a:tcPr anchor="ctr"/>
                </a:tc>
                <a:tc>
                  <a:txBody>
                    <a:bodyPr/>
                    <a:lstStyle/>
                    <a:p>
                      <a:pPr algn="ctr"/>
                      <a:r>
                        <a:rPr lang="fr-FR" dirty="0"/>
                        <a:t>Épopée</a:t>
                      </a:r>
                    </a:p>
                    <a:p>
                      <a:pPr algn="ctr"/>
                      <a:r>
                        <a:rPr lang="fr-FR" dirty="0"/>
                        <a:t>(Virgile, Ovide)</a:t>
                      </a:r>
                    </a:p>
                  </a:txBody>
                  <a:tcPr anchor="ctr"/>
                </a:tc>
                <a:tc>
                  <a:txBody>
                    <a:bodyPr/>
                    <a:lstStyle/>
                    <a:p>
                      <a:pPr algn="ctr"/>
                      <a:r>
                        <a:rPr lang="fr-FR" dirty="0"/>
                        <a:t>Élégie (Tibulle, Properce, Ovide)</a:t>
                      </a:r>
                    </a:p>
                  </a:txBody>
                  <a:tcPr anchor="ctr"/>
                </a:tc>
                <a:extLst>
                  <a:ext uri="{0D108BD9-81ED-4DB2-BD59-A6C34878D82A}">
                    <a16:rowId xmlns:a16="http://schemas.microsoft.com/office/drawing/2014/main" val="3715584559"/>
                  </a:ext>
                </a:extLst>
              </a:tr>
              <a:tr h="802830">
                <a:tc>
                  <a:txBody>
                    <a:bodyPr/>
                    <a:lstStyle/>
                    <a:p>
                      <a:r>
                        <a:rPr lang="fr-FR" i="1" dirty="0" err="1"/>
                        <a:t>pecunia</a:t>
                      </a:r>
                      <a:endParaRPr lang="fr-FR" i="1" dirty="0"/>
                    </a:p>
                    <a:p>
                      <a:r>
                        <a:rPr lang="fr-FR" sz="1700" dirty="0"/>
                        <a:t>« argent/richesse »</a:t>
                      </a:r>
                    </a:p>
                  </a:txBody>
                  <a:tcPr anchor="ctr"/>
                </a:tc>
                <a:tc>
                  <a:txBody>
                    <a:bodyPr/>
                    <a:lstStyle/>
                    <a:p>
                      <a:pPr algn="ctr"/>
                      <a:r>
                        <a:rPr lang="fr-FR" dirty="0"/>
                        <a:t>5</a:t>
                      </a:r>
                    </a:p>
                  </a:txBody>
                  <a:tcPr anchor="ctr"/>
                </a:tc>
                <a:tc>
                  <a:txBody>
                    <a:bodyPr/>
                    <a:lstStyle/>
                    <a:p>
                      <a:pPr algn="ctr"/>
                      <a:r>
                        <a:rPr lang="fr-FR" dirty="0"/>
                        <a:t>3</a:t>
                      </a:r>
                    </a:p>
                  </a:txBody>
                  <a:tcPr anchor="ctr"/>
                </a:tc>
                <a:tc>
                  <a:txBody>
                    <a:bodyPr/>
                    <a:lstStyle/>
                    <a:p>
                      <a:pPr algn="ctr"/>
                      <a:r>
                        <a:rPr lang="fr-FR" dirty="0"/>
                        <a:t>0</a:t>
                      </a:r>
                    </a:p>
                  </a:txBody>
                  <a:tcPr anchor="ctr"/>
                </a:tc>
                <a:tc>
                  <a:txBody>
                    <a:bodyPr/>
                    <a:lstStyle/>
                    <a:p>
                      <a:pPr algn="ctr"/>
                      <a:r>
                        <a:rPr lang="fr-FR" dirty="0"/>
                        <a:t>1</a:t>
                      </a:r>
                    </a:p>
                  </a:txBody>
                  <a:tcPr anchor="ctr"/>
                </a:tc>
                <a:extLst>
                  <a:ext uri="{0D108BD9-81ED-4DB2-BD59-A6C34878D82A}">
                    <a16:rowId xmlns:a16="http://schemas.microsoft.com/office/drawing/2014/main" val="2409738927"/>
                  </a:ext>
                </a:extLst>
              </a:tr>
              <a:tr h="802830">
                <a:tc>
                  <a:txBody>
                    <a:bodyPr/>
                    <a:lstStyle/>
                    <a:p>
                      <a:r>
                        <a:rPr lang="fr-FR" i="1" dirty="0" err="1"/>
                        <a:t>macellum</a:t>
                      </a:r>
                      <a:endParaRPr lang="fr-FR" i="1" dirty="0"/>
                    </a:p>
                    <a:p>
                      <a:r>
                        <a:rPr lang="fr-FR" sz="1700" dirty="0"/>
                        <a:t>« marché »</a:t>
                      </a:r>
                    </a:p>
                  </a:txBody>
                  <a:tcPr anchor="ctr"/>
                </a:tc>
                <a:tc>
                  <a:txBody>
                    <a:bodyPr/>
                    <a:lstStyle/>
                    <a:p>
                      <a:pPr algn="ctr"/>
                      <a:r>
                        <a:rPr lang="fr-FR" dirty="0"/>
                        <a:t>3</a:t>
                      </a:r>
                    </a:p>
                  </a:txBody>
                  <a:tcPr anchor="ctr"/>
                </a:tc>
                <a:tc>
                  <a:txBody>
                    <a:bodyPr/>
                    <a:lstStyle/>
                    <a:p>
                      <a:pPr algn="ctr"/>
                      <a:r>
                        <a:rPr lang="fr-FR" dirty="0"/>
                        <a:t>0</a:t>
                      </a:r>
                    </a:p>
                  </a:txBody>
                  <a:tcPr anchor="ctr"/>
                </a:tc>
                <a:tc>
                  <a:txBody>
                    <a:bodyPr/>
                    <a:lstStyle/>
                    <a:p>
                      <a:pPr algn="ctr"/>
                      <a:r>
                        <a:rPr lang="fr-FR" dirty="0"/>
                        <a:t>0</a:t>
                      </a:r>
                    </a:p>
                  </a:txBody>
                  <a:tcPr anchor="ctr"/>
                </a:tc>
                <a:tc>
                  <a:txBody>
                    <a:bodyPr/>
                    <a:lstStyle/>
                    <a:p>
                      <a:pPr algn="ctr"/>
                      <a:r>
                        <a:rPr lang="fr-FR" dirty="0"/>
                        <a:t>0</a:t>
                      </a:r>
                    </a:p>
                  </a:txBody>
                  <a:tcPr anchor="ctr"/>
                </a:tc>
                <a:extLst>
                  <a:ext uri="{0D108BD9-81ED-4DB2-BD59-A6C34878D82A}">
                    <a16:rowId xmlns:a16="http://schemas.microsoft.com/office/drawing/2014/main" val="331250715"/>
                  </a:ext>
                </a:extLst>
              </a:tr>
              <a:tr h="802830">
                <a:tc>
                  <a:txBody>
                    <a:bodyPr/>
                    <a:lstStyle/>
                    <a:p>
                      <a:r>
                        <a:rPr lang="fr-FR" i="1" dirty="0" err="1"/>
                        <a:t>emere</a:t>
                      </a:r>
                      <a:endParaRPr lang="fr-FR" i="1" dirty="0"/>
                    </a:p>
                    <a:p>
                      <a:r>
                        <a:rPr lang="fr-FR" sz="1700" dirty="0"/>
                        <a:t>« acheter »</a:t>
                      </a:r>
                    </a:p>
                  </a:txBody>
                  <a:tcPr anchor="ctr"/>
                </a:tc>
                <a:tc>
                  <a:txBody>
                    <a:bodyPr/>
                    <a:lstStyle/>
                    <a:p>
                      <a:pPr algn="ctr"/>
                      <a:r>
                        <a:rPr lang="fr-FR" dirty="0"/>
                        <a:t>17</a:t>
                      </a:r>
                    </a:p>
                  </a:txBody>
                  <a:tcPr anchor="ctr"/>
                </a:tc>
                <a:tc>
                  <a:txBody>
                    <a:bodyPr/>
                    <a:lstStyle/>
                    <a:p>
                      <a:pPr algn="ctr"/>
                      <a:r>
                        <a:rPr lang="fr-FR" dirty="0"/>
                        <a:t>1</a:t>
                      </a:r>
                    </a:p>
                  </a:txBody>
                  <a:tcPr anchor="ctr"/>
                </a:tc>
                <a:tc>
                  <a:txBody>
                    <a:bodyPr/>
                    <a:lstStyle/>
                    <a:p>
                      <a:pPr algn="ctr"/>
                      <a:r>
                        <a:rPr lang="fr-FR" dirty="0"/>
                        <a:t>3</a:t>
                      </a:r>
                    </a:p>
                  </a:txBody>
                  <a:tcPr anchor="ctr"/>
                </a:tc>
                <a:tc>
                  <a:txBody>
                    <a:bodyPr/>
                    <a:lstStyle/>
                    <a:p>
                      <a:pPr algn="ctr"/>
                      <a:r>
                        <a:rPr lang="fr-FR" dirty="0"/>
                        <a:t>19</a:t>
                      </a:r>
                    </a:p>
                  </a:txBody>
                  <a:tcPr anchor="ctr"/>
                </a:tc>
                <a:extLst>
                  <a:ext uri="{0D108BD9-81ED-4DB2-BD59-A6C34878D82A}">
                    <a16:rowId xmlns:a16="http://schemas.microsoft.com/office/drawing/2014/main" val="2829085584"/>
                  </a:ext>
                </a:extLst>
              </a:tr>
              <a:tr h="802830">
                <a:tc>
                  <a:txBody>
                    <a:bodyPr/>
                    <a:lstStyle/>
                    <a:p>
                      <a:r>
                        <a:rPr lang="fr-FR" i="1" dirty="0" err="1"/>
                        <a:t>uendere</a:t>
                      </a:r>
                      <a:r>
                        <a:rPr lang="fr-FR" dirty="0"/>
                        <a:t> </a:t>
                      </a:r>
                    </a:p>
                    <a:p>
                      <a:pPr marL="0" algn="l" defTabSz="914400" rtl="0" eaLnBrk="1" latinLnBrk="0" hangingPunct="1"/>
                      <a:r>
                        <a:rPr lang="fr-FR" sz="1700" b="1" kern="1200" dirty="0">
                          <a:solidFill>
                            <a:schemeClr val="lt1"/>
                          </a:solidFill>
                          <a:latin typeface="+mn-lt"/>
                          <a:ea typeface="+mn-ea"/>
                          <a:cs typeface="+mn-cs"/>
                        </a:rPr>
                        <a:t>« vendre »</a:t>
                      </a:r>
                    </a:p>
                  </a:txBody>
                  <a:tcPr anchor="ctr"/>
                </a:tc>
                <a:tc>
                  <a:txBody>
                    <a:bodyPr/>
                    <a:lstStyle/>
                    <a:p>
                      <a:pPr algn="ctr"/>
                      <a:r>
                        <a:rPr lang="fr-FR" dirty="0"/>
                        <a:t>10</a:t>
                      </a:r>
                    </a:p>
                  </a:txBody>
                  <a:tcPr anchor="ctr"/>
                </a:tc>
                <a:tc>
                  <a:txBody>
                    <a:bodyPr/>
                    <a:lstStyle/>
                    <a:p>
                      <a:pPr algn="ctr"/>
                      <a:r>
                        <a:rPr lang="fr-FR" dirty="0"/>
                        <a:t>0</a:t>
                      </a:r>
                    </a:p>
                  </a:txBody>
                  <a:tcPr anchor="ctr"/>
                </a:tc>
                <a:tc>
                  <a:txBody>
                    <a:bodyPr/>
                    <a:lstStyle/>
                    <a:p>
                      <a:pPr algn="ctr"/>
                      <a:r>
                        <a:rPr lang="fr-FR" dirty="0"/>
                        <a:t>3</a:t>
                      </a:r>
                    </a:p>
                  </a:txBody>
                  <a:tcPr anchor="ctr"/>
                </a:tc>
                <a:tc>
                  <a:txBody>
                    <a:bodyPr/>
                    <a:lstStyle/>
                    <a:p>
                      <a:pPr algn="ctr"/>
                      <a:r>
                        <a:rPr lang="fr-FR" dirty="0"/>
                        <a:t>9</a:t>
                      </a:r>
                    </a:p>
                  </a:txBody>
                  <a:tcPr anchor="ctr"/>
                </a:tc>
                <a:extLst>
                  <a:ext uri="{0D108BD9-81ED-4DB2-BD59-A6C34878D82A}">
                    <a16:rowId xmlns:a16="http://schemas.microsoft.com/office/drawing/2014/main" val="321180139"/>
                  </a:ext>
                </a:extLst>
              </a:tr>
              <a:tr h="802830">
                <a:tc>
                  <a:txBody>
                    <a:bodyPr/>
                    <a:lstStyle/>
                    <a:p>
                      <a:r>
                        <a:rPr lang="fr-FR" i="1" dirty="0"/>
                        <a:t>pretium</a:t>
                      </a:r>
                      <a:r>
                        <a:rPr lang="fr-FR" dirty="0"/>
                        <a:t> </a:t>
                      </a:r>
                    </a:p>
                    <a:p>
                      <a:pPr marL="0" algn="l" defTabSz="914400" rtl="0" eaLnBrk="1" latinLnBrk="0" hangingPunct="1"/>
                      <a:r>
                        <a:rPr lang="fr-FR" sz="1700" b="1" kern="1200" dirty="0">
                          <a:solidFill>
                            <a:schemeClr val="lt1"/>
                          </a:solidFill>
                          <a:latin typeface="+mn-lt"/>
                          <a:ea typeface="+mn-ea"/>
                          <a:cs typeface="+mn-cs"/>
                        </a:rPr>
                        <a:t>« prix/valeur »</a:t>
                      </a:r>
                    </a:p>
                  </a:txBody>
                  <a:tcPr anchor="ctr"/>
                </a:tc>
                <a:tc>
                  <a:txBody>
                    <a:bodyPr/>
                    <a:lstStyle/>
                    <a:p>
                      <a:pPr algn="ctr"/>
                      <a:r>
                        <a:rPr lang="fr-FR" dirty="0"/>
                        <a:t>16</a:t>
                      </a:r>
                    </a:p>
                  </a:txBody>
                  <a:tcPr anchor="ctr"/>
                </a:tc>
                <a:tc>
                  <a:txBody>
                    <a:bodyPr/>
                    <a:lstStyle/>
                    <a:p>
                      <a:pPr algn="ctr"/>
                      <a:r>
                        <a:rPr lang="fr-FR" dirty="0"/>
                        <a:t>5</a:t>
                      </a:r>
                    </a:p>
                  </a:txBody>
                  <a:tcPr anchor="ctr"/>
                </a:tc>
                <a:tc>
                  <a:txBody>
                    <a:bodyPr/>
                    <a:lstStyle/>
                    <a:p>
                      <a:pPr algn="ctr"/>
                      <a:r>
                        <a:rPr lang="fr-FR" dirty="0"/>
                        <a:t>20</a:t>
                      </a:r>
                    </a:p>
                  </a:txBody>
                  <a:tcPr anchor="ctr"/>
                </a:tc>
                <a:tc>
                  <a:txBody>
                    <a:bodyPr/>
                    <a:lstStyle/>
                    <a:p>
                      <a:pPr algn="ctr"/>
                      <a:r>
                        <a:rPr lang="fr-FR" dirty="0"/>
                        <a:t>46</a:t>
                      </a:r>
                    </a:p>
                  </a:txBody>
                  <a:tcPr anchor="ctr"/>
                </a:tc>
                <a:extLst>
                  <a:ext uri="{0D108BD9-81ED-4DB2-BD59-A6C34878D82A}">
                    <a16:rowId xmlns:a16="http://schemas.microsoft.com/office/drawing/2014/main" val="1987918040"/>
                  </a:ext>
                </a:extLst>
              </a:tr>
              <a:tr h="802830">
                <a:tc>
                  <a:txBody>
                    <a:bodyPr/>
                    <a:lstStyle/>
                    <a:p>
                      <a:r>
                        <a:rPr lang="fr-FR" i="1" dirty="0" err="1"/>
                        <a:t>merx</a:t>
                      </a:r>
                      <a:r>
                        <a:rPr lang="fr-FR" i="1" dirty="0"/>
                        <a:t>/</a:t>
                      </a:r>
                      <a:r>
                        <a:rPr lang="fr-FR" i="1" dirty="0" err="1"/>
                        <a:t>merces</a:t>
                      </a:r>
                      <a:endParaRPr lang="fr-FR" i="1" dirty="0"/>
                    </a:p>
                    <a:p>
                      <a:pPr marL="0" algn="l" defTabSz="914400" rtl="0" eaLnBrk="1" latinLnBrk="0" hangingPunct="1"/>
                      <a:r>
                        <a:rPr lang="fr-FR" sz="1700" b="1" kern="1200" dirty="0">
                          <a:solidFill>
                            <a:schemeClr val="lt1"/>
                          </a:solidFill>
                          <a:latin typeface="+mn-lt"/>
                          <a:ea typeface="+mn-ea"/>
                          <a:cs typeface="+mn-cs"/>
                        </a:rPr>
                        <a:t>« marchandise »</a:t>
                      </a:r>
                    </a:p>
                  </a:txBody>
                  <a:tcPr anchor="ctr"/>
                </a:tc>
                <a:tc>
                  <a:txBody>
                    <a:bodyPr/>
                    <a:lstStyle/>
                    <a:p>
                      <a:pPr algn="ctr"/>
                      <a:r>
                        <a:rPr lang="fr-FR" dirty="0"/>
                        <a:t>28</a:t>
                      </a:r>
                    </a:p>
                  </a:txBody>
                  <a:tcPr anchor="ctr"/>
                </a:tc>
                <a:tc>
                  <a:txBody>
                    <a:bodyPr/>
                    <a:lstStyle/>
                    <a:p>
                      <a:pPr algn="ctr"/>
                      <a:r>
                        <a:rPr lang="fr-FR" dirty="0"/>
                        <a:t>13</a:t>
                      </a:r>
                    </a:p>
                  </a:txBody>
                  <a:tcPr anchor="ctr"/>
                </a:tc>
                <a:tc>
                  <a:txBody>
                    <a:bodyPr/>
                    <a:lstStyle/>
                    <a:p>
                      <a:pPr algn="ctr"/>
                      <a:r>
                        <a:rPr lang="fr-FR" dirty="0"/>
                        <a:t>8</a:t>
                      </a:r>
                    </a:p>
                  </a:txBody>
                  <a:tcPr anchor="ctr"/>
                </a:tc>
                <a:tc>
                  <a:txBody>
                    <a:bodyPr/>
                    <a:lstStyle/>
                    <a:p>
                      <a:pPr algn="ctr"/>
                      <a:r>
                        <a:rPr lang="fr-FR" dirty="0"/>
                        <a:t>22</a:t>
                      </a:r>
                    </a:p>
                  </a:txBody>
                  <a:tcPr anchor="ctr"/>
                </a:tc>
                <a:extLst>
                  <a:ext uri="{0D108BD9-81ED-4DB2-BD59-A6C34878D82A}">
                    <a16:rowId xmlns:a16="http://schemas.microsoft.com/office/drawing/2014/main" val="2289947539"/>
                  </a:ext>
                </a:extLst>
              </a:tr>
            </a:tbl>
          </a:graphicData>
        </a:graphic>
      </p:graphicFrame>
    </p:spTree>
    <p:extLst>
      <p:ext uri="{BB962C8B-B14F-4D97-AF65-F5344CB8AC3E}">
        <p14:creationId xmlns:p14="http://schemas.microsoft.com/office/powerpoint/2010/main" val="1623193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6A44F4-7CF9-5274-6F2F-D57C9209141C}"/>
              </a:ext>
            </a:extLst>
          </p:cNvPr>
          <p:cNvSpPr>
            <a:spLocks noGrp="1"/>
          </p:cNvSpPr>
          <p:nvPr>
            <p:ph type="title"/>
          </p:nvPr>
        </p:nvSpPr>
        <p:spPr/>
        <p:txBody>
          <a:bodyPr/>
          <a:lstStyle/>
          <a:p>
            <a:r>
              <a:rPr lang="fr-FR" dirty="0"/>
              <a:t>Inégalité de répartition</a:t>
            </a:r>
          </a:p>
        </p:txBody>
      </p:sp>
      <p:sp>
        <p:nvSpPr>
          <p:cNvPr id="3" name="Espace réservé du contenu 2">
            <a:extLst>
              <a:ext uri="{FF2B5EF4-FFF2-40B4-BE49-F238E27FC236}">
                <a16:creationId xmlns:a16="http://schemas.microsoft.com/office/drawing/2014/main" id="{0056A0B9-7268-FD18-EAD3-C844459690B1}"/>
              </a:ext>
            </a:extLst>
          </p:cNvPr>
          <p:cNvSpPr>
            <a:spLocks noGrp="1"/>
          </p:cNvSpPr>
          <p:nvPr>
            <p:ph idx="1"/>
          </p:nvPr>
        </p:nvSpPr>
        <p:spPr/>
        <p:txBody>
          <a:bodyPr>
            <a:normAutofit lnSpcReduction="10000"/>
          </a:bodyPr>
          <a:lstStyle/>
          <a:p>
            <a:r>
              <a:rPr lang="fr-FR" dirty="0"/>
              <a:t>Témoignage du malaise des auteurs à aborder la thématique du marché et des échanges économiques </a:t>
            </a:r>
          </a:p>
          <a:p>
            <a:pPr>
              <a:lnSpc>
                <a:spcPct val="100000"/>
              </a:lnSpc>
            </a:pPr>
            <a:r>
              <a:rPr lang="fr-FR" dirty="0"/>
              <a:t>	Révélateur des dynamiques complexes qui les entourent</a:t>
            </a:r>
          </a:p>
          <a:p>
            <a:pPr marL="285750" indent="-285750">
              <a:buFont typeface="Wingdings" pitchFamily="2" charset="2"/>
              <a:buChar char="Ø"/>
            </a:pPr>
            <a:r>
              <a:rPr lang="fr-FR" dirty="0"/>
              <a:t>Poésie comme marchandise</a:t>
            </a:r>
          </a:p>
          <a:p>
            <a:pPr marL="285750" indent="-285750">
              <a:buFont typeface="Wingdings" pitchFamily="2" charset="2"/>
              <a:buChar char="Ø"/>
            </a:pPr>
            <a:r>
              <a:rPr lang="fr-FR" dirty="0"/>
              <a:t>Connotation morale négative :</a:t>
            </a:r>
          </a:p>
          <a:p>
            <a:r>
              <a:rPr lang="fr-FR" dirty="0"/>
              <a:t>	</a:t>
            </a:r>
            <a:r>
              <a:rPr lang="fr-FR" sz="1600" dirty="0"/>
              <a:t>Fin de l’Âge d’Or </a:t>
            </a:r>
          </a:p>
          <a:p>
            <a:r>
              <a:rPr lang="fr-FR" sz="1600" dirty="0"/>
              <a:t>	Tromperie des marchands </a:t>
            </a:r>
          </a:p>
          <a:p>
            <a:r>
              <a:rPr lang="fr-FR" sz="1600" dirty="0"/>
              <a:t>	Avarice et </a:t>
            </a:r>
            <a:r>
              <a:rPr lang="fr-FR" sz="1600" i="1" dirty="0" err="1"/>
              <a:t>luxuria</a:t>
            </a:r>
            <a:endParaRPr lang="fr-FR" sz="1600" i="1" dirty="0"/>
          </a:p>
        </p:txBody>
      </p:sp>
      <p:cxnSp>
        <p:nvCxnSpPr>
          <p:cNvPr id="4" name="Connecteur droit avec flèche 3">
            <a:extLst>
              <a:ext uri="{FF2B5EF4-FFF2-40B4-BE49-F238E27FC236}">
                <a16:creationId xmlns:a16="http://schemas.microsoft.com/office/drawing/2014/main" id="{39C2349B-6FBB-8D41-62FB-4EFEE60395CB}"/>
              </a:ext>
            </a:extLst>
          </p:cNvPr>
          <p:cNvCxnSpPr>
            <a:cxnSpLocks/>
          </p:cNvCxnSpPr>
          <p:nvPr/>
        </p:nvCxnSpPr>
        <p:spPr>
          <a:xfrm>
            <a:off x="2466755" y="3360235"/>
            <a:ext cx="382772" cy="0"/>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571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FAE332-3549-1E7A-1A1B-CD74B4DE0D25}"/>
              </a:ext>
            </a:extLst>
          </p:cNvPr>
          <p:cNvSpPr>
            <a:spLocks noGrp="1"/>
          </p:cNvSpPr>
          <p:nvPr>
            <p:ph type="title"/>
          </p:nvPr>
        </p:nvSpPr>
        <p:spPr/>
        <p:txBody>
          <a:bodyPr/>
          <a:lstStyle/>
          <a:p>
            <a:r>
              <a:rPr lang="fr-FR" sz="4400" dirty="0"/>
              <a:t>Horace, Satires, I, 2</a:t>
            </a:r>
          </a:p>
        </p:txBody>
      </p:sp>
      <p:sp>
        <p:nvSpPr>
          <p:cNvPr id="3" name="Espace réservé du texte 2">
            <a:extLst>
              <a:ext uri="{FF2B5EF4-FFF2-40B4-BE49-F238E27FC236}">
                <a16:creationId xmlns:a16="http://schemas.microsoft.com/office/drawing/2014/main" id="{0573BDDA-26E5-ED2B-DD36-C371A97EB7C1}"/>
              </a:ext>
            </a:extLst>
          </p:cNvPr>
          <p:cNvSpPr>
            <a:spLocks noGrp="1"/>
          </p:cNvSpPr>
          <p:nvPr>
            <p:ph type="body" idx="1"/>
          </p:nvPr>
        </p:nvSpPr>
        <p:spPr/>
        <p:txBody>
          <a:bodyPr>
            <a:normAutofit fontScale="85000" lnSpcReduction="10000"/>
          </a:bodyPr>
          <a:lstStyle/>
          <a:p>
            <a:r>
              <a:rPr lang="fr-FR" dirty="0"/>
              <a:t>Les représentations de l’économie</a:t>
            </a:r>
          </a:p>
        </p:txBody>
      </p:sp>
    </p:spTree>
    <p:extLst>
      <p:ext uri="{BB962C8B-B14F-4D97-AF65-F5344CB8AC3E}">
        <p14:creationId xmlns:p14="http://schemas.microsoft.com/office/powerpoint/2010/main" val="3865582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BFB6F-F8A4-A0C3-B1B1-944FD006C35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78931A5-CBEC-2CD0-43B5-531E358BFF50}"/>
              </a:ext>
            </a:extLst>
          </p:cNvPr>
          <p:cNvSpPr>
            <a:spLocks noGrp="1"/>
          </p:cNvSpPr>
          <p:nvPr>
            <p:ph type="title"/>
          </p:nvPr>
        </p:nvSpPr>
        <p:spPr/>
        <p:txBody>
          <a:bodyPr>
            <a:normAutofit/>
          </a:bodyPr>
          <a:lstStyle/>
          <a:p>
            <a:r>
              <a:rPr lang="fr-FR" dirty="0"/>
              <a:t>L’ouverture : 1-4</a:t>
            </a:r>
          </a:p>
        </p:txBody>
      </p:sp>
      <p:sp>
        <p:nvSpPr>
          <p:cNvPr id="3" name="Espace réservé du contenu 2">
            <a:extLst>
              <a:ext uri="{FF2B5EF4-FFF2-40B4-BE49-F238E27FC236}">
                <a16:creationId xmlns:a16="http://schemas.microsoft.com/office/drawing/2014/main" id="{CF2D1E3A-F1E2-FA0E-9758-891C2254BD63}"/>
              </a:ext>
            </a:extLst>
          </p:cNvPr>
          <p:cNvSpPr>
            <a:spLocks noGrp="1"/>
          </p:cNvSpPr>
          <p:nvPr>
            <p:ph sz="half" idx="1"/>
          </p:nvPr>
        </p:nvSpPr>
        <p:spPr>
          <a:xfrm>
            <a:off x="170121" y="2507510"/>
            <a:ext cx="5741581" cy="1745501"/>
          </a:xfrm>
        </p:spPr>
        <p:txBody>
          <a:bodyPr>
            <a:noAutofit/>
          </a:bodyPr>
          <a:lstStyle/>
          <a:p>
            <a:r>
              <a:rPr lang="fr-FR" sz="1500" i="1" dirty="0" err="1"/>
              <a:t>Ambubaiarum</a:t>
            </a:r>
            <a:r>
              <a:rPr lang="fr-FR" sz="1500" i="1" dirty="0"/>
              <a:t> </a:t>
            </a:r>
            <a:r>
              <a:rPr lang="fr-FR" sz="1500" i="1" dirty="0" err="1"/>
              <a:t>collegia</a:t>
            </a:r>
            <a:r>
              <a:rPr lang="fr-FR" sz="1500" i="1" dirty="0"/>
              <a:t>, </a:t>
            </a:r>
            <a:r>
              <a:rPr lang="fr-FR" sz="1500" i="1" dirty="0" err="1"/>
              <a:t>pharmacopolae</a:t>
            </a:r>
            <a:endParaRPr lang="fr-FR" sz="1500" i="1" dirty="0"/>
          </a:p>
          <a:p>
            <a:r>
              <a:rPr lang="fr-FR" sz="1500" i="1" dirty="0" err="1"/>
              <a:t>mendici</a:t>
            </a:r>
            <a:r>
              <a:rPr lang="fr-FR" sz="1500" i="1" dirty="0"/>
              <a:t>, </a:t>
            </a:r>
            <a:r>
              <a:rPr lang="fr-FR" sz="1500" i="1" dirty="0" err="1"/>
              <a:t>mimae</a:t>
            </a:r>
            <a:r>
              <a:rPr lang="fr-FR" sz="1500" i="1" dirty="0"/>
              <a:t>, </a:t>
            </a:r>
            <a:r>
              <a:rPr lang="fr-FR" sz="1500" i="1" dirty="0" err="1"/>
              <a:t>balatrones</a:t>
            </a:r>
            <a:r>
              <a:rPr lang="fr-FR" sz="1500" i="1" dirty="0"/>
              <a:t>, hoc </a:t>
            </a:r>
            <a:r>
              <a:rPr lang="fr-FR" sz="1500" i="1" dirty="0" err="1"/>
              <a:t>genus</a:t>
            </a:r>
            <a:r>
              <a:rPr lang="fr-FR" sz="1500" i="1" dirty="0"/>
              <a:t> </a:t>
            </a:r>
            <a:r>
              <a:rPr lang="fr-FR" sz="1500" i="1" dirty="0" err="1"/>
              <a:t>omne</a:t>
            </a:r>
            <a:endParaRPr lang="fr-FR" sz="1500" i="1" dirty="0"/>
          </a:p>
          <a:p>
            <a:r>
              <a:rPr lang="fr-FR" sz="1500" i="1" dirty="0" err="1"/>
              <a:t>maestum</a:t>
            </a:r>
            <a:r>
              <a:rPr lang="fr-FR" sz="1500" i="1" dirty="0"/>
              <a:t> </a:t>
            </a:r>
            <a:r>
              <a:rPr lang="fr-FR" sz="1500" i="1" dirty="0" err="1"/>
              <a:t>ac</a:t>
            </a:r>
            <a:r>
              <a:rPr lang="fr-FR" sz="1500" i="1" dirty="0"/>
              <a:t> </a:t>
            </a:r>
            <a:r>
              <a:rPr lang="fr-FR" sz="1500" i="1" dirty="0" err="1"/>
              <a:t>sollicitum</a:t>
            </a:r>
            <a:r>
              <a:rPr lang="fr-FR" sz="1500" i="1" dirty="0"/>
              <a:t> est </a:t>
            </a:r>
            <a:r>
              <a:rPr lang="fr-FR" sz="1500" i="1" dirty="0" err="1"/>
              <a:t>cantoris</a:t>
            </a:r>
            <a:r>
              <a:rPr lang="fr-FR" sz="1500" i="1" dirty="0"/>
              <a:t> morte </a:t>
            </a:r>
            <a:r>
              <a:rPr lang="fr-FR" sz="1500" i="1" dirty="0" err="1"/>
              <a:t>Tigelli</a:t>
            </a:r>
            <a:r>
              <a:rPr lang="fr-FR" sz="1500" i="1" dirty="0"/>
              <a:t>. </a:t>
            </a:r>
          </a:p>
          <a:p>
            <a:r>
              <a:rPr lang="fr-FR" sz="1500" i="1" dirty="0" err="1"/>
              <a:t>Quippe</a:t>
            </a:r>
            <a:r>
              <a:rPr lang="fr-FR" sz="1500" i="1" dirty="0"/>
              <a:t> </a:t>
            </a:r>
            <a:r>
              <a:rPr lang="fr-FR" sz="1500" b="1" i="1" dirty="0" err="1">
                <a:solidFill>
                  <a:schemeClr val="accent1">
                    <a:lumMod val="50000"/>
                  </a:schemeClr>
                </a:solidFill>
              </a:rPr>
              <a:t>benignus</a:t>
            </a:r>
            <a:r>
              <a:rPr lang="fr-FR" sz="1500" i="1" dirty="0"/>
              <a:t> erat. </a:t>
            </a:r>
          </a:p>
        </p:txBody>
      </p:sp>
      <p:sp>
        <p:nvSpPr>
          <p:cNvPr id="4" name="Espace réservé du contenu 3">
            <a:extLst>
              <a:ext uri="{FF2B5EF4-FFF2-40B4-BE49-F238E27FC236}">
                <a16:creationId xmlns:a16="http://schemas.microsoft.com/office/drawing/2014/main" id="{30E6EDCD-7F83-A9BB-EA39-972E6E4C540C}"/>
              </a:ext>
            </a:extLst>
          </p:cNvPr>
          <p:cNvSpPr>
            <a:spLocks noGrp="1"/>
          </p:cNvSpPr>
          <p:nvPr>
            <p:ph sz="half" idx="2"/>
          </p:nvPr>
        </p:nvSpPr>
        <p:spPr>
          <a:xfrm>
            <a:off x="6280297" y="2512828"/>
            <a:ext cx="5741581" cy="1740182"/>
          </a:xfrm>
        </p:spPr>
        <p:txBody>
          <a:bodyPr>
            <a:noAutofit/>
          </a:bodyPr>
          <a:lstStyle/>
          <a:p>
            <a:pPr algn="just"/>
            <a:r>
              <a:rPr lang="fr-FR" sz="1500" dirty="0"/>
              <a:t>Les collèges des courtisanes, les pharmaciens, les mendiants, les mimes, les coquins, toute cette espèce est triste et agitée par la mort du chanteur </a:t>
            </a:r>
            <a:r>
              <a:rPr lang="fr-FR" sz="1500" dirty="0" err="1"/>
              <a:t>Tigellius</a:t>
            </a:r>
            <a:r>
              <a:rPr lang="fr-FR" sz="1500" dirty="0"/>
              <a:t>. En effet, il était </a:t>
            </a:r>
            <a:r>
              <a:rPr lang="fr-FR" sz="1500" i="1" dirty="0" err="1"/>
              <a:t>benignus</a:t>
            </a:r>
            <a:r>
              <a:rPr lang="fr-FR" sz="1500" dirty="0"/>
              <a:t>. </a:t>
            </a:r>
          </a:p>
        </p:txBody>
      </p:sp>
      <p:sp>
        <p:nvSpPr>
          <p:cNvPr id="5" name="ZoneTexte 4">
            <a:extLst>
              <a:ext uri="{FF2B5EF4-FFF2-40B4-BE49-F238E27FC236}">
                <a16:creationId xmlns:a16="http://schemas.microsoft.com/office/drawing/2014/main" id="{9125616F-8ADF-2DD3-1A07-55E559783AF8}"/>
              </a:ext>
            </a:extLst>
          </p:cNvPr>
          <p:cNvSpPr txBox="1"/>
          <p:nvPr/>
        </p:nvSpPr>
        <p:spPr>
          <a:xfrm>
            <a:off x="1920240" y="4973032"/>
            <a:ext cx="8770571" cy="955646"/>
          </a:xfrm>
          <a:prstGeom prst="rect">
            <a:avLst/>
          </a:prstGeom>
          <a:noFill/>
        </p:spPr>
        <p:txBody>
          <a:bodyPr wrap="square" rtlCol="0">
            <a:spAutoFit/>
          </a:bodyPr>
          <a:lstStyle/>
          <a:p>
            <a:pPr marL="285750" indent="-285750">
              <a:lnSpc>
                <a:spcPct val="140000"/>
              </a:lnSpc>
              <a:spcBef>
                <a:spcPts val="930"/>
              </a:spcBef>
              <a:buFont typeface="Wingdings" pitchFamily="2" charset="2"/>
              <a:buChar char="Ø"/>
            </a:pPr>
            <a:r>
              <a:rPr lang="fr-FR" spc="150" dirty="0">
                <a:solidFill>
                  <a:schemeClr val="tx1">
                    <a:lumMod val="75000"/>
                    <a:lumOff val="25000"/>
                  </a:schemeClr>
                </a:solidFill>
              </a:rPr>
              <a:t>Empilement en asyndète</a:t>
            </a:r>
          </a:p>
          <a:p>
            <a:pPr marL="285750" indent="-285750">
              <a:lnSpc>
                <a:spcPct val="140000"/>
              </a:lnSpc>
              <a:spcBef>
                <a:spcPts val="930"/>
              </a:spcBef>
              <a:buFont typeface="Wingdings" pitchFamily="2" charset="2"/>
              <a:buChar char="Ø"/>
            </a:pPr>
            <a:r>
              <a:rPr lang="fr-FR" spc="150" dirty="0">
                <a:solidFill>
                  <a:schemeClr val="tx1">
                    <a:lumMod val="75000"/>
                    <a:lumOff val="25000"/>
                  </a:schemeClr>
                </a:solidFill>
              </a:rPr>
              <a:t>« </a:t>
            </a:r>
            <a:r>
              <a:rPr lang="fr-FR" i="1" spc="150" dirty="0" err="1">
                <a:solidFill>
                  <a:schemeClr val="tx1">
                    <a:lumMod val="75000"/>
                    <a:lumOff val="25000"/>
                  </a:schemeClr>
                </a:solidFill>
              </a:rPr>
              <a:t>benignus</a:t>
            </a:r>
            <a:r>
              <a:rPr lang="fr-FR" spc="150" dirty="0">
                <a:solidFill>
                  <a:schemeClr val="tx1">
                    <a:lumMod val="75000"/>
                    <a:lumOff val="25000"/>
                  </a:schemeClr>
                </a:solidFill>
              </a:rPr>
              <a:t> »</a:t>
            </a:r>
          </a:p>
        </p:txBody>
      </p:sp>
      <p:cxnSp>
        <p:nvCxnSpPr>
          <p:cNvPr id="7" name="Connecteur droit 6">
            <a:extLst>
              <a:ext uri="{FF2B5EF4-FFF2-40B4-BE49-F238E27FC236}">
                <a16:creationId xmlns:a16="http://schemas.microsoft.com/office/drawing/2014/main" id="{129CC84E-E651-4FBF-A10C-522E7CCDF272}"/>
              </a:ext>
            </a:extLst>
          </p:cNvPr>
          <p:cNvCxnSpPr>
            <a:cxnSpLocks/>
          </p:cNvCxnSpPr>
          <p:nvPr/>
        </p:nvCxnSpPr>
        <p:spPr>
          <a:xfrm>
            <a:off x="2636874" y="4465672"/>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5738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A7CDD-B3C2-4A40-10BC-9FF9B7C9764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6AF6C20-82C0-7CC9-783E-BAC01CBE0C28}"/>
              </a:ext>
            </a:extLst>
          </p:cNvPr>
          <p:cNvSpPr>
            <a:spLocks noGrp="1"/>
          </p:cNvSpPr>
          <p:nvPr>
            <p:ph type="title"/>
          </p:nvPr>
        </p:nvSpPr>
        <p:spPr/>
        <p:txBody>
          <a:bodyPr>
            <a:normAutofit/>
          </a:bodyPr>
          <a:lstStyle/>
          <a:p>
            <a:r>
              <a:rPr lang="fr-FR" dirty="0"/>
              <a:t>Deux extrêmes : 4-11</a:t>
            </a:r>
          </a:p>
        </p:txBody>
      </p:sp>
      <p:sp>
        <p:nvSpPr>
          <p:cNvPr id="3" name="Espace réservé du contenu 2">
            <a:extLst>
              <a:ext uri="{FF2B5EF4-FFF2-40B4-BE49-F238E27FC236}">
                <a16:creationId xmlns:a16="http://schemas.microsoft.com/office/drawing/2014/main" id="{5753190C-0CD2-832F-779E-36606FD95E5B}"/>
              </a:ext>
            </a:extLst>
          </p:cNvPr>
          <p:cNvSpPr>
            <a:spLocks noGrp="1"/>
          </p:cNvSpPr>
          <p:nvPr>
            <p:ph sz="half" idx="1"/>
          </p:nvPr>
        </p:nvSpPr>
        <p:spPr>
          <a:xfrm>
            <a:off x="170121" y="2358655"/>
            <a:ext cx="5741581" cy="3595574"/>
          </a:xfrm>
        </p:spPr>
        <p:txBody>
          <a:bodyPr>
            <a:noAutofit/>
          </a:bodyPr>
          <a:lstStyle/>
          <a:p>
            <a:r>
              <a:rPr lang="fr-FR" sz="1500" i="1" dirty="0"/>
              <a:t>Contra hic, ne </a:t>
            </a:r>
            <a:r>
              <a:rPr lang="fr-FR" sz="1500" i="1" dirty="0" err="1"/>
              <a:t>prodigus</a:t>
            </a:r>
            <a:r>
              <a:rPr lang="fr-FR" sz="1500" i="1" dirty="0"/>
              <a:t> esse</a:t>
            </a:r>
          </a:p>
          <a:p>
            <a:r>
              <a:rPr lang="fr-FR" sz="1500" i="1" dirty="0" err="1"/>
              <a:t>dicatur</a:t>
            </a:r>
            <a:r>
              <a:rPr lang="fr-FR" sz="1500" i="1" dirty="0"/>
              <a:t> </a:t>
            </a:r>
            <a:r>
              <a:rPr lang="fr-FR" sz="1500" i="1" dirty="0" err="1"/>
              <a:t>metuens</a:t>
            </a:r>
            <a:r>
              <a:rPr lang="fr-FR" sz="1500" i="1" dirty="0"/>
              <a:t>, </a:t>
            </a:r>
            <a:r>
              <a:rPr lang="fr-FR" sz="1500" i="1" dirty="0" err="1"/>
              <a:t>inopi</a:t>
            </a:r>
            <a:r>
              <a:rPr lang="fr-FR" sz="1500" i="1" dirty="0"/>
              <a:t> </a:t>
            </a:r>
            <a:r>
              <a:rPr lang="fr-FR" sz="1500" i="1" dirty="0" err="1"/>
              <a:t>dare</a:t>
            </a:r>
            <a:r>
              <a:rPr lang="fr-FR" sz="1500" i="1" dirty="0"/>
              <a:t> </a:t>
            </a:r>
            <a:r>
              <a:rPr lang="fr-FR" sz="1500" i="1" dirty="0" err="1"/>
              <a:t>nolit</a:t>
            </a:r>
            <a:r>
              <a:rPr lang="fr-FR" sz="1500" i="1" dirty="0"/>
              <a:t> </a:t>
            </a:r>
            <a:r>
              <a:rPr lang="fr-FR" sz="1500" i="1" dirty="0" err="1"/>
              <a:t>amico</a:t>
            </a:r>
            <a:r>
              <a:rPr lang="fr-FR" sz="1500" i="1" dirty="0"/>
              <a:t>. </a:t>
            </a:r>
          </a:p>
          <a:p>
            <a:r>
              <a:rPr lang="fr-FR" sz="1500" i="1" dirty="0" err="1"/>
              <a:t>frigus</a:t>
            </a:r>
            <a:r>
              <a:rPr lang="fr-FR" sz="1500" i="1" dirty="0"/>
              <a:t> quo </a:t>
            </a:r>
            <a:r>
              <a:rPr lang="fr-FR" sz="1500" i="1" dirty="0" err="1"/>
              <a:t>duramque</a:t>
            </a:r>
            <a:r>
              <a:rPr lang="fr-FR" sz="1500" i="1" dirty="0"/>
              <a:t> </a:t>
            </a:r>
            <a:r>
              <a:rPr lang="fr-FR" sz="1500" i="1" dirty="0" err="1">
                <a:solidFill>
                  <a:srgbClr val="C00000"/>
                </a:solidFill>
              </a:rPr>
              <a:t>famem</a:t>
            </a:r>
            <a:r>
              <a:rPr lang="fr-FR" sz="1500" i="1" dirty="0"/>
              <a:t> </a:t>
            </a:r>
            <a:r>
              <a:rPr lang="fr-FR" sz="1500" i="1" dirty="0" err="1"/>
              <a:t>propellere</a:t>
            </a:r>
            <a:r>
              <a:rPr lang="fr-FR" sz="1500" i="1" dirty="0"/>
              <a:t> </a:t>
            </a:r>
            <a:r>
              <a:rPr lang="fr-FR" sz="1500" i="1" dirty="0" err="1"/>
              <a:t>possit</a:t>
            </a:r>
            <a:r>
              <a:rPr lang="fr-FR" sz="1500" i="1" dirty="0"/>
              <a:t>. </a:t>
            </a:r>
          </a:p>
          <a:p>
            <a:r>
              <a:rPr lang="fr-FR" sz="1500" i="1" dirty="0" err="1"/>
              <a:t>hunc</a:t>
            </a:r>
            <a:r>
              <a:rPr lang="fr-FR" sz="1500" i="1" dirty="0"/>
              <a:t> si </a:t>
            </a:r>
            <a:r>
              <a:rPr lang="fr-FR" sz="1500" i="1" dirty="0" err="1"/>
              <a:t>perconteris</a:t>
            </a:r>
            <a:r>
              <a:rPr lang="fr-FR" sz="1500" i="1" dirty="0"/>
              <a:t>, </a:t>
            </a:r>
            <a:r>
              <a:rPr lang="fr-FR" sz="1500" i="1" dirty="0" err="1"/>
              <a:t>aui</a:t>
            </a:r>
            <a:r>
              <a:rPr lang="fr-FR" sz="1500" i="1" dirty="0"/>
              <a:t> </a:t>
            </a:r>
            <a:r>
              <a:rPr lang="fr-FR" sz="1500" i="1" dirty="0" err="1"/>
              <a:t>cur</a:t>
            </a:r>
            <a:r>
              <a:rPr lang="fr-FR" sz="1500" i="1" dirty="0"/>
              <a:t> </a:t>
            </a:r>
            <a:r>
              <a:rPr lang="fr-FR" sz="1500" i="1" dirty="0" err="1"/>
              <a:t>atque</a:t>
            </a:r>
            <a:r>
              <a:rPr lang="fr-FR" sz="1500" i="1" dirty="0"/>
              <a:t> </a:t>
            </a:r>
            <a:r>
              <a:rPr lang="fr-FR" sz="1500" i="1" dirty="0" err="1"/>
              <a:t>parentis</a:t>
            </a:r>
            <a:endParaRPr lang="fr-FR" sz="1500" i="1" dirty="0"/>
          </a:p>
          <a:p>
            <a:r>
              <a:rPr lang="fr-FR" sz="1500" i="1" dirty="0" err="1"/>
              <a:t>praeclaram</a:t>
            </a:r>
            <a:r>
              <a:rPr lang="fr-FR" sz="1500" i="1" dirty="0"/>
              <a:t> </a:t>
            </a:r>
            <a:r>
              <a:rPr lang="fr-FR" sz="1500" i="1" dirty="0" err="1"/>
              <a:t>ingrata</a:t>
            </a:r>
            <a:r>
              <a:rPr lang="fr-FR" sz="1500" i="1" dirty="0"/>
              <a:t> </a:t>
            </a:r>
            <a:r>
              <a:rPr lang="fr-FR" sz="1500" i="1" dirty="0" err="1"/>
              <a:t>stringat</a:t>
            </a:r>
            <a:r>
              <a:rPr lang="fr-FR" sz="1500" i="1" dirty="0"/>
              <a:t> malus </a:t>
            </a:r>
            <a:r>
              <a:rPr lang="fr-FR" sz="1500" i="1" dirty="0" err="1">
                <a:solidFill>
                  <a:srgbClr val="C00000"/>
                </a:solidFill>
              </a:rPr>
              <a:t>ingluuie</a:t>
            </a:r>
            <a:r>
              <a:rPr lang="fr-FR" sz="1500" i="1" dirty="0"/>
              <a:t> rem, </a:t>
            </a:r>
          </a:p>
          <a:p>
            <a:r>
              <a:rPr lang="fr-FR" sz="1500" i="1" dirty="0" err="1"/>
              <a:t>omnia</a:t>
            </a:r>
            <a:r>
              <a:rPr lang="fr-FR" sz="1500" i="1" dirty="0"/>
              <a:t> </a:t>
            </a:r>
            <a:r>
              <a:rPr lang="fr-FR" sz="1500" i="1" dirty="0" err="1"/>
              <a:t>conductis</a:t>
            </a:r>
            <a:r>
              <a:rPr lang="fr-FR" sz="1500" i="1" dirty="0"/>
              <a:t> </a:t>
            </a:r>
            <a:r>
              <a:rPr lang="fr-FR" sz="1500" i="1" dirty="0" err="1"/>
              <a:t>coemens</a:t>
            </a:r>
            <a:r>
              <a:rPr lang="fr-FR" sz="1500" i="1" dirty="0"/>
              <a:t> </a:t>
            </a:r>
            <a:r>
              <a:rPr lang="fr-FR" sz="1500" i="1" dirty="0" err="1">
                <a:solidFill>
                  <a:srgbClr val="C00000"/>
                </a:solidFill>
              </a:rPr>
              <a:t>obsonia</a:t>
            </a:r>
            <a:r>
              <a:rPr lang="fr-FR" sz="1500" i="1" dirty="0"/>
              <a:t> </a:t>
            </a:r>
            <a:r>
              <a:rPr lang="fr-FR" sz="1500" i="1" dirty="0" err="1"/>
              <a:t>nummis</a:t>
            </a:r>
            <a:r>
              <a:rPr lang="fr-FR" sz="1500" i="1" dirty="0"/>
              <a:t>, </a:t>
            </a:r>
          </a:p>
          <a:p>
            <a:r>
              <a:rPr lang="fr-FR" sz="1500" i="1" dirty="0" err="1"/>
              <a:t>sord</a:t>
            </a:r>
            <a:r>
              <a:rPr lang="fr-FR" sz="1500" i="1" dirty="0" err="1">
                <a:solidFill>
                  <a:schemeClr val="accent3"/>
                </a:solidFill>
              </a:rPr>
              <a:t>i</a:t>
            </a:r>
            <a:r>
              <a:rPr lang="fr-FR" sz="1500" i="1" dirty="0" err="1"/>
              <a:t>dus</a:t>
            </a:r>
            <a:r>
              <a:rPr lang="fr-FR" sz="1500" i="1" dirty="0"/>
              <a:t> </a:t>
            </a:r>
            <a:r>
              <a:rPr lang="fr-FR" sz="1500" i="1" dirty="0" err="1"/>
              <a:t>atque</a:t>
            </a:r>
            <a:r>
              <a:rPr lang="fr-FR" sz="1500" i="1" dirty="0"/>
              <a:t> </a:t>
            </a:r>
            <a:r>
              <a:rPr lang="fr-FR" sz="1500" i="1" dirty="0" err="1"/>
              <a:t>an</a:t>
            </a:r>
            <a:r>
              <a:rPr lang="fr-FR" sz="1500" i="1" dirty="0" err="1">
                <a:solidFill>
                  <a:schemeClr val="accent3"/>
                </a:solidFill>
              </a:rPr>
              <a:t>i</a:t>
            </a:r>
            <a:r>
              <a:rPr lang="fr-FR" sz="1500" i="1" dirty="0" err="1"/>
              <a:t>m</a:t>
            </a:r>
            <a:r>
              <a:rPr lang="fr-FR" sz="1500" i="1" dirty="0" err="1">
                <a:solidFill>
                  <a:schemeClr val="accent3"/>
                </a:solidFill>
              </a:rPr>
              <a:t>i</a:t>
            </a:r>
            <a:r>
              <a:rPr lang="fr-FR" sz="1500" i="1" dirty="0"/>
              <a:t> quod </a:t>
            </a:r>
            <a:r>
              <a:rPr lang="fr-FR" sz="1500" i="1" dirty="0" err="1"/>
              <a:t>paru</a:t>
            </a:r>
            <a:r>
              <a:rPr lang="fr-FR" sz="1500" i="1" dirty="0" err="1">
                <a:solidFill>
                  <a:schemeClr val="accent3"/>
                </a:solidFill>
              </a:rPr>
              <a:t>i</a:t>
            </a:r>
            <a:r>
              <a:rPr lang="fr-FR" sz="1500" i="1" dirty="0"/>
              <a:t> </a:t>
            </a:r>
            <a:r>
              <a:rPr lang="fr-FR" sz="1500" i="1" dirty="0" err="1"/>
              <a:t>nol</a:t>
            </a:r>
            <a:r>
              <a:rPr lang="fr-FR" sz="1500" i="1" dirty="0" err="1">
                <a:solidFill>
                  <a:schemeClr val="accent3"/>
                </a:solidFill>
              </a:rPr>
              <a:t>i</a:t>
            </a:r>
            <a:r>
              <a:rPr lang="fr-FR" sz="1500" i="1" dirty="0" err="1"/>
              <a:t>t</a:t>
            </a:r>
            <a:r>
              <a:rPr lang="fr-FR" sz="1500" i="1" dirty="0"/>
              <a:t> </a:t>
            </a:r>
            <a:r>
              <a:rPr lang="fr-FR" sz="1500" i="1" dirty="0" err="1"/>
              <a:t>haber</a:t>
            </a:r>
            <a:r>
              <a:rPr lang="fr-FR" sz="1500" i="1" dirty="0" err="1">
                <a:solidFill>
                  <a:schemeClr val="accent3"/>
                </a:solidFill>
              </a:rPr>
              <a:t>i</a:t>
            </a:r>
            <a:r>
              <a:rPr lang="fr-FR" sz="1500" i="1" dirty="0"/>
              <a:t>, </a:t>
            </a:r>
          </a:p>
          <a:p>
            <a:r>
              <a:rPr lang="fr-FR" sz="1500" i="1" dirty="0" err="1"/>
              <a:t>respondet</a:t>
            </a:r>
            <a:r>
              <a:rPr lang="fr-FR" sz="1500" i="1" dirty="0"/>
              <a:t>.</a:t>
            </a:r>
          </a:p>
        </p:txBody>
      </p:sp>
      <p:sp>
        <p:nvSpPr>
          <p:cNvPr id="4" name="Espace réservé du contenu 3">
            <a:extLst>
              <a:ext uri="{FF2B5EF4-FFF2-40B4-BE49-F238E27FC236}">
                <a16:creationId xmlns:a16="http://schemas.microsoft.com/office/drawing/2014/main" id="{1AAFCCB9-9456-DA97-9F29-8E9E0591AEFA}"/>
              </a:ext>
            </a:extLst>
          </p:cNvPr>
          <p:cNvSpPr>
            <a:spLocks noGrp="1"/>
          </p:cNvSpPr>
          <p:nvPr>
            <p:ph sz="half" idx="2"/>
          </p:nvPr>
        </p:nvSpPr>
        <p:spPr>
          <a:xfrm>
            <a:off x="6280298" y="2416259"/>
            <a:ext cx="5741581" cy="3537959"/>
          </a:xfrm>
        </p:spPr>
        <p:txBody>
          <a:bodyPr>
            <a:noAutofit/>
          </a:bodyPr>
          <a:lstStyle/>
          <a:p>
            <a:pPr algn="just"/>
            <a:r>
              <a:rPr lang="fr-FR" sz="1500" dirty="0"/>
              <a:t>À l’inverse, celui-ci, de peur d’être dit prodigue, ne voudrait pas donner à un ami dans le besoin de quoi chasser le froid et la dure faim. Si on demandait à celui-là pourquoi il dépense avec gloutonnerie le patrimoine remarquable de ses aïeux et de ses parents, achetant toutes sortes de mets avec de l’argent emprunté, il répondrait qu’il ne veut pas être tenu pour avare et étroit d’esprit. </a:t>
            </a:r>
          </a:p>
        </p:txBody>
      </p:sp>
      <p:cxnSp>
        <p:nvCxnSpPr>
          <p:cNvPr id="7" name="Connecteur droit 6">
            <a:extLst>
              <a:ext uri="{FF2B5EF4-FFF2-40B4-BE49-F238E27FC236}">
                <a16:creationId xmlns:a16="http://schemas.microsoft.com/office/drawing/2014/main" id="{0BF6032A-0892-7548-59CB-18AA14888362}"/>
              </a:ext>
            </a:extLst>
          </p:cNvPr>
          <p:cNvCxnSpPr>
            <a:cxnSpLocks/>
          </p:cNvCxnSpPr>
          <p:nvPr/>
        </p:nvCxnSpPr>
        <p:spPr>
          <a:xfrm>
            <a:off x="2675857" y="6235667"/>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1588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E9441-1430-2396-736B-71B325180F4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65E460D-2B87-FA52-5EF6-C2C3258D7FDB}"/>
              </a:ext>
            </a:extLst>
          </p:cNvPr>
          <p:cNvSpPr>
            <a:spLocks noGrp="1"/>
          </p:cNvSpPr>
          <p:nvPr>
            <p:ph type="title"/>
          </p:nvPr>
        </p:nvSpPr>
        <p:spPr/>
        <p:txBody>
          <a:bodyPr>
            <a:normAutofit/>
          </a:bodyPr>
          <a:lstStyle/>
          <a:p>
            <a:r>
              <a:rPr lang="fr-FR" dirty="0"/>
              <a:t>Deux extrêmes : 4-11</a:t>
            </a:r>
          </a:p>
        </p:txBody>
      </p:sp>
      <p:sp>
        <p:nvSpPr>
          <p:cNvPr id="3" name="Espace réservé du contenu 2">
            <a:extLst>
              <a:ext uri="{FF2B5EF4-FFF2-40B4-BE49-F238E27FC236}">
                <a16:creationId xmlns:a16="http://schemas.microsoft.com/office/drawing/2014/main" id="{980D8DC6-2BAA-0787-0841-6E01E30BC3C1}"/>
              </a:ext>
            </a:extLst>
          </p:cNvPr>
          <p:cNvSpPr>
            <a:spLocks noGrp="1"/>
          </p:cNvSpPr>
          <p:nvPr>
            <p:ph sz="half" idx="1"/>
          </p:nvPr>
        </p:nvSpPr>
        <p:spPr>
          <a:xfrm>
            <a:off x="170121" y="2358655"/>
            <a:ext cx="5741581" cy="3595574"/>
          </a:xfrm>
        </p:spPr>
        <p:txBody>
          <a:bodyPr>
            <a:noAutofit/>
          </a:bodyPr>
          <a:lstStyle/>
          <a:p>
            <a:r>
              <a:rPr lang="fr-FR" sz="1500" i="1" dirty="0"/>
              <a:t>Contra hic, ne </a:t>
            </a:r>
            <a:r>
              <a:rPr lang="fr-FR" sz="1500" i="1" dirty="0" err="1"/>
              <a:t>prodigus</a:t>
            </a:r>
            <a:r>
              <a:rPr lang="fr-FR" sz="1500" i="1" dirty="0"/>
              <a:t> esse</a:t>
            </a:r>
          </a:p>
          <a:p>
            <a:r>
              <a:rPr lang="fr-FR" sz="1500" i="1" dirty="0" err="1"/>
              <a:t>dicatur</a:t>
            </a:r>
            <a:r>
              <a:rPr lang="fr-FR" sz="1500" i="1" dirty="0"/>
              <a:t> </a:t>
            </a:r>
            <a:r>
              <a:rPr lang="fr-FR" sz="1500" i="1" dirty="0" err="1"/>
              <a:t>metuens</a:t>
            </a:r>
            <a:r>
              <a:rPr lang="fr-FR" sz="1500" i="1" dirty="0"/>
              <a:t>, </a:t>
            </a:r>
            <a:r>
              <a:rPr lang="fr-FR" sz="1500" i="1" dirty="0" err="1"/>
              <a:t>inopi</a:t>
            </a:r>
            <a:r>
              <a:rPr lang="fr-FR" sz="1500" i="1" dirty="0"/>
              <a:t> </a:t>
            </a:r>
            <a:r>
              <a:rPr lang="fr-FR" sz="1500" i="1" dirty="0" err="1"/>
              <a:t>dare</a:t>
            </a:r>
            <a:r>
              <a:rPr lang="fr-FR" sz="1500" i="1" dirty="0"/>
              <a:t> </a:t>
            </a:r>
            <a:r>
              <a:rPr lang="fr-FR" sz="1500" i="1" dirty="0" err="1"/>
              <a:t>nolit</a:t>
            </a:r>
            <a:r>
              <a:rPr lang="fr-FR" sz="1500" i="1" dirty="0"/>
              <a:t> </a:t>
            </a:r>
            <a:r>
              <a:rPr lang="fr-FR" sz="1500" i="1" dirty="0" err="1">
                <a:solidFill>
                  <a:schemeClr val="accent4">
                    <a:lumMod val="75000"/>
                  </a:schemeClr>
                </a:solidFill>
              </a:rPr>
              <a:t>amico</a:t>
            </a:r>
            <a:r>
              <a:rPr lang="fr-FR" sz="1500" i="1" dirty="0"/>
              <a:t>. </a:t>
            </a:r>
          </a:p>
          <a:p>
            <a:r>
              <a:rPr lang="fr-FR" sz="1500" i="1" dirty="0" err="1"/>
              <a:t>frigus</a:t>
            </a:r>
            <a:r>
              <a:rPr lang="fr-FR" sz="1500" i="1" dirty="0"/>
              <a:t> quo </a:t>
            </a:r>
            <a:r>
              <a:rPr lang="fr-FR" sz="1500" i="1" dirty="0" err="1"/>
              <a:t>duramque</a:t>
            </a:r>
            <a:r>
              <a:rPr lang="fr-FR" sz="1500" i="1" dirty="0"/>
              <a:t> </a:t>
            </a:r>
            <a:r>
              <a:rPr lang="fr-FR" sz="1500" i="1" dirty="0" err="1">
                <a:solidFill>
                  <a:srgbClr val="C00000"/>
                </a:solidFill>
              </a:rPr>
              <a:t>famem</a:t>
            </a:r>
            <a:r>
              <a:rPr lang="fr-FR" sz="1500" i="1" dirty="0"/>
              <a:t> </a:t>
            </a:r>
            <a:r>
              <a:rPr lang="fr-FR" sz="1500" i="1" dirty="0" err="1"/>
              <a:t>propellere</a:t>
            </a:r>
            <a:r>
              <a:rPr lang="fr-FR" sz="1500" i="1" dirty="0"/>
              <a:t> </a:t>
            </a:r>
            <a:r>
              <a:rPr lang="fr-FR" sz="1500" i="1" dirty="0" err="1"/>
              <a:t>possit</a:t>
            </a:r>
            <a:r>
              <a:rPr lang="fr-FR" sz="1500" i="1" dirty="0"/>
              <a:t>. </a:t>
            </a:r>
          </a:p>
          <a:p>
            <a:r>
              <a:rPr lang="fr-FR" sz="1500" i="1" dirty="0" err="1"/>
              <a:t>hunc</a:t>
            </a:r>
            <a:r>
              <a:rPr lang="fr-FR" sz="1500" i="1" dirty="0"/>
              <a:t> si </a:t>
            </a:r>
            <a:r>
              <a:rPr lang="fr-FR" sz="1500" i="1" dirty="0" err="1"/>
              <a:t>perconteris</a:t>
            </a:r>
            <a:r>
              <a:rPr lang="fr-FR" sz="1500" i="1" dirty="0"/>
              <a:t>, </a:t>
            </a:r>
            <a:r>
              <a:rPr lang="fr-FR" sz="1500" i="1" dirty="0" err="1">
                <a:solidFill>
                  <a:schemeClr val="accent4">
                    <a:lumMod val="75000"/>
                  </a:schemeClr>
                </a:solidFill>
              </a:rPr>
              <a:t>aui</a:t>
            </a:r>
            <a:r>
              <a:rPr lang="fr-FR" sz="1500" i="1" dirty="0">
                <a:solidFill>
                  <a:schemeClr val="accent4">
                    <a:lumMod val="75000"/>
                  </a:schemeClr>
                </a:solidFill>
              </a:rPr>
              <a:t> </a:t>
            </a:r>
            <a:r>
              <a:rPr lang="fr-FR" sz="1500" i="1" dirty="0" err="1">
                <a:solidFill>
                  <a:schemeClr val="accent4">
                    <a:lumMod val="75000"/>
                  </a:schemeClr>
                </a:solidFill>
              </a:rPr>
              <a:t>cur</a:t>
            </a:r>
            <a:r>
              <a:rPr lang="fr-FR" sz="1500" i="1" dirty="0">
                <a:solidFill>
                  <a:schemeClr val="accent4">
                    <a:lumMod val="75000"/>
                  </a:schemeClr>
                </a:solidFill>
              </a:rPr>
              <a:t> </a:t>
            </a:r>
            <a:r>
              <a:rPr lang="fr-FR" sz="1500" i="1" dirty="0" err="1">
                <a:solidFill>
                  <a:schemeClr val="accent4">
                    <a:lumMod val="75000"/>
                  </a:schemeClr>
                </a:solidFill>
              </a:rPr>
              <a:t>atque</a:t>
            </a:r>
            <a:r>
              <a:rPr lang="fr-FR" sz="1500" i="1" dirty="0">
                <a:solidFill>
                  <a:schemeClr val="accent4">
                    <a:lumMod val="75000"/>
                  </a:schemeClr>
                </a:solidFill>
              </a:rPr>
              <a:t> </a:t>
            </a:r>
            <a:r>
              <a:rPr lang="fr-FR" sz="1500" i="1" dirty="0" err="1">
                <a:solidFill>
                  <a:schemeClr val="accent4">
                    <a:lumMod val="75000"/>
                  </a:schemeClr>
                </a:solidFill>
              </a:rPr>
              <a:t>parentis</a:t>
            </a:r>
            <a:endParaRPr lang="fr-FR" sz="1500" i="1" dirty="0">
              <a:solidFill>
                <a:schemeClr val="accent4">
                  <a:lumMod val="75000"/>
                </a:schemeClr>
              </a:solidFill>
            </a:endParaRPr>
          </a:p>
          <a:p>
            <a:r>
              <a:rPr lang="fr-FR" sz="1500" i="1" dirty="0" err="1">
                <a:solidFill>
                  <a:schemeClr val="accent4">
                    <a:lumMod val="75000"/>
                  </a:schemeClr>
                </a:solidFill>
              </a:rPr>
              <a:t>praeclaram</a:t>
            </a:r>
            <a:r>
              <a:rPr lang="fr-FR" sz="1500" i="1" dirty="0"/>
              <a:t> </a:t>
            </a:r>
            <a:r>
              <a:rPr lang="fr-FR" sz="1500" i="1" dirty="0" err="1"/>
              <a:t>ingrata</a:t>
            </a:r>
            <a:r>
              <a:rPr lang="fr-FR" sz="1500" i="1" dirty="0"/>
              <a:t> </a:t>
            </a:r>
            <a:r>
              <a:rPr lang="fr-FR" sz="1500" i="1" dirty="0" err="1"/>
              <a:t>stringat</a:t>
            </a:r>
            <a:r>
              <a:rPr lang="fr-FR" sz="1500" i="1" dirty="0"/>
              <a:t> malus </a:t>
            </a:r>
            <a:r>
              <a:rPr lang="fr-FR" sz="1500" i="1" dirty="0" err="1">
                <a:solidFill>
                  <a:srgbClr val="C00000"/>
                </a:solidFill>
              </a:rPr>
              <a:t>ingluuie</a:t>
            </a:r>
            <a:r>
              <a:rPr lang="fr-FR" sz="1500" i="1" dirty="0"/>
              <a:t> rem, </a:t>
            </a:r>
          </a:p>
          <a:p>
            <a:r>
              <a:rPr lang="fr-FR" sz="1500" i="1" dirty="0" err="1"/>
              <a:t>omnia</a:t>
            </a:r>
            <a:r>
              <a:rPr lang="fr-FR" sz="1500" i="1" dirty="0"/>
              <a:t> </a:t>
            </a:r>
            <a:r>
              <a:rPr lang="fr-FR" sz="1500" i="1" dirty="0" err="1"/>
              <a:t>conductis</a:t>
            </a:r>
            <a:r>
              <a:rPr lang="fr-FR" sz="1500" i="1" dirty="0"/>
              <a:t> </a:t>
            </a:r>
            <a:r>
              <a:rPr lang="fr-FR" sz="1500" i="1" dirty="0" err="1"/>
              <a:t>coemens</a:t>
            </a:r>
            <a:r>
              <a:rPr lang="fr-FR" sz="1500" i="1" dirty="0"/>
              <a:t> </a:t>
            </a:r>
            <a:r>
              <a:rPr lang="fr-FR" sz="1500" i="1" dirty="0" err="1">
                <a:solidFill>
                  <a:srgbClr val="C00000"/>
                </a:solidFill>
              </a:rPr>
              <a:t>obsonia</a:t>
            </a:r>
            <a:r>
              <a:rPr lang="fr-FR" sz="1500" i="1" dirty="0"/>
              <a:t> </a:t>
            </a:r>
            <a:r>
              <a:rPr lang="fr-FR" sz="1500" i="1" dirty="0" err="1"/>
              <a:t>nummis</a:t>
            </a:r>
            <a:r>
              <a:rPr lang="fr-FR" sz="1500" i="1" dirty="0"/>
              <a:t>, </a:t>
            </a:r>
          </a:p>
          <a:p>
            <a:r>
              <a:rPr lang="fr-FR" sz="1500" i="1" dirty="0" err="1"/>
              <a:t>sord</a:t>
            </a:r>
            <a:r>
              <a:rPr lang="fr-FR" sz="1500" i="1" dirty="0" err="1">
                <a:solidFill>
                  <a:schemeClr val="accent3"/>
                </a:solidFill>
              </a:rPr>
              <a:t>i</a:t>
            </a:r>
            <a:r>
              <a:rPr lang="fr-FR" sz="1500" i="1" dirty="0" err="1"/>
              <a:t>dus</a:t>
            </a:r>
            <a:r>
              <a:rPr lang="fr-FR" sz="1500" i="1" dirty="0"/>
              <a:t> </a:t>
            </a:r>
            <a:r>
              <a:rPr lang="fr-FR" sz="1500" i="1" dirty="0" err="1"/>
              <a:t>atque</a:t>
            </a:r>
            <a:r>
              <a:rPr lang="fr-FR" sz="1500" i="1" dirty="0"/>
              <a:t> </a:t>
            </a:r>
            <a:r>
              <a:rPr lang="fr-FR" sz="1500" i="1" dirty="0" err="1"/>
              <a:t>an</a:t>
            </a:r>
            <a:r>
              <a:rPr lang="fr-FR" sz="1500" i="1" dirty="0" err="1">
                <a:solidFill>
                  <a:schemeClr val="accent3"/>
                </a:solidFill>
              </a:rPr>
              <a:t>i</a:t>
            </a:r>
            <a:r>
              <a:rPr lang="fr-FR" sz="1500" i="1" dirty="0" err="1"/>
              <a:t>m</a:t>
            </a:r>
            <a:r>
              <a:rPr lang="fr-FR" sz="1500" i="1" dirty="0" err="1">
                <a:solidFill>
                  <a:schemeClr val="accent3"/>
                </a:solidFill>
              </a:rPr>
              <a:t>i</a:t>
            </a:r>
            <a:r>
              <a:rPr lang="fr-FR" sz="1500" i="1" dirty="0"/>
              <a:t> quod </a:t>
            </a:r>
            <a:r>
              <a:rPr lang="fr-FR" sz="1500" i="1" dirty="0" err="1"/>
              <a:t>paru</a:t>
            </a:r>
            <a:r>
              <a:rPr lang="fr-FR" sz="1500" i="1" dirty="0" err="1">
                <a:solidFill>
                  <a:schemeClr val="accent3"/>
                </a:solidFill>
              </a:rPr>
              <a:t>i</a:t>
            </a:r>
            <a:r>
              <a:rPr lang="fr-FR" sz="1500" i="1" dirty="0"/>
              <a:t> </a:t>
            </a:r>
            <a:r>
              <a:rPr lang="fr-FR" sz="1500" i="1" dirty="0" err="1"/>
              <a:t>nol</a:t>
            </a:r>
            <a:r>
              <a:rPr lang="fr-FR" sz="1500" i="1" dirty="0" err="1">
                <a:solidFill>
                  <a:schemeClr val="accent3"/>
                </a:solidFill>
              </a:rPr>
              <a:t>i</a:t>
            </a:r>
            <a:r>
              <a:rPr lang="fr-FR" sz="1500" i="1" dirty="0" err="1"/>
              <a:t>t</a:t>
            </a:r>
            <a:r>
              <a:rPr lang="fr-FR" sz="1500" i="1" dirty="0"/>
              <a:t> </a:t>
            </a:r>
            <a:r>
              <a:rPr lang="fr-FR" sz="1500" i="1" dirty="0" err="1"/>
              <a:t>haber</a:t>
            </a:r>
            <a:r>
              <a:rPr lang="fr-FR" sz="1500" i="1" dirty="0" err="1">
                <a:solidFill>
                  <a:schemeClr val="accent3"/>
                </a:solidFill>
              </a:rPr>
              <a:t>i</a:t>
            </a:r>
            <a:r>
              <a:rPr lang="fr-FR" sz="1500" i="1" dirty="0"/>
              <a:t>, </a:t>
            </a:r>
          </a:p>
          <a:p>
            <a:r>
              <a:rPr lang="fr-FR" sz="1500" i="1" dirty="0" err="1"/>
              <a:t>respondet</a:t>
            </a:r>
            <a:r>
              <a:rPr lang="fr-FR" sz="1500" i="1" dirty="0"/>
              <a:t>.</a:t>
            </a:r>
          </a:p>
        </p:txBody>
      </p:sp>
      <p:sp>
        <p:nvSpPr>
          <p:cNvPr id="4" name="Espace réservé du contenu 3">
            <a:extLst>
              <a:ext uri="{FF2B5EF4-FFF2-40B4-BE49-F238E27FC236}">
                <a16:creationId xmlns:a16="http://schemas.microsoft.com/office/drawing/2014/main" id="{4BC8D222-7EB9-7019-57BD-FCC0C742578B}"/>
              </a:ext>
            </a:extLst>
          </p:cNvPr>
          <p:cNvSpPr>
            <a:spLocks noGrp="1"/>
          </p:cNvSpPr>
          <p:nvPr>
            <p:ph sz="half" idx="2"/>
          </p:nvPr>
        </p:nvSpPr>
        <p:spPr>
          <a:xfrm>
            <a:off x="6280298" y="2416259"/>
            <a:ext cx="5741581" cy="3537959"/>
          </a:xfrm>
        </p:spPr>
        <p:txBody>
          <a:bodyPr anchor="ctr">
            <a:noAutofit/>
          </a:bodyPr>
          <a:lstStyle/>
          <a:p>
            <a:pPr marL="285750" indent="-285750" algn="just">
              <a:buFont typeface="Wingdings" pitchFamily="2" charset="2"/>
              <a:buChar char="Ø"/>
            </a:pPr>
            <a:r>
              <a:rPr lang="fr-FR" sz="1500" dirty="0"/>
              <a:t>Métaphore filée de </a:t>
            </a:r>
            <a:r>
              <a:rPr lang="fr-FR" sz="1500" dirty="0">
                <a:solidFill>
                  <a:srgbClr val="C00000"/>
                </a:solidFill>
              </a:rPr>
              <a:t>l’appétit</a:t>
            </a:r>
            <a:r>
              <a:rPr lang="fr-FR" sz="1500" dirty="0"/>
              <a:t> </a:t>
            </a:r>
          </a:p>
          <a:p>
            <a:pPr marL="285750" indent="-285750" algn="just">
              <a:buFont typeface="Wingdings" pitchFamily="2" charset="2"/>
              <a:buChar char="Ø"/>
            </a:pPr>
            <a:r>
              <a:rPr lang="fr-FR" sz="1500" dirty="0">
                <a:solidFill>
                  <a:schemeClr val="accent4">
                    <a:lumMod val="75000"/>
                  </a:schemeClr>
                </a:solidFill>
              </a:rPr>
              <a:t>Valeurs traditionnelles </a:t>
            </a:r>
            <a:r>
              <a:rPr lang="fr-FR" sz="1500" dirty="0"/>
              <a:t>&lt; profit personnel</a:t>
            </a:r>
          </a:p>
        </p:txBody>
      </p:sp>
      <p:cxnSp>
        <p:nvCxnSpPr>
          <p:cNvPr id="7" name="Connecteur droit 6">
            <a:extLst>
              <a:ext uri="{FF2B5EF4-FFF2-40B4-BE49-F238E27FC236}">
                <a16:creationId xmlns:a16="http://schemas.microsoft.com/office/drawing/2014/main" id="{022964A9-6923-F12A-C5D5-7FA3A3159141}"/>
              </a:ext>
            </a:extLst>
          </p:cNvPr>
          <p:cNvCxnSpPr>
            <a:cxnSpLocks/>
          </p:cNvCxnSpPr>
          <p:nvPr/>
        </p:nvCxnSpPr>
        <p:spPr>
          <a:xfrm>
            <a:off x="2675857" y="6235667"/>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53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60D84-C047-4537-5094-9800C79B839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E637229-355E-4359-3BDE-C634ED2BE20C}"/>
              </a:ext>
            </a:extLst>
          </p:cNvPr>
          <p:cNvSpPr>
            <a:spLocks noGrp="1"/>
          </p:cNvSpPr>
          <p:nvPr>
            <p:ph type="title"/>
          </p:nvPr>
        </p:nvSpPr>
        <p:spPr/>
        <p:txBody>
          <a:bodyPr>
            <a:normAutofit/>
          </a:bodyPr>
          <a:lstStyle/>
          <a:p>
            <a:r>
              <a:rPr lang="fr-FR" dirty="0"/>
              <a:t>L’usurier </a:t>
            </a:r>
            <a:r>
              <a:rPr lang="fr-FR" dirty="0" err="1"/>
              <a:t>Fufidius</a:t>
            </a:r>
            <a:r>
              <a:rPr lang="fr-FR" dirty="0"/>
              <a:t> : 12-17</a:t>
            </a:r>
          </a:p>
        </p:txBody>
      </p:sp>
      <p:sp>
        <p:nvSpPr>
          <p:cNvPr id="3" name="Espace réservé du contenu 2">
            <a:extLst>
              <a:ext uri="{FF2B5EF4-FFF2-40B4-BE49-F238E27FC236}">
                <a16:creationId xmlns:a16="http://schemas.microsoft.com/office/drawing/2014/main" id="{C2DE426E-9452-1DA2-8D8B-71CEA7D27390}"/>
              </a:ext>
            </a:extLst>
          </p:cNvPr>
          <p:cNvSpPr>
            <a:spLocks noGrp="1"/>
          </p:cNvSpPr>
          <p:nvPr>
            <p:ph sz="half" idx="1"/>
          </p:nvPr>
        </p:nvSpPr>
        <p:spPr>
          <a:xfrm>
            <a:off x="170120" y="2836403"/>
            <a:ext cx="5741581" cy="2711854"/>
          </a:xfrm>
        </p:spPr>
        <p:txBody>
          <a:bodyPr>
            <a:noAutofit/>
          </a:bodyPr>
          <a:lstStyle/>
          <a:p>
            <a:r>
              <a:rPr lang="fr-FR" sz="1500" i="1" dirty="0" err="1"/>
              <a:t>Fufidius</a:t>
            </a:r>
            <a:r>
              <a:rPr lang="fr-FR" sz="1500" i="1" dirty="0"/>
              <a:t> </a:t>
            </a:r>
            <a:r>
              <a:rPr lang="fr-FR" sz="1500" i="1" dirty="0" err="1"/>
              <a:t>uappae</a:t>
            </a:r>
            <a:r>
              <a:rPr lang="fr-FR" sz="1500" i="1" dirty="0"/>
              <a:t> </a:t>
            </a:r>
            <a:r>
              <a:rPr lang="fr-FR" sz="1500" i="1" dirty="0" err="1"/>
              <a:t>famam</a:t>
            </a:r>
            <a:r>
              <a:rPr lang="fr-FR" sz="1500" i="1" dirty="0"/>
              <a:t> </a:t>
            </a:r>
            <a:r>
              <a:rPr lang="fr-FR" sz="1500" i="1" dirty="0" err="1"/>
              <a:t>timet</a:t>
            </a:r>
            <a:r>
              <a:rPr lang="fr-FR" sz="1500" i="1" dirty="0"/>
              <a:t> </a:t>
            </a:r>
            <a:r>
              <a:rPr lang="fr-FR" sz="1500" i="1" dirty="0" err="1"/>
              <a:t>ac</a:t>
            </a:r>
            <a:r>
              <a:rPr lang="fr-FR" sz="1500" i="1" dirty="0"/>
              <a:t> </a:t>
            </a:r>
            <a:r>
              <a:rPr lang="fr-FR" sz="1500" i="1" dirty="0" err="1"/>
              <a:t>nebulonis</a:t>
            </a:r>
            <a:endParaRPr lang="fr-FR" sz="1500" i="1" dirty="0"/>
          </a:p>
          <a:p>
            <a:r>
              <a:rPr lang="fr-FR" sz="1500" i="1" dirty="0"/>
              <a:t>(</a:t>
            </a:r>
            <a:r>
              <a:rPr lang="fr-FR" sz="1500" i="1" dirty="0" err="1"/>
              <a:t>diues</a:t>
            </a:r>
            <a:r>
              <a:rPr lang="fr-FR" sz="1500" i="1" dirty="0"/>
              <a:t> agris, </a:t>
            </a:r>
            <a:r>
              <a:rPr lang="fr-FR" sz="1500" i="1" dirty="0" err="1"/>
              <a:t>diues</a:t>
            </a:r>
            <a:r>
              <a:rPr lang="fr-FR" sz="1500" i="1" dirty="0"/>
              <a:t> </a:t>
            </a:r>
            <a:r>
              <a:rPr lang="fr-FR" sz="1500" i="1" dirty="0" err="1"/>
              <a:t>positis</a:t>
            </a:r>
            <a:r>
              <a:rPr lang="fr-FR" sz="1500" i="1" dirty="0"/>
              <a:t> in </a:t>
            </a:r>
            <a:r>
              <a:rPr lang="fr-FR" sz="1500" i="1" dirty="0" err="1"/>
              <a:t>fenores</a:t>
            </a:r>
            <a:r>
              <a:rPr lang="fr-FR" sz="1500" i="1" dirty="0"/>
              <a:t> </a:t>
            </a:r>
            <a:r>
              <a:rPr lang="fr-FR" sz="1500" i="1" dirty="0" err="1"/>
              <a:t>nummis</a:t>
            </a:r>
            <a:r>
              <a:rPr lang="fr-FR" sz="1500" i="1" dirty="0"/>
              <a:t>) : </a:t>
            </a:r>
          </a:p>
          <a:p>
            <a:r>
              <a:rPr lang="fr-FR" sz="1500" i="1" dirty="0" err="1"/>
              <a:t>quinae</a:t>
            </a:r>
            <a:r>
              <a:rPr lang="fr-FR" sz="1500" i="1" dirty="0"/>
              <a:t> hic </a:t>
            </a:r>
            <a:r>
              <a:rPr lang="fr-FR" sz="1500" i="1" dirty="0" err="1"/>
              <a:t>capiti</a:t>
            </a:r>
            <a:r>
              <a:rPr lang="fr-FR" sz="1500" i="1" dirty="0"/>
              <a:t> </a:t>
            </a:r>
            <a:r>
              <a:rPr lang="fr-FR" sz="1500" i="1" dirty="0" err="1"/>
              <a:t>mercedes</a:t>
            </a:r>
            <a:r>
              <a:rPr lang="fr-FR" sz="1500" i="1" dirty="0"/>
              <a:t> </a:t>
            </a:r>
            <a:r>
              <a:rPr lang="fr-FR" sz="1500" i="1" dirty="0" err="1"/>
              <a:t>exsecat</a:t>
            </a:r>
            <a:r>
              <a:rPr lang="fr-FR" sz="1500" i="1" dirty="0"/>
              <a:t> </a:t>
            </a:r>
            <a:r>
              <a:rPr lang="fr-FR" sz="1500" i="1" dirty="0" err="1"/>
              <a:t>atque</a:t>
            </a:r>
            <a:endParaRPr lang="fr-FR" sz="1500" i="1" dirty="0"/>
          </a:p>
          <a:p>
            <a:r>
              <a:rPr lang="fr-FR" sz="1500" i="1" dirty="0"/>
              <a:t>quanto </a:t>
            </a:r>
            <a:r>
              <a:rPr lang="fr-FR" sz="1500" i="1" dirty="0" err="1"/>
              <a:t>perditior</a:t>
            </a:r>
            <a:r>
              <a:rPr lang="fr-FR" sz="1500" i="1" dirty="0"/>
              <a:t> </a:t>
            </a:r>
            <a:r>
              <a:rPr lang="fr-FR" sz="1500" i="1" dirty="0" err="1"/>
              <a:t>quisque</a:t>
            </a:r>
            <a:r>
              <a:rPr lang="fr-FR" sz="1500" i="1" dirty="0"/>
              <a:t> est, tanto </a:t>
            </a:r>
            <a:r>
              <a:rPr lang="fr-FR" sz="1500" i="1" dirty="0" err="1"/>
              <a:t>acrius</a:t>
            </a:r>
            <a:r>
              <a:rPr lang="fr-FR" sz="1500" i="1" dirty="0"/>
              <a:t> </a:t>
            </a:r>
            <a:r>
              <a:rPr lang="fr-FR" sz="1500" i="1" dirty="0" err="1"/>
              <a:t>urget</a:t>
            </a:r>
            <a:r>
              <a:rPr lang="fr-FR" sz="1500" i="1" dirty="0"/>
              <a:t>; </a:t>
            </a:r>
          </a:p>
          <a:p>
            <a:r>
              <a:rPr lang="fr-FR" sz="1500" i="1" dirty="0"/>
              <a:t>nomina </a:t>
            </a:r>
            <a:r>
              <a:rPr lang="fr-FR" sz="1500" i="1" dirty="0" err="1"/>
              <a:t>sectatur</a:t>
            </a:r>
            <a:r>
              <a:rPr lang="fr-FR" sz="1500" i="1" dirty="0"/>
              <a:t> modo </a:t>
            </a:r>
            <a:r>
              <a:rPr lang="fr-FR" sz="1500" i="1" dirty="0" err="1"/>
              <a:t>sumpta</a:t>
            </a:r>
            <a:r>
              <a:rPr lang="fr-FR" sz="1500" i="1" dirty="0"/>
              <a:t> </a:t>
            </a:r>
            <a:r>
              <a:rPr lang="fr-FR" sz="1500" i="1" dirty="0" err="1"/>
              <a:t>ueste</a:t>
            </a:r>
            <a:r>
              <a:rPr lang="fr-FR" sz="1500" i="1" dirty="0"/>
              <a:t> </a:t>
            </a:r>
            <a:r>
              <a:rPr lang="fr-FR" sz="1500" i="1" dirty="0" err="1"/>
              <a:t>uirili</a:t>
            </a:r>
            <a:endParaRPr lang="fr-FR" sz="1500" i="1" dirty="0"/>
          </a:p>
          <a:p>
            <a:r>
              <a:rPr lang="fr-FR" sz="1500" i="1" dirty="0" err="1"/>
              <a:t>sub</a:t>
            </a:r>
            <a:r>
              <a:rPr lang="fr-FR" sz="1500" i="1" dirty="0"/>
              <a:t> </a:t>
            </a:r>
            <a:r>
              <a:rPr lang="fr-FR" sz="1500" i="1" dirty="0" err="1"/>
              <a:t>patribus</a:t>
            </a:r>
            <a:r>
              <a:rPr lang="fr-FR" sz="1500" i="1" dirty="0"/>
              <a:t> </a:t>
            </a:r>
            <a:r>
              <a:rPr lang="fr-FR" sz="1500" i="1" dirty="0" err="1"/>
              <a:t>duris</a:t>
            </a:r>
            <a:r>
              <a:rPr lang="fr-FR" sz="1500" i="1" dirty="0"/>
              <a:t> </a:t>
            </a:r>
            <a:r>
              <a:rPr lang="fr-FR" sz="1500" i="1" dirty="0" err="1"/>
              <a:t>tironum</a:t>
            </a:r>
            <a:r>
              <a:rPr lang="fr-FR" sz="1500" i="1" dirty="0"/>
              <a:t>. </a:t>
            </a:r>
          </a:p>
        </p:txBody>
      </p:sp>
      <p:sp>
        <p:nvSpPr>
          <p:cNvPr id="4" name="Espace réservé du contenu 3">
            <a:extLst>
              <a:ext uri="{FF2B5EF4-FFF2-40B4-BE49-F238E27FC236}">
                <a16:creationId xmlns:a16="http://schemas.microsoft.com/office/drawing/2014/main" id="{4AFBDE1D-6229-61B0-196A-3480CFCA6891}"/>
              </a:ext>
            </a:extLst>
          </p:cNvPr>
          <p:cNvSpPr>
            <a:spLocks noGrp="1"/>
          </p:cNvSpPr>
          <p:nvPr>
            <p:ph sz="half" idx="2"/>
          </p:nvPr>
        </p:nvSpPr>
        <p:spPr>
          <a:xfrm>
            <a:off x="6305524" y="2836404"/>
            <a:ext cx="5741581" cy="2711854"/>
          </a:xfrm>
        </p:spPr>
        <p:txBody>
          <a:bodyPr>
            <a:noAutofit/>
          </a:bodyPr>
          <a:lstStyle/>
          <a:p>
            <a:pPr algn="just"/>
            <a:r>
              <a:rPr lang="fr-FR" sz="1500" dirty="0" err="1"/>
              <a:t>Fufidius</a:t>
            </a:r>
            <a:r>
              <a:rPr lang="fr-FR" sz="1500" dirty="0"/>
              <a:t> craint une réputation de dépensier et de bon à rien (il est riche en terres et en argent placé à intérêt) : il coupe cinq fois l’intérêt du capital et plus le débiteur est ruiné, plus il le presse âprement; il poursuit les comptes des débutants ayant tout juste pris la toge virile et sous la coupe de pères durs. </a:t>
            </a:r>
          </a:p>
        </p:txBody>
      </p:sp>
      <p:cxnSp>
        <p:nvCxnSpPr>
          <p:cNvPr id="7" name="Connecteur droit 6">
            <a:extLst>
              <a:ext uri="{FF2B5EF4-FFF2-40B4-BE49-F238E27FC236}">
                <a16:creationId xmlns:a16="http://schemas.microsoft.com/office/drawing/2014/main" id="{1FDE8A95-8EFE-5F8C-D9A8-6FF905433B5D}"/>
              </a:ext>
            </a:extLst>
          </p:cNvPr>
          <p:cNvCxnSpPr>
            <a:cxnSpLocks/>
          </p:cNvCxnSpPr>
          <p:nvPr/>
        </p:nvCxnSpPr>
        <p:spPr>
          <a:xfrm>
            <a:off x="2701087" y="6129341"/>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120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7DAEE-6A76-4333-C98D-B16B609229A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214527B-0C99-1976-1A51-6A85B6AEC0F2}"/>
              </a:ext>
            </a:extLst>
          </p:cNvPr>
          <p:cNvSpPr>
            <a:spLocks noGrp="1"/>
          </p:cNvSpPr>
          <p:nvPr>
            <p:ph type="title"/>
          </p:nvPr>
        </p:nvSpPr>
        <p:spPr/>
        <p:txBody>
          <a:bodyPr>
            <a:normAutofit/>
          </a:bodyPr>
          <a:lstStyle/>
          <a:p>
            <a:r>
              <a:rPr lang="fr-FR" dirty="0"/>
              <a:t>L’usurier </a:t>
            </a:r>
            <a:r>
              <a:rPr lang="fr-FR" dirty="0" err="1"/>
              <a:t>Fufidius</a:t>
            </a:r>
            <a:r>
              <a:rPr lang="fr-FR" dirty="0"/>
              <a:t> : 12-17</a:t>
            </a:r>
          </a:p>
        </p:txBody>
      </p:sp>
      <p:sp>
        <p:nvSpPr>
          <p:cNvPr id="3" name="Espace réservé du contenu 2">
            <a:extLst>
              <a:ext uri="{FF2B5EF4-FFF2-40B4-BE49-F238E27FC236}">
                <a16:creationId xmlns:a16="http://schemas.microsoft.com/office/drawing/2014/main" id="{6FE8716F-E77B-F21C-08C6-31D96734F646}"/>
              </a:ext>
            </a:extLst>
          </p:cNvPr>
          <p:cNvSpPr>
            <a:spLocks noGrp="1"/>
          </p:cNvSpPr>
          <p:nvPr>
            <p:ph sz="half" idx="1"/>
          </p:nvPr>
        </p:nvSpPr>
        <p:spPr>
          <a:xfrm>
            <a:off x="170120" y="2836403"/>
            <a:ext cx="5741581" cy="2711854"/>
          </a:xfrm>
        </p:spPr>
        <p:txBody>
          <a:bodyPr>
            <a:noAutofit/>
          </a:bodyPr>
          <a:lstStyle/>
          <a:p>
            <a:r>
              <a:rPr lang="fr-FR" sz="1500" i="1" dirty="0" err="1"/>
              <a:t>Fufidius</a:t>
            </a:r>
            <a:r>
              <a:rPr lang="fr-FR" sz="1500" i="1" dirty="0"/>
              <a:t> </a:t>
            </a:r>
            <a:r>
              <a:rPr lang="fr-FR" sz="1500" i="1" dirty="0" err="1"/>
              <a:t>uappae</a:t>
            </a:r>
            <a:r>
              <a:rPr lang="fr-FR" sz="1500" i="1" dirty="0"/>
              <a:t> </a:t>
            </a:r>
            <a:r>
              <a:rPr lang="fr-FR" sz="1500" i="1" dirty="0" err="1"/>
              <a:t>famam</a:t>
            </a:r>
            <a:r>
              <a:rPr lang="fr-FR" sz="1500" i="1" dirty="0"/>
              <a:t> </a:t>
            </a:r>
            <a:r>
              <a:rPr lang="fr-FR" sz="1500" i="1" dirty="0" err="1"/>
              <a:t>timet</a:t>
            </a:r>
            <a:r>
              <a:rPr lang="fr-FR" sz="1500" i="1" dirty="0"/>
              <a:t> </a:t>
            </a:r>
            <a:r>
              <a:rPr lang="fr-FR" sz="1500" i="1" dirty="0" err="1"/>
              <a:t>ac</a:t>
            </a:r>
            <a:r>
              <a:rPr lang="fr-FR" sz="1500" i="1" dirty="0"/>
              <a:t> </a:t>
            </a:r>
            <a:r>
              <a:rPr lang="fr-FR" sz="1500" i="1" dirty="0" err="1"/>
              <a:t>nebulonis</a:t>
            </a:r>
            <a:endParaRPr lang="fr-FR" sz="1500" i="1" dirty="0"/>
          </a:p>
          <a:p>
            <a:r>
              <a:rPr lang="fr-FR" sz="1500" i="1" dirty="0"/>
              <a:t>(</a:t>
            </a:r>
            <a:r>
              <a:rPr lang="fr-FR" sz="1500" i="1" dirty="0" err="1"/>
              <a:t>diues</a:t>
            </a:r>
            <a:r>
              <a:rPr lang="fr-FR" sz="1500" i="1" dirty="0"/>
              <a:t> agris, </a:t>
            </a:r>
            <a:r>
              <a:rPr lang="fr-FR" sz="1500" i="1" dirty="0" err="1"/>
              <a:t>diues</a:t>
            </a:r>
            <a:r>
              <a:rPr lang="fr-FR" sz="1500" i="1" dirty="0"/>
              <a:t> </a:t>
            </a:r>
            <a:r>
              <a:rPr lang="fr-FR" sz="1500" i="1" dirty="0" err="1"/>
              <a:t>positis</a:t>
            </a:r>
            <a:r>
              <a:rPr lang="fr-FR" sz="1500" i="1" dirty="0"/>
              <a:t> in </a:t>
            </a:r>
            <a:r>
              <a:rPr lang="fr-FR" sz="1500" i="1" dirty="0" err="1"/>
              <a:t>fenores</a:t>
            </a:r>
            <a:r>
              <a:rPr lang="fr-FR" sz="1500" i="1" dirty="0"/>
              <a:t> </a:t>
            </a:r>
            <a:r>
              <a:rPr lang="fr-FR" sz="1500" i="1" dirty="0" err="1"/>
              <a:t>nummis</a:t>
            </a:r>
            <a:r>
              <a:rPr lang="fr-FR" sz="1500" i="1" dirty="0"/>
              <a:t>) : </a:t>
            </a:r>
          </a:p>
          <a:p>
            <a:r>
              <a:rPr lang="fr-FR" sz="1500" i="1" dirty="0" err="1"/>
              <a:t>quinae</a:t>
            </a:r>
            <a:r>
              <a:rPr lang="fr-FR" sz="1500" i="1" dirty="0"/>
              <a:t> hic </a:t>
            </a:r>
            <a:r>
              <a:rPr lang="fr-FR" sz="1500" i="1" dirty="0" err="1"/>
              <a:t>capiti</a:t>
            </a:r>
            <a:r>
              <a:rPr lang="fr-FR" sz="1500" i="1" dirty="0"/>
              <a:t> </a:t>
            </a:r>
            <a:r>
              <a:rPr lang="fr-FR" sz="1500" i="1" dirty="0" err="1"/>
              <a:t>mercedes</a:t>
            </a:r>
            <a:r>
              <a:rPr lang="fr-FR" sz="1500" i="1" dirty="0"/>
              <a:t> </a:t>
            </a:r>
            <a:r>
              <a:rPr lang="fr-FR" sz="1500" i="1" dirty="0" err="1">
                <a:solidFill>
                  <a:srgbClr val="C00000"/>
                </a:solidFill>
              </a:rPr>
              <a:t>exsecat</a:t>
            </a:r>
            <a:r>
              <a:rPr lang="fr-FR" sz="1500" i="1" dirty="0"/>
              <a:t> </a:t>
            </a:r>
            <a:r>
              <a:rPr lang="fr-FR" sz="1500" i="1" dirty="0" err="1"/>
              <a:t>atque</a:t>
            </a:r>
            <a:endParaRPr lang="fr-FR" sz="1500" i="1" dirty="0"/>
          </a:p>
          <a:p>
            <a:r>
              <a:rPr lang="fr-FR" sz="1500" i="1" dirty="0"/>
              <a:t>quanto </a:t>
            </a:r>
            <a:r>
              <a:rPr lang="fr-FR" sz="1500" i="1" dirty="0" err="1"/>
              <a:t>perditior</a:t>
            </a:r>
            <a:r>
              <a:rPr lang="fr-FR" sz="1500" i="1" dirty="0"/>
              <a:t> </a:t>
            </a:r>
            <a:r>
              <a:rPr lang="fr-FR" sz="1500" i="1" dirty="0" err="1"/>
              <a:t>quisque</a:t>
            </a:r>
            <a:r>
              <a:rPr lang="fr-FR" sz="1500" i="1" dirty="0"/>
              <a:t> est, tanto </a:t>
            </a:r>
            <a:r>
              <a:rPr lang="fr-FR" sz="1500" i="1" dirty="0" err="1"/>
              <a:t>acrius</a:t>
            </a:r>
            <a:r>
              <a:rPr lang="fr-FR" sz="1500" i="1" dirty="0"/>
              <a:t> </a:t>
            </a:r>
            <a:r>
              <a:rPr lang="fr-FR" sz="1500" i="1" dirty="0" err="1"/>
              <a:t>urget</a:t>
            </a:r>
            <a:r>
              <a:rPr lang="fr-FR" sz="1500" i="1" dirty="0"/>
              <a:t>; </a:t>
            </a:r>
          </a:p>
          <a:p>
            <a:r>
              <a:rPr lang="fr-FR" sz="1500" i="1" dirty="0"/>
              <a:t>nomina </a:t>
            </a:r>
            <a:r>
              <a:rPr lang="fr-FR" sz="1500" i="1" dirty="0" err="1"/>
              <a:t>sectatur</a:t>
            </a:r>
            <a:r>
              <a:rPr lang="fr-FR" sz="1500" i="1" dirty="0"/>
              <a:t> modo </a:t>
            </a:r>
            <a:r>
              <a:rPr lang="fr-FR" sz="1500" i="1" dirty="0" err="1"/>
              <a:t>sumpta</a:t>
            </a:r>
            <a:r>
              <a:rPr lang="fr-FR" sz="1500" i="1" dirty="0"/>
              <a:t> </a:t>
            </a:r>
            <a:r>
              <a:rPr lang="fr-FR" sz="1500" i="1" dirty="0" err="1"/>
              <a:t>ueste</a:t>
            </a:r>
            <a:r>
              <a:rPr lang="fr-FR" sz="1500" i="1" dirty="0"/>
              <a:t> </a:t>
            </a:r>
            <a:r>
              <a:rPr lang="fr-FR" sz="1500" i="1" dirty="0" err="1"/>
              <a:t>uirili</a:t>
            </a:r>
            <a:endParaRPr lang="fr-FR" sz="1500" i="1" dirty="0"/>
          </a:p>
          <a:p>
            <a:r>
              <a:rPr lang="fr-FR" sz="1500" i="1" dirty="0" err="1"/>
              <a:t>sub</a:t>
            </a:r>
            <a:r>
              <a:rPr lang="fr-FR" sz="1500" i="1" dirty="0"/>
              <a:t> </a:t>
            </a:r>
            <a:r>
              <a:rPr lang="fr-FR" sz="1500" i="1" dirty="0" err="1"/>
              <a:t>patribus</a:t>
            </a:r>
            <a:r>
              <a:rPr lang="fr-FR" sz="1500" i="1" dirty="0"/>
              <a:t> </a:t>
            </a:r>
            <a:r>
              <a:rPr lang="fr-FR" sz="1500" i="1" dirty="0" err="1"/>
              <a:t>duris</a:t>
            </a:r>
            <a:r>
              <a:rPr lang="fr-FR" sz="1500" i="1" dirty="0"/>
              <a:t> </a:t>
            </a:r>
            <a:r>
              <a:rPr lang="fr-FR" sz="1500" i="1" dirty="0" err="1"/>
              <a:t>tironum</a:t>
            </a:r>
            <a:r>
              <a:rPr lang="fr-FR" sz="1500" i="1" dirty="0"/>
              <a:t>. </a:t>
            </a:r>
          </a:p>
        </p:txBody>
      </p:sp>
      <p:sp>
        <p:nvSpPr>
          <p:cNvPr id="4" name="Espace réservé du contenu 3">
            <a:extLst>
              <a:ext uri="{FF2B5EF4-FFF2-40B4-BE49-F238E27FC236}">
                <a16:creationId xmlns:a16="http://schemas.microsoft.com/office/drawing/2014/main" id="{6ABF0308-5D9D-F0B8-E2C9-7ED3105AC366}"/>
              </a:ext>
            </a:extLst>
          </p:cNvPr>
          <p:cNvSpPr>
            <a:spLocks noGrp="1"/>
          </p:cNvSpPr>
          <p:nvPr>
            <p:ph sz="half" idx="2"/>
          </p:nvPr>
        </p:nvSpPr>
        <p:spPr>
          <a:xfrm>
            <a:off x="6305524" y="2836404"/>
            <a:ext cx="5741581" cy="2711854"/>
          </a:xfrm>
        </p:spPr>
        <p:txBody>
          <a:bodyPr anchor="ctr">
            <a:noAutofit/>
          </a:bodyPr>
          <a:lstStyle/>
          <a:p>
            <a:pPr marL="285750" indent="-285750" algn="just">
              <a:buFont typeface="Wingdings" pitchFamily="2" charset="2"/>
              <a:buChar char="Ø"/>
            </a:pPr>
            <a:r>
              <a:rPr lang="fr-FR" sz="1500" dirty="0"/>
              <a:t>Capital social et économique</a:t>
            </a:r>
          </a:p>
          <a:p>
            <a:pPr marL="285750" indent="-285750" algn="just">
              <a:buFont typeface="Wingdings" pitchFamily="2" charset="2"/>
              <a:buChar char="Ø"/>
            </a:pPr>
            <a:r>
              <a:rPr lang="fr-FR" sz="1500" dirty="0"/>
              <a:t>Vocabulaire technique </a:t>
            </a:r>
          </a:p>
          <a:p>
            <a:pPr marL="285750" indent="-285750" algn="just">
              <a:buFont typeface="Wingdings" pitchFamily="2" charset="2"/>
              <a:buChar char="Ø"/>
            </a:pPr>
            <a:r>
              <a:rPr lang="fr-FR" sz="1500" dirty="0"/>
              <a:t>Métaphore agricole : </a:t>
            </a:r>
            <a:r>
              <a:rPr lang="fr-FR" sz="1500" i="1" dirty="0" err="1">
                <a:solidFill>
                  <a:srgbClr val="C00000"/>
                </a:solidFill>
              </a:rPr>
              <a:t>exsecat</a:t>
            </a:r>
            <a:endParaRPr lang="fr-FR" sz="1500" i="1" dirty="0">
              <a:solidFill>
                <a:srgbClr val="C00000"/>
              </a:solidFill>
            </a:endParaRPr>
          </a:p>
        </p:txBody>
      </p:sp>
      <p:cxnSp>
        <p:nvCxnSpPr>
          <p:cNvPr id="7" name="Connecteur droit 6">
            <a:extLst>
              <a:ext uri="{FF2B5EF4-FFF2-40B4-BE49-F238E27FC236}">
                <a16:creationId xmlns:a16="http://schemas.microsoft.com/office/drawing/2014/main" id="{69B4A70F-118D-8D93-F98D-44C003997372}"/>
              </a:ext>
            </a:extLst>
          </p:cNvPr>
          <p:cNvCxnSpPr>
            <a:cxnSpLocks/>
          </p:cNvCxnSpPr>
          <p:nvPr/>
        </p:nvCxnSpPr>
        <p:spPr>
          <a:xfrm>
            <a:off x="2701087" y="6129341"/>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2790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816A9-7261-B5EB-FE4D-CFE98E9F11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2BDF06-16B0-14FD-1D12-6DA1E4E3DDE5}"/>
              </a:ext>
            </a:extLst>
          </p:cNvPr>
          <p:cNvSpPr>
            <a:spLocks noGrp="1"/>
          </p:cNvSpPr>
          <p:nvPr>
            <p:ph type="title"/>
          </p:nvPr>
        </p:nvSpPr>
        <p:spPr/>
        <p:txBody>
          <a:bodyPr>
            <a:normAutofit/>
          </a:bodyPr>
          <a:lstStyle/>
          <a:p>
            <a:r>
              <a:rPr lang="fr-FR" dirty="0"/>
              <a:t>La fin du prologue : 24-30</a:t>
            </a:r>
          </a:p>
        </p:txBody>
      </p:sp>
      <p:sp>
        <p:nvSpPr>
          <p:cNvPr id="3" name="Espace réservé du contenu 2">
            <a:extLst>
              <a:ext uri="{FF2B5EF4-FFF2-40B4-BE49-F238E27FC236}">
                <a16:creationId xmlns:a16="http://schemas.microsoft.com/office/drawing/2014/main" id="{6B69D700-6E03-BED6-B958-C35445F2F3FF}"/>
              </a:ext>
            </a:extLst>
          </p:cNvPr>
          <p:cNvSpPr>
            <a:spLocks noGrp="1"/>
          </p:cNvSpPr>
          <p:nvPr>
            <p:ph sz="half" idx="1"/>
          </p:nvPr>
        </p:nvSpPr>
        <p:spPr>
          <a:xfrm>
            <a:off x="170120" y="2836403"/>
            <a:ext cx="5741581" cy="2711854"/>
          </a:xfrm>
        </p:spPr>
        <p:txBody>
          <a:bodyPr>
            <a:noAutofit/>
          </a:bodyPr>
          <a:lstStyle/>
          <a:p>
            <a:r>
              <a:rPr lang="fr-FR" sz="1500" i="1" dirty="0" err="1"/>
              <a:t>dum</a:t>
            </a:r>
            <a:r>
              <a:rPr lang="fr-FR" sz="1500" i="1" dirty="0"/>
              <a:t> </a:t>
            </a:r>
            <a:r>
              <a:rPr lang="fr-FR" sz="1500" i="1" dirty="0" err="1"/>
              <a:t>uitant</a:t>
            </a:r>
            <a:r>
              <a:rPr lang="fr-FR" sz="1500" i="1" dirty="0"/>
              <a:t> </a:t>
            </a:r>
            <a:r>
              <a:rPr lang="fr-FR" sz="1500" i="1" dirty="0" err="1"/>
              <a:t>stulti</a:t>
            </a:r>
            <a:r>
              <a:rPr lang="fr-FR" sz="1500" i="1" dirty="0"/>
              <a:t> </a:t>
            </a:r>
            <a:r>
              <a:rPr lang="fr-FR" sz="1500" i="1" dirty="0" err="1"/>
              <a:t>uitia</a:t>
            </a:r>
            <a:r>
              <a:rPr lang="fr-FR" sz="1500" i="1" dirty="0"/>
              <a:t>, in contraria </a:t>
            </a:r>
            <a:r>
              <a:rPr lang="fr-FR" sz="1500" i="1" dirty="0" err="1"/>
              <a:t>currunt</a:t>
            </a:r>
            <a:r>
              <a:rPr lang="fr-FR" sz="1500" i="1" dirty="0"/>
              <a:t>.</a:t>
            </a:r>
          </a:p>
          <a:p>
            <a:r>
              <a:rPr lang="fr-FR" sz="1500" i="1" dirty="0"/>
              <a:t>[…]</a:t>
            </a:r>
          </a:p>
          <a:p>
            <a:r>
              <a:rPr lang="fr-FR" sz="1500" i="1" dirty="0" err="1"/>
              <a:t>nil</a:t>
            </a:r>
            <a:r>
              <a:rPr lang="fr-FR" sz="1500" i="1" dirty="0"/>
              <a:t> medium est. </a:t>
            </a:r>
            <a:r>
              <a:rPr lang="fr-FR" sz="1500" i="1" dirty="0" err="1"/>
              <a:t>sunt</a:t>
            </a:r>
            <a:r>
              <a:rPr lang="fr-FR" sz="1500" i="1" dirty="0"/>
              <a:t> qu</a:t>
            </a:r>
            <a:r>
              <a:rPr lang="fr-FR" sz="1500" i="1" dirty="0">
                <a:solidFill>
                  <a:schemeClr val="accent3"/>
                </a:solidFill>
              </a:rPr>
              <a:t>i</a:t>
            </a:r>
            <a:r>
              <a:rPr lang="fr-FR" sz="1500" i="1" dirty="0"/>
              <a:t> </a:t>
            </a:r>
            <a:r>
              <a:rPr lang="fr-FR" sz="1500" i="1" dirty="0" err="1"/>
              <a:t>nol</a:t>
            </a:r>
            <a:r>
              <a:rPr lang="fr-FR" sz="1500" i="1" dirty="0" err="1">
                <a:solidFill>
                  <a:schemeClr val="accent3"/>
                </a:solidFill>
              </a:rPr>
              <a:t>i</a:t>
            </a:r>
            <a:r>
              <a:rPr lang="fr-FR" sz="1500" i="1" dirty="0" err="1"/>
              <a:t>nt</a:t>
            </a:r>
            <a:r>
              <a:rPr lang="fr-FR" sz="1500" i="1" dirty="0"/>
              <a:t> </a:t>
            </a:r>
            <a:r>
              <a:rPr lang="fr-FR" sz="1500" i="1" dirty="0" err="1"/>
              <a:t>tet</a:t>
            </a:r>
            <a:r>
              <a:rPr lang="fr-FR" sz="1500" i="1" dirty="0" err="1">
                <a:solidFill>
                  <a:schemeClr val="accent3"/>
                </a:solidFill>
              </a:rPr>
              <a:t>i</a:t>
            </a:r>
            <a:r>
              <a:rPr lang="fr-FR" sz="1500" i="1" dirty="0" err="1"/>
              <a:t>g</a:t>
            </a:r>
            <a:r>
              <a:rPr lang="fr-FR" sz="1500" i="1" dirty="0" err="1">
                <a:solidFill>
                  <a:schemeClr val="accent3"/>
                </a:solidFill>
              </a:rPr>
              <a:t>i</a:t>
            </a:r>
            <a:r>
              <a:rPr lang="fr-FR" sz="1500" i="1" dirty="0" err="1"/>
              <a:t>sse</a:t>
            </a:r>
            <a:r>
              <a:rPr lang="fr-FR" sz="1500" i="1" dirty="0"/>
              <a:t> </a:t>
            </a:r>
            <a:r>
              <a:rPr lang="fr-FR" sz="1500" i="1" dirty="0" err="1"/>
              <a:t>n</a:t>
            </a:r>
            <a:r>
              <a:rPr lang="fr-FR" sz="1500" i="1" dirty="0" err="1">
                <a:solidFill>
                  <a:schemeClr val="accent3"/>
                </a:solidFill>
              </a:rPr>
              <a:t>i</a:t>
            </a:r>
            <a:r>
              <a:rPr lang="fr-FR" sz="1500" i="1" dirty="0" err="1"/>
              <a:t>s</a:t>
            </a:r>
            <a:r>
              <a:rPr lang="fr-FR" sz="1500" i="1" dirty="0" err="1">
                <a:solidFill>
                  <a:schemeClr val="accent3"/>
                </a:solidFill>
              </a:rPr>
              <a:t>i</a:t>
            </a:r>
            <a:r>
              <a:rPr lang="fr-FR" sz="1500" i="1" dirty="0"/>
              <a:t> </a:t>
            </a:r>
            <a:r>
              <a:rPr lang="fr-FR" sz="1500" i="1" dirty="0" err="1">
                <a:solidFill>
                  <a:schemeClr val="accent3"/>
                </a:solidFill>
              </a:rPr>
              <a:t>i</a:t>
            </a:r>
            <a:r>
              <a:rPr lang="fr-FR" sz="1500" i="1" dirty="0" err="1"/>
              <a:t>llas</a:t>
            </a:r>
            <a:endParaRPr lang="fr-FR" sz="1500" i="1" dirty="0"/>
          </a:p>
          <a:p>
            <a:r>
              <a:rPr lang="fr-FR" sz="1500" i="1" dirty="0" err="1"/>
              <a:t>quarum</a:t>
            </a:r>
            <a:r>
              <a:rPr lang="fr-FR" sz="1500" i="1" dirty="0"/>
              <a:t> </a:t>
            </a:r>
            <a:r>
              <a:rPr lang="fr-FR" sz="1500" i="1" dirty="0" err="1"/>
              <a:t>subsuta</a:t>
            </a:r>
            <a:r>
              <a:rPr lang="fr-FR" sz="1500" i="1" dirty="0"/>
              <a:t> </a:t>
            </a:r>
            <a:r>
              <a:rPr lang="fr-FR" sz="1500" i="1" dirty="0" err="1"/>
              <a:t>talos</a:t>
            </a:r>
            <a:r>
              <a:rPr lang="fr-FR" sz="1500" i="1" dirty="0"/>
              <a:t> </a:t>
            </a:r>
            <a:r>
              <a:rPr lang="fr-FR" sz="1500" i="1" dirty="0" err="1"/>
              <a:t>tegat</a:t>
            </a:r>
            <a:r>
              <a:rPr lang="fr-FR" sz="1500" i="1" dirty="0"/>
              <a:t> </a:t>
            </a:r>
            <a:r>
              <a:rPr lang="fr-FR" sz="1500" i="1" dirty="0" err="1"/>
              <a:t>instita</a:t>
            </a:r>
            <a:r>
              <a:rPr lang="fr-FR" sz="1500" i="1" dirty="0"/>
              <a:t> </a:t>
            </a:r>
            <a:r>
              <a:rPr lang="fr-FR" sz="1500" i="1" dirty="0" err="1"/>
              <a:t>ueste</a:t>
            </a:r>
            <a:r>
              <a:rPr lang="fr-FR" sz="1500" i="1" dirty="0"/>
              <a:t>, </a:t>
            </a:r>
          </a:p>
          <a:p>
            <a:r>
              <a:rPr lang="fr-FR" sz="1500" i="1" dirty="0"/>
              <a:t>contra </a:t>
            </a:r>
            <a:r>
              <a:rPr lang="fr-FR" sz="1500" i="1" dirty="0" err="1"/>
              <a:t>alius</a:t>
            </a:r>
            <a:r>
              <a:rPr lang="fr-FR" sz="1500" i="1" dirty="0"/>
              <a:t> </a:t>
            </a:r>
            <a:r>
              <a:rPr lang="fr-FR" sz="1500" i="1" dirty="0" err="1"/>
              <a:t>nullam</a:t>
            </a:r>
            <a:r>
              <a:rPr lang="fr-FR" sz="1500" i="1" dirty="0"/>
              <a:t> </a:t>
            </a:r>
            <a:r>
              <a:rPr lang="fr-FR" sz="1500" i="1" dirty="0" err="1"/>
              <a:t>n</a:t>
            </a:r>
            <a:r>
              <a:rPr lang="fr-FR" sz="1500" i="1" dirty="0" err="1">
                <a:solidFill>
                  <a:schemeClr val="accent3"/>
                </a:solidFill>
              </a:rPr>
              <a:t>i</a:t>
            </a:r>
            <a:r>
              <a:rPr lang="fr-FR" sz="1500" i="1" dirty="0" err="1"/>
              <a:t>s</a:t>
            </a:r>
            <a:r>
              <a:rPr lang="fr-FR" sz="1500" i="1" dirty="0" err="1">
                <a:solidFill>
                  <a:schemeClr val="accent3"/>
                </a:solidFill>
              </a:rPr>
              <a:t>i</a:t>
            </a:r>
            <a:r>
              <a:rPr lang="fr-FR" sz="1500" i="1" dirty="0"/>
              <a:t> </a:t>
            </a:r>
            <a:r>
              <a:rPr lang="fr-FR" sz="1500" i="1" dirty="0" err="1"/>
              <a:t>olent</a:t>
            </a:r>
            <a:r>
              <a:rPr lang="fr-FR" sz="1500" i="1" dirty="0" err="1">
                <a:solidFill>
                  <a:schemeClr val="accent3"/>
                </a:solidFill>
              </a:rPr>
              <a:t>i</a:t>
            </a:r>
            <a:r>
              <a:rPr lang="fr-FR" sz="1500" i="1" dirty="0"/>
              <a:t> </a:t>
            </a:r>
            <a:r>
              <a:rPr lang="fr-FR" sz="1500" i="1" strike="sngStrike" dirty="0"/>
              <a:t>i</a:t>
            </a:r>
            <a:r>
              <a:rPr lang="fr-FR" sz="1500" i="1" dirty="0"/>
              <a:t>n </a:t>
            </a:r>
            <a:r>
              <a:rPr lang="fr-FR" sz="1500" i="1" dirty="0" err="1"/>
              <a:t>forn</a:t>
            </a:r>
            <a:r>
              <a:rPr lang="fr-FR" sz="1500" i="1" dirty="0" err="1">
                <a:solidFill>
                  <a:schemeClr val="accent3"/>
                </a:solidFill>
              </a:rPr>
              <a:t>i</a:t>
            </a:r>
            <a:r>
              <a:rPr lang="fr-FR" sz="1500" i="1" dirty="0" err="1"/>
              <a:t>ce</a:t>
            </a:r>
            <a:r>
              <a:rPr lang="fr-FR" sz="1500" i="1" dirty="0"/>
              <a:t> </a:t>
            </a:r>
            <a:r>
              <a:rPr lang="fr-FR" sz="1500" i="1" dirty="0" err="1"/>
              <a:t>stantem</a:t>
            </a:r>
            <a:r>
              <a:rPr lang="fr-FR" sz="1500" i="1" dirty="0"/>
              <a:t>.</a:t>
            </a:r>
          </a:p>
        </p:txBody>
      </p:sp>
      <p:sp>
        <p:nvSpPr>
          <p:cNvPr id="4" name="Espace réservé du contenu 3">
            <a:extLst>
              <a:ext uri="{FF2B5EF4-FFF2-40B4-BE49-F238E27FC236}">
                <a16:creationId xmlns:a16="http://schemas.microsoft.com/office/drawing/2014/main" id="{60D05408-B35A-6D8C-CD20-FD81235DEB1C}"/>
              </a:ext>
            </a:extLst>
          </p:cNvPr>
          <p:cNvSpPr>
            <a:spLocks noGrp="1"/>
          </p:cNvSpPr>
          <p:nvPr>
            <p:ph sz="half" idx="2"/>
          </p:nvPr>
        </p:nvSpPr>
        <p:spPr>
          <a:xfrm>
            <a:off x="6305524" y="2836403"/>
            <a:ext cx="5741581" cy="2543671"/>
          </a:xfrm>
        </p:spPr>
        <p:txBody>
          <a:bodyPr>
            <a:noAutofit/>
          </a:bodyPr>
          <a:lstStyle/>
          <a:p>
            <a:pPr algn="just"/>
            <a:r>
              <a:rPr lang="fr-FR" sz="1500" dirty="0"/>
              <a:t>Les idiots, en cherchant à éviter un vice, courent dans le mal contraire. […] Rien de mesuré. Il y en a qui ne veulent toucher aucune femme si ce n’est celles dont les talons sont couverts par la bordure de leur vêtement, et d’autres, au contraire, qui ne désirent que celles qui attendent dans un lupanar odorant. </a:t>
            </a:r>
          </a:p>
        </p:txBody>
      </p:sp>
      <p:cxnSp>
        <p:nvCxnSpPr>
          <p:cNvPr id="7" name="Connecteur droit 6">
            <a:extLst>
              <a:ext uri="{FF2B5EF4-FFF2-40B4-BE49-F238E27FC236}">
                <a16:creationId xmlns:a16="http://schemas.microsoft.com/office/drawing/2014/main" id="{700E9B3D-C4E3-476C-5E4A-A1B731A14465}"/>
              </a:ext>
            </a:extLst>
          </p:cNvPr>
          <p:cNvCxnSpPr>
            <a:cxnSpLocks/>
          </p:cNvCxnSpPr>
          <p:nvPr/>
        </p:nvCxnSpPr>
        <p:spPr>
          <a:xfrm>
            <a:off x="2701087" y="6129341"/>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3069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3C796C-D65E-C192-DBC0-AA6F36F83074}"/>
              </a:ext>
            </a:extLst>
          </p:cNvPr>
          <p:cNvSpPr>
            <a:spLocks noGrp="1"/>
          </p:cNvSpPr>
          <p:nvPr>
            <p:ph type="title"/>
          </p:nvPr>
        </p:nvSpPr>
        <p:spPr/>
        <p:txBody>
          <a:bodyPr/>
          <a:lstStyle/>
          <a:p>
            <a:r>
              <a:rPr lang="fr-FR" dirty="0"/>
              <a:t>Introduction</a:t>
            </a:r>
          </a:p>
        </p:txBody>
      </p:sp>
      <p:sp>
        <p:nvSpPr>
          <p:cNvPr id="3" name="Espace réservé du texte 2">
            <a:extLst>
              <a:ext uri="{FF2B5EF4-FFF2-40B4-BE49-F238E27FC236}">
                <a16:creationId xmlns:a16="http://schemas.microsoft.com/office/drawing/2014/main" id="{74C65357-4FF3-F3F1-52A6-5395999F6389}"/>
              </a:ext>
            </a:extLst>
          </p:cNvPr>
          <p:cNvSpPr>
            <a:spLocks noGrp="1"/>
          </p:cNvSpPr>
          <p:nvPr>
            <p:ph type="body" idx="1"/>
          </p:nvPr>
        </p:nvSpPr>
        <p:spPr/>
        <p:txBody>
          <a:bodyPr>
            <a:normAutofit fontScale="85000" lnSpcReduction="10000"/>
          </a:bodyPr>
          <a:lstStyle/>
          <a:p>
            <a:r>
              <a:rPr lang="fr-FR" dirty="0"/>
              <a:t>Économie et poésie ?</a:t>
            </a:r>
          </a:p>
        </p:txBody>
      </p:sp>
    </p:spTree>
    <p:extLst>
      <p:ext uri="{BB962C8B-B14F-4D97-AF65-F5344CB8AC3E}">
        <p14:creationId xmlns:p14="http://schemas.microsoft.com/office/powerpoint/2010/main" val="97658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0EE8E-DB30-E824-8650-4AF9261B932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CE74B62-8E53-03BA-C71E-C7F13AD74958}"/>
              </a:ext>
            </a:extLst>
          </p:cNvPr>
          <p:cNvSpPr>
            <a:spLocks noGrp="1"/>
          </p:cNvSpPr>
          <p:nvPr>
            <p:ph type="title"/>
          </p:nvPr>
        </p:nvSpPr>
        <p:spPr/>
        <p:txBody>
          <a:bodyPr>
            <a:normAutofit/>
          </a:bodyPr>
          <a:lstStyle/>
          <a:p>
            <a:r>
              <a:rPr lang="fr-FR" dirty="0"/>
              <a:t>Le « rapport qualité prix » : </a:t>
            </a:r>
            <a:r>
              <a:rPr lang="fr-FR" i="1" dirty="0"/>
              <a:t>passim</a:t>
            </a:r>
          </a:p>
        </p:txBody>
      </p:sp>
      <p:sp>
        <p:nvSpPr>
          <p:cNvPr id="3" name="Espace réservé du contenu 2">
            <a:extLst>
              <a:ext uri="{FF2B5EF4-FFF2-40B4-BE49-F238E27FC236}">
                <a16:creationId xmlns:a16="http://schemas.microsoft.com/office/drawing/2014/main" id="{BBF8961E-04C1-D82F-1A6B-70EC8345E8EA}"/>
              </a:ext>
            </a:extLst>
          </p:cNvPr>
          <p:cNvSpPr>
            <a:spLocks noGrp="1"/>
          </p:cNvSpPr>
          <p:nvPr>
            <p:ph sz="half" idx="1"/>
          </p:nvPr>
        </p:nvSpPr>
        <p:spPr>
          <a:xfrm>
            <a:off x="2828678" y="2296636"/>
            <a:ext cx="6953693" cy="4119144"/>
          </a:xfrm>
        </p:spPr>
        <p:txBody>
          <a:bodyPr>
            <a:noAutofit/>
          </a:bodyPr>
          <a:lstStyle/>
          <a:p>
            <a:r>
              <a:rPr lang="fr-FR" sz="1500" i="1" dirty="0"/>
              <a:t>43 : 	</a:t>
            </a:r>
            <a:r>
              <a:rPr lang="fr-FR" sz="1500" i="1" dirty="0" err="1">
                <a:solidFill>
                  <a:srgbClr val="C00000"/>
                </a:solidFill>
              </a:rPr>
              <a:t>dedit</a:t>
            </a:r>
            <a:r>
              <a:rPr lang="fr-FR" sz="1500" i="1" dirty="0"/>
              <a:t> hic </a:t>
            </a:r>
            <a:r>
              <a:rPr lang="fr-FR" sz="1500" i="1" dirty="0">
                <a:solidFill>
                  <a:srgbClr val="C00000"/>
                </a:solidFill>
              </a:rPr>
              <a:t>pro</a:t>
            </a:r>
            <a:r>
              <a:rPr lang="fr-FR" sz="1500" i="1" dirty="0"/>
              <a:t> </a:t>
            </a:r>
            <a:r>
              <a:rPr lang="fr-FR" sz="1500" i="1" dirty="0" err="1"/>
              <a:t>corpore</a:t>
            </a:r>
            <a:r>
              <a:rPr lang="fr-FR" sz="1500" i="1" dirty="0"/>
              <a:t> </a:t>
            </a:r>
            <a:r>
              <a:rPr lang="fr-FR" sz="1500" i="1" dirty="0" err="1">
                <a:solidFill>
                  <a:srgbClr val="C00000"/>
                </a:solidFill>
              </a:rPr>
              <a:t>nummos</a:t>
            </a:r>
            <a:endParaRPr lang="fr-FR" sz="1500" i="1" dirty="0">
              <a:solidFill>
                <a:srgbClr val="C00000"/>
              </a:solidFill>
            </a:endParaRPr>
          </a:p>
          <a:p>
            <a:r>
              <a:rPr lang="fr-FR" sz="1500" i="1" dirty="0"/>
              <a:t>49-53 : at hic si, </a:t>
            </a:r>
          </a:p>
          <a:p>
            <a:r>
              <a:rPr lang="fr-FR" sz="1500" i="1" dirty="0"/>
              <a:t>	qua </a:t>
            </a:r>
            <a:r>
              <a:rPr lang="fr-FR" sz="1500" i="1" dirty="0" err="1">
                <a:solidFill>
                  <a:srgbClr val="C00000"/>
                </a:solidFill>
              </a:rPr>
              <a:t>res</a:t>
            </a:r>
            <a:r>
              <a:rPr lang="fr-FR" sz="1500" i="1" dirty="0"/>
              <a:t>, qua </a:t>
            </a:r>
            <a:r>
              <a:rPr lang="fr-FR" sz="1500" i="1" dirty="0">
                <a:solidFill>
                  <a:srgbClr val="C00000"/>
                </a:solidFill>
              </a:rPr>
              <a:t>ratio</a:t>
            </a:r>
            <a:r>
              <a:rPr lang="fr-FR" sz="1500" i="1" dirty="0"/>
              <a:t> </a:t>
            </a:r>
            <a:r>
              <a:rPr lang="fr-FR" sz="1500" i="1" dirty="0" err="1"/>
              <a:t>suaderet</a:t>
            </a:r>
            <a:r>
              <a:rPr lang="fr-FR" sz="1500" i="1" dirty="0"/>
              <a:t> </a:t>
            </a:r>
            <a:r>
              <a:rPr lang="fr-FR" sz="1500" i="1" dirty="0" err="1"/>
              <a:t>quaque</a:t>
            </a:r>
            <a:r>
              <a:rPr lang="fr-FR" sz="1500" i="1" dirty="0"/>
              <a:t> modeste </a:t>
            </a:r>
          </a:p>
          <a:p>
            <a:r>
              <a:rPr lang="fr-FR" sz="1500" i="1" dirty="0"/>
              <a:t>	</a:t>
            </a:r>
            <a:r>
              <a:rPr lang="fr-FR" sz="1500" i="1" dirty="0" err="1">
                <a:solidFill>
                  <a:srgbClr val="C00000"/>
                </a:solidFill>
              </a:rPr>
              <a:t>munificio</a:t>
            </a:r>
            <a:r>
              <a:rPr lang="fr-FR" sz="1500" i="1" dirty="0"/>
              <a:t> esse </a:t>
            </a:r>
            <a:r>
              <a:rPr lang="fr-FR" sz="1500" i="1" dirty="0" err="1"/>
              <a:t>licet</a:t>
            </a:r>
            <a:r>
              <a:rPr lang="fr-FR" sz="1500" i="1" dirty="0"/>
              <a:t>, </a:t>
            </a:r>
            <a:r>
              <a:rPr lang="fr-FR" sz="1500" i="1" dirty="0" err="1"/>
              <a:t>uellet</a:t>
            </a:r>
            <a:r>
              <a:rPr lang="fr-FR" sz="1500" i="1" dirty="0"/>
              <a:t> bonus </a:t>
            </a:r>
            <a:r>
              <a:rPr lang="fr-FR" sz="1500" i="1" dirty="0" err="1"/>
              <a:t>atque</a:t>
            </a:r>
            <a:r>
              <a:rPr lang="fr-FR" sz="1500" i="1" dirty="0"/>
              <a:t> </a:t>
            </a:r>
            <a:r>
              <a:rPr lang="fr-FR" sz="1500" i="1" dirty="0" err="1"/>
              <a:t>benignus</a:t>
            </a:r>
            <a:r>
              <a:rPr lang="fr-FR" sz="1500" i="1" dirty="0"/>
              <a:t> </a:t>
            </a:r>
          </a:p>
          <a:p>
            <a:r>
              <a:rPr lang="fr-FR" sz="1500" i="1" dirty="0"/>
              <a:t>	esse, </a:t>
            </a:r>
            <a:r>
              <a:rPr lang="fr-FR" sz="1500" i="1" dirty="0" err="1">
                <a:solidFill>
                  <a:srgbClr val="C00000"/>
                </a:solidFill>
              </a:rPr>
              <a:t>daret</a:t>
            </a:r>
            <a:r>
              <a:rPr lang="fr-FR" sz="1500" i="1" dirty="0">
                <a:solidFill>
                  <a:srgbClr val="C00000"/>
                </a:solidFill>
              </a:rPr>
              <a:t> quantum </a:t>
            </a:r>
            <a:r>
              <a:rPr lang="fr-FR" sz="1500" b="1" i="1" dirty="0">
                <a:solidFill>
                  <a:srgbClr val="C00000"/>
                </a:solidFill>
              </a:rPr>
              <a:t>satis</a:t>
            </a:r>
            <a:r>
              <a:rPr lang="fr-FR" sz="1500" i="1" dirty="0">
                <a:solidFill>
                  <a:srgbClr val="C00000"/>
                </a:solidFill>
              </a:rPr>
              <a:t> </a:t>
            </a:r>
            <a:r>
              <a:rPr lang="fr-FR" sz="1500" i="1" dirty="0" err="1">
                <a:solidFill>
                  <a:srgbClr val="C00000"/>
                </a:solidFill>
              </a:rPr>
              <a:t>esset</a:t>
            </a:r>
            <a:r>
              <a:rPr lang="fr-FR" sz="1500" i="1" dirty="0">
                <a:solidFill>
                  <a:srgbClr val="C00000"/>
                </a:solidFill>
              </a:rPr>
              <a:t> </a:t>
            </a:r>
            <a:r>
              <a:rPr lang="fr-FR" sz="1500" i="1" dirty="0"/>
              <a:t>nec </a:t>
            </a:r>
            <a:r>
              <a:rPr lang="fr-FR" sz="1500" i="1" dirty="0" err="1"/>
              <a:t>sibi</a:t>
            </a:r>
            <a:r>
              <a:rPr lang="fr-FR" sz="1500" i="1" dirty="0"/>
              <a:t> </a:t>
            </a:r>
            <a:r>
              <a:rPr lang="fr-FR" sz="1500" b="1" i="1" dirty="0" err="1">
                <a:solidFill>
                  <a:srgbClr val="C00000"/>
                </a:solidFill>
              </a:rPr>
              <a:t>damno</a:t>
            </a:r>
            <a:r>
              <a:rPr lang="fr-FR" sz="1500" i="1" dirty="0"/>
              <a:t> </a:t>
            </a:r>
          </a:p>
          <a:p>
            <a:r>
              <a:rPr lang="fr-FR" sz="1500" i="1" dirty="0"/>
              <a:t>	</a:t>
            </a:r>
            <a:r>
              <a:rPr lang="fr-FR" sz="1500" i="1" dirty="0" err="1"/>
              <a:t>dedecorique</a:t>
            </a:r>
            <a:r>
              <a:rPr lang="fr-FR" sz="1500" i="1" dirty="0"/>
              <a:t> foret. </a:t>
            </a:r>
          </a:p>
          <a:p>
            <a:r>
              <a:rPr lang="fr-FR" sz="1500" i="1" dirty="0"/>
              <a:t>56 : 	qui </a:t>
            </a:r>
            <a:r>
              <a:rPr lang="fr-FR" sz="1500" i="1" dirty="0" err="1"/>
              <a:t>patrium</a:t>
            </a:r>
            <a:r>
              <a:rPr lang="fr-FR" sz="1500" i="1" dirty="0"/>
              <a:t> </a:t>
            </a:r>
            <a:r>
              <a:rPr lang="fr-FR" sz="1500" i="1" dirty="0" err="1"/>
              <a:t>mimae</a:t>
            </a:r>
            <a:r>
              <a:rPr lang="fr-FR" sz="1500" i="1" dirty="0"/>
              <a:t> </a:t>
            </a:r>
            <a:r>
              <a:rPr lang="fr-FR" sz="1500" i="1" dirty="0" err="1">
                <a:solidFill>
                  <a:srgbClr val="C00000"/>
                </a:solidFill>
              </a:rPr>
              <a:t>donat</a:t>
            </a:r>
            <a:r>
              <a:rPr lang="fr-FR" sz="1500" i="1" dirty="0">
                <a:solidFill>
                  <a:srgbClr val="C00000"/>
                </a:solidFill>
              </a:rPr>
              <a:t> </a:t>
            </a:r>
            <a:r>
              <a:rPr lang="fr-FR" sz="1500" i="1" dirty="0" err="1">
                <a:solidFill>
                  <a:srgbClr val="C00000"/>
                </a:solidFill>
              </a:rPr>
              <a:t>fundumque</a:t>
            </a:r>
            <a:r>
              <a:rPr lang="fr-FR" sz="1500" i="1" dirty="0">
                <a:solidFill>
                  <a:srgbClr val="C00000"/>
                </a:solidFill>
              </a:rPr>
              <a:t> </a:t>
            </a:r>
            <a:r>
              <a:rPr lang="fr-FR" sz="1500" i="1" dirty="0" err="1">
                <a:solidFill>
                  <a:srgbClr val="C00000"/>
                </a:solidFill>
              </a:rPr>
              <a:t>laremque</a:t>
            </a:r>
            <a:endParaRPr lang="fr-FR" sz="1500" i="1" dirty="0">
              <a:solidFill>
                <a:srgbClr val="C00000"/>
              </a:solidFill>
            </a:endParaRPr>
          </a:p>
          <a:p>
            <a:r>
              <a:rPr lang="fr-FR" sz="1500" i="1" dirty="0"/>
              <a:t>58-59 : </a:t>
            </a:r>
            <a:r>
              <a:rPr lang="fr-FR" sz="1500" i="1" dirty="0" err="1"/>
              <a:t>uerum</a:t>
            </a:r>
            <a:r>
              <a:rPr lang="fr-FR" sz="1500" i="1" dirty="0"/>
              <a:t> est cum mimis, est cum </a:t>
            </a:r>
            <a:r>
              <a:rPr lang="fr-FR" sz="1500" i="1" dirty="0" err="1"/>
              <a:t>meretricibus</a:t>
            </a:r>
            <a:r>
              <a:rPr lang="fr-FR" sz="1500" i="1" dirty="0"/>
              <a:t>, </a:t>
            </a:r>
            <a:r>
              <a:rPr lang="fr-FR" sz="1500" i="1" dirty="0" err="1"/>
              <a:t>unde</a:t>
            </a:r>
            <a:endParaRPr lang="fr-FR" sz="1500" i="1" dirty="0"/>
          </a:p>
          <a:p>
            <a:r>
              <a:rPr lang="fr-FR" sz="1500" i="1" dirty="0"/>
              <a:t>	</a:t>
            </a:r>
            <a:r>
              <a:rPr lang="fr-FR" sz="1500" i="1" dirty="0" err="1">
                <a:solidFill>
                  <a:srgbClr val="C00000"/>
                </a:solidFill>
              </a:rPr>
              <a:t>fama</a:t>
            </a:r>
            <a:r>
              <a:rPr lang="fr-FR" sz="1500" i="1" dirty="0">
                <a:solidFill>
                  <a:srgbClr val="C00000"/>
                </a:solidFill>
              </a:rPr>
              <a:t> </a:t>
            </a:r>
            <a:r>
              <a:rPr lang="fr-FR" sz="1500" i="1" dirty="0" err="1">
                <a:solidFill>
                  <a:srgbClr val="C00000"/>
                </a:solidFill>
              </a:rPr>
              <a:t>malum</a:t>
            </a:r>
            <a:r>
              <a:rPr lang="fr-FR" sz="1500" i="1" dirty="0">
                <a:solidFill>
                  <a:srgbClr val="C00000"/>
                </a:solidFill>
              </a:rPr>
              <a:t> </a:t>
            </a:r>
            <a:r>
              <a:rPr lang="fr-FR" sz="1500" i="1" dirty="0" err="1">
                <a:solidFill>
                  <a:srgbClr val="C00000"/>
                </a:solidFill>
              </a:rPr>
              <a:t>grauius</a:t>
            </a:r>
            <a:r>
              <a:rPr lang="fr-FR" sz="1500" i="1" dirty="0">
                <a:solidFill>
                  <a:srgbClr val="C00000"/>
                </a:solidFill>
              </a:rPr>
              <a:t> </a:t>
            </a:r>
            <a:r>
              <a:rPr lang="fr-FR" sz="1500" i="1" dirty="0" err="1">
                <a:solidFill>
                  <a:srgbClr val="C00000"/>
                </a:solidFill>
              </a:rPr>
              <a:t>quam</a:t>
            </a:r>
            <a:r>
              <a:rPr lang="fr-FR" sz="1500" i="1" dirty="0">
                <a:solidFill>
                  <a:srgbClr val="C00000"/>
                </a:solidFill>
              </a:rPr>
              <a:t> </a:t>
            </a:r>
            <a:r>
              <a:rPr lang="fr-FR" sz="1500" i="1" dirty="0" err="1">
                <a:solidFill>
                  <a:srgbClr val="C00000"/>
                </a:solidFill>
              </a:rPr>
              <a:t>res</a:t>
            </a:r>
            <a:r>
              <a:rPr lang="fr-FR" sz="1500" i="1" dirty="0">
                <a:solidFill>
                  <a:srgbClr val="C00000"/>
                </a:solidFill>
              </a:rPr>
              <a:t> trahit</a:t>
            </a:r>
            <a:r>
              <a:rPr lang="fr-FR" sz="1500" i="1" dirty="0"/>
              <a:t>. </a:t>
            </a:r>
          </a:p>
        </p:txBody>
      </p:sp>
    </p:spTree>
    <p:extLst>
      <p:ext uri="{BB962C8B-B14F-4D97-AF65-F5344CB8AC3E}">
        <p14:creationId xmlns:p14="http://schemas.microsoft.com/office/powerpoint/2010/main" val="27955157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423E5-6003-3D02-6EBE-FAD70828462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D23160-9E34-D424-8E43-CA222D35E34B}"/>
              </a:ext>
            </a:extLst>
          </p:cNvPr>
          <p:cNvSpPr>
            <a:spLocks noGrp="1"/>
          </p:cNvSpPr>
          <p:nvPr>
            <p:ph type="title"/>
          </p:nvPr>
        </p:nvSpPr>
        <p:spPr/>
        <p:txBody>
          <a:bodyPr>
            <a:normAutofit/>
          </a:bodyPr>
          <a:lstStyle/>
          <a:p>
            <a:r>
              <a:rPr lang="fr-FR" dirty="0"/>
              <a:t>Les femmes-marchandises : 47</a:t>
            </a:r>
          </a:p>
        </p:txBody>
      </p:sp>
      <p:sp>
        <p:nvSpPr>
          <p:cNvPr id="3" name="Espace réservé du contenu 2">
            <a:extLst>
              <a:ext uri="{FF2B5EF4-FFF2-40B4-BE49-F238E27FC236}">
                <a16:creationId xmlns:a16="http://schemas.microsoft.com/office/drawing/2014/main" id="{379F3FCD-6327-85FA-88B5-416017ACEEED}"/>
              </a:ext>
            </a:extLst>
          </p:cNvPr>
          <p:cNvSpPr>
            <a:spLocks noGrp="1"/>
          </p:cNvSpPr>
          <p:nvPr>
            <p:ph sz="half" idx="1"/>
          </p:nvPr>
        </p:nvSpPr>
        <p:spPr>
          <a:xfrm>
            <a:off x="676521" y="2836404"/>
            <a:ext cx="5209954" cy="821196"/>
          </a:xfrm>
        </p:spPr>
        <p:txBody>
          <a:bodyPr anchor="ctr">
            <a:noAutofit/>
          </a:bodyPr>
          <a:lstStyle/>
          <a:p>
            <a:r>
              <a:rPr lang="fr-FR" sz="1500" i="1" dirty="0" err="1"/>
              <a:t>tutior</a:t>
            </a:r>
            <a:r>
              <a:rPr lang="fr-FR" sz="1500" i="1" dirty="0"/>
              <a:t> at quanto </a:t>
            </a:r>
            <a:r>
              <a:rPr lang="fr-FR" sz="1500" b="1" i="1" dirty="0" err="1">
                <a:solidFill>
                  <a:srgbClr val="C00000"/>
                </a:solidFill>
              </a:rPr>
              <a:t>merx</a:t>
            </a:r>
            <a:r>
              <a:rPr lang="fr-FR" sz="1500" i="1" dirty="0"/>
              <a:t> est in classe </a:t>
            </a:r>
            <a:r>
              <a:rPr lang="fr-FR" sz="1500" i="1" dirty="0" err="1"/>
              <a:t>secunda</a:t>
            </a:r>
            <a:endParaRPr lang="fr-FR" sz="1500" i="1" dirty="0"/>
          </a:p>
        </p:txBody>
      </p:sp>
      <p:sp>
        <p:nvSpPr>
          <p:cNvPr id="4" name="Espace réservé du contenu 3">
            <a:extLst>
              <a:ext uri="{FF2B5EF4-FFF2-40B4-BE49-F238E27FC236}">
                <a16:creationId xmlns:a16="http://schemas.microsoft.com/office/drawing/2014/main" id="{B5CA0EE5-7DEF-0CA3-A068-BDD3B67EBDA3}"/>
              </a:ext>
            </a:extLst>
          </p:cNvPr>
          <p:cNvSpPr>
            <a:spLocks noGrp="1"/>
          </p:cNvSpPr>
          <p:nvPr>
            <p:ph sz="half" idx="2"/>
          </p:nvPr>
        </p:nvSpPr>
        <p:spPr>
          <a:xfrm>
            <a:off x="6305525" y="2836404"/>
            <a:ext cx="5209954" cy="821195"/>
          </a:xfrm>
        </p:spPr>
        <p:txBody>
          <a:bodyPr>
            <a:noAutofit/>
          </a:bodyPr>
          <a:lstStyle/>
          <a:p>
            <a:pPr algn="just"/>
            <a:r>
              <a:rPr lang="fr-FR" sz="1500" dirty="0"/>
              <a:t>Combien la marchandise est plus sûre dans la classe seconde! </a:t>
            </a:r>
          </a:p>
        </p:txBody>
      </p:sp>
      <p:cxnSp>
        <p:nvCxnSpPr>
          <p:cNvPr id="7" name="Connecteur droit 6">
            <a:extLst>
              <a:ext uri="{FF2B5EF4-FFF2-40B4-BE49-F238E27FC236}">
                <a16:creationId xmlns:a16="http://schemas.microsoft.com/office/drawing/2014/main" id="{6EFBD50B-C838-DE87-EA95-BEC61A215E73}"/>
              </a:ext>
            </a:extLst>
          </p:cNvPr>
          <p:cNvCxnSpPr>
            <a:cxnSpLocks/>
          </p:cNvCxnSpPr>
          <p:nvPr/>
        </p:nvCxnSpPr>
        <p:spPr>
          <a:xfrm>
            <a:off x="2701087" y="4258010"/>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F29BEE7A-47EC-192A-07F1-7A9068657EDF}"/>
              </a:ext>
            </a:extLst>
          </p:cNvPr>
          <p:cNvSpPr txBox="1"/>
          <p:nvPr/>
        </p:nvSpPr>
        <p:spPr>
          <a:xfrm>
            <a:off x="1920240" y="4973032"/>
            <a:ext cx="8770571" cy="452432"/>
          </a:xfrm>
          <a:prstGeom prst="rect">
            <a:avLst/>
          </a:prstGeom>
          <a:noFill/>
        </p:spPr>
        <p:txBody>
          <a:bodyPr wrap="square" rtlCol="0">
            <a:spAutoFit/>
          </a:bodyPr>
          <a:lstStyle/>
          <a:p>
            <a:pPr marL="285750" indent="-285750">
              <a:lnSpc>
                <a:spcPct val="140000"/>
              </a:lnSpc>
              <a:spcBef>
                <a:spcPts val="930"/>
              </a:spcBef>
              <a:buFont typeface="Wingdings" pitchFamily="2" charset="2"/>
              <a:buChar char="Ø"/>
            </a:pPr>
            <a:r>
              <a:rPr lang="fr-FR" spc="150" dirty="0">
                <a:solidFill>
                  <a:schemeClr val="tx1">
                    <a:lumMod val="75000"/>
                    <a:lumOff val="25000"/>
                  </a:schemeClr>
                </a:solidFill>
              </a:rPr>
              <a:t>Classe seconde : les affranchies </a:t>
            </a:r>
          </a:p>
        </p:txBody>
      </p:sp>
    </p:spTree>
    <p:extLst>
      <p:ext uri="{BB962C8B-B14F-4D97-AF65-F5344CB8AC3E}">
        <p14:creationId xmlns:p14="http://schemas.microsoft.com/office/powerpoint/2010/main" val="3617871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339E0-DAF2-8559-769D-E7477BC0AD5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6DDB929-EABD-5B26-4F12-F856F8B125CC}"/>
              </a:ext>
            </a:extLst>
          </p:cNvPr>
          <p:cNvSpPr>
            <a:spLocks noGrp="1"/>
          </p:cNvSpPr>
          <p:nvPr>
            <p:ph type="title"/>
          </p:nvPr>
        </p:nvSpPr>
        <p:spPr/>
        <p:txBody>
          <a:bodyPr>
            <a:normAutofit/>
          </a:bodyPr>
          <a:lstStyle/>
          <a:p>
            <a:r>
              <a:rPr lang="fr-FR" dirty="0"/>
              <a:t>Les femmes-marchandises : 83-9</a:t>
            </a:r>
          </a:p>
        </p:txBody>
      </p:sp>
      <p:sp>
        <p:nvSpPr>
          <p:cNvPr id="3" name="Espace réservé du contenu 2">
            <a:extLst>
              <a:ext uri="{FF2B5EF4-FFF2-40B4-BE49-F238E27FC236}">
                <a16:creationId xmlns:a16="http://schemas.microsoft.com/office/drawing/2014/main" id="{DD0ECF3E-DA98-EA63-9443-40B2018A9142}"/>
              </a:ext>
            </a:extLst>
          </p:cNvPr>
          <p:cNvSpPr>
            <a:spLocks noGrp="1"/>
          </p:cNvSpPr>
          <p:nvPr>
            <p:ph sz="half" idx="1"/>
          </p:nvPr>
        </p:nvSpPr>
        <p:spPr>
          <a:xfrm>
            <a:off x="127590" y="2438013"/>
            <a:ext cx="6135404" cy="3579376"/>
          </a:xfrm>
        </p:spPr>
        <p:txBody>
          <a:bodyPr anchor="ctr">
            <a:noAutofit/>
          </a:bodyPr>
          <a:lstStyle/>
          <a:p>
            <a:r>
              <a:rPr lang="fr-FR" sz="1500" i="1" dirty="0" err="1"/>
              <a:t>Adde</a:t>
            </a:r>
            <a:r>
              <a:rPr lang="fr-FR" sz="1500" i="1" dirty="0"/>
              <a:t> </a:t>
            </a:r>
            <a:r>
              <a:rPr lang="fr-FR" sz="1500" i="1" dirty="0" err="1"/>
              <a:t>huc</a:t>
            </a:r>
            <a:r>
              <a:rPr lang="fr-FR" sz="1500" i="1" dirty="0"/>
              <a:t>, quod </a:t>
            </a:r>
            <a:r>
              <a:rPr lang="fr-FR" sz="1500" i="1" dirty="0" err="1"/>
              <a:t>mercem</a:t>
            </a:r>
            <a:r>
              <a:rPr lang="fr-FR" sz="1500" i="1" dirty="0"/>
              <a:t> sine </a:t>
            </a:r>
            <a:r>
              <a:rPr lang="fr-FR" sz="1500" i="1" dirty="0" err="1"/>
              <a:t>fucis</a:t>
            </a:r>
            <a:r>
              <a:rPr lang="fr-FR" sz="1500" i="1" dirty="0"/>
              <a:t> </a:t>
            </a:r>
            <a:r>
              <a:rPr lang="fr-FR" sz="1500" i="1" dirty="0" err="1"/>
              <a:t>gestat</a:t>
            </a:r>
            <a:r>
              <a:rPr lang="fr-FR" sz="1500" i="1" dirty="0"/>
              <a:t>, aperte</a:t>
            </a:r>
          </a:p>
          <a:p>
            <a:r>
              <a:rPr lang="fr-FR" sz="1500" i="1" dirty="0"/>
              <a:t>quod </a:t>
            </a:r>
            <a:r>
              <a:rPr lang="fr-FR" sz="1500" i="1" dirty="0" err="1"/>
              <a:t>uenale</a:t>
            </a:r>
            <a:r>
              <a:rPr lang="fr-FR" sz="1500" i="1" dirty="0"/>
              <a:t> </a:t>
            </a:r>
            <a:r>
              <a:rPr lang="fr-FR" sz="1500" i="1" dirty="0" err="1"/>
              <a:t>habet</a:t>
            </a:r>
            <a:r>
              <a:rPr lang="fr-FR" sz="1500" i="1" dirty="0"/>
              <a:t> </a:t>
            </a:r>
            <a:r>
              <a:rPr lang="fr-FR" sz="1500" i="1" dirty="0" err="1"/>
              <a:t>ostendit</a:t>
            </a:r>
            <a:r>
              <a:rPr lang="fr-FR" sz="1500" i="1" dirty="0"/>
              <a:t> nec, </a:t>
            </a:r>
            <a:r>
              <a:rPr lang="fr-FR" sz="1500" i="1" dirty="0" err="1"/>
              <a:t>siquid</a:t>
            </a:r>
            <a:r>
              <a:rPr lang="fr-FR" sz="1500" i="1" dirty="0"/>
              <a:t> </a:t>
            </a:r>
            <a:r>
              <a:rPr lang="fr-FR" sz="1500" i="1" dirty="0" err="1"/>
              <a:t>honesti</a:t>
            </a:r>
            <a:r>
              <a:rPr lang="fr-FR" sz="1500" i="1" dirty="0"/>
              <a:t> est,</a:t>
            </a:r>
          </a:p>
          <a:p>
            <a:r>
              <a:rPr lang="fr-FR" sz="1500" i="1" dirty="0" err="1"/>
              <a:t>iactat</a:t>
            </a:r>
            <a:r>
              <a:rPr lang="fr-FR" sz="1500" i="1" dirty="0"/>
              <a:t> </a:t>
            </a:r>
            <a:r>
              <a:rPr lang="fr-FR" sz="1500" i="1" dirty="0" err="1"/>
              <a:t>habetque</a:t>
            </a:r>
            <a:r>
              <a:rPr lang="fr-FR" sz="1500" i="1" dirty="0"/>
              <a:t> </a:t>
            </a:r>
            <a:r>
              <a:rPr lang="fr-FR" sz="1500" i="1" dirty="0" err="1"/>
              <a:t>palam</a:t>
            </a:r>
            <a:r>
              <a:rPr lang="fr-FR" sz="1500" i="1" dirty="0"/>
              <a:t>, </a:t>
            </a:r>
            <a:r>
              <a:rPr lang="fr-FR" sz="1500" i="1" dirty="0" err="1"/>
              <a:t>quaerit</a:t>
            </a:r>
            <a:r>
              <a:rPr lang="fr-FR" sz="1500" i="1" dirty="0"/>
              <a:t>, quo </a:t>
            </a:r>
            <a:r>
              <a:rPr lang="fr-FR" sz="1500" i="1" dirty="0" err="1"/>
              <a:t>turpia</a:t>
            </a:r>
            <a:r>
              <a:rPr lang="fr-FR" sz="1500" i="1" dirty="0"/>
              <a:t> </a:t>
            </a:r>
            <a:r>
              <a:rPr lang="fr-FR" sz="1500" i="1" dirty="0" err="1"/>
              <a:t>celet</a:t>
            </a:r>
            <a:r>
              <a:rPr lang="fr-FR" sz="1500" i="1" dirty="0"/>
              <a:t>, </a:t>
            </a:r>
          </a:p>
          <a:p>
            <a:r>
              <a:rPr lang="fr-FR" sz="1500" i="1" dirty="0" err="1"/>
              <a:t>regibus</a:t>
            </a:r>
            <a:r>
              <a:rPr lang="fr-FR" sz="1500" i="1" dirty="0"/>
              <a:t> hic mos est, </a:t>
            </a:r>
            <a:r>
              <a:rPr lang="fr-FR" sz="1500" i="1" dirty="0" err="1"/>
              <a:t>ubi</a:t>
            </a:r>
            <a:r>
              <a:rPr lang="fr-FR" sz="1500" i="1" dirty="0"/>
              <a:t> </a:t>
            </a:r>
            <a:r>
              <a:rPr lang="fr-FR" sz="1500" i="1" dirty="0" err="1"/>
              <a:t>equos</a:t>
            </a:r>
            <a:r>
              <a:rPr lang="fr-FR" sz="1500" i="1" dirty="0"/>
              <a:t> </a:t>
            </a:r>
            <a:r>
              <a:rPr lang="fr-FR" sz="1500" i="1" dirty="0" err="1"/>
              <a:t>mercantur</a:t>
            </a:r>
            <a:r>
              <a:rPr lang="fr-FR" sz="1500" i="1" dirty="0"/>
              <a:t>: </a:t>
            </a:r>
            <a:r>
              <a:rPr lang="fr-FR" sz="1500" i="1" dirty="0" err="1"/>
              <a:t>opertos</a:t>
            </a:r>
            <a:endParaRPr lang="fr-FR" sz="1500" i="1" dirty="0"/>
          </a:p>
          <a:p>
            <a:r>
              <a:rPr lang="fr-FR" sz="1500" i="1" dirty="0" err="1"/>
              <a:t>inspiciunt</a:t>
            </a:r>
            <a:r>
              <a:rPr lang="fr-FR" sz="1500" i="1" dirty="0"/>
              <a:t>, ne si facies, ut </a:t>
            </a:r>
            <a:r>
              <a:rPr lang="fr-FR" sz="1500" i="1" dirty="0" err="1"/>
              <a:t>saepe</a:t>
            </a:r>
            <a:r>
              <a:rPr lang="fr-FR" sz="1500" i="1" dirty="0"/>
              <a:t>, </a:t>
            </a:r>
            <a:r>
              <a:rPr lang="fr-FR" sz="1500" i="1" dirty="0" err="1"/>
              <a:t>decora</a:t>
            </a:r>
            <a:endParaRPr lang="fr-FR" sz="1500" i="1" dirty="0"/>
          </a:p>
          <a:p>
            <a:r>
              <a:rPr lang="fr-FR" sz="1500" i="1" dirty="0"/>
              <a:t>molli </a:t>
            </a:r>
            <a:r>
              <a:rPr lang="fr-FR" sz="1500" i="1" dirty="0" err="1"/>
              <a:t>fulta</a:t>
            </a:r>
            <a:r>
              <a:rPr lang="fr-FR" sz="1500" i="1" dirty="0"/>
              <a:t> </a:t>
            </a:r>
            <a:r>
              <a:rPr lang="fr-FR" sz="1500" i="1" dirty="0" err="1"/>
              <a:t>pede</a:t>
            </a:r>
            <a:r>
              <a:rPr lang="fr-FR" sz="1500" i="1" dirty="0"/>
              <a:t> est, </a:t>
            </a:r>
            <a:r>
              <a:rPr lang="fr-FR" sz="1500" i="1" dirty="0" err="1"/>
              <a:t>emptorem</a:t>
            </a:r>
            <a:r>
              <a:rPr lang="fr-FR" sz="1500" i="1" dirty="0"/>
              <a:t> </a:t>
            </a:r>
            <a:r>
              <a:rPr lang="fr-FR" sz="1500" i="1" dirty="0" err="1"/>
              <a:t>inducat</a:t>
            </a:r>
            <a:r>
              <a:rPr lang="fr-FR" sz="1500" i="1" dirty="0"/>
              <a:t> </a:t>
            </a:r>
            <a:r>
              <a:rPr lang="fr-FR" sz="1500" i="1" dirty="0" err="1"/>
              <a:t>hiantem</a:t>
            </a:r>
            <a:r>
              <a:rPr lang="fr-FR" sz="1500" i="1" dirty="0"/>
              <a:t>, </a:t>
            </a:r>
          </a:p>
          <a:p>
            <a:r>
              <a:rPr lang="fr-FR" sz="1500" i="1" dirty="0"/>
              <a:t>quod </a:t>
            </a:r>
            <a:r>
              <a:rPr lang="fr-FR" sz="1500" i="1" dirty="0" err="1"/>
              <a:t>pulcrae</a:t>
            </a:r>
            <a:r>
              <a:rPr lang="fr-FR" sz="1500" i="1" dirty="0"/>
              <a:t> </a:t>
            </a:r>
            <a:r>
              <a:rPr lang="fr-FR" sz="1500" i="1" dirty="0" err="1"/>
              <a:t>clunes</a:t>
            </a:r>
            <a:r>
              <a:rPr lang="fr-FR" sz="1500" i="1" dirty="0"/>
              <a:t>, </a:t>
            </a:r>
            <a:r>
              <a:rPr lang="fr-FR" sz="1500" i="1" dirty="0" err="1"/>
              <a:t>breue</a:t>
            </a:r>
            <a:r>
              <a:rPr lang="fr-FR" sz="1500" i="1" dirty="0"/>
              <a:t> quod </a:t>
            </a:r>
            <a:r>
              <a:rPr lang="fr-FR" sz="1500" i="1" dirty="0" err="1"/>
              <a:t>caput</a:t>
            </a:r>
            <a:r>
              <a:rPr lang="fr-FR" sz="1500" i="1" dirty="0"/>
              <a:t>, </a:t>
            </a:r>
            <a:r>
              <a:rPr lang="fr-FR" sz="1500" i="1" dirty="0" err="1"/>
              <a:t>ardua</a:t>
            </a:r>
            <a:r>
              <a:rPr lang="fr-FR" sz="1500" i="1" dirty="0"/>
              <a:t> </a:t>
            </a:r>
            <a:r>
              <a:rPr lang="fr-FR" sz="1500" i="1" dirty="0" err="1"/>
              <a:t>ceruix</a:t>
            </a:r>
            <a:endParaRPr lang="fr-FR" sz="1500" i="1" dirty="0"/>
          </a:p>
        </p:txBody>
      </p:sp>
      <p:sp>
        <p:nvSpPr>
          <p:cNvPr id="4" name="Espace réservé du contenu 3">
            <a:extLst>
              <a:ext uri="{FF2B5EF4-FFF2-40B4-BE49-F238E27FC236}">
                <a16:creationId xmlns:a16="http://schemas.microsoft.com/office/drawing/2014/main" id="{4EC1A6BB-C601-CFE9-07C2-C1EF794C5D49}"/>
              </a:ext>
            </a:extLst>
          </p:cNvPr>
          <p:cNvSpPr>
            <a:spLocks noGrp="1"/>
          </p:cNvSpPr>
          <p:nvPr>
            <p:ph sz="half" idx="2"/>
          </p:nvPr>
        </p:nvSpPr>
        <p:spPr>
          <a:xfrm>
            <a:off x="6422066" y="2468322"/>
            <a:ext cx="5642344" cy="3579376"/>
          </a:xfrm>
        </p:spPr>
        <p:txBody>
          <a:bodyPr>
            <a:noAutofit/>
          </a:bodyPr>
          <a:lstStyle/>
          <a:p>
            <a:pPr algn="just"/>
            <a:r>
              <a:rPr lang="fr-FR" sz="1500" dirty="0"/>
              <a:t>Ajoute ceci que la courtisane offre une marchandise non fardée; elle montre ouvertement ce qu’elle a à vendre; elle ne vante et n’étale pas ce qu’elle a de beau et ne dissimule pas ce qu’elle a de laid. C’est la coutume des rois, lorsqu’ils achètent des chevaux: ils les inspectent couverts, de peur que, comme souvent, si une jolie face est soutenue par un pied fautif, l’acheteur, bouche bée, soit séduit par de belles croupes, une petite tête, une encolure hardie. </a:t>
            </a:r>
          </a:p>
        </p:txBody>
      </p:sp>
      <p:cxnSp>
        <p:nvCxnSpPr>
          <p:cNvPr id="7" name="Connecteur droit 6">
            <a:extLst>
              <a:ext uri="{FF2B5EF4-FFF2-40B4-BE49-F238E27FC236}">
                <a16:creationId xmlns:a16="http://schemas.microsoft.com/office/drawing/2014/main" id="{72F06778-539C-D56C-78EB-1F0F8D4204A4}"/>
              </a:ext>
            </a:extLst>
          </p:cNvPr>
          <p:cNvCxnSpPr>
            <a:cxnSpLocks/>
          </p:cNvCxnSpPr>
          <p:nvPr/>
        </p:nvCxnSpPr>
        <p:spPr>
          <a:xfrm>
            <a:off x="2658556" y="6363257"/>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8336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50E4F-63BA-CF3B-7BE1-8ED0826EDC9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5F82DA-DADD-EB02-BE61-1A35A0D864F8}"/>
              </a:ext>
            </a:extLst>
          </p:cNvPr>
          <p:cNvSpPr>
            <a:spLocks noGrp="1"/>
          </p:cNvSpPr>
          <p:nvPr>
            <p:ph type="title"/>
          </p:nvPr>
        </p:nvSpPr>
        <p:spPr/>
        <p:txBody>
          <a:bodyPr>
            <a:normAutofit/>
          </a:bodyPr>
          <a:lstStyle/>
          <a:p>
            <a:r>
              <a:rPr lang="fr-FR" dirty="0"/>
              <a:t>Les femmes-marchandises : 83-9</a:t>
            </a:r>
          </a:p>
        </p:txBody>
      </p:sp>
      <p:sp>
        <p:nvSpPr>
          <p:cNvPr id="3" name="Espace réservé du contenu 2">
            <a:extLst>
              <a:ext uri="{FF2B5EF4-FFF2-40B4-BE49-F238E27FC236}">
                <a16:creationId xmlns:a16="http://schemas.microsoft.com/office/drawing/2014/main" id="{F52F5F1A-ECA1-F49E-8BC3-20FC8C2E9884}"/>
              </a:ext>
            </a:extLst>
          </p:cNvPr>
          <p:cNvSpPr>
            <a:spLocks noGrp="1"/>
          </p:cNvSpPr>
          <p:nvPr>
            <p:ph sz="half" idx="1"/>
          </p:nvPr>
        </p:nvSpPr>
        <p:spPr>
          <a:xfrm>
            <a:off x="127590" y="2438013"/>
            <a:ext cx="6135404" cy="3579376"/>
          </a:xfrm>
        </p:spPr>
        <p:txBody>
          <a:bodyPr anchor="ctr">
            <a:noAutofit/>
          </a:bodyPr>
          <a:lstStyle/>
          <a:p>
            <a:r>
              <a:rPr lang="fr-FR" sz="1500" i="1" dirty="0" err="1"/>
              <a:t>Adde</a:t>
            </a:r>
            <a:r>
              <a:rPr lang="fr-FR" sz="1500" i="1" dirty="0"/>
              <a:t> </a:t>
            </a:r>
            <a:r>
              <a:rPr lang="fr-FR" sz="1500" i="1" dirty="0" err="1"/>
              <a:t>huc</a:t>
            </a:r>
            <a:r>
              <a:rPr lang="fr-FR" sz="1500" i="1" dirty="0"/>
              <a:t>, quod </a:t>
            </a:r>
            <a:r>
              <a:rPr lang="fr-FR" sz="1500" b="1" i="1" dirty="0" err="1"/>
              <a:t>mercem</a:t>
            </a:r>
            <a:r>
              <a:rPr lang="fr-FR" sz="1500" i="1" dirty="0"/>
              <a:t> sine </a:t>
            </a:r>
            <a:r>
              <a:rPr lang="fr-FR" sz="1500" i="1" dirty="0" err="1"/>
              <a:t>fucis</a:t>
            </a:r>
            <a:r>
              <a:rPr lang="fr-FR" sz="1500" i="1" dirty="0"/>
              <a:t> </a:t>
            </a:r>
            <a:r>
              <a:rPr lang="fr-FR" sz="1500" i="1" dirty="0" err="1"/>
              <a:t>gestat</a:t>
            </a:r>
            <a:r>
              <a:rPr lang="fr-FR" sz="1500" i="1" dirty="0"/>
              <a:t>, aperte</a:t>
            </a:r>
          </a:p>
          <a:p>
            <a:r>
              <a:rPr lang="fr-FR" sz="1500" i="1" dirty="0"/>
              <a:t>quod </a:t>
            </a:r>
            <a:r>
              <a:rPr lang="fr-FR" sz="1500" b="1" i="1" dirty="0" err="1"/>
              <a:t>uenale</a:t>
            </a:r>
            <a:r>
              <a:rPr lang="fr-FR" sz="1500" i="1" dirty="0"/>
              <a:t> </a:t>
            </a:r>
            <a:r>
              <a:rPr lang="fr-FR" sz="1500" i="1" dirty="0" err="1"/>
              <a:t>habet</a:t>
            </a:r>
            <a:r>
              <a:rPr lang="fr-FR" sz="1500" i="1" dirty="0"/>
              <a:t> </a:t>
            </a:r>
            <a:r>
              <a:rPr lang="fr-FR" sz="1500" i="1" dirty="0" err="1"/>
              <a:t>ostendit</a:t>
            </a:r>
            <a:r>
              <a:rPr lang="fr-FR" sz="1500" i="1" dirty="0"/>
              <a:t> nec, </a:t>
            </a:r>
            <a:r>
              <a:rPr lang="fr-FR" sz="1500" i="1" dirty="0" err="1"/>
              <a:t>siquid</a:t>
            </a:r>
            <a:r>
              <a:rPr lang="fr-FR" sz="1500" i="1" dirty="0"/>
              <a:t> </a:t>
            </a:r>
            <a:r>
              <a:rPr lang="fr-FR" sz="1500" i="1" dirty="0" err="1"/>
              <a:t>honesti</a:t>
            </a:r>
            <a:r>
              <a:rPr lang="fr-FR" sz="1500" i="1" dirty="0"/>
              <a:t> est,</a:t>
            </a:r>
          </a:p>
          <a:p>
            <a:r>
              <a:rPr lang="fr-FR" sz="1500" i="1" dirty="0" err="1"/>
              <a:t>iactat</a:t>
            </a:r>
            <a:r>
              <a:rPr lang="fr-FR" sz="1500" i="1" dirty="0"/>
              <a:t> </a:t>
            </a:r>
            <a:r>
              <a:rPr lang="fr-FR" sz="1500" i="1" dirty="0" err="1"/>
              <a:t>habetque</a:t>
            </a:r>
            <a:r>
              <a:rPr lang="fr-FR" sz="1500" i="1" dirty="0"/>
              <a:t> </a:t>
            </a:r>
            <a:r>
              <a:rPr lang="fr-FR" sz="1500" i="1" dirty="0" err="1"/>
              <a:t>palam</a:t>
            </a:r>
            <a:r>
              <a:rPr lang="fr-FR" sz="1500" i="1" dirty="0"/>
              <a:t>, </a:t>
            </a:r>
            <a:r>
              <a:rPr lang="fr-FR" sz="1500" i="1" dirty="0" err="1"/>
              <a:t>quaerit</a:t>
            </a:r>
            <a:r>
              <a:rPr lang="fr-FR" sz="1500" i="1" dirty="0"/>
              <a:t>, quo </a:t>
            </a:r>
            <a:r>
              <a:rPr lang="fr-FR" sz="1500" i="1" dirty="0" err="1"/>
              <a:t>turpia</a:t>
            </a:r>
            <a:r>
              <a:rPr lang="fr-FR" sz="1500" i="1" dirty="0"/>
              <a:t> </a:t>
            </a:r>
            <a:r>
              <a:rPr lang="fr-FR" sz="1500" i="1" dirty="0" err="1"/>
              <a:t>celet</a:t>
            </a:r>
            <a:r>
              <a:rPr lang="fr-FR" sz="1500" i="1" dirty="0"/>
              <a:t>, </a:t>
            </a:r>
          </a:p>
          <a:p>
            <a:r>
              <a:rPr lang="fr-FR" sz="1500" i="1" dirty="0" err="1"/>
              <a:t>regibus</a:t>
            </a:r>
            <a:r>
              <a:rPr lang="fr-FR" sz="1500" i="1" dirty="0"/>
              <a:t> hic mos est, </a:t>
            </a:r>
            <a:r>
              <a:rPr lang="fr-FR" sz="1500" i="1" dirty="0" err="1"/>
              <a:t>ubi</a:t>
            </a:r>
            <a:r>
              <a:rPr lang="fr-FR" sz="1500" i="1" dirty="0"/>
              <a:t> </a:t>
            </a:r>
            <a:r>
              <a:rPr lang="fr-FR" sz="1500" i="1" dirty="0" err="1"/>
              <a:t>equos</a:t>
            </a:r>
            <a:r>
              <a:rPr lang="fr-FR" sz="1500" i="1" dirty="0"/>
              <a:t> </a:t>
            </a:r>
            <a:r>
              <a:rPr lang="fr-FR" sz="1500" b="1" i="1" dirty="0" err="1"/>
              <a:t>mercantur</a:t>
            </a:r>
            <a:r>
              <a:rPr lang="fr-FR" sz="1500" i="1" dirty="0"/>
              <a:t>: </a:t>
            </a:r>
            <a:r>
              <a:rPr lang="fr-FR" sz="1500" i="1" dirty="0" err="1"/>
              <a:t>opertos</a:t>
            </a:r>
            <a:endParaRPr lang="fr-FR" sz="1500" i="1" dirty="0"/>
          </a:p>
          <a:p>
            <a:r>
              <a:rPr lang="fr-FR" sz="1500" i="1" dirty="0" err="1"/>
              <a:t>inspiciunt</a:t>
            </a:r>
            <a:r>
              <a:rPr lang="fr-FR" sz="1500" i="1" dirty="0"/>
              <a:t>, ne si facies, ut </a:t>
            </a:r>
            <a:r>
              <a:rPr lang="fr-FR" sz="1500" i="1" dirty="0" err="1"/>
              <a:t>saepe</a:t>
            </a:r>
            <a:r>
              <a:rPr lang="fr-FR" sz="1500" i="1" dirty="0"/>
              <a:t>, </a:t>
            </a:r>
            <a:r>
              <a:rPr lang="fr-FR" sz="1500" i="1" dirty="0" err="1"/>
              <a:t>decora</a:t>
            </a:r>
            <a:endParaRPr lang="fr-FR" sz="1500" i="1" dirty="0"/>
          </a:p>
          <a:p>
            <a:r>
              <a:rPr lang="fr-FR" sz="1500" i="1" dirty="0"/>
              <a:t>molli </a:t>
            </a:r>
            <a:r>
              <a:rPr lang="fr-FR" sz="1500" i="1" dirty="0" err="1"/>
              <a:t>fulta</a:t>
            </a:r>
            <a:r>
              <a:rPr lang="fr-FR" sz="1500" i="1" dirty="0"/>
              <a:t> </a:t>
            </a:r>
            <a:r>
              <a:rPr lang="fr-FR" sz="1500" i="1" u="sng" dirty="0" err="1"/>
              <a:t>pede</a:t>
            </a:r>
            <a:r>
              <a:rPr lang="fr-FR" sz="1500" i="1" dirty="0"/>
              <a:t> est, </a:t>
            </a:r>
            <a:r>
              <a:rPr lang="fr-FR" sz="1500" b="1" i="1" dirty="0" err="1"/>
              <a:t>emptorem</a:t>
            </a:r>
            <a:r>
              <a:rPr lang="fr-FR" sz="1500" i="1" dirty="0"/>
              <a:t> </a:t>
            </a:r>
            <a:r>
              <a:rPr lang="fr-FR" sz="1500" i="1" dirty="0" err="1"/>
              <a:t>inducat</a:t>
            </a:r>
            <a:r>
              <a:rPr lang="fr-FR" sz="1500" i="1" dirty="0"/>
              <a:t> </a:t>
            </a:r>
            <a:r>
              <a:rPr lang="fr-FR" sz="1500" i="1" dirty="0" err="1">
                <a:solidFill>
                  <a:srgbClr val="C00000"/>
                </a:solidFill>
              </a:rPr>
              <a:t>hiantem</a:t>
            </a:r>
            <a:r>
              <a:rPr lang="fr-FR" sz="1500" i="1" dirty="0"/>
              <a:t>, </a:t>
            </a:r>
          </a:p>
          <a:p>
            <a:r>
              <a:rPr lang="fr-FR" sz="1500" i="1" dirty="0"/>
              <a:t>quod </a:t>
            </a:r>
            <a:r>
              <a:rPr lang="fr-FR" sz="1500" i="1" dirty="0" err="1"/>
              <a:t>pulcrae</a:t>
            </a:r>
            <a:r>
              <a:rPr lang="fr-FR" sz="1500" i="1" dirty="0"/>
              <a:t> </a:t>
            </a:r>
            <a:r>
              <a:rPr lang="fr-FR" sz="1500" i="1" u="sng" dirty="0" err="1"/>
              <a:t>clunes</a:t>
            </a:r>
            <a:r>
              <a:rPr lang="fr-FR" sz="1500" i="1" dirty="0"/>
              <a:t>, </a:t>
            </a:r>
            <a:r>
              <a:rPr lang="fr-FR" sz="1500" i="1" dirty="0" err="1"/>
              <a:t>breue</a:t>
            </a:r>
            <a:r>
              <a:rPr lang="fr-FR" sz="1500" i="1" dirty="0"/>
              <a:t> quod </a:t>
            </a:r>
            <a:r>
              <a:rPr lang="fr-FR" sz="1500" i="1" u="sng" dirty="0" err="1"/>
              <a:t>caput</a:t>
            </a:r>
            <a:r>
              <a:rPr lang="fr-FR" sz="1500" i="1" dirty="0"/>
              <a:t>, </a:t>
            </a:r>
            <a:r>
              <a:rPr lang="fr-FR" sz="1500" i="1" dirty="0" err="1"/>
              <a:t>ardua</a:t>
            </a:r>
            <a:r>
              <a:rPr lang="fr-FR" sz="1500" i="1" dirty="0"/>
              <a:t> </a:t>
            </a:r>
            <a:r>
              <a:rPr lang="fr-FR" sz="1500" i="1" u="sng" dirty="0" err="1"/>
              <a:t>ceruix</a:t>
            </a:r>
            <a:endParaRPr lang="fr-FR" sz="1500" i="1" u="sng" dirty="0"/>
          </a:p>
        </p:txBody>
      </p:sp>
      <p:sp>
        <p:nvSpPr>
          <p:cNvPr id="4" name="Espace réservé du contenu 3">
            <a:extLst>
              <a:ext uri="{FF2B5EF4-FFF2-40B4-BE49-F238E27FC236}">
                <a16:creationId xmlns:a16="http://schemas.microsoft.com/office/drawing/2014/main" id="{300BC595-7134-5C45-BAF6-E1D794EE8FCF}"/>
              </a:ext>
            </a:extLst>
          </p:cNvPr>
          <p:cNvSpPr>
            <a:spLocks noGrp="1"/>
          </p:cNvSpPr>
          <p:nvPr>
            <p:ph sz="half" idx="2"/>
          </p:nvPr>
        </p:nvSpPr>
        <p:spPr>
          <a:xfrm>
            <a:off x="6422066" y="2468322"/>
            <a:ext cx="5642344" cy="3579376"/>
          </a:xfrm>
        </p:spPr>
        <p:txBody>
          <a:bodyPr anchor="ctr">
            <a:noAutofit/>
          </a:bodyPr>
          <a:lstStyle/>
          <a:p>
            <a:pPr marL="285750" indent="-285750" algn="just">
              <a:buFont typeface="Wingdings" pitchFamily="2" charset="2"/>
              <a:buChar char="Ø"/>
            </a:pPr>
            <a:r>
              <a:rPr lang="fr-FR" sz="1500" dirty="0"/>
              <a:t>Vocabulaire </a:t>
            </a:r>
            <a:r>
              <a:rPr lang="fr-FR" sz="1500" b="1" dirty="0"/>
              <a:t>marchand</a:t>
            </a:r>
          </a:p>
          <a:p>
            <a:pPr marL="285750" indent="-285750" algn="just">
              <a:buFont typeface="Wingdings" pitchFamily="2" charset="2"/>
              <a:buChar char="Ø"/>
            </a:pPr>
            <a:r>
              <a:rPr lang="fr-FR" sz="1500" dirty="0"/>
              <a:t>Confusion entre </a:t>
            </a:r>
            <a:r>
              <a:rPr lang="fr-FR" sz="1500" u="sng" dirty="0"/>
              <a:t>cheval et femme</a:t>
            </a:r>
          </a:p>
          <a:p>
            <a:pPr marL="285750" indent="-285750" algn="just">
              <a:buFont typeface="Wingdings" pitchFamily="2" charset="2"/>
              <a:buChar char="Ø"/>
            </a:pPr>
            <a:r>
              <a:rPr lang="fr-FR" sz="1500" i="1" dirty="0" err="1">
                <a:solidFill>
                  <a:srgbClr val="C00000"/>
                </a:solidFill>
              </a:rPr>
              <a:t>hiantem</a:t>
            </a:r>
            <a:r>
              <a:rPr lang="fr-FR" sz="1500" dirty="0"/>
              <a:t>: dévoration</a:t>
            </a:r>
          </a:p>
        </p:txBody>
      </p:sp>
      <p:cxnSp>
        <p:nvCxnSpPr>
          <p:cNvPr id="7" name="Connecteur droit 6">
            <a:extLst>
              <a:ext uri="{FF2B5EF4-FFF2-40B4-BE49-F238E27FC236}">
                <a16:creationId xmlns:a16="http://schemas.microsoft.com/office/drawing/2014/main" id="{122874B1-E245-C130-B42C-B72F9FB87D0D}"/>
              </a:ext>
            </a:extLst>
          </p:cNvPr>
          <p:cNvCxnSpPr>
            <a:cxnSpLocks/>
          </p:cNvCxnSpPr>
          <p:nvPr/>
        </p:nvCxnSpPr>
        <p:spPr>
          <a:xfrm>
            <a:off x="2658556" y="6363257"/>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806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1E19F-6FC5-3CAF-DEAD-D5CD24ED529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CEAAB22-CC4F-858C-2CCE-9758C3D9B442}"/>
              </a:ext>
            </a:extLst>
          </p:cNvPr>
          <p:cNvSpPr>
            <a:spLocks noGrp="1"/>
          </p:cNvSpPr>
          <p:nvPr>
            <p:ph type="title"/>
          </p:nvPr>
        </p:nvSpPr>
        <p:spPr/>
        <p:txBody>
          <a:bodyPr>
            <a:normAutofit/>
          </a:bodyPr>
          <a:lstStyle/>
          <a:p>
            <a:r>
              <a:rPr lang="fr-FR" dirty="0"/>
              <a:t>Les femmes-marchandises : 101-5</a:t>
            </a:r>
          </a:p>
        </p:txBody>
      </p:sp>
      <p:sp>
        <p:nvSpPr>
          <p:cNvPr id="3" name="Espace réservé du contenu 2">
            <a:extLst>
              <a:ext uri="{FF2B5EF4-FFF2-40B4-BE49-F238E27FC236}">
                <a16:creationId xmlns:a16="http://schemas.microsoft.com/office/drawing/2014/main" id="{143944F6-FE7E-BD23-81EB-691A96C59A18}"/>
              </a:ext>
            </a:extLst>
          </p:cNvPr>
          <p:cNvSpPr>
            <a:spLocks noGrp="1"/>
          </p:cNvSpPr>
          <p:nvPr>
            <p:ph sz="half" idx="1"/>
          </p:nvPr>
        </p:nvSpPr>
        <p:spPr>
          <a:xfrm>
            <a:off x="425302" y="3046218"/>
            <a:ext cx="5188689" cy="2423583"/>
          </a:xfrm>
        </p:spPr>
        <p:txBody>
          <a:bodyPr anchor="ctr">
            <a:noAutofit/>
          </a:bodyPr>
          <a:lstStyle/>
          <a:p>
            <a:r>
              <a:rPr lang="fr-FR" sz="1500" i="1" dirty="0" err="1"/>
              <a:t>Altera</a:t>
            </a:r>
            <a:r>
              <a:rPr lang="fr-FR" sz="1500" i="1" dirty="0"/>
              <a:t>, ni obstat: Cois </a:t>
            </a:r>
            <a:r>
              <a:rPr lang="fr-FR" sz="1500" i="1" dirty="0" err="1"/>
              <a:t>tibi</a:t>
            </a:r>
            <a:r>
              <a:rPr lang="fr-FR" sz="1500" i="1" dirty="0"/>
              <a:t> </a:t>
            </a:r>
            <a:r>
              <a:rPr lang="fr-FR" sz="1500" i="1" dirty="0" err="1"/>
              <a:t>paene</a:t>
            </a:r>
            <a:r>
              <a:rPr lang="fr-FR" sz="1500" i="1" dirty="0"/>
              <a:t> </a:t>
            </a:r>
            <a:r>
              <a:rPr lang="fr-FR" sz="1500" i="1" dirty="0" err="1"/>
              <a:t>uidere</a:t>
            </a:r>
            <a:r>
              <a:rPr lang="fr-FR" sz="1500" i="1" dirty="0"/>
              <a:t> est</a:t>
            </a:r>
          </a:p>
          <a:p>
            <a:r>
              <a:rPr lang="fr-FR" sz="1500" i="1" dirty="0"/>
              <a:t>ut </a:t>
            </a:r>
            <a:r>
              <a:rPr lang="fr-FR" sz="1500" i="1" dirty="0" err="1"/>
              <a:t>nudam</a:t>
            </a:r>
            <a:r>
              <a:rPr lang="fr-FR" sz="1500" i="1" dirty="0"/>
              <a:t>, ne </a:t>
            </a:r>
            <a:r>
              <a:rPr lang="fr-FR" sz="1500" i="1" dirty="0" err="1"/>
              <a:t>crure</a:t>
            </a:r>
            <a:r>
              <a:rPr lang="fr-FR" sz="1500" i="1" dirty="0"/>
              <a:t> </a:t>
            </a:r>
            <a:r>
              <a:rPr lang="fr-FR" sz="1500" i="1" dirty="0" err="1"/>
              <a:t>malo</a:t>
            </a:r>
            <a:r>
              <a:rPr lang="fr-FR" sz="1500" i="1" dirty="0"/>
              <a:t>, ne </a:t>
            </a:r>
            <a:r>
              <a:rPr lang="fr-FR" sz="1500" i="1" dirty="0" err="1"/>
              <a:t>sit</a:t>
            </a:r>
            <a:r>
              <a:rPr lang="fr-FR" sz="1500" i="1" dirty="0"/>
              <a:t> </a:t>
            </a:r>
            <a:r>
              <a:rPr lang="fr-FR" sz="1500" i="1" dirty="0" err="1"/>
              <a:t>pede</a:t>
            </a:r>
            <a:r>
              <a:rPr lang="fr-FR" sz="1500" i="1" dirty="0"/>
              <a:t> </a:t>
            </a:r>
            <a:r>
              <a:rPr lang="fr-FR" sz="1500" i="1" dirty="0" err="1"/>
              <a:t>turpi</a:t>
            </a:r>
            <a:r>
              <a:rPr lang="fr-FR" sz="1500" i="1" dirty="0"/>
              <a:t>; </a:t>
            </a:r>
          </a:p>
          <a:p>
            <a:r>
              <a:rPr lang="fr-FR" sz="1500" i="1" dirty="0" err="1"/>
              <a:t>metiri</a:t>
            </a:r>
            <a:r>
              <a:rPr lang="fr-FR" sz="1500" i="1" dirty="0"/>
              <a:t> </a:t>
            </a:r>
            <a:r>
              <a:rPr lang="fr-FR" sz="1500" i="1" dirty="0" err="1"/>
              <a:t>possis</a:t>
            </a:r>
            <a:r>
              <a:rPr lang="fr-FR" sz="1500" i="1" dirty="0"/>
              <a:t> </a:t>
            </a:r>
            <a:r>
              <a:rPr lang="fr-FR" sz="1500" i="1" dirty="0" err="1"/>
              <a:t>oculo</a:t>
            </a:r>
            <a:r>
              <a:rPr lang="fr-FR" sz="1500" i="1" dirty="0"/>
              <a:t> </a:t>
            </a:r>
            <a:r>
              <a:rPr lang="fr-FR" sz="1500" i="1" dirty="0" err="1"/>
              <a:t>latus</a:t>
            </a:r>
            <a:r>
              <a:rPr lang="fr-FR" sz="1500" i="1" dirty="0"/>
              <a:t>. An </a:t>
            </a:r>
            <a:r>
              <a:rPr lang="fr-FR" sz="1500" i="1" dirty="0" err="1"/>
              <a:t>tibi</a:t>
            </a:r>
            <a:r>
              <a:rPr lang="fr-FR" sz="1500" i="1" dirty="0"/>
              <a:t> </a:t>
            </a:r>
            <a:r>
              <a:rPr lang="fr-FR" sz="1500" i="1" dirty="0" err="1"/>
              <a:t>mauis</a:t>
            </a:r>
            <a:r>
              <a:rPr lang="fr-FR" sz="1500" i="1" dirty="0"/>
              <a:t> </a:t>
            </a:r>
          </a:p>
          <a:p>
            <a:r>
              <a:rPr lang="fr-FR" sz="1500" i="1" dirty="0" err="1"/>
              <a:t>insidias</a:t>
            </a:r>
            <a:r>
              <a:rPr lang="fr-FR" sz="1500" i="1" dirty="0"/>
              <a:t> </a:t>
            </a:r>
            <a:r>
              <a:rPr lang="fr-FR" sz="1500" i="1" dirty="0" err="1"/>
              <a:t>fieri</a:t>
            </a:r>
            <a:r>
              <a:rPr lang="fr-FR" sz="1500" i="1" dirty="0"/>
              <a:t> </a:t>
            </a:r>
            <a:r>
              <a:rPr lang="fr-FR" sz="1500" b="1" i="1" dirty="0" err="1"/>
              <a:t>pretiumque</a:t>
            </a:r>
            <a:r>
              <a:rPr lang="fr-FR" sz="1500" i="1" dirty="0"/>
              <a:t> </a:t>
            </a:r>
            <a:r>
              <a:rPr lang="fr-FR" sz="1500" i="1" dirty="0" err="1"/>
              <a:t>auellier</a:t>
            </a:r>
            <a:r>
              <a:rPr lang="fr-FR" sz="1500" i="1" dirty="0"/>
              <a:t> ante </a:t>
            </a:r>
          </a:p>
          <a:p>
            <a:r>
              <a:rPr lang="fr-FR" sz="1500" i="1" dirty="0" err="1"/>
              <a:t>quam</a:t>
            </a:r>
            <a:r>
              <a:rPr lang="fr-FR" sz="1500" i="1" dirty="0"/>
              <a:t> </a:t>
            </a:r>
            <a:r>
              <a:rPr lang="fr-FR" sz="1500" b="1" i="1" dirty="0" err="1"/>
              <a:t>mercem</a:t>
            </a:r>
            <a:r>
              <a:rPr lang="fr-FR" sz="1500" i="1" dirty="0"/>
              <a:t> </a:t>
            </a:r>
            <a:r>
              <a:rPr lang="fr-FR" sz="1500" i="1" dirty="0" err="1"/>
              <a:t>ostendi</a:t>
            </a:r>
            <a:r>
              <a:rPr lang="fr-FR" sz="1500" i="1" dirty="0"/>
              <a:t>? </a:t>
            </a:r>
          </a:p>
        </p:txBody>
      </p:sp>
      <p:sp>
        <p:nvSpPr>
          <p:cNvPr id="4" name="Espace réservé du contenu 3">
            <a:extLst>
              <a:ext uri="{FF2B5EF4-FFF2-40B4-BE49-F238E27FC236}">
                <a16:creationId xmlns:a16="http://schemas.microsoft.com/office/drawing/2014/main" id="{D1F5422B-F32E-4871-9755-F0CAC026AAFF}"/>
              </a:ext>
            </a:extLst>
          </p:cNvPr>
          <p:cNvSpPr>
            <a:spLocks noGrp="1"/>
          </p:cNvSpPr>
          <p:nvPr>
            <p:ph sz="half" idx="2"/>
          </p:nvPr>
        </p:nvSpPr>
        <p:spPr>
          <a:xfrm>
            <a:off x="6124354" y="3046218"/>
            <a:ext cx="5642344" cy="2423582"/>
          </a:xfrm>
        </p:spPr>
        <p:txBody>
          <a:bodyPr>
            <a:noAutofit/>
          </a:bodyPr>
          <a:lstStyle/>
          <a:p>
            <a:pPr algn="just"/>
            <a:r>
              <a:rPr lang="fr-FR" sz="1500" dirty="0"/>
              <a:t>Chez l’autre [la prostituée], aucun obstacle: grâce aux tissus de Cos, elle se montre à toi comme nue, tu vois si elle a le pied difforme ou la jambe mal faite; et, du regard, tu pourrais mesurer sa taille. Aimerais-tu mieux être pris au piège et </a:t>
            </a:r>
            <a:r>
              <a:rPr lang="fr-FR" sz="1500" b="1" dirty="0"/>
              <a:t>payer</a:t>
            </a:r>
            <a:r>
              <a:rPr lang="fr-FR" sz="1500" dirty="0"/>
              <a:t> avant que la marchandise ait été montrée? </a:t>
            </a:r>
          </a:p>
        </p:txBody>
      </p:sp>
      <p:cxnSp>
        <p:nvCxnSpPr>
          <p:cNvPr id="7" name="Connecteur droit 6">
            <a:extLst>
              <a:ext uri="{FF2B5EF4-FFF2-40B4-BE49-F238E27FC236}">
                <a16:creationId xmlns:a16="http://schemas.microsoft.com/office/drawing/2014/main" id="{ECE76069-38DB-E55B-7C1B-4129F40431E4}"/>
              </a:ext>
            </a:extLst>
          </p:cNvPr>
          <p:cNvCxnSpPr>
            <a:cxnSpLocks/>
          </p:cNvCxnSpPr>
          <p:nvPr/>
        </p:nvCxnSpPr>
        <p:spPr>
          <a:xfrm>
            <a:off x="2658556" y="6363257"/>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042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3A0764-DCE6-CF5F-3D6C-13344D98FBC6}"/>
              </a:ext>
            </a:extLst>
          </p:cNvPr>
          <p:cNvSpPr>
            <a:spLocks noGrp="1"/>
          </p:cNvSpPr>
          <p:nvPr>
            <p:ph type="title"/>
          </p:nvPr>
        </p:nvSpPr>
        <p:spPr/>
        <p:txBody>
          <a:bodyPr/>
          <a:lstStyle/>
          <a:p>
            <a:r>
              <a:rPr lang="fr-FR" dirty="0"/>
              <a:t>Les femmes-marchandises</a:t>
            </a:r>
          </a:p>
        </p:txBody>
      </p:sp>
      <p:sp>
        <p:nvSpPr>
          <p:cNvPr id="3" name="Espace réservé du contenu 2">
            <a:extLst>
              <a:ext uri="{FF2B5EF4-FFF2-40B4-BE49-F238E27FC236}">
                <a16:creationId xmlns:a16="http://schemas.microsoft.com/office/drawing/2014/main" id="{A8E383CC-1E97-FEA3-AAFA-3E46E42564BD}"/>
              </a:ext>
            </a:extLst>
          </p:cNvPr>
          <p:cNvSpPr>
            <a:spLocks noGrp="1"/>
          </p:cNvSpPr>
          <p:nvPr>
            <p:ph idx="1"/>
          </p:nvPr>
        </p:nvSpPr>
        <p:spPr>
          <a:xfrm>
            <a:off x="1920240" y="2312275"/>
            <a:ext cx="8770571" cy="3493101"/>
          </a:xfrm>
        </p:spPr>
        <p:txBody>
          <a:bodyPr>
            <a:normAutofit/>
          </a:bodyPr>
          <a:lstStyle/>
          <a:p>
            <a:pPr marL="285750" indent="-285750">
              <a:buFont typeface="Wingdings" pitchFamily="2" charset="2"/>
              <a:buChar char="Ø"/>
            </a:pPr>
            <a:r>
              <a:rPr lang="fr-FR" dirty="0"/>
              <a:t>Le marché comme </a:t>
            </a:r>
            <a:r>
              <a:rPr lang="fr-FR" b="1" dirty="0"/>
              <a:t>modèle</a:t>
            </a:r>
            <a:r>
              <a:rPr lang="fr-FR" dirty="0"/>
              <a:t> des relations érotiques</a:t>
            </a:r>
          </a:p>
          <a:p>
            <a:r>
              <a:rPr lang="fr-FR" dirty="0"/>
              <a:t>	Garantit une évaluation juste</a:t>
            </a:r>
          </a:p>
          <a:p>
            <a:r>
              <a:rPr lang="fr-FR" dirty="0"/>
              <a:t>	Subordonne les relations à la sphère du marché</a:t>
            </a:r>
          </a:p>
          <a:p>
            <a:pPr marL="285750" indent="-285750">
              <a:buFont typeface="Wingdings" pitchFamily="2" charset="2"/>
              <a:buChar char="Ø"/>
            </a:pPr>
            <a:r>
              <a:rPr lang="fr-FR" i="1" dirty="0"/>
              <a:t>Quid</a:t>
            </a:r>
            <a:r>
              <a:rPr lang="fr-FR" dirty="0"/>
              <a:t> de connotation morale négative? Ironie : </a:t>
            </a:r>
          </a:p>
          <a:p>
            <a:pPr lvl="1"/>
            <a:r>
              <a:rPr lang="fr-FR" sz="1800" dirty="0"/>
              <a:t>	le juste milieu = les affranchies (littéralement)</a:t>
            </a:r>
          </a:p>
          <a:p>
            <a:pPr lvl="1"/>
            <a:r>
              <a:rPr lang="fr-FR" sz="1800" dirty="0"/>
              <a:t>	</a:t>
            </a:r>
            <a:r>
              <a:rPr lang="fr-FR" sz="1800" i="1" dirty="0"/>
              <a:t>in medio </a:t>
            </a:r>
            <a:r>
              <a:rPr lang="fr-FR" sz="1800" dirty="0"/>
              <a:t>= facilement accessible, et pas trop chère </a:t>
            </a:r>
          </a:p>
          <a:p>
            <a:endParaRPr lang="fr-FR" dirty="0"/>
          </a:p>
        </p:txBody>
      </p:sp>
      <p:cxnSp>
        <p:nvCxnSpPr>
          <p:cNvPr id="5" name="Connecteur en angle 4">
            <a:extLst>
              <a:ext uri="{FF2B5EF4-FFF2-40B4-BE49-F238E27FC236}">
                <a16:creationId xmlns:a16="http://schemas.microsoft.com/office/drawing/2014/main" id="{CD366BBD-38B7-E031-79D4-B13788ECAEA8}"/>
              </a:ext>
            </a:extLst>
          </p:cNvPr>
          <p:cNvCxnSpPr/>
          <p:nvPr/>
        </p:nvCxnSpPr>
        <p:spPr>
          <a:xfrm>
            <a:off x="2296633" y="2870790"/>
            <a:ext cx="467832" cy="233917"/>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 name="Connecteur en angle 5">
            <a:extLst>
              <a:ext uri="{FF2B5EF4-FFF2-40B4-BE49-F238E27FC236}">
                <a16:creationId xmlns:a16="http://schemas.microsoft.com/office/drawing/2014/main" id="{16443A3E-6AD9-86B8-F21A-A947999A3E0B}"/>
              </a:ext>
            </a:extLst>
          </p:cNvPr>
          <p:cNvCxnSpPr/>
          <p:nvPr/>
        </p:nvCxnSpPr>
        <p:spPr>
          <a:xfrm>
            <a:off x="2321443" y="3427225"/>
            <a:ext cx="467832" cy="233917"/>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Connecteur en angle 6">
            <a:extLst>
              <a:ext uri="{FF2B5EF4-FFF2-40B4-BE49-F238E27FC236}">
                <a16:creationId xmlns:a16="http://schemas.microsoft.com/office/drawing/2014/main" id="{C526A732-B218-1481-A59A-BB09D270E8E8}"/>
              </a:ext>
            </a:extLst>
          </p:cNvPr>
          <p:cNvCxnSpPr/>
          <p:nvPr/>
        </p:nvCxnSpPr>
        <p:spPr>
          <a:xfrm>
            <a:off x="2342708" y="4405422"/>
            <a:ext cx="467832" cy="233917"/>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Connecteur en angle 7">
            <a:extLst>
              <a:ext uri="{FF2B5EF4-FFF2-40B4-BE49-F238E27FC236}">
                <a16:creationId xmlns:a16="http://schemas.microsoft.com/office/drawing/2014/main" id="{C74ECE44-37EB-8865-25E9-C2A882F45D41}"/>
              </a:ext>
            </a:extLst>
          </p:cNvPr>
          <p:cNvCxnSpPr/>
          <p:nvPr/>
        </p:nvCxnSpPr>
        <p:spPr>
          <a:xfrm>
            <a:off x="2324988" y="4876797"/>
            <a:ext cx="467832" cy="233917"/>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4AF122A4-55F4-FD33-9304-3445D4FD3A5C}"/>
              </a:ext>
            </a:extLst>
          </p:cNvPr>
          <p:cNvSpPr txBox="1"/>
          <p:nvPr/>
        </p:nvSpPr>
        <p:spPr>
          <a:xfrm>
            <a:off x="1223162" y="5522283"/>
            <a:ext cx="10164725" cy="888705"/>
          </a:xfrm>
          <a:prstGeom prst="rect">
            <a:avLst/>
          </a:prstGeom>
          <a:noFill/>
          <a:ln>
            <a:solidFill>
              <a:schemeClr val="accent1"/>
            </a:solidFill>
          </a:ln>
        </p:spPr>
        <p:txBody>
          <a:bodyPr wrap="square" rtlCol="0">
            <a:spAutoFit/>
          </a:bodyPr>
          <a:lstStyle/>
          <a:p>
            <a:pPr algn="ctr">
              <a:lnSpc>
                <a:spcPct val="150000"/>
              </a:lnSpc>
            </a:pPr>
            <a:r>
              <a:rPr lang="fr-FR" spc="150" dirty="0">
                <a:solidFill>
                  <a:schemeClr val="tx1">
                    <a:lumMod val="75000"/>
                    <a:lumOff val="25000"/>
                  </a:schemeClr>
                </a:solidFill>
              </a:rPr>
              <a:t>Marché et commerce érotique partagent</a:t>
            </a:r>
          </a:p>
          <a:p>
            <a:pPr algn="ctr">
              <a:lnSpc>
                <a:spcPct val="150000"/>
              </a:lnSpc>
            </a:pPr>
            <a:r>
              <a:rPr lang="fr-FR" spc="150" dirty="0">
                <a:solidFill>
                  <a:schemeClr val="tx1">
                    <a:lumMod val="75000"/>
                    <a:lumOff val="25000"/>
                  </a:schemeClr>
                </a:solidFill>
              </a:rPr>
              <a:t>la </a:t>
            </a:r>
            <a:r>
              <a:rPr lang="fr-FR" b="1" spc="150" dirty="0">
                <a:solidFill>
                  <a:schemeClr val="tx1">
                    <a:lumMod val="75000"/>
                    <a:lumOff val="25000"/>
                  </a:schemeClr>
                </a:solidFill>
              </a:rPr>
              <a:t>finalité</a:t>
            </a:r>
            <a:r>
              <a:rPr lang="fr-FR" spc="150" dirty="0">
                <a:solidFill>
                  <a:schemeClr val="tx1">
                    <a:lumMod val="75000"/>
                    <a:lumOff val="25000"/>
                  </a:schemeClr>
                </a:solidFill>
              </a:rPr>
              <a:t> </a:t>
            </a:r>
            <a:r>
              <a:rPr lang="fr-FR" b="1" spc="150" dirty="0">
                <a:solidFill>
                  <a:schemeClr val="tx1">
                    <a:lumMod val="75000"/>
                    <a:lumOff val="25000"/>
                  </a:schemeClr>
                </a:solidFill>
              </a:rPr>
              <a:t>transactionnelle</a:t>
            </a:r>
            <a:r>
              <a:rPr lang="fr-FR" spc="150" dirty="0">
                <a:solidFill>
                  <a:schemeClr val="tx1">
                    <a:lumMod val="75000"/>
                    <a:lumOff val="25000"/>
                  </a:schemeClr>
                </a:solidFill>
              </a:rPr>
              <a:t> de </a:t>
            </a:r>
            <a:r>
              <a:rPr lang="fr-FR" b="1" spc="150" dirty="0">
                <a:solidFill>
                  <a:schemeClr val="tx1">
                    <a:lumMod val="75000"/>
                    <a:lumOff val="25000"/>
                  </a:schemeClr>
                </a:solidFill>
              </a:rPr>
              <a:t>satisfaction personnelle</a:t>
            </a:r>
            <a:r>
              <a:rPr lang="fr-FR" spc="150" dirty="0">
                <a:solidFill>
                  <a:schemeClr val="tx1">
                    <a:lumMod val="75000"/>
                    <a:lumOff val="25000"/>
                  </a:schemeClr>
                </a:solidFill>
              </a:rPr>
              <a:t>. </a:t>
            </a:r>
          </a:p>
        </p:txBody>
      </p:sp>
    </p:spTree>
    <p:extLst>
      <p:ext uri="{BB962C8B-B14F-4D97-AF65-F5344CB8AC3E}">
        <p14:creationId xmlns:p14="http://schemas.microsoft.com/office/powerpoint/2010/main" val="28750221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02427-CCC0-86DC-D781-EE24A4CDF31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70377B1-CD82-B9D5-FF86-E39D579FB435}"/>
              </a:ext>
            </a:extLst>
          </p:cNvPr>
          <p:cNvSpPr>
            <a:spLocks noGrp="1"/>
          </p:cNvSpPr>
          <p:nvPr>
            <p:ph type="title"/>
          </p:nvPr>
        </p:nvSpPr>
        <p:spPr/>
        <p:txBody>
          <a:bodyPr/>
          <a:lstStyle/>
          <a:p>
            <a:r>
              <a:rPr lang="fr-FR" dirty="0" err="1"/>
              <a:t>Re-présentation</a:t>
            </a:r>
            <a:r>
              <a:rPr lang="fr-FR" dirty="0"/>
              <a:t> : lien au contexte?</a:t>
            </a:r>
          </a:p>
        </p:txBody>
      </p:sp>
      <p:sp>
        <p:nvSpPr>
          <p:cNvPr id="3" name="Espace réservé du contenu 2">
            <a:extLst>
              <a:ext uri="{FF2B5EF4-FFF2-40B4-BE49-F238E27FC236}">
                <a16:creationId xmlns:a16="http://schemas.microsoft.com/office/drawing/2014/main" id="{C86E6B5E-7B8D-96A9-A007-8BB1BBB08FBB}"/>
              </a:ext>
            </a:extLst>
          </p:cNvPr>
          <p:cNvSpPr>
            <a:spLocks noGrp="1"/>
          </p:cNvSpPr>
          <p:nvPr>
            <p:ph idx="1"/>
          </p:nvPr>
        </p:nvSpPr>
        <p:spPr>
          <a:xfrm>
            <a:off x="1920240" y="2312275"/>
            <a:ext cx="8770571" cy="3174125"/>
          </a:xfrm>
        </p:spPr>
        <p:txBody>
          <a:bodyPr>
            <a:normAutofit/>
          </a:bodyPr>
          <a:lstStyle/>
          <a:p>
            <a:pPr marL="285750" indent="-285750">
              <a:buFont typeface="Wingdings" pitchFamily="2" charset="2"/>
              <a:buChar char="Ø"/>
            </a:pPr>
            <a:r>
              <a:rPr lang="fr-FR" dirty="0"/>
              <a:t>Diffusion de la monnaie romaine</a:t>
            </a:r>
          </a:p>
          <a:p>
            <a:pPr marL="285750" indent="-285750">
              <a:buFont typeface="Wingdings" pitchFamily="2" charset="2"/>
              <a:buChar char="Ø"/>
            </a:pPr>
            <a:r>
              <a:rPr lang="fr-FR" dirty="0"/>
              <a:t>Intensification des échanges commerciaux</a:t>
            </a:r>
          </a:p>
          <a:p>
            <a:pPr marL="285750" indent="-285750">
              <a:buFont typeface="Wingdings" pitchFamily="2" charset="2"/>
              <a:buChar char="Ø"/>
            </a:pPr>
            <a:r>
              <a:rPr lang="fr-FR" dirty="0"/>
              <a:t>Corruption politique souligne le pouvoir de l’argent </a:t>
            </a:r>
          </a:p>
          <a:p>
            <a:pPr marL="936625"/>
            <a:r>
              <a:rPr lang="fr-FR" dirty="0"/>
              <a:t>« </a:t>
            </a:r>
            <a:r>
              <a:rPr lang="fr-FR" i="1" dirty="0" err="1"/>
              <a:t>Vrbem</a:t>
            </a:r>
            <a:r>
              <a:rPr lang="fr-FR" i="1" dirty="0"/>
              <a:t> </a:t>
            </a:r>
            <a:r>
              <a:rPr lang="fr-FR" i="1" dirty="0" err="1"/>
              <a:t>uenalem</a:t>
            </a:r>
            <a:r>
              <a:rPr lang="fr-FR" i="1" dirty="0"/>
              <a:t> et mature </a:t>
            </a:r>
            <a:r>
              <a:rPr lang="fr-FR" i="1" dirty="0" err="1"/>
              <a:t>perituram</a:t>
            </a:r>
            <a:r>
              <a:rPr lang="fr-FR" i="1" dirty="0"/>
              <a:t> si </a:t>
            </a:r>
            <a:r>
              <a:rPr lang="fr-FR" i="1" dirty="0" err="1"/>
              <a:t>emptorem</a:t>
            </a:r>
            <a:r>
              <a:rPr lang="fr-FR" i="1" dirty="0"/>
              <a:t> </a:t>
            </a:r>
            <a:r>
              <a:rPr lang="fr-FR" i="1" dirty="0" err="1"/>
              <a:t>inuenerit</a:t>
            </a:r>
            <a:r>
              <a:rPr lang="fr-FR" i="1" dirty="0"/>
              <a:t>! </a:t>
            </a:r>
            <a:r>
              <a:rPr lang="fr-FR" dirty="0"/>
              <a:t>» (Salluste, </a:t>
            </a:r>
            <a:r>
              <a:rPr lang="fr-FR" i="1" dirty="0" err="1"/>
              <a:t>Iug</a:t>
            </a:r>
            <a:r>
              <a:rPr lang="fr-FR" dirty="0"/>
              <a:t>., 35, 10), ô ville à vendre! Elle disparaitra bientôt, si elle trouve un acheteur </a:t>
            </a:r>
            <a:r>
              <a:rPr lang="fr-FR" sz="1400" dirty="0"/>
              <a:t>(trad. François Richard)</a:t>
            </a:r>
            <a:endParaRPr lang="fr-FR" dirty="0"/>
          </a:p>
        </p:txBody>
      </p:sp>
      <p:cxnSp>
        <p:nvCxnSpPr>
          <p:cNvPr id="7" name="Connecteur en angle 6">
            <a:extLst>
              <a:ext uri="{FF2B5EF4-FFF2-40B4-BE49-F238E27FC236}">
                <a16:creationId xmlns:a16="http://schemas.microsoft.com/office/drawing/2014/main" id="{F1BB0F86-295D-2367-2D6F-42FD8558D43A}"/>
              </a:ext>
            </a:extLst>
          </p:cNvPr>
          <p:cNvCxnSpPr/>
          <p:nvPr/>
        </p:nvCxnSpPr>
        <p:spPr>
          <a:xfrm>
            <a:off x="2324988" y="3875258"/>
            <a:ext cx="467832" cy="233917"/>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0CE67591-B5AA-6A1D-F72D-828371379FEB}"/>
              </a:ext>
            </a:extLst>
          </p:cNvPr>
          <p:cNvSpPr txBox="1"/>
          <p:nvPr/>
        </p:nvSpPr>
        <p:spPr>
          <a:xfrm>
            <a:off x="1223162" y="5672158"/>
            <a:ext cx="10164725" cy="888705"/>
          </a:xfrm>
          <a:prstGeom prst="rect">
            <a:avLst/>
          </a:prstGeom>
          <a:noFill/>
          <a:ln>
            <a:solidFill>
              <a:srgbClr val="C00000"/>
            </a:solidFill>
          </a:ln>
        </p:spPr>
        <p:txBody>
          <a:bodyPr wrap="square" rtlCol="0">
            <a:spAutoFit/>
          </a:bodyPr>
          <a:lstStyle/>
          <a:p>
            <a:pPr algn="ctr">
              <a:lnSpc>
                <a:spcPct val="150000"/>
              </a:lnSpc>
            </a:pPr>
            <a:r>
              <a:rPr lang="fr-FR" spc="150" dirty="0">
                <a:solidFill>
                  <a:schemeClr val="tx1">
                    <a:lumMod val="75000"/>
                    <a:lumOff val="25000"/>
                  </a:schemeClr>
                </a:solidFill>
              </a:rPr>
              <a:t>Si tout peut s’acheter et se vendre, </a:t>
            </a:r>
            <a:r>
              <a:rPr lang="fr-FR" b="1" spc="150" dirty="0">
                <a:solidFill>
                  <a:schemeClr val="tx1">
                    <a:lumMod val="75000"/>
                    <a:lumOff val="25000"/>
                  </a:schemeClr>
                </a:solidFill>
              </a:rPr>
              <a:t>tout</a:t>
            </a:r>
            <a:r>
              <a:rPr lang="fr-FR" spc="150" dirty="0">
                <a:solidFill>
                  <a:schemeClr val="tx1">
                    <a:lumMod val="75000"/>
                    <a:lumOff val="25000"/>
                  </a:schemeClr>
                </a:solidFill>
              </a:rPr>
              <a:t> peut trouver son écho dans le lexique marchand: appétit, agriculture, réputation, relations. </a:t>
            </a:r>
          </a:p>
        </p:txBody>
      </p:sp>
    </p:spTree>
    <p:extLst>
      <p:ext uri="{BB962C8B-B14F-4D97-AF65-F5344CB8AC3E}">
        <p14:creationId xmlns:p14="http://schemas.microsoft.com/office/powerpoint/2010/main" val="2758060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84AE52C-649D-2E6D-C484-F38A9E192670}"/>
            </a:ext>
          </a:extLst>
        </p:cNvPr>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908A0848-9CAC-7739-94D0-09ECCF059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1" name="Titre 10">
            <a:extLst>
              <a:ext uri="{FF2B5EF4-FFF2-40B4-BE49-F238E27FC236}">
                <a16:creationId xmlns:a16="http://schemas.microsoft.com/office/drawing/2014/main" id="{0FE98FA8-CBD0-79A0-7B96-681E80984EB1}"/>
              </a:ext>
            </a:extLst>
          </p:cNvPr>
          <p:cNvSpPr>
            <a:spLocks noGrp="1"/>
          </p:cNvSpPr>
          <p:nvPr>
            <p:ph type="ctrTitle"/>
          </p:nvPr>
        </p:nvSpPr>
        <p:spPr>
          <a:xfrm>
            <a:off x="6090045" y="1346200"/>
            <a:ext cx="5624118" cy="3284538"/>
          </a:xfrm>
        </p:spPr>
        <p:txBody>
          <a:bodyPr anchor="b">
            <a:normAutofit/>
          </a:bodyPr>
          <a:lstStyle/>
          <a:p>
            <a:r>
              <a:rPr lang="fr-FR" dirty="0"/>
              <a:t>CONCLUSION</a:t>
            </a:r>
          </a:p>
        </p:txBody>
      </p:sp>
      <p:sp>
        <p:nvSpPr>
          <p:cNvPr id="16" name="Sous-titre 15">
            <a:extLst>
              <a:ext uri="{FF2B5EF4-FFF2-40B4-BE49-F238E27FC236}">
                <a16:creationId xmlns:a16="http://schemas.microsoft.com/office/drawing/2014/main" id="{63371DA1-3BEA-6B0D-7BED-3F14779014CA}"/>
              </a:ext>
            </a:extLst>
          </p:cNvPr>
          <p:cNvSpPr>
            <a:spLocks noGrp="1"/>
          </p:cNvSpPr>
          <p:nvPr>
            <p:ph type="subTitle" idx="1"/>
          </p:nvPr>
        </p:nvSpPr>
        <p:spPr>
          <a:xfrm>
            <a:off x="6096369" y="4630738"/>
            <a:ext cx="5617794" cy="1150937"/>
          </a:xfrm>
        </p:spPr>
        <p:txBody>
          <a:bodyPr anchor="t">
            <a:normAutofit/>
          </a:bodyPr>
          <a:lstStyle/>
          <a:p>
            <a:pPr>
              <a:lnSpc>
                <a:spcPct val="120000"/>
              </a:lnSpc>
            </a:pPr>
            <a:r>
              <a:rPr lang="fr-FR" sz="2000" dirty="0"/>
              <a:t>Des considérations méthodologiques et de la deuxième satire d’Horace.</a:t>
            </a:r>
          </a:p>
        </p:txBody>
      </p:sp>
      <p:sp>
        <p:nvSpPr>
          <p:cNvPr id="63" name="Freeform: Shape 59">
            <a:extLst>
              <a:ext uri="{FF2B5EF4-FFF2-40B4-BE49-F238E27FC236}">
                <a16:creationId xmlns:a16="http://schemas.microsoft.com/office/drawing/2014/main" id="{086BF856-0F05-E2AE-4080-CF62FDB5C3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14"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5" name="Freeform: Shape 61">
            <a:extLst>
              <a:ext uri="{FF2B5EF4-FFF2-40B4-BE49-F238E27FC236}">
                <a16:creationId xmlns:a16="http://schemas.microsoft.com/office/drawing/2014/main" id="{7AF2D41B-FAC1-C4DF-484E-BAB7C6EB0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6" name="Freeform: Shape 63">
            <a:extLst>
              <a:ext uri="{FF2B5EF4-FFF2-40B4-BE49-F238E27FC236}">
                <a16:creationId xmlns:a16="http://schemas.microsoft.com/office/drawing/2014/main" id="{B1457A17-7F1E-CD35-FD94-2E4B9DF9C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797737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078904-8EFC-8500-DCA1-2101EE304752}"/>
              </a:ext>
            </a:extLst>
          </p:cNvPr>
          <p:cNvSpPr>
            <a:spLocks noGrp="1"/>
          </p:cNvSpPr>
          <p:nvPr>
            <p:ph type="title"/>
          </p:nvPr>
        </p:nvSpPr>
        <p:spPr/>
        <p:txBody>
          <a:bodyPr/>
          <a:lstStyle/>
          <a:p>
            <a:r>
              <a:rPr lang="fr-FR" dirty="0"/>
              <a:t>Bibliographie sélective</a:t>
            </a:r>
          </a:p>
        </p:txBody>
      </p:sp>
      <p:sp>
        <p:nvSpPr>
          <p:cNvPr id="3" name="Espace réservé du contenu 2">
            <a:extLst>
              <a:ext uri="{FF2B5EF4-FFF2-40B4-BE49-F238E27FC236}">
                <a16:creationId xmlns:a16="http://schemas.microsoft.com/office/drawing/2014/main" id="{380DE7B1-D854-7DA6-D2EE-01ADCFE261E4}"/>
              </a:ext>
            </a:extLst>
          </p:cNvPr>
          <p:cNvSpPr>
            <a:spLocks noGrp="1"/>
          </p:cNvSpPr>
          <p:nvPr>
            <p:ph idx="1"/>
          </p:nvPr>
        </p:nvSpPr>
        <p:spPr>
          <a:xfrm>
            <a:off x="616688" y="2312276"/>
            <a:ext cx="10994065" cy="4545724"/>
          </a:xfrm>
        </p:spPr>
        <p:txBody>
          <a:bodyPr>
            <a:normAutofit fontScale="92500" lnSpcReduction="10000"/>
          </a:bodyPr>
          <a:lstStyle/>
          <a:p>
            <a:r>
              <a:rPr lang="fr-FR" sz="1400" dirty="0" err="1"/>
              <a:t>Bowditch</a:t>
            </a:r>
            <a:r>
              <a:rPr lang="fr-FR" sz="1400" dirty="0"/>
              <a:t> </a:t>
            </a:r>
            <a:r>
              <a:rPr lang="fr-FR" sz="1400" dirty="0" err="1"/>
              <a:t>Phebe</a:t>
            </a:r>
            <a:r>
              <a:rPr lang="fr-FR" sz="1400" dirty="0"/>
              <a:t> L., </a:t>
            </a:r>
            <a:r>
              <a:rPr lang="fr-FR" sz="1400" i="1" dirty="0"/>
              <a:t>Horace and the Gift Economy of Patronage</a:t>
            </a:r>
            <a:r>
              <a:rPr lang="fr-FR" sz="1400" dirty="0"/>
              <a:t>, Berkeley, </a:t>
            </a:r>
            <a:r>
              <a:rPr lang="fr-FR" sz="1400" dirty="0" err="1"/>
              <a:t>University</a:t>
            </a:r>
            <a:r>
              <a:rPr lang="fr-FR" sz="1400" dirty="0"/>
              <a:t> of California </a:t>
            </a:r>
            <a:r>
              <a:rPr lang="fr-FR" sz="1400" dirty="0" err="1"/>
              <a:t>Press</a:t>
            </a:r>
            <a:r>
              <a:rPr lang="fr-FR" sz="1400" dirty="0"/>
              <a:t>, 2001.</a:t>
            </a:r>
          </a:p>
          <a:p>
            <a:r>
              <a:rPr lang="fr-FR" sz="1400" dirty="0"/>
              <a:t>Coffee Neil, </a:t>
            </a:r>
            <a:r>
              <a:rPr lang="fr-FR" sz="1400" i="1" dirty="0"/>
              <a:t>Gift and Gain. How Money </a:t>
            </a:r>
            <a:r>
              <a:rPr lang="fr-FR" sz="1400" i="1" dirty="0" err="1"/>
              <a:t>Transformed</a:t>
            </a:r>
            <a:r>
              <a:rPr lang="fr-FR" sz="1400" i="1" dirty="0"/>
              <a:t> Ancient Rome</a:t>
            </a:r>
            <a:r>
              <a:rPr lang="fr-FR" sz="1400" dirty="0"/>
              <a:t>, New-York, Oxford </a:t>
            </a:r>
            <a:r>
              <a:rPr lang="fr-FR" sz="1400" dirty="0" err="1"/>
              <a:t>University</a:t>
            </a:r>
            <a:r>
              <a:rPr lang="fr-FR" sz="1400" dirty="0"/>
              <a:t> </a:t>
            </a:r>
            <a:r>
              <a:rPr lang="fr-FR" sz="1400" dirty="0" err="1"/>
              <a:t>Press</a:t>
            </a:r>
            <a:r>
              <a:rPr lang="fr-FR" sz="1400" dirty="0"/>
              <a:t>, 2017. </a:t>
            </a:r>
          </a:p>
          <a:p>
            <a:r>
              <a:rPr lang="fr-FR" sz="1400" dirty="0"/>
              <a:t>Cribb Joe, « The </a:t>
            </a:r>
            <a:r>
              <a:rPr lang="fr-FR" sz="1400" dirty="0" err="1"/>
              <a:t>President’s</a:t>
            </a:r>
            <a:r>
              <a:rPr lang="fr-FR" sz="1400" dirty="0"/>
              <a:t> </a:t>
            </a:r>
            <a:r>
              <a:rPr lang="fr-FR" sz="1400" dirty="0" err="1"/>
              <a:t>Address</a:t>
            </a:r>
            <a:r>
              <a:rPr lang="fr-FR" sz="1400" dirty="0"/>
              <a:t>. Money as </a:t>
            </a:r>
            <a:r>
              <a:rPr lang="fr-FR" sz="1400" dirty="0" err="1"/>
              <a:t>Metaphor</a:t>
            </a:r>
            <a:r>
              <a:rPr lang="fr-FR" sz="1400" dirty="0"/>
              <a:t> 4 » </a:t>
            </a:r>
            <a:r>
              <a:rPr lang="fr-FR" sz="1400" i="1" dirty="0"/>
              <a:t>in The </a:t>
            </a:r>
            <a:r>
              <a:rPr lang="fr-FR" sz="1400" i="1" dirty="0" err="1"/>
              <a:t>Numismatic</a:t>
            </a:r>
            <a:r>
              <a:rPr lang="fr-FR" sz="1400" i="1" dirty="0"/>
              <a:t> </a:t>
            </a:r>
            <a:r>
              <a:rPr lang="fr-FR" sz="1400" i="1" dirty="0" err="1"/>
              <a:t>Chronicles</a:t>
            </a:r>
            <a:r>
              <a:rPr lang="fr-FR" sz="1400" dirty="0"/>
              <a:t>, 169 (2009), pp. 461-529. </a:t>
            </a:r>
          </a:p>
          <a:p>
            <a:r>
              <a:rPr lang="fr-FR" sz="1400" dirty="0" err="1"/>
              <a:t>Freudenburg</a:t>
            </a:r>
            <a:r>
              <a:rPr lang="fr-FR" sz="1400" dirty="0"/>
              <a:t> Kirk, </a:t>
            </a:r>
            <a:r>
              <a:rPr lang="fr-FR" sz="1400" i="1" dirty="0"/>
              <a:t>Satires of Rome. </a:t>
            </a:r>
            <a:r>
              <a:rPr lang="fr-FR" sz="1400" i="1" dirty="0" err="1"/>
              <a:t>Threatening</a:t>
            </a:r>
            <a:r>
              <a:rPr lang="fr-FR" sz="1400" i="1" dirty="0"/>
              <a:t> Poses </a:t>
            </a:r>
            <a:r>
              <a:rPr lang="fr-FR" sz="1400" i="1" dirty="0" err="1"/>
              <a:t>from</a:t>
            </a:r>
            <a:r>
              <a:rPr lang="fr-FR" sz="1400" i="1" dirty="0"/>
              <a:t> Lucilius to </a:t>
            </a:r>
            <a:r>
              <a:rPr lang="fr-FR" sz="1400" i="1" dirty="0" err="1"/>
              <a:t>Juvenal</a:t>
            </a:r>
            <a:r>
              <a:rPr lang="fr-FR" sz="1400" dirty="0"/>
              <a:t>, Cambridge, CUP, 2001. </a:t>
            </a:r>
          </a:p>
          <a:p>
            <a:r>
              <a:rPr lang="fr-FR" sz="1400" dirty="0"/>
              <a:t>Guez Jean-Philippe, </a:t>
            </a:r>
            <a:r>
              <a:rPr lang="fr-FR" sz="1400" dirty="0" err="1"/>
              <a:t>Méry</a:t>
            </a:r>
            <a:r>
              <a:rPr lang="fr-FR" sz="1400" dirty="0"/>
              <a:t> Liza et Peigney Jocelyne (</a:t>
            </a:r>
            <a:r>
              <a:rPr lang="fr-FR" sz="1400" dirty="0" err="1"/>
              <a:t>eds</a:t>
            </a:r>
            <a:r>
              <a:rPr lang="fr-FR" sz="1400" dirty="0"/>
              <a:t>.), </a:t>
            </a:r>
            <a:r>
              <a:rPr lang="fr-FR" sz="1400" i="1" dirty="0"/>
              <a:t>Dépenser/dévorer dans le monde gréco-romain</a:t>
            </a:r>
            <a:r>
              <a:rPr lang="fr-FR" sz="1400" dirty="0"/>
              <a:t>, Bordeaux, </a:t>
            </a:r>
            <a:r>
              <a:rPr lang="fr-FR" sz="1400" dirty="0" err="1"/>
              <a:t>Ausonius</a:t>
            </a:r>
            <a:r>
              <a:rPr lang="fr-FR" sz="1400" dirty="0"/>
              <a:t> Éditions, 2020. </a:t>
            </a:r>
          </a:p>
          <a:p>
            <a:r>
              <a:rPr lang="fr-FR" sz="1400" dirty="0"/>
              <a:t>Schlegel Catherine, </a:t>
            </a:r>
            <a:r>
              <a:rPr lang="fr-FR" sz="1400" i="1" dirty="0"/>
              <a:t>Satire and the </a:t>
            </a:r>
            <a:r>
              <a:rPr lang="fr-FR" sz="1400" i="1" dirty="0" err="1"/>
              <a:t>Threat</a:t>
            </a:r>
            <a:r>
              <a:rPr lang="fr-FR" sz="1400" i="1" dirty="0"/>
              <a:t> of Speech. </a:t>
            </a:r>
            <a:r>
              <a:rPr lang="fr-FR" sz="1400" i="1" dirty="0" err="1"/>
              <a:t>Horace’s</a:t>
            </a:r>
            <a:r>
              <a:rPr lang="fr-FR" sz="1400" i="1" dirty="0"/>
              <a:t> Satires, Book 1</a:t>
            </a:r>
            <a:r>
              <a:rPr lang="fr-FR" sz="1400" dirty="0"/>
              <a:t>, Madison, </a:t>
            </a:r>
            <a:r>
              <a:rPr lang="fr-FR" sz="1400" dirty="0" err="1"/>
              <a:t>University</a:t>
            </a:r>
            <a:r>
              <a:rPr lang="fr-FR" sz="1400" dirty="0"/>
              <a:t> of Wisconsin </a:t>
            </a:r>
            <a:r>
              <a:rPr lang="fr-FR" sz="1400" dirty="0" err="1"/>
              <a:t>Press</a:t>
            </a:r>
            <a:r>
              <a:rPr lang="fr-FR" sz="1400" dirty="0"/>
              <a:t>, 2005. </a:t>
            </a:r>
          </a:p>
          <a:p>
            <a:r>
              <a:rPr lang="fr-FR" sz="1400" dirty="0" err="1"/>
              <a:t>Verboven</a:t>
            </a:r>
            <a:r>
              <a:rPr lang="fr-FR" sz="1400" dirty="0"/>
              <a:t> </a:t>
            </a:r>
            <a:r>
              <a:rPr lang="fr-FR" sz="1400" dirty="0" err="1"/>
              <a:t>Koenraad</a:t>
            </a:r>
            <a:r>
              <a:rPr lang="fr-FR" sz="1400" dirty="0"/>
              <a:t>, « Cité et réciprocité: le rôle des croyances culturelles dans l’économie romaine » in Annales. Histoire, Sciences Sociales, 67 (2012), pp. 913-942. </a:t>
            </a:r>
          </a:p>
          <a:p>
            <a:r>
              <a:rPr lang="fr-FR" sz="1400" dirty="0"/>
              <a:t>Wallace-</a:t>
            </a:r>
            <a:r>
              <a:rPr lang="fr-FR" sz="1400" dirty="0" err="1"/>
              <a:t>Hadrill</a:t>
            </a:r>
            <a:r>
              <a:rPr lang="fr-FR" sz="1400" dirty="0"/>
              <a:t> Andrew, « Image and </a:t>
            </a:r>
            <a:r>
              <a:rPr lang="fr-FR" sz="1400" dirty="0" err="1"/>
              <a:t>Authority</a:t>
            </a:r>
            <a:r>
              <a:rPr lang="fr-FR" sz="1400" dirty="0"/>
              <a:t> in the </a:t>
            </a:r>
            <a:r>
              <a:rPr lang="fr-FR" sz="1400" dirty="0" err="1"/>
              <a:t>Coinage</a:t>
            </a:r>
            <a:r>
              <a:rPr lang="fr-FR" sz="1400" dirty="0"/>
              <a:t> of Augustus » </a:t>
            </a:r>
            <a:r>
              <a:rPr lang="fr-FR" sz="1400" i="1" dirty="0"/>
              <a:t>in JRS</a:t>
            </a:r>
            <a:r>
              <a:rPr lang="fr-FR" sz="1400" dirty="0"/>
              <a:t>, 76 (1986), pp. 66-87. </a:t>
            </a:r>
          </a:p>
        </p:txBody>
      </p:sp>
    </p:spTree>
    <p:extLst>
      <p:ext uri="{BB962C8B-B14F-4D97-AF65-F5344CB8AC3E}">
        <p14:creationId xmlns:p14="http://schemas.microsoft.com/office/powerpoint/2010/main" val="1183265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EE4A12-EDF4-59B3-86F9-970F20D92CC3}"/>
              </a:ext>
            </a:extLst>
          </p:cNvPr>
          <p:cNvSpPr>
            <a:spLocks noGrp="1"/>
          </p:cNvSpPr>
          <p:nvPr>
            <p:ph type="title"/>
          </p:nvPr>
        </p:nvSpPr>
        <p:spPr/>
        <p:txBody>
          <a:bodyPr/>
          <a:lstStyle/>
          <a:p>
            <a:r>
              <a:rPr lang="fr-FR" dirty="0"/>
              <a:t>Questions de définition</a:t>
            </a:r>
          </a:p>
        </p:txBody>
      </p:sp>
      <p:sp>
        <p:nvSpPr>
          <p:cNvPr id="3" name="Espace réservé du texte 2">
            <a:extLst>
              <a:ext uri="{FF2B5EF4-FFF2-40B4-BE49-F238E27FC236}">
                <a16:creationId xmlns:a16="http://schemas.microsoft.com/office/drawing/2014/main" id="{1CCCD116-1EAA-C8A3-1797-B1BF8B304A6B}"/>
              </a:ext>
            </a:extLst>
          </p:cNvPr>
          <p:cNvSpPr>
            <a:spLocks noGrp="1"/>
          </p:cNvSpPr>
          <p:nvPr>
            <p:ph type="body" idx="1"/>
          </p:nvPr>
        </p:nvSpPr>
        <p:spPr/>
        <p:txBody>
          <a:bodyPr>
            <a:normAutofit fontScale="85000" lnSpcReduction="10000"/>
          </a:bodyPr>
          <a:lstStyle/>
          <a:p>
            <a:r>
              <a:rPr lang="fr-FR" dirty="0"/>
              <a:t>Économie &amp; représentation</a:t>
            </a:r>
          </a:p>
        </p:txBody>
      </p:sp>
    </p:spTree>
    <p:extLst>
      <p:ext uri="{BB962C8B-B14F-4D97-AF65-F5344CB8AC3E}">
        <p14:creationId xmlns:p14="http://schemas.microsoft.com/office/powerpoint/2010/main" val="2603954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170C6-DB84-BAB7-C370-53CC88C5F59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7A642A9-6AAB-0E97-C2E8-0346141E9DD6}"/>
              </a:ext>
            </a:extLst>
          </p:cNvPr>
          <p:cNvSpPr>
            <a:spLocks noGrp="1"/>
          </p:cNvSpPr>
          <p:nvPr>
            <p:ph type="title"/>
          </p:nvPr>
        </p:nvSpPr>
        <p:spPr/>
        <p:txBody>
          <a:bodyPr/>
          <a:lstStyle/>
          <a:p>
            <a:r>
              <a:rPr lang="fr-FR" dirty="0"/>
              <a:t>Définition : « économie »? </a:t>
            </a:r>
          </a:p>
        </p:txBody>
      </p:sp>
      <p:sp>
        <p:nvSpPr>
          <p:cNvPr id="3" name="Espace réservé du contenu 2">
            <a:extLst>
              <a:ext uri="{FF2B5EF4-FFF2-40B4-BE49-F238E27FC236}">
                <a16:creationId xmlns:a16="http://schemas.microsoft.com/office/drawing/2014/main" id="{ABBBF845-4FDE-10F0-10AB-F81600BD7788}"/>
              </a:ext>
            </a:extLst>
          </p:cNvPr>
          <p:cNvSpPr>
            <a:spLocks noGrp="1"/>
          </p:cNvSpPr>
          <p:nvPr>
            <p:ph idx="1"/>
          </p:nvPr>
        </p:nvSpPr>
        <p:spPr>
          <a:xfrm>
            <a:off x="1426028" y="2578878"/>
            <a:ext cx="9339943" cy="3836902"/>
          </a:xfrm>
        </p:spPr>
        <p:txBody>
          <a:bodyPr>
            <a:noAutofit/>
          </a:bodyPr>
          <a:lstStyle/>
          <a:p>
            <a:pPr marL="285750" indent="-285750">
              <a:buFont typeface="Wingdings" pitchFamily="2" charset="2"/>
              <a:buChar char="Ø"/>
            </a:pPr>
            <a:r>
              <a:rPr lang="fr-FR" dirty="0"/>
              <a:t>Concept absent de la terminologie émique : </a:t>
            </a:r>
          </a:p>
          <a:p>
            <a:pPr marL="536575"/>
            <a:r>
              <a:rPr lang="fr-FR" sz="1600" i="1" dirty="0" err="1"/>
              <a:t>oikonomia</a:t>
            </a:r>
            <a:r>
              <a:rPr lang="fr-FR" sz="1600" dirty="0"/>
              <a:t> : « bonne gestion du patrimoine » </a:t>
            </a:r>
          </a:p>
          <a:p>
            <a:pPr marL="536575"/>
            <a:r>
              <a:rPr lang="fr-FR" sz="1600" i="1" dirty="0"/>
              <a:t>économie</a:t>
            </a:r>
            <a:r>
              <a:rPr lang="fr-FR" sz="1600" dirty="0"/>
              <a:t> : « ensemble de ce qui concerne la production, la répartition et la consommation des richesses et de l’activité que les hommes vivant en société déploient à cet effet » (TLFi, « économie</a:t>
            </a:r>
            <a:r>
              <a:rPr lang="fr-FR" sz="1600" baseline="30000" dirty="0"/>
              <a:t>1</a:t>
            </a:r>
            <a:r>
              <a:rPr lang="fr-FR" sz="1600" dirty="0"/>
              <a:t> », B)</a:t>
            </a:r>
          </a:p>
          <a:p>
            <a:pPr marL="285750" indent="-285750">
              <a:buFont typeface="Wingdings" pitchFamily="2" charset="2"/>
              <a:buChar char="Ø"/>
            </a:pPr>
            <a:r>
              <a:rPr lang="fr-FR" dirty="0"/>
              <a:t>Nombreux débats dans l’histoire économique antique, en partie conditionnés par les positionnements idéologiques des auteurs : débat primitivisme/modernisme, Polanyi et NIE. </a:t>
            </a:r>
          </a:p>
        </p:txBody>
      </p:sp>
    </p:spTree>
    <p:extLst>
      <p:ext uri="{BB962C8B-B14F-4D97-AF65-F5344CB8AC3E}">
        <p14:creationId xmlns:p14="http://schemas.microsoft.com/office/powerpoint/2010/main" val="4278311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98305-E53C-1742-9E9D-DCB2DF480C4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E2FD744-0138-102A-5ED1-41354D58D9F0}"/>
              </a:ext>
            </a:extLst>
          </p:cNvPr>
          <p:cNvSpPr>
            <a:spLocks noGrp="1"/>
          </p:cNvSpPr>
          <p:nvPr>
            <p:ph type="title"/>
          </p:nvPr>
        </p:nvSpPr>
        <p:spPr/>
        <p:txBody>
          <a:bodyPr/>
          <a:lstStyle/>
          <a:p>
            <a:r>
              <a:rPr lang="fr-FR"/>
              <a:t>Définition : « économie »? </a:t>
            </a:r>
            <a:endParaRPr lang="fr-FR" dirty="0"/>
          </a:p>
        </p:txBody>
      </p:sp>
      <p:pic>
        <p:nvPicPr>
          <p:cNvPr id="7" name="Image 6">
            <a:extLst>
              <a:ext uri="{FF2B5EF4-FFF2-40B4-BE49-F238E27FC236}">
                <a16:creationId xmlns:a16="http://schemas.microsoft.com/office/drawing/2014/main" id="{C121B478-56F6-3ADE-A32F-61CEB153E24C}"/>
              </a:ext>
            </a:extLst>
          </p:cNvPr>
          <p:cNvPicPr>
            <a:picLocks noChangeAspect="1"/>
          </p:cNvPicPr>
          <p:nvPr/>
        </p:nvPicPr>
        <p:blipFill>
          <a:blip r:embed="rId2"/>
          <a:stretch>
            <a:fillRect/>
          </a:stretch>
        </p:blipFill>
        <p:spPr>
          <a:xfrm>
            <a:off x="1071880" y="2355634"/>
            <a:ext cx="1305560" cy="1854488"/>
          </a:xfrm>
          <a:prstGeom prst="rect">
            <a:avLst/>
          </a:prstGeom>
        </p:spPr>
      </p:pic>
      <p:pic>
        <p:nvPicPr>
          <p:cNvPr id="9" name="Image 8" descr="Une image contenant texte, capture d’écran, Police, graphisme&#10;&#10;Description générée automatiquement">
            <a:extLst>
              <a:ext uri="{FF2B5EF4-FFF2-40B4-BE49-F238E27FC236}">
                <a16:creationId xmlns:a16="http://schemas.microsoft.com/office/drawing/2014/main" id="{02AA86AF-A13E-A735-7424-5654822BB2E9}"/>
              </a:ext>
            </a:extLst>
          </p:cNvPr>
          <p:cNvPicPr>
            <a:picLocks noChangeAspect="1"/>
          </p:cNvPicPr>
          <p:nvPr/>
        </p:nvPicPr>
        <p:blipFill>
          <a:blip r:embed="rId3"/>
          <a:stretch>
            <a:fillRect/>
          </a:stretch>
        </p:blipFill>
        <p:spPr>
          <a:xfrm>
            <a:off x="4104819" y="2369532"/>
            <a:ext cx="1305560" cy="1854488"/>
          </a:xfrm>
          <a:prstGeom prst="rect">
            <a:avLst/>
          </a:prstGeom>
        </p:spPr>
      </p:pic>
      <p:pic>
        <p:nvPicPr>
          <p:cNvPr id="11" name="Image 10">
            <a:extLst>
              <a:ext uri="{FF2B5EF4-FFF2-40B4-BE49-F238E27FC236}">
                <a16:creationId xmlns:a16="http://schemas.microsoft.com/office/drawing/2014/main" id="{81D3F691-0BEF-7340-F1A1-4CFC31E71D5C}"/>
              </a:ext>
            </a:extLst>
          </p:cNvPr>
          <p:cNvPicPr>
            <a:picLocks noChangeAspect="1"/>
          </p:cNvPicPr>
          <p:nvPr/>
        </p:nvPicPr>
        <p:blipFill>
          <a:blip r:embed="rId4"/>
          <a:stretch>
            <a:fillRect/>
          </a:stretch>
        </p:blipFill>
        <p:spPr>
          <a:xfrm>
            <a:off x="7137758" y="2355634"/>
            <a:ext cx="1305561" cy="1854488"/>
          </a:xfrm>
          <a:prstGeom prst="rect">
            <a:avLst/>
          </a:prstGeom>
        </p:spPr>
      </p:pic>
      <p:pic>
        <p:nvPicPr>
          <p:cNvPr id="35" name="Image 34" descr="Une image contenant texte, Police, capture d’écran, affiche&#10;&#10;Description générée automatiquement">
            <a:extLst>
              <a:ext uri="{FF2B5EF4-FFF2-40B4-BE49-F238E27FC236}">
                <a16:creationId xmlns:a16="http://schemas.microsoft.com/office/drawing/2014/main" id="{EC200610-BC1A-C785-6C61-5B763F26799D}"/>
              </a:ext>
            </a:extLst>
          </p:cNvPr>
          <p:cNvPicPr>
            <a:picLocks noChangeAspect="1"/>
          </p:cNvPicPr>
          <p:nvPr/>
        </p:nvPicPr>
        <p:blipFill>
          <a:blip r:embed="rId5"/>
          <a:stretch>
            <a:fillRect/>
          </a:stretch>
        </p:blipFill>
        <p:spPr>
          <a:xfrm>
            <a:off x="10170697" y="2355634"/>
            <a:ext cx="1335231" cy="1854488"/>
          </a:xfrm>
          <a:prstGeom prst="rect">
            <a:avLst/>
          </a:prstGeom>
        </p:spPr>
      </p:pic>
      <p:pic>
        <p:nvPicPr>
          <p:cNvPr id="39" name="Image 38" descr="Une image contenant texte, livre, Objet de collection, pièce&#10;&#10;Description générée automatiquement">
            <a:extLst>
              <a:ext uri="{FF2B5EF4-FFF2-40B4-BE49-F238E27FC236}">
                <a16:creationId xmlns:a16="http://schemas.microsoft.com/office/drawing/2014/main" id="{6095850D-11E7-50EE-01E9-8FDF57D4B8CF}"/>
              </a:ext>
            </a:extLst>
          </p:cNvPr>
          <p:cNvPicPr>
            <a:picLocks noChangeAspect="1"/>
          </p:cNvPicPr>
          <p:nvPr/>
        </p:nvPicPr>
        <p:blipFill>
          <a:blip r:embed="rId6"/>
          <a:stretch>
            <a:fillRect/>
          </a:stretch>
        </p:blipFill>
        <p:spPr>
          <a:xfrm>
            <a:off x="1071880" y="4656802"/>
            <a:ext cx="1305560" cy="1854488"/>
          </a:xfrm>
          <a:prstGeom prst="rect">
            <a:avLst/>
          </a:prstGeom>
        </p:spPr>
      </p:pic>
      <p:pic>
        <p:nvPicPr>
          <p:cNvPr id="43" name="Image 42" descr="Une image contenant texte, capture d’écran, Police, conception&#10;&#10;Description générée automatiquement">
            <a:extLst>
              <a:ext uri="{FF2B5EF4-FFF2-40B4-BE49-F238E27FC236}">
                <a16:creationId xmlns:a16="http://schemas.microsoft.com/office/drawing/2014/main" id="{16D14656-9F83-8E4C-0F5F-78D51DAA3CE1}"/>
              </a:ext>
            </a:extLst>
          </p:cNvPr>
          <p:cNvPicPr>
            <a:picLocks noChangeAspect="1"/>
          </p:cNvPicPr>
          <p:nvPr/>
        </p:nvPicPr>
        <p:blipFill>
          <a:blip r:embed="rId7"/>
          <a:stretch>
            <a:fillRect/>
          </a:stretch>
        </p:blipFill>
        <p:spPr>
          <a:xfrm>
            <a:off x="7137758" y="4656802"/>
            <a:ext cx="1366952" cy="1854488"/>
          </a:xfrm>
          <a:prstGeom prst="rect">
            <a:avLst/>
          </a:prstGeom>
        </p:spPr>
      </p:pic>
      <p:pic>
        <p:nvPicPr>
          <p:cNvPr id="47" name="Image 46" descr="Une image contenant pièce, menthe, devise, métal&#10;&#10;Description générée automatiquement">
            <a:extLst>
              <a:ext uri="{FF2B5EF4-FFF2-40B4-BE49-F238E27FC236}">
                <a16:creationId xmlns:a16="http://schemas.microsoft.com/office/drawing/2014/main" id="{8EDDDAB9-1850-8596-00CB-673C31667DAD}"/>
              </a:ext>
            </a:extLst>
          </p:cNvPr>
          <p:cNvPicPr>
            <a:picLocks noChangeAspect="1"/>
          </p:cNvPicPr>
          <p:nvPr/>
        </p:nvPicPr>
        <p:blipFill>
          <a:blip r:embed="rId8"/>
          <a:stretch>
            <a:fillRect/>
          </a:stretch>
        </p:blipFill>
        <p:spPr>
          <a:xfrm>
            <a:off x="4104819" y="4545697"/>
            <a:ext cx="1305560" cy="1965593"/>
          </a:xfrm>
          <a:prstGeom prst="rect">
            <a:avLst/>
          </a:prstGeom>
        </p:spPr>
      </p:pic>
      <p:pic>
        <p:nvPicPr>
          <p:cNvPr id="50" name="Image 49" descr="Une image contenant texte, livre, pièce&#10;&#10;Description générée automatiquement">
            <a:extLst>
              <a:ext uri="{FF2B5EF4-FFF2-40B4-BE49-F238E27FC236}">
                <a16:creationId xmlns:a16="http://schemas.microsoft.com/office/drawing/2014/main" id="{6001CBAD-6FA1-17CD-37E2-B3069BDCA7FD}"/>
              </a:ext>
            </a:extLst>
          </p:cNvPr>
          <p:cNvPicPr>
            <a:picLocks noChangeAspect="1"/>
          </p:cNvPicPr>
          <p:nvPr/>
        </p:nvPicPr>
        <p:blipFill>
          <a:blip r:embed="rId9"/>
          <a:stretch>
            <a:fillRect/>
          </a:stretch>
        </p:blipFill>
        <p:spPr>
          <a:xfrm>
            <a:off x="10232089" y="4545697"/>
            <a:ext cx="1295995" cy="1965593"/>
          </a:xfrm>
          <a:prstGeom prst="rect">
            <a:avLst/>
          </a:prstGeom>
        </p:spPr>
      </p:pic>
    </p:spTree>
    <p:extLst>
      <p:ext uri="{BB962C8B-B14F-4D97-AF65-F5344CB8AC3E}">
        <p14:creationId xmlns:p14="http://schemas.microsoft.com/office/powerpoint/2010/main" val="3081861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CE47E-16B3-9B6D-6891-A9915DFA56B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861307-996A-9695-03C8-B921DB5F3B15}"/>
              </a:ext>
            </a:extLst>
          </p:cNvPr>
          <p:cNvSpPr>
            <a:spLocks noGrp="1"/>
          </p:cNvSpPr>
          <p:nvPr>
            <p:ph type="title"/>
          </p:nvPr>
        </p:nvSpPr>
        <p:spPr/>
        <p:txBody>
          <a:bodyPr/>
          <a:lstStyle/>
          <a:p>
            <a:r>
              <a:rPr lang="fr-FR" dirty="0"/>
              <a:t>Définition : « économie »? </a:t>
            </a:r>
          </a:p>
        </p:txBody>
      </p:sp>
      <p:sp>
        <p:nvSpPr>
          <p:cNvPr id="3" name="Espace réservé du contenu 2">
            <a:extLst>
              <a:ext uri="{FF2B5EF4-FFF2-40B4-BE49-F238E27FC236}">
                <a16:creationId xmlns:a16="http://schemas.microsoft.com/office/drawing/2014/main" id="{1B73D577-BFEF-1D57-89BF-DE3AE82DCE21}"/>
              </a:ext>
            </a:extLst>
          </p:cNvPr>
          <p:cNvSpPr>
            <a:spLocks noGrp="1"/>
          </p:cNvSpPr>
          <p:nvPr>
            <p:ph idx="1"/>
          </p:nvPr>
        </p:nvSpPr>
        <p:spPr>
          <a:xfrm>
            <a:off x="500743" y="2353247"/>
            <a:ext cx="11190514" cy="4397875"/>
          </a:xfrm>
        </p:spPr>
        <p:txBody>
          <a:bodyPr>
            <a:noAutofit/>
          </a:bodyPr>
          <a:lstStyle/>
          <a:p>
            <a:r>
              <a:rPr lang="fr-FR" sz="1500" dirty="0" err="1"/>
              <a:t>Bücher</a:t>
            </a:r>
            <a:r>
              <a:rPr lang="fr-FR" sz="1500" dirty="0"/>
              <a:t> Karl, </a:t>
            </a:r>
            <a:r>
              <a:rPr lang="fr-FR" sz="1500" i="1" dirty="0"/>
              <a:t>Die </a:t>
            </a:r>
            <a:r>
              <a:rPr lang="fr-FR" sz="1500" i="1" dirty="0" err="1"/>
              <a:t>Entstehung</a:t>
            </a:r>
            <a:r>
              <a:rPr lang="fr-FR" sz="1500" i="1" dirty="0"/>
              <a:t> der </a:t>
            </a:r>
            <a:r>
              <a:rPr lang="fr-FR" sz="1500" i="1" dirty="0" err="1"/>
              <a:t>Volkswirtschaft</a:t>
            </a:r>
            <a:r>
              <a:rPr lang="fr-FR" sz="1500" dirty="0"/>
              <a:t>, 1893. </a:t>
            </a:r>
          </a:p>
          <a:p>
            <a:r>
              <a:rPr lang="fr-FR" sz="1500" dirty="0"/>
              <a:t>Meyer Eduard, </a:t>
            </a:r>
            <a:r>
              <a:rPr lang="fr-BE" sz="1500" i="1" dirty="0" err="1"/>
              <a:t>Wirtschaftliche</a:t>
            </a:r>
            <a:r>
              <a:rPr lang="fr-BE" sz="1500" i="1" dirty="0"/>
              <a:t> </a:t>
            </a:r>
            <a:r>
              <a:rPr lang="fr-BE" sz="1500" i="1" dirty="0" err="1"/>
              <a:t>Entwicklung</a:t>
            </a:r>
            <a:r>
              <a:rPr lang="fr-BE" sz="1500" i="1" dirty="0"/>
              <a:t> des </a:t>
            </a:r>
            <a:r>
              <a:rPr lang="fr-BE" sz="1500" i="1" dirty="0" err="1"/>
              <a:t>Altertums</a:t>
            </a:r>
            <a:r>
              <a:rPr lang="fr-BE" sz="1500" dirty="0">
                <a:solidFill>
                  <a:srgbClr val="202122"/>
                </a:solidFill>
                <a:latin typeface="Arial" panose="020B0604020202020204" pitchFamily="34" charset="0"/>
              </a:rPr>
              <a:t>,</a:t>
            </a:r>
            <a:r>
              <a:rPr lang="fr-FR" sz="1500" dirty="0"/>
              <a:t> 1895. </a:t>
            </a:r>
          </a:p>
          <a:p>
            <a:r>
              <a:rPr lang="fr-FR" sz="1500" dirty="0"/>
              <a:t>Weber Max, </a:t>
            </a:r>
            <a:r>
              <a:rPr lang="fr-FR" sz="1500" i="1" dirty="0"/>
              <a:t>Économie et société dans l’Antiquité</a:t>
            </a:r>
            <a:r>
              <a:rPr lang="fr-FR" sz="1500" dirty="0"/>
              <a:t>, 1909. </a:t>
            </a:r>
          </a:p>
          <a:p>
            <a:r>
              <a:rPr lang="fr-FR" sz="1500" dirty="0"/>
              <a:t>Polanyi Karl, </a:t>
            </a:r>
            <a:r>
              <a:rPr lang="fr-FR" sz="1500" i="1" dirty="0"/>
              <a:t>Trade and </a:t>
            </a:r>
            <a:r>
              <a:rPr lang="fr-FR" sz="1500" i="1" dirty="0" err="1"/>
              <a:t>market</a:t>
            </a:r>
            <a:r>
              <a:rPr lang="fr-FR" sz="1500" i="1" dirty="0"/>
              <a:t> in the </a:t>
            </a:r>
            <a:r>
              <a:rPr lang="fr-FR" sz="1500" i="1" dirty="0" err="1"/>
              <a:t>early</a:t>
            </a:r>
            <a:r>
              <a:rPr lang="fr-FR" sz="1500" i="1" dirty="0"/>
              <a:t> empires</a:t>
            </a:r>
            <a:r>
              <a:rPr lang="fr-FR" sz="1500" dirty="0"/>
              <a:t>, </a:t>
            </a:r>
            <a:r>
              <a:rPr lang="fr-FR" sz="1500" dirty="0" err="1"/>
              <a:t>Glencoe</a:t>
            </a:r>
            <a:r>
              <a:rPr lang="fr-FR" sz="1500" dirty="0"/>
              <a:t>, The Free </a:t>
            </a:r>
            <a:r>
              <a:rPr lang="fr-FR" sz="1500" dirty="0" err="1"/>
              <a:t>Press</a:t>
            </a:r>
            <a:r>
              <a:rPr lang="fr-FR" sz="1500" dirty="0"/>
              <a:t>, 1957. </a:t>
            </a:r>
          </a:p>
          <a:p>
            <a:r>
              <a:rPr lang="fr-FR" sz="1500" dirty="0"/>
              <a:t>Finley Moses I., </a:t>
            </a:r>
            <a:r>
              <a:rPr lang="fr-FR" sz="1500" i="1" dirty="0"/>
              <a:t>The Ancient Economy</a:t>
            </a:r>
            <a:r>
              <a:rPr lang="fr-FR" sz="1500" dirty="0"/>
              <a:t>, Berkeley, </a:t>
            </a:r>
            <a:r>
              <a:rPr lang="fr-FR" sz="1500" dirty="0" err="1"/>
              <a:t>University</a:t>
            </a:r>
            <a:r>
              <a:rPr lang="fr-FR" sz="1500" dirty="0"/>
              <a:t> of California </a:t>
            </a:r>
            <a:r>
              <a:rPr lang="fr-FR" sz="1500" dirty="0" err="1"/>
              <a:t>Press</a:t>
            </a:r>
            <a:r>
              <a:rPr lang="fr-FR" sz="1500" dirty="0"/>
              <a:t>, 1973. </a:t>
            </a:r>
          </a:p>
          <a:p>
            <a:r>
              <a:rPr lang="fr-FR" sz="1500" dirty="0" err="1"/>
              <a:t>Scheidel</a:t>
            </a:r>
            <a:r>
              <a:rPr lang="fr-FR" sz="1500" dirty="0"/>
              <a:t> Walter, Morris Ian et </a:t>
            </a:r>
            <a:r>
              <a:rPr lang="fr-FR" sz="1500" dirty="0" err="1"/>
              <a:t>Saller</a:t>
            </a:r>
            <a:r>
              <a:rPr lang="fr-FR" sz="1500" dirty="0"/>
              <a:t> Richard P. (</a:t>
            </a:r>
            <a:r>
              <a:rPr lang="fr-FR" sz="1500" dirty="0" err="1"/>
              <a:t>eds</a:t>
            </a:r>
            <a:r>
              <a:rPr lang="fr-FR" sz="1500" dirty="0"/>
              <a:t>.), </a:t>
            </a:r>
            <a:r>
              <a:rPr lang="fr-FR" sz="1500" i="1" dirty="0"/>
              <a:t>The Cambridge </a:t>
            </a:r>
            <a:r>
              <a:rPr lang="fr-FR" sz="1500" i="1" dirty="0" err="1"/>
              <a:t>Economic</a:t>
            </a:r>
            <a:r>
              <a:rPr lang="fr-FR" sz="1500" i="1" dirty="0"/>
              <a:t> </a:t>
            </a:r>
            <a:r>
              <a:rPr lang="fr-FR" sz="1500" i="1" dirty="0" err="1"/>
              <a:t>History</a:t>
            </a:r>
            <a:r>
              <a:rPr lang="fr-FR" sz="1500" i="1" dirty="0"/>
              <a:t> of the </a:t>
            </a:r>
            <a:r>
              <a:rPr lang="fr-FR" sz="1500" i="1" dirty="0" err="1"/>
              <a:t>Greco-Roman</a:t>
            </a:r>
            <a:r>
              <a:rPr lang="fr-FR" sz="1500" i="1" dirty="0"/>
              <a:t> World</a:t>
            </a:r>
            <a:r>
              <a:rPr lang="fr-FR" sz="1500" dirty="0"/>
              <a:t>, Cambridge, CUP, 2007. </a:t>
            </a:r>
          </a:p>
          <a:p>
            <a:r>
              <a:rPr lang="fr-FR" sz="1500" dirty="0"/>
              <a:t>North Douglas, </a:t>
            </a:r>
            <a:r>
              <a:rPr lang="fr-FR" sz="1500" i="1" dirty="0"/>
              <a:t>Institutions, </a:t>
            </a:r>
            <a:r>
              <a:rPr lang="fr-FR" sz="1500" i="1" dirty="0" err="1"/>
              <a:t>Institutional</a:t>
            </a:r>
            <a:r>
              <a:rPr lang="fr-FR" sz="1500" i="1" dirty="0"/>
              <a:t> change and </a:t>
            </a:r>
            <a:r>
              <a:rPr lang="fr-FR" sz="1500" i="1" dirty="0" err="1"/>
              <a:t>Economic</a:t>
            </a:r>
            <a:r>
              <a:rPr lang="fr-FR" sz="1500" i="1" dirty="0"/>
              <a:t> Performance</a:t>
            </a:r>
            <a:r>
              <a:rPr lang="fr-FR" sz="1500" dirty="0"/>
              <a:t>, Cambridge, CUP, 1990.</a:t>
            </a:r>
          </a:p>
          <a:p>
            <a:r>
              <a:rPr lang="fr-FR" sz="1500" dirty="0"/>
              <a:t>Elliott Colin P., </a:t>
            </a:r>
            <a:r>
              <a:rPr lang="fr-FR" sz="1500" i="1" dirty="0" err="1"/>
              <a:t>Economic</a:t>
            </a:r>
            <a:r>
              <a:rPr lang="fr-FR" sz="1500" i="1" dirty="0"/>
              <a:t> Theory and the Roman </a:t>
            </a:r>
            <a:r>
              <a:rPr lang="fr-FR" sz="1500" i="1" dirty="0" err="1"/>
              <a:t>monetary</a:t>
            </a:r>
            <a:r>
              <a:rPr lang="fr-FR" sz="1500" i="1" dirty="0"/>
              <a:t> </a:t>
            </a:r>
            <a:r>
              <a:rPr lang="fr-FR" sz="1500" i="1" dirty="0" err="1"/>
              <a:t>economy</a:t>
            </a:r>
            <a:r>
              <a:rPr lang="fr-FR" sz="1500" dirty="0"/>
              <a:t>, Cambridge, CUP, 2020. </a:t>
            </a:r>
          </a:p>
          <a:p>
            <a:endParaRPr lang="fr-FR" sz="1500" dirty="0"/>
          </a:p>
        </p:txBody>
      </p:sp>
    </p:spTree>
    <p:extLst>
      <p:ext uri="{BB962C8B-B14F-4D97-AF65-F5344CB8AC3E}">
        <p14:creationId xmlns:p14="http://schemas.microsoft.com/office/powerpoint/2010/main" val="3480110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1167BF-17CF-4E45-7FF0-8E9AD9C0FB12}"/>
              </a:ext>
            </a:extLst>
          </p:cNvPr>
          <p:cNvSpPr>
            <a:spLocks noGrp="1"/>
          </p:cNvSpPr>
          <p:nvPr>
            <p:ph type="title"/>
          </p:nvPr>
        </p:nvSpPr>
        <p:spPr/>
        <p:txBody>
          <a:bodyPr/>
          <a:lstStyle/>
          <a:p>
            <a:r>
              <a:rPr lang="fr-FR" dirty="0"/>
              <a:t>Définition : « représentations »? </a:t>
            </a:r>
          </a:p>
        </p:txBody>
      </p:sp>
      <p:sp>
        <p:nvSpPr>
          <p:cNvPr id="3" name="Espace réservé du contenu 2">
            <a:extLst>
              <a:ext uri="{FF2B5EF4-FFF2-40B4-BE49-F238E27FC236}">
                <a16:creationId xmlns:a16="http://schemas.microsoft.com/office/drawing/2014/main" id="{8D2C12EF-6E7C-8729-53D1-91E8C019FD3C}"/>
              </a:ext>
            </a:extLst>
          </p:cNvPr>
          <p:cNvSpPr>
            <a:spLocks noGrp="1"/>
          </p:cNvSpPr>
          <p:nvPr>
            <p:ph idx="1"/>
          </p:nvPr>
        </p:nvSpPr>
        <p:spPr>
          <a:xfrm>
            <a:off x="1920239" y="2675860"/>
            <a:ext cx="8770571" cy="2918943"/>
          </a:xfrm>
        </p:spPr>
        <p:txBody>
          <a:bodyPr>
            <a:normAutofit fontScale="92500"/>
          </a:bodyPr>
          <a:lstStyle/>
          <a:p>
            <a:pPr marL="285750" indent="-285750" algn="just">
              <a:buFont typeface="Wingdings" pitchFamily="2" charset="2"/>
              <a:buChar char="Ø"/>
            </a:pPr>
            <a:r>
              <a:rPr lang="fr-FR" dirty="0"/>
              <a:t>Réalité et substitut littéraire </a:t>
            </a:r>
          </a:p>
          <a:p>
            <a:pPr marL="285750" indent="-285750" algn="just">
              <a:buFont typeface="Wingdings" pitchFamily="2" charset="2"/>
              <a:buChar char="Ø"/>
            </a:pPr>
            <a:r>
              <a:rPr lang="fr-FR" dirty="0"/>
              <a:t>Allers retours entre contextes historique et matériel et analyse littéraire</a:t>
            </a:r>
          </a:p>
          <a:p>
            <a:pPr marL="285750" indent="-285750" algn="just">
              <a:buFont typeface="Wingdings" pitchFamily="2" charset="2"/>
              <a:buChar char="Ø"/>
            </a:pPr>
            <a:r>
              <a:rPr lang="fr-FR" dirty="0"/>
              <a:t>Intérêt particulier pour les métaphores employant du vocabulaire économique </a:t>
            </a:r>
          </a:p>
          <a:p>
            <a:pPr marL="581025" algn="just"/>
            <a:r>
              <a:rPr lang="fr-FR" dirty="0"/>
              <a:t>Comment le </a:t>
            </a:r>
            <a:r>
              <a:rPr lang="fr-FR" dirty="0">
                <a:solidFill>
                  <a:srgbClr val="C00000"/>
                </a:solidFill>
              </a:rPr>
              <a:t>rationnel</a:t>
            </a:r>
            <a:r>
              <a:rPr lang="fr-FR" dirty="0"/>
              <a:t>, l’économique peut-il devenir </a:t>
            </a:r>
            <a:r>
              <a:rPr lang="fr-FR" dirty="0">
                <a:solidFill>
                  <a:srgbClr val="C00000"/>
                </a:solidFill>
              </a:rPr>
              <a:t>poétique</a:t>
            </a:r>
            <a:r>
              <a:rPr lang="fr-FR" dirty="0"/>
              <a:t>? </a:t>
            </a:r>
          </a:p>
        </p:txBody>
      </p:sp>
      <p:cxnSp>
        <p:nvCxnSpPr>
          <p:cNvPr id="4" name="Connecteur droit avec flèche 3">
            <a:extLst>
              <a:ext uri="{FF2B5EF4-FFF2-40B4-BE49-F238E27FC236}">
                <a16:creationId xmlns:a16="http://schemas.microsoft.com/office/drawing/2014/main" id="{8D334562-6572-B6E3-09FA-D1B7A1DCAAD1}"/>
              </a:ext>
            </a:extLst>
          </p:cNvPr>
          <p:cNvCxnSpPr>
            <a:cxnSpLocks/>
          </p:cNvCxnSpPr>
          <p:nvPr/>
        </p:nvCxnSpPr>
        <p:spPr>
          <a:xfrm>
            <a:off x="2051118" y="5141534"/>
            <a:ext cx="382772" cy="0"/>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6579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B3DF04-E91A-6511-3B93-B3B3DB24D5DA}"/>
              </a:ext>
            </a:extLst>
          </p:cNvPr>
          <p:cNvSpPr>
            <a:spLocks noGrp="1"/>
          </p:cNvSpPr>
          <p:nvPr>
            <p:ph type="title"/>
          </p:nvPr>
        </p:nvSpPr>
        <p:spPr/>
        <p:txBody>
          <a:bodyPr>
            <a:normAutofit fontScale="90000"/>
          </a:bodyPr>
          <a:lstStyle/>
          <a:p>
            <a:r>
              <a:rPr lang="fr-FR" dirty="0"/>
              <a:t>Un exemple : Hor., </a:t>
            </a:r>
            <a:r>
              <a:rPr lang="fr-FR" i="1" dirty="0"/>
              <a:t>Épîtres</a:t>
            </a:r>
            <a:r>
              <a:rPr lang="fr-FR" dirty="0"/>
              <a:t>, I, 6, 36-38</a:t>
            </a:r>
          </a:p>
        </p:txBody>
      </p:sp>
      <p:sp>
        <p:nvSpPr>
          <p:cNvPr id="5" name="ZoneTexte 4">
            <a:extLst>
              <a:ext uri="{FF2B5EF4-FFF2-40B4-BE49-F238E27FC236}">
                <a16:creationId xmlns:a16="http://schemas.microsoft.com/office/drawing/2014/main" id="{E825FD4C-C545-31EA-B573-AFDBE90EE856}"/>
              </a:ext>
            </a:extLst>
          </p:cNvPr>
          <p:cNvSpPr txBox="1"/>
          <p:nvPr/>
        </p:nvSpPr>
        <p:spPr>
          <a:xfrm>
            <a:off x="340242" y="4822479"/>
            <a:ext cx="11511516" cy="1878976"/>
          </a:xfrm>
          <a:prstGeom prst="rect">
            <a:avLst/>
          </a:prstGeom>
          <a:noFill/>
        </p:spPr>
        <p:txBody>
          <a:bodyPr wrap="square" rtlCol="0">
            <a:spAutoFit/>
          </a:bodyPr>
          <a:lstStyle/>
          <a:p>
            <a:pPr marL="285750" indent="-285750">
              <a:lnSpc>
                <a:spcPct val="140000"/>
              </a:lnSpc>
              <a:spcBef>
                <a:spcPts val="930"/>
              </a:spcBef>
              <a:buFont typeface="Wingdings" pitchFamily="2" charset="2"/>
              <a:buChar char="Ø"/>
            </a:pPr>
            <a:r>
              <a:rPr lang="fr-FR" spc="150" dirty="0">
                <a:solidFill>
                  <a:schemeClr val="tx1">
                    <a:lumMod val="75000"/>
                    <a:lumOff val="25000"/>
                  </a:schemeClr>
                </a:solidFill>
              </a:rPr>
              <a:t>« </a:t>
            </a:r>
            <a:r>
              <a:rPr lang="fr-FR" i="1" spc="150" dirty="0">
                <a:solidFill>
                  <a:schemeClr val="tx1">
                    <a:lumMod val="75000"/>
                    <a:lumOff val="25000"/>
                  </a:schemeClr>
                </a:solidFill>
              </a:rPr>
              <a:t>Regina </a:t>
            </a:r>
            <a:r>
              <a:rPr lang="fr-FR" i="1" spc="150" dirty="0" err="1">
                <a:solidFill>
                  <a:schemeClr val="tx1">
                    <a:lumMod val="75000"/>
                    <a:lumOff val="25000"/>
                  </a:schemeClr>
                </a:solidFill>
              </a:rPr>
              <a:t>Pecunia</a:t>
            </a:r>
            <a:r>
              <a:rPr lang="fr-FR" i="1" spc="150" dirty="0">
                <a:solidFill>
                  <a:schemeClr val="tx1">
                    <a:lumMod val="75000"/>
                    <a:lumOff val="25000"/>
                  </a:schemeClr>
                </a:solidFill>
              </a:rPr>
              <a:t> </a:t>
            </a:r>
            <a:r>
              <a:rPr lang="fr-FR" spc="150" dirty="0">
                <a:solidFill>
                  <a:schemeClr val="tx1">
                    <a:lumMod val="75000"/>
                    <a:lumOff val="25000"/>
                  </a:schemeClr>
                </a:solidFill>
              </a:rPr>
              <a:t>»: personnification de l’argent </a:t>
            </a:r>
          </a:p>
          <a:p>
            <a:pPr marL="285750" indent="-285750">
              <a:lnSpc>
                <a:spcPct val="140000"/>
              </a:lnSpc>
              <a:spcBef>
                <a:spcPts val="930"/>
              </a:spcBef>
              <a:buFont typeface="Wingdings" pitchFamily="2" charset="2"/>
              <a:buChar char="Ø"/>
            </a:pPr>
            <a:r>
              <a:rPr lang="fr-FR" spc="150" dirty="0">
                <a:solidFill>
                  <a:schemeClr val="tx1">
                    <a:lumMod val="75000"/>
                    <a:lumOff val="25000"/>
                  </a:schemeClr>
                </a:solidFill>
              </a:rPr>
              <a:t>Postérité de la personnification : </a:t>
            </a:r>
          </a:p>
          <a:p>
            <a:pPr>
              <a:lnSpc>
                <a:spcPct val="140000"/>
              </a:lnSpc>
              <a:spcBef>
                <a:spcPts val="930"/>
              </a:spcBef>
            </a:pPr>
            <a:r>
              <a:rPr lang="fr-FR" spc="150" dirty="0">
                <a:solidFill>
                  <a:schemeClr val="tx1">
                    <a:lumMod val="75000"/>
                    <a:lumOff val="25000"/>
                  </a:schemeClr>
                </a:solidFill>
              </a:rPr>
              <a:t>	</a:t>
            </a:r>
            <a:r>
              <a:rPr lang="fr-FR" i="1" spc="150" dirty="0">
                <a:solidFill>
                  <a:schemeClr val="tx1">
                    <a:lumMod val="75000"/>
                    <a:lumOff val="25000"/>
                  </a:schemeClr>
                </a:solidFill>
              </a:rPr>
              <a:t>quid </a:t>
            </a:r>
            <a:r>
              <a:rPr lang="fr-FR" i="1" spc="150" dirty="0" err="1">
                <a:solidFill>
                  <a:schemeClr val="tx1">
                    <a:lumMod val="75000"/>
                    <a:lumOff val="25000"/>
                  </a:schemeClr>
                </a:solidFill>
              </a:rPr>
              <a:t>faciunt</a:t>
            </a:r>
            <a:r>
              <a:rPr lang="fr-FR" i="1" spc="150" dirty="0">
                <a:solidFill>
                  <a:schemeClr val="tx1">
                    <a:lumMod val="75000"/>
                    <a:lumOff val="25000"/>
                  </a:schemeClr>
                </a:solidFill>
              </a:rPr>
              <a:t> </a:t>
            </a:r>
            <a:r>
              <a:rPr lang="fr-FR" i="1" spc="150" dirty="0" err="1">
                <a:solidFill>
                  <a:schemeClr val="tx1">
                    <a:lumMod val="75000"/>
                    <a:lumOff val="25000"/>
                  </a:schemeClr>
                </a:solidFill>
              </a:rPr>
              <a:t>leges</a:t>
            </a:r>
            <a:r>
              <a:rPr lang="fr-FR" i="1" spc="150" dirty="0">
                <a:solidFill>
                  <a:schemeClr val="tx1">
                    <a:lumMod val="75000"/>
                    <a:lumOff val="25000"/>
                  </a:schemeClr>
                </a:solidFill>
              </a:rPr>
              <a:t>, </a:t>
            </a:r>
            <a:r>
              <a:rPr lang="fr-FR" i="1" spc="150" dirty="0" err="1">
                <a:solidFill>
                  <a:schemeClr val="tx1">
                    <a:lumMod val="75000"/>
                    <a:lumOff val="25000"/>
                  </a:schemeClr>
                </a:solidFill>
              </a:rPr>
              <a:t>ubi</a:t>
            </a:r>
            <a:r>
              <a:rPr lang="fr-FR" i="1" spc="150" dirty="0">
                <a:solidFill>
                  <a:schemeClr val="tx1">
                    <a:lumMod val="75000"/>
                    <a:lumOff val="25000"/>
                  </a:schemeClr>
                </a:solidFill>
              </a:rPr>
              <a:t> </a:t>
            </a:r>
            <a:r>
              <a:rPr lang="fr-FR" i="1" spc="150" dirty="0" err="1">
                <a:solidFill>
                  <a:schemeClr val="tx1">
                    <a:lumMod val="75000"/>
                    <a:lumOff val="25000"/>
                  </a:schemeClr>
                </a:solidFill>
              </a:rPr>
              <a:t>sola</a:t>
            </a:r>
            <a:r>
              <a:rPr lang="fr-FR" i="1" spc="150" dirty="0">
                <a:solidFill>
                  <a:schemeClr val="tx1">
                    <a:lumMod val="75000"/>
                    <a:lumOff val="25000"/>
                  </a:schemeClr>
                </a:solidFill>
              </a:rPr>
              <a:t> </a:t>
            </a:r>
            <a:r>
              <a:rPr lang="fr-FR" i="1" spc="150" dirty="0" err="1">
                <a:solidFill>
                  <a:schemeClr val="tx1">
                    <a:lumMod val="75000"/>
                    <a:lumOff val="25000"/>
                  </a:schemeClr>
                </a:solidFill>
              </a:rPr>
              <a:t>pecunia</a:t>
            </a:r>
            <a:r>
              <a:rPr lang="fr-FR" i="1" spc="150" dirty="0">
                <a:solidFill>
                  <a:schemeClr val="tx1">
                    <a:lumMod val="75000"/>
                    <a:lumOff val="25000"/>
                  </a:schemeClr>
                </a:solidFill>
              </a:rPr>
              <a:t> </a:t>
            </a:r>
            <a:r>
              <a:rPr lang="fr-FR" b="1" i="1" spc="150" dirty="0" err="1">
                <a:solidFill>
                  <a:schemeClr val="tx1">
                    <a:lumMod val="75000"/>
                    <a:lumOff val="25000"/>
                  </a:schemeClr>
                </a:solidFill>
              </a:rPr>
              <a:t>regnat</a:t>
            </a:r>
            <a:r>
              <a:rPr lang="fr-FR" i="1" spc="150" dirty="0">
                <a:solidFill>
                  <a:schemeClr val="tx1">
                    <a:lumMod val="75000"/>
                    <a:lumOff val="25000"/>
                  </a:schemeClr>
                </a:solidFill>
              </a:rPr>
              <a:t> ?</a:t>
            </a:r>
            <a:r>
              <a:rPr lang="fr-FR" spc="150" dirty="0">
                <a:solidFill>
                  <a:schemeClr val="tx1">
                    <a:lumMod val="75000"/>
                    <a:lumOff val="25000"/>
                  </a:schemeClr>
                </a:solidFill>
              </a:rPr>
              <a:t> (Pétrone, </a:t>
            </a:r>
            <a:r>
              <a:rPr lang="fr-FR" i="1" spc="150" dirty="0" err="1">
                <a:solidFill>
                  <a:schemeClr val="tx1">
                    <a:lumMod val="75000"/>
                    <a:lumOff val="25000"/>
                  </a:schemeClr>
                </a:solidFill>
              </a:rPr>
              <a:t>Satyricon</a:t>
            </a:r>
            <a:r>
              <a:rPr lang="fr-FR" spc="150" dirty="0">
                <a:solidFill>
                  <a:schemeClr val="tx1">
                    <a:lumMod val="75000"/>
                    <a:lumOff val="25000"/>
                  </a:schemeClr>
                </a:solidFill>
              </a:rPr>
              <a:t>, 14, 1) </a:t>
            </a:r>
          </a:p>
          <a:p>
            <a:pPr>
              <a:spcBef>
                <a:spcPts val="600"/>
              </a:spcBef>
            </a:pPr>
            <a:r>
              <a:rPr lang="fr-FR" spc="150" dirty="0">
                <a:solidFill>
                  <a:schemeClr val="tx1">
                    <a:lumMod val="75000"/>
                    <a:lumOff val="25000"/>
                  </a:schemeClr>
                </a:solidFill>
              </a:rPr>
              <a:t>	Byron, </a:t>
            </a:r>
            <a:r>
              <a:rPr lang="fr-FR" i="1" spc="150" dirty="0">
                <a:solidFill>
                  <a:schemeClr val="tx1">
                    <a:lumMod val="75000"/>
                    <a:lumOff val="25000"/>
                  </a:schemeClr>
                </a:solidFill>
              </a:rPr>
              <a:t>Don Juan</a:t>
            </a:r>
            <a:r>
              <a:rPr lang="fr-FR" spc="150" dirty="0">
                <a:solidFill>
                  <a:schemeClr val="tx1">
                    <a:lumMod val="75000"/>
                    <a:lumOff val="25000"/>
                  </a:schemeClr>
                </a:solidFill>
              </a:rPr>
              <a:t>, XII, 12 et 14</a:t>
            </a:r>
          </a:p>
        </p:txBody>
      </p:sp>
      <p:cxnSp>
        <p:nvCxnSpPr>
          <p:cNvPr id="7" name="Connecteur droit 6">
            <a:extLst>
              <a:ext uri="{FF2B5EF4-FFF2-40B4-BE49-F238E27FC236}">
                <a16:creationId xmlns:a16="http://schemas.microsoft.com/office/drawing/2014/main" id="{2CE7B5B7-4EC2-98FC-CBB9-199276815B2E}"/>
              </a:ext>
            </a:extLst>
          </p:cNvPr>
          <p:cNvCxnSpPr>
            <a:cxnSpLocks/>
          </p:cNvCxnSpPr>
          <p:nvPr/>
        </p:nvCxnSpPr>
        <p:spPr>
          <a:xfrm>
            <a:off x="2675860" y="4658211"/>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Espace réservé du contenu 2">
            <a:extLst>
              <a:ext uri="{FF2B5EF4-FFF2-40B4-BE49-F238E27FC236}">
                <a16:creationId xmlns:a16="http://schemas.microsoft.com/office/drawing/2014/main" id="{9590BF50-B2A4-3C35-22CC-6481E76F7D20}"/>
              </a:ext>
            </a:extLst>
          </p:cNvPr>
          <p:cNvSpPr txBox="1">
            <a:spLocks/>
          </p:cNvSpPr>
          <p:nvPr/>
        </p:nvSpPr>
        <p:spPr>
          <a:xfrm>
            <a:off x="168442" y="2277290"/>
            <a:ext cx="5927558" cy="2136677"/>
          </a:xfrm>
          <a:prstGeom prst="rect">
            <a:avLst/>
          </a:prstGeom>
        </p:spPr>
        <p:txBody>
          <a:bodyPr vert="horz" lIns="109728" tIns="109728" rIns="109728" bIns="91440" rtlCol="0">
            <a:noAutofit/>
          </a:bodyPr>
          <a:lst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00000"/>
              </a:lnSpc>
            </a:pPr>
            <a:r>
              <a:rPr lang="fr-FR" sz="1500" i="1" dirty="0"/>
              <a:t>Mille </a:t>
            </a:r>
            <a:r>
              <a:rPr lang="fr-FR" sz="1500" i="1" dirty="0" err="1"/>
              <a:t>talenta</a:t>
            </a:r>
            <a:r>
              <a:rPr lang="fr-FR" sz="1500" i="1" dirty="0"/>
              <a:t> </a:t>
            </a:r>
            <a:r>
              <a:rPr lang="fr-FR" sz="1500" i="1" dirty="0" err="1"/>
              <a:t>rotundentur</a:t>
            </a:r>
            <a:r>
              <a:rPr lang="fr-FR" sz="1500" i="1" dirty="0"/>
              <a:t>, </a:t>
            </a:r>
            <a:r>
              <a:rPr lang="fr-FR" sz="1500" i="1" dirty="0" err="1"/>
              <a:t>totidem</a:t>
            </a:r>
            <a:r>
              <a:rPr lang="fr-FR" sz="1500" i="1" dirty="0"/>
              <a:t> </a:t>
            </a:r>
            <a:r>
              <a:rPr lang="fr-FR" sz="1500" i="1" dirty="0" err="1"/>
              <a:t>altera</a:t>
            </a:r>
            <a:r>
              <a:rPr lang="fr-FR" sz="1500" i="1" dirty="0"/>
              <a:t>, </a:t>
            </a:r>
            <a:r>
              <a:rPr lang="fr-FR" sz="1500" i="1" dirty="0" err="1"/>
              <a:t>porro</a:t>
            </a:r>
            <a:r>
              <a:rPr lang="fr-FR" sz="1500" i="1" dirty="0"/>
              <a:t> et</a:t>
            </a:r>
          </a:p>
          <a:p>
            <a:pPr>
              <a:lnSpc>
                <a:spcPct val="100000"/>
              </a:lnSpc>
            </a:pPr>
            <a:r>
              <a:rPr lang="fr-FR" sz="1500" i="1" dirty="0" err="1"/>
              <a:t>tertia</a:t>
            </a:r>
            <a:r>
              <a:rPr lang="fr-FR" sz="1500" i="1" dirty="0"/>
              <a:t> </a:t>
            </a:r>
            <a:r>
              <a:rPr lang="fr-FR" sz="1500" i="1" dirty="0" err="1"/>
              <a:t>succedant</a:t>
            </a:r>
            <a:r>
              <a:rPr lang="fr-FR" sz="1500" i="1" dirty="0"/>
              <a:t> et </a:t>
            </a:r>
            <a:r>
              <a:rPr lang="fr-FR" sz="1500" i="1" dirty="0" err="1"/>
              <a:t>quae</a:t>
            </a:r>
            <a:r>
              <a:rPr lang="fr-FR" sz="1500" i="1" dirty="0"/>
              <a:t> pars quadrat </a:t>
            </a:r>
            <a:r>
              <a:rPr lang="fr-FR" sz="1500" i="1" dirty="0" err="1"/>
              <a:t>aceruum</a:t>
            </a:r>
            <a:r>
              <a:rPr lang="fr-FR" sz="1500" i="1" dirty="0"/>
              <a:t>. </a:t>
            </a:r>
          </a:p>
          <a:p>
            <a:pPr>
              <a:lnSpc>
                <a:spcPct val="100000"/>
              </a:lnSpc>
            </a:pPr>
            <a:r>
              <a:rPr lang="fr-FR" sz="1500" i="1" dirty="0" err="1"/>
              <a:t>Scilicet</a:t>
            </a:r>
            <a:r>
              <a:rPr lang="fr-FR" sz="1500" i="1" dirty="0"/>
              <a:t> </a:t>
            </a:r>
            <a:r>
              <a:rPr lang="fr-FR" sz="1500" i="1" dirty="0" err="1"/>
              <a:t>uxorem</a:t>
            </a:r>
            <a:r>
              <a:rPr lang="fr-FR" sz="1500" i="1" dirty="0"/>
              <a:t> cum dote </a:t>
            </a:r>
            <a:r>
              <a:rPr lang="fr-FR" sz="1500" i="1" dirty="0" err="1"/>
              <a:t>fidemque</a:t>
            </a:r>
            <a:r>
              <a:rPr lang="fr-FR" sz="1500" i="1" dirty="0"/>
              <a:t> et </a:t>
            </a:r>
            <a:r>
              <a:rPr lang="fr-FR" sz="1500" i="1" dirty="0" err="1"/>
              <a:t>amicos</a:t>
            </a:r>
            <a:endParaRPr lang="fr-FR" sz="1500" i="1" dirty="0"/>
          </a:p>
          <a:p>
            <a:pPr>
              <a:lnSpc>
                <a:spcPct val="100000"/>
              </a:lnSpc>
            </a:pPr>
            <a:r>
              <a:rPr lang="fr-FR" sz="1500" i="1" dirty="0"/>
              <a:t>Et </a:t>
            </a:r>
            <a:r>
              <a:rPr lang="fr-FR" sz="1500" i="1" dirty="0" err="1"/>
              <a:t>genus</a:t>
            </a:r>
            <a:r>
              <a:rPr lang="fr-FR" sz="1500" i="1" dirty="0"/>
              <a:t> et </a:t>
            </a:r>
            <a:r>
              <a:rPr lang="fr-FR" sz="1500" i="1" dirty="0" err="1"/>
              <a:t>formam</a:t>
            </a:r>
            <a:r>
              <a:rPr lang="fr-FR" sz="1500" i="1" dirty="0"/>
              <a:t> </a:t>
            </a:r>
            <a:r>
              <a:rPr lang="fr-FR" sz="1500" b="1" i="1" dirty="0" err="1">
                <a:solidFill>
                  <a:schemeClr val="accent1">
                    <a:lumMod val="75000"/>
                  </a:schemeClr>
                </a:solidFill>
              </a:rPr>
              <a:t>regina</a:t>
            </a:r>
            <a:r>
              <a:rPr lang="fr-FR" sz="1500" b="1" i="1" dirty="0">
                <a:solidFill>
                  <a:schemeClr val="accent1">
                    <a:lumMod val="75000"/>
                  </a:schemeClr>
                </a:solidFill>
              </a:rPr>
              <a:t> </a:t>
            </a:r>
            <a:r>
              <a:rPr lang="fr-FR" sz="1500" b="1" i="1" dirty="0" err="1">
                <a:solidFill>
                  <a:schemeClr val="accent1">
                    <a:lumMod val="75000"/>
                  </a:schemeClr>
                </a:solidFill>
              </a:rPr>
              <a:t>Pecunia</a:t>
            </a:r>
            <a:r>
              <a:rPr lang="fr-FR" sz="1500" b="1" i="1" dirty="0">
                <a:solidFill>
                  <a:schemeClr val="accent1">
                    <a:lumMod val="75000"/>
                  </a:schemeClr>
                </a:solidFill>
              </a:rPr>
              <a:t> </a:t>
            </a:r>
            <a:r>
              <a:rPr lang="fr-FR" sz="1500" i="1" dirty="0" err="1"/>
              <a:t>donat</a:t>
            </a:r>
            <a:r>
              <a:rPr lang="fr-FR" sz="1500" i="1" dirty="0"/>
              <a:t>,</a:t>
            </a:r>
          </a:p>
          <a:p>
            <a:pPr>
              <a:lnSpc>
                <a:spcPct val="100000"/>
              </a:lnSpc>
            </a:pPr>
            <a:r>
              <a:rPr lang="fr-FR" sz="1500" i="1" dirty="0" err="1"/>
              <a:t>Ac</a:t>
            </a:r>
            <a:r>
              <a:rPr lang="fr-FR" sz="1500" i="1" dirty="0"/>
              <a:t> bene </a:t>
            </a:r>
            <a:r>
              <a:rPr lang="fr-FR" sz="1500" i="1" dirty="0" err="1"/>
              <a:t>nummatum</a:t>
            </a:r>
            <a:r>
              <a:rPr lang="fr-FR" sz="1500" i="1" dirty="0"/>
              <a:t> </a:t>
            </a:r>
            <a:r>
              <a:rPr lang="fr-FR" sz="1500" i="1" dirty="0" err="1"/>
              <a:t>decorat</a:t>
            </a:r>
            <a:r>
              <a:rPr lang="fr-FR" sz="1500" i="1" dirty="0"/>
              <a:t> </a:t>
            </a:r>
            <a:r>
              <a:rPr lang="fr-FR" sz="1500" i="1" dirty="0" err="1"/>
              <a:t>Suadela</a:t>
            </a:r>
            <a:r>
              <a:rPr lang="fr-FR" sz="1500" i="1" dirty="0"/>
              <a:t> </a:t>
            </a:r>
            <a:r>
              <a:rPr lang="fr-FR" sz="1500" i="1" dirty="0" err="1"/>
              <a:t>Venusque</a:t>
            </a:r>
            <a:r>
              <a:rPr lang="fr-FR" sz="1500" i="1" dirty="0"/>
              <a:t>.</a:t>
            </a:r>
          </a:p>
          <a:p>
            <a:pPr>
              <a:lnSpc>
                <a:spcPct val="100000"/>
              </a:lnSpc>
            </a:pPr>
            <a:r>
              <a:rPr lang="fr-FR" sz="1500" i="1" dirty="0" err="1"/>
              <a:t>Mancupiis</a:t>
            </a:r>
            <a:r>
              <a:rPr lang="fr-FR" sz="1500" i="1" dirty="0"/>
              <a:t> </a:t>
            </a:r>
            <a:r>
              <a:rPr lang="fr-FR" sz="1500" i="1" dirty="0" err="1"/>
              <a:t>locuples</a:t>
            </a:r>
            <a:r>
              <a:rPr lang="fr-FR" sz="1500" i="1" dirty="0"/>
              <a:t> </a:t>
            </a:r>
            <a:r>
              <a:rPr lang="fr-FR" sz="1500" i="1" dirty="0" err="1"/>
              <a:t>eget</a:t>
            </a:r>
            <a:r>
              <a:rPr lang="fr-FR" sz="1500" i="1" dirty="0"/>
              <a:t> </a:t>
            </a:r>
            <a:r>
              <a:rPr lang="fr-FR" sz="1500" i="1" dirty="0" err="1"/>
              <a:t>aeris</a:t>
            </a:r>
            <a:r>
              <a:rPr lang="fr-FR" sz="1500" i="1" dirty="0"/>
              <a:t> </a:t>
            </a:r>
            <a:r>
              <a:rPr lang="fr-FR" sz="1500" i="1" dirty="0" err="1"/>
              <a:t>Cappadocum</a:t>
            </a:r>
            <a:r>
              <a:rPr lang="fr-FR" sz="1500" i="1" dirty="0"/>
              <a:t> rex. </a:t>
            </a:r>
          </a:p>
        </p:txBody>
      </p:sp>
      <p:sp>
        <p:nvSpPr>
          <p:cNvPr id="12" name="Espace réservé du contenu 3">
            <a:extLst>
              <a:ext uri="{FF2B5EF4-FFF2-40B4-BE49-F238E27FC236}">
                <a16:creationId xmlns:a16="http://schemas.microsoft.com/office/drawing/2014/main" id="{E38B0CA0-1718-312A-17F9-19AD62A47D50}"/>
              </a:ext>
            </a:extLst>
          </p:cNvPr>
          <p:cNvSpPr txBox="1">
            <a:spLocks/>
          </p:cNvSpPr>
          <p:nvPr/>
        </p:nvSpPr>
        <p:spPr>
          <a:xfrm>
            <a:off x="6280298" y="2150159"/>
            <a:ext cx="5571460" cy="2384044"/>
          </a:xfrm>
          <a:prstGeom prst="rect">
            <a:avLst/>
          </a:prstGeom>
        </p:spPr>
        <p:txBody>
          <a:bodyPr vert="horz" lIns="109728" tIns="109728" rIns="109728" bIns="91440" rtlCol="0">
            <a:noAutofit/>
          </a:bodyPr>
          <a:lst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gn="just"/>
            <a:r>
              <a:rPr lang="fr-FR" sz="1500" dirty="0"/>
              <a:t>Que mille talents soient arrondis, ajoutes-en un autre, puis un troisième et une partie qui quadruple le tas. La reine Monnaie fait don d’une épouse avec une dot, de fiabilité, d’amis, de naissance et de beauté, et la Persuasion et la Grâce ornent le riche. Le roi de Cappadoce, riche en esclaves, manque d’argent… </a:t>
            </a:r>
          </a:p>
        </p:txBody>
      </p:sp>
    </p:spTree>
    <p:extLst>
      <p:ext uri="{BB962C8B-B14F-4D97-AF65-F5344CB8AC3E}">
        <p14:creationId xmlns:p14="http://schemas.microsoft.com/office/powerpoint/2010/main" val="1818865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7D1FB-6A9F-F40C-F0F6-C51D9E7DD96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1CC5023-98C0-C013-88EF-4F0FEAA96AE4}"/>
              </a:ext>
            </a:extLst>
          </p:cNvPr>
          <p:cNvSpPr>
            <a:spLocks noGrp="1"/>
          </p:cNvSpPr>
          <p:nvPr>
            <p:ph type="title"/>
          </p:nvPr>
        </p:nvSpPr>
        <p:spPr/>
        <p:txBody>
          <a:bodyPr>
            <a:normAutofit fontScale="90000"/>
          </a:bodyPr>
          <a:lstStyle/>
          <a:p>
            <a:r>
              <a:rPr lang="fr-FR" dirty="0"/>
              <a:t>Un exemple : Hor., Épîtres, I, 6, 34-39</a:t>
            </a:r>
          </a:p>
        </p:txBody>
      </p:sp>
      <p:sp>
        <p:nvSpPr>
          <p:cNvPr id="3" name="Espace réservé du contenu 2">
            <a:extLst>
              <a:ext uri="{FF2B5EF4-FFF2-40B4-BE49-F238E27FC236}">
                <a16:creationId xmlns:a16="http://schemas.microsoft.com/office/drawing/2014/main" id="{148271FE-60FB-EA85-572C-6216C675A988}"/>
              </a:ext>
            </a:extLst>
          </p:cNvPr>
          <p:cNvSpPr>
            <a:spLocks noGrp="1"/>
          </p:cNvSpPr>
          <p:nvPr>
            <p:ph sz="half" idx="1"/>
          </p:nvPr>
        </p:nvSpPr>
        <p:spPr>
          <a:xfrm>
            <a:off x="168442" y="2273843"/>
            <a:ext cx="5927558" cy="2136677"/>
          </a:xfrm>
        </p:spPr>
        <p:txBody>
          <a:bodyPr>
            <a:noAutofit/>
          </a:bodyPr>
          <a:lstStyle/>
          <a:p>
            <a:pPr>
              <a:lnSpc>
                <a:spcPct val="100000"/>
              </a:lnSpc>
            </a:pPr>
            <a:r>
              <a:rPr lang="fr-FR" sz="1500" i="1" dirty="0"/>
              <a:t>Mille </a:t>
            </a:r>
            <a:r>
              <a:rPr lang="fr-FR" sz="1500" i="1" dirty="0" err="1"/>
              <a:t>talenta</a:t>
            </a:r>
            <a:r>
              <a:rPr lang="fr-FR" sz="1500" i="1" dirty="0"/>
              <a:t> </a:t>
            </a:r>
            <a:r>
              <a:rPr lang="fr-FR" sz="1500" i="1" dirty="0" err="1"/>
              <a:t>rotundentur</a:t>
            </a:r>
            <a:r>
              <a:rPr lang="fr-FR" sz="1500" i="1" dirty="0"/>
              <a:t>, </a:t>
            </a:r>
            <a:r>
              <a:rPr lang="fr-FR" sz="1500" i="1" dirty="0" err="1"/>
              <a:t>totidem</a:t>
            </a:r>
            <a:r>
              <a:rPr lang="fr-FR" sz="1500" i="1" dirty="0"/>
              <a:t> </a:t>
            </a:r>
            <a:r>
              <a:rPr lang="fr-FR" sz="1500" i="1" dirty="0" err="1"/>
              <a:t>altera</a:t>
            </a:r>
            <a:r>
              <a:rPr lang="fr-FR" sz="1500" i="1" dirty="0"/>
              <a:t>, </a:t>
            </a:r>
            <a:r>
              <a:rPr lang="fr-FR" sz="1500" i="1" dirty="0" err="1"/>
              <a:t>porro</a:t>
            </a:r>
            <a:r>
              <a:rPr lang="fr-FR" sz="1500" i="1" dirty="0"/>
              <a:t> et</a:t>
            </a:r>
          </a:p>
          <a:p>
            <a:pPr>
              <a:lnSpc>
                <a:spcPct val="100000"/>
              </a:lnSpc>
            </a:pPr>
            <a:r>
              <a:rPr lang="fr-FR" sz="1500" i="1" dirty="0" err="1"/>
              <a:t>tertia</a:t>
            </a:r>
            <a:r>
              <a:rPr lang="fr-FR" sz="1500" i="1" dirty="0"/>
              <a:t> </a:t>
            </a:r>
            <a:r>
              <a:rPr lang="fr-FR" sz="1500" i="1" dirty="0" err="1"/>
              <a:t>succedant</a:t>
            </a:r>
            <a:r>
              <a:rPr lang="fr-FR" sz="1500" i="1" dirty="0"/>
              <a:t> et </a:t>
            </a:r>
            <a:r>
              <a:rPr lang="fr-FR" sz="1500" i="1" dirty="0" err="1"/>
              <a:t>quae</a:t>
            </a:r>
            <a:r>
              <a:rPr lang="fr-FR" sz="1500" i="1" dirty="0"/>
              <a:t> pars quadrat </a:t>
            </a:r>
            <a:r>
              <a:rPr lang="fr-FR" sz="1500" i="1" dirty="0" err="1"/>
              <a:t>aceruum</a:t>
            </a:r>
            <a:r>
              <a:rPr lang="fr-FR" sz="1500" i="1" dirty="0"/>
              <a:t>. </a:t>
            </a:r>
          </a:p>
          <a:p>
            <a:pPr>
              <a:lnSpc>
                <a:spcPct val="100000"/>
              </a:lnSpc>
            </a:pPr>
            <a:r>
              <a:rPr lang="fr-FR" sz="1500" i="1" dirty="0" err="1"/>
              <a:t>Scilicet</a:t>
            </a:r>
            <a:r>
              <a:rPr lang="fr-FR" sz="1500" i="1" dirty="0"/>
              <a:t> </a:t>
            </a:r>
            <a:r>
              <a:rPr lang="fr-FR" sz="1500" i="1" dirty="0" err="1"/>
              <a:t>uxorem</a:t>
            </a:r>
            <a:r>
              <a:rPr lang="fr-FR" sz="1500" i="1" dirty="0"/>
              <a:t> cum dote </a:t>
            </a:r>
            <a:r>
              <a:rPr lang="fr-FR" sz="1500" i="1" dirty="0" err="1"/>
              <a:t>fidemque</a:t>
            </a:r>
            <a:r>
              <a:rPr lang="fr-FR" sz="1500" i="1" dirty="0"/>
              <a:t> et </a:t>
            </a:r>
            <a:r>
              <a:rPr lang="fr-FR" sz="1500" i="1" dirty="0" err="1"/>
              <a:t>amicos</a:t>
            </a:r>
            <a:endParaRPr lang="fr-FR" sz="1500" i="1" dirty="0"/>
          </a:p>
          <a:p>
            <a:pPr>
              <a:lnSpc>
                <a:spcPct val="100000"/>
              </a:lnSpc>
            </a:pPr>
            <a:r>
              <a:rPr lang="fr-FR" sz="1500" i="1" dirty="0"/>
              <a:t>Et </a:t>
            </a:r>
            <a:r>
              <a:rPr lang="fr-FR" sz="1500" i="1" dirty="0" err="1"/>
              <a:t>genus</a:t>
            </a:r>
            <a:r>
              <a:rPr lang="fr-FR" sz="1500" i="1" dirty="0"/>
              <a:t> et </a:t>
            </a:r>
            <a:r>
              <a:rPr lang="fr-FR" sz="1500" i="1" dirty="0" err="1"/>
              <a:t>formam</a:t>
            </a:r>
            <a:r>
              <a:rPr lang="fr-FR" sz="1500" i="1" dirty="0"/>
              <a:t> </a:t>
            </a:r>
            <a:r>
              <a:rPr lang="fr-FR" sz="1500" b="1" i="1" dirty="0" err="1">
                <a:solidFill>
                  <a:schemeClr val="accent1">
                    <a:lumMod val="75000"/>
                  </a:schemeClr>
                </a:solidFill>
              </a:rPr>
              <a:t>regina</a:t>
            </a:r>
            <a:r>
              <a:rPr lang="fr-FR" sz="1500" b="1" i="1" dirty="0">
                <a:solidFill>
                  <a:schemeClr val="accent1">
                    <a:lumMod val="75000"/>
                  </a:schemeClr>
                </a:solidFill>
              </a:rPr>
              <a:t> </a:t>
            </a:r>
            <a:r>
              <a:rPr lang="fr-FR" sz="1500" b="1" i="1" dirty="0" err="1">
                <a:solidFill>
                  <a:schemeClr val="accent1">
                    <a:lumMod val="75000"/>
                  </a:schemeClr>
                </a:solidFill>
              </a:rPr>
              <a:t>Pecunia</a:t>
            </a:r>
            <a:r>
              <a:rPr lang="fr-FR" sz="1500" b="1" i="1" dirty="0">
                <a:solidFill>
                  <a:schemeClr val="accent1">
                    <a:lumMod val="75000"/>
                  </a:schemeClr>
                </a:solidFill>
              </a:rPr>
              <a:t> </a:t>
            </a:r>
            <a:r>
              <a:rPr lang="fr-FR" sz="1500" i="1" dirty="0" err="1"/>
              <a:t>donat</a:t>
            </a:r>
            <a:r>
              <a:rPr lang="fr-FR" sz="1500" i="1" dirty="0"/>
              <a:t>,</a:t>
            </a:r>
          </a:p>
          <a:p>
            <a:pPr>
              <a:lnSpc>
                <a:spcPct val="100000"/>
              </a:lnSpc>
            </a:pPr>
            <a:r>
              <a:rPr lang="fr-FR" sz="1500" i="1" dirty="0" err="1"/>
              <a:t>Ac</a:t>
            </a:r>
            <a:r>
              <a:rPr lang="fr-FR" sz="1500" i="1" dirty="0"/>
              <a:t> bene </a:t>
            </a:r>
            <a:r>
              <a:rPr lang="fr-FR" sz="1500" i="1" dirty="0" err="1"/>
              <a:t>nummatum</a:t>
            </a:r>
            <a:r>
              <a:rPr lang="fr-FR" sz="1500" i="1" dirty="0"/>
              <a:t> </a:t>
            </a:r>
            <a:r>
              <a:rPr lang="fr-FR" sz="1500" i="1" dirty="0" err="1"/>
              <a:t>decorat</a:t>
            </a:r>
            <a:r>
              <a:rPr lang="fr-FR" sz="1500" i="1" dirty="0"/>
              <a:t> </a:t>
            </a:r>
            <a:r>
              <a:rPr lang="fr-FR" sz="1500" i="1" dirty="0" err="1"/>
              <a:t>Suadela</a:t>
            </a:r>
            <a:r>
              <a:rPr lang="fr-FR" sz="1500" i="1" dirty="0"/>
              <a:t> </a:t>
            </a:r>
            <a:r>
              <a:rPr lang="fr-FR" sz="1500" i="1" dirty="0" err="1"/>
              <a:t>Venusque</a:t>
            </a:r>
            <a:r>
              <a:rPr lang="fr-FR" sz="1500" i="1" dirty="0"/>
              <a:t>.</a:t>
            </a:r>
          </a:p>
          <a:p>
            <a:pPr>
              <a:lnSpc>
                <a:spcPct val="100000"/>
              </a:lnSpc>
            </a:pPr>
            <a:r>
              <a:rPr lang="fr-FR" sz="1500" i="1" dirty="0" err="1"/>
              <a:t>Mancupiis</a:t>
            </a:r>
            <a:r>
              <a:rPr lang="fr-FR" sz="1500" i="1" dirty="0"/>
              <a:t> </a:t>
            </a:r>
            <a:r>
              <a:rPr lang="fr-FR" sz="1500" i="1" dirty="0" err="1"/>
              <a:t>locuples</a:t>
            </a:r>
            <a:r>
              <a:rPr lang="fr-FR" sz="1500" i="1" dirty="0"/>
              <a:t> </a:t>
            </a:r>
            <a:r>
              <a:rPr lang="fr-FR" sz="1500" i="1" dirty="0" err="1"/>
              <a:t>eget</a:t>
            </a:r>
            <a:r>
              <a:rPr lang="fr-FR" sz="1500" i="1" dirty="0"/>
              <a:t> </a:t>
            </a:r>
            <a:r>
              <a:rPr lang="fr-FR" sz="1500" i="1" dirty="0" err="1"/>
              <a:t>aeris</a:t>
            </a:r>
            <a:r>
              <a:rPr lang="fr-FR" sz="1500" i="1" dirty="0"/>
              <a:t> </a:t>
            </a:r>
            <a:r>
              <a:rPr lang="fr-FR" sz="1500" i="1" dirty="0" err="1"/>
              <a:t>Cappadocum</a:t>
            </a:r>
            <a:r>
              <a:rPr lang="fr-FR" sz="1500" i="1" dirty="0"/>
              <a:t> rex. </a:t>
            </a:r>
          </a:p>
        </p:txBody>
      </p:sp>
      <p:sp>
        <p:nvSpPr>
          <p:cNvPr id="4" name="Espace réservé du contenu 3">
            <a:extLst>
              <a:ext uri="{FF2B5EF4-FFF2-40B4-BE49-F238E27FC236}">
                <a16:creationId xmlns:a16="http://schemas.microsoft.com/office/drawing/2014/main" id="{B6539D62-60AA-11A1-2700-72B363F8FA21}"/>
              </a:ext>
            </a:extLst>
          </p:cNvPr>
          <p:cNvSpPr>
            <a:spLocks noGrp="1"/>
          </p:cNvSpPr>
          <p:nvPr>
            <p:ph sz="half" idx="2"/>
          </p:nvPr>
        </p:nvSpPr>
        <p:spPr>
          <a:xfrm>
            <a:off x="6280298" y="2150159"/>
            <a:ext cx="5571460" cy="2384044"/>
          </a:xfrm>
        </p:spPr>
        <p:txBody>
          <a:bodyPr>
            <a:noAutofit/>
          </a:bodyPr>
          <a:lstStyle/>
          <a:p>
            <a:pPr algn="just"/>
            <a:r>
              <a:rPr lang="fr-FR" sz="1500" dirty="0"/>
              <a:t>Que mille talents soient arrondis, ajoutes-en un autre, puis un troisième et une partie qui quadruple le tas. La reine Monnaie fait don d’une épouse avec une dot, de fiabilité, d’amis, de naissance et de beauté, et la Persuasion et la Grâce ornent le riche. Le roi de Cappadoce, riche en esclaves, manque d’argent… </a:t>
            </a:r>
          </a:p>
        </p:txBody>
      </p:sp>
      <p:sp>
        <p:nvSpPr>
          <p:cNvPr id="5" name="ZoneTexte 4">
            <a:extLst>
              <a:ext uri="{FF2B5EF4-FFF2-40B4-BE49-F238E27FC236}">
                <a16:creationId xmlns:a16="http://schemas.microsoft.com/office/drawing/2014/main" id="{71C2E6C0-63AF-78D5-C954-C30405644C98}"/>
              </a:ext>
            </a:extLst>
          </p:cNvPr>
          <p:cNvSpPr txBox="1"/>
          <p:nvPr/>
        </p:nvSpPr>
        <p:spPr>
          <a:xfrm>
            <a:off x="340242" y="4758216"/>
            <a:ext cx="11511516" cy="1846659"/>
          </a:xfrm>
          <a:prstGeom prst="rect">
            <a:avLst/>
          </a:prstGeom>
          <a:noFill/>
        </p:spPr>
        <p:txBody>
          <a:bodyPr wrap="square" rtlCol="0">
            <a:spAutoFit/>
          </a:bodyPr>
          <a:lstStyle/>
          <a:p>
            <a:pPr marL="285750" indent="-285750">
              <a:lnSpc>
                <a:spcPct val="140000"/>
              </a:lnSpc>
              <a:spcBef>
                <a:spcPts val="930"/>
              </a:spcBef>
              <a:buFont typeface="Wingdings" pitchFamily="2" charset="2"/>
              <a:buChar char="Ø"/>
            </a:pPr>
            <a:r>
              <a:rPr lang="fr-FR" spc="150" dirty="0">
                <a:solidFill>
                  <a:schemeClr val="tx1">
                    <a:lumMod val="75000"/>
                    <a:lumOff val="25000"/>
                  </a:schemeClr>
                </a:solidFill>
              </a:rPr>
              <a:t>Précédent littéraire : </a:t>
            </a:r>
          </a:p>
          <a:p>
            <a:pPr>
              <a:lnSpc>
                <a:spcPct val="140000"/>
              </a:lnSpc>
              <a:spcBef>
                <a:spcPts val="930"/>
              </a:spcBef>
            </a:pPr>
            <a:r>
              <a:rPr lang="fr-FR" spc="150" dirty="0">
                <a:solidFill>
                  <a:schemeClr val="tx1">
                    <a:lumMod val="75000"/>
                    <a:lumOff val="25000"/>
                  </a:schemeClr>
                </a:solidFill>
              </a:rPr>
              <a:t>	« </a:t>
            </a:r>
            <a:r>
              <a:rPr lang="fr-FR" i="1" spc="150" dirty="0" err="1">
                <a:solidFill>
                  <a:schemeClr val="tx1">
                    <a:lumMod val="75000"/>
                    <a:lumOff val="25000"/>
                  </a:schemeClr>
                </a:solidFill>
              </a:rPr>
              <a:t>pecunia</a:t>
            </a:r>
            <a:r>
              <a:rPr lang="fr-FR" i="1" spc="150" dirty="0">
                <a:solidFill>
                  <a:schemeClr val="tx1">
                    <a:lumMod val="75000"/>
                    <a:lumOff val="25000"/>
                  </a:schemeClr>
                </a:solidFill>
              </a:rPr>
              <a:t> &lt;</a:t>
            </a:r>
            <a:r>
              <a:rPr lang="fr-FR" i="1" spc="150" dirty="0" err="1">
                <a:solidFill>
                  <a:schemeClr val="tx1">
                    <a:lumMod val="75000"/>
                    <a:lumOff val="25000"/>
                  </a:schemeClr>
                </a:solidFill>
              </a:rPr>
              <a:t>una</a:t>
            </a:r>
            <a:r>
              <a:rPr lang="fr-FR" i="1" spc="150" dirty="0">
                <a:solidFill>
                  <a:schemeClr val="tx1">
                    <a:lumMod val="75000"/>
                    <a:lumOff val="25000"/>
                  </a:schemeClr>
                </a:solidFill>
              </a:rPr>
              <a:t>&gt; </a:t>
            </a:r>
            <a:r>
              <a:rPr lang="fr-FR" b="1" i="1" spc="150" dirty="0" err="1">
                <a:solidFill>
                  <a:schemeClr val="accent1">
                    <a:lumMod val="75000"/>
                  </a:schemeClr>
                </a:solidFill>
              </a:rPr>
              <a:t>regimen</a:t>
            </a:r>
            <a:r>
              <a:rPr lang="fr-FR" i="1" spc="150" dirty="0">
                <a:solidFill>
                  <a:schemeClr val="tx1">
                    <a:lumMod val="75000"/>
                    <a:lumOff val="25000"/>
                  </a:schemeClr>
                </a:solidFill>
              </a:rPr>
              <a:t> est </a:t>
            </a:r>
            <a:r>
              <a:rPr lang="fr-FR" i="1" spc="150" dirty="0" err="1">
                <a:solidFill>
                  <a:schemeClr val="tx1">
                    <a:lumMod val="75000"/>
                    <a:lumOff val="25000"/>
                  </a:schemeClr>
                </a:solidFill>
              </a:rPr>
              <a:t>rerum</a:t>
            </a:r>
            <a:r>
              <a:rPr lang="fr-FR" i="1" spc="150" dirty="0">
                <a:solidFill>
                  <a:schemeClr val="tx1">
                    <a:lumMod val="75000"/>
                    <a:lumOff val="25000"/>
                  </a:schemeClr>
                </a:solidFill>
              </a:rPr>
              <a:t> omnium </a:t>
            </a:r>
            <a:r>
              <a:rPr lang="fr-FR" spc="150" dirty="0">
                <a:solidFill>
                  <a:schemeClr val="tx1">
                    <a:lumMod val="75000"/>
                    <a:lumOff val="25000"/>
                  </a:schemeClr>
                </a:solidFill>
              </a:rPr>
              <a:t>» (</a:t>
            </a:r>
            <a:r>
              <a:rPr lang="fr-FR" spc="150" dirty="0" err="1">
                <a:solidFill>
                  <a:schemeClr val="tx1">
                    <a:lumMod val="75000"/>
                    <a:lumOff val="25000"/>
                  </a:schemeClr>
                </a:solidFill>
              </a:rPr>
              <a:t>Publilius</a:t>
            </a:r>
            <a:r>
              <a:rPr lang="fr-FR" spc="150" dirty="0">
                <a:solidFill>
                  <a:schemeClr val="tx1">
                    <a:lumMod val="75000"/>
                    <a:lumOff val="25000"/>
                  </a:schemeClr>
                </a:solidFill>
              </a:rPr>
              <a:t> </a:t>
            </a:r>
            <a:r>
              <a:rPr lang="fr-FR" spc="150" dirty="0" err="1">
                <a:solidFill>
                  <a:schemeClr val="tx1">
                    <a:lumMod val="75000"/>
                    <a:lumOff val="25000"/>
                  </a:schemeClr>
                </a:solidFill>
              </a:rPr>
              <a:t>Syrus</a:t>
            </a:r>
            <a:r>
              <a:rPr lang="fr-FR" spc="150" dirty="0">
                <a:solidFill>
                  <a:schemeClr val="tx1">
                    <a:lumMod val="75000"/>
                    <a:lumOff val="25000"/>
                  </a:schemeClr>
                </a:solidFill>
              </a:rPr>
              <a:t>, 458)</a:t>
            </a:r>
          </a:p>
          <a:p>
            <a:pPr marL="285750" indent="-285750">
              <a:lnSpc>
                <a:spcPct val="140000"/>
              </a:lnSpc>
              <a:spcBef>
                <a:spcPts val="930"/>
              </a:spcBef>
              <a:buFont typeface="Wingdings" pitchFamily="2" charset="2"/>
              <a:buChar char="Ø"/>
            </a:pPr>
            <a:r>
              <a:rPr lang="fr-FR" spc="150" dirty="0">
                <a:solidFill>
                  <a:schemeClr val="tx1">
                    <a:lumMod val="75000"/>
                    <a:lumOff val="25000"/>
                  </a:schemeClr>
                </a:solidFill>
              </a:rPr>
              <a:t>Personnification // moment où est standardisée l’iconographie d’un visage sur les pièces de monnaie. </a:t>
            </a:r>
          </a:p>
        </p:txBody>
      </p:sp>
      <p:cxnSp>
        <p:nvCxnSpPr>
          <p:cNvPr id="7" name="Connecteur droit 6">
            <a:extLst>
              <a:ext uri="{FF2B5EF4-FFF2-40B4-BE49-F238E27FC236}">
                <a16:creationId xmlns:a16="http://schemas.microsoft.com/office/drawing/2014/main" id="{872BAC49-1634-E091-F5F3-2C6EF3E4CE83}"/>
              </a:ext>
            </a:extLst>
          </p:cNvPr>
          <p:cNvCxnSpPr>
            <a:cxnSpLocks/>
          </p:cNvCxnSpPr>
          <p:nvPr/>
        </p:nvCxnSpPr>
        <p:spPr>
          <a:xfrm>
            <a:off x="2675860" y="4646209"/>
            <a:ext cx="72088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2728794"/>
      </p:ext>
    </p:extLst>
  </p:cSld>
  <p:clrMapOvr>
    <a:masterClrMapping/>
  </p:clrMapOvr>
</p:sld>
</file>

<file path=ppt/theme/theme1.xml><?xml version="1.0" encoding="utf-8"?>
<a:theme xmlns:a="http://schemas.openxmlformats.org/drawingml/2006/main" name="SketchLinesVTI">
  <a:themeElements>
    <a:clrScheme name="SketchLines">
      <a:dk1>
        <a:sysClr val="windowText" lastClr="000000"/>
      </a:dk1>
      <a:lt1>
        <a:sysClr val="window" lastClr="FFFFFF"/>
      </a:lt1>
      <a:dk2>
        <a:srgbClr val="564E4E"/>
      </a:dk2>
      <a:lt2>
        <a:srgbClr val="EEEBE2"/>
      </a:lt2>
      <a:accent1>
        <a:srgbClr val="E54837"/>
      </a:accent1>
      <a:accent2>
        <a:srgbClr val="947F53"/>
      </a:accent2>
      <a:accent3>
        <a:srgbClr val="BE8D64"/>
      </a:accent3>
      <a:accent4>
        <a:srgbClr val="E0C171"/>
      </a:accent4>
      <a:accent5>
        <a:srgbClr val="968572"/>
      </a:accent5>
      <a:accent6>
        <a:srgbClr val="855D5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476</TotalTime>
  <Words>2140</Words>
  <Application>Microsoft Macintosh PowerPoint</Application>
  <PresentationFormat>Grand écran</PresentationFormat>
  <Paragraphs>234</Paragraphs>
  <Slides>28</Slides>
  <Notes>9</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28</vt:i4>
      </vt:variant>
    </vt:vector>
  </HeadingPairs>
  <TitlesOfParts>
    <vt:vector size="34" baseType="lpstr">
      <vt:lpstr>Meiryo</vt:lpstr>
      <vt:lpstr>Aptos</vt:lpstr>
      <vt:lpstr>Arial</vt:lpstr>
      <vt:lpstr>Corbel</vt:lpstr>
      <vt:lpstr>Wingdings</vt:lpstr>
      <vt:lpstr>SketchLinesVTI</vt:lpstr>
      <vt:lpstr>L’ÉCONOMIE AU PRISME DE LA POÉSIE</vt:lpstr>
      <vt:lpstr>Introduction</vt:lpstr>
      <vt:lpstr>Questions de définition</vt:lpstr>
      <vt:lpstr>Définition : « économie »? </vt:lpstr>
      <vt:lpstr>Définition : « économie »? </vt:lpstr>
      <vt:lpstr>Définition : « économie »? </vt:lpstr>
      <vt:lpstr>Définition : « représentations »? </vt:lpstr>
      <vt:lpstr>Un exemple : Hor., Épîtres, I, 6, 36-38</vt:lpstr>
      <vt:lpstr>Un exemple : Hor., Épîtres, I, 6, 34-39</vt:lpstr>
      <vt:lpstr>Enjeux</vt:lpstr>
      <vt:lpstr>Présentation PowerPoint</vt:lpstr>
      <vt:lpstr>Inégalité de répartition</vt:lpstr>
      <vt:lpstr>Horace, Satires, I, 2</vt:lpstr>
      <vt:lpstr>L’ouverture : 1-4</vt:lpstr>
      <vt:lpstr>Deux extrêmes : 4-11</vt:lpstr>
      <vt:lpstr>Deux extrêmes : 4-11</vt:lpstr>
      <vt:lpstr>L’usurier Fufidius : 12-17</vt:lpstr>
      <vt:lpstr>L’usurier Fufidius : 12-17</vt:lpstr>
      <vt:lpstr>La fin du prologue : 24-30</vt:lpstr>
      <vt:lpstr>Le « rapport qualité prix » : passim</vt:lpstr>
      <vt:lpstr>Les femmes-marchandises : 47</vt:lpstr>
      <vt:lpstr>Les femmes-marchandises : 83-9</vt:lpstr>
      <vt:lpstr>Les femmes-marchandises : 83-9</vt:lpstr>
      <vt:lpstr>Les femmes-marchandises : 101-5</vt:lpstr>
      <vt:lpstr>Les femmes-marchandises</vt:lpstr>
      <vt:lpstr>Re-présentation : lien au contexte?</vt:lpstr>
      <vt:lpstr>CONCLUSION</vt:lpstr>
      <vt:lpstr>Bibliographie sélective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Lucie Corriat</dc:creator>
  <cp:lastModifiedBy>Lucie Corriat</cp:lastModifiedBy>
  <cp:revision>1</cp:revision>
  <dcterms:created xsi:type="dcterms:W3CDTF">2024-10-28T10:37:54Z</dcterms:created>
  <dcterms:modified xsi:type="dcterms:W3CDTF">2026-07-07T09:43:47Z</dcterms:modified>
</cp:coreProperties>
</file>