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5" r:id="rId3"/>
    <p:sldId id="257" r:id="rId4"/>
    <p:sldId id="260" r:id="rId5"/>
    <p:sldId id="266" r:id="rId6"/>
    <p:sldId id="264" r:id="rId7"/>
    <p:sldId id="271" r:id="rId8"/>
    <p:sldId id="274" r:id="rId9"/>
    <p:sldId id="282" r:id="rId10"/>
    <p:sldId id="279" r:id="rId11"/>
    <p:sldId id="296" r:id="rId12"/>
    <p:sldId id="285" r:id="rId13"/>
    <p:sldId id="286" r:id="rId14"/>
    <p:sldId id="297" r:id="rId15"/>
    <p:sldId id="287" r:id="rId16"/>
    <p:sldId id="288" r:id="rId17"/>
    <p:sldId id="289" r:id="rId18"/>
    <p:sldId id="290" r:id="rId19"/>
    <p:sldId id="291" r:id="rId20"/>
    <p:sldId id="292" r:id="rId21"/>
    <p:sldId id="293" r:id="rId22"/>
    <p:sldId id="298" r:id="rId23"/>
    <p:sldId id="299" r:id="rId24"/>
    <p:sldId id="294" r:id="rId25"/>
    <p:sldId id="300" r:id="rId26"/>
    <p:sldId id="301" r:id="rId27"/>
    <p:sldId id="303" r:id="rId28"/>
    <p:sldId id="302" r:id="rId29"/>
    <p:sldId id="304" r:id="rId30"/>
    <p:sldId id="305" r:id="rId31"/>
    <p:sldId id="306" r:id="rId32"/>
    <p:sldId id="314" r:id="rId33"/>
    <p:sldId id="315" r:id="rId34"/>
    <p:sldId id="310" r:id="rId35"/>
    <p:sldId id="312" r:id="rId36"/>
    <p:sldId id="311" r:id="rId37"/>
    <p:sldId id="307" r:id="rId38"/>
    <p:sldId id="309" r:id="rId39"/>
    <p:sldId id="313" r:id="rId40"/>
    <p:sldId id="316" r:id="rId41"/>
    <p:sldId id="317" r:id="rId42"/>
    <p:sldId id="319" r:id="rId43"/>
    <p:sldId id="320" r:id="rId44"/>
    <p:sldId id="321" r:id="rId45"/>
    <p:sldId id="322" r:id="rId46"/>
    <p:sldId id="323" r:id="rId47"/>
    <p:sldId id="324" r:id="rId48"/>
    <p:sldId id="325" r:id="rId49"/>
    <p:sldId id="326" r:id="rId50"/>
    <p:sldId id="327" r:id="rId51"/>
    <p:sldId id="328" r:id="rId52"/>
    <p:sldId id="329" r:id="rId53"/>
    <p:sldId id="342" r:id="rId54"/>
    <p:sldId id="331" r:id="rId55"/>
    <p:sldId id="332" r:id="rId56"/>
    <p:sldId id="333" r:id="rId57"/>
    <p:sldId id="334" r:id="rId58"/>
    <p:sldId id="335" r:id="rId59"/>
    <p:sldId id="336" r:id="rId60"/>
    <p:sldId id="337" r:id="rId61"/>
    <p:sldId id="338" r:id="rId62"/>
    <p:sldId id="339" r:id="rId63"/>
    <p:sldId id="340" r:id="rId64"/>
    <p:sldId id="341" r:id="rId65"/>
    <p:sldId id="344" r:id="rId66"/>
    <p:sldId id="345" r:id="rId67"/>
    <p:sldId id="346" r:id="rId6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85"/>
    <p:restoredTop sz="94663"/>
  </p:normalViewPr>
  <p:slideViewPr>
    <p:cSldViewPr snapToGrid="0">
      <p:cViewPr varScale="1">
        <p:scale>
          <a:sx n="117" d="100"/>
          <a:sy n="117" d="100"/>
        </p:scale>
        <p:origin x="48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D298CE-549D-D1C3-3236-FDF627F72A0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03BA37BC-9ACB-6F5D-A8D6-BB409308F9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01E362B-29B7-8C94-3085-C6C2263EDAEF}"/>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10672841-56F5-4ECD-00FE-88A4339BCB2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B62B454-C2B8-0029-399B-633CE8B658D7}"/>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277806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39A105-150E-7652-92F6-F0B06BF06D2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D3F151E-186D-E110-1CB0-4DDA2477D3B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F0483FA-1647-0544-1E71-D3EA6D74E508}"/>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1A0BC19B-5B95-11E4-9A2C-CBCC452D9A6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B8B97E7-BAC7-8D2D-C8A9-C502EB1CAB45}"/>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3768106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B522AFF-8C8D-3D1B-12E3-FF65D2072FD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D034170-69DA-8E93-B79F-9F0E86391CE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D441C7A-CF92-6F6F-A0C2-DBAE22D2AE6A}"/>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56D98E8B-0CEB-9C3B-6F14-BF94F53BD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261C1F-2D2D-9971-41EB-54B3DC7FBDB7}"/>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466031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2BABA3-0990-63D5-89AF-5C12C092888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418419F-0E3F-83E0-EB10-AB8DC9D1918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65BC0F7-5AAF-57FE-2B66-96866B71E8AF}"/>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701E556B-1D42-C5A5-3BA1-4BF822D380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A8BEF25-9B6E-2322-D264-80F71F305D77}"/>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746903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3DCCC7-2DC7-4F79-D4DE-7F84045DDD5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DB9DB5C-13E6-39F6-E540-1AB14B8E10A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20855CF-E518-DD45-8EF2-D9AF4192F14D}"/>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F6F0619A-FE47-F531-2D59-85737B8264B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87AAF35-264E-CEC8-B1AC-B9913BBA2C32}"/>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365396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6B87AD-A25A-923C-DE49-B78E4904115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F22486A-2118-A825-B660-3B2C3DC4F5C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A894E85-E1FF-96A3-A88C-8B0A14A65AC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6883C69-CD8F-BBDF-B55B-C4C7F84BC327}"/>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6" name="Espace réservé du pied de page 5">
            <a:extLst>
              <a:ext uri="{FF2B5EF4-FFF2-40B4-BE49-F238E27FC236}">
                <a16:creationId xmlns:a16="http://schemas.microsoft.com/office/drawing/2014/main" id="{46C80C6F-FD04-9BDC-8330-D039ECC4D0A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A70A2B1-11D8-4F0F-1083-A6C070F18C2D}"/>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3426737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4A8978-76D4-8BCA-6CA8-8A1145546D5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C565F7D-4698-A70A-6E0A-79F0C76B38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2267549-A9F0-1285-5A36-BFB96F982A0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52AAC00-D63B-2D48-9D98-DDB683D12B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FB39D51-B274-9B72-C254-AC9C400A15B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72D2E4D-942B-96C1-9984-7B5BA0DB9277}"/>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8" name="Espace réservé du pied de page 7">
            <a:extLst>
              <a:ext uri="{FF2B5EF4-FFF2-40B4-BE49-F238E27FC236}">
                <a16:creationId xmlns:a16="http://schemas.microsoft.com/office/drawing/2014/main" id="{D6F0396A-B55C-EF02-4EF4-58108C563B8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B797F08-E484-F07E-500B-C01D3688B957}"/>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91861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F51043-E1B5-EB0B-ECA8-37E5F37BE24A}"/>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9B80E5B-28E3-5C2C-ECE4-077EFEA10EEC}"/>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4" name="Espace réservé du pied de page 3">
            <a:extLst>
              <a:ext uri="{FF2B5EF4-FFF2-40B4-BE49-F238E27FC236}">
                <a16:creationId xmlns:a16="http://schemas.microsoft.com/office/drawing/2014/main" id="{2A1D1D72-BB00-FCDE-D748-5DA97EA8D4C3}"/>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286BEDF-32ED-57D8-0D13-B4EFD0999E17}"/>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3267485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449DE16-4AE0-A8D0-E412-E6810561743F}"/>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3" name="Espace réservé du pied de page 2">
            <a:extLst>
              <a:ext uri="{FF2B5EF4-FFF2-40B4-BE49-F238E27FC236}">
                <a16:creationId xmlns:a16="http://schemas.microsoft.com/office/drawing/2014/main" id="{7E47DE1E-9B91-BDAE-4E73-A90F3C72011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F4F46DA-95A2-0874-C032-8515FCF0DD1E}"/>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588311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80275D-157D-E617-C16D-8A26DAD1031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148C5A4-58D9-26D7-314A-20539AD41E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0220302-DA7D-D94B-574D-5BE04D3BE8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39FC461-56F4-EB25-A35D-12A57587410F}"/>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6" name="Espace réservé du pied de page 5">
            <a:extLst>
              <a:ext uri="{FF2B5EF4-FFF2-40B4-BE49-F238E27FC236}">
                <a16:creationId xmlns:a16="http://schemas.microsoft.com/office/drawing/2014/main" id="{2C88343A-59C7-1864-3093-7299EF8C673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EE743DD-8864-09D4-3B99-107E71321936}"/>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3684333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F661C2-760A-F876-70D3-7D261BD8271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1BFD796-B9E9-DC6C-C6AC-2A489BD7B6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146EE2E-5FE5-66FB-7574-94D31C3501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FFBA6B4-726C-6397-FA29-A2E1AF2C8A5F}"/>
              </a:ext>
            </a:extLst>
          </p:cNvPr>
          <p:cNvSpPr>
            <a:spLocks noGrp="1"/>
          </p:cNvSpPr>
          <p:nvPr>
            <p:ph type="dt" sz="half" idx="10"/>
          </p:nvPr>
        </p:nvSpPr>
        <p:spPr/>
        <p:txBody>
          <a:bodyPr/>
          <a:lstStyle/>
          <a:p>
            <a:fld id="{D472A7D1-16D6-FE48-87D6-362462DD6EB0}" type="datetimeFigureOut">
              <a:rPr lang="fr-FR" smtClean="0"/>
              <a:t>05/12/2025</a:t>
            </a:fld>
            <a:endParaRPr lang="fr-FR"/>
          </a:p>
        </p:txBody>
      </p:sp>
      <p:sp>
        <p:nvSpPr>
          <p:cNvPr id="6" name="Espace réservé du pied de page 5">
            <a:extLst>
              <a:ext uri="{FF2B5EF4-FFF2-40B4-BE49-F238E27FC236}">
                <a16:creationId xmlns:a16="http://schemas.microsoft.com/office/drawing/2014/main" id="{23EC1D7E-1BC1-1194-DBD4-11A8C88F9D8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50850E7-AE16-C6DF-00C3-629177C241AB}"/>
              </a:ext>
            </a:extLst>
          </p:cNvPr>
          <p:cNvSpPr>
            <a:spLocks noGrp="1"/>
          </p:cNvSpPr>
          <p:nvPr>
            <p:ph type="sldNum" sz="quarter" idx="12"/>
          </p:nvPr>
        </p:nvSpPr>
        <p:spPr/>
        <p:txBody>
          <a:bodyPr/>
          <a:lstStyle/>
          <a:p>
            <a:fld id="{8AB6C1EE-C9BF-0B42-95D8-1F97433A120C}" type="slidenum">
              <a:rPr lang="fr-FR" smtClean="0"/>
              <a:t>‹N°›</a:t>
            </a:fld>
            <a:endParaRPr lang="fr-FR"/>
          </a:p>
        </p:txBody>
      </p:sp>
    </p:spTree>
    <p:extLst>
      <p:ext uri="{BB962C8B-B14F-4D97-AF65-F5344CB8AC3E}">
        <p14:creationId xmlns:p14="http://schemas.microsoft.com/office/powerpoint/2010/main" val="1439184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52C5640-4377-B5EE-BCDA-1132281E02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F10F7D2-F469-5452-7F4D-937C7A7EA5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8461C4B-FD87-2CEF-A8F6-37B26205F1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472A7D1-16D6-FE48-87D6-362462DD6EB0}" type="datetimeFigureOut">
              <a:rPr lang="fr-FR" smtClean="0"/>
              <a:t>05/12/2025</a:t>
            </a:fld>
            <a:endParaRPr lang="fr-FR"/>
          </a:p>
        </p:txBody>
      </p:sp>
      <p:sp>
        <p:nvSpPr>
          <p:cNvPr id="5" name="Espace réservé du pied de page 4">
            <a:extLst>
              <a:ext uri="{FF2B5EF4-FFF2-40B4-BE49-F238E27FC236}">
                <a16:creationId xmlns:a16="http://schemas.microsoft.com/office/drawing/2014/main" id="{98501CA0-2A00-96F7-E036-C6CA6182A2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C08EA79-DE42-DA3F-4487-4F377CD5C7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AB6C1EE-C9BF-0B42-95D8-1F97433A120C}" type="slidenum">
              <a:rPr lang="fr-FR" smtClean="0"/>
              <a:t>‹N°›</a:t>
            </a:fld>
            <a:endParaRPr lang="fr-FR"/>
          </a:p>
        </p:txBody>
      </p:sp>
    </p:spTree>
    <p:extLst>
      <p:ext uri="{BB962C8B-B14F-4D97-AF65-F5344CB8AC3E}">
        <p14:creationId xmlns:p14="http://schemas.microsoft.com/office/powerpoint/2010/main" val="250231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A8FDB1-BDA9-F410-C7DD-5B6FA8CBCE73}"/>
              </a:ext>
            </a:extLst>
          </p:cNvPr>
          <p:cNvSpPr>
            <a:spLocks noGrp="1"/>
          </p:cNvSpPr>
          <p:nvPr>
            <p:ph type="ctrTitle"/>
          </p:nvPr>
        </p:nvSpPr>
        <p:spPr>
          <a:xfrm>
            <a:off x="1524000" y="2629839"/>
            <a:ext cx="9144000" cy="2387600"/>
          </a:xfrm>
        </p:spPr>
        <p:txBody>
          <a:bodyPr>
            <a:normAutofit fontScale="90000"/>
          </a:bodyPr>
          <a:lstStyle/>
          <a:p>
            <a:r>
              <a:rPr lang="fr-BE" b="1" dirty="0"/>
              <a:t>Objets-textes et textes-objets. </a:t>
            </a:r>
            <a:r>
              <a:rPr lang="fr-BE" b="1" i="1" dirty="0"/>
              <a:t>Design</a:t>
            </a:r>
            <a:r>
              <a:rPr lang="fr-BE" b="1" dirty="0"/>
              <a:t> du texte dans l’Antiquité.</a:t>
            </a:r>
            <a:br>
              <a:rPr lang="fr-BE" dirty="0"/>
            </a:br>
            <a:endParaRPr lang="fr-FR" dirty="0"/>
          </a:p>
        </p:txBody>
      </p:sp>
    </p:spTree>
    <p:extLst>
      <p:ext uri="{BB962C8B-B14F-4D97-AF65-F5344CB8AC3E}">
        <p14:creationId xmlns:p14="http://schemas.microsoft.com/office/powerpoint/2010/main" val="554319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65134-4818-9EDE-E4BD-26C73BFD8E06}"/>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C9B21B1-DA82-CEF5-DC2A-CFD874FAFFE2}"/>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r>
              <a:rPr lang="fr-BE" dirty="0"/>
              <a:t>« Derrière eux, la terre noircit ; elle est toute pareille à une terre labourée, bien qu’elle soit en or – </a:t>
            </a:r>
            <a:r>
              <a:rPr lang="fr-BE" b="1" dirty="0"/>
              <a:t>une merveille [</a:t>
            </a:r>
            <a:r>
              <a:rPr lang="fr-BE" b="1" i="1" dirty="0" err="1"/>
              <a:t>thauma</a:t>
            </a:r>
            <a:r>
              <a:rPr lang="fr-BE" b="1" dirty="0"/>
              <a:t>] </a:t>
            </a:r>
            <a:r>
              <a:rPr lang="fr-BE" dirty="0"/>
              <a:t>d’art ! »</a:t>
            </a:r>
            <a:endParaRPr lang="fr-FR"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2988511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6F77F-283F-563B-7C09-C5E41510292E}"/>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34B30B8-B112-6373-0E5F-2AC4EFA0AB7F}"/>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r>
              <a:rPr lang="fr-BE" sz="4000" dirty="0"/>
              <a:t>Alexandre </a:t>
            </a:r>
            <a:r>
              <a:rPr lang="fr-BE" sz="4000" dirty="0" err="1"/>
              <a:t>Marcinkowski</a:t>
            </a:r>
            <a:r>
              <a:rPr lang="fr-BE" sz="4000" dirty="0"/>
              <a:t> et Jérôme </a:t>
            </a:r>
            <a:r>
              <a:rPr lang="fr-BE" sz="4000" dirty="0" err="1"/>
              <a:t>Wilgaux</a:t>
            </a:r>
            <a:r>
              <a:rPr lang="fr-BE" sz="4000" dirty="0"/>
              <a:t>, « Automates et </a:t>
            </a:r>
            <a:r>
              <a:rPr lang="fr-BE" sz="4000" dirty="0" err="1"/>
              <a:t>créatures</a:t>
            </a:r>
            <a:r>
              <a:rPr lang="fr-BE" sz="4000" dirty="0"/>
              <a:t> artificielles d’</a:t>
            </a:r>
            <a:r>
              <a:rPr lang="fr-BE" sz="4000" dirty="0" err="1"/>
              <a:t>Héphaïstos</a:t>
            </a:r>
            <a:r>
              <a:rPr lang="fr-BE" sz="4000" dirty="0"/>
              <a:t> : entre science et fiction »</a:t>
            </a:r>
          </a:p>
          <a:p>
            <a:pPr marL="0" indent="0" algn="just">
              <a:buNone/>
            </a:pPr>
            <a:endParaRPr lang="fr-BE" sz="4000" dirty="0"/>
          </a:p>
          <a:p>
            <a:pPr marL="0" indent="0" algn="just">
              <a:buNone/>
            </a:pPr>
            <a:r>
              <a:rPr lang="nl-BE" sz="4000" dirty="0"/>
              <a:t>Pas magie mais technique qui permet de produire l’équivalent de la vie par ses mêmes principes : le feu et le souffle.</a:t>
            </a:r>
            <a:endParaRPr lang="fr-FR" sz="5400" dirty="0"/>
          </a:p>
          <a:p>
            <a:pPr marL="0" indent="0" algn="just">
              <a:buNone/>
            </a:pPr>
            <a:endParaRPr lang="fr-FR" sz="4000" dirty="0"/>
          </a:p>
        </p:txBody>
      </p:sp>
    </p:spTree>
    <p:extLst>
      <p:ext uri="{BB962C8B-B14F-4D97-AF65-F5344CB8AC3E}">
        <p14:creationId xmlns:p14="http://schemas.microsoft.com/office/powerpoint/2010/main" val="3020796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D90DF-E078-F6A6-05B4-74132F31D6AE}"/>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E987CF-FD21-5AC2-FBAB-47F20C13DE5B}"/>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r>
              <a:rPr lang="fr-FR" dirty="0"/>
              <a:t>« </a:t>
            </a:r>
            <a:r>
              <a:rPr lang="fr-BE" dirty="0"/>
              <a:t>Il était en effet merveilleux que les trépieds se déplacent d'eux-mêmes, comme s'il s'agissait d'objets disposant de leur propre mouvement et avançant grâce à des roues installées à leur base, des poulies, qui, comme il convient, auraient été insérées dans les pieds des chaudrons, de sorte qu'ils puissent entrer là où se tenait le rassemblement des dieux, l'assemblée des Olympiens, puis retourner à leur point de départ, chez eux, </a:t>
            </a:r>
            <a:r>
              <a:rPr lang="fr-BE" b="1" dirty="0"/>
              <a:t>à la manière d'êtres animés / vivants (</a:t>
            </a:r>
            <a:r>
              <a:rPr lang="fr-BE" b="1" i="1" dirty="0" err="1"/>
              <a:t>empsukhôn</a:t>
            </a:r>
            <a:r>
              <a:rPr lang="fr-BE" b="1" dirty="0"/>
              <a:t>)</a:t>
            </a:r>
            <a:r>
              <a:rPr lang="fr-BE" dirty="0"/>
              <a:t>. Tels sont supposés être les objets fabriqués par Héphaïstos. »</a:t>
            </a:r>
            <a:endParaRPr lang="fr-FR" dirty="0"/>
          </a:p>
          <a:p>
            <a:pPr marL="0" indent="0" algn="just">
              <a:buNone/>
            </a:pPr>
            <a:r>
              <a:rPr lang="fr-FR" dirty="0" err="1"/>
              <a:t>Eustathe</a:t>
            </a:r>
            <a:r>
              <a:rPr lang="fr-FR" dirty="0"/>
              <a:t> de Thessalonique (XIIe siècle), </a:t>
            </a:r>
            <a:r>
              <a:rPr lang="fr-FR" i="1" dirty="0"/>
              <a:t>Commentaire de l’</a:t>
            </a:r>
            <a:r>
              <a:rPr lang="fr-FR" dirty="0"/>
              <a:t>Iliade, commentaire à </a:t>
            </a:r>
            <a:r>
              <a:rPr lang="fr-FR" i="1" dirty="0"/>
              <a:t>Iliade</a:t>
            </a:r>
            <a:r>
              <a:rPr lang="fr-FR" dirty="0"/>
              <a:t> XVIII, 473-477</a:t>
            </a:r>
          </a:p>
        </p:txBody>
      </p:sp>
    </p:spTree>
    <p:extLst>
      <p:ext uri="{BB962C8B-B14F-4D97-AF65-F5344CB8AC3E}">
        <p14:creationId xmlns:p14="http://schemas.microsoft.com/office/powerpoint/2010/main" val="4195198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2AA41-7497-5503-0E79-DCA132C8FD27}"/>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18D33C8-B6DC-0DDF-C5F2-716786B41D08}"/>
              </a:ext>
            </a:extLst>
          </p:cNvPr>
          <p:cNvSpPr>
            <a:spLocks noGrp="1"/>
          </p:cNvSpPr>
          <p:nvPr>
            <p:ph idx="1"/>
          </p:nvPr>
        </p:nvSpPr>
        <p:spPr>
          <a:xfrm>
            <a:off x="838200" y="564776"/>
            <a:ext cx="10515600" cy="5612187"/>
          </a:xfrm>
        </p:spPr>
        <p:txBody>
          <a:bodyPr/>
          <a:lstStyle/>
          <a:p>
            <a:pPr marL="0" indent="0" algn="just">
              <a:buNone/>
            </a:pPr>
            <a:endParaRPr lang="fr-FR" dirty="0"/>
          </a:p>
          <a:p>
            <a:pPr marL="0" indent="0" algn="just">
              <a:buNone/>
            </a:pPr>
            <a:endParaRPr lang="fr-FR" dirty="0"/>
          </a:p>
          <a:p>
            <a:pPr marL="0" indent="0" algn="just">
              <a:buNone/>
            </a:pPr>
            <a:r>
              <a:rPr lang="fr-FR" dirty="0"/>
              <a:t>« Dans l’une [un des couches du bouclier], ce sont des noces, des festins. Des épousées, au sortir de leur chambre, sont menées par la ville à la clarté des torches, et, </a:t>
            </a:r>
            <a:r>
              <a:rPr lang="fr-FR" b="1" dirty="0"/>
              <a:t>sur leurs pas, s’élève, innombrable, le chant d’hyménée</a:t>
            </a:r>
            <a:r>
              <a:rPr lang="fr-FR" dirty="0"/>
              <a:t>. De jeunes danseurs tournent, et, au milieu d’eux </a:t>
            </a:r>
            <a:r>
              <a:rPr lang="fr-FR" b="1" dirty="0"/>
              <a:t>flûtes et cithares font entendre leurs accents</a:t>
            </a:r>
            <a:r>
              <a:rPr lang="fr-FR" dirty="0"/>
              <a:t>, et les femmes s’émerveillent, chacune debout, en avant de sa porte. »</a:t>
            </a:r>
          </a:p>
          <a:p>
            <a:pPr marL="0" indent="0" algn="just">
              <a:buNone/>
            </a:pPr>
            <a:endParaRPr lang="fr-FR"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1454536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D727750-0B18-B455-5102-B3B341130C2E}"/>
              </a:ext>
            </a:extLst>
          </p:cNvPr>
          <p:cNvSpPr>
            <a:spLocks noGrp="1"/>
          </p:cNvSpPr>
          <p:nvPr>
            <p:ph idx="1"/>
          </p:nvPr>
        </p:nvSpPr>
        <p:spPr>
          <a:xfrm>
            <a:off x="838200" y="681318"/>
            <a:ext cx="10515600" cy="5495645"/>
          </a:xfrm>
        </p:spPr>
        <p:txBody>
          <a:bodyPr/>
          <a:lstStyle/>
          <a:p>
            <a:pPr marL="0" indent="0">
              <a:buNone/>
            </a:pPr>
            <a:endParaRPr lang="fr-FR" sz="4000" dirty="0"/>
          </a:p>
          <a:p>
            <a:pPr marL="0" indent="0">
              <a:buNone/>
            </a:pPr>
            <a:endParaRPr lang="fr-FR" sz="4000" dirty="0"/>
          </a:p>
          <a:p>
            <a:pPr marL="0" indent="0">
              <a:buNone/>
            </a:pPr>
            <a:endParaRPr lang="fr-FR" sz="4000" dirty="0"/>
          </a:p>
          <a:p>
            <a:pPr marL="0" indent="0" algn="ctr">
              <a:buNone/>
            </a:pPr>
            <a:r>
              <a:rPr lang="fr-FR" sz="4000" dirty="0"/>
              <a:t>2) Des objets qui parlent</a:t>
            </a:r>
          </a:p>
          <a:p>
            <a:pPr marL="0" indent="0">
              <a:buNone/>
            </a:pPr>
            <a:endParaRPr lang="fr-FR" dirty="0"/>
          </a:p>
        </p:txBody>
      </p:sp>
    </p:spTree>
    <p:extLst>
      <p:ext uri="{BB962C8B-B14F-4D97-AF65-F5344CB8AC3E}">
        <p14:creationId xmlns:p14="http://schemas.microsoft.com/office/powerpoint/2010/main" val="23807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céramique, vaisselle, poterie, porcelaine&#10;&#10;Le contenu généré par l’IA peut être incorrect.">
            <a:extLst>
              <a:ext uri="{FF2B5EF4-FFF2-40B4-BE49-F238E27FC236}">
                <a16:creationId xmlns:a16="http://schemas.microsoft.com/office/drawing/2014/main" id="{60BFC586-A29C-AEB5-3D1C-18F9B9F326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95607" cy="6858000"/>
          </a:xfrm>
          <a:prstGeom prst="rect">
            <a:avLst/>
          </a:prstGeom>
        </p:spPr>
      </p:pic>
    </p:spTree>
    <p:extLst>
      <p:ext uri="{BB962C8B-B14F-4D97-AF65-F5344CB8AC3E}">
        <p14:creationId xmlns:p14="http://schemas.microsoft.com/office/powerpoint/2010/main" val="3375488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31D4D-5306-CE59-7CB6-884E29C15C4E}"/>
            </a:ext>
          </a:extLst>
        </p:cNvPr>
        <p:cNvGrpSpPr/>
        <p:nvPr/>
      </p:nvGrpSpPr>
      <p:grpSpPr>
        <a:xfrm>
          <a:off x="0" y="0"/>
          <a:ext cx="0" cy="0"/>
          <a:chOff x="0" y="0"/>
          <a:chExt cx="0" cy="0"/>
        </a:xfrm>
      </p:grpSpPr>
      <p:pic>
        <p:nvPicPr>
          <p:cNvPr id="4" name="Image 3" descr="Une image contenant céramique, vaisselle, poterie, porcelaine&#10;&#10;Le contenu généré par l’IA peut être incorrect.">
            <a:extLst>
              <a:ext uri="{FF2B5EF4-FFF2-40B4-BE49-F238E27FC236}">
                <a16:creationId xmlns:a16="http://schemas.microsoft.com/office/drawing/2014/main" id="{32880BBA-48F3-68D3-9438-3F607528E0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95607" cy="6858000"/>
          </a:xfrm>
          <a:prstGeom prst="rect">
            <a:avLst/>
          </a:prstGeom>
        </p:spPr>
      </p:pic>
      <p:sp>
        <p:nvSpPr>
          <p:cNvPr id="2" name="ZoneTexte 1">
            <a:extLst>
              <a:ext uri="{FF2B5EF4-FFF2-40B4-BE49-F238E27FC236}">
                <a16:creationId xmlns:a16="http://schemas.microsoft.com/office/drawing/2014/main" id="{128EA62B-07CF-35ED-26B3-794DC2BAC65A}"/>
              </a:ext>
            </a:extLst>
          </p:cNvPr>
          <p:cNvSpPr txBox="1"/>
          <p:nvPr/>
        </p:nvSpPr>
        <p:spPr>
          <a:xfrm>
            <a:off x="910276" y="4540444"/>
            <a:ext cx="10371448" cy="1169551"/>
          </a:xfrm>
          <a:prstGeom prst="rect">
            <a:avLst/>
          </a:prstGeom>
          <a:solidFill>
            <a:schemeClr val="bg1"/>
          </a:solidFill>
        </p:spPr>
        <p:txBody>
          <a:bodyPr wrap="square" rtlCol="0">
            <a:spAutoFit/>
          </a:bodyPr>
          <a:lstStyle/>
          <a:p>
            <a:r>
              <a:rPr lang="fr-FR" sz="3500" dirty="0"/>
              <a:t>Coupe dite de Nestor, 750-700 avant l’ère chrétienne, sans doute originaire de Rhodes</a:t>
            </a:r>
          </a:p>
        </p:txBody>
      </p:sp>
    </p:spTree>
    <p:extLst>
      <p:ext uri="{BB962C8B-B14F-4D97-AF65-F5344CB8AC3E}">
        <p14:creationId xmlns:p14="http://schemas.microsoft.com/office/powerpoint/2010/main" val="1492800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écriture manuscrite, croquis, dessin, texte&#10;&#10;Le contenu généré par l’IA peut être incorrect.">
            <a:extLst>
              <a:ext uri="{FF2B5EF4-FFF2-40B4-BE49-F238E27FC236}">
                <a16:creationId xmlns:a16="http://schemas.microsoft.com/office/drawing/2014/main" id="{D7B5AC25-6D51-1336-585F-069518CE68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30188" y="0"/>
            <a:ext cx="8731624" cy="5275356"/>
          </a:xfrm>
          <a:prstGeom prst="rect">
            <a:avLst/>
          </a:prstGeom>
        </p:spPr>
      </p:pic>
    </p:spTree>
    <p:extLst>
      <p:ext uri="{BB962C8B-B14F-4D97-AF65-F5344CB8AC3E}">
        <p14:creationId xmlns:p14="http://schemas.microsoft.com/office/powerpoint/2010/main" val="2163366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A6D07-D2E1-DA05-3934-0D133BA9D5AC}"/>
            </a:ext>
          </a:extLst>
        </p:cNvPr>
        <p:cNvGrpSpPr/>
        <p:nvPr/>
      </p:nvGrpSpPr>
      <p:grpSpPr>
        <a:xfrm>
          <a:off x="0" y="0"/>
          <a:ext cx="0" cy="0"/>
          <a:chOff x="0" y="0"/>
          <a:chExt cx="0" cy="0"/>
        </a:xfrm>
      </p:grpSpPr>
      <p:pic>
        <p:nvPicPr>
          <p:cNvPr id="4" name="Image 3" descr="Une image contenant écriture manuscrite, croquis, dessin, texte&#10;&#10;Le contenu généré par l’IA peut être incorrect.">
            <a:extLst>
              <a:ext uri="{FF2B5EF4-FFF2-40B4-BE49-F238E27FC236}">
                <a16:creationId xmlns:a16="http://schemas.microsoft.com/office/drawing/2014/main" id="{D94BD8EF-E517-C5FD-6846-95999ACDD9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30188" y="0"/>
            <a:ext cx="8731624" cy="5275356"/>
          </a:xfrm>
          <a:prstGeom prst="rect">
            <a:avLst/>
          </a:prstGeom>
        </p:spPr>
      </p:pic>
      <p:sp>
        <p:nvSpPr>
          <p:cNvPr id="2" name="ZoneTexte 1">
            <a:extLst>
              <a:ext uri="{FF2B5EF4-FFF2-40B4-BE49-F238E27FC236}">
                <a16:creationId xmlns:a16="http://schemas.microsoft.com/office/drawing/2014/main" id="{B349B333-FA86-241E-A4F0-B952E2F2281E}"/>
              </a:ext>
            </a:extLst>
          </p:cNvPr>
          <p:cNvSpPr txBox="1"/>
          <p:nvPr/>
        </p:nvSpPr>
        <p:spPr>
          <a:xfrm>
            <a:off x="2814917" y="5334506"/>
            <a:ext cx="7297271" cy="1523494"/>
          </a:xfrm>
          <a:prstGeom prst="rect">
            <a:avLst/>
          </a:prstGeom>
          <a:noFill/>
        </p:spPr>
        <p:txBody>
          <a:bodyPr wrap="square" rtlCol="0">
            <a:spAutoFit/>
          </a:bodyPr>
          <a:lstStyle/>
          <a:p>
            <a:r>
              <a:rPr lang="fr-FR" sz="2500" dirty="0"/>
              <a:t>« (??) la coupe de Nestor, faite pour bien boire ;</a:t>
            </a:r>
            <a:br>
              <a:rPr lang="fr-FR" sz="2500" dirty="0"/>
            </a:br>
            <a:r>
              <a:rPr lang="fr-FR" sz="2500" dirty="0"/>
              <a:t>Celui qui vide cette coupe, aussitôt le désir d'Aphrodite à la belle couronne le saisira. »</a:t>
            </a:r>
          </a:p>
          <a:p>
            <a:endParaRPr lang="fr-FR" dirty="0"/>
          </a:p>
        </p:txBody>
      </p:sp>
    </p:spTree>
    <p:extLst>
      <p:ext uri="{BB962C8B-B14F-4D97-AF65-F5344CB8AC3E}">
        <p14:creationId xmlns:p14="http://schemas.microsoft.com/office/powerpoint/2010/main" val="606040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01604-6151-5703-7F33-1B9E6E2CC2E7}"/>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7BD733D6-5BC9-B0A8-B1AF-BEE937994E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507" y="0"/>
            <a:ext cx="4861681" cy="6871305"/>
          </a:xfrm>
          <a:prstGeom prst="rect">
            <a:avLst/>
          </a:prstGeom>
        </p:spPr>
      </p:pic>
      <p:sp>
        <p:nvSpPr>
          <p:cNvPr id="5" name="ZoneTexte 4">
            <a:extLst>
              <a:ext uri="{FF2B5EF4-FFF2-40B4-BE49-F238E27FC236}">
                <a16:creationId xmlns:a16="http://schemas.microsoft.com/office/drawing/2014/main" id="{A2226BDB-D2CB-A44D-59A9-304345A1F528}"/>
              </a:ext>
            </a:extLst>
          </p:cNvPr>
          <p:cNvSpPr txBox="1"/>
          <p:nvPr/>
        </p:nvSpPr>
        <p:spPr>
          <a:xfrm>
            <a:off x="6505566" y="663388"/>
            <a:ext cx="4876800" cy="1708160"/>
          </a:xfrm>
          <a:prstGeom prst="rect">
            <a:avLst/>
          </a:prstGeom>
          <a:noFill/>
        </p:spPr>
        <p:txBody>
          <a:bodyPr wrap="square" rtlCol="0">
            <a:spAutoFit/>
          </a:bodyPr>
          <a:lstStyle/>
          <a:p>
            <a:pPr algn="just"/>
            <a:r>
              <a:rPr lang="fr-FR" sz="3500" dirty="0"/>
              <a:t>Hache de sacrifice, autour de 520 avant l’ère chrétienne</a:t>
            </a:r>
          </a:p>
        </p:txBody>
      </p:sp>
    </p:spTree>
    <p:extLst>
      <p:ext uri="{BB962C8B-B14F-4D97-AF65-F5344CB8AC3E}">
        <p14:creationId xmlns:p14="http://schemas.microsoft.com/office/powerpoint/2010/main" val="294968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706A505-2B5B-1C14-3076-2E0BE6A2A23E}"/>
              </a:ext>
            </a:extLst>
          </p:cNvPr>
          <p:cNvSpPr>
            <a:spLocks noGrp="1"/>
          </p:cNvSpPr>
          <p:nvPr>
            <p:ph idx="1"/>
          </p:nvPr>
        </p:nvSpPr>
        <p:spPr>
          <a:xfrm>
            <a:off x="838200" y="519953"/>
            <a:ext cx="10515600" cy="5657010"/>
          </a:xfrm>
        </p:spPr>
        <p:txBody>
          <a:bodyPr/>
          <a:lstStyle/>
          <a:p>
            <a:pPr marL="0" indent="0">
              <a:buNone/>
            </a:pPr>
            <a:endParaRPr lang="fr-FR" dirty="0"/>
          </a:p>
          <a:p>
            <a:pPr marL="0" indent="0">
              <a:buNone/>
            </a:pPr>
            <a:endParaRPr lang="fr-FR" dirty="0"/>
          </a:p>
          <a:p>
            <a:pPr marL="0" indent="0" algn="ctr">
              <a:buNone/>
            </a:pPr>
            <a:endParaRPr lang="fr-FR" dirty="0"/>
          </a:p>
          <a:p>
            <a:pPr marL="0" indent="0">
              <a:buNone/>
            </a:pPr>
            <a:endParaRPr lang="fr-FR" dirty="0"/>
          </a:p>
          <a:p>
            <a:pPr marL="0" indent="0" algn="ctr">
              <a:buNone/>
            </a:pPr>
            <a:r>
              <a:rPr lang="fr-FR" sz="4000" dirty="0"/>
              <a:t>1) Un bouclier vivant</a:t>
            </a:r>
          </a:p>
        </p:txBody>
      </p:sp>
    </p:spTree>
    <p:extLst>
      <p:ext uri="{BB962C8B-B14F-4D97-AF65-F5344CB8AC3E}">
        <p14:creationId xmlns:p14="http://schemas.microsoft.com/office/powerpoint/2010/main" val="3643303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1746E-CB23-D277-6D7F-ABF3C07EFDE0}"/>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CFABFEC4-6ACF-86D5-B5F1-79D2593E3D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507" y="0"/>
            <a:ext cx="4861681" cy="6871305"/>
          </a:xfrm>
          <a:prstGeom prst="rect">
            <a:avLst/>
          </a:prstGeom>
        </p:spPr>
      </p:pic>
      <p:sp>
        <p:nvSpPr>
          <p:cNvPr id="5" name="ZoneTexte 4">
            <a:extLst>
              <a:ext uri="{FF2B5EF4-FFF2-40B4-BE49-F238E27FC236}">
                <a16:creationId xmlns:a16="http://schemas.microsoft.com/office/drawing/2014/main" id="{0F99349A-230A-41AA-C71E-B9935C8033DC}"/>
              </a:ext>
            </a:extLst>
          </p:cNvPr>
          <p:cNvSpPr txBox="1"/>
          <p:nvPr/>
        </p:nvSpPr>
        <p:spPr>
          <a:xfrm>
            <a:off x="6505566" y="663388"/>
            <a:ext cx="4876800" cy="5478423"/>
          </a:xfrm>
          <a:prstGeom prst="rect">
            <a:avLst/>
          </a:prstGeom>
          <a:noFill/>
        </p:spPr>
        <p:txBody>
          <a:bodyPr wrap="square" rtlCol="0">
            <a:spAutoFit/>
          </a:bodyPr>
          <a:lstStyle/>
          <a:p>
            <a:pPr algn="just"/>
            <a:r>
              <a:rPr lang="fr-FR" sz="3500" dirty="0"/>
              <a:t>Hache de sacrifice, autour de 520 avant l’ère chrétienne</a:t>
            </a:r>
          </a:p>
          <a:p>
            <a:pPr algn="just"/>
            <a:endParaRPr lang="fr-FR" sz="3500" dirty="0"/>
          </a:p>
          <a:p>
            <a:pPr algn="just"/>
            <a:r>
              <a:rPr lang="fr-FR" sz="3500" dirty="0"/>
              <a:t>« Je suis la propriété sacrée d'Héra-dans-la-Plaine : </a:t>
            </a:r>
            <a:r>
              <a:rPr lang="fr-FR" sz="3500" dirty="0" err="1"/>
              <a:t>Kyniskos</a:t>
            </a:r>
            <a:r>
              <a:rPr lang="fr-FR" sz="3500" dirty="0"/>
              <a:t> le boucher m'a dédiée, une dîme de son travail. »</a:t>
            </a:r>
          </a:p>
        </p:txBody>
      </p:sp>
    </p:spTree>
    <p:extLst>
      <p:ext uri="{BB962C8B-B14F-4D97-AF65-F5344CB8AC3E}">
        <p14:creationId xmlns:p14="http://schemas.microsoft.com/office/powerpoint/2010/main" val="1587895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46389-8B7C-BE68-2373-0C4C187BBB3A}"/>
            </a:ext>
          </a:extLst>
        </p:cNvPr>
        <p:cNvGrpSpPr/>
        <p:nvPr/>
      </p:nvGrpSpPr>
      <p:grpSpPr>
        <a:xfrm>
          <a:off x="0" y="0"/>
          <a:ext cx="0" cy="0"/>
          <a:chOff x="0" y="0"/>
          <a:chExt cx="0" cy="0"/>
        </a:xfrm>
      </p:grpSpPr>
      <p:sp>
        <p:nvSpPr>
          <p:cNvPr id="5" name="ZoneTexte 4">
            <a:extLst>
              <a:ext uri="{FF2B5EF4-FFF2-40B4-BE49-F238E27FC236}">
                <a16:creationId xmlns:a16="http://schemas.microsoft.com/office/drawing/2014/main" id="{EEF7ABEF-62E0-CF6A-0BC2-53A2242D930B}"/>
              </a:ext>
            </a:extLst>
          </p:cNvPr>
          <p:cNvSpPr txBox="1"/>
          <p:nvPr/>
        </p:nvSpPr>
        <p:spPr>
          <a:xfrm>
            <a:off x="6679324" y="1200283"/>
            <a:ext cx="4876800" cy="5478423"/>
          </a:xfrm>
          <a:prstGeom prst="rect">
            <a:avLst/>
          </a:prstGeom>
          <a:noFill/>
        </p:spPr>
        <p:txBody>
          <a:bodyPr wrap="square" rtlCol="0">
            <a:spAutoFit/>
          </a:bodyPr>
          <a:lstStyle/>
          <a:p>
            <a:pPr algn="just"/>
            <a:r>
              <a:rPr lang="fr-FR" sz="3500" dirty="0">
                <a:solidFill>
                  <a:schemeClr val="bg1"/>
                </a:solidFill>
              </a:rPr>
              <a:t>Hache de sacrifice, autour de 520 avant l’ère chrétienne</a:t>
            </a:r>
          </a:p>
          <a:p>
            <a:pPr algn="just"/>
            <a:endParaRPr lang="fr-FR" sz="3500" dirty="0"/>
          </a:p>
          <a:p>
            <a:pPr algn="just"/>
            <a:r>
              <a:rPr lang="fr-FR" sz="3500" dirty="0"/>
              <a:t>« Je suis la propriété sacrée d'Héra-dans-la-Plaine : </a:t>
            </a:r>
            <a:r>
              <a:rPr lang="fr-FR" sz="3500" dirty="0" err="1"/>
              <a:t>Kyniskos</a:t>
            </a:r>
            <a:r>
              <a:rPr lang="fr-FR" sz="3500" dirty="0"/>
              <a:t> le boucher m'a dédiée, une dîme de son travail. »</a:t>
            </a:r>
          </a:p>
        </p:txBody>
      </p:sp>
      <p:pic>
        <p:nvPicPr>
          <p:cNvPr id="2" name="Image 1" descr="Une image contenant écriture manuscrite, croquis, dessin, texte&#10;&#10;Le contenu généré par l’IA peut être incorrect.">
            <a:extLst>
              <a:ext uri="{FF2B5EF4-FFF2-40B4-BE49-F238E27FC236}">
                <a16:creationId xmlns:a16="http://schemas.microsoft.com/office/drawing/2014/main" id="{238651DF-DFF6-01FD-3F66-4D6C8DB130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9633" y="820083"/>
            <a:ext cx="4876801" cy="2946401"/>
          </a:xfrm>
          <a:prstGeom prst="rect">
            <a:avLst/>
          </a:prstGeom>
        </p:spPr>
      </p:pic>
      <p:pic>
        <p:nvPicPr>
          <p:cNvPr id="4" name="Image 3">
            <a:extLst>
              <a:ext uri="{FF2B5EF4-FFF2-40B4-BE49-F238E27FC236}">
                <a16:creationId xmlns:a16="http://schemas.microsoft.com/office/drawing/2014/main" id="{284272B0-6ABF-62E3-5D5A-DFA960465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0659" y="0"/>
            <a:ext cx="2264641" cy="3200753"/>
          </a:xfrm>
          <a:prstGeom prst="rect">
            <a:avLst/>
          </a:prstGeom>
        </p:spPr>
      </p:pic>
      <p:sp>
        <p:nvSpPr>
          <p:cNvPr id="6" name="ZoneTexte 5">
            <a:extLst>
              <a:ext uri="{FF2B5EF4-FFF2-40B4-BE49-F238E27FC236}">
                <a16:creationId xmlns:a16="http://schemas.microsoft.com/office/drawing/2014/main" id="{56FDA012-0FC5-5FD8-6CB1-7F2DC008E5D8}"/>
              </a:ext>
            </a:extLst>
          </p:cNvPr>
          <p:cNvSpPr txBox="1"/>
          <p:nvPr/>
        </p:nvSpPr>
        <p:spPr>
          <a:xfrm>
            <a:off x="888911" y="4397188"/>
            <a:ext cx="4718246" cy="1477328"/>
          </a:xfrm>
          <a:prstGeom prst="rect">
            <a:avLst/>
          </a:prstGeom>
          <a:noFill/>
        </p:spPr>
        <p:txBody>
          <a:bodyPr wrap="square" rtlCol="0">
            <a:spAutoFit/>
          </a:bodyPr>
          <a:lstStyle/>
          <a:p>
            <a:r>
              <a:rPr lang="fr-FR" sz="3000" dirty="0"/>
              <a:t>« [Je suis ?] la coupe de Nestor, faite pour bien boire »</a:t>
            </a:r>
          </a:p>
        </p:txBody>
      </p:sp>
    </p:spTree>
    <p:extLst>
      <p:ext uri="{BB962C8B-B14F-4D97-AF65-F5344CB8AC3E}">
        <p14:creationId xmlns:p14="http://schemas.microsoft.com/office/powerpoint/2010/main" val="3036909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29881E-B680-6633-C124-2FEFDE7A5BF8}"/>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1F40BA-252D-9E21-B373-507E8EEFAD53}"/>
              </a:ext>
            </a:extLst>
          </p:cNvPr>
          <p:cNvSpPr>
            <a:spLocks noGrp="1"/>
          </p:cNvSpPr>
          <p:nvPr>
            <p:ph idx="1"/>
          </p:nvPr>
        </p:nvSpPr>
        <p:spPr>
          <a:xfrm>
            <a:off x="1337930" y="681177"/>
            <a:ext cx="10515600" cy="5495645"/>
          </a:xfrm>
        </p:spPr>
        <p:txBody>
          <a:bodyPr/>
          <a:lstStyle/>
          <a:p>
            <a:pPr marL="0" indent="0">
              <a:buNone/>
            </a:pPr>
            <a:endParaRPr lang="fr-FR" sz="4000" dirty="0"/>
          </a:p>
          <a:p>
            <a:pPr marL="0" indent="0">
              <a:buNone/>
            </a:pPr>
            <a:endParaRPr lang="fr-FR" sz="4000" dirty="0"/>
          </a:p>
          <a:p>
            <a:pPr marL="0" indent="0">
              <a:buNone/>
            </a:pPr>
            <a:r>
              <a:rPr lang="fr-FR" sz="4000" dirty="0"/>
              <a:t>Et si je considérais que ces objets parlent vraiment ? </a:t>
            </a:r>
          </a:p>
          <a:p>
            <a:pPr marL="0" indent="0">
              <a:buNone/>
            </a:pPr>
            <a:endParaRPr lang="fr-FR" dirty="0"/>
          </a:p>
        </p:txBody>
      </p:sp>
    </p:spTree>
    <p:extLst>
      <p:ext uri="{BB962C8B-B14F-4D97-AF65-F5344CB8AC3E}">
        <p14:creationId xmlns:p14="http://schemas.microsoft.com/office/powerpoint/2010/main" val="3485597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8C692-1C0D-519A-A3AB-318561A310E3}"/>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EF2AA3E-564C-A15C-3B92-A09F82633BED}"/>
              </a:ext>
            </a:extLst>
          </p:cNvPr>
          <p:cNvSpPr>
            <a:spLocks noGrp="1"/>
          </p:cNvSpPr>
          <p:nvPr>
            <p:ph idx="1"/>
          </p:nvPr>
        </p:nvSpPr>
        <p:spPr>
          <a:xfrm>
            <a:off x="1199707" y="681177"/>
            <a:ext cx="10515600" cy="5495645"/>
          </a:xfrm>
        </p:spPr>
        <p:txBody>
          <a:bodyPr/>
          <a:lstStyle/>
          <a:p>
            <a:pPr marL="0" indent="0">
              <a:buNone/>
            </a:pPr>
            <a:endParaRPr lang="fr-FR" sz="4000" dirty="0"/>
          </a:p>
          <a:p>
            <a:pPr marL="0" indent="0">
              <a:buNone/>
            </a:pPr>
            <a:endParaRPr lang="fr-FR" sz="4000" dirty="0"/>
          </a:p>
          <a:p>
            <a:pPr marL="0" indent="0">
              <a:buNone/>
            </a:pPr>
            <a:r>
              <a:rPr lang="fr-FR" sz="4000" dirty="0"/>
              <a:t>Et si je considérais que ces objets parlent vraiment ? </a:t>
            </a:r>
          </a:p>
          <a:p>
            <a:pPr marL="0" indent="0">
              <a:buNone/>
            </a:pPr>
            <a:endParaRPr lang="fr-FR" sz="4000" dirty="0"/>
          </a:p>
          <a:p>
            <a:pPr marL="0" indent="0">
              <a:buNone/>
            </a:pPr>
            <a:r>
              <a:rPr lang="fr-FR" sz="4000" dirty="0"/>
              <a:t>Quand je les lis, je les entends parler.</a:t>
            </a:r>
          </a:p>
          <a:p>
            <a:pPr marL="0" indent="0">
              <a:buNone/>
            </a:pPr>
            <a:endParaRPr lang="fr-FR" dirty="0"/>
          </a:p>
        </p:txBody>
      </p:sp>
    </p:spTree>
    <p:extLst>
      <p:ext uri="{BB962C8B-B14F-4D97-AF65-F5344CB8AC3E}">
        <p14:creationId xmlns:p14="http://schemas.microsoft.com/office/powerpoint/2010/main" val="927801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50C3C9D-8390-6CFE-A4A8-D7CBA301084E}"/>
              </a:ext>
            </a:extLst>
          </p:cNvPr>
          <p:cNvSpPr>
            <a:spLocks noGrp="1"/>
          </p:cNvSpPr>
          <p:nvPr>
            <p:ph idx="1"/>
          </p:nvPr>
        </p:nvSpPr>
        <p:spPr>
          <a:xfrm>
            <a:off x="838200" y="1021976"/>
            <a:ext cx="10515600" cy="5549434"/>
          </a:xfrm>
        </p:spPr>
        <p:txBody>
          <a:bodyPr/>
          <a:lstStyle/>
          <a:p>
            <a:pPr marL="0" indent="0" algn="just">
              <a:buNone/>
            </a:pPr>
            <a:r>
              <a:rPr lang="fr-BE" dirty="0"/>
              <a:t>« [On voit aussi à Athènes] la statue Zeus par Léocharès et celle de Zeus </a:t>
            </a:r>
            <a:r>
              <a:rPr lang="fr-BE" dirty="0" err="1"/>
              <a:t>Poliéos</a:t>
            </a:r>
            <a:r>
              <a:rPr lang="fr-BE" dirty="0"/>
              <a:t>. Je vais décrire ce qui se pratique dans les sacrifices qu'on lui offre, mais je ne dirai pas la raison qu'on en donne. On met sur son autel de l'orge et du blé mêlés ensemble qu'on laisse là sans aucune garde ; le bœuf destiné au sacrifice s'approche de l'autel et mange ces grains, alors un des prêtres qu'on nomme le </a:t>
            </a:r>
            <a:r>
              <a:rPr lang="fr-BE" dirty="0" err="1"/>
              <a:t>Bouphonus</a:t>
            </a:r>
            <a:r>
              <a:rPr lang="fr-BE" dirty="0"/>
              <a:t>, lui lance sa hache (ainsi le veut la coutume) et prend aussitôt la fuite ; les assistants, comme s'ils n'avaient pas vu celui qui a commis cette action, </a:t>
            </a:r>
            <a:r>
              <a:rPr lang="fr-BE" b="1" dirty="0"/>
              <a:t>font faire le procès à la hache</a:t>
            </a:r>
            <a:r>
              <a:rPr lang="fr-BE" dirty="0"/>
              <a:t>. C'est ainsi que tout cela se passe. »</a:t>
            </a:r>
            <a:endParaRPr lang="fr-BE" dirty="0">
              <a:effectLst/>
            </a:endParaRPr>
          </a:p>
          <a:p>
            <a:pPr marL="0" indent="0" algn="just">
              <a:buNone/>
            </a:pPr>
            <a:endParaRPr lang="fr-BE" dirty="0"/>
          </a:p>
          <a:p>
            <a:pPr marL="0" indent="0" algn="r">
              <a:buNone/>
            </a:pPr>
            <a:r>
              <a:rPr lang="fr-BE" dirty="0"/>
              <a:t>Pausanias, </a:t>
            </a:r>
            <a:r>
              <a:rPr lang="fr-BE" i="1" dirty="0"/>
              <a:t>Description de la Grèce</a:t>
            </a:r>
            <a:r>
              <a:rPr lang="fr-BE" dirty="0"/>
              <a:t>, I, 24, 4</a:t>
            </a:r>
            <a:endParaRPr lang="fr-FR" dirty="0"/>
          </a:p>
        </p:txBody>
      </p:sp>
    </p:spTree>
    <p:extLst>
      <p:ext uri="{BB962C8B-B14F-4D97-AF65-F5344CB8AC3E}">
        <p14:creationId xmlns:p14="http://schemas.microsoft.com/office/powerpoint/2010/main" val="2895685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5F559CB-4039-7DB9-BDBC-F64FACCDEE2D}"/>
              </a:ext>
            </a:extLst>
          </p:cNvPr>
          <p:cNvSpPr>
            <a:spLocks noGrp="1"/>
          </p:cNvSpPr>
          <p:nvPr>
            <p:ph idx="1"/>
          </p:nvPr>
        </p:nvSpPr>
        <p:spPr>
          <a:xfrm>
            <a:off x="838200" y="537882"/>
            <a:ext cx="10515600" cy="5639081"/>
          </a:xfrm>
        </p:spPr>
        <p:txBody>
          <a:bodyPr>
            <a:normAutofit/>
          </a:bodyPr>
          <a:lstStyle/>
          <a:p>
            <a:pPr marL="0" indent="0">
              <a:buNone/>
            </a:pPr>
            <a:endParaRPr lang="fr-FR" sz="4000" dirty="0"/>
          </a:p>
          <a:p>
            <a:pPr marL="0" indent="0">
              <a:buNone/>
            </a:pPr>
            <a:endParaRPr lang="fr-FR" sz="4000" dirty="0"/>
          </a:p>
          <a:p>
            <a:pPr marL="0" indent="0">
              <a:buNone/>
            </a:pPr>
            <a:endParaRPr lang="fr-FR" sz="4000" dirty="0"/>
          </a:p>
          <a:p>
            <a:pPr marL="0" indent="0" algn="ctr">
              <a:buNone/>
            </a:pPr>
            <a:r>
              <a:rPr lang="fr-FR" sz="4000" dirty="0"/>
              <a:t>3) Des textes qui sont des objets parlants</a:t>
            </a:r>
          </a:p>
        </p:txBody>
      </p:sp>
    </p:spTree>
    <p:extLst>
      <p:ext uri="{BB962C8B-B14F-4D97-AF65-F5344CB8AC3E}">
        <p14:creationId xmlns:p14="http://schemas.microsoft.com/office/powerpoint/2010/main" val="3444760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2BA58-69FF-6514-BB2D-C254FDC6D462}"/>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06C10E5-D3D1-942A-7AAC-C66C2A804C3D}"/>
              </a:ext>
            </a:extLst>
          </p:cNvPr>
          <p:cNvSpPr>
            <a:spLocks noGrp="1"/>
          </p:cNvSpPr>
          <p:nvPr>
            <p:ph idx="1"/>
          </p:nvPr>
        </p:nvSpPr>
        <p:spPr>
          <a:xfrm>
            <a:off x="838200" y="537882"/>
            <a:ext cx="10515600" cy="5639081"/>
          </a:xfrm>
        </p:spPr>
        <p:txBody>
          <a:bodyPr>
            <a:normAutofit/>
          </a:bodyPr>
          <a:lstStyle/>
          <a:p>
            <a:pPr marL="0" indent="0">
              <a:buNone/>
            </a:pPr>
            <a:endParaRPr lang="fr-FR" sz="4000" dirty="0"/>
          </a:p>
          <a:p>
            <a:pPr marL="0" indent="0">
              <a:buNone/>
            </a:pPr>
            <a:endParaRPr lang="fr-FR" sz="4000" dirty="0"/>
          </a:p>
          <a:p>
            <a:pPr marL="0" indent="0">
              <a:buNone/>
            </a:pPr>
            <a:endParaRPr lang="fr-FR" sz="4000" dirty="0"/>
          </a:p>
        </p:txBody>
      </p:sp>
      <p:pic>
        <p:nvPicPr>
          <p:cNvPr id="2" name="Image 1">
            <a:extLst>
              <a:ext uri="{FF2B5EF4-FFF2-40B4-BE49-F238E27FC236}">
                <a16:creationId xmlns:a16="http://schemas.microsoft.com/office/drawing/2014/main" id="{7FCEA52D-CFA6-6B38-C12F-924B910BE7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364" y="219635"/>
            <a:ext cx="5985435" cy="6472622"/>
          </a:xfrm>
          <a:prstGeom prst="rect">
            <a:avLst/>
          </a:prstGeom>
        </p:spPr>
      </p:pic>
      <p:sp>
        <p:nvSpPr>
          <p:cNvPr id="4" name="ZoneTexte 3">
            <a:extLst>
              <a:ext uri="{FF2B5EF4-FFF2-40B4-BE49-F238E27FC236}">
                <a16:creationId xmlns:a16="http://schemas.microsoft.com/office/drawing/2014/main" id="{8EDFD5A8-461C-C829-FBB1-7010DFF72260}"/>
              </a:ext>
            </a:extLst>
          </p:cNvPr>
          <p:cNvSpPr txBox="1"/>
          <p:nvPr/>
        </p:nvSpPr>
        <p:spPr>
          <a:xfrm>
            <a:off x="6974541" y="2413337"/>
            <a:ext cx="4177553" cy="1477328"/>
          </a:xfrm>
          <a:prstGeom prst="rect">
            <a:avLst/>
          </a:prstGeom>
          <a:noFill/>
        </p:spPr>
        <p:txBody>
          <a:bodyPr wrap="square" rtlCol="0">
            <a:spAutoFit/>
          </a:bodyPr>
          <a:lstStyle/>
          <a:p>
            <a:r>
              <a:rPr lang="fr-FR" sz="3000" dirty="0" err="1"/>
              <a:t>Simmias</a:t>
            </a:r>
            <a:r>
              <a:rPr lang="fr-FR" sz="3000" dirty="0"/>
              <a:t> de Rhodes (fin du IVe siècle avant l’ère chrétienne)</a:t>
            </a:r>
          </a:p>
        </p:txBody>
      </p:sp>
    </p:spTree>
    <p:extLst>
      <p:ext uri="{BB962C8B-B14F-4D97-AF65-F5344CB8AC3E}">
        <p14:creationId xmlns:p14="http://schemas.microsoft.com/office/powerpoint/2010/main" val="4027754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0DA09-3699-FEBE-23C3-A370DB320CDA}"/>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2A53B92-FB25-0192-55F2-A6258CA9ACCF}"/>
              </a:ext>
            </a:extLst>
          </p:cNvPr>
          <p:cNvSpPr>
            <a:spLocks noGrp="1"/>
          </p:cNvSpPr>
          <p:nvPr>
            <p:ph idx="1"/>
          </p:nvPr>
        </p:nvSpPr>
        <p:spPr>
          <a:xfrm>
            <a:off x="838200" y="537882"/>
            <a:ext cx="10515600" cy="5639081"/>
          </a:xfrm>
        </p:spPr>
        <p:txBody>
          <a:bodyPr>
            <a:normAutofit/>
          </a:bodyPr>
          <a:lstStyle/>
          <a:p>
            <a:pPr marL="0" indent="0">
              <a:buNone/>
            </a:pPr>
            <a:endParaRPr lang="fr-FR" sz="4000" dirty="0"/>
          </a:p>
          <a:p>
            <a:pPr marL="0" indent="0">
              <a:buNone/>
            </a:pPr>
            <a:endParaRPr lang="fr-FR" sz="4000" dirty="0"/>
          </a:p>
          <a:p>
            <a:pPr marL="0" indent="0">
              <a:buNone/>
            </a:pPr>
            <a:endParaRPr lang="fr-FR" sz="4000" dirty="0"/>
          </a:p>
        </p:txBody>
      </p:sp>
      <p:sp>
        <p:nvSpPr>
          <p:cNvPr id="4" name="ZoneTexte 3">
            <a:extLst>
              <a:ext uri="{FF2B5EF4-FFF2-40B4-BE49-F238E27FC236}">
                <a16:creationId xmlns:a16="http://schemas.microsoft.com/office/drawing/2014/main" id="{357314A0-6AF4-7520-2912-6CCE5E73932D}"/>
              </a:ext>
            </a:extLst>
          </p:cNvPr>
          <p:cNvSpPr txBox="1"/>
          <p:nvPr/>
        </p:nvSpPr>
        <p:spPr>
          <a:xfrm>
            <a:off x="7763435" y="2341759"/>
            <a:ext cx="4177553" cy="1477328"/>
          </a:xfrm>
          <a:prstGeom prst="rect">
            <a:avLst/>
          </a:prstGeom>
          <a:noFill/>
        </p:spPr>
        <p:txBody>
          <a:bodyPr wrap="square" rtlCol="0">
            <a:spAutoFit/>
          </a:bodyPr>
          <a:lstStyle/>
          <a:p>
            <a:r>
              <a:rPr lang="fr-FR" sz="3000" dirty="0" err="1"/>
              <a:t>Simmias</a:t>
            </a:r>
            <a:r>
              <a:rPr lang="fr-FR" sz="3000" dirty="0"/>
              <a:t> de Rhodes (fin du IVe siècle avant l’ère chrétienne)</a:t>
            </a:r>
          </a:p>
        </p:txBody>
      </p:sp>
      <p:pic>
        <p:nvPicPr>
          <p:cNvPr id="5" name="Image 4">
            <a:extLst>
              <a:ext uri="{FF2B5EF4-FFF2-40B4-BE49-F238E27FC236}">
                <a16:creationId xmlns:a16="http://schemas.microsoft.com/office/drawing/2014/main" id="{7A803048-716E-5A6B-3F52-A9365F14B2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8669"/>
            <a:ext cx="7550633" cy="4697506"/>
          </a:xfrm>
          <a:prstGeom prst="rect">
            <a:avLst/>
          </a:prstGeom>
        </p:spPr>
      </p:pic>
    </p:spTree>
    <p:extLst>
      <p:ext uri="{BB962C8B-B14F-4D97-AF65-F5344CB8AC3E}">
        <p14:creationId xmlns:p14="http://schemas.microsoft.com/office/powerpoint/2010/main" val="2235327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ABE93-6121-E02A-7F73-A5EC5481227F}"/>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10948EA-99FC-0ECC-7886-2A7BBF06FE76}"/>
              </a:ext>
            </a:extLst>
          </p:cNvPr>
          <p:cNvSpPr>
            <a:spLocks noGrp="1"/>
          </p:cNvSpPr>
          <p:nvPr>
            <p:ph idx="1"/>
          </p:nvPr>
        </p:nvSpPr>
        <p:spPr>
          <a:xfrm>
            <a:off x="838200" y="537882"/>
            <a:ext cx="10515600" cy="5639081"/>
          </a:xfrm>
        </p:spPr>
        <p:txBody>
          <a:bodyPr>
            <a:normAutofit/>
          </a:bodyPr>
          <a:lstStyle/>
          <a:p>
            <a:pPr marL="0" indent="0">
              <a:buNone/>
            </a:pPr>
            <a:endParaRPr lang="fr-FR" sz="4000" dirty="0"/>
          </a:p>
          <a:p>
            <a:pPr marL="0" indent="0">
              <a:buNone/>
            </a:pPr>
            <a:endParaRPr lang="fr-FR" sz="4000" dirty="0"/>
          </a:p>
          <a:p>
            <a:pPr marL="0" indent="0">
              <a:buNone/>
            </a:pPr>
            <a:endParaRPr lang="fr-FR" sz="4000" dirty="0"/>
          </a:p>
        </p:txBody>
      </p:sp>
      <p:sp>
        <p:nvSpPr>
          <p:cNvPr id="4" name="ZoneTexte 3">
            <a:extLst>
              <a:ext uri="{FF2B5EF4-FFF2-40B4-BE49-F238E27FC236}">
                <a16:creationId xmlns:a16="http://schemas.microsoft.com/office/drawing/2014/main" id="{54B93399-FD03-55EE-2133-FD14A796A339}"/>
              </a:ext>
            </a:extLst>
          </p:cNvPr>
          <p:cNvSpPr txBox="1"/>
          <p:nvPr/>
        </p:nvSpPr>
        <p:spPr>
          <a:xfrm>
            <a:off x="7763435" y="2341759"/>
            <a:ext cx="4177553" cy="1015663"/>
          </a:xfrm>
          <a:prstGeom prst="rect">
            <a:avLst/>
          </a:prstGeom>
          <a:noFill/>
        </p:spPr>
        <p:txBody>
          <a:bodyPr wrap="square" rtlCol="0">
            <a:spAutoFit/>
          </a:bodyPr>
          <a:lstStyle/>
          <a:p>
            <a:r>
              <a:rPr lang="fr-FR" sz="3000" dirty="0" err="1"/>
              <a:t>Besantinus</a:t>
            </a:r>
            <a:r>
              <a:rPr lang="fr-FR" sz="3000" dirty="0"/>
              <a:t> (IIe siècle de l’ère chrétienne)</a:t>
            </a:r>
          </a:p>
        </p:txBody>
      </p:sp>
      <p:pic>
        <p:nvPicPr>
          <p:cNvPr id="7" name="Image 6">
            <a:extLst>
              <a:ext uri="{FF2B5EF4-FFF2-40B4-BE49-F238E27FC236}">
                <a16:creationId xmlns:a16="http://schemas.microsoft.com/office/drawing/2014/main" id="{672C7E50-DDAC-FEAD-93BE-EB4605BEA394}"/>
              </a:ext>
            </a:extLst>
          </p:cNvPr>
          <p:cNvPicPr>
            <a:picLocks noChangeAspect="1"/>
          </p:cNvPicPr>
          <p:nvPr/>
        </p:nvPicPr>
        <p:blipFill>
          <a:blip r:embed="rId2"/>
          <a:stretch>
            <a:fillRect/>
          </a:stretch>
        </p:blipFill>
        <p:spPr>
          <a:xfrm>
            <a:off x="1252818" y="0"/>
            <a:ext cx="6096000" cy="7106478"/>
          </a:xfrm>
          <a:prstGeom prst="rect">
            <a:avLst/>
          </a:prstGeom>
        </p:spPr>
      </p:pic>
    </p:spTree>
    <p:extLst>
      <p:ext uri="{BB962C8B-B14F-4D97-AF65-F5344CB8AC3E}">
        <p14:creationId xmlns:p14="http://schemas.microsoft.com/office/powerpoint/2010/main" val="4178003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2E4437-30F0-329A-E3BA-DCFD0A0DDF6C}"/>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684F0D-E3CB-2967-B7A2-459D71570AB0}"/>
              </a:ext>
            </a:extLst>
          </p:cNvPr>
          <p:cNvSpPr>
            <a:spLocks noGrp="1"/>
          </p:cNvSpPr>
          <p:nvPr>
            <p:ph idx="1"/>
          </p:nvPr>
        </p:nvSpPr>
        <p:spPr>
          <a:xfrm>
            <a:off x="838200" y="537882"/>
            <a:ext cx="10515600" cy="5639081"/>
          </a:xfrm>
        </p:spPr>
        <p:txBody>
          <a:bodyPr>
            <a:normAutofit/>
          </a:bodyPr>
          <a:lstStyle/>
          <a:p>
            <a:pPr marL="0" indent="0">
              <a:buNone/>
            </a:pPr>
            <a:endParaRPr lang="fr-FR" sz="4000" dirty="0"/>
          </a:p>
          <a:p>
            <a:pPr marL="0" indent="0">
              <a:buNone/>
            </a:pPr>
            <a:endParaRPr lang="fr-FR" sz="4000" dirty="0"/>
          </a:p>
          <a:p>
            <a:pPr marL="0" indent="0">
              <a:buNone/>
            </a:pPr>
            <a:endParaRPr lang="fr-FR" sz="4000" dirty="0"/>
          </a:p>
        </p:txBody>
      </p:sp>
      <p:sp>
        <p:nvSpPr>
          <p:cNvPr id="4" name="ZoneTexte 3">
            <a:extLst>
              <a:ext uri="{FF2B5EF4-FFF2-40B4-BE49-F238E27FC236}">
                <a16:creationId xmlns:a16="http://schemas.microsoft.com/office/drawing/2014/main" id="{9A512BCF-52CE-D2AE-E4F9-82F36AA0E3C3}"/>
              </a:ext>
            </a:extLst>
          </p:cNvPr>
          <p:cNvSpPr txBox="1"/>
          <p:nvPr/>
        </p:nvSpPr>
        <p:spPr>
          <a:xfrm>
            <a:off x="7763436" y="1997839"/>
            <a:ext cx="4177553" cy="2862322"/>
          </a:xfrm>
          <a:prstGeom prst="rect">
            <a:avLst/>
          </a:prstGeom>
          <a:noFill/>
        </p:spPr>
        <p:txBody>
          <a:bodyPr wrap="square" rtlCol="0">
            <a:spAutoFit/>
          </a:bodyPr>
          <a:lstStyle/>
          <a:p>
            <a:r>
              <a:rPr lang="fr-FR" sz="3000" dirty="0"/>
              <a:t>Mise en image (?) d’un passage des </a:t>
            </a:r>
            <a:r>
              <a:rPr lang="fr-FR" sz="3000" dirty="0" err="1"/>
              <a:t>Astronomica</a:t>
            </a:r>
            <a:r>
              <a:rPr lang="fr-FR" sz="3000" dirty="0"/>
              <a:t> d’</a:t>
            </a:r>
            <a:r>
              <a:rPr lang="fr-FR" sz="3000" dirty="0" err="1"/>
              <a:t>Hygin</a:t>
            </a:r>
            <a:r>
              <a:rPr lang="fr-FR" sz="3000" dirty="0"/>
              <a:t> dans le Harley MS 647 de la British Library (IXe siècle)</a:t>
            </a:r>
          </a:p>
        </p:txBody>
      </p:sp>
      <p:pic>
        <p:nvPicPr>
          <p:cNvPr id="5" name="Image 4">
            <a:extLst>
              <a:ext uri="{FF2B5EF4-FFF2-40B4-BE49-F238E27FC236}">
                <a16:creationId xmlns:a16="http://schemas.microsoft.com/office/drawing/2014/main" id="{CD5601ED-2255-0E3A-66BB-BA695165CB6F}"/>
              </a:ext>
            </a:extLst>
          </p:cNvPr>
          <p:cNvPicPr>
            <a:picLocks noChangeAspect="1"/>
          </p:cNvPicPr>
          <p:nvPr/>
        </p:nvPicPr>
        <p:blipFill>
          <a:blip r:embed="rId2"/>
          <a:stretch>
            <a:fillRect/>
          </a:stretch>
        </p:blipFill>
        <p:spPr>
          <a:xfrm>
            <a:off x="435427" y="0"/>
            <a:ext cx="6981371" cy="6902037"/>
          </a:xfrm>
          <a:prstGeom prst="rect">
            <a:avLst/>
          </a:prstGeom>
        </p:spPr>
      </p:pic>
    </p:spTree>
    <p:extLst>
      <p:ext uri="{BB962C8B-B14F-4D97-AF65-F5344CB8AC3E}">
        <p14:creationId xmlns:p14="http://schemas.microsoft.com/office/powerpoint/2010/main" val="2280858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A397E05-2FA1-888B-8207-3C0733C0613F}"/>
              </a:ext>
            </a:extLst>
          </p:cNvPr>
          <p:cNvSpPr>
            <a:spLocks noGrp="1"/>
          </p:cNvSpPr>
          <p:nvPr>
            <p:ph idx="1"/>
          </p:nvPr>
        </p:nvSpPr>
        <p:spPr>
          <a:xfrm>
            <a:off x="838200" y="564776"/>
            <a:ext cx="10515600" cy="5612187"/>
          </a:xfrm>
        </p:spPr>
        <p:txBody>
          <a:bodyPr/>
          <a:lstStyle/>
          <a:p>
            <a:pPr marL="0" indent="0" algn="just">
              <a:buNone/>
            </a:pPr>
            <a:endParaRPr lang="fr-FR" dirty="0"/>
          </a:p>
          <a:p>
            <a:pPr marL="0" indent="0" algn="just">
              <a:buNone/>
            </a:pPr>
            <a:endParaRPr lang="fr-FR" dirty="0"/>
          </a:p>
          <a:p>
            <a:pPr marL="0" indent="0" algn="just">
              <a:buNone/>
            </a:pPr>
            <a:r>
              <a:rPr lang="fr-FR" dirty="0"/>
              <a:t>« Dans l’une [un des couches du bouclier], ce sont des noces, des festins. Des épousées, au sortir de leur chambre, sont menées par la ville à la clarté des torches, et, sur leurs pas, s’élève, innombrable, le chant d’hyménée. De jeunes danseurs tournent, et, au milieu d’eux flûtes et cithares font entendre leurs accents, et les femmes s’émerveillent, chacune debout, en avant de sa porte. »</a:t>
            </a:r>
          </a:p>
          <a:p>
            <a:pPr marL="0" indent="0" algn="just">
              <a:buNone/>
            </a:pPr>
            <a:endParaRPr lang="fr-FR" dirty="0"/>
          </a:p>
          <a:p>
            <a:pPr marL="0" indent="0" algn="r">
              <a:buNone/>
            </a:pPr>
            <a:r>
              <a:rPr lang="fr-FR" dirty="0"/>
              <a:t>Homère, </a:t>
            </a:r>
            <a:r>
              <a:rPr lang="fr-FR" i="1" dirty="0"/>
              <a:t>Iliade</a:t>
            </a:r>
            <a:r>
              <a:rPr lang="fr-FR" dirty="0"/>
              <a:t>, chant XVIII, traduction de Paul </a:t>
            </a:r>
            <a:r>
              <a:rPr lang="fr-FR" dirty="0" err="1"/>
              <a:t>Mazon</a:t>
            </a:r>
            <a:endParaRPr lang="fr-FR" dirty="0"/>
          </a:p>
        </p:txBody>
      </p:sp>
    </p:spTree>
    <p:extLst>
      <p:ext uri="{BB962C8B-B14F-4D97-AF65-F5344CB8AC3E}">
        <p14:creationId xmlns:p14="http://schemas.microsoft.com/office/powerpoint/2010/main" val="3858673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5302263-9919-8AA5-9759-A178AF0B4646}"/>
              </a:ext>
            </a:extLst>
          </p:cNvPr>
          <p:cNvSpPr>
            <a:spLocks noGrp="1"/>
          </p:cNvSpPr>
          <p:nvPr>
            <p:ph idx="1"/>
          </p:nvPr>
        </p:nvSpPr>
        <p:spPr>
          <a:xfrm>
            <a:off x="838200" y="609600"/>
            <a:ext cx="10515600" cy="5567363"/>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lgn="ctr">
              <a:buNone/>
            </a:pPr>
            <a:r>
              <a:rPr lang="fr-FR" sz="4000" dirty="0"/>
              <a:t>Ces textes sont des objets qui parlent.</a:t>
            </a:r>
          </a:p>
        </p:txBody>
      </p:sp>
    </p:spTree>
    <p:extLst>
      <p:ext uri="{BB962C8B-B14F-4D97-AF65-F5344CB8AC3E}">
        <p14:creationId xmlns:p14="http://schemas.microsoft.com/office/powerpoint/2010/main" val="8717486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D1733-A2D7-68D5-D489-CB709F8BDE10}"/>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8737AB3-BA94-0580-35E7-B562D9EF996B}"/>
              </a:ext>
            </a:extLst>
          </p:cNvPr>
          <p:cNvSpPr>
            <a:spLocks noGrp="1"/>
          </p:cNvSpPr>
          <p:nvPr>
            <p:ph idx="1"/>
          </p:nvPr>
        </p:nvSpPr>
        <p:spPr>
          <a:xfrm>
            <a:off x="838200" y="386316"/>
            <a:ext cx="10515600" cy="5567363"/>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lgn="ctr">
              <a:buNone/>
            </a:pPr>
            <a:r>
              <a:rPr lang="fr-FR" sz="4000" dirty="0"/>
              <a:t>Tout texte est un objet qui parle.</a:t>
            </a:r>
          </a:p>
        </p:txBody>
      </p:sp>
    </p:spTree>
    <p:extLst>
      <p:ext uri="{BB962C8B-B14F-4D97-AF65-F5344CB8AC3E}">
        <p14:creationId xmlns:p14="http://schemas.microsoft.com/office/powerpoint/2010/main" val="1397432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3F4C243-EB38-7779-17C4-87E22B191A1C}"/>
              </a:ext>
            </a:extLst>
          </p:cNvPr>
          <p:cNvSpPr>
            <a:spLocks noGrp="1"/>
          </p:cNvSpPr>
          <p:nvPr>
            <p:ph idx="1"/>
          </p:nvPr>
        </p:nvSpPr>
        <p:spPr>
          <a:xfrm>
            <a:off x="838200" y="637309"/>
            <a:ext cx="10515600" cy="5539654"/>
          </a:xfrm>
        </p:spPr>
        <p:txBody>
          <a:bodyPr/>
          <a:lstStyle/>
          <a:p>
            <a:pPr marL="0" indent="0">
              <a:buNone/>
            </a:pPr>
            <a:endParaRPr lang="fr-FR" dirty="0"/>
          </a:p>
          <a:p>
            <a:pPr marL="0" indent="0">
              <a:buNone/>
            </a:pPr>
            <a:endParaRPr lang="fr-FR" sz="3500" dirty="0"/>
          </a:p>
          <a:p>
            <a:pPr marL="0" indent="0">
              <a:buNone/>
            </a:pPr>
            <a:endParaRPr lang="fr-FR" sz="3500" dirty="0"/>
          </a:p>
          <a:p>
            <a:pPr marL="0" indent="0">
              <a:buNone/>
            </a:pPr>
            <a:r>
              <a:rPr lang="fr-FR" sz="3500" dirty="0"/>
              <a:t>« Chante, Muse, la colère d’Achille » </a:t>
            </a:r>
          </a:p>
          <a:p>
            <a:pPr marL="0" indent="0">
              <a:buNone/>
            </a:pPr>
            <a:endParaRPr lang="fr-FR" sz="3500" dirty="0"/>
          </a:p>
          <a:p>
            <a:pPr marL="0" indent="0" algn="r">
              <a:buNone/>
            </a:pPr>
            <a:r>
              <a:rPr lang="fr-FR" sz="3500" dirty="0"/>
              <a:t>(Homère, </a:t>
            </a:r>
            <a:r>
              <a:rPr lang="fr-FR" sz="3500" i="1" dirty="0"/>
              <a:t>Iliade</a:t>
            </a:r>
            <a:r>
              <a:rPr lang="fr-FR" sz="3500" dirty="0"/>
              <a:t>, I, 1)</a:t>
            </a:r>
          </a:p>
        </p:txBody>
      </p:sp>
    </p:spTree>
    <p:extLst>
      <p:ext uri="{BB962C8B-B14F-4D97-AF65-F5344CB8AC3E}">
        <p14:creationId xmlns:p14="http://schemas.microsoft.com/office/powerpoint/2010/main" val="25061099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6C9D6-8EED-830A-FDBF-0CCB0A8DE411}"/>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3D6CCCC-D50E-695A-0F23-28AC1603E931}"/>
              </a:ext>
            </a:extLst>
          </p:cNvPr>
          <p:cNvSpPr>
            <a:spLocks noGrp="1"/>
          </p:cNvSpPr>
          <p:nvPr>
            <p:ph idx="1"/>
          </p:nvPr>
        </p:nvSpPr>
        <p:spPr>
          <a:xfrm>
            <a:off x="838200" y="450111"/>
            <a:ext cx="10515600" cy="5567363"/>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lgn="ctr">
              <a:buNone/>
            </a:pPr>
            <a:r>
              <a:rPr lang="fr-FR" sz="4000" dirty="0"/>
              <a:t>Tout texte est un objet technique qui parle.</a:t>
            </a:r>
          </a:p>
        </p:txBody>
      </p:sp>
    </p:spTree>
    <p:extLst>
      <p:ext uri="{BB962C8B-B14F-4D97-AF65-F5344CB8AC3E}">
        <p14:creationId xmlns:p14="http://schemas.microsoft.com/office/powerpoint/2010/main" val="917033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CE3A30D-E78B-B51A-BAE5-76829021E809}"/>
              </a:ext>
            </a:extLst>
          </p:cNvPr>
          <p:cNvSpPr>
            <a:spLocks noGrp="1"/>
          </p:cNvSpPr>
          <p:nvPr>
            <p:ph idx="1"/>
          </p:nvPr>
        </p:nvSpPr>
        <p:spPr>
          <a:xfrm>
            <a:off x="838200" y="1101436"/>
            <a:ext cx="10515600" cy="4655127"/>
          </a:xfrm>
        </p:spPr>
        <p:txBody>
          <a:bodyPr/>
          <a:lstStyle/>
          <a:p>
            <a:pPr marL="0" indent="0">
              <a:buNone/>
            </a:pPr>
            <a:r>
              <a:rPr lang="fr-FR" sz="5000" dirty="0"/>
              <a:t>Texte &lt;- </a:t>
            </a:r>
            <a:r>
              <a:rPr lang="fr-FR" sz="5000" i="1" dirty="0" err="1"/>
              <a:t>texo</a:t>
            </a:r>
            <a:r>
              <a:rPr lang="fr-FR" sz="5000" dirty="0"/>
              <a:t> « tisser »</a:t>
            </a:r>
          </a:p>
          <a:p>
            <a:pPr marL="0" indent="0">
              <a:buNone/>
            </a:pPr>
            <a:r>
              <a:rPr lang="fr-FR" sz="5000" dirty="0">
                <a:solidFill>
                  <a:schemeClr val="bg1"/>
                </a:solidFill>
              </a:rPr>
              <a:t>Livre &lt;-</a:t>
            </a:r>
            <a:r>
              <a:rPr lang="fr-FR" sz="5000" i="1" dirty="0">
                <a:solidFill>
                  <a:schemeClr val="bg1"/>
                </a:solidFill>
              </a:rPr>
              <a:t>liber</a:t>
            </a:r>
            <a:r>
              <a:rPr lang="fr-FR" sz="5000" dirty="0">
                <a:solidFill>
                  <a:schemeClr val="bg1"/>
                </a:solidFill>
              </a:rPr>
              <a:t> « pellicule qui se trouve entre le bois et l’écorce extérieure, sur laquelle on écrivait avant la découverte du papyrus »</a:t>
            </a:r>
          </a:p>
          <a:p>
            <a:pPr marL="0" indent="0">
              <a:buNone/>
            </a:pPr>
            <a:r>
              <a:rPr lang="fr-FR" sz="5000" dirty="0">
                <a:solidFill>
                  <a:schemeClr val="bg1"/>
                </a:solidFill>
              </a:rPr>
              <a:t>Bible &lt;- </a:t>
            </a:r>
            <a:r>
              <a:rPr lang="fr-FR" sz="5000" i="1" dirty="0" err="1">
                <a:solidFill>
                  <a:schemeClr val="bg1"/>
                </a:solidFill>
              </a:rPr>
              <a:t>bublos</a:t>
            </a:r>
            <a:r>
              <a:rPr lang="fr-FR" sz="5000" dirty="0">
                <a:solidFill>
                  <a:schemeClr val="bg1"/>
                </a:solidFill>
              </a:rPr>
              <a:t> « plante de papyrus </a:t>
            </a:r>
            <a:r>
              <a:rPr lang="fr-FR" dirty="0"/>
              <a:t>»</a:t>
            </a:r>
          </a:p>
        </p:txBody>
      </p:sp>
    </p:spTree>
    <p:extLst>
      <p:ext uri="{BB962C8B-B14F-4D97-AF65-F5344CB8AC3E}">
        <p14:creationId xmlns:p14="http://schemas.microsoft.com/office/powerpoint/2010/main" val="3867209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F5D03-4252-54FE-C727-3286A3CDF069}"/>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1CD3A88-2835-BC76-E43A-B63EE1CC58CE}"/>
              </a:ext>
            </a:extLst>
          </p:cNvPr>
          <p:cNvSpPr>
            <a:spLocks noGrp="1"/>
          </p:cNvSpPr>
          <p:nvPr>
            <p:ph idx="1"/>
          </p:nvPr>
        </p:nvSpPr>
        <p:spPr>
          <a:xfrm>
            <a:off x="838200" y="1101436"/>
            <a:ext cx="10515600" cy="4655127"/>
          </a:xfrm>
        </p:spPr>
        <p:txBody>
          <a:bodyPr/>
          <a:lstStyle/>
          <a:p>
            <a:pPr marL="0" indent="0">
              <a:buNone/>
            </a:pPr>
            <a:r>
              <a:rPr lang="fr-FR" sz="5000" dirty="0"/>
              <a:t>Texte &lt;- </a:t>
            </a:r>
            <a:r>
              <a:rPr lang="fr-FR" sz="5000" i="1" dirty="0" err="1"/>
              <a:t>texo</a:t>
            </a:r>
            <a:r>
              <a:rPr lang="fr-FR" sz="5000" dirty="0"/>
              <a:t> « tisser »</a:t>
            </a:r>
          </a:p>
          <a:p>
            <a:pPr marL="0" indent="0" algn="just">
              <a:buNone/>
            </a:pPr>
            <a:r>
              <a:rPr lang="fr-FR" sz="5000" dirty="0"/>
              <a:t>Livre &lt;-</a:t>
            </a:r>
            <a:r>
              <a:rPr lang="fr-FR" sz="5000" i="1" dirty="0"/>
              <a:t>liber</a:t>
            </a:r>
            <a:r>
              <a:rPr lang="fr-FR" sz="5000" dirty="0"/>
              <a:t> « pellicule qui se trouve entre le bois et l’écorce extérieure, sur laquelle on écrivait avant la découverte du papyrus »</a:t>
            </a:r>
          </a:p>
          <a:p>
            <a:pPr marL="0" indent="0">
              <a:buNone/>
            </a:pPr>
            <a:r>
              <a:rPr lang="fr-FR" sz="5000" dirty="0">
                <a:solidFill>
                  <a:schemeClr val="bg1"/>
                </a:solidFill>
              </a:rPr>
              <a:t>Bible &lt;- </a:t>
            </a:r>
            <a:r>
              <a:rPr lang="fr-FR" sz="5000" i="1" dirty="0" err="1">
                <a:solidFill>
                  <a:schemeClr val="bg1"/>
                </a:solidFill>
              </a:rPr>
              <a:t>bublos</a:t>
            </a:r>
            <a:r>
              <a:rPr lang="fr-FR" sz="5000" dirty="0">
                <a:solidFill>
                  <a:schemeClr val="bg1"/>
                </a:solidFill>
              </a:rPr>
              <a:t> « plante de papyrus </a:t>
            </a:r>
            <a:r>
              <a:rPr lang="fr-FR" dirty="0">
                <a:solidFill>
                  <a:schemeClr val="bg1"/>
                </a:solidFill>
              </a:rPr>
              <a:t>»</a:t>
            </a:r>
          </a:p>
        </p:txBody>
      </p:sp>
    </p:spTree>
    <p:extLst>
      <p:ext uri="{BB962C8B-B14F-4D97-AF65-F5344CB8AC3E}">
        <p14:creationId xmlns:p14="http://schemas.microsoft.com/office/powerpoint/2010/main" val="14800850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F72C5-8F64-3667-3395-691D5C19BB85}"/>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858D2E8-8B6B-08DA-6083-E3CF4C9916FA}"/>
              </a:ext>
            </a:extLst>
          </p:cNvPr>
          <p:cNvSpPr>
            <a:spLocks noGrp="1"/>
          </p:cNvSpPr>
          <p:nvPr>
            <p:ph idx="1"/>
          </p:nvPr>
        </p:nvSpPr>
        <p:spPr>
          <a:xfrm>
            <a:off x="838200" y="1101436"/>
            <a:ext cx="10515600" cy="4655127"/>
          </a:xfrm>
        </p:spPr>
        <p:txBody>
          <a:bodyPr/>
          <a:lstStyle/>
          <a:p>
            <a:pPr marL="0" indent="0">
              <a:buNone/>
            </a:pPr>
            <a:r>
              <a:rPr lang="fr-FR" sz="5000" dirty="0"/>
              <a:t>Texte &lt;- </a:t>
            </a:r>
            <a:r>
              <a:rPr lang="fr-FR" sz="5000" i="1" dirty="0" err="1"/>
              <a:t>texo</a:t>
            </a:r>
            <a:r>
              <a:rPr lang="fr-FR" sz="5000" dirty="0"/>
              <a:t> « tisser »</a:t>
            </a:r>
          </a:p>
          <a:p>
            <a:pPr marL="0" indent="0" algn="just">
              <a:buNone/>
            </a:pPr>
            <a:r>
              <a:rPr lang="fr-FR" sz="5000" dirty="0"/>
              <a:t>Livre &lt;-</a:t>
            </a:r>
            <a:r>
              <a:rPr lang="fr-FR" sz="5000" i="1" dirty="0"/>
              <a:t>liber</a:t>
            </a:r>
            <a:r>
              <a:rPr lang="fr-FR" sz="5000" dirty="0"/>
              <a:t> « pellicule qui se trouve entre le bois et l’écorce extérieure, sur laquelle on écrivait avant la découverte du papyrus »</a:t>
            </a:r>
          </a:p>
          <a:p>
            <a:pPr marL="0" indent="0">
              <a:buNone/>
            </a:pPr>
            <a:r>
              <a:rPr lang="fr-FR" sz="5000" dirty="0"/>
              <a:t>Bible &lt;- </a:t>
            </a:r>
            <a:r>
              <a:rPr lang="fr-FR" sz="5000" i="1" dirty="0" err="1"/>
              <a:t>bublos</a:t>
            </a:r>
            <a:r>
              <a:rPr lang="fr-FR" sz="5000" dirty="0"/>
              <a:t> « plante de papyrus </a:t>
            </a:r>
            <a:r>
              <a:rPr lang="fr-FR" dirty="0"/>
              <a:t>»</a:t>
            </a:r>
          </a:p>
        </p:txBody>
      </p:sp>
    </p:spTree>
    <p:extLst>
      <p:ext uri="{BB962C8B-B14F-4D97-AF65-F5344CB8AC3E}">
        <p14:creationId xmlns:p14="http://schemas.microsoft.com/office/powerpoint/2010/main" val="31214630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0E4C8-E00C-C0F0-8322-BD42436E4F1D}"/>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6A172B4-F74F-CFDA-B31A-36BA45FB45E5}"/>
              </a:ext>
            </a:extLst>
          </p:cNvPr>
          <p:cNvSpPr>
            <a:spLocks noGrp="1"/>
          </p:cNvSpPr>
          <p:nvPr>
            <p:ph idx="1"/>
          </p:nvPr>
        </p:nvSpPr>
        <p:spPr>
          <a:xfrm>
            <a:off x="838200" y="609600"/>
            <a:ext cx="10515600" cy="5567363"/>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lgn="just">
              <a:buNone/>
            </a:pPr>
            <a:r>
              <a:rPr lang="fr-FR" sz="4000" dirty="0"/>
              <a:t>Tout texte est un automate, pouvant provoquer un </a:t>
            </a:r>
            <a:r>
              <a:rPr lang="fr-FR" sz="4000" i="1" dirty="0" err="1"/>
              <a:t>thauma</a:t>
            </a:r>
            <a:r>
              <a:rPr lang="fr-FR" sz="4000" i="1" dirty="0"/>
              <a:t> </a:t>
            </a:r>
            <a:r>
              <a:rPr lang="fr-FR" sz="4000" dirty="0"/>
              <a:t>« enchantement », éventuellement teinté d’angoisse.</a:t>
            </a:r>
          </a:p>
        </p:txBody>
      </p:sp>
    </p:spTree>
    <p:extLst>
      <p:ext uri="{BB962C8B-B14F-4D97-AF65-F5344CB8AC3E}">
        <p14:creationId xmlns:p14="http://schemas.microsoft.com/office/powerpoint/2010/main" val="10805550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BB99B-B231-A62D-40CD-B7913D36A4A3}"/>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99E128-AEEB-F6D0-842B-2494A8B2D65B}"/>
              </a:ext>
            </a:extLst>
          </p:cNvPr>
          <p:cNvSpPr>
            <a:spLocks noGrp="1"/>
          </p:cNvSpPr>
          <p:nvPr>
            <p:ph idx="1"/>
          </p:nvPr>
        </p:nvSpPr>
        <p:spPr>
          <a:xfrm>
            <a:off x="838200" y="609600"/>
            <a:ext cx="10515600" cy="5567363"/>
          </a:xfrm>
        </p:spPr>
        <p:txBody>
          <a:bodyPr>
            <a:normAutofit fontScale="92500" lnSpcReduction="20000"/>
          </a:bodyPr>
          <a:lstStyle/>
          <a:p>
            <a:pPr marL="0" indent="0">
              <a:buNone/>
            </a:pPr>
            <a:endParaRPr lang="fr-FR" dirty="0"/>
          </a:p>
          <a:p>
            <a:pPr marL="0" indent="0">
              <a:buNone/>
            </a:pPr>
            <a:endParaRPr lang="fr-FR" dirty="0"/>
          </a:p>
          <a:p>
            <a:pPr marL="0" indent="0" algn="just">
              <a:buNone/>
            </a:pPr>
            <a:r>
              <a:rPr lang="fr-FR" sz="4000" dirty="0"/>
              <a:t>« Un </a:t>
            </a:r>
            <a:r>
              <a:rPr lang="fr-FR" sz="4000" dirty="0" err="1"/>
              <a:t>décalage</a:t>
            </a:r>
            <a:r>
              <a:rPr lang="fr-FR" sz="4000" dirty="0"/>
              <a:t> temporel </a:t>
            </a:r>
            <a:r>
              <a:rPr lang="fr-FR" sz="4000" dirty="0" err="1"/>
              <a:t>apparaît</a:t>
            </a:r>
            <a:r>
              <a:rPr lang="fr-FR" sz="4000" dirty="0"/>
              <a:t> [au cours de la lecture], </a:t>
            </a:r>
            <a:r>
              <a:rPr lang="fr-FR" sz="4000" b="1" dirty="0"/>
              <a:t>une sorte de distinction </a:t>
            </a:r>
            <a:r>
              <a:rPr lang="fr-FR" sz="4000" b="1" dirty="0" err="1"/>
              <a:t>schizoïde</a:t>
            </a:r>
            <a:r>
              <a:rPr lang="fr-FR" sz="4000" dirty="0"/>
              <a:t> entre ce que je ressens et ce que l’autre ressent (…) de sorte que l’œuvre semble d’abord penser par </a:t>
            </a:r>
            <a:r>
              <a:rPr lang="fr-FR" sz="4000" dirty="0" err="1"/>
              <a:t>elle-même</a:t>
            </a:r>
            <a:r>
              <a:rPr lang="fr-FR" sz="4000" dirty="0"/>
              <a:t> et m’informer ensuite de ce qu’elle a pensé. Ainsi j’ai souvent l’impression, en lisant, d’</a:t>
            </a:r>
            <a:r>
              <a:rPr lang="fr-FR" sz="4000" dirty="0" err="1"/>
              <a:t>être</a:t>
            </a:r>
            <a:r>
              <a:rPr lang="fr-FR" sz="4000" dirty="0"/>
              <a:t> seulement </a:t>
            </a:r>
            <a:r>
              <a:rPr lang="fr-FR" sz="4000" dirty="0" err="1"/>
              <a:t>témoin</a:t>
            </a:r>
            <a:r>
              <a:rPr lang="fr-FR" sz="4000" dirty="0"/>
              <a:t> d’une action qui, en </a:t>
            </a:r>
            <a:r>
              <a:rPr lang="fr-FR" sz="4000" dirty="0" err="1"/>
              <a:t>même</a:t>
            </a:r>
            <a:r>
              <a:rPr lang="fr-FR" sz="4000" dirty="0"/>
              <a:t> temps me concerne et ne me concerne pas. »</a:t>
            </a:r>
          </a:p>
          <a:p>
            <a:pPr marL="0" indent="0" algn="just">
              <a:buNone/>
            </a:pPr>
            <a:endParaRPr lang="fr-FR" sz="4000" dirty="0"/>
          </a:p>
          <a:p>
            <a:pPr marL="0" indent="0" algn="r">
              <a:buNone/>
            </a:pPr>
            <a:r>
              <a:rPr lang="fr-FR" sz="4000" dirty="0"/>
              <a:t>(Georges Poulet, « </a:t>
            </a:r>
            <a:r>
              <a:rPr lang="fr-FR" sz="4000" dirty="0" err="1"/>
              <a:t>Criticism</a:t>
            </a:r>
            <a:r>
              <a:rPr lang="fr-FR" sz="4000" dirty="0"/>
              <a:t> and the </a:t>
            </a:r>
            <a:r>
              <a:rPr lang="fr-FR" sz="4000" dirty="0" err="1"/>
              <a:t>experience</a:t>
            </a:r>
            <a:r>
              <a:rPr lang="fr-FR" sz="4000" dirty="0"/>
              <a:t> of </a:t>
            </a:r>
            <a:r>
              <a:rPr lang="fr-FR" sz="4000" dirty="0" err="1"/>
              <a:t>interiority</a:t>
            </a:r>
            <a:r>
              <a:rPr lang="fr-FR" sz="4000" dirty="0"/>
              <a:t> »)</a:t>
            </a:r>
          </a:p>
        </p:txBody>
      </p:sp>
    </p:spTree>
    <p:extLst>
      <p:ext uri="{BB962C8B-B14F-4D97-AF65-F5344CB8AC3E}">
        <p14:creationId xmlns:p14="http://schemas.microsoft.com/office/powerpoint/2010/main" val="8265793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A3CD5-98E0-257C-4FA7-F094BE36F5CA}"/>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458D3FA-902E-FA46-ADF6-D9FF6BB5849F}"/>
              </a:ext>
            </a:extLst>
          </p:cNvPr>
          <p:cNvSpPr>
            <a:spLocks noGrp="1"/>
          </p:cNvSpPr>
          <p:nvPr>
            <p:ph idx="1"/>
          </p:nvPr>
        </p:nvSpPr>
        <p:spPr>
          <a:xfrm>
            <a:off x="838200" y="609600"/>
            <a:ext cx="10515600" cy="5567363"/>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lgn="just">
              <a:buNone/>
            </a:pPr>
            <a:r>
              <a:rPr lang="fr-FR" sz="4000" dirty="0"/>
              <a:t>Tout texte est une simili-personne, vivant indépendamment de son </a:t>
            </a:r>
            <a:r>
              <a:rPr lang="fr-FR" sz="4000" dirty="0" err="1"/>
              <a:t>auteur·rice</a:t>
            </a:r>
            <a:r>
              <a:rPr lang="fr-FR" sz="4000" dirty="0"/>
              <a:t>.</a:t>
            </a:r>
          </a:p>
        </p:txBody>
      </p:sp>
    </p:spTree>
    <p:extLst>
      <p:ext uri="{BB962C8B-B14F-4D97-AF65-F5344CB8AC3E}">
        <p14:creationId xmlns:p14="http://schemas.microsoft.com/office/powerpoint/2010/main" val="3550877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F83B1-4390-AB2E-E592-4137709F0934}"/>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D12693A-E17A-14CD-1901-A3DAFA1C01E7}"/>
              </a:ext>
            </a:extLst>
          </p:cNvPr>
          <p:cNvSpPr>
            <a:spLocks noGrp="1"/>
          </p:cNvSpPr>
          <p:nvPr>
            <p:ph idx="1"/>
          </p:nvPr>
        </p:nvSpPr>
        <p:spPr>
          <a:xfrm>
            <a:off x="838200" y="564776"/>
            <a:ext cx="10515600" cy="5612187"/>
          </a:xfrm>
        </p:spPr>
        <p:txBody>
          <a:bodyPr/>
          <a:lstStyle/>
          <a:p>
            <a:pPr marL="0" indent="0" algn="just">
              <a:buNone/>
            </a:pPr>
            <a:endParaRPr lang="fr-FR" dirty="0"/>
          </a:p>
          <a:p>
            <a:pPr marL="0" indent="0" algn="just">
              <a:buNone/>
            </a:pPr>
            <a:endParaRPr lang="fr-FR" dirty="0"/>
          </a:p>
          <a:p>
            <a:pPr marL="0" indent="0" algn="just">
              <a:buNone/>
            </a:pPr>
            <a:r>
              <a:rPr lang="fr-FR" dirty="0"/>
              <a:t>« Dans l’une [un des couches du bouclier], ce sont des noces, des festins. Des épousées, au sortir de leur chambre, sont menées par la ville à la clarté des torches, et, </a:t>
            </a:r>
            <a:r>
              <a:rPr lang="fr-FR" b="1" dirty="0"/>
              <a:t>sur leurs pas, s’élève, innombrable, le chant d’hyménée</a:t>
            </a:r>
            <a:r>
              <a:rPr lang="fr-FR" dirty="0"/>
              <a:t>. De jeunes danseurs tournent, et, au milieu d’eux </a:t>
            </a:r>
            <a:r>
              <a:rPr lang="fr-FR" b="1" dirty="0"/>
              <a:t>flûtes et cithares font entendre leurs accents</a:t>
            </a:r>
            <a:r>
              <a:rPr lang="fr-FR" dirty="0"/>
              <a:t>, et les femmes s’émerveillent, chacune debout, en avant de sa porte. »</a:t>
            </a:r>
          </a:p>
          <a:p>
            <a:pPr marL="0" indent="0" algn="just">
              <a:buNone/>
            </a:pPr>
            <a:endParaRPr lang="fr-FR"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1184918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3CE1F-2BD5-3C1A-C6A4-1F32238BEFF6}"/>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74E80A9-48B7-16EF-2F75-A30D2554976B}"/>
              </a:ext>
            </a:extLst>
          </p:cNvPr>
          <p:cNvSpPr>
            <a:spLocks noGrp="1"/>
          </p:cNvSpPr>
          <p:nvPr>
            <p:ph idx="1"/>
          </p:nvPr>
        </p:nvSpPr>
        <p:spPr>
          <a:xfrm>
            <a:off x="838200" y="609600"/>
            <a:ext cx="10515600" cy="5567363"/>
          </a:xfrm>
        </p:spPr>
        <p:txBody>
          <a:bodyPr/>
          <a:lstStyle/>
          <a:p>
            <a:pPr marL="0" indent="0">
              <a:buNone/>
            </a:pPr>
            <a:endParaRPr lang="fr-FR" dirty="0"/>
          </a:p>
          <a:p>
            <a:pPr marL="0" indent="0">
              <a:buNone/>
            </a:pPr>
            <a:endParaRPr lang="fr-FR" dirty="0"/>
          </a:p>
          <a:p>
            <a:pPr marL="0" indent="0">
              <a:buNone/>
            </a:pPr>
            <a:endParaRPr lang="fr-FR" dirty="0"/>
          </a:p>
        </p:txBody>
      </p:sp>
      <p:pic>
        <p:nvPicPr>
          <p:cNvPr id="4" name="Image 3" descr="Une image contenant texte, Police, capture d’écran, Impression&#10;&#10;Le contenu généré par l’IA peut être incorrect.">
            <a:extLst>
              <a:ext uri="{FF2B5EF4-FFF2-40B4-BE49-F238E27FC236}">
                <a16:creationId xmlns:a16="http://schemas.microsoft.com/office/drawing/2014/main" id="{46574985-2711-B4D3-E060-159D7FD6D0AB}"/>
              </a:ext>
            </a:extLst>
          </p:cNvPr>
          <p:cNvPicPr>
            <a:picLocks noChangeAspect="1"/>
          </p:cNvPicPr>
          <p:nvPr/>
        </p:nvPicPr>
        <p:blipFill>
          <a:blip r:embed="rId2"/>
          <a:stretch>
            <a:fillRect/>
          </a:stretch>
        </p:blipFill>
        <p:spPr>
          <a:xfrm>
            <a:off x="3332018" y="336331"/>
            <a:ext cx="4723823" cy="6185337"/>
          </a:xfrm>
          <a:prstGeom prst="rect">
            <a:avLst/>
          </a:prstGeom>
        </p:spPr>
      </p:pic>
    </p:spTree>
    <p:extLst>
      <p:ext uri="{BB962C8B-B14F-4D97-AF65-F5344CB8AC3E}">
        <p14:creationId xmlns:p14="http://schemas.microsoft.com/office/powerpoint/2010/main" val="3688119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Image 4" descr="Une image contenant livre, papier, noir et blanc, conception&#10;&#10;Le contenu généré par l’IA peut être incorrect.">
            <a:extLst>
              <a:ext uri="{FF2B5EF4-FFF2-40B4-BE49-F238E27FC236}">
                <a16:creationId xmlns:a16="http://schemas.microsoft.com/office/drawing/2014/main" id="{AF135183-3800-06AC-CF47-112E2B9429E5}"/>
              </a:ext>
            </a:extLst>
          </p:cNvPr>
          <p:cNvPicPr>
            <a:picLocks noChangeAspect="1"/>
          </p:cNvPicPr>
          <p:nvPr/>
        </p:nvPicPr>
        <p:blipFill>
          <a:blip r:embed="rId2"/>
          <a:srcRect t="16396" b="5764"/>
          <a:stretch>
            <a:fillRect/>
          </a:stretch>
        </p:blipFill>
        <p:spPr>
          <a:xfrm>
            <a:off x="20" y="1282"/>
            <a:ext cx="12191980" cy="6856718"/>
          </a:xfrm>
          <a:prstGeom prst="rect">
            <a:avLst/>
          </a:prstGeom>
        </p:spPr>
      </p:pic>
    </p:spTree>
    <p:extLst>
      <p:ext uri="{BB962C8B-B14F-4D97-AF65-F5344CB8AC3E}">
        <p14:creationId xmlns:p14="http://schemas.microsoft.com/office/powerpoint/2010/main" val="19464538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C21759C-B375-E95C-ACF1-D8E6D8FD5552}"/>
              </a:ext>
            </a:extLst>
          </p:cNvPr>
          <p:cNvSpPr txBox="1"/>
          <p:nvPr/>
        </p:nvSpPr>
        <p:spPr>
          <a:xfrm>
            <a:off x="1357745" y="942109"/>
            <a:ext cx="9587346" cy="707886"/>
          </a:xfrm>
          <a:prstGeom prst="rect">
            <a:avLst/>
          </a:prstGeom>
          <a:noFill/>
        </p:spPr>
        <p:txBody>
          <a:bodyPr wrap="square" rtlCol="0">
            <a:spAutoFit/>
          </a:bodyPr>
          <a:lstStyle/>
          <a:p>
            <a:r>
              <a:rPr lang="fr-FR" sz="4000" dirty="0"/>
              <a:t>Achille Tatius (IIe siècle de l’ère chrétienne) </a:t>
            </a:r>
          </a:p>
        </p:txBody>
      </p:sp>
    </p:spTree>
    <p:extLst>
      <p:ext uri="{BB962C8B-B14F-4D97-AF65-F5344CB8AC3E}">
        <p14:creationId xmlns:p14="http://schemas.microsoft.com/office/powerpoint/2010/main" val="3502412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5C2E8-40FF-6C5A-BB5C-E4649889C2D2}"/>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E115C84C-61B0-6629-E597-BE6A05AF1C72}"/>
              </a:ext>
            </a:extLst>
          </p:cNvPr>
          <p:cNvSpPr txBox="1"/>
          <p:nvPr/>
        </p:nvSpPr>
        <p:spPr>
          <a:xfrm>
            <a:off x="1357745" y="942109"/>
            <a:ext cx="9587346" cy="5632311"/>
          </a:xfrm>
          <a:prstGeom prst="rect">
            <a:avLst/>
          </a:prstGeom>
          <a:noFill/>
        </p:spPr>
        <p:txBody>
          <a:bodyPr wrap="square" rtlCol="0">
            <a:spAutoFit/>
          </a:bodyPr>
          <a:lstStyle/>
          <a:p>
            <a:r>
              <a:rPr lang="fr-FR" sz="4000" dirty="0"/>
              <a:t>Achille Tatius (IIe siècle de l’ère chrétienne)</a:t>
            </a:r>
          </a:p>
          <a:p>
            <a:pPr algn="just"/>
            <a:endParaRPr lang="fr-FR" sz="4000" dirty="0"/>
          </a:p>
          <a:p>
            <a:pPr algn="just"/>
            <a:r>
              <a:rPr lang="fr-FR" sz="4000" dirty="0"/>
              <a:t>« J’ai lu l’</a:t>
            </a:r>
            <a:r>
              <a:rPr lang="fr-FR" sz="4000" i="1" dirty="0" err="1"/>
              <a:t>Eikositripodiade</a:t>
            </a:r>
            <a:r>
              <a:rPr lang="fr-FR" sz="4000" dirty="0"/>
              <a:t> d’Achille Tatius qui reprend le chant dix-huitième de l’Iliade. Son style est moins bon et plus coquet que son modèle. »</a:t>
            </a:r>
          </a:p>
          <a:p>
            <a:pPr algn="just"/>
            <a:endParaRPr lang="fr-FR" sz="4000" dirty="0"/>
          </a:p>
          <a:p>
            <a:pPr algn="just"/>
            <a:r>
              <a:rPr lang="fr-FR" sz="4000" dirty="0"/>
              <a:t>Photius de Constantinople (IXe siècle), </a:t>
            </a:r>
            <a:r>
              <a:rPr lang="fr-FR" sz="4000" i="1" dirty="0"/>
              <a:t>Bibliothèque</a:t>
            </a:r>
            <a:r>
              <a:rPr lang="fr-FR" sz="4000" dirty="0"/>
              <a:t>, notice 279 </a:t>
            </a:r>
          </a:p>
        </p:txBody>
      </p:sp>
    </p:spTree>
    <p:extLst>
      <p:ext uri="{BB962C8B-B14F-4D97-AF65-F5344CB8AC3E}">
        <p14:creationId xmlns:p14="http://schemas.microsoft.com/office/powerpoint/2010/main" val="2676100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A8368C-1657-FAD3-0A9D-EC436B3FB66A}"/>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6E7CFF3E-74D3-5006-AD26-7E6794B3A213}"/>
              </a:ext>
            </a:extLst>
          </p:cNvPr>
          <p:cNvSpPr txBox="1"/>
          <p:nvPr/>
        </p:nvSpPr>
        <p:spPr>
          <a:xfrm>
            <a:off x="1357745" y="942109"/>
            <a:ext cx="9587346" cy="5632311"/>
          </a:xfrm>
          <a:prstGeom prst="rect">
            <a:avLst/>
          </a:prstGeom>
          <a:noFill/>
        </p:spPr>
        <p:txBody>
          <a:bodyPr wrap="square" rtlCol="0">
            <a:spAutoFit/>
          </a:bodyPr>
          <a:lstStyle/>
          <a:p>
            <a:r>
              <a:rPr lang="fr-FR" sz="4000" dirty="0"/>
              <a:t>Achille Tatius (IIe siècle de l’ère chrétienne)</a:t>
            </a:r>
          </a:p>
          <a:p>
            <a:pPr algn="just"/>
            <a:endParaRPr lang="fr-FR" sz="4000" dirty="0"/>
          </a:p>
          <a:p>
            <a:pPr algn="just"/>
            <a:r>
              <a:rPr lang="fr-FR" sz="4000" dirty="0"/>
              <a:t>« J’ai lu l’</a:t>
            </a:r>
            <a:r>
              <a:rPr lang="fr-FR" sz="4000" b="1" i="1" dirty="0" err="1"/>
              <a:t>Eikositripodiade</a:t>
            </a:r>
            <a:r>
              <a:rPr lang="fr-FR" sz="4000" dirty="0"/>
              <a:t> d’Achille Tatius qui reprend le chant dix-huitième de l’Iliade. Son style est moins bon et plus coquet que son modèle. »</a:t>
            </a:r>
          </a:p>
          <a:p>
            <a:pPr algn="just"/>
            <a:endParaRPr lang="fr-FR" sz="4000" dirty="0"/>
          </a:p>
          <a:p>
            <a:pPr algn="just"/>
            <a:r>
              <a:rPr lang="fr-FR" sz="4000" dirty="0"/>
              <a:t>Photius de Constantinople (IXe siècle), </a:t>
            </a:r>
            <a:r>
              <a:rPr lang="fr-FR" sz="4000" i="1" dirty="0"/>
              <a:t>Bibliothèque</a:t>
            </a:r>
            <a:r>
              <a:rPr lang="fr-FR" sz="4000" dirty="0"/>
              <a:t>, notice 279 </a:t>
            </a:r>
          </a:p>
        </p:txBody>
      </p:sp>
    </p:spTree>
    <p:extLst>
      <p:ext uri="{BB962C8B-B14F-4D97-AF65-F5344CB8AC3E}">
        <p14:creationId xmlns:p14="http://schemas.microsoft.com/office/powerpoint/2010/main" val="39107075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160D2-F29A-3211-F46D-E3EFB4A91142}"/>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17FC2581-20B4-CF5E-3D18-27C98100B377}"/>
              </a:ext>
            </a:extLst>
          </p:cNvPr>
          <p:cNvSpPr txBox="1"/>
          <p:nvPr/>
        </p:nvSpPr>
        <p:spPr>
          <a:xfrm>
            <a:off x="969818" y="886690"/>
            <a:ext cx="9587346" cy="2554545"/>
          </a:xfrm>
          <a:prstGeom prst="rect">
            <a:avLst/>
          </a:prstGeom>
          <a:noFill/>
        </p:spPr>
        <p:txBody>
          <a:bodyPr wrap="square" rtlCol="0">
            <a:spAutoFit/>
          </a:bodyPr>
          <a:lstStyle/>
          <a:p>
            <a:r>
              <a:rPr lang="fr-FR" sz="4000" dirty="0"/>
              <a:t>Achille Tatius, </a:t>
            </a:r>
            <a:r>
              <a:rPr lang="fr-FR" sz="4000" i="1" dirty="0" err="1"/>
              <a:t>Eikositripodiade</a:t>
            </a:r>
            <a:endParaRPr lang="fr-FR" sz="4000" i="1" dirty="0"/>
          </a:p>
          <a:p>
            <a:endParaRPr lang="fr-FR" sz="4000" i="1" dirty="0"/>
          </a:p>
          <a:p>
            <a:r>
              <a:rPr lang="fr-FR" sz="4000" i="1" dirty="0"/>
              <a:t>Batrachomyomachie </a:t>
            </a:r>
            <a:r>
              <a:rPr lang="fr-FR" sz="4000" dirty="0"/>
              <a:t>(entre le IVe et le Ier siècle avant l’ère chrétienne)</a:t>
            </a:r>
            <a:endParaRPr lang="fr-FR" sz="4000" i="1" dirty="0"/>
          </a:p>
        </p:txBody>
      </p:sp>
    </p:spTree>
    <p:extLst>
      <p:ext uri="{BB962C8B-B14F-4D97-AF65-F5344CB8AC3E}">
        <p14:creationId xmlns:p14="http://schemas.microsoft.com/office/powerpoint/2010/main" val="26771944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8936A-CA41-6836-EAA4-DC0A0F00AED8}"/>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63E1AA20-B7FC-7E83-DBFC-21C2AE07C50C}"/>
              </a:ext>
            </a:extLst>
          </p:cNvPr>
          <p:cNvSpPr txBox="1"/>
          <p:nvPr/>
        </p:nvSpPr>
        <p:spPr>
          <a:xfrm>
            <a:off x="969818" y="886690"/>
            <a:ext cx="9587346" cy="4401205"/>
          </a:xfrm>
          <a:prstGeom prst="rect">
            <a:avLst/>
          </a:prstGeom>
          <a:noFill/>
        </p:spPr>
        <p:txBody>
          <a:bodyPr wrap="square" rtlCol="0">
            <a:spAutoFit/>
          </a:bodyPr>
          <a:lstStyle/>
          <a:p>
            <a:r>
              <a:rPr lang="fr-FR" sz="4000" dirty="0"/>
              <a:t>Achille Tatius, </a:t>
            </a:r>
            <a:r>
              <a:rPr lang="fr-FR" sz="4000" i="1" dirty="0" err="1"/>
              <a:t>Eikositripodiade</a:t>
            </a:r>
            <a:endParaRPr lang="fr-FR" sz="4000" i="1" dirty="0"/>
          </a:p>
          <a:p>
            <a:endParaRPr lang="fr-FR" sz="4000" i="1" dirty="0"/>
          </a:p>
          <a:p>
            <a:r>
              <a:rPr lang="fr-FR" sz="4000" i="1" dirty="0"/>
              <a:t>Batrachomyomachie </a:t>
            </a:r>
            <a:r>
              <a:rPr lang="fr-FR" sz="4000" dirty="0"/>
              <a:t>(entre le IVe et le Ier siècle avant l’ère chrétienne)</a:t>
            </a:r>
          </a:p>
          <a:p>
            <a:endParaRPr lang="fr-FR" sz="4000" i="1" dirty="0"/>
          </a:p>
          <a:p>
            <a:pPr algn="ctr"/>
            <a:r>
              <a:rPr lang="fr-FR" sz="4000" i="1" dirty="0" err="1"/>
              <a:t>Eikosi</a:t>
            </a:r>
            <a:r>
              <a:rPr lang="fr-FR" sz="4000" i="1" dirty="0"/>
              <a:t>-        -</a:t>
            </a:r>
            <a:r>
              <a:rPr lang="fr-FR" sz="4000" i="1" dirty="0" err="1"/>
              <a:t>tripod</a:t>
            </a:r>
            <a:r>
              <a:rPr lang="fr-FR" sz="4000" i="1" dirty="0"/>
              <a:t>-        -</a:t>
            </a:r>
            <a:r>
              <a:rPr lang="fr-FR" sz="4000" i="1" dirty="0" err="1"/>
              <a:t>iade</a:t>
            </a:r>
            <a:endParaRPr lang="fr-FR" sz="4000" i="1" dirty="0"/>
          </a:p>
          <a:p>
            <a:r>
              <a:rPr lang="fr-FR" sz="4000" i="1" dirty="0"/>
              <a:t>                </a:t>
            </a:r>
            <a:r>
              <a:rPr lang="fr-FR" sz="4000" dirty="0"/>
              <a:t>Vingt             trépieds                             </a:t>
            </a:r>
          </a:p>
        </p:txBody>
      </p:sp>
    </p:spTree>
    <p:extLst>
      <p:ext uri="{BB962C8B-B14F-4D97-AF65-F5344CB8AC3E}">
        <p14:creationId xmlns:p14="http://schemas.microsoft.com/office/powerpoint/2010/main" val="39660035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F5EEE-6A18-C85F-8BB6-46C8D048F3FD}"/>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BE1B8462-E193-FDB9-FFA9-90491B077281}"/>
              </a:ext>
            </a:extLst>
          </p:cNvPr>
          <p:cNvSpPr txBox="1"/>
          <p:nvPr/>
        </p:nvSpPr>
        <p:spPr>
          <a:xfrm>
            <a:off x="969818" y="886690"/>
            <a:ext cx="9587346" cy="1323439"/>
          </a:xfrm>
          <a:prstGeom prst="rect">
            <a:avLst/>
          </a:prstGeom>
          <a:noFill/>
        </p:spPr>
        <p:txBody>
          <a:bodyPr wrap="square" rtlCol="0">
            <a:spAutoFit/>
          </a:bodyPr>
          <a:lstStyle/>
          <a:p>
            <a:r>
              <a:rPr lang="fr-FR" sz="4000" dirty="0"/>
              <a:t>Fragments retrouvés en 2019 en Turquie</a:t>
            </a:r>
          </a:p>
          <a:p>
            <a:endParaRPr lang="fr-FR" sz="4000" dirty="0"/>
          </a:p>
        </p:txBody>
      </p:sp>
    </p:spTree>
    <p:extLst>
      <p:ext uri="{BB962C8B-B14F-4D97-AF65-F5344CB8AC3E}">
        <p14:creationId xmlns:p14="http://schemas.microsoft.com/office/powerpoint/2010/main" val="30699907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6B946-C278-15B2-529E-4E6B508E5C5A}"/>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300D53F0-7BA6-E6D8-8525-570F9D0C96BA}"/>
              </a:ext>
            </a:extLst>
          </p:cNvPr>
          <p:cNvSpPr txBox="1"/>
          <p:nvPr/>
        </p:nvSpPr>
        <p:spPr>
          <a:xfrm>
            <a:off x="969818" y="886690"/>
            <a:ext cx="9587346" cy="2554545"/>
          </a:xfrm>
          <a:prstGeom prst="rect">
            <a:avLst/>
          </a:prstGeom>
          <a:noFill/>
        </p:spPr>
        <p:txBody>
          <a:bodyPr wrap="square" rtlCol="0">
            <a:spAutoFit/>
          </a:bodyPr>
          <a:lstStyle/>
          <a:p>
            <a:r>
              <a:rPr lang="fr-FR" sz="4000" dirty="0"/>
              <a:t>Fragments retrouvés en 2019 en Turquie</a:t>
            </a:r>
          </a:p>
          <a:p>
            <a:endParaRPr lang="fr-FR" sz="4000" dirty="0"/>
          </a:p>
          <a:p>
            <a:r>
              <a:rPr lang="fr-FR" sz="4000" dirty="0"/>
              <a:t>Vingt textes prenant la forme chacun d’un trépied</a:t>
            </a:r>
          </a:p>
        </p:txBody>
      </p:sp>
    </p:spTree>
    <p:extLst>
      <p:ext uri="{BB962C8B-B14F-4D97-AF65-F5344CB8AC3E}">
        <p14:creationId xmlns:p14="http://schemas.microsoft.com/office/powerpoint/2010/main" val="16863337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BEC30-0BF1-1342-39ED-F5CB5824F6F5}"/>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45F59AFB-0626-C17E-BDFD-C17D57355653}"/>
              </a:ext>
            </a:extLst>
          </p:cNvPr>
          <p:cNvSpPr txBox="1"/>
          <p:nvPr/>
        </p:nvSpPr>
        <p:spPr>
          <a:xfrm>
            <a:off x="969818" y="886690"/>
            <a:ext cx="9587346" cy="3785652"/>
          </a:xfrm>
          <a:prstGeom prst="rect">
            <a:avLst/>
          </a:prstGeom>
          <a:noFill/>
        </p:spPr>
        <p:txBody>
          <a:bodyPr wrap="square" rtlCol="0">
            <a:spAutoFit/>
          </a:bodyPr>
          <a:lstStyle/>
          <a:p>
            <a:r>
              <a:rPr lang="fr-FR" sz="4000" dirty="0"/>
              <a:t>Fragments retrouvés en 2019 en Turquie</a:t>
            </a:r>
          </a:p>
          <a:p>
            <a:endParaRPr lang="fr-FR" sz="4000" dirty="0"/>
          </a:p>
          <a:p>
            <a:r>
              <a:rPr lang="fr-FR" sz="4000" dirty="0"/>
              <a:t>Vingt textes prenant la forme chacun d’un trépied</a:t>
            </a:r>
          </a:p>
          <a:p>
            <a:pPr algn="just"/>
            <a:r>
              <a:rPr lang="fr-FR" sz="4000" dirty="0"/>
              <a:t>Trois vers pour le socle puis trois vers écrits à la verticale, le deuxième plus bref</a:t>
            </a:r>
          </a:p>
        </p:txBody>
      </p:sp>
    </p:spTree>
    <p:extLst>
      <p:ext uri="{BB962C8B-B14F-4D97-AF65-F5344CB8AC3E}">
        <p14:creationId xmlns:p14="http://schemas.microsoft.com/office/powerpoint/2010/main" val="357242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0CC7D-C43B-941C-1846-3AB891496F9C}"/>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8D9695B-A3D7-BB6C-7896-98B76F8EA920}"/>
              </a:ext>
            </a:extLst>
          </p:cNvPr>
          <p:cNvSpPr>
            <a:spLocks noGrp="1"/>
          </p:cNvSpPr>
          <p:nvPr>
            <p:ph idx="1"/>
          </p:nvPr>
        </p:nvSpPr>
        <p:spPr>
          <a:xfrm>
            <a:off x="838200" y="564776"/>
            <a:ext cx="10515600" cy="5612187"/>
          </a:xfrm>
        </p:spPr>
        <p:txBody>
          <a:body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r>
              <a:rPr lang="fr-BE" dirty="0"/>
              <a:t>« Un enfant est au centre, qui délicieusement, touche d’un </a:t>
            </a:r>
            <a:r>
              <a:rPr lang="fr-BE" b="1" dirty="0"/>
              <a:t>luth</a:t>
            </a:r>
            <a:r>
              <a:rPr lang="fr-BE" dirty="0"/>
              <a:t> </a:t>
            </a:r>
            <a:r>
              <a:rPr lang="fr-BE" b="1" dirty="0"/>
              <a:t>sonore, cependant que, de sa voix grêle, il chante une belle complainte</a:t>
            </a:r>
            <a:r>
              <a:rPr lang="fr-BE" dirty="0"/>
              <a:t>. »</a:t>
            </a:r>
          </a:p>
          <a:p>
            <a:pPr marL="0" indent="0" algn="just">
              <a:buNone/>
            </a:pPr>
            <a:endParaRPr lang="fr-BE"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42777102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6CF3C-1625-B524-816D-966A005E446C}"/>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9AD9EE62-2C13-2706-975B-B0DD69E0788B}"/>
              </a:ext>
            </a:extLst>
          </p:cNvPr>
          <p:cNvSpPr txBox="1"/>
          <p:nvPr/>
        </p:nvSpPr>
        <p:spPr>
          <a:xfrm>
            <a:off x="969818" y="886690"/>
            <a:ext cx="9587346" cy="4401205"/>
          </a:xfrm>
          <a:prstGeom prst="rect">
            <a:avLst/>
          </a:prstGeom>
          <a:noFill/>
        </p:spPr>
        <p:txBody>
          <a:bodyPr wrap="square" rtlCol="0">
            <a:spAutoFit/>
          </a:bodyPr>
          <a:lstStyle/>
          <a:p>
            <a:r>
              <a:rPr lang="fr-FR" sz="4000" dirty="0"/>
              <a:t>Fragments retrouvés en 2019 en Turquie</a:t>
            </a:r>
          </a:p>
          <a:p>
            <a:endParaRPr lang="fr-FR" sz="4000" dirty="0"/>
          </a:p>
          <a:p>
            <a:r>
              <a:rPr lang="fr-FR" sz="4000" dirty="0"/>
              <a:t>Vingt textes prenant la forme chacun d’un trépied</a:t>
            </a:r>
          </a:p>
          <a:p>
            <a:pPr algn="just"/>
            <a:r>
              <a:rPr lang="fr-FR" sz="4000" dirty="0"/>
              <a:t>Trois vers pour le socle puis trois vers écrits à la verticale, le deuxième plus bref</a:t>
            </a:r>
          </a:p>
          <a:p>
            <a:r>
              <a:rPr lang="fr-FR" sz="4000" dirty="0"/>
              <a:t>Uniquement en dactyles — ∪ ∪ </a:t>
            </a:r>
          </a:p>
        </p:txBody>
      </p:sp>
    </p:spTree>
    <p:extLst>
      <p:ext uri="{BB962C8B-B14F-4D97-AF65-F5344CB8AC3E}">
        <p14:creationId xmlns:p14="http://schemas.microsoft.com/office/powerpoint/2010/main" val="13302429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FB30F-0E48-450F-0907-BC79B1A91DFE}"/>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FE15F461-B59E-412D-80CC-59C10738DACD}"/>
              </a:ext>
            </a:extLst>
          </p:cNvPr>
          <p:cNvSpPr txBox="1"/>
          <p:nvPr/>
        </p:nvSpPr>
        <p:spPr>
          <a:xfrm>
            <a:off x="692727" y="2299853"/>
            <a:ext cx="10806546" cy="1323439"/>
          </a:xfrm>
          <a:prstGeom prst="rect">
            <a:avLst/>
          </a:prstGeom>
          <a:noFill/>
        </p:spPr>
        <p:txBody>
          <a:bodyPr wrap="square" rtlCol="0">
            <a:spAutoFit/>
          </a:bodyPr>
          <a:lstStyle/>
          <a:p>
            <a:r>
              <a:rPr lang="fr-BE" sz="4000" dirty="0"/>
              <a:t>Ainsi qu’un / cotyle dont / tu voudrais / t’abreuver </a:t>
            </a:r>
          </a:p>
          <a:p>
            <a:r>
              <a:rPr lang="fr-BE" sz="4000" dirty="0"/>
              <a:t>Je m’en vais / te tirer / par l’oreille / écoute-moi</a:t>
            </a:r>
          </a:p>
        </p:txBody>
      </p:sp>
    </p:spTree>
    <p:extLst>
      <p:ext uri="{BB962C8B-B14F-4D97-AF65-F5344CB8AC3E}">
        <p14:creationId xmlns:p14="http://schemas.microsoft.com/office/powerpoint/2010/main" val="36946303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91D91-B5DA-D8E5-5992-56BD3BCEE97B}"/>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C6B9CC29-C709-E091-92AD-391A687E2FF8}"/>
              </a:ext>
            </a:extLst>
          </p:cNvPr>
          <p:cNvSpPr txBox="1"/>
          <p:nvPr/>
        </p:nvSpPr>
        <p:spPr>
          <a:xfrm>
            <a:off x="692727" y="1843950"/>
            <a:ext cx="10806546" cy="3170099"/>
          </a:xfrm>
          <a:prstGeom prst="rect">
            <a:avLst/>
          </a:prstGeom>
          <a:noFill/>
        </p:spPr>
        <p:txBody>
          <a:bodyPr wrap="square" rtlCol="0">
            <a:spAutoFit/>
          </a:bodyPr>
          <a:lstStyle/>
          <a:p>
            <a:r>
              <a:rPr lang="fr-BE" sz="4000" dirty="0"/>
              <a:t>À la lampe / mon discours […]</a:t>
            </a:r>
          </a:p>
          <a:p>
            <a:r>
              <a:rPr lang="fr-BE" sz="4000" dirty="0"/>
              <a:t>Demain je / tapoterai / à ta porte / jusqu’à ce / que tu m’ouvres </a:t>
            </a:r>
          </a:p>
          <a:p>
            <a:r>
              <a:rPr lang="fr-BE" sz="4000" dirty="0"/>
              <a:t>Ou qu’elles s’ouvrent / d’elles-mêmes (</a:t>
            </a:r>
            <a:r>
              <a:rPr lang="fr-BE" sz="4000" dirty="0" err="1"/>
              <a:t>automataï</a:t>
            </a:r>
            <a:r>
              <a:rPr lang="fr-BE" sz="4000" dirty="0"/>
              <a:t>) / et à l’heure [ou par l’Heure]</a:t>
            </a:r>
          </a:p>
        </p:txBody>
      </p:sp>
    </p:spTree>
    <p:extLst>
      <p:ext uri="{BB962C8B-B14F-4D97-AF65-F5344CB8AC3E}">
        <p14:creationId xmlns:p14="http://schemas.microsoft.com/office/powerpoint/2010/main" val="2389516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E6BDD-8DDC-9C9C-BC35-2F527576AB1C}"/>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EACBC306-A777-6D51-D94D-EB9FBDE25BC5}"/>
              </a:ext>
            </a:extLst>
          </p:cNvPr>
          <p:cNvSpPr txBox="1"/>
          <p:nvPr/>
        </p:nvSpPr>
        <p:spPr>
          <a:xfrm>
            <a:off x="692727" y="1843950"/>
            <a:ext cx="10806546" cy="3170099"/>
          </a:xfrm>
          <a:prstGeom prst="rect">
            <a:avLst/>
          </a:prstGeom>
          <a:noFill/>
        </p:spPr>
        <p:txBody>
          <a:bodyPr wrap="square" rtlCol="0">
            <a:spAutoFit/>
          </a:bodyPr>
          <a:lstStyle/>
          <a:p>
            <a:r>
              <a:rPr lang="fr-BE" sz="4000" dirty="0"/>
              <a:t>À la lampe / mon discours […]</a:t>
            </a:r>
          </a:p>
          <a:p>
            <a:r>
              <a:rPr lang="fr-BE" sz="4000" dirty="0"/>
              <a:t>Demain </a:t>
            </a:r>
            <a:r>
              <a:rPr lang="fr-BE" sz="4000" b="1" dirty="0"/>
              <a:t>je</a:t>
            </a:r>
            <a:r>
              <a:rPr lang="fr-BE" sz="4000" dirty="0"/>
              <a:t> / tapoterai / à ta porte / jusqu’à ce / que tu m’ouvres </a:t>
            </a:r>
          </a:p>
          <a:p>
            <a:r>
              <a:rPr lang="fr-BE" sz="4000" dirty="0"/>
              <a:t>Ou qu’elles s’ouvrent / d’elles-mêmes (</a:t>
            </a:r>
            <a:r>
              <a:rPr lang="fr-BE" sz="4000" dirty="0" err="1"/>
              <a:t>automataï</a:t>
            </a:r>
            <a:r>
              <a:rPr lang="fr-BE" sz="4000" dirty="0"/>
              <a:t>) / et à l’heure [ou par l’Heure]</a:t>
            </a:r>
          </a:p>
        </p:txBody>
      </p:sp>
    </p:spTree>
    <p:extLst>
      <p:ext uri="{BB962C8B-B14F-4D97-AF65-F5344CB8AC3E}">
        <p14:creationId xmlns:p14="http://schemas.microsoft.com/office/powerpoint/2010/main" val="18160145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43359-680D-F64B-9641-67AAF024C046}"/>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B39DEDAA-58D6-45A6-D8E2-41DFB9C1A658}"/>
              </a:ext>
            </a:extLst>
          </p:cNvPr>
          <p:cNvSpPr txBox="1"/>
          <p:nvPr/>
        </p:nvSpPr>
        <p:spPr>
          <a:xfrm>
            <a:off x="692727" y="1843950"/>
            <a:ext cx="10806546" cy="3170099"/>
          </a:xfrm>
          <a:prstGeom prst="rect">
            <a:avLst/>
          </a:prstGeom>
          <a:noFill/>
        </p:spPr>
        <p:txBody>
          <a:bodyPr wrap="square" rtlCol="0">
            <a:spAutoFit/>
          </a:bodyPr>
          <a:lstStyle/>
          <a:p>
            <a:r>
              <a:rPr lang="fr-BE" sz="4000" dirty="0"/>
              <a:t>À la lampe / mon discours […]</a:t>
            </a:r>
          </a:p>
          <a:p>
            <a:r>
              <a:rPr lang="fr-BE" sz="4000" dirty="0"/>
              <a:t>Demain je / tapoterai / à ta porte / jusqu’à ce / que tu m’ouvres </a:t>
            </a:r>
          </a:p>
          <a:p>
            <a:r>
              <a:rPr lang="fr-BE" sz="4000" b="1" dirty="0"/>
              <a:t>Ou qu’elles s’ouvrent / d’elles-mêmes (</a:t>
            </a:r>
            <a:r>
              <a:rPr lang="fr-BE" sz="4000" b="1" dirty="0" err="1"/>
              <a:t>automataï</a:t>
            </a:r>
            <a:r>
              <a:rPr lang="fr-BE" sz="4000" b="1" dirty="0"/>
              <a:t>) / et à l’heure [ou par l’Heure]</a:t>
            </a:r>
          </a:p>
        </p:txBody>
      </p:sp>
    </p:spTree>
    <p:extLst>
      <p:ext uri="{BB962C8B-B14F-4D97-AF65-F5344CB8AC3E}">
        <p14:creationId xmlns:p14="http://schemas.microsoft.com/office/powerpoint/2010/main" val="10285962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08377-37D5-CBE0-78D8-A7EF426BC480}"/>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24F853F0-173D-692C-4A1E-91E492038585}"/>
              </a:ext>
            </a:extLst>
          </p:cNvPr>
          <p:cNvSpPr txBox="1"/>
          <p:nvPr/>
        </p:nvSpPr>
        <p:spPr>
          <a:xfrm>
            <a:off x="692727" y="1843950"/>
            <a:ext cx="10806546" cy="4401205"/>
          </a:xfrm>
          <a:prstGeom prst="rect">
            <a:avLst/>
          </a:prstGeom>
          <a:noFill/>
        </p:spPr>
        <p:txBody>
          <a:bodyPr wrap="square" rtlCol="0">
            <a:spAutoFit/>
          </a:bodyPr>
          <a:lstStyle/>
          <a:p>
            <a:r>
              <a:rPr lang="fr-BE" sz="4000" dirty="0"/>
              <a:t>À la lampe / mon discours […]</a:t>
            </a:r>
          </a:p>
          <a:p>
            <a:r>
              <a:rPr lang="fr-BE" sz="4000" dirty="0"/>
              <a:t>Demain je / tapoterai / à ta porte / jusqu’à ce / que tu m’ouvres </a:t>
            </a:r>
          </a:p>
          <a:p>
            <a:r>
              <a:rPr lang="fr-BE" sz="4000" b="1" dirty="0"/>
              <a:t>Ou qu’elles s’ouvrent / d’elles-mêmes (</a:t>
            </a:r>
            <a:r>
              <a:rPr lang="fr-BE" sz="4000" b="1" dirty="0" err="1"/>
              <a:t>automataï</a:t>
            </a:r>
            <a:r>
              <a:rPr lang="fr-BE" sz="4000" b="1" dirty="0"/>
              <a:t>) / et à l’heure [ou par l’Heure]</a:t>
            </a:r>
          </a:p>
          <a:p>
            <a:endParaRPr lang="fr-BE" sz="4000" b="1" dirty="0"/>
          </a:p>
          <a:p>
            <a:r>
              <a:rPr lang="fr-BE" sz="4000" dirty="0"/>
              <a:t>// </a:t>
            </a:r>
            <a:r>
              <a:rPr lang="fr-BE" sz="4000" i="1" dirty="0"/>
              <a:t>Iliade</a:t>
            </a:r>
            <a:r>
              <a:rPr lang="fr-BE" sz="4000" dirty="0"/>
              <a:t> V</a:t>
            </a:r>
          </a:p>
        </p:txBody>
      </p:sp>
    </p:spTree>
    <p:extLst>
      <p:ext uri="{BB962C8B-B14F-4D97-AF65-F5344CB8AC3E}">
        <p14:creationId xmlns:p14="http://schemas.microsoft.com/office/powerpoint/2010/main" val="30536036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7CBC1-FA28-7026-74C5-B5DB5163B034}"/>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453B08B6-D810-F290-6415-754C8D3E7372}"/>
              </a:ext>
            </a:extLst>
          </p:cNvPr>
          <p:cNvPicPr>
            <a:picLocks noChangeAspect="1"/>
          </p:cNvPicPr>
          <p:nvPr/>
        </p:nvPicPr>
        <p:blipFill>
          <a:blip r:embed="rId2"/>
          <a:stretch>
            <a:fillRect/>
          </a:stretch>
        </p:blipFill>
        <p:spPr>
          <a:xfrm>
            <a:off x="2355272" y="0"/>
            <a:ext cx="6901873" cy="7246967"/>
          </a:xfrm>
          <a:prstGeom prst="rect">
            <a:avLst/>
          </a:prstGeom>
        </p:spPr>
      </p:pic>
    </p:spTree>
    <p:extLst>
      <p:ext uri="{BB962C8B-B14F-4D97-AF65-F5344CB8AC3E}">
        <p14:creationId xmlns:p14="http://schemas.microsoft.com/office/powerpoint/2010/main" val="1881388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6F633-1F4C-D4CE-1E07-E251897D050A}"/>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11C75CC3-DD7D-6D70-D5AC-A91ED115B3F5}"/>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220969DD-60E9-E466-DB28-3849DCFFD5C5}"/>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robe de / tisserande </a:t>
            </a:r>
          </a:p>
          <a:p>
            <a:r>
              <a:rPr lang="fr-BE" dirty="0"/>
              <a:t>Que lui fit / le fruit mûr / du talion / ouranien </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27949149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3A8E8-B9E9-A587-4C19-E4E71A49CBC7}"/>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E4253FDA-5648-250E-F37F-489CB67E02B0}"/>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66D35549-ADC4-80A9-E513-48E1FD20116B}"/>
              </a:ext>
            </a:extLst>
          </p:cNvPr>
          <p:cNvSpPr txBox="1"/>
          <p:nvPr/>
        </p:nvSpPr>
        <p:spPr>
          <a:xfrm>
            <a:off x="7398327" y="1385455"/>
            <a:ext cx="4294909" cy="3416320"/>
          </a:xfrm>
          <a:prstGeom prst="rect">
            <a:avLst/>
          </a:prstGeom>
          <a:noFill/>
        </p:spPr>
        <p:txBody>
          <a:bodyPr wrap="square" rtlCol="0">
            <a:spAutoFit/>
          </a:bodyPr>
          <a:lstStyle/>
          <a:p>
            <a:r>
              <a:rPr lang="fr-BE" dirty="0"/>
              <a:t>En dernier / </a:t>
            </a:r>
            <a:r>
              <a:rPr lang="fr-BE" b="1" dirty="0"/>
              <a:t>l’éclopé</a:t>
            </a:r>
            <a:r>
              <a:rPr lang="fr-BE" dirty="0"/>
              <a:t> / revêtit / robe de / tisserande </a:t>
            </a:r>
          </a:p>
          <a:p>
            <a:r>
              <a:rPr lang="fr-BE" dirty="0"/>
              <a:t>Que lui fit / le fruit mûr / du talion / ouranien </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40238241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352BE-6667-2130-987B-1F5B937D99D2}"/>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2DE63FB3-14AD-9357-D96E-5E3B0C1104B4}"/>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B442762C-F4D8-637E-7FC1-4F7CBF65631F}"/>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a:t>
            </a:r>
            <a:r>
              <a:rPr lang="fr-BE" b="1" dirty="0"/>
              <a:t>robe de / tisserande </a:t>
            </a:r>
          </a:p>
          <a:p>
            <a:r>
              <a:rPr lang="fr-BE" dirty="0"/>
              <a:t>Que lui fit / le fruit mûr / du talion / ouranien </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2648681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55261-FA5B-CBB5-27EC-A889AF3F8BE1}"/>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E31FCCB-207E-F141-ADD8-DF97331F5B7C}"/>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r>
              <a:rPr lang="fr-FR" dirty="0"/>
              <a:t>« </a:t>
            </a:r>
            <a:r>
              <a:rPr lang="fr-BE" dirty="0"/>
              <a:t>Mais, chez les autres, les hommes postés en avant de l’assemblée entendent </a:t>
            </a:r>
            <a:r>
              <a:rPr lang="fr-BE" b="1" dirty="0"/>
              <a:t>ce grand vacarme autour des bœufs</a:t>
            </a:r>
            <a:r>
              <a:rPr lang="fr-BE" dirty="0"/>
              <a:t>. Ils montent, tous, aussitôt sur les chars aux attelages </a:t>
            </a:r>
            <a:r>
              <a:rPr lang="fr-BE" b="1" dirty="0"/>
              <a:t>piaffants</a:t>
            </a:r>
            <a:r>
              <a:rPr lang="fr-BE" dirty="0"/>
              <a:t>, partent en quête et vite atteignent l’ennemi. »</a:t>
            </a:r>
            <a:endParaRPr lang="fr-FR"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34237239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24E56-7A0A-183D-B468-B261BDCF3944}"/>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0EA382B2-D35F-3AE1-A1DF-68479DC05459}"/>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D9040B5F-1B84-F816-F2F5-C6D19040E399}"/>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robe de / tisserande </a:t>
            </a:r>
          </a:p>
          <a:p>
            <a:r>
              <a:rPr lang="fr-BE" dirty="0"/>
              <a:t>Que lui fit / </a:t>
            </a:r>
            <a:r>
              <a:rPr lang="fr-BE" b="1" dirty="0"/>
              <a:t>le fruit mûr / du talion / ouranien </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23824921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5BDCA-C898-79CD-8185-A384ABECEFC7}"/>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339E6E13-CF2D-F60A-6210-1EB73822E773}"/>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AC0CF837-2377-745D-3590-0AEEBFB71D76}"/>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robe de / tisserande </a:t>
            </a:r>
          </a:p>
          <a:p>
            <a:r>
              <a:rPr lang="fr-BE" dirty="0"/>
              <a:t>Que lui fit / </a:t>
            </a:r>
            <a:r>
              <a:rPr lang="fr-BE" b="1" dirty="0"/>
              <a:t>le fruit mûr / du talion / ouranien = Pandore</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19741317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CADBE-4675-4987-52E3-3BC19F680D5A}"/>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9203524D-ED1C-A8B9-8110-3167BB394BFD}"/>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59A82F46-B5A1-19B2-F517-AA4DB19E2F1A}"/>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robe de / tisserande </a:t>
            </a:r>
          </a:p>
          <a:p>
            <a:r>
              <a:rPr lang="fr-BE" dirty="0"/>
              <a:t>Que lui fit / le fruit mûr / du talion / ouranien = Pandore</a:t>
            </a:r>
          </a:p>
          <a:p>
            <a:r>
              <a:rPr lang="fr-BE" dirty="0"/>
              <a:t>Composa / un rouleau / [se couvrant ?] / par lui-même</a:t>
            </a:r>
          </a:p>
          <a:p>
            <a:r>
              <a:rPr lang="fr-BE" dirty="0"/>
              <a:t> </a:t>
            </a:r>
          </a:p>
          <a:p>
            <a:r>
              <a:rPr lang="fr-BE" dirty="0"/>
              <a:t>Des empreintes / </a:t>
            </a:r>
            <a:r>
              <a:rPr lang="fr-BE" b="1" dirty="0"/>
              <a:t>pattes-griffes</a:t>
            </a:r>
            <a:r>
              <a:rPr lang="fr-BE" dirty="0"/>
              <a:t> / des récits </a:t>
            </a:r>
          </a:p>
          <a:p>
            <a:r>
              <a:rPr lang="fr-BE" dirty="0"/>
              <a:t>S’accrochant / au public </a:t>
            </a:r>
          </a:p>
          <a:p>
            <a:r>
              <a:rPr lang="fr-BE" dirty="0"/>
              <a:t>Je tapote / vers les vitres / si non ouï  </a:t>
            </a:r>
          </a:p>
          <a:p>
            <a:endParaRPr lang="fr-FR" dirty="0"/>
          </a:p>
        </p:txBody>
      </p:sp>
    </p:spTree>
    <p:extLst>
      <p:ext uri="{BB962C8B-B14F-4D97-AF65-F5344CB8AC3E}">
        <p14:creationId xmlns:p14="http://schemas.microsoft.com/office/powerpoint/2010/main" val="8612913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E4657-BEDB-09C1-4BB1-30F088847F8C}"/>
            </a:ext>
          </a:extLst>
        </p:cNvPr>
        <p:cNvGrpSpPr/>
        <p:nvPr/>
      </p:nvGrpSpPr>
      <p:grpSpPr>
        <a:xfrm>
          <a:off x="0" y="0"/>
          <a:ext cx="0" cy="0"/>
          <a:chOff x="0" y="0"/>
          <a:chExt cx="0" cy="0"/>
        </a:xfrm>
      </p:grpSpPr>
      <p:pic>
        <p:nvPicPr>
          <p:cNvPr id="3" name="Image 2" descr="Une image contenant texte, capture d’écran, Police&#10;&#10;Le contenu généré par l’IA peut être incorrect.">
            <a:extLst>
              <a:ext uri="{FF2B5EF4-FFF2-40B4-BE49-F238E27FC236}">
                <a16:creationId xmlns:a16="http://schemas.microsoft.com/office/drawing/2014/main" id="{AD6A60D9-631C-36A9-DB3F-8A226832855A}"/>
              </a:ext>
            </a:extLst>
          </p:cNvPr>
          <p:cNvPicPr>
            <a:picLocks noChangeAspect="1"/>
          </p:cNvPicPr>
          <p:nvPr/>
        </p:nvPicPr>
        <p:blipFill>
          <a:blip r:embed="rId2"/>
          <a:stretch>
            <a:fillRect/>
          </a:stretch>
        </p:blipFill>
        <p:spPr>
          <a:xfrm>
            <a:off x="0" y="0"/>
            <a:ext cx="6901873" cy="7246967"/>
          </a:xfrm>
          <a:prstGeom prst="rect">
            <a:avLst/>
          </a:prstGeom>
        </p:spPr>
      </p:pic>
      <p:sp>
        <p:nvSpPr>
          <p:cNvPr id="2" name="ZoneTexte 1">
            <a:extLst>
              <a:ext uri="{FF2B5EF4-FFF2-40B4-BE49-F238E27FC236}">
                <a16:creationId xmlns:a16="http://schemas.microsoft.com/office/drawing/2014/main" id="{189481EE-3590-260F-1532-14746748E1E8}"/>
              </a:ext>
            </a:extLst>
          </p:cNvPr>
          <p:cNvSpPr txBox="1"/>
          <p:nvPr/>
        </p:nvSpPr>
        <p:spPr>
          <a:xfrm>
            <a:off x="7398327" y="1385455"/>
            <a:ext cx="4294909" cy="3416320"/>
          </a:xfrm>
          <a:prstGeom prst="rect">
            <a:avLst/>
          </a:prstGeom>
          <a:noFill/>
        </p:spPr>
        <p:txBody>
          <a:bodyPr wrap="square" rtlCol="0">
            <a:spAutoFit/>
          </a:bodyPr>
          <a:lstStyle/>
          <a:p>
            <a:r>
              <a:rPr lang="fr-BE" dirty="0"/>
              <a:t>En dernier / l’éclopé / revêtit / robe de / tisserande </a:t>
            </a:r>
          </a:p>
          <a:p>
            <a:r>
              <a:rPr lang="fr-BE" dirty="0"/>
              <a:t>Que lui fit / le fruit mûr / du talion / ouranien = Pandore</a:t>
            </a:r>
          </a:p>
          <a:p>
            <a:r>
              <a:rPr lang="fr-BE" dirty="0"/>
              <a:t>Composa / un rouleau / [se couvrant ?] / par lui-même</a:t>
            </a:r>
          </a:p>
          <a:p>
            <a:r>
              <a:rPr lang="fr-BE" dirty="0"/>
              <a:t> </a:t>
            </a:r>
          </a:p>
          <a:p>
            <a:r>
              <a:rPr lang="fr-BE" dirty="0"/>
              <a:t>Des empreintes / pattes-griffes / des récits </a:t>
            </a:r>
          </a:p>
          <a:p>
            <a:r>
              <a:rPr lang="fr-BE" dirty="0"/>
              <a:t>S’accrochant / au public </a:t>
            </a:r>
          </a:p>
          <a:p>
            <a:r>
              <a:rPr lang="fr-BE" b="1" dirty="0"/>
              <a:t>Je tapote / vers les vitres / si non ouï  </a:t>
            </a:r>
          </a:p>
          <a:p>
            <a:endParaRPr lang="fr-FR" dirty="0"/>
          </a:p>
        </p:txBody>
      </p:sp>
    </p:spTree>
    <p:extLst>
      <p:ext uri="{BB962C8B-B14F-4D97-AF65-F5344CB8AC3E}">
        <p14:creationId xmlns:p14="http://schemas.microsoft.com/office/powerpoint/2010/main" val="40260957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946F293-9773-7C91-19FA-E540215E7454}"/>
              </a:ext>
            </a:extLst>
          </p:cNvPr>
          <p:cNvSpPr txBox="1"/>
          <p:nvPr/>
        </p:nvSpPr>
        <p:spPr>
          <a:xfrm>
            <a:off x="1148316" y="1509823"/>
            <a:ext cx="9723857" cy="3170099"/>
          </a:xfrm>
          <a:prstGeom prst="rect">
            <a:avLst/>
          </a:prstGeom>
          <a:noFill/>
        </p:spPr>
        <p:txBody>
          <a:bodyPr wrap="square" rtlCol="0">
            <a:spAutoFit/>
          </a:bodyPr>
          <a:lstStyle/>
          <a:p>
            <a:pPr algn="just"/>
            <a:r>
              <a:rPr lang="fr-FR" sz="4000" dirty="0"/>
              <a:t>Un autre exemple de texte autonome, de texte automate, de texte qui, parce qu’il est une création technique, parle et fait réagir par sa propre action et par une action du monde des textes (réécriture de l</a:t>
            </a:r>
            <a:r>
              <a:rPr lang="fr-FR" sz="4000" i="1" dirty="0"/>
              <a:t>’Iliade</a:t>
            </a:r>
            <a:r>
              <a:rPr lang="fr-FR" sz="4000" dirty="0"/>
              <a:t>).</a:t>
            </a:r>
          </a:p>
        </p:txBody>
      </p:sp>
    </p:spTree>
    <p:extLst>
      <p:ext uri="{BB962C8B-B14F-4D97-AF65-F5344CB8AC3E}">
        <p14:creationId xmlns:p14="http://schemas.microsoft.com/office/powerpoint/2010/main" val="13530665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535AB1-BF2E-799C-E602-3C2F511895DD}"/>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0409FCE8-6019-378D-E3FE-92719DC679C9}"/>
              </a:ext>
            </a:extLst>
          </p:cNvPr>
          <p:cNvSpPr txBox="1"/>
          <p:nvPr/>
        </p:nvSpPr>
        <p:spPr>
          <a:xfrm>
            <a:off x="566058" y="511629"/>
            <a:ext cx="11364685" cy="1938992"/>
          </a:xfrm>
          <a:prstGeom prst="rect">
            <a:avLst/>
          </a:prstGeom>
          <a:noFill/>
        </p:spPr>
        <p:txBody>
          <a:bodyPr wrap="square" rtlCol="0">
            <a:spAutoFit/>
          </a:bodyPr>
          <a:lstStyle/>
          <a:p>
            <a:pPr algn="just"/>
            <a:r>
              <a:rPr lang="fr-FR" sz="4000" dirty="0"/>
              <a:t>Sortir d’un paradigme du texte sacré -&gt; texte objet technique (// Simondon)</a:t>
            </a:r>
          </a:p>
          <a:p>
            <a:pPr algn="just"/>
            <a:endParaRPr lang="fr-FR" sz="4000" dirty="0"/>
          </a:p>
        </p:txBody>
      </p:sp>
    </p:spTree>
    <p:extLst>
      <p:ext uri="{BB962C8B-B14F-4D97-AF65-F5344CB8AC3E}">
        <p14:creationId xmlns:p14="http://schemas.microsoft.com/office/powerpoint/2010/main" val="196402543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19380-3BB7-847C-D87D-80C6727C1A2C}"/>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81BBE5B1-533A-6BB1-8029-FF13F1AD90D5}"/>
              </a:ext>
            </a:extLst>
          </p:cNvPr>
          <p:cNvSpPr txBox="1"/>
          <p:nvPr/>
        </p:nvSpPr>
        <p:spPr>
          <a:xfrm>
            <a:off x="566058" y="511629"/>
            <a:ext cx="11364685" cy="3785652"/>
          </a:xfrm>
          <a:prstGeom prst="rect">
            <a:avLst/>
          </a:prstGeom>
          <a:noFill/>
        </p:spPr>
        <p:txBody>
          <a:bodyPr wrap="square" rtlCol="0">
            <a:spAutoFit/>
          </a:bodyPr>
          <a:lstStyle/>
          <a:p>
            <a:pPr algn="just"/>
            <a:r>
              <a:rPr lang="fr-FR" sz="4000" dirty="0"/>
              <a:t>Sortir d’un paradigme du texte sacré -&gt; texte objet technique (// Simondon)</a:t>
            </a:r>
          </a:p>
          <a:p>
            <a:pPr algn="just"/>
            <a:endParaRPr lang="fr-FR" sz="4000" dirty="0"/>
          </a:p>
          <a:p>
            <a:pPr algn="just"/>
            <a:r>
              <a:rPr lang="fr-FR" sz="4000" dirty="0"/>
              <a:t>Autonomie du texte par rapport à l’</a:t>
            </a:r>
            <a:r>
              <a:rPr lang="fr-FR" sz="4000" dirty="0" err="1"/>
              <a:t>auteurice</a:t>
            </a:r>
            <a:r>
              <a:rPr lang="fr-FR" sz="4000" dirty="0"/>
              <a:t> et liberté d’interprétation</a:t>
            </a:r>
          </a:p>
          <a:p>
            <a:pPr algn="just"/>
            <a:endParaRPr lang="fr-FR" sz="4000" dirty="0"/>
          </a:p>
        </p:txBody>
      </p:sp>
    </p:spTree>
    <p:extLst>
      <p:ext uri="{BB962C8B-B14F-4D97-AF65-F5344CB8AC3E}">
        <p14:creationId xmlns:p14="http://schemas.microsoft.com/office/powerpoint/2010/main" val="24303884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5FB63-CB37-6A43-7E36-6FD930AB3BFE}"/>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03F5DE6D-A592-6FC4-441A-77145E44CB7C}"/>
              </a:ext>
            </a:extLst>
          </p:cNvPr>
          <p:cNvSpPr txBox="1"/>
          <p:nvPr/>
        </p:nvSpPr>
        <p:spPr>
          <a:xfrm>
            <a:off x="566058" y="511629"/>
            <a:ext cx="11364685" cy="5632311"/>
          </a:xfrm>
          <a:prstGeom prst="rect">
            <a:avLst/>
          </a:prstGeom>
          <a:noFill/>
        </p:spPr>
        <p:txBody>
          <a:bodyPr wrap="square" rtlCol="0">
            <a:spAutoFit/>
          </a:bodyPr>
          <a:lstStyle/>
          <a:p>
            <a:pPr algn="just"/>
            <a:r>
              <a:rPr lang="fr-FR" sz="4000" dirty="0"/>
              <a:t>Sortir d’un paradigme du texte sacré -&gt; texte objet technique (// Simondon)</a:t>
            </a:r>
          </a:p>
          <a:p>
            <a:pPr algn="just"/>
            <a:endParaRPr lang="fr-FR" sz="4000" dirty="0"/>
          </a:p>
          <a:p>
            <a:pPr algn="just"/>
            <a:r>
              <a:rPr lang="fr-FR" sz="4000" dirty="0"/>
              <a:t>Autonomie du texte par rapport à l’</a:t>
            </a:r>
            <a:r>
              <a:rPr lang="fr-FR" sz="4000" dirty="0" err="1"/>
              <a:t>auteurice</a:t>
            </a:r>
            <a:r>
              <a:rPr lang="fr-FR" sz="4000" dirty="0"/>
              <a:t> et liberté d’interprétation</a:t>
            </a:r>
          </a:p>
          <a:p>
            <a:pPr algn="just"/>
            <a:endParaRPr lang="fr-FR" sz="4000" dirty="0"/>
          </a:p>
          <a:p>
            <a:pPr algn="just"/>
            <a:r>
              <a:rPr lang="fr-FR" sz="4000" dirty="0"/>
              <a:t>Situer des processus créatifs à partir du texte : l’</a:t>
            </a:r>
            <a:r>
              <a:rPr lang="fr-FR" sz="4000" dirty="0" err="1"/>
              <a:t>auteurice</a:t>
            </a:r>
            <a:r>
              <a:rPr lang="fr-FR" sz="4000" dirty="0"/>
              <a:t> définit des règles du jeu que prolongent les </a:t>
            </a:r>
            <a:r>
              <a:rPr lang="fr-FR" sz="4000" dirty="0" err="1"/>
              <a:t>lecteurices-auteurices</a:t>
            </a:r>
            <a:r>
              <a:rPr lang="fr-FR" sz="4000" dirty="0"/>
              <a:t>.</a:t>
            </a:r>
          </a:p>
        </p:txBody>
      </p:sp>
    </p:spTree>
    <p:extLst>
      <p:ext uri="{BB962C8B-B14F-4D97-AF65-F5344CB8AC3E}">
        <p14:creationId xmlns:p14="http://schemas.microsoft.com/office/powerpoint/2010/main" val="898051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65AF1-E72D-4693-D429-814A704D638A}"/>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73A917D-A67E-1D64-12E5-18FCBEDAAB0D}"/>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r>
              <a:rPr lang="fr-FR" dirty="0"/>
              <a:t>« l’un des Anciens — il s’agit de </a:t>
            </a:r>
            <a:r>
              <a:rPr lang="fr-FR" b="1" dirty="0"/>
              <a:t>Denys</a:t>
            </a:r>
            <a:r>
              <a:rPr lang="fr-FR" dirty="0"/>
              <a:t>— a supposé que les </a:t>
            </a:r>
            <a:r>
              <a:rPr lang="fr-FR" dirty="0" err="1"/>
              <a:t>êtres</a:t>
            </a:r>
            <a:r>
              <a:rPr lang="fr-FR" dirty="0"/>
              <a:t> </a:t>
            </a:r>
            <a:r>
              <a:rPr lang="fr-FR" dirty="0" err="1"/>
              <a:t>forgés</a:t>
            </a:r>
            <a:r>
              <a:rPr lang="fr-FR" dirty="0"/>
              <a:t> par </a:t>
            </a:r>
            <a:r>
              <a:rPr lang="fr-FR" dirty="0" err="1"/>
              <a:t>Héphaïstos</a:t>
            </a:r>
            <a:r>
              <a:rPr lang="fr-FR" dirty="0"/>
              <a:t> sur le bouclier d’Achille, qui seront </a:t>
            </a:r>
            <a:r>
              <a:rPr lang="fr-FR" dirty="0" err="1"/>
              <a:t>évoqués</a:t>
            </a:r>
            <a:r>
              <a:rPr lang="fr-FR" dirty="0"/>
              <a:t> par la suite, </a:t>
            </a:r>
            <a:r>
              <a:rPr lang="fr-FR" b="1" dirty="0"/>
              <a:t>se meuvent </a:t>
            </a:r>
            <a:r>
              <a:rPr lang="fr-FR" dirty="0"/>
              <a:t>(…) </a:t>
            </a:r>
            <a:r>
              <a:rPr lang="fr-FR" b="1" dirty="0"/>
              <a:t>d’</a:t>
            </a:r>
            <a:r>
              <a:rPr lang="fr-FR" b="1" dirty="0" err="1"/>
              <a:t>eux-mêmes</a:t>
            </a:r>
            <a:r>
              <a:rPr lang="fr-FR" dirty="0"/>
              <a:t>, </a:t>
            </a:r>
            <a:r>
              <a:rPr lang="fr-FR" dirty="0" err="1"/>
              <a:t>même</a:t>
            </a:r>
            <a:r>
              <a:rPr lang="fr-FR" dirty="0"/>
              <a:t> s’il a </a:t>
            </a:r>
            <a:r>
              <a:rPr lang="fr-FR" dirty="0" err="1"/>
              <a:t>éte</a:t>
            </a:r>
            <a:r>
              <a:rPr lang="fr-FR" dirty="0"/>
              <a:t>́ contredit, dit-on, par </a:t>
            </a:r>
            <a:r>
              <a:rPr lang="fr-FR" dirty="0" err="1"/>
              <a:t>Aristonikos</a:t>
            </a:r>
            <a:r>
              <a:rPr lang="fr-FR" dirty="0"/>
              <a:t>. »</a:t>
            </a:r>
          </a:p>
          <a:p>
            <a:pPr marL="0" indent="0" algn="just">
              <a:buNone/>
            </a:pPr>
            <a:endParaRPr lang="fr-FR" dirty="0"/>
          </a:p>
          <a:p>
            <a:pPr marL="0" indent="0" algn="just">
              <a:buNone/>
            </a:pPr>
            <a:r>
              <a:rPr lang="fr-FR" dirty="0" err="1"/>
              <a:t>Eustathe</a:t>
            </a:r>
            <a:r>
              <a:rPr lang="fr-FR" dirty="0"/>
              <a:t> de Thessalonique (XIIe siècle), </a:t>
            </a:r>
            <a:r>
              <a:rPr lang="fr-FR" i="1" dirty="0"/>
              <a:t>Commentaire de l’</a:t>
            </a:r>
            <a:r>
              <a:rPr lang="fr-FR" dirty="0"/>
              <a:t>Iliade, commentaire à </a:t>
            </a:r>
            <a:r>
              <a:rPr lang="fr-FR" i="1" dirty="0"/>
              <a:t>Iliade</a:t>
            </a:r>
            <a:r>
              <a:rPr lang="fr-FR" dirty="0"/>
              <a:t> XVIII, 473-477</a:t>
            </a:r>
          </a:p>
        </p:txBody>
      </p:sp>
    </p:spTree>
    <p:extLst>
      <p:ext uri="{BB962C8B-B14F-4D97-AF65-F5344CB8AC3E}">
        <p14:creationId xmlns:p14="http://schemas.microsoft.com/office/powerpoint/2010/main" val="1253639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9FCC9-BCA5-F1FE-7FB2-4460A6BD8C08}"/>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3092D9B-2B96-A694-3BE5-030F2EB05643}"/>
              </a:ext>
            </a:extLst>
          </p:cNvPr>
          <p:cNvSpPr>
            <a:spLocks noGrp="1"/>
          </p:cNvSpPr>
          <p:nvPr>
            <p:ph idx="1"/>
          </p:nvPr>
        </p:nvSpPr>
        <p:spPr>
          <a:xfrm>
            <a:off x="838200" y="384022"/>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r>
              <a:rPr lang="fr-BE" dirty="0"/>
              <a:t>« Et il forgeait vingt trépieds pour être placés autour de sa demeure solide. Et il les avait posés sur des roues d'or afin qu'ils se rendissent </a:t>
            </a:r>
            <a:r>
              <a:rPr lang="fr-BE" b="1" dirty="0"/>
              <a:t>d'eux-mêmes (</a:t>
            </a:r>
            <a:r>
              <a:rPr lang="fr-BE" b="1" i="1" dirty="0" err="1"/>
              <a:t>automatoï</a:t>
            </a:r>
            <a:r>
              <a:rPr lang="fr-BE" b="1" dirty="0"/>
              <a:t>) </a:t>
            </a:r>
            <a:r>
              <a:rPr lang="fr-BE" dirty="0"/>
              <a:t>à l'assemblée divine, et qu'ils en revinssent de même. </a:t>
            </a:r>
            <a:r>
              <a:rPr lang="fr-FR" dirty="0"/>
              <a:t>»</a:t>
            </a:r>
          </a:p>
          <a:p>
            <a:pPr marL="0" indent="0" algn="just">
              <a:buNone/>
            </a:pPr>
            <a:endParaRPr lang="fr-FR" dirty="0"/>
          </a:p>
          <a:p>
            <a:pPr marL="0" indent="0" algn="r">
              <a:buNone/>
            </a:pPr>
            <a:r>
              <a:rPr lang="fr-FR" dirty="0"/>
              <a:t>Homère, </a:t>
            </a:r>
            <a:r>
              <a:rPr lang="fr-FR" i="1" dirty="0"/>
              <a:t>Iliade</a:t>
            </a:r>
            <a:r>
              <a:rPr lang="fr-FR" dirty="0"/>
              <a:t>, chant XVIII</a:t>
            </a:r>
          </a:p>
        </p:txBody>
      </p:sp>
    </p:spTree>
    <p:extLst>
      <p:ext uri="{BB962C8B-B14F-4D97-AF65-F5344CB8AC3E}">
        <p14:creationId xmlns:p14="http://schemas.microsoft.com/office/powerpoint/2010/main" val="3794097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02FF0-DA59-0540-2E0D-25DABEB07D1A}"/>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AA5D088-A9A7-3733-3EC6-B0193401C7E3}"/>
              </a:ext>
            </a:extLst>
          </p:cNvPr>
          <p:cNvSpPr>
            <a:spLocks noGrp="1"/>
          </p:cNvSpPr>
          <p:nvPr>
            <p:ph idx="1"/>
          </p:nvPr>
        </p:nvSpPr>
        <p:spPr>
          <a:xfrm>
            <a:off x="838200" y="564776"/>
            <a:ext cx="10515600" cy="5612187"/>
          </a:xfrm>
        </p:spPr>
        <p:txBody>
          <a:bodyPr>
            <a:normAutofit/>
          </a:bodyPr>
          <a:lstStyle/>
          <a:p>
            <a:pPr marL="0" indent="0" algn="just">
              <a:buNone/>
            </a:pPr>
            <a:endParaRPr lang="fr-FR" dirty="0"/>
          </a:p>
          <a:p>
            <a:pPr marL="0" indent="0" algn="just">
              <a:buNone/>
            </a:pPr>
            <a:endParaRPr lang="fr-FR" dirty="0"/>
          </a:p>
          <a:p>
            <a:pPr marL="0" indent="0" algn="just">
              <a:buNone/>
            </a:pPr>
            <a:r>
              <a:rPr lang="fr-FR" dirty="0"/>
              <a:t>Des servantes en or </a:t>
            </a:r>
          </a:p>
          <a:p>
            <a:pPr marL="0" indent="0" algn="just">
              <a:buNone/>
            </a:pPr>
            <a:r>
              <a:rPr lang="fr-FR" dirty="0"/>
              <a:t>Des chiens </a:t>
            </a:r>
          </a:p>
          <a:p>
            <a:pPr marL="0" indent="0" algn="just">
              <a:buNone/>
            </a:pPr>
            <a:r>
              <a:rPr lang="fr-FR" dirty="0"/>
              <a:t>Des taureaux </a:t>
            </a:r>
          </a:p>
          <a:p>
            <a:pPr marL="0" indent="0" algn="just">
              <a:buNone/>
            </a:pPr>
            <a:r>
              <a:rPr lang="fr-FR" dirty="0"/>
              <a:t>Des chevaux </a:t>
            </a:r>
            <a:r>
              <a:rPr lang="fr-FR" dirty="0" err="1"/>
              <a:t>forgés</a:t>
            </a:r>
            <a:r>
              <a:rPr lang="fr-FR" dirty="0"/>
              <a:t> pour le char des Cabires</a:t>
            </a:r>
          </a:p>
          <a:p>
            <a:pPr marL="0" indent="0" algn="just">
              <a:buNone/>
            </a:pPr>
            <a:r>
              <a:rPr lang="fr-FR" dirty="0"/>
              <a:t>Un aigle fabriqué pour Zeus </a:t>
            </a:r>
          </a:p>
          <a:p>
            <a:pPr marL="0" indent="0" algn="just">
              <a:buNone/>
            </a:pPr>
            <a:r>
              <a:rPr lang="fr-FR" dirty="0"/>
              <a:t>Un </a:t>
            </a:r>
            <a:r>
              <a:rPr lang="fr-FR" dirty="0" err="1"/>
              <a:t>géant</a:t>
            </a:r>
            <a:r>
              <a:rPr lang="fr-FR" dirty="0"/>
              <a:t> de bronze, Talos pour garder l’île de Crète</a:t>
            </a:r>
          </a:p>
          <a:p>
            <a:pPr marL="0" indent="0" algn="just">
              <a:buNone/>
            </a:pPr>
            <a:r>
              <a:rPr lang="fr-FR" dirty="0"/>
              <a:t>Pandore selon Hésiode, </a:t>
            </a:r>
            <a:r>
              <a:rPr lang="fr-FR" i="1" dirty="0"/>
              <a:t>Les Travaux et les jours</a:t>
            </a:r>
            <a:r>
              <a:rPr lang="fr-FR" dirty="0"/>
              <a:t> </a:t>
            </a:r>
          </a:p>
        </p:txBody>
      </p:sp>
    </p:spTree>
    <p:extLst>
      <p:ext uri="{BB962C8B-B14F-4D97-AF65-F5344CB8AC3E}">
        <p14:creationId xmlns:p14="http://schemas.microsoft.com/office/powerpoint/2010/main" val="34838383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1130</TotalTime>
  <Words>2345</Words>
  <Application>Microsoft Macintosh PowerPoint</Application>
  <PresentationFormat>Grand écran</PresentationFormat>
  <Paragraphs>260</Paragraphs>
  <Slides>67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67</vt:i4>
      </vt:variant>
    </vt:vector>
  </HeadingPairs>
  <TitlesOfParts>
    <vt:vector size="71" baseType="lpstr">
      <vt:lpstr>Aptos</vt:lpstr>
      <vt:lpstr>Aptos Display</vt:lpstr>
      <vt:lpstr>Arial</vt:lpstr>
      <vt:lpstr>Thème Office</vt:lpstr>
      <vt:lpstr>Objets-textes et textes-objets. Design du texte dans l’Antiquité.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Antoine Paris</dc:creator>
  <cp:lastModifiedBy>Antoine Paris</cp:lastModifiedBy>
  <cp:revision>3</cp:revision>
  <dcterms:created xsi:type="dcterms:W3CDTF">2025-12-01T19:40:47Z</dcterms:created>
  <dcterms:modified xsi:type="dcterms:W3CDTF">2025-12-05T09:07:36Z</dcterms:modified>
</cp:coreProperties>
</file>