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embeddings/oleObject1.bin" ContentType="application/vnd.openxmlformats-officedocument.oleObject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embeddings/oleObject2.bin" ContentType="application/vnd.openxmlformats-officedocument.oleObject"/>
  <Override PartName="/ppt/tags/tag1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302" r:id="rId4"/>
    <p:sldId id="304" r:id="rId5"/>
    <p:sldId id="307" r:id="rId6"/>
    <p:sldId id="305" r:id="rId7"/>
    <p:sldId id="306" r:id="rId8"/>
    <p:sldId id="309" r:id="rId9"/>
    <p:sldId id="310" r:id="rId10"/>
    <p:sldId id="323" r:id="rId11"/>
    <p:sldId id="314" r:id="rId12"/>
    <p:sldId id="311" r:id="rId13"/>
    <p:sldId id="312" r:id="rId14"/>
    <p:sldId id="315" r:id="rId15"/>
    <p:sldId id="313" r:id="rId16"/>
    <p:sldId id="316" r:id="rId17"/>
    <p:sldId id="322" r:id="rId18"/>
    <p:sldId id="317" r:id="rId19"/>
    <p:sldId id="321" r:id="rId20"/>
    <p:sldId id="318" r:id="rId21"/>
  </p:sldIdLst>
  <p:sldSz cx="9144000" cy="6858000" type="screen4x3"/>
  <p:notesSz cx="6858000" cy="9144000"/>
  <p:custDataLst>
    <p:tags r:id="rId24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A9"/>
    <a:srgbClr val="575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-18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tags" Target="tags/tag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D568DA8F-843F-1C49-92BF-BC7B60DF7317}" type="datetimeFigureOut">
              <a:rPr lang="fr-FR"/>
              <a:pPr>
                <a:defRPr/>
              </a:pPr>
              <a:t>22/05/14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9DF989BC-409B-DD44-8B02-58C31F222FB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579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author-defined</a:t>
            </a:r>
            <a:r>
              <a:rPr lang="fr-FR" dirty="0" smtClean="0"/>
              <a:t> composite </a:t>
            </a:r>
            <a:r>
              <a:rPr lang="fr-FR" dirty="0" err="1" smtClean="0"/>
              <a:t>reference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 smtClean="0"/>
              <a:t>standard (CRS): culture +/- NAAT, </a:t>
            </a:r>
            <a:r>
              <a:rPr lang="fr-FR" dirty="0" err="1" smtClean="0"/>
              <a:t>histology</a:t>
            </a:r>
            <a:r>
              <a:rPr lang="fr-FR" dirty="0" smtClean="0"/>
              <a:t>, </a:t>
            </a:r>
          </a:p>
          <a:p>
            <a:endParaRPr lang="fr-FR" dirty="0" smtClean="0"/>
          </a:p>
          <a:p>
            <a:r>
              <a:rPr lang="fr-FR" dirty="0" err="1" smtClean="0"/>
              <a:t>smear</a:t>
            </a:r>
            <a:r>
              <a:rPr lang="fr-FR" dirty="0" smtClean="0"/>
              <a:t>, </a:t>
            </a:r>
            <a:r>
              <a:rPr lang="fr-FR" dirty="0" err="1" smtClean="0"/>
              <a:t>biochemical</a:t>
            </a:r>
            <a:r>
              <a:rPr lang="fr-FR" dirty="0" smtClean="0"/>
              <a:t> </a:t>
            </a:r>
            <a:r>
              <a:rPr lang="fr-FR" dirty="0" err="1" smtClean="0"/>
              <a:t>testing</a:t>
            </a:r>
            <a:r>
              <a:rPr lang="fr-FR" dirty="0" smtClean="0"/>
              <a:t>, </a:t>
            </a:r>
            <a:r>
              <a:rPr lang="fr-FR" dirty="0" err="1" smtClean="0"/>
              <a:t>clinical</a:t>
            </a:r>
            <a:r>
              <a:rPr lang="fr-FR" dirty="0" smtClean="0"/>
              <a:t> </a:t>
            </a:r>
            <a:r>
              <a:rPr lang="fr-FR" dirty="0" err="1" smtClean="0"/>
              <a:t>signs</a:t>
            </a:r>
            <a:r>
              <a:rPr lang="fr-FR" dirty="0" smtClean="0"/>
              <a:t>, </a:t>
            </a:r>
          </a:p>
          <a:p>
            <a:endParaRPr lang="fr-FR" dirty="0" smtClean="0"/>
          </a:p>
          <a:p>
            <a:r>
              <a:rPr lang="fr-FR" dirty="0" err="1" smtClean="0"/>
              <a:t>response</a:t>
            </a:r>
            <a:r>
              <a:rPr lang="fr-FR" dirty="0" smtClean="0"/>
              <a:t> to TB </a:t>
            </a:r>
            <a:r>
              <a:rPr lang="fr-FR" dirty="0" err="1" smtClean="0"/>
              <a:t>treatment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F989BC-409B-DD44-8B02-58C31F222FB3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32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4" Type="http://schemas.openxmlformats.org/officeDocument/2006/relationships/tags" Target="../tags/tag13.xml"/><Relationship Id="rId5" Type="http://schemas.openxmlformats.org/officeDocument/2006/relationships/slideMaster" Target="../slideMasters/slideMaster1.xml"/><Relationship Id="rId6" Type="http://schemas.openxmlformats.org/officeDocument/2006/relationships/oleObject" Target="../embeddings/oleObject2.bin"/><Relationship Id="rId7" Type="http://schemas.openxmlformats.org/officeDocument/2006/relationships/image" Target="../media/image1.emf"/><Relationship Id="rId8" Type="http://schemas.openxmlformats.org/officeDocument/2006/relationships/image" Target="../media/image4.png"/><Relationship Id="rId9" Type="http://schemas.openxmlformats.org/officeDocument/2006/relationships/image" Target="../media/image6.png"/><Relationship Id="rId1" Type="http://schemas.openxmlformats.org/officeDocument/2006/relationships/vmlDrawing" Target="../drawings/vmlDrawing2.vml"/><Relationship Id="rId2" Type="http://schemas.openxmlformats.org/officeDocument/2006/relationships/tags" Target="../tags/tag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ags" Target="../tags/tag14.x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8" name="think-cell Slide" r:id="rId6" imgW="38100" imgH="38100" progId="">
                  <p:embed/>
                </p:oleObj>
              </mc:Choice>
              <mc:Fallback>
                <p:oleObj name="think-cell Slide" r:id="rId6" imgW="38100" imgH="381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1" descr="C:\Users\Sophie Rizzo\Desktop\Saint Luc\Logos\feuille entière.png"/>
          <p:cNvPicPr>
            <a:picLocks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0" r="6647"/>
          <a:stretch>
            <a:fillRect/>
          </a:stretch>
        </p:blipFill>
        <p:spPr bwMode="auto">
          <a:xfrm>
            <a:off x="-222250" y="0"/>
            <a:ext cx="9378950" cy="721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Sophie Rizzo\Desktop\Saint Luc\Logos\logo + feuille blanche.pn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138" y="4106863"/>
            <a:ext cx="2849562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31640" y="1700808"/>
            <a:ext cx="6696744" cy="6155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l">
              <a:defRPr sz="4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Click to edit Master title style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640" y="5667378"/>
            <a:ext cx="2912368" cy="307777"/>
          </a:xfrm>
        </p:spPr>
        <p:txBody>
          <a:bodyPr rtlCol="0" anchor="ctr"/>
          <a:lstStyle>
            <a:lvl1pPr marL="0" indent="0">
              <a:defRPr lang="fr-BE" sz="2000" b="0" dirty="0">
                <a:solidFill>
                  <a:srgbClr val="57565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Click to edit Master subtitle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7571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ag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250825"/>
            <a:ext cx="9134475" cy="6692900"/>
            <a:chOff x="0" y="250825"/>
            <a:chExt cx="9134475" cy="6692900"/>
          </a:xfrm>
        </p:grpSpPr>
        <p:grpSp>
          <p:nvGrpSpPr>
            <p:cNvPr id="5" name="Group 34"/>
            <p:cNvGrpSpPr>
              <a:grpSpLocks/>
            </p:cNvGrpSpPr>
            <p:nvPr/>
          </p:nvGrpSpPr>
          <p:grpSpPr bwMode="auto">
            <a:xfrm>
              <a:off x="2232659" y="6631940"/>
              <a:ext cx="6257291" cy="0"/>
              <a:chOff x="2232659" y="6631940"/>
              <a:chExt cx="6257291" cy="0"/>
            </a:xfrm>
          </p:grpSpPr>
          <p:cxnSp>
            <p:nvCxnSpPr>
              <p:cNvPr id="8" name="Straight Connector 45"/>
              <p:cNvCxnSpPr/>
              <p:nvPr/>
            </p:nvCxnSpPr>
            <p:spPr>
              <a:xfrm>
                <a:off x="2232025" y="7640638"/>
                <a:ext cx="568325" cy="0"/>
              </a:xfrm>
              <a:prstGeom prst="line">
                <a:avLst/>
              </a:prstGeom>
              <a:ln w="9525">
                <a:solidFill>
                  <a:srgbClr val="47074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6"/>
              <p:cNvCxnSpPr/>
              <p:nvPr/>
            </p:nvCxnSpPr>
            <p:spPr>
              <a:xfrm>
                <a:off x="2800350" y="7640638"/>
                <a:ext cx="569913" cy="0"/>
              </a:xfrm>
              <a:prstGeom prst="line">
                <a:avLst/>
              </a:prstGeom>
              <a:ln w="9525">
                <a:solidFill>
                  <a:srgbClr val="94198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7"/>
              <p:cNvCxnSpPr/>
              <p:nvPr/>
            </p:nvCxnSpPr>
            <p:spPr>
              <a:xfrm>
                <a:off x="3370263" y="7640638"/>
                <a:ext cx="568325" cy="0"/>
              </a:xfrm>
              <a:prstGeom prst="line">
                <a:avLst/>
              </a:prstGeom>
              <a:ln w="9525">
                <a:solidFill>
                  <a:srgbClr val="DE007D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8"/>
              <p:cNvCxnSpPr/>
              <p:nvPr/>
            </p:nvCxnSpPr>
            <p:spPr>
              <a:xfrm>
                <a:off x="3938588" y="7640638"/>
                <a:ext cx="568325" cy="0"/>
              </a:xfrm>
              <a:prstGeom prst="line">
                <a:avLst/>
              </a:prstGeom>
              <a:ln w="9525">
                <a:solidFill>
                  <a:srgbClr val="EDBCD8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9"/>
              <p:cNvCxnSpPr/>
              <p:nvPr/>
            </p:nvCxnSpPr>
            <p:spPr>
              <a:xfrm>
                <a:off x="4506913" y="7640638"/>
                <a:ext cx="569912" cy="0"/>
              </a:xfrm>
              <a:prstGeom prst="line">
                <a:avLst/>
              </a:prstGeom>
              <a:ln w="9525">
                <a:solidFill>
                  <a:srgbClr val="FBB9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0"/>
              <p:cNvCxnSpPr/>
              <p:nvPr/>
            </p:nvCxnSpPr>
            <p:spPr>
              <a:xfrm>
                <a:off x="5076825" y="7640638"/>
                <a:ext cx="568325" cy="0"/>
              </a:xfrm>
              <a:prstGeom prst="line">
                <a:avLst/>
              </a:prstGeom>
              <a:ln w="9525">
                <a:solidFill>
                  <a:srgbClr val="EF7C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1"/>
              <p:cNvCxnSpPr/>
              <p:nvPr/>
            </p:nvCxnSpPr>
            <p:spPr>
              <a:xfrm>
                <a:off x="5645150" y="7640638"/>
                <a:ext cx="569913" cy="0"/>
              </a:xfrm>
              <a:prstGeom prst="line">
                <a:avLst/>
              </a:prstGeom>
              <a:ln w="9525">
                <a:solidFill>
                  <a:srgbClr val="E3000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2"/>
              <p:cNvCxnSpPr/>
              <p:nvPr/>
            </p:nvCxnSpPr>
            <p:spPr>
              <a:xfrm>
                <a:off x="6215063" y="7640638"/>
                <a:ext cx="568325" cy="0"/>
              </a:xfrm>
              <a:prstGeom prst="line">
                <a:avLst/>
              </a:prstGeom>
              <a:ln w="9525">
                <a:solidFill>
                  <a:srgbClr val="0AA537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3"/>
              <p:cNvCxnSpPr/>
              <p:nvPr/>
            </p:nvCxnSpPr>
            <p:spPr>
              <a:xfrm>
                <a:off x="6783388" y="7640638"/>
                <a:ext cx="568325" cy="0"/>
              </a:xfrm>
              <a:prstGeom prst="line">
                <a:avLst/>
              </a:prstGeom>
              <a:ln w="9525">
                <a:solidFill>
                  <a:srgbClr val="94C11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4"/>
              <p:cNvCxnSpPr/>
              <p:nvPr/>
            </p:nvCxnSpPr>
            <p:spPr>
              <a:xfrm>
                <a:off x="7351713" y="7640638"/>
                <a:ext cx="569912" cy="0"/>
              </a:xfrm>
              <a:prstGeom prst="line">
                <a:avLst/>
              </a:prstGeom>
              <a:ln w="9525">
                <a:solidFill>
                  <a:srgbClr val="DCE16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5"/>
              <p:cNvCxnSpPr/>
              <p:nvPr/>
            </p:nvCxnSpPr>
            <p:spPr>
              <a:xfrm>
                <a:off x="7921625" y="7640638"/>
                <a:ext cx="568325" cy="0"/>
              </a:xfrm>
              <a:prstGeom prst="line">
                <a:avLst/>
              </a:prstGeom>
              <a:ln w="9525">
                <a:solidFill>
                  <a:srgbClr val="005CA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" name="Picture 2" descr="C:\Users\Sophie Rizzo\Desktop\Saint Luc\Logos\feuille entièr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522" t="2" b="37898"/>
            <a:stretch>
              <a:fillRect/>
            </a:stretch>
          </p:blipFill>
          <p:spPr bwMode="auto">
            <a:xfrm>
              <a:off x="0" y="250825"/>
              <a:ext cx="3500438" cy="669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 descr="C:\Users\Sophie Rizzo\Desktop\Saint Luc\Logos\feuille entièr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6138" y="6200775"/>
              <a:ext cx="668337" cy="668338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100" dir="2700000" algn="tl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47864" y="914400"/>
            <a:ext cx="5338936" cy="1785104"/>
          </a:xfrm>
        </p:spPr>
        <p:txBody>
          <a:bodyPr/>
          <a:lstStyle>
            <a:lvl1pPr>
              <a:defRPr>
                <a:solidFill>
                  <a:srgbClr val="575656"/>
                </a:solidFill>
              </a:defRPr>
            </a:lvl1pPr>
            <a:lvl2pPr>
              <a:defRPr>
                <a:solidFill>
                  <a:srgbClr val="575656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575656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575656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575656"/>
                </a:solidFill>
              </a:defRPr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fr-BE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FE3605-FF97-FE43-8002-0253D25AE715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35972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07340"/>
            <a:ext cx="7643688" cy="3693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 lang="fr-FR" dirty="0"/>
          </a:p>
        </p:txBody>
      </p:sp>
      <p:sp>
        <p:nvSpPr>
          <p:cNvPr id="5" name="Espace réservé du texte 2"/>
          <p:cNvSpPr>
            <a:spLocks noGrp="1"/>
          </p:cNvSpPr>
          <p:nvPr>
            <p:ph idx="1"/>
          </p:nvPr>
        </p:nvSpPr>
        <p:spPr>
          <a:xfrm>
            <a:off x="179388" y="857250"/>
            <a:ext cx="8856538" cy="1428083"/>
          </a:xfrm>
          <a:prstGeom prst="rect">
            <a:avLst/>
          </a:prstGeom>
        </p:spPr>
        <p:txBody>
          <a:bodyPr rtlCol="0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fr-BE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8F507-A510-CC45-87B6-9A8B58F0B3E4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8009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20" Type="http://schemas.openxmlformats.org/officeDocument/2006/relationships/image" Target="../media/image5.png"/><Relationship Id="rId10" Type="http://schemas.openxmlformats.org/officeDocument/2006/relationships/tags" Target="../tags/tag6.xml"/><Relationship Id="rId11" Type="http://schemas.openxmlformats.org/officeDocument/2006/relationships/tags" Target="../tags/tag7.xml"/><Relationship Id="rId12" Type="http://schemas.openxmlformats.org/officeDocument/2006/relationships/tags" Target="../tags/tag8.xml"/><Relationship Id="rId13" Type="http://schemas.openxmlformats.org/officeDocument/2006/relationships/tags" Target="../tags/tag9.xml"/><Relationship Id="rId14" Type="http://schemas.openxmlformats.org/officeDocument/2006/relationships/tags" Target="../tags/tag10.xml"/><Relationship Id="rId15" Type="http://schemas.openxmlformats.org/officeDocument/2006/relationships/oleObject" Target="../embeddings/oleObject1.bin"/><Relationship Id="rId16" Type="http://schemas.openxmlformats.org/officeDocument/2006/relationships/image" Target="../media/image1.emf"/><Relationship Id="rId17" Type="http://schemas.openxmlformats.org/officeDocument/2006/relationships/image" Target="../media/image2.png"/><Relationship Id="rId18" Type="http://schemas.openxmlformats.org/officeDocument/2006/relationships/image" Target="../media/image3.png"/><Relationship Id="rId19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vmlDrawing" Target="../drawings/vmlDrawing1.vml"/><Relationship Id="rId6" Type="http://schemas.openxmlformats.org/officeDocument/2006/relationships/tags" Target="../tags/tag2.xml"/><Relationship Id="rId7" Type="http://schemas.openxmlformats.org/officeDocument/2006/relationships/tags" Target="../tags/tag3.xml"/><Relationship Id="rId8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24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think-cell Slide" r:id="rId15" imgW="38100" imgH="38100" progId="">
                  <p:embed/>
                </p:oleObj>
              </mc:Choice>
              <mc:Fallback>
                <p:oleObj name="think-cell Slide" r:id="rId15" imgW="38100" imgH="38100" progId="">
                  <p:embed/>
                  <p:pic>
                    <p:nvPicPr>
                      <p:cNvPr id="0" name="Object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7" name="Group 7"/>
          <p:cNvGrpSpPr>
            <a:grpSpLocks/>
          </p:cNvGrpSpPr>
          <p:nvPr/>
        </p:nvGrpSpPr>
        <p:grpSpPr bwMode="auto">
          <a:xfrm>
            <a:off x="-222250" y="0"/>
            <a:ext cx="9366250" cy="7218363"/>
            <a:chOff x="-221742" y="-1"/>
            <a:chExt cx="9365742" cy="7219043"/>
          </a:xfrm>
        </p:grpSpPr>
        <p:pic>
          <p:nvPicPr>
            <p:cNvPr id="1032" name="Picture 79" descr="C:\Users\Sophie Rizzo\Desktop\Saint Luc\Logos\feuille entière 5%.png"/>
            <p:cNvPicPr>
              <a:picLocks noChangeArrowheads="1"/>
            </p:cNvPicPr>
            <p:nvPr>
              <p:custDataLst>
                <p:tags r:id="rId11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140" r="6772"/>
            <a:stretch>
              <a:fillRect/>
            </a:stretch>
          </p:blipFill>
          <p:spPr bwMode="auto">
            <a:xfrm>
              <a:off x="-221742" y="-1"/>
              <a:ext cx="9365742" cy="7219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" name="Picture 56" descr="C:\Users\Sophie Rizzo\Desktop\Saint Luc\Logos\Feuille extract.pn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28"/>
            <a:stretch>
              <a:fillRect/>
            </a:stretch>
          </p:blipFill>
          <p:spPr bwMode="auto">
            <a:xfrm>
              <a:off x="-1" y="5749133"/>
              <a:ext cx="981867" cy="1096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" descr="C:\Users\Sophie Rizzo\Desktop\Saint Luc\Logos\feuille entière.png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4587" y="6201358"/>
              <a:ext cx="669889" cy="66840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100" dir="2700000" algn="tl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35" name="Group 3"/>
            <p:cNvGrpSpPr>
              <a:grpSpLocks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50080" y="6631938"/>
              <a:ext cx="7851775" cy="85567"/>
              <a:chOff x="598489" y="6631940"/>
              <a:chExt cx="7891462" cy="0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>
                <a:off x="598156" y="6114089"/>
                <a:ext cx="717947" cy="0"/>
              </a:xfrm>
              <a:prstGeom prst="line">
                <a:avLst/>
              </a:prstGeom>
              <a:ln w="9525">
                <a:solidFill>
                  <a:srgbClr val="47074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1316103" y="6114089"/>
                <a:ext cx="716351" cy="0"/>
              </a:xfrm>
              <a:prstGeom prst="line">
                <a:avLst/>
              </a:prstGeom>
              <a:ln w="9525">
                <a:solidFill>
                  <a:srgbClr val="94198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2032454" y="6114089"/>
                <a:ext cx="717947" cy="0"/>
              </a:xfrm>
              <a:prstGeom prst="line">
                <a:avLst/>
              </a:prstGeom>
              <a:ln w="9525">
                <a:solidFill>
                  <a:srgbClr val="DE007D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2750401" y="6114089"/>
                <a:ext cx="717947" cy="0"/>
              </a:xfrm>
              <a:prstGeom prst="line">
                <a:avLst/>
              </a:prstGeom>
              <a:ln w="9525">
                <a:solidFill>
                  <a:srgbClr val="EDBCD8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468348" y="6114089"/>
                <a:ext cx="716352" cy="0"/>
              </a:xfrm>
              <a:prstGeom prst="line">
                <a:avLst/>
              </a:prstGeom>
              <a:ln w="9525">
                <a:solidFill>
                  <a:srgbClr val="FBB9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4184700" y="6114089"/>
                <a:ext cx="717947" cy="0"/>
              </a:xfrm>
              <a:prstGeom prst="line">
                <a:avLst/>
              </a:prstGeom>
              <a:ln w="9525">
                <a:solidFill>
                  <a:srgbClr val="EF7C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4902647" y="6114089"/>
                <a:ext cx="716351" cy="0"/>
              </a:xfrm>
              <a:prstGeom prst="line">
                <a:avLst/>
              </a:prstGeom>
              <a:ln w="9525">
                <a:solidFill>
                  <a:srgbClr val="E3000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5618998" y="6114089"/>
                <a:ext cx="717947" cy="0"/>
              </a:xfrm>
              <a:prstGeom prst="line">
                <a:avLst/>
              </a:prstGeom>
              <a:ln w="9525">
                <a:solidFill>
                  <a:srgbClr val="0AA537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6336945" y="6114089"/>
                <a:ext cx="717947" cy="0"/>
              </a:xfrm>
              <a:prstGeom prst="line">
                <a:avLst/>
              </a:prstGeom>
              <a:ln w="9525">
                <a:solidFill>
                  <a:srgbClr val="94C11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7054891" y="6114089"/>
                <a:ext cx="716352" cy="0"/>
              </a:xfrm>
              <a:prstGeom prst="line">
                <a:avLst/>
              </a:prstGeom>
              <a:ln w="9525">
                <a:solidFill>
                  <a:srgbClr val="DCE16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7771243" y="6114089"/>
                <a:ext cx="717947" cy="0"/>
              </a:xfrm>
              <a:prstGeom prst="line">
                <a:avLst/>
              </a:prstGeom>
              <a:ln w="9525">
                <a:solidFill>
                  <a:srgbClr val="005CA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8" name="Espace réservé du titre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 bwMode="auto">
          <a:xfrm>
            <a:off x="179388" y="107950"/>
            <a:ext cx="8856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/>
              <a:t>Modifiez le style du titre</a:t>
            </a:r>
            <a:endParaRPr lang="fr-BE"/>
          </a:p>
        </p:txBody>
      </p:sp>
      <p:sp>
        <p:nvSpPr>
          <p:cNvPr id="1029" name="Espace réservé du texte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 bwMode="auto">
          <a:xfrm>
            <a:off x="179388" y="857250"/>
            <a:ext cx="88566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532813" y="6462713"/>
            <a:ext cx="503237" cy="18415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>
              <a:defRPr sz="1200" smtClean="0">
                <a:solidFill>
                  <a:srgbClr val="575656"/>
                </a:solidFill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5976B81B-B53C-424D-B464-9E237D53AB85}" type="slidenum">
              <a:rPr lang="fr-BE"/>
              <a:pPr>
                <a:defRPr/>
              </a:pPr>
              <a:t>‹#›</a:t>
            </a:fld>
            <a:endParaRPr lang="fr-BE"/>
          </a:p>
        </p:txBody>
      </p:sp>
      <p:sp>
        <p:nvSpPr>
          <p:cNvPr id="34" name="Espace réservé du texte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179388" y="6670675"/>
            <a:ext cx="8856662" cy="1539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fr-BE" sz="1000" smtClean="0">
                <a:cs typeface="Arial" charset="0"/>
              </a:rPr>
              <a:t>Cliniques universitaires Saint-Luc – Nom de l’orateur</a:t>
            </a:r>
            <a:endParaRPr lang="fr-FR" sz="1000" smtClean="0"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600" kern="1200">
          <a:solidFill>
            <a:srgbClr val="005CA9"/>
          </a:solidFill>
          <a:latin typeface="+mn-lt"/>
          <a:ea typeface="ＭＳ Ｐゴシック" charset="0"/>
          <a:cs typeface="ＭＳ Ｐゴシック" charset="0"/>
        </a:defRPr>
      </a:lvl1pPr>
      <a:lvl2pPr marL="285750" indent="-285750" algn="l" rtl="0" eaLnBrk="1" fontAlgn="base" hangingPunct="1">
        <a:spcBef>
          <a:spcPct val="20000"/>
        </a:spcBef>
        <a:spcAft>
          <a:spcPct val="0"/>
        </a:spcAft>
        <a:buBlip>
          <a:blip r:embed="rId20"/>
        </a:buBlip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2pPr>
      <a:lvl3pPr marL="5619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9"/>
        </a:buBlip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3pPr>
      <a:lvl4pPr marL="838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charset="0"/>
        <a:buChar char="‒"/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4pPr>
      <a:lvl5pPr marL="111442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" charset="0"/>
        <a:buChar char="§"/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3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14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emf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emf"/><Relationship Id="rId3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31913" y="1700213"/>
            <a:ext cx="6696075" cy="2215991"/>
          </a:xfrm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BE" sz="3600" dirty="0" smtClean="0">
                <a:ea typeface="+mj-ea"/>
              </a:rPr>
              <a:t>Implementation, scale-up and monitoring of new diagnostic tools for diagnosis of TB and DR-TB in Belgium</a:t>
            </a:r>
            <a:endParaRPr lang="fr-BE" sz="3600" dirty="0">
              <a:ea typeface="+mj-ea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913" y="5001281"/>
            <a:ext cx="2911475" cy="104644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BE" dirty="0" smtClean="0"/>
              <a:t>Dr Emmanuel ANDRE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BE" dirty="0" smtClean="0"/>
              <a:t>MDR-TB working group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BE" dirty="0" smtClean="0"/>
              <a:t>22/5/2014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07340"/>
            <a:ext cx="9154988" cy="369332"/>
          </a:xfrm>
        </p:spPr>
        <p:txBody>
          <a:bodyPr/>
          <a:lstStyle/>
          <a:p>
            <a:r>
              <a:rPr lang="en-GB" smtClean="0"/>
              <a:t>2) Algorithms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12750" y="555625"/>
            <a:ext cx="8366125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What are the indications and actual conditions of reimbursement for MTB/Rif tests in Belgium?</a:t>
            </a:r>
          </a:p>
          <a:p>
            <a:endParaRPr lang="en-GB" b="1" dirty="0" smtClean="0"/>
          </a:p>
          <a:p>
            <a:pPr marL="342900" indent="-342900">
              <a:buFont typeface="+mj-lt"/>
              <a:buAutoNum type="arabicPeriod"/>
            </a:pPr>
            <a:r>
              <a:rPr lang="en-GB" b="1" dirty="0" smtClean="0"/>
              <a:t>Suspicion of DR-TB (WHO : strongly recommended)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Smear positive patient with history of TB treatment </a:t>
            </a:r>
            <a:r>
              <a:rPr lang="en-GB" dirty="0" smtClean="0">
                <a:solidFill>
                  <a:srgbClr val="008000"/>
                </a:solidFill>
              </a:rPr>
              <a:t>(reimbursed)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TB suspect contact of confirmed DR-TB patient </a:t>
            </a:r>
            <a:r>
              <a:rPr lang="en-GB" dirty="0" smtClean="0">
                <a:solidFill>
                  <a:srgbClr val="FF0000"/>
                </a:solidFill>
              </a:rPr>
              <a:t>(not reimbursed)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TB suspect with history of TB treatment </a:t>
            </a:r>
            <a:r>
              <a:rPr lang="en-GB" dirty="0" smtClean="0">
                <a:solidFill>
                  <a:srgbClr val="FF0000"/>
                </a:solidFill>
              </a:rPr>
              <a:t>(not reimbursed)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TB suspect </a:t>
            </a:r>
            <a:r>
              <a:rPr lang="en-GB" dirty="0" err="1" smtClean="0"/>
              <a:t>orignitaing</a:t>
            </a:r>
            <a:r>
              <a:rPr lang="en-GB" dirty="0" smtClean="0"/>
              <a:t> from country with high prevalence of DR-TB </a:t>
            </a:r>
            <a:r>
              <a:rPr lang="en-GB" dirty="0" smtClean="0">
                <a:solidFill>
                  <a:srgbClr val="FF0000"/>
                </a:solidFill>
              </a:rPr>
              <a:t>(not reimbursed)</a:t>
            </a:r>
          </a:p>
          <a:p>
            <a:pPr lvl="1"/>
            <a:endParaRPr lang="en-GB" b="1" dirty="0" smtClean="0"/>
          </a:p>
          <a:p>
            <a:pPr marL="342900" indent="-342900">
              <a:buFont typeface="+mj-lt"/>
              <a:buAutoNum type="arabicPeriod"/>
            </a:pPr>
            <a:r>
              <a:rPr lang="en-GB" b="1" dirty="0" smtClean="0"/>
              <a:t>Suspicion of TB (WHO : strongly recommended)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Suspicion of TB/HIV </a:t>
            </a:r>
            <a:r>
              <a:rPr lang="en-GB" dirty="0" err="1" smtClean="0"/>
              <a:t>coinfection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(not reimbursed)</a:t>
            </a:r>
          </a:p>
          <a:p>
            <a:endParaRPr lang="en-GB" dirty="0" smtClean="0"/>
          </a:p>
          <a:p>
            <a:pPr marL="342900" indent="-342900">
              <a:buFont typeface="+mj-lt"/>
              <a:buAutoNum type="arabicPeriod"/>
            </a:pPr>
            <a:r>
              <a:rPr lang="en-GB" b="1" dirty="0" smtClean="0"/>
              <a:t>Suspicion of TB (WHO : accepted)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Any suspect of TB, in replacement of microscopy and culture </a:t>
            </a:r>
            <a:r>
              <a:rPr lang="en-GB" dirty="0" smtClean="0">
                <a:solidFill>
                  <a:srgbClr val="FF0000"/>
                </a:solidFill>
              </a:rPr>
              <a:t>(not reimbursed)</a:t>
            </a:r>
          </a:p>
          <a:p>
            <a:pPr marL="800100" lvl="1" indent="-342900">
              <a:buFont typeface="Arial"/>
              <a:buChar char="•"/>
            </a:pPr>
            <a:endParaRPr lang="en-GB" dirty="0" smtClean="0"/>
          </a:p>
          <a:p>
            <a:pPr marL="342900" indent="-342900">
              <a:buFont typeface="+mj-lt"/>
              <a:buAutoNum type="arabicPeriod"/>
            </a:pPr>
            <a:r>
              <a:rPr lang="en-GB" b="1" dirty="0" smtClean="0"/>
              <a:t>Suspicion of TB (WHO not recommended but may be justified in Belgium)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Smear positive TB suspect </a:t>
            </a:r>
            <a:r>
              <a:rPr lang="en-GB" dirty="0" smtClean="0">
                <a:solidFill>
                  <a:srgbClr val="008000"/>
                </a:solidFill>
              </a:rPr>
              <a:t>(reimbursed)</a:t>
            </a:r>
            <a:endParaRPr lang="en-GB" dirty="0">
              <a:solidFill>
                <a:srgbClr val="008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000" smtClean="0"/>
              <a:t>Emmanuel ANDRE, 25/5/2014</a:t>
            </a:r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2003460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E8DDDAB-B035-A745-B6C7-57BE51EF988B}" type="slidenum">
              <a:rPr lang="fr-BE" sz="1200">
                <a:solidFill>
                  <a:srgbClr val="575656"/>
                </a:solidFill>
                <a:latin typeface="Calibri" charset="0"/>
              </a:rPr>
              <a:pPr eaLnBrk="1" hangingPunct="1"/>
              <a:t>11</a:t>
            </a:fld>
            <a:endParaRPr lang="fr-BE" sz="1200">
              <a:solidFill>
                <a:srgbClr val="575656"/>
              </a:solidFill>
              <a:latin typeface="Calibri" charset="0"/>
            </a:endParaRPr>
          </a:p>
        </p:txBody>
      </p:sp>
      <p:sp>
        <p:nvSpPr>
          <p:cNvPr id="10242" name="Rectangle 4"/>
          <p:cNvSpPr txBox="1">
            <a:spLocks noChangeArrowheads="1"/>
          </p:cNvSpPr>
          <p:nvPr/>
        </p:nvSpPr>
        <p:spPr bwMode="auto">
          <a:xfrm>
            <a:off x="1382713" y="1597025"/>
            <a:ext cx="6381750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lvl="1" algn="ctr" eaLnBrk="1" hangingPunct="1">
              <a:spcBef>
                <a:spcPct val="20000"/>
              </a:spcBef>
            </a:pPr>
            <a:r>
              <a:rPr lang="fr-BE" sz="6000" dirty="0" smtClean="0">
                <a:solidFill>
                  <a:srgbClr val="005CA9"/>
                </a:solidFill>
                <a:latin typeface="Calibri" charset="0"/>
              </a:rPr>
              <a:t>Objectives for a GeneXpert MTB/Rif surveillance system</a:t>
            </a:r>
            <a:endParaRPr lang="fr-BE" sz="6000" dirty="0">
              <a:solidFill>
                <a:srgbClr val="005CA9"/>
              </a:solidFill>
              <a:latin typeface="Calibri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103423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1) Monitoring of error rates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21" y="2342220"/>
            <a:ext cx="5275354" cy="329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2239" y="813158"/>
            <a:ext cx="55084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smtClean="0"/>
              <a:t>High error rates may be due to:</a:t>
            </a:r>
          </a:p>
          <a:p>
            <a:pPr marL="285750" indent="-285750">
              <a:buFontTx/>
              <a:buChar char="-"/>
            </a:pPr>
            <a:r>
              <a:rPr lang="en-GB" sz="2000" smtClean="0"/>
              <a:t>Lack of training (proven)</a:t>
            </a:r>
          </a:p>
          <a:p>
            <a:pPr marL="285750" indent="-285750">
              <a:buFontTx/>
              <a:buChar char="-"/>
            </a:pPr>
            <a:r>
              <a:rPr lang="en-GB" sz="2000" smtClean="0"/>
              <a:t>Low quality of cartridges (proven)</a:t>
            </a:r>
          </a:p>
          <a:p>
            <a:pPr marL="285750" indent="-285750">
              <a:buFontTx/>
              <a:buChar char="-"/>
            </a:pPr>
            <a:r>
              <a:rPr lang="en-GB" sz="2000" smtClean="0"/>
              <a:t>Bad quality of modules/automates (proven</a:t>
            </a:r>
            <a:r>
              <a:rPr lang="en-GB" smtClean="0"/>
              <a:t>)</a:t>
            </a:r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364852" y="788360"/>
            <a:ext cx="237952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</a:rPr>
              <a:t>Importance of inter-laboratory data sharing to rapidly identify the cause of errors </a:t>
            </a:r>
            <a:endParaRPr lang="en-GB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1636" y="2306681"/>
            <a:ext cx="2812585" cy="332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100667" y="5799666"/>
            <a:ext cx="7366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smtClean="0"/>
              <a:t>Preventing high error rates may decrease costs by 10% and prevent invalid results for critical samples (CSF, BAL, …)</a:t>
            </a:r>
            <a:endParaRPr lang="en-GB" sz="1600" i="1"/>
          </a:p>
        </p:txBody>
      </p:sp>
      <p:sp>
        <p:nvSpPr>
          <p:cNvPr id="10" name="Rectangle 9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657592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2) Monitoring of algorithms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10444" y="846667"/>
            <a:ext cx="8297334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 smtClean="0"/>
              <a:t>What is the indication of the test?</a:t>
            </a:r>
          </a:p>
          <a:p>
            <a:pPr marL="342900" indent="-342900">
              <a:buAutoNum type="arabicParenR"/>
            </a:pPr>
            <a:endParaRPr lang="en-GB" dirty="0" smtClean="0"/>
          </a:p>
          <a:p>
            <a:pPr marL="342900" indent="-342900">
              <a:buAutoNum type="arabicParenR"/>
            </a:pPr>
            <a:r>
              <a:rPr lang="en-GB" dirty="0" smtClean="0"/>
              <a:t>Which patients are being tested?</a:t>
            </a:r>
          </a:p>
          <a:p>
            <a:pPr marL="800100" lvl="1" indent="-342900">
              <a:buAutoNum type="arabicParenR"/>
            </a:pPr>
            <a:r>
              <a:rPr lang="en-GB" dirty="0" smtClean="0"/>
              <a:t>Age, Sex</a:t>
            </a:r>
          </a:p>
          <a:p>
            <a:pPr marL="800100" lvl="1" indent="-342900">
              <a:buAutoNum type="arabicParenR"/>
            </a:pPr>
            <a:r>
              <a:rPr lang="en-GB" dirty="0" smtClean="0"/>
              <a:t>Clinical history (past TB treatment, DR-TB contact, HIV status, ..)</a:t>
            </a:r>
          </a:p>
          <a:p>
            <a:pPr marL="800100" lvl="1" indent="-342900">
              <a:buAutoNum type="arabicParenR"/>
            </a:pPr>
            <a:r>
              <a:rPr lang="en-GB" dirty="0" smtClean="0"/>
              <a:t>Geographical information</a:t>
            </a:r>
          </a:p>
          <a:p>
            <a:pPr marL="800100" lvl="1" indent="-342900">
              <a:buAutoNum type="arabicParenR"/>
            </a:pPr>
            <a:endParaRPr lang="en-GB" dirty="0" smtClean="0"/>
          </a:p>
          <a:p>
            <a:pPr marL="342900" indent="-342900">
              <a:buAutoNum type="arabicParenR"/>
            </a:pPr>
            <a:r>
              <a:rPr lang="en-GB" dirty="0" smtClean="0"/>
              <a:t>Which samples are being processed?</a:t>
            </a:r>
          </a:p>
          <a:p>
            <a:pPr marL="800100" lvl="1" indent="-342900">
              <a:buAutoNum type="arabicParenR"/>
            </a:pPr>
            <a:r>
              <a:rPr lang="en-GB" dirty="0" smtClean="0"/>
              <a:t>Pulmonary</a:t>
            </a:r>
          </a:p>
          <a:p>
            <a:pPr marL="800100" lvl="1" indent="-342900">
              <a:buAutoNum type="arabicParenR"/>
            </a:pPr>
            <a:r>
              <a:rPr lang="en-GB" dirty="0" smtClean="0"/>
              <a:t>Extra-pulmonary (…)</a:t>
            </a:r>
          </a:p>
          <a:p>
            <a:pPr marL="800100" lvl="1" indent="-342900">
              <a:buAutoNum type="arabicParenR"/>
            </a:pPr>
            <a:endParaRPr lang="en-GB" dirty="0" smtClean="0"/>
          </a:p>
          <a:p>
            <a:pPr marL="342900" indent="-342900">
              <a:buAutoNum type="arabicParenR"/>
            </a:pPr>
            <a:r>
              <a:rPr lang="en-GB" dirty="0" smtClean="0"/>
              <a:t>Have additional tests been performed (microscopy, culture)?</a:t>
            </a:r>
          </a:p>
          <a:p>
            <a:pPr marL="342900" indent="-342900">
              <a:buAutoNum type="arabicParenR"/>
            </a:pPr>
            <a:endParaRPr lang="en-GB" dirty="0" smtClean="0"/>
          </a:p>
          <a:p>
            <a:pPr marL="342900" indent="-342900">
              <a:buAutoNum type="arabicParenR"/>
            </a:pPr>
            <a:r>
              <a:rPr lang="en-GB" dirty="0" smtClean="0"/>
              <a:t>Are our observations comparable with similar countries?</a:t>
            </a:r>
          </a:p>
          <a:p>
            <a:pPr marL="342900" indent="-342900">
              <a:buAutoNum type="arabicParenR"/>
            </a:pPr>
            <a:endParaRPr lang="en-GB" dirty="0" smtClean="0"/>
          </a:p>
          <a:p>
            <a:pPr marL="342900" indent="-342900">
              <a:buAutoNum type="arabicParenR"/>
            </a:pPr>
            <a:r>
              <a:rPr lang="en-GB" dirty="0" smtClean="0"/>
              <a:t>Based on shared experience, should we revise indications for this test?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46569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E8DDDAB-B035-A745-B6C7-57BE51EF988B}" type="slidenum">
              <a:rPr lang="fr-BE" sz="1200">
                <a:solidFill>
                  <a:srgbClr val="575656"/>
                </a:solidFill>
                <a:latin typeface="Calibri" charset="0"/>
              </a:rPr>
              <a:pPr eaLnBrk="1" hangingPunct="1"/>
              <a:t>14</a:t>
            </a:fld>
            <a:endParaRPr lang="fr-BE" sz="1200">
              <a:solidFill>
                <a:srgbClr val="575656"/>
              </a:solidFill>
              <a:latin typeface="Calibri" charset="0"/>
            </a:endParaRPr>
          </a:p>
        </p:txBody>
      </p:sp>
      <p:sp>
        <p:nvSpPr>
          <p:cNvPr id="10242" name="Rectangle 4"/>
          <p:cNvSpPr txBox="1">
            <a:spLocks noChangeArrowheads="1"/>
          </p:cNvSpPr>
          <p:nvPr/>
        </p:nvSpPr>
        <p:spPr bwMode="auto">
          <a:xfrm>
            <a:off x="1382713" y="1597025"/>
            <a:ext cx="638175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lvl="1" algn="ctr" eaLnBrk="1" hangingPunct="1">
              <a:spcBef>
                <a:spcPct val="20000"/>
              </a:spcBef>
            </a:pPr>
            <a:r>
              <a:rPr lang="fr-BE" sz="7200" dirty="0" smtClean="0">
                <a:solidFill>
                  <a:srgbClr val="005CA9"/>
                </a:solidFill>
                <a:latin typeface="Calibri" charset="0"/>
              </a:rPr>
              <a:t>Implementing a surveillance system</a:t>
            </a:r>
            <a:endParaRPr lang="fr-BE" sz="7200" dirty="0">
              <a:solidFill>
                <a:srgbClr val="005CA9"/>
              </a:solidFill>
              <a:latin typeface="Calibri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679283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Experience from South-Kivu, DRC (GeneXchange © 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6" y="752963"/>
            <a:ext cx="3922035" cy="4940746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445000" y="2568222"/>
            <a:ext cx="45155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mtClean="0"/>
              <a:t>10 GeneXpert sites</a:t>
            </a:r>
          </a:p>
          <a:p>
            <a:endParaRPr lang="en-GB" smtClean="0"/>
          </a:p>
          <a:p>
            <a:r>
              <a:rPr lang="en-GB" smtClean="0"/>
              <a:t>Direct introduction of additional data on the GeneXpert laptop</a:t>
            </a:r>
          </a:p>
          <a:p>
            <a:r>
              <a:rPr lang="en-GB" smtClean="0"/>
              <a:t>Direct transmission of results to HF</a:t>
            </a:r>
          </a:p>
          <a:p>
            <a:endParaRPr lang="en-GB" smtClean="0"/>
          </a:p>
          <a:p>
            <a:r>
              <a:rPr lang="en-GB" smtClean="0"/>
              <a:t>Anonymized data sent by SMS to central server</a:t>
            </a:r>
          </a:p>
          <a:p>
            <a:endParaRPr lang="en-GB" smtClean="0"/>
          </a:p>
          <a:p>
            <a:r>
              <a:rPr lang="en-GB" smtClean="0"/>
              <a:t>Centralized monitoring of critical information (error rates, Rif resistance, reason for test, …)</a:t>
            </a:r>
          </a:p>
          <a:p>
            <a:endParaRPr lang="en-GB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/>
          <a:srcRect t="15316"/>
          <a:stretch/>
        </p:blipFill>
        <p:spPr>
          <a:xfrm>
            <a:off x="3997128" y="818445"/>
            <a:ext cx="4811479" cy="1439333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4278297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07340"/>
            <a:ext cx="7643688" cy="369332"/>
          </a:xfrm>
        </p:spPr>
        <p:txBody>
          <a:bodyPr/>
          <a:lstStyle/>
          <a:p>
            <a:r>
              <a:rPr lang="fr-FR" dirty="0" err="1" smtClean="0"/>
              <a:t>Experience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Nigeria and </a:t>
            </a:r>
            <a:r>
              <a:rPr lang="fr-FR" dirty="0" err="1" smtClean="0"/>
              <a:t>other</a:t>
            </a:r>
            <a:r>
              <a:rPr lang="fr-FR" dirty="0" smtClean="0"/>
              <a:t> countries (</a:t>
            </a:r>
            <a:r>
              <a:rPr lang="fr-FR" dirty="0" err="1" smtClean="0"/>
              <a:t>GxAlert</a:t>
            </a:r>
            <a:r>
              <a:rPr lang="fr-FR" dirty="0" smtClean="0"/>
              <a:t> © )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8070" t="14483" b="39913"/>
          <a:stretch/>
        </p:blipFill>
        <p:spPr>
          <a:xfrm>
            <a:off x="225777" y="1058333"/>
            <a:ext cx="8124210" cy="39793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4232335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GeneXpert</a:t>
            </a:r>
            <a:r>
              <a:rPr lang="fr-FR" dirty="0" smtClean="0"/>
              <a:t> network in </a:t>
            </a:r>
            <a:r>
              <a:rPr lang="fr-FR" dirty="0" err="1" smtClean="0"/>
              <a:t>Belgium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31" y="2704218"/>
            <a:ext cx="446454" cy="611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959" y="2657383"/>
            <a:ext cx="446454" cy="6110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36061" y="1708920"/>
            <a:ext cx="1444363" cy="44827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NRL</a:t>
            </a:r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4996" y="3803850"/>
            <a:ext cx="905969" cy="44827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Lab</a:t>
            </a:r>
            <a:r>
              <a:rPr lang="fr-F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1 </a:t>
            </a:r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5182" y="3781920"/>
            <a:ext cx="905969" cy="44827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Lab</a:t>
            </a:r>
            <a:r>
              <a:rPr lang="fr-F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2</a:t>
            </a:r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84835" y="3794373"/>
            <a:ext cx="905969" cy="44827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Lab</a:t>
            </a:r>
            <a:r>
              <a:rPr lang="fr-F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3</a:t>
            </a:r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4406" r="20452" b="11362"/>
          <a:stretch/>
        </p:blipFill>
        <p:spPr>
          <a:xfrm>
            <a:off x="3663697" y="4412270"/>
            <a:ext cx="423348" cy="608908"/>
          </a:xfrm>
          <a:prstGeom prst="rect">
            <a:avLst/>
          </a:prstGeom>
        </p:spPr>
      </p:pic>
      <p:cxnSp>
        <p:nvCxnSpPr>
          <p:cNvPr id="12" name="Straight Arrow Connector 11"/>
          <p:cNvCxnSpPr>
            <a:endCxn id="7" idx="2"/>
          </p:cNvCxnSpPr>
          <p:nvPr/>
        </p:nvCxnSpPr>
        <p:spPr>
          <a:xfrm flipH="1" flipV="1">
            <a:off x="1858243" y="2157196"/>
            <a:ext cx="9468" cy="1615794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0"/>
          </p:cNvCxnSpPr>
          <p:nvPr/>
        </p:nvCxnSpPr>
        <p:spPr>
          <a:xfrm flipH="1" flipV="1">
            <a:off x="2042030" y="2179119"/>
            <a:ext cx="26137" cy="1602801"/>
          </a:xfrm>
          <a:prstGeom prst="straightConnector1">
            <a:avLst/>
          </a:prstGeom>
          <a:ln>
            <a:solidFill>
              <a:srgbClr val="FF66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0" idx="0"/>
          </p:cNvCxnSpPr>
          <p:nvPr/>
        </p:nvCxnSpPr>
        <p:spPr>
          <a:xfrm flipH="1" flipV="1">
            <a:off x="2440475" y="2403257"/>
            <a:ext cx="997345" cy="1391116"/>
          </a:xfrm>
          <a:prstGeom prst="straightConnector1">
            <a:avLst/>
          </a:prstGeom>
          <a:ln>
            <a:solidFill>
              <a:srgbClr val="FF6600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827" y="2590039"/>
            <a:ext cx="847979" cy="9339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010" y="4356353"/>
            <a:ext cx="763359" cy="7115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4648" y="4396684"/>
            <a:ext cx="763359" cy="71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6948" y="4396684"/>
            <a:ext cx="763359" cy="711520"/>
          </a:xfrm>
          <a:prstGeom prst="rect">
            <a:avLst/>
          </a:prstGeom>
        </p:spPr>
      </p:pic>
      <p:sp>
        <p:nvSpPr>
          <p:cNvPr id="19" name="Multiply 18"/>
          <p:cNvSpPr/>
          <p:nvPr/>
        </p:nvSpPr>
        <p:spPr>
          <a:xfrm>
            <a:off x="214657" y="4298956"/>
            <a:ext cx="771987" cy="784483"/>
          </a:xfrm>
          <a:prstGeom prst="mathMultiply">
            <a:avLst>
              <a:gd name="adj1" fmla="val 13842"/>
            </a:avLst>
          </a:prstGeom>
          <a:solidFill>
            <a:srgbClr val="FF66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186" y="950424"/>
            <a:ext cx="763359" cy="71152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14406" r="20452" b="11362"/>
          <a:stretch/>
        </p:blipFill>
        <p:spPr>
          <a:xfrm>
            <a:off x="1960838" y="990914"/>
            <a:ext cx="423348" cy="608908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V="1">
            <a:off x="760769" y="2182099"/>
            <a:ext cx="997861" cy="1624725"/>
          </a:xfrm>
          <a:prstGeom prst="straightConnector1">
            <a:avLst/>
          </a:prstGeom>
          <a:ln>
            <a:solidFill>
              <a:srgbClr val="FF66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576981" y="2135265"/>
            <a:ext cx="997861" cy="162472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121861" y="747841"/>
            <a:ext cx="4895139" cy="5478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Option </a:t>
            </a:r>
            <a:r>
              <a:rPr lang="en-GB" sz="1400" b="1" dirty="0" smtClean="0"/>
              <a:t>1 &amp; </a:t>
            </a:r>
            <a:r>
              <a:rPr lang="en-GB" sz="1400" b="1" dirty="0"/>
              <a:t>2</a:t>
            </a:r>
            <a:r>
              <a:rPr lang="en-GB" sz="1400" b="1" dirty="0" smtClean="0"/>
              <a:t>:  </a:t>
            </a:r>
          </a:p>
          <a:p>
            <a:r>
              <a:rPr lang="en-GB" sz="1400" b="1" i="1" dirty="0" smtClean="0"/>
              <a:t>Lab </a:t>
            </a:r>
            <a:r>
              <a:rPr lang="en-GB" sz="1400" b="1" i="1" dirty="0"/>
              <a:t>does not have access to </a:t>
            </a:r>
            <a:r>
              <a:rPr lang="en-GB" sz="1400" b="1" i="1" dirty="0" err="1"/>
              <a:t>Genexpert</a:t>
            </a:r>
            <a:r>
              <a:rPr lang="en-GB" sz="1400" b="1" i="1" dirty="0"/>
              <a:t> </a:t>
            </a:r>
            <a:endParaRPr lang="en-GB" sz="1400" b="1" i="1" dirty="0" smtClean="0"/>
          </a:p>
          <a:p>
            <a:r>
              <a:rPr lang="en-GB" sz="1400" b="1" i="1" dirty="0" smtClean="0"/>
              <a:t>or Lab has </a:t>
            </a:r>
            <a:r>
              <a:rPr lang="en-GB" sz="1400" b="1" i="1" dirty="0"/>
              <a:t>a </a:t>
            </a:r>
            <a:r>
              <a:rPr lang="en-GB" sz="1400" b="1" i="1" dirty="0" err="1"/>
              <a:t>Genexpert</a:t>
            </a:r>
            <a:r>
              <a:rPr lang="en-GB" sz="1400" b="1" i="1" dirty="0"/>
              <a:t> but no MTB/Rif tests</a:t>
            </a:r>
          </a:p>
          <a:p>
            <a:endParaRPr lang="en-GB" sz="1400" dirty="0"/>
          </a:p>
          <a:p>
            <a:r>
              <a:rPr lang="en-GB" sz="1400" dirty="0">
                <a:solidFill>
                  <a:srgbClr val="008000"/>
                </a:solidFill>
              </a:rPr>
              <a:t>-&gt; Sample can be sent to NRL</a:t>
            </a:r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 smtClean="0">
                <a:solidFill>
                  <a:srgbClr val="FF6600"/>
                </a:solidFill>
              </a:rPr>
              <a:t>-</a:t>
            </a:r>
            <a:r>
              <a:rPr lang="en-GB" sz="1400" dirty="0">
                <a:solidFill>
                  <a:srgbClr val="FF6600"/>
                </a:solidFill>
              </a:rPr>
              <a:t>&gt; PCR is not performed</a:t>
            </a:r>
          </a:p>
          <a:p>
            <a:endParaRPr lang="en-GB" sz="1400" dirty="0"/>
          </a:p>
          <a:p>
            <a:r>
              <a:rPr lang="en-GB" sz="1400" b="1" dirty="0"/>
              <a:t>Option </a:t>
            </a:r>
            <a:r>
              <a:rPr lang="en-GB" sz="1400" b="1" dirty="0" smtClean="0"/>
              <a:t>3 : </a:t>
            </a:r>
          </a:p>
          <a:p>
            <a:r>
              <a:rPr lang="en-GB" sz="1400" b="1" i="1" dirty="0" smtClean="0"/>
              <a:t>Lab </a:t>
            </a:r>
            <a:r>
              <a:rPr lang="en-GB" sz="1400" b="1" i="1" dirty="0"/>
              <a:t>has a </a:t>
            </a:r>
            <a:r>
              <a:rPr lang="en-GB" sz="1400" b="1" i="1" dirty="0" err="1"/>
              <a:t>Genexpert</a:t>
            </a:r>
            <a:r>
              <a:rPr lang="en-GB" sz="1400" b="1" i="1" dirty="0"/>
              <a:t> and MTB/Rif tests</a:t>
            </a:r>
          </a:p>
          <a:p>
            <a:endParaRPr lang="en-GB" sz="1400" dirty="0"/>
          </a:p>
          <a:p>
            <a:r>
              <a:rPr lang="en-GB" sz="1400" dirty="0" smtClean="0"/>
              <a:t>-</a:t>
            </a:r>
            <a:r>
              <a:rPr lang="en-GB" sz="1400" dirty="0"/>
              <a:t>&gt; PCR is reimbursed if Smear positive</a:t>
            </a:r>
          </a:p>
          <a:p>
            <a:r>
              <a:rPr lang="en-GB" sz="1400" dirty="0"/>
              <a:t>-&gt; PCR is not reimbursed in </a:t>
            </a:r>
            <a:r>
              <a:rPr lang="en-GB" sz="1400" dirty="0" smtClean="0"/>
              <a:t>other-</a:t>
            </a:r>
            <a:r>
              <a:rPr lang="en-GB" sz="1400" dirty="0"/>
              <a:t>approved </a:t>
            </a:r>
            <a:r>
              <a:rPr lang="en-GB" sz="1400" dirty="0" smtClean="0"/>
              <a:t>indications</a:t>
            </a:r>
          </a:p>
          <a:p>
            <a:r>
              <a:rPr lang="en-GB" sz="1400" dirty="0" smtClean="0"/>
              <a:t>-&gt; Sharing of results with NRL is sub-optimal</a:t>
            </a:r>
            <a:endParaRPr lang="en-GB" sz="1400" dirty="0"/>
          </a:p>
          <a:p>
            <a:endParaRPr lang="en-GB" sz="1400" dirty="0"/>
          </a:p>
          <a:p>
            <a:r>
              <a:rPr lang="en-GB" sz="1400" b="1" dirty="0"/>
              <a:t>Conclusion :</a:t>
            </a:r>
          </a:p>
          <a:p>
            <a:pPr>
              <a:buFontTx/>
              <a:buChar char="-"/>
            </a:pPr>
            <a:endParaRPr lang="en-GB" sz="1400" dirty="0" smtClean="0"/>
          </a:p>
          <a:p>
            <a:pPr>
              <a:buFontTx/>
              <a:buChar char="-"/>
            </a:pPr>
            <a:r>
              <a:rPr lang="en-GB" sz="1400" dirty="0" smtClean="0"/>
              <a:t> We miss the opportunity </a:t>
            </a:r>
            <a:r>
              <a:rPr lang="en-GB" sz="1400" dirty="0"/>
              <a:t>of rapid diagnosis of </a:t>
            </a:r>
            <a:r>
              <a:rPr lang="en-GB" sz="1400" dirty="0" smtClean="0"/>
              <a:t>(DR)TB </a:t>
            </a:r>
          </a:p>
          <a:p>
            <a:pPr>
              <a:buFontTx/>
              <a:buChar char="-"/>
            </a:pPr>
            <a:r>
              <a:rPr lang="en-GB" sz="1400" dirty="0"/>
              <a:t> </a:t>
            </a:r>
            <a:r>
              <a:rPr lang="en-GB" sz="1400" dirty="0" smtClean="0"/>
              <a:t>We miss the opportunity of standardization</a:t>
            </a:r>
            <a:endParaRPr lang="en-GB" sz="1400" dirty="0"/>
          </a:p>
          <a:p>
            <a:pPr>
              <a:buFontTx/>
              <a:buChar char="-"/>
            </a:pPr>
            <a:r>
              <a:rPr lang="en-GB" sz="1400" dirty="0"/>
              <a:t> </a:t>
            </a:r>
            <a:r>
              <a:rPr lang="en-GB" sz="1400" dirty="0" smtClean="0"/>
              <a:t>We miss the opportunity to diminish global cost</a:t>
            </a:r>
          </a:p>
          <a:p>
            <a:pPr>
              <a:buFontTx/>
              <a:buChar char="-"/>
            </a:pPr>
            <a:r>
              <a:rPr lang="en-GB" sz="1400" dirty="0" smtClean="0"/>
              <a:t> We miss the opportunity to rapidly generate a global picture</a:t>
            </a:r>
          </a:p>
          <a:p>
            <a:pPr>
              <a:buFontTx/>
              <a:buChar char="-"/>
            </a:pPr>
            <a:endParaRPr lang="en-GB" sz="1400" dirty="0"/>
          </a:p>
          <a:p>
            <a:r>
              <a:rPr lang="en-GB" sz="1400" b="1" dirty="0" smtClean="0"/>
              <a:t>The system is not prepared for an efficient surveillance linked to an extension of labs and indications</a:t>
            </a:r>
            <a:endParaRPr lang="en-GB" sz="1400" b="1" dirty="0"/>
          </a:p>
          <a:p>
            <a:endParaRPr lang="fr-FR" sz="1400" dirty="0"/>
          </a:p>
        </p:txBody>
      </p:sp>
      <p:sp>
        <p:nvSpPr>
          <p:cNvPr id="25" name="Rectangle 24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4156904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Prerequisits</a:t>
            </a:r>
            <a:r>
              <a:rPr lang="en-GB" dirty="0" smtClean="0"/>
              <a:t> for an optimized surveillance system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66888" y="719667"/>
            <a:ext cx="8071555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 smtClean="0"/>
              <a:t>We should work as a network and agree to share data</a:t>
            </a:r>
          </a:p>
          <a:p>
            <a:endParaRPr lang="en-GB" dirty="0" smtClean="0"/>
          </a:p>
          <a:p>
            <a:pPr marL="800100" lvl="1" indent="-342900">
              <a:buFont typeface="Wingdings" charset="2"/>
              <a:buChar char="ü"/>
            </a:pPr>
            <a:r>
              <a:rPr lang="en-GB" dirty="0" smtClean="0"/>
              <a:t>Incentive 1 : Negotiated price of tests at national level?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GB" dirty="0" smtClean="0"/>
              <a:t>Incentive 2 : Surveillance system should be user-friendly, rapid and paperless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GB" dirty="0" smtClean="0"/>
              <a:t>Incentive 3 : Surveillance system should facilitate Quality Controls and method validation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GB" dirty="0" smtClean="0"/>
              <a:t>Incentive 4 : Surveillance system should permit to produce useful scientific information</a:t>
            </a:r>
          </a:p>
          <a:p>
            <a:pPr marL="800100" lvl="1" indent="-342900">
              <a:buAutoNum type="arabicParenR"/>
            </a:pPr>
            <a:endParaRPr lang="en-GB" dirty="0" smtClean="0"/>
          </a:p>
          <a:p>
            <a:pPr marL="342900" indent="-342900">
              <a:buAutoNum type="arabicParenR"/>
            </a:pPr>
            <a:r>
              <a:rPr lang="en-GB" dirty="0" smtClean="0"/>
              <a:t>We should agree on which data should be shared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Age, Sex, Geographical information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Nature of specimen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Other tests performed (microscopy, culture, …)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/>
              <a:t>(?) TB history, DR-contact, HIV status, decision of TB treatment</a:t>
            </a:r>
          </a:p>
          <a:p>
            <a:pPr marL="800100" lvl="1" indent="-342900">
              <a:buAutoNum type="arabicParenR"/>
            </a:pPr>
            <a:endParaRPr lang="en-GB" dirty="0" smtClean="0"/>
          </a:p>
          <a:p>
            <a:pPr marL="342900" indent="-342900">
              <a:buAutoNum type="arabicParenR"/>
            </a:pPr>
            <a:r>
              <a:rPr lang="en-GB" dirty="0" smtClean="0"/>
              <a:t>We should agree on which monitoring system should be used</a:t>
            </a:r>
          </a:p>
          <a:p>
            <a:pPr marL="342900" indent="-342900">
              <a:buAutoNum type="arabicParenR"/>
            </a:pPr>
            <a:r>
              <a:rPr lang="en-GB" dirty="0" smtClean="0"/>
              <a:t>We should agree to use the data we collect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3591370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Proposition for an improved GeneXpert network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4406" r="20452" b="11362"/>
          <a:stretch/>
        </p:blipFill>
        <p:spPr>
          <a:xfrm>
            <a:off x="7966215" y="2865239"/>
            <a:ext cx="423348" cy="6089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406" r="20452" b="11362"/>
          <a:stretch/>
        </p:blipFill>
        <p:spPr>
          <a:xfrm>
            <a:off x="6950379" y="2969793"/>
            <a:ext cx="423348" cy="60890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87182" y="1705945"/>
            <a:ext cx="1444363" cy="44827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NRL</a:t>
            </a:r>
            <a:endParaRPr lang="en-GB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69928" y="3825781"/>
            <a:ext cx="905969" cy="44827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Lab 1 </a:t>
            </a:r>
            <a:endParaRPr lang="en-GB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29725" y="3816303"/>
            <a:ext cx="905969" cy="44827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Lab 2</a:t>
            </a:r>
            <a:endParaRPr lang="en-GB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74865" y="3828756"/>
            <a:ext cx="905969" cy="44827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Lab 3</a:t>
            </a:r>
            <a:endParaRPr lang="en-GB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923" y="2825765"/>
            <a:ext cx="446454" cy="611025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 flipV="1">
            <a:off x="5962473" y="2191577"/>
            <a:ext cx="997861" cy="1624725"/>
          </a:xfrm>
          <a:prstGeom prst="straightConnector1">
            <a:avLst/>
          </a:prstGeom>
          <a:ln>
            <a:solidFill>
              <a:srgbClr val="FF66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297" y="4365830"/>
            <a:ext cx="763359" cy="71152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935" y="4406161"/>
            <a:ext cx="763359" cy="71152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9235" y="4406161"/>
            <a:ext cx="763359" cy="711520"/>
          </a:xfrm>
          <a:prstGeom prst="rect">
            <a:avLst/>
          </a:prstGeom>
        </p:spPr>
      </p:pic>
      <p:sp>
        <p:nvSpPr>
          <p:cNvPr id="25" name="Multiply 24"/>
          <p:cNvSpPr/>
          <p:nvPr/>
        </p:nvSpPr>
        <p:spPr>
          <a:xfrm>
            <a:off x="5266944" y="4308433"/>
            <a:ext cx="771987" cy="784483"/>
          </a:xfrm>
          <a:prstGeom prst="mathMultiply">
            <a:avLst>
              <a:gd name="adj1" fmla="val 13842"/>
            </a:avLst>
          </a:prstGeom>
          <a:solidFill>
            <a:srgbClr val="FF66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5778685" y="2144743"/>
            <a:ext cx="997861" cy="162472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016" y="965851"/>
            <a:ext cx="763359" cy="71152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2"/>
          <a:srcRect l="14406" r="20452" b="11362"/>
          <a:stretch/>
        </p:blipFill>
        <p:spPr>
          <a:xfrm>
            <a:off x="7255668" y="1006341"/>
            <a:ext cx="423348" cy="608908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7632713" y="946360"/>
            <a:ext cx="298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en-GB">
              <a:solidFill>
                <a:srgbClr val="008000"/>
              </a:solidFill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 flipH="1">
            <a:off x="7182710" y="2141646"/>
            <a:ext cx="26654" cy="1662082"/>
          </a:xfrm>
          <a:prstGeom prst="straightConnector1">
            <a:avLst/>
          </a:prstGeom>
          <a:ln>
            <a:solidFill>
              <a:srgbClr val="008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10" idx="0"/>
          </p:cNvCxnSpPr>
          <p:nvPr/>
        </p:nvCxnSpPr>
        <p:spPr>
          <a:xfrm>
            <a:off x="7687153" y="2141646"/>
            <a:ext cx="740697" cy="1687110"/>
          </a:xfrm>
          <a:prstGeom prst="straightConnector1">
            <a:avLst/>
          </a:prstGeom>
          <a:ln>
            <a:solidFill>
              <a:srgbClr val="008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2405" y="2338918"/>
            <a:ext cx="487933" cy="48793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740" y="2340420"/>
            <a:ext cx="487933" cy="48793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58750" y="714375"/>
            <a:ext cx="7810500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AutoNum type="arabicParenR"/>
            </a:pPr>
            <a:r>
              <a:rPr lang="en-GB" b="1" dirty="0" smtClean="0"/>
              <a:t> MTB/Rif cartridges to be sent from NRL to laboratories</a:t>
            </a:r>
          </a:p>
          <a:p>
            <a:pPr marL="342900" indent="-342900">
              <a:buFont typeface="+mj-lt"/>
              <a:buAutoNum type="arabicParenR"/>
            </a:pPr>
            <a:endParaRPr lang="en-GB" dirty="0" smtClean="0"/>
          </a:p>
          <a:p>
            <a:pPr marL="342900" indent="-342900">
              <a:buFont typeface="+mj-lt"/>
              <a:buAutoNum type="arabicParenR"/>
            </a:pPr>
            <a:r>
              <a:rPr lang="en-GB" b="1" dirty="0" smtClean="0"/>
              <a:t>Improved rapidity and quality of diagnosis</a:t>
            </a:r>
          </a:p>
          <a:p>
            <a:pPr lvl="2">
              <a:buFont typeface="Wingdings" charset="2"/>
              <a:buChar char="Ø"/>
            </a:pPr>
            <a:r>
              <a:rPr lang="en-GB" dirty="0" smtClean="0"/>
              <a:t> Optimal clinical impact </a:t>
            </a:r>
          </a:p>
          <a:p>
            <a:pPr lvl="2">
              <a:buFont typeface="Wingdings" charset="2"/>
              <a:buChar char="Ø"/>
            </a:pPr>
            <a:r>
              <a:rPr lang="en-GB" dirty="0" smtClean="0"/>
              <a:t> Cost-savings </a:t>
            </a:r>
          </a:p>
          <a:p>
            <a:pPr lvl="3">
              <a:buFont typeface="Wingdings" charset="2"/>
              <a:buChar char="Ø"/>
            </a:pPr>
            <a:r>
              <a:rPr lang="en-GB" dirty="0" smtClean="0"/>
              <a:t> Treatment and </a:t>
            </a:r>
            <a:r>
              <a:rPr lang="en-GB" dirty="0" err="1" smtClean="0"/>
              <a:t>compl</a:t>
            </a:r>
            <a:r>
              <a:rPr lang="en-GB" dirty="0" smtClean="0"/>
              <a:t>. tests</a:t>
            </a:r>
          </a:p>
          <a:p>
            <a:pPr lvl="3">
              <a:buFont typeface="Wingdings" charset="2"/>
              <a:buChar char="Ø"/>
            </a:pPr>
            <a:r>
              <a:rPr lang="en-GB" dirty="0" smtClean="0"/>
              <a:t> Isolation of patients </a:t>
            </a:r>
          </a:p>
          <a:p>
            <a:pPr lvl="3">
              <a:buFont typeface="Wingdings" charset="2"/>
              <a:buChar char="Ø"/>
            </a:pPr>
            <a:endParaRPr lang="en-GB" dirty="0" smtClean="0"/>
          </a:p>
          <a:p>
            <a:pPr marL="342900" indent="-342900">
              <a:buFont typeface="+mj-lt"/>
              <a:buAutoNum type="arabicParenR"/>
            </a:pPr>
            <a:r>
              <a:rPr lang="en-GB" b="1" dirty="0" smtClean="0"/>
              <a:t>Biohazard risks 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GB" dirty="0" smtClean="0"/>
              <a:t>Decreased number of samples travelling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GB" dirty="0" smtClean="0"/>
              <a:t>Only if </a:t>
            </a:r>
            <a:r>
              <a:rPr lang="en-GB" dirty="0" err="1" smtClean="0"/>
              <a:t>Gx</a:t>
            </a:r>
            <a:r>
              <a:rPr lang="en-GB" dirty="0" smtClean="0"/>
              <a:t> is not available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GB" dirty="0" smtClean="0"/>
              <a:t>Only if Rif resistance is detected</a:t>
            </a:r>
          </a:p>
          <a:p>
            <a:pPr lvl="3">
              <a:buFont typeface="Wingdings" charset="2"/>
              <a:buChar char="Ø"/>
            </a:pPr>
            <a:endParaRPr lang="en-GB" b="1" dirty="0" smtClean="0"/>
          </a:p>
          <a:p>
            <a:pPr>
              <a:buAutoNum type="arabicParenR"/>
            </a:pPr>
            <a:r>
              <a:rPr lang="en-GB" b="1" dirty="0" smtClean="0"/>
              <a:t>   ISO15189 </a:t>
            </a:r>
          </a:p>
          <a:p>
            <a:pPr lvl="2">
              <a:buFont typeface="Wingdings" charset="2"/>
              <a:buChar char="Ø"/>
            </a:pPr>
            <a:r>
              <a:rPr lang="en-GB" dirty="0" smtClean="0"/>
              <a:t>   </a:t>
            </a:r>
            <a:r>
              <a:rPr lang="en-GB" dirty="0" err="1" smtClean="0"/>
              <a:t>Gx</a:t>
            </a:r>
            <a:r>
              <a:rPr lang="en-GB" dirty="0" smtClean="0"/>
              <a:t> maintenance on site</a:t>
            </a:r>
          </a:p>
          <a:p>
            <a:pPr lvl="2">
              <a:buFont typeface="Wingdings" charset="2"/>
              <a:buChar char="Ø"/>
            </a:pPr>
            <a:r>
              <a:rPr lang="en-GB" dirty="0" smtClean="0"/>
              <a:t>   NRL/BELTA to coordinate</a:t>
            </a:r>
          </a:p>
          <a:p>
            <a:pPr lvl="3">
              <a:buFont typeface="Wingdings" charset="2"/>
              <a:buChar char="Ø"/>
            </a:pPr>
            <a:r>
              <a:rPr lang="en-GB" dirty="0" smtClean="0"/>
              <a:t> </a:t>
            </a:r>
            <a:r>
              <a:rPr lang="en-GB" dirty="0" err="1" smtClean="0"/>
              <a:t>Negotieted</a:t>
            </a:r>
            <a:r>
              <a:rPr lang="en-GB" dirty="0" smtClean="0"/>
              <a:t> price</a:t>
            </a:r>
          </a:p>
          <a:p>
            <a:pPr lvl="3">
              <a:buFont typeface="Wingdings" charset="2"/>
              <a:buChar char="Ø"/>
            </a:pPr>
            <a:r>
              <a:rPr lang="en-GB" dirty="0" smtClean="0"/>
              <a:t> Lot validation and </a:t>
            </a:r>
            <a:r>
              <a:rPr lang="en-GB" dirty="0" err="1" smtClean="0"/>
              <a:t>ditribution</a:t>
            </a:r>
            <a:endParaRPr lang="en-GB" dirty="0" smtClean="0"/>
          </a:p>
          <a:p>
            <a:pPr lvl="3">
              <a:buFont typeface="Wingdings" charset="2"/>
              <a:buChar char="Ø"/>
            </a:pPr>
            <a:r>
              <a:rPr lang="en-GB" dirty="0" smtClean="0"/>
              <a:t> Data transfer &amp; Surveillance</a:t>
            </a:r>
          </a:p>
          <a:p>
            <a:endParaRPr lang="en-GB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856" y="5164843"/>
            <a:ext cx="446454" cy="6110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356" y="5164843"/>
            <a:ext cx="446454" cy="611025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527909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5"/>
          <p:cNvSpPr>
            <a:spLocks noGrp="1"/>
          </p:cNvSpPr>
          <p:nvPr>
            <p:ph type="title"/>
          </p:nvPr>
        </p:nvSpPr>
        <p:spPr>
          <a:xfrm>
            <a:off x="179388" y="107950"/>
            <a:ext cx="7643812" cy="3683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Calibri" charset="0"/>
              </a:rPr>
              <a:t>Outline</a:t>
            </a:r>
            <a:endParaRPr lang="en-US" dirty="0">
              <a:latin typeface="Calibri" charset="0"/>
            </a:endParaRPr>
          </a:p>
        </p:txBody>
      </p:sp>
      <p:sp>
        <p:nvSpPr>
          <p:cNvPr id="7170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A271093-3E2C-EB47-A252-84F25877917C}" type="slidenum">
              <a:rPr lang="fr-BE" sz="1200">
                <a:solidFill>
                  <a:srgbClr val="575656"/>
                </a:solidFill>
                <a:latin typeface="Calibri" charset="0"/>
              </a:rPr>
              <a:pPr eaLnBrk="1" hangingPunct="1"/>
              <a:t>2</a:t>
            </a:fld>
            <a:endParaRPr lang="fr-BE" sz="1200">
              <a:solidFill>
                <a:srgbClr val="575656"/>
              </a:solidFill>
              <a:latin typeface="Calibri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179388" y="1222375"/>
            <a:ext cx="6805612" cy="3804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36000" rIns="36000" bIns="36000">
            <a:spAutoFit/>
          </a:bodyPr>
          <a:lstStyle>
            <a:lvl1pPr lvl="0"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rgbClr val="005CA9"/>
                </a:solidFill>
              </a:defRPr>
            </a:lvl1pPr>
            <a:lvl2pPr marL="285750" lvl="1" indent="-285750">
              <a:spcBef>
                <a:spcPct val="20000"/>
              </a:spcBef>
              <a:buFontTx/>
              <a:buBlip>
                <a:blip r:embed="rId2"/>
              </a:buBlip>
              <a:defRPr sz="2000">
                <a:solidFill>
                  <a:srgbClr val="005CA9"/>
                </a:solidFill>
              </a:defRPr>
            </a:lvl2pPr>
            <a:lvl3pPr marL="561975" lvl="2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005CA9"/>
                </a:solidFill>
              </a:defRPr>
            </a:lvl3pPr>
            <a:lvl4pPr marL="838200" lvl="3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005CA9"/>
                </a:solidFill>
              </a:defRPr>
            </a:lvl4pPr>
            <a:lvl5pPr marL="1114425" lvl="4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005CA9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r-BE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Global context and global issues</a:t>
            </a:r>
            <a:endParaRPr lang="fr-BE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182371" y="2296231"/>
            <a:ext cx="6844962" cy="3804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36000" rIns="36000" bIns="36000">
            <a:spAutoFit/>
          </a:bodyPr>
          <a:lstStyle>
            <a:lvl1pPr lvl="0"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rgbClr val="005CA9"/>
                </a:solidFill>
              </a:defRPr>
            </a:lvl1pPr>
            <a:lvl2pPr marL="285750" lvl="1" indent="-285750">
              <a:spcBef>
                <a:spcPct val="20000"/>
              </a:spcBef>
              <a:buFontTx/>
              <a:buBlip>
                <a:blip r:embed="rId2"/>
              </a:buBlip>
              <a:defRPr sz="2000">
                <a:solidFill>
                  <a:srgbClr val="005CA9"/>
                </a:solidFill>
              </a:defRPr>
            </a:lvl2pPr>
            <a:lvl3pPr marL="561975" lvl="2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005CA9"/>
                </a:solidFill>
              </a:defRPr>
            </a:lvl3pPr>
            <a:lvl4pPr marL="838200" lvl="3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005CA9"/>
                </a:solidFill>
              </a:defRPr>
            </a:lvl4pPr>
            <a:lvl5pPr marL="1114425" lvl="4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005CA9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r-BE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O</a:t>
            </a:r>
            <a:r>
              <a:rPr lang="fr-BE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bjectives for a Genexpert MTB/Rif surveillance system</a:t>
            </a:r>
            <a:endParaRPr lang="fr-BE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4"/>
          <p:cNvSpPr txBox="1">
            <a:spLocks noChangeArrowheads="1"/>
          </p:cNvSpPr>
          <p:nvPr/>
        </p:nvSpPr>
        <p:spPr bwMode="auto">
          <a:xfrm>
            <a:off x="185355" y="3370088"/>
            <a:ext cx="6841978" cy="38048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36000" rIns="36000" bIns="36000">
            <a:spAutoFit/>
          </a:bodyPr>
          <a:lstStyle>
            <a:lvl1pPr lvl="0"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rgbClr val="005CA9"/>
                </a:solidFill>
              </a:defRPr>
            </a:lvl1pPr>
            <a:lvl2pPr marL="285750" lvl="1" indent="-285750">
              <a:spcBef>
                <a:spcPct val="20000"/>
              </a:spcBef>
              <a:buFontTx/>
              <a:buBlip>
                <a:blip r:embed="rId2"/>
              </a:buBlip>
              <a:defRPr sz="2000">
                <a:solidFill>
                  <a:srgbClr val="005CA9"/>
                </a:solidFill>
              </a:defRPr>
            </a:lvl2pPr>
            <a:lvl3pPr marL="561975" lvl="2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005CA9"/>
                </a:solidFill>
              </a:defRPr>
            </a:lvl3pPr>
            <a:lvl4pPr marL="838200" lvl="3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005CA9"/>
                </a:solidFill>
              </a:defRPr>
            </a:lvl4pPr>
            <a:lvl5pPr marL="1114425" lvl="4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005CA9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r-BE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Implementing a surveillance system</a:t>
            </a:r>
            <a:endParaRPr lang="fr-BE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!</a:t>
            </a:r>
            <a:endParaRPr lang="fr-F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33754" y="452261"/>
            <a:ext cx="5338936" cy="5810822"/>
          </a:xfrm>
        </p:spPr>
        <p:txBody>
          <a:bodyPr/>
          <a:lstStyle/>
          <a:p>
            <a:r>
              <a:rPr lang="fr-FR" dirty="0" err="1" smtClean="0"/>
              <a:t>Special</a:t>
            </a:r>
            <a:r>
              <a:rPr lang="fr-FR" dirty="0" smtClean="0"/>
              <a:t> </a:t>
            </a:r>
            <a:r>
              <a:rPr lang="fr-FR" dirty="0" err="1" smtClean="0"/>
              <a:t>thanks</a:t>
            </a:r>
            <a:r>
              <a:rPr lang="fr-FR" dirty="0" smtClean="0"/>
              <a:t> to :</a:t>
            </a:r>
          </a:p>
          <a:p>
            <a:endParaRPr lang="fr-FR" dirty="0"/>
          </a:p>
          <a:p>
            <a:r>
              <a:rPr lang="fr-FR" smtClean="0"/>
              <a:t>BELTA TB Net</a:t>
            </a:r>
            <a:endParaRPr lang="fr-FR" dirty="0" smtClean="0"/>
          </a:p>
          <a:p>
            <a:r>
              <a:rPr lang="fr-FR" dirty="0" smtClean="0"/>
              <a:t>Dr Guido </a:t>
            </a:r>
            <a:r>
              <a:rPr lang="fr-FR" dirty="0" err="1" smtClean="0"/>
              <a:t>Groenen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NRL</a:t>
            </a:r>
          </a:p>
          <a:p>
            <a:r>
              <a:rPr lang="fr-FR" dirty="0" smtClean="0"/>
              <a:t>Dr Vanessa </a:t>
            </a:r>
            <a:r>
              <a:rPr lang="fr-FR" dirty="0" err="1" smtClean="0"/>
              <a:t>Matys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WHO</a:t>
            </a:r>
          </a:p>
          <a:p>
            <a:pPr marL="0" indent="0"/>
            <a:r>
              <a:rPr lang="fr-FR" dirty="0" smtClean="0"/>
              <a:t>Wayne Van </a:t>
            </a:r>
            <a:r>
              <a:rPr lang="fr-FR" dirty="0" err="1" smtClean="0"/>
              <a:t>Gemert</a:t>
            </a:r>
            <a:r>
              <a:rPr lang="fr-FR" dirty="0" smtClean="0"/>
              <a:t> (GLI), </a:t>
            </a:r>
            <a:r>
              <a:rPr lang="fr-FR" dirty="0" err="1" smtClean="0"/>
              <a:t>Suvanand</a:t>
            </a:r>
            <a:r>
              <a:rPr lang="fr-FR" dirty="0" smtClean="0"/>
              <a:t> </a:t>
            </a:r>
            <a:r>
              <a:rPr lang="fr-FR" dirty="0" err="1" smtClean="0"/>
              <a:t>Sahu</a:t>
            </a:r>
            <a:r>
              <a:rPr lang="fr-FR" dirty="0"/>
              <a:t> </a:t>
            </a:r>
            <a:r>
              <a:rPr lang="fr-FR" dirty="0" smtClean="0"/>
              <a:t>and Jacob </a:t>
            </a:r>
            <a:r>
              <a:rPr lang="fr-FR" dirty="0" err="1" smtClean="0"/>
              <a:t>Creswell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 smtClean="0"/>
              <a:t>NTP - DRC</a:t>
            </a:r>
          </a:p>
          <a:p>
            <a:pPr marL="0" indent="0"/>
            <a:r>
              <a:rPr lang="fr-FR" dirty="0" smtClean="0"/>
              <a:t>Benjamin </a:t>
            </a:r>
            <a:r>
              <a:rPr lang="fr-FR" dirty="0" err="1" smtClean="0"/>
              <a:t>Nyange</a:t>
            </a:r>
            <a:r>
              <a:rPr lang="fr-FR" dirty="0" smtClean="0"/>
              <a:t> (IT </a:t>
            </a:r>
            <a:r>
              <a:rPr lang="fr-FR" dirty="0" err="1" smtClean="0"/>
              <a:t>developper</a:t>
            </a:r>
            <a:r>
              <a:rPr lang="fr-FR" dirty="0" smtClean="0"/>
              <a:t> </a:t>
            </a:r>
            <a:r>
              <a:rPr lang="fr-FR" dirty="0" err="1" smtClean="0"/>
              <a:t>GenXchange</a:t>
            </a:r>
            <a:r>
              <a:rPr lang="fr-FR" dirty="0" smtClean="0"/>
              <a:t>), Dr </a:t>
            </a:r>
            <a:r>
              <a:rPr lang="fr-FR" dirty="0" err="1" smtClean="0"/>
              <a:t>Bakaswa</a:t>
            </a:r>
            <a:r>
              <a:rPr lang="fr-FR" dirty="0" smtClean="0"/>
              <a:t>, Dr </a:t>
            </a:r>
            <a:r>
              <a:rPr lang="fr-FR" dirty="0" err="1" smtClean="0"/>
              <a:t>Kalumuna</a:t>
            </a:r>
            <a:r>
              <a:rPr lang="fr-FR" dirty="0" smtClean="0"/>
              <a:t>, </a:t>
            </a:r>
            <a:r>
              <a:rPr lang="fr-FR" dirty="0" err="1" smtClean="0"/>
              <a:t>Jean-paul</a:t>
            </a:r>
            <a:r>
              <a:rPr lang="fr-FR" dirty="0" smtClean="0"/>
              <a:t> </a:t>
            </a:r>
            <a:r>
              <a:rPr lang="fr-FR" dirty="0" err="1" smtClean="0"/>
              <a:t>Chirambiza</a:t>
            </a:r>
            <a:r>
              <a:rPr lang="fr-FR" dirty="0" smtClean="0"/>
              <a:t>, …</a:t>
            </a:r>
          </a:p>
          <a:p>
            <a:endParaRPr lang="fr-FR" dirty="0"/>
          </a:p>
          <a:p>
            <a:r>
              <a:rPr lang="fr-FR" dirty="0" err="1"/>
              <a:t>UCLouvain</a:t>
            </a:r>
            <a:r>
              <a:rPr lang="fr-FR" dirty="0"/>
              <a:t> &amp; Cliniques Universitaires </a:t>
            </a:r>
            <a:r>
              <a:rPr lang="fr-FR" dirty="0" err="1"/>
              <a:t>Saint-Luc</a:t>
            </a:r>
            <a:endParaRPr lang="fr-FR" dirty="0"/>
          </a:p>
          <a:p>
            <a:pPr marL="0" indent="0"/>
            <a:r>
              <a:rPr lang="fr-FR" dirty="0"/>
              <a:t>Prof. Michel </a:t>
            </a:r>
            <a:r>
              <a:rPr lang="fr-FR" dirty="0" err="1"/>
              <a:t>Delmée</a:t>
            </a:r>
            <a:r>
              <a:rPr lang="fr-FR" dirty="0"/>
              <a:t> and Prof. Patrick </a:t>
            </a:r>
            <a:r>
              <a:rPr lang="fr-FR" dirty="0" err="1" smtClean="0"/>
              <a:t>Goubau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Abt </a:t>
            </a:r>
            <a:r>
              <a:rPr lang="fr-FR" dirty="0" err="1" smtClean="0"/>
              <a:t>associates</a:t>
            </a:r>
            <a:endParaRPr lang="fr-FR" dirty="0" smtClean="0"/>
          </a:p>
          <a:p>
            <a:pPr marL="0" indent="0"/>
            <a:r>
              <a:rPr lang="fr-FR" dirty="0" smtClean="0"/>
              <a:t>Jeff </a:t>
            </a:r>
            <a:r>
              <a:rPr lang="fr-FR" dirty="0" err="1" smtClean="0"/>
              <a:t>Tackle</a:t>
            </a: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fr-BE" smtClean="0"/>
              <a:pPr>
                <a:defRPr/>
              </a:pPr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0217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E8DDDAB-B035-A745-B6C7-57BE51EF988B}" type="slidenum">
              <a:rPr lang="fr-BE" sz="1200">
                <a:solidFill>
                  <a:srgbClr val="575656"/>
                </a:solidFill>
                <a:latin typeface="Calibri" charset="0"/>
              </a:rPr>
              <a:pPr eaLnBrk="1" hangingPunct="1"/>
              <a:t>3</a:t>
            </a:fld>
            <a:endParaRPr lang="fr-BE" sz="1200">
              <a:solidFill>
                <a:srgbClr val="575656"/>
              </a:solidFill>
              <a:latin typeface="Calibri" charset="0"/>
            </a:endParaRPr>
          </a:p>
        </p:txBody>
      </p:sp>
      <p:sp>
        <p:nvSpPr>
          <p:cNvPr id="10242" name="Rectangle 4"/>
          <p:cNvSpPr txBox="1">
            <a:spLocks noChangeArrowheads="1"/>
          </p:cNvSpPr>
          <p:nvPr/>
        </p:nvSpPr>
        <p:spPr bwMode="auto">
          <a:xfrm>
            <a:off x="1382713" y="1597025"/>
            <a:ext cx="638175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lvl="1" algn="ctr" eaLnBrk="1" hangingPunct="1">
              <a:spcBef>
                <a:spcPct val="20000"/>
              </a:spcBef>
            </a:pPr>
            <a:r>
              <a:rPr lang="fr-BE" sz="7200" dirty="0" smtClean="0">
                <a:solidFill>
                  <a:srgbClr val="005CA9"/>
                </a:solidFill>
                <a:latin typeface="Calibri" charset="0"/>
              </a:rPr>
              <a:t>Global context and global issues</a:t>
            </a:r>
            <a:endParaRPr lang="fr-BE" sz="7200" dirty="0">
              <a:solidFill>
                <a:srgbClr val="005CA9"/>
              </a:solidFill>
              <a:latin typeface="Calibri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Global context</a:t>
            </a:r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161" y="758624"/>
            <a:ext cx="6571753" cy="44287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en-GB" smtClean="0"/>
              <a:t>4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056038" y="5268920"/>
            <a:ext cx="19424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smtClean="0"/>
              <a:t>December 2010 : WHO endorsed the Xpert MTB/Rif assay</a:t>
            </a:r>
            <a:endParaRPr lang="en-GB" sz="1400" i="1"/>
          </a:p>
        </p:txBody>
      </p:sp>
      <p:sp>
        <p:nvSpPr>
          <p:cNvPr id="5" name="TextBox 4"/>
          <p:cNvSpPr txBox="1"/>
          <p:nvPr/>
        </p:nvSpPr>
        <p:spPr>
          <a:xfrm>
            <a:off x="2083533" y="2768171"/>
            <a:ext cx="2226241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mtClean="0"/>
              <a:t>17$</a:t>
            </a:r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433633" y="2763613"/>
            <a:ext cx="3172691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mtClean="0"/>
              <a:t>10$</a:t>
            </a:r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362280" y="5250093"/>
            <a:ext cx="30870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smtClean="0"/>
              <a:t>Operational issues : Increase of DR-TB detection, invalid tests, different algorithms, … </a:t>
            </a:r>
            <a:endParaRPr lang="en-GB" sz="1400" i="1"/>
          </a:p>
        </p:txBody>
      </p:sp>
      <p:sp>
        <p:nvSpPr>
          <p:cNvPr id="11" name="Rectangle 10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101200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Global </a:t>
            </a:r>
            <a:r>
              <a:rPr lang="fr-FR" dirty="0" err="1" smtClean="0"/>
              <a:t>context</a:t>
            </a:r>
            <a:r>
              <a:rPr lang="fr-FR" dirty="0" smtClean="0"/>
              <a:t> : </a:t>
            </a:r>
            <a:r>
              <a:rPr lang="fr-FR" dirty="0" err="1" smtClean="0"/>
              <a:t>Diagnosis</a:t>
            </a:r>
            <a:r>
              <a:rPr lang="fr-FR" dirty="0" smtClean="0"/>
              <a:t> of </a:t>
            </a:r>
            <a:r>
              <a:rPr lang="fr-FR" dirty="0" err="1" smtClean="0"/>
              <a:t>pulmonary</a:t>
            </a:r>
            <a:r>
              <a:rPr lang="fr-FR" dirty="0" smtClean="0"/>
              <a:t> TB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287" y="971707"/>
            <a:ext cx="7182681" cy="408317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096047" y="1257557"/>
            <a:ext cx="6238818" cy="246580"/>
          </a:xfrm>
          <a:prstGeom prst="roundRect">
            <a:avLst/>
          </a:prstGeom>
          <a:solidFill>
            <a:schemeClr val="lt1">
              <a:alpha val="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9" name="Rounded Rectangle 8"/>
          <p:cNvSpPr/>
          <p:nvPr/>
        </p:nvSpPr>
        <p:spPr>
          <a:xfrm>
            <a:off x="2100491" y="2026406"/>
            <a:ext cx="6238818" cy="246580"/>
          </a:xfrm>
          <a:prstGeom prst="roundRect">
            <a:avLst/>
          </a:prstGeom>
          <a:solidFill>
            <a:schemeClr val="lt1">
              <a:alpha val="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0" name="Rounded Rectangle 9"/>
          <p:cNvSpPr/>
          <p:nvPr/>
        </p:nvSpPr>
        <p:spPr>
          <a:xfrm>
            <a:off x="2174469" y="2803132"/>
            <a:ext cx="3534173" cy="266786"/>
          </a:xfrm>
          <a:prstGeom prst="roundRect">
            <a:avLst/>
          </a:prstGeom>
          <a:solidFill>
            <a:schemeClr val="lt1">
              <a:alpha val="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1" name="Rounded Rectangle 10"/>
          <p:cNvSpPr/>
          <p:nvPr/>
        </p:nvSpPr>
        <p:spPr>
          <a:xfrm>
            <a:off x="2182355" y="3559652"/>
            <a:ext cx="3481410" cy="311649"/>
          </a:xfrm>
          <a:prstGeom prst="roundRect">
            <a:avLst/>
          </a:prstGeom>
          <a:solidFill>
            <a:schemeClr val="lt1">
              <a:alpha val="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2" name="Rounded Rectangle 11"/>
          <p:cNvSpPr/>
          <p:nvPr/>
        </p:nvSpPr>
        <p:spPr>
          <a:xfrm>
            <a:off x="4615746" y="4081923"/>
            <a:ext cx="2769733" cy="307198"/>
          </a:xfrm>
          <a:prstGeom prst="roundRect">
            <a:avLst/>
          </a:prstGeom>
          <a:solidFill>
            <a:schemeClr val="lt1">
              <a:alpha val="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942" y="5167473"/>
            <a:ext cx="2349500" cy="825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63" y="1060294"/>
            <a:ext cx="1540752" cy="221921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57244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Global </a:t>
            </a:r>
            <a:r>
              <a:rPr lang="fr-FR" dirty="0" err="1" smtClean="0"/>
              <a:t>context</a:t>
            </a:r>
            <a:r>
              <a:rPr lang="fr-FR" dirty="0" smtClean="0"/>
              <a:t> : </a:t>
            </a:r>
            <a:r>
              <a:rPr lang="fr-FR" dirty="0" err="1" smtClean="0"/>
              <a:t>diagnosis</a:t>
            </a:r>
            <a:r>
              <a:rPr lang="fr-FR" dirty="0" smtClean="0"/>
              <a:t> of extra-</a:t>
            </a:r>
            <a:r>
              <a:rPr lang="fr-FR" dirty="0" err="1" smtClean="0"/>
              <a:t>pulmonary</a:t>
            </a:r>
            <a:r>
              <a:rPr lang="fr-FR" dirty="0" smtClean="0"/>
              <a:t> TB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fr-BE" smtClean="0"/>
              <a:pPr>
                <a:defRPr/>
              </a:pPr>
              <a:t>6</a:t>
            </a:fld>
            <a:endParaRPr lang="fr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5" y="684908"/>
            <a:ext cx="1845802" cy="28627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744" y="619905"/>
            <a:ext cx="5961749" cy="538731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54782" y="1384085"/>
            <a:ext cx="1384265" cy="2083263"/>
          </a:xfrm>
          <a:prstGeom prst="rect">
            <a:avLst/>
          </a:prstGeom>
          <a:solidFill>
            <a:srgbClr val="008000">
              <a:alpha val="14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250204" y="4694475"/>
            <a:ext cx="1384265" cy="1070169"/>
          </a:xfrm>
          <a:prstGeom prst="rect">
            <a:avLst/>
          </a:prstGeom>
          <a:solidFill>
            <a:srgbClr val="008000">
              <a:alpha val="14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245626" y="3534135"/>
            <a:ext cx="1384265" cy="1070169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7045184" y="664140"/>
            <a:ext cx="1384265" cy="5070026"/>
          </a:xfrm>
          <a:prstGeom prst="rect">
            <a:avLst/>
          </a:prstGeom>
          <a:solidFill>
            <a:srgbClr val="008000">
              <a:alpha val="14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4013519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Global </a:t>
            </a:r>
            <a:r>
              <a:rPr lang="fr-FR" dirty="0" err="1"/>
              <a:t>context</a:t>
            </a:r>
            <a:r>
              <a:rPr lang="fr-FR" dirty="0"/>
              <a:t> : </a:t>
            </a:r>
            <a:r>
              <a:rPr lang="fr-FR" dirty="0" err="1"/>
              <a:t>diagnosis</a:t>
            </a:r>
            <a:r>
              <a:rPr lang="fr-FR" dirty="0"/>
              <a:t> of extra-</a:t>
            </a:r>
            <a:r>
              <a:rPr lang="fr-FR" dirty="0" err="1"/>
              <a:t>pulmonary</a:t>
            </a:r>
            <a:r>
              <a:rPr lang="fr-FR" dirty="0"/>
              <a:t> TB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59" y="617247"/>
            <a:ext cx="8153426" cy="22508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11" y="3096355"/>
            <a:ext cx="1419834" cy="22020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2067" y="3069919"/>
            <a:ext cx="1540752" cy="22192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2641" y="3136528"/>
            <a:ext cx="4296962" cy="10799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907214" y="3945277"/>
            <a:ext cx="3464640" cy="62877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352909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Global issues : operational implementation and surveillance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28F507-A510-CC45-87B6-9A8B58F0B3E4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563" y="876953"/>
            <a:ext cx="5595155" cy="2142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614" y="846991"/>
            <a:ext cx="1540752" cy="22192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6889" y="3654777"/>
            <a:ext cx="8311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Basic surveillance is needed:</a:t>
            </a:r>
          </a:p>
          <a:p>
            <a:endParaRPr lang="en-GB" dirty="0" smtClean="0"/>
          </a:p>
          <a:p>
            <a:r>
              <a:rPr lang="en-GB" dirty="0" smtClean="0"/>
              <a:t>1) How are the laboratories dealing with this technology?</a:t>
            </a:r>
          </a:p>
          <a:p>
            <a:endParaRPr lang="en-GB" dirty="0" smtClean="0"/>
          </a:p>
          <a:p>
            <a:r>
              <a:rPr lang="en-GB" dirty="0" smtClean="0"/>
              <a:t>2) Are we respecting the algorithms? (what are the algorithms?)</a:t>
            </a:r>
          </a:p>
          <a:p>
            <a:r>
              <a:rPr lang="en-GB" dirty="0"/>
              <a:t> </a:t>
            </a:r>
            <a:r>
              <a:rPr lang="en-GB" dirty="0" smtClean="0"/>
              <a:t>   Do we find the expected results?</a:t>
            </a:r>
          </a:p>
          <a:p>
            <a:endParaRPr lang="en-GB" dirty="0" smtClean="0"/>
          </a:p>
        </p:txBody>
      </p:sp>
      <p:sp>
        <p:nvSpPr>
          <p:cNvPr id="8" name="Rectangle 7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36419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33" y="567801"/>
            <a:ext cx="5576477" cy="22482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928094"/>
            <a:ext cx="8534400" cy="29845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en-GB" smtClean="0"/>
              <a:t>9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030368" y="3048503"/>
            <a:ext cx="771987" cy="2393069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79511" y="107340"/>
            <a:ext cx="8851599" cy="307777"/>
          </a:xfrm>
        </p:spPr>
        <p:txBody>
          <a:bodyPr/>
          <a:lstStyle/>
          <a:p>
            <a:r>
              <a:rPr lang="en-GB" sz="2000" smtClean="0"/>
              <a:t>1) How are the laboratories dealing with this new technology?</a:t>
            </a:r>
            <a:endParaRPr lang="en-GB" sz="2000"/>
          </a:p>
        </p:txBody>
      </p:sp>
      <p:sp>
        <p:nvSpPr>
          <p:cNvPr id="3" name="TextBox 2"/>
          <p:cNvSpPr txBox="1"/>
          <p:nvPr/>
        </p:nvSpPr>
        <p:spPr>
          <a:xfrm>
            <a:off x="6400800" y="1160657"/>
            <a:ext cx="24521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smtClean="0">
                <a:solidFill>
                  <a:srgbClr val="FF0000"/>
                </a:solidFill>
              </a:rPr>
              <a:t>Early module failure was 42%. Same kind of figures in all settings India, Nigeria, …</a:t>
            </a:r>
            <a:endParaRPr lang="en-GB" i="1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80001" y="6547556"/>
            <a:ext cx="1763898" cy="338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 smtClean="0"/>
              <a:t>Emmanuel ANDRE, 25/5/2014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810318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OhLpjF3LUylykpRpwQyA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9h9z.eOdk.51H6aqKmiC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s6yCPo80.U9mk7SmUom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Io_6LtLkCCTZBwGHvFF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LjeyMt.U2SawTTVOquY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k7rphMFb0ujn5VGrTaGc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Io_6LtLkCCTZBwGHvFF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8_6Yf1qiUaQD0c1x3nF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8M53HnlYU.yur309JbIe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0Y1p2G31U6AQBksEtCQq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5X4nW56EyozOR0dp.OkQ"/>
</p:tagLst>
</file>

<file path=ppt/theme/theme1.xml><?xml version="1.0" encoding="utf-8"?>
<a:theme xmlns:a="http://schemas.openxmlformats.org/drawingml/2006/main" name="saint-luc">
  <a:themeElements>
    <a:clrScheme name="General Template">
      <a:dk1>
        <a:srgbClr val="005CA9"/>
      </a:dk1>
      <a:lt1>
        <a:sysClr val="window" lastClr="FFFFFF"/>
      </a:lt1>
      <a:dk2>
        <a:srgbClr val="7F7F7F"/>
      </a:dk2>
      <a:lt2>
        <a:srgbClr val="FFFFFF"/>
      </a:lt2>
      <a:accent1>
        <a:srgbClr val="F2F2F2"/>
      </a:accent1>
      <a:accent2>
        <a:srgbClr val="C1E3FF"/>
      </a:accent2>
      <a:accent3>
        <a:srgbClr val="47ACFF"/>
      </a:accent3>
      <a:accent4>
        <a:srgbClr val="002A4C"/>
      </a:accent4>
      <a:accent5>
        <a:srgbClr val="5F5F5F"/>
      </a:accent5>
      <a:accent6>
        <a:srgbClr val="EAEAEA"/>
      </a:accent6>
      <a:hlink>
        <a:srgbClr val="DE007D"/>
      </a:hlink>
      <a:folHlink>
        <a:srgbClr val="FF6DC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saint-luc.pot</Template>
  <TotalTime>2317</TotalTime>
  <Words>1220</Words>
  <Application>Microsoft Macintosh PowerPoint</Application>
  <PresentationFormat>On-screen Show (4:3)</PresentationFormat>
  <Paragraphs>212</Paragraphs>
  <Slides>20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saint-luc</vt:lpstr>
      <vt:lpstr>think-cell Slide</vt:lpstr>
      <vt:lpstr>Implementation, scale-up and monitoring of new diagnostic tools for diagnosis of TB and DR-TB in Belgium</vt:lpstr>
      <vt:lpstr>Outline</vt:lpstr>
      <vt:lpstr>PowerPoint Presentation</vt:lpstr>
      <vt:lpstr>Global context</vt:lpstr>
      <vt:lpstr>Global context : Diagnosis of pulmonary TB</vt:lpstr>
      <vt:lpstr>Global context : diagnosis of extra-pulmonary TB</vt:lpstr>
      <vt:lpstr>Global context : diagnosis of extra-pulmonary TB</vt:lpstr>
      <vt:lpstr>Global issues : operational implementation and surveillance</vt:lpstr>
      <vt:lpstr>1) How are the laboratories dealing with this new technology?</vt:lpstr>
      <vt:lpstr>2) Algorithms</vt:lpstr>
      <vt:lpstr>PowerPoint Presentation</vt:lpstr>
      <vt:lpstr>1) Monitoring of error rates</vt:lpstr>
      <vt:lpstr>2) Monitoring of algorithms</vt:lpstr>
      <vt:lpstr>PowerPoint Presentation</vt:lpstr>
      <vt:lpstr>Experience from South-Kivu, DRC (GeneXchange © )</vt:lpstr>
      <vt:lpstr>Experience from Nigeria and other countries (GxAlert © )</vt:lpstr>
      <vt:lpstr>Current GeneXpert network in Belgium</vt:lpstr>
      <vt:lpstr>Prerequisits for an optimized surveillance system</vt:lpstr>
      <vt:lpstr>Proposition for an improved GeneXpert network</vt:lpstr>
      <vt:lpstr>Thank you!</vt:lpstr>
    </vt:vector>
  </TitlesOfParts>
  <Company>Cliniques universitaires St. LUC (UCL)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Alexandre Dumont</dc:creator>
  <cp:lastModifiedBy>Emmanuel Andre</cp:lastModifiedBy>
  <cp:revision>36</cp:revision>
  <dcterms:created xsi:type="dcterms:W3CDTF">2013-06-03T14:07:18Z</dcterms:created>
  <dcterms:modified xsi:type="dcterms:W3CDTF">2014-05-23T20:05:41Z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ce2010EditCount">
    <vt:lpwstr>1</vt:lpwstr>
  </property>
  <property fmtid="{D5CDD505-2E9C-101B-9397-08002B2CF9AE}" pid="3" name="Office2003EditCount">
    <vt:lpwstr>0</vt:lpwstr>
  </property>
  <property fmtid="{D5CDD505-2E9C-101B-9397-08002B2CF9AE}" pid="4" name="LastEditedOfficeVersion">
    <vt:lpwstr>Office2010</vt:lpwstr>
  </property>
  <property fmtid="{D5CDD505-2E9C-101B-9397-08002B2CF9AE}" pid="5" name="Office2010WasSaved">
    <vt:lpwstr>1</vt:lpwstr>
  </property>
</Properties>
</file>