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82" r:id="rId4"/>
    <p:sldId id="262" r:id="rId5"/>
    <p:sldId id="259" r:id="rId6"/>
    <p:sldId id="276" r:id="rId7"/>
    <p:sldId id="270" r:id="rId8"/>
    <p:sldId id="271" r:id="rId9"/>
    <p:sldId id="280" r:id="rId10"/>
    <p:sldId id="281" r:id="rId11"/>
    <p:sldId id="272" r:id="rId12"/>
    <p:sldId id="277" r:id="rId13"/>
    <p:sldId id="273" r:id="rId14"/>
    <p:sldId id="274" r:id="rId15"/>
    <p:sldId id="278" r:id="rId16"/>
    <p:sldId id="27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  <p:cmAuthor id="2" name="Julie Ringelheim" initials="JR" lastIdx="2" clrIdx="1">
    <p:extLst>
      <p:ext uri="{19B8F6BF-5375-455C-9EA6-DF929625EA0E}">
        <p15:presenceInfo xmlns:p15="http://schemas.microsoft.com/office/powerpoint/2012/main" userId="S::julie.ringelheim@uclouvain.be::12202e1a-4f41-4142-b365-1582cb155f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42"/>
    <p:restoredTop sz="96405"/>
  </p:normalViewPr>
  <p:slideViewPr>
    <p:cSldViewPr snapToGrid="0" snapToObjects="1">
      <p:cViewPr varScale="1">
        <p:scale>
          <a:sx n="128" d="100"/>
          <a:sy n="128" d="100"/>
        </p:scale>
        <p:origin x="88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Ordinary Courts</c:v>
                </c:pt>
              </c:strCache>
            </c:strRef>
          </c:tx>
          <c:invertIfNegative val="0"/>
          <c:cat>
            <c:strRef>
              <c:f>Feuil1!$A$2:$A$5</c:f>
              <c:strCache>
                <c:ptCount val="4"/>
                <c:pt idx="0">
                  <c:v>1980-1989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</c:v>
                </c:pt>
                <c:pt idx="1">
                  <c:v>0</c:v>
                </c:pt>
                <c:pt idx="2">
                  <c:v>5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78-204C-B70A-8B6D62F9057F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Constitutional Court</c:v>
                </c:pt>
              </c:strCache>
            </c:strRef>
          </c:tx>
          <c:invertIfNegative val="0"/>
          <c:cat>
            <c:strRef>
              <c:f>Feuil1!$A$2:$A$5</c:f>
              <c:strCache>
                <c:ptCount val="4"/>
                <c:pt idx="0">
                  <c:v>1980-1989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Feuil1!$C$2:$C$5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78-204C-B70A-8B6D62F9057F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European Committee of Social Rights </c:v>
                </c:pt>
              </c:strCache>
            </c:strRef>
          </c:tx>
          <c:invertIfNegative val="0"/>
          <c:cat>
            <c:strRef>
              <c:f>Feuil1!$A$2:$A$5</c:f>
              <c:strCache>
                <c:ptCount val="4"/>
                <c:pt idx="0">
                  <c:v>1980-1989</c:v>
                </c:pt>
                <c:pt idx="1">
                  <c:v>1990-1999</c:v>
                </c:pt>
                <c:pt idx="2">
                  <c:v>2000-2009</c:v>
                </c:pt>
                <c:pt idx="3">
                  <c:v>2010-2019</c:v>
                </c:pt>
              </c:strCache>
            </c:strRef>
          </c:cat>
          <c:val>
            <c:numRef>
              <c:f>Feuil1!$D$2:$D$5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78-204C-B70A-8B6D62F90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3244216"/>
        <c:axId val="2103246008"/>
      </c:barChart>
      <c:catAx>
        <c:axId val="2103244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103246008"/>
        <c:crosses val="autoZero"/>
        <c:auto val="1"/>
        <c:lblAlgn val="ctr"/>
        <c:lblOffset val="100"/>
        <c:noMultiLvlLbl val="0"/>
      </c:catAx>
      <c:valAx>
        <c:axId val="21032460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03244216"/>
        <c:crosses val="autoZero"/>
        <c:crossBetween val="between"/>
      </c:valAx>
    </c:plotArea>
    <c:legend>
      <c:legendPos val="l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2-07-10T15:30:18.771" idx="1">
    <p:pos x="6680" y="1110"/>
    <p:text>J'ai introduit une définition des legal resources plus haut. Je te laisser décider si tu veux garder une définition ici aussi. </p:text>
    <p:extLst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40BFAA-4DE0-3A48-B7AE-18181A4638F8}" type="doc">
      <dgm:prSet loTypeId="urn:microsoft.com/office/officeart/2005/8/layout/hChevron3" loCatId="" qsTypeId="urn:microsoft.com/office/officeart/2005/8/quickstyle/simple3" qsCatId="simple" csTypeId="urn:microsoft.com/office/officeart/2005/8/colors/colorful2" csCatId="colorful" phldr="1"/>
      <dgm:spPr/>
    </dgm:pt>
    <dgm:pt modelId="{1A5C6F22-3242-BE49-92A1-2DFA931022EC}" type="pres">
      <dgm:prSet presAssocID="{7240BFAA-4DE0-3A48-B7AE-18181A4638F8}" presName="Name0" presStyleCnt="0">
        <dgm:presLayoutVars>
          <dgm:dir/>
          <dgm:resizeHandles val="exact"/>
        </dgm:presLayoutVars>
      </dgm:prSet>
      <dgm:spPr/>
    </dgm:pt>
  </dgm:ptLst>
  <dgm:cxnLst>
    <dgm:cxn modelId="{67281B76-4448-1847-B40D-5D131D39D3F7}" type="presOf" srcId="{7240BFAA-4DE0-3A48-B7AE-18181A4638F8}" destId="{1A5C6F22-3242-BE49-92A1-2DFA931022EC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D1A0D-DF3C-B246-BCD2-2B6D94FD1F43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54581C-F65E-C549-85FD-BEA5F0FF3A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121118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63B2C6-2AD5-0E49-AD01-77299D859D87}" type="datetimeFigureOut">
              <a:rPr lang="fr-FR" smtClean="0"/>
              <a:t>17/01/2024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26C1F-671F-6E46-BED8-4DBC2AF248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89862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D1C127C-5F00-CF4D-BFAC-1EF1177E64B9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5A085-85CE-C140-B93E-DD14C929C465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055E4-0286-0543-81E5-1945B2797491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CEEAF-114A-5D48-97BE-84859B4863AC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913C8A-121F-D74C-88F0-34FB916136A4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6CD11-24D5-8647-9478-B1DB9857DACC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61CF-46B7-0843-9B4A-BBBCB763B665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4865E-818F-DD4D-8FC9-D44C9519E1DB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00F25-2548-044B-B485-871758125050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85EB995-834A-3B4C-9078-7D27AA4B3721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4358903-BB97-1248-B1DB-25BCEBE88A4B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7FB4C4D-25DC-3C46-8C92-A5AE5C7F72D3}" type="datetime1">
              <a:rPr lang="fr-BE" smtClean="0"/>
              <a:t>17/01/24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ringelheim@uclouvain.be" TargetMode="External"/><Relationship Id="rId2" Type="http://schemas.openxmlformats.org/officeDocument/2006/relationships/hyperlink" Target="mailto:Aude.Lejeune@univ-lille.f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hart" Target="../charts/char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6E7BA-0401-0440-8316-B175825593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8970" y="1370592"/>
            <a:ext cx="8821144" cy="1733396"/>
          </a:xfrm>
        </p:spPr>
        <p:txBody>
          <a:bodyPr/>
          <a:lstStyle/>
          <a:p>
            <a:r>
              <a:rPr lang="fr-FR" sz="3200" b="1" dirty="0"/>
              <a:t>The DIFFERENTIAL Use of LITIGATION by </a:t>
            </a:r>
            <a:r>
              <a:rPr lang="fr-FR" sz="3200" b="1" dirty="0" err="1"/>
              <a:t>NGO</a:t>
            </a:r>
            <a:r>
              <a:rPr lang="fr-FR" sz="2400" b="1" dirty="0" err="1"/>
              <a:t>s</a:t>
            </a:r>
            <a:r>
              <a:rPr lang="fr-FR" sz="3200" b="1" dirty="0"/>
              <a:t>: </a:t>
            </a:r>
            <a:br>
              <a:rPr lang="fr-FR" sz="3200" b="1" dirty="0"/>
            </a:br>
            <a:r>
              <a:rPr lang="fr-FR" sz="3200" b="1" dirty="0"/>
              <a:t>A Case </a:t>
            </a:r>
            <a:r>
              <a:rPr lang="fr-FR" sz="3200" b="1" dirty="0" err="1"/>
              <a:t>Study</a:t>
            </a:r>
            <a:r>
              <a:rPr lang="fr-FR" sz="3200" b="1" dirty="0"/>
              <a:t> on </a:t>
            </a:r>
            <a:r>
              <a:rPr lang="fr-FR" sz="3200" b="1" dirty="0" err="1"/>
              <a:t>Antidiscrimination</a:t>
            </a:r>
            <a:r>
              <a:rPr lang="fr-FR" sz="3200" b="1" dirty="0"/>
              <a:t> LEGAL MOBILIZATION</a:t>
            </a:r>
            <a:r>
              <a:rPr lang="fr-BE" sz="3200" b="1" dirty="0"/>
              <a:t> in BELGIUM</a:t>
            </a:r>
            <a:endParaRPr lang="fr-FR" sz="3200" b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9E9DE69-E0F4-9541-9F1B-E8AA8E53D3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1549" y="3587727"/>
            <a:ext cx="9334263" cy="1995421"/>
          </a:xfrm>
        </p:spPr>
        <p:txBody>
          <a:bodyPr>
            <a:normAutofit/>
          </a:bodyPr>
          <a:lstStyle/>
          <a:p>
            <a:r>
              <a:rPr lang="fr-FR" dirty="0"/>
              <a:t>AUDE LEJEUNE (CNRS, </a:t>
            </a:r>
            <a:r>
              <a:rPr lang="fr-FR" dirty="0" err="1"/>
              <a:t>University</a:t>
            </a:r>
            <a:r>
              <a:rPr lang="fr-FR" dirty="0"/>
              <a:t> of Lille) </a:t>
            </a:r>
            <a:br>
              <a:rPr lang="fr-FR" dirty="0"/>
            </a:br>
            <a:r>
              <a:rPr lang="fr-FR" dirty="0"/>
              <a:t>JULIE RINGELHEIM (FNRS, </a:t>
            </a:r>
            <a:r>
              <a:rPr lang="fr-FR" dirty="0" err="1"/>
              <a:t>University</a:t>
            </a:r>
            <a:r>
              <a:rPr lang="fr-FR" dirty="0"/>
              <a:t> of Louvain)</a:t>
            </a:r>
          </a:p>
          <a:p>
            <a:r>
              <a:rPr lang="fr-FR" sz="2000" dirty="0"/>
              <a:t>Panel on </a:t>
            </a:r>
            <a:r>
              <a:rPr lang="fr-FR" sz="2000" b="1" dirty="0" err="1"/>
              <a:t>Judicial</a:t>
            </a:r>
            <a:r>
              <a:rPr lang="fr-FR" sz="2000" b="1" dirty="0"/>
              <a:t> and non-</a:t>
            </a:r>
            <a:r>
              <a:rPr lang="fr-FR" sz="2000" b="1" dirty="0" err="1"/>
              <a:t>judicial</a:t>
            </a:r>
            <a:r>
              <a:rPr lang="fr-FR" sz="2000" b="1" dirty="0"/>
              <a:t> </a:t>
            </a:r>
            <a:r>
              <a:rPr lang="fr-FR" sz="2000" b="1" dirty="0" err="1"/>
              <a:t>mobilization</a:t>
            </a:r>
            <a:r>
              <a:rPr lang="fr-FR" sz="2000" b="1" dirty="0"/>
              <a:t> to combat discrimination in Europe</a:t>
            </a:r>
            <a:endParaRPr lang="fr-FR" b="1" dirty="0"/>
          </a:p>
          <a:p>
            <a:r>
              <a:rPr lang="fr-FR" sz="2000" dirty="0"/>
              <a:t>Law &amp; Society Association, </a:t>
            </a:r>
            <a:r>
              <a:rPr lang="fr-FR" sz="2000" dirty="0" err="1"/>
              <a:t>Lisbon</a:t>
            </a:r>
            <a:r>
              <a:rPr lang="fr-FR" sz="2000" dirty="0"/>
              <a:t> 13-16 July 2022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082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/>
              <a:t>Qualitative </a:t>
            </a:r>
            <a:r>
              <a:rPr lang="fr-FR" sz="3200" dirty="0" err="1"/>
              <a:t>Analysis</a:t>
            </a:r>
            <a:r>
              <a:rPr lang="fr-FR" sz="3200" dirty="0"/>
              <a:t>: main </a:t>
            </a:r>
            <a:r>
              <a:rPr lang="fr-FR" sz="3200" dirty="0" err="1"/>
              <a:t>results</a:t>
            </a:r>
            <a:r>
              <a:rPr lang="fr-FR" sz="3200" dirty="0"/>
              <a:t> (3/3)</a:t>
            </a:r>
            <a:br>
              <a:rPr lang="fr-BE" sz="3200" dirty="0"/>
            </a:b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sz="2200" b="1" dirty="0" err="1"/>
              <a:t>Level</a:t>
            </a:r>
            <a:r>
              <a:rPr lang="fr-FR" sz="2200" b="1" dirty="0"/>
              <a:t> of </a:t>
            </a:r>
            <a:r>
              <a:rPr lang="fr-FR" sz="2200" b="1" dirty="0" err="1"/>
              <a:t>legal</a:t>
            </a:r>
            <a:r>
              <a:rPr lang="fr-FR" sz="2200" b="1" dirty="0"/>
              <a:t> </a:t>
            </a:r>
            <a:r>
              <a:rPr lang="fr-FR" sz="2200" b="1" dirty="0" err="1"/>
              <a:t>resources</a:t>
            </a:r>
            <a:r>
              <a:rPr lang="fr-FR" sz="2200" b="1" dirty="0"/>
              <a:t> </a:t>
            </a:r>
            <a:r>
              <a:rPr lang="fr-FR" sz="2200" dirty="0"/>
              <a:t>(= </a:t>
            </a:r>
            <a:r>
              <a:rPr lang="fr-FR" sz="2200" dirty="0" err="1"/>
              <a:t>means</a:t>
            </a:r>
            <a:r>
              <a:rPr lang="fr-FR" sz="2200" dirty="0"/>
              <a:t> by </a:t>
            </a:r>
            <a:r>
              <a:rPr lang="fr-FR" sz="2200" dirty="0" err="1"/>
              <a:t>which</a:t>
            </a:r>
            <a:r>
              <a:rPr lang="fr-FR" sz="2200" dirty="0"/>
              <a:t> the </a:t>
            </a:r>
            <a:r>
              <a:rPr lang="fr-FR" sz="2200" dirty="0" err="1"/>
              <a:t>organization</a:t>
            </a:r>
            <a:r>
              <a:rPr lang="fr-FR" sz="2200" dirty="0"/>
              <a:t> has </a:t>
            </a:r>
            <a:r>
              <a:rPr lang="fr-FR" sz="2200" dirty="0" err="1"/>
              <a:t>access</a:t>
            </a:r>
            <a:r>
              <a:rPr lang="fr-FR" sz="2200" dirty="0"/>
              <a:t> to </a:t>
            </a:r>
            <a:r>
              <a:rPr lang="fr-FR" sz="2200" dirty="0" err="1"/>
              <a:t>specialized</a:t>
            </a:r>
            <a:r>
              <a:rPr lang="fr-FR" sz="2200" dirty="0"/>
              <a:t> </a:t>
            </a:r>
            <a:r>
              <a:rPr lang="fr-FR" sz="2200" dirty="0" err="1"/>
              <a:t>knowledge</a:t>
            </a:r>
            <a:r>
              <a:rPr lang="fr-FR" sz="2200" dirty="0"/>
              <a:t> of the </a:t>
            </a:r>
            <a:r>
              <a:rPr lang="fr-FR" sz="2200" dirty="0" err="1"/>
              <a:t>law</a:t>
            </a:r>
            <a:r>
              <a:rPr lang="fr-FR" sz="2200" dirty="0"/>
              <a:t>):</a:t>
            </a:r>
          </a:p>
          <a:p>
            <a:pPr lvl="1"/>
            <a:r>
              <a:rPr lang="fr-FR" sz="2200" i="0" dirty="0"/>
              <a:t>Strong – NB: </a:t>
            </a:r>
            <a:r>
              <a:rPr lang="fr-FR" sz="2200" i="0" dirty="0" err="1"/>
              <a:t>differences</a:t>
            </a:r>
            <a:r>
              <a:rPr lang="fr-FR" sz="2200" i="0" dirty="0"/>
              <a:t> </a:t>
            </a:r>
            <a:r>
              <a:rPr lang="fr-FR" sz="2200" i="0" dirty="0" err="1"/>
              <a:t>between</a:t>
            </a:r>
            <a:r>
              <a:rPr lang="fr-FR" sz="2200" i="0" dirty="0"/>
              <a:t> </a:t>
            </a:r>
            <a:r>
              <a:rPr lang="fr-FR" sz="2200" i="0" dirty="0" err="1"/>
              <a:t>two</a:t>
            </a:r>
            <a:r>
              <a:rPr lang="fr-FR" sz="2200" i="0" dirty="0"/>
              <a:t> groups of </a:t>
            </a:r>
            <a:r>
              <a:rPr lang="fr-FR" sz="2200" i="0" dirty="0" err="1"/>
              <a:t>NGOs</a:t>
            </a:r>
            <a:r>
              <a:rPr lang="fr-FR" sz="2200" i="0" dirty="0"/>
              <a:t>: </a:t>
            </a:r>
          </a:p>
          <a:p>
            <a:pPr lvl="2"/>
            <a:r>
              <a:rPr lang="fr-FR" sz="2000" i="0" dirty="0" err="1"/>
              <a:t>Some</a:t>
            </a:r>
            <a:r>
              <a:rPr lang="fr-FR" sz="2000" i="0" dirty="0"/>
              <a:t> </a:t>
            </a:r>
            <a:r>
              <a:rPr lang="fr-FR" sz="2000" i="0" dirty="0" err="1"/>
              <a:t>had</a:t>
            </a:r>
            <a:r>
              <a:rPr lang="fr-FR" sz="2000" i="0" dirty="0"/>
              <a:t> </a:t>
            </a:r>
            <a:r>
              <a:rPr lang="fr-FR" sz="2000" i="0" dirty="0" err="1"/>
              <a:t>legal</a:t>
            </a:r>
            <a:r>
              <a:rPr lang="fr-FR" sz="2000" i="0" dirty="0"/>
              <a:t> </a:t>
            </a:r>
            <a:r>
              <a:rPr lang="fr-FR" sz="2000" i="0" dirty="0" err="1"/>
              <a:t>resources</a:t>
            </a:r>
            <a:r>
              <a:rPr lang="fr-FR" sz="2000" i="0" dirty="0"/>
              <a:t> </a:t>
            </a:r>
            <a:r>
              <a:rPr lang="fr-FR" sz="2000" i="1" dirty="0" err="1"/>
              <a:t>before</a:t>
            </a:r>
            <a:r>
              <a:rPr lang="fr-FR" sz="2000" i="1" dirty="0"/>
              <a:t> </a:t>
            </a:r>
            <a:r>
              <a:rPr lang="fr-FR" sz="2000" i="0" dirty="0" err="1"/>
              <a:t>they</a:t>
            </a:r>
            <a:r>
              <a:rPr lang="fr-FR" sz="2000" i="0" dirty="0"/>
              <a:t> first </a:t>
            </a:r>
            <a:r>
              <a:rPr lang="fr-FR" sz="2000" i="0" dirty="0" err="1"/>
              <a:t>went</a:t>
            </a:r>
            <a:r>
              <a:rPr lang="fr-FR" sz="2000" i="0" dirty="0"/>
              <a:t> to court (e.g. LDH) </a:t>
            </a:r>
          </a:p>
          <a:p>
            <a:pPr lvl="2"/>
            <a:r>
              <a:rPr lang="fr-FR" sz="2000" i="0" dirty="0" err="1"/>
              <a:t>Some</a:t>
            </a:r>
            <a:r>
              <a:rPr lang="fr-FR" sz="2000" i="0" dirty="0"/>
              <a:t> </a:t>
            </a:r>
            <a:r>
              <a:rPr lang="fr-FR" sz="2000" i="0" dirty="0" err="1"/>
              <a:t>developed</a:t>
            </a:r>
            <a:r>
              <a:rPr lang="fr-FR" sz="2000" i="0" dirty="0"/>
              <a:t> </a:t>
            </a:r>
            <a:r>
              <a:rPr lang="fr-FR" sz="2000" i="0" dirty="0" err="1"/>
              <a:t>legal</a:t>
            </a:r>
            <a:r>
              <a:rPr lang="fr-FR" sz="2000" i="0" dirty="0"/>
              <a:t> </a:t>
            </a:r>
            <a:r>
              <a:rPr lang="fr-FR" sz="2000" i="0" dirty="0" err="1"/>
              <a:t>resources</a:t>
            </a:r>
            <a:r>
              <a:rPr lang="fr-FR" sz="2000" i="0" dirty="0"/>
              <a:t> </a:t>
            </a:r>
            <a:r>
              <a:rPr lang="fr-FR" sz="2000" i="1" dirty="0" err="1"/>
              <a:t>after</a:t>
            </a:r>
            <a:r>
              <a:rPr lang="fr-FR" sz="2000" i="1" dirty="0"/>
              <a:t> </a:t>
            </a:r>
            <a:r>
              <a:rPr lang="fr-FR" sz="2000" i="0" dirty="0" err="1"/>
              <a:t>they</a:t>
            </a:r>
            <a:r>
              <a:rPr lang="fr-FR" sz="2000" i="0" dirty="0"/>
              <a:t> chose to use </a:t>
            </a:r>
            <a:r>
              <a:rPr lang="fr-FR" sz="2000" i="0" dirty="0" err="1"/>
              <a:t>litigation</a:t>
            </a:r>
            <a:r>
              <a:rPr lang="fr-FR" sz="2000" i="0" dirty="0"/>
              <a:t> (e.g. CCIB)</a:t>
            </a:r>
          </a:p>
          <a:p>
            <a:pPr lvl="1"/>
            <a:r>
              <a:rPr lang="fr-FR" sz="2200" i="0" dirty="0" err="1"/>
              <a:t>Weak</a:t>
            </a:r>
            <a:r>
              <a:rPr lang="fr-FR" sz="2200" i="0" dirty="0"/>
              <a:t> (ex. Vie Féminine)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069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 err="1"/>
              <a:t>Typology</a:t>
            </a:r>
            <a:r>
              <a:rPr lang="fr-FR" sz="3200" dirty="0"/>
              <a:t> of </a:t>
            </a:r>
            <a:r>
              <a:rPr lang="fr-FR" sz="3200" dirty="0" err="1"/>
              <a:t>NGOs</a:t>
            </a:r>
            <a:r>
              <a:rPr lang="fr-FR" sz="3200" dirty="0"/>
              <a:t> (1/4)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pPr lvl="1"/>
            <a:endParaRPr lang="fr-FR" i="0" dirty="0"/>
          </a:p>
          <a:p>
            <a:pPr marL="530352" lvl="1" indent="0">
              <a:buNone/>
            </a:pPr>
            <a:endParaRPr lang="fr-FR" i="0" dirty="0"/>
          </a:p>
          <a:p>
            <a:pPr marL="530352" lvl="1" indent="0">
              <a:buNone/>
            </a:pPr>
            <a:endParaRPr lang="fr-FR" i="0" dirty="0"/>
          </a:p>
          <a:p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179530"/>
              </p:ext>
            </p:extLst>
          </p:nvPr>
        </p:nvGraphicFramePr>
        <p:xfrm>
          <a:off x="1371600" y="1615099"/>
          <a:ext cx="9697428" cy="4116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2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6942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Typology of NGOs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Calibri"/>
                          <a:cs typeface="Franklin Gothic Book"/>
                        </a:rPr>
                        <a:t> 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94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 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Political Insiders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 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Political Outsiders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 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14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Strong legal resources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 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Established Litigants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Litigation as a major mode of action but a means of action among others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LDH, MRAX, </a:t>
                      </a:r>
                      <a:r>
                        <a:rPr lang="en-US" sz="1800" i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Test-Achats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Litigants by necessity</a:t>
                      </a:r>
                      <a:endParaRPr lang="fr-BE" sz="180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Litigation as a quasi-exclusive means of action</a:t>
                      </a:r>
                      <a:endParaRPr lang="fr-BE" sz="180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CCIB, J&amp;D</a:t>
                      </a:r>
                      <a:endParaRPr lang="fr-BE" sz="180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146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Weak legal resources</a:t>
                      </a:r>
                      <a:r>
                        <a:rPr lang="en-US" sz="180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 </a:t>
                      </a:r>
                      <a:endParaRPr lang="fr-BE" sz="180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Occasional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 </a:t>
                      </a:r>
                      <a:r>
                        <a:rPr lang="en-US" sz="1800" b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Litigants</a:t>
                      </a:r>
                      <a:b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</a:b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Litigation as a marginal mode of action and a means of action among others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i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Inclusion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, </a:t>
                      </a:r>
                      <a:r>
                        <a:rPr lang="en-US" sz="1800" i="1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Vie </a:t>
                      </a:r>
                      <a:r>
                        <a:rPr lang="en-US" sz="1800" i="1" dirty="0" err="1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Féminine</a:t>
                      </a: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, GAMP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Franklin Gothic Book"/>
                          <a:ea typeface="游明朝"/>
                          <a:cs typeface="Franklin Gothic Book"/>
                        </a:rPr>
                        <a:t> /</a:t>
                      </a:r>
                      <a:endParaRPr lang="fr-BE" sz="1800" dirty="0">
                        <a:effectLst/>
                        <a:latin typeface="Franklin Gothic Book"/>
                        <a:ea typeface="Calibri"/>
                        <a:cs typeface="Franklin Gothic Book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749751" y="218223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3976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 err="1"/>
              <a:t>Typology</a:t>
            </a:r>
            <a:r>
              <a:rPr lang="fr-FR" sz="3200" dirty="0"/>
              <a:t> of </a:t>
            </a:r>
            <a:r>
              <a:rPr lang="fr-FR" sz="3200" dirty="0" err="1"/>
              <a:t>NGOs</a:t>
            </a:r>
            <a:r>
              <a:rPr lang="fr-FR" sz="3200" dirty="0"/>
              <a:t> (2/4)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r>
              <a:rPr lang="fr-FR" dirty="0" err="1"/>
              <a:t>Established</a:t>
            </a:r>
            <a:r>
              <a:rPr lang="fr-FR" dirty="0"/>
              <a:t> Litigants</a:t>
            </a: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Long-</a:t>
            </a:r>
            <a:r>
              <a:rPr lang="fr-FR" i="0" dirty="0" err="1">
                <a:solidFill>
                  <a:srgbClr val="24213E"/>
                </a:solidFill>
              </a:rPr>
              <a:t>established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organizations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that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did</a:t>
            </a:r>
            <a:r>
              <a:rPr lang="fr-FR" i="0" dirty="0">
                <a:solidFill>
                  <a:srgbClr val="24213E"/>
                </a:solidFill>
              </a:rPr>
              <a:t> not </a:t>
            </a:r>
            <a:r>
              <a:rPr lang="fr-FR" i="0" dirty="0" err="1">
                <a:solidFill>
                  <a:srgbClr val="24213E"/>
                </a:solidFill>
              </a:rPr>
              <a:t>originally</a:t>
            </a:r>
            <a:r>
              <a:rPr lang="fr-FR" i="0" dirty="0">
                <a:solidFill>
                  <a:srgbClr val="24213E"/>
                </a:solidFill>
              </a:rPr>
              <a:t> use </a:t>
            </a:r>
            <a:r>
              <a:rPr lang="fr-FR" i="0" dirty="0" err="1">
                <a:solidFill>
                  <a:srgbClr val="24213E"/>
                </a:solidFill>
              </a:rPr>
              <a:t>legal</a:t>
            </a:r>
            <a:r>
              <a:rPr lang="fr-FR" i="0" dirty="0">
                <a:solidFill>
                  <a:srgbClr val="24213E"/>
                </a:solidFill>
              </a:rPr>
              <a:t> action. Have </a:t>
            </a:r>
            <a:r>
              <a:rPr lang="fr-FR" i="0" dirty="0" err="1">
                <a:solidFill>
                  <a:srgbClr val="24213E"/>
                </a:solidFill>
              </a:rPr>
              <a:t>acquired</a:t>
            </a:r>
            <a:r>
              <a:rPr lang="fr-FR" i="0" dirty="0">
                <a:solidFill>
                  <a:srgbClr val="24213E"/>
                </a:solidFill>
              </a:rPr>
              <a:t> an </a:t>
            </a:r>
            <a:r>
              <a:rPr lang="fr-FR" i="0" dirty="0" err="1">
                <a:solidFill>
                  <a:srgbClr val="24213E"/>
                </a:solidFill>
              </a:rPr>
              <a:t>insider</a:t>
            </a:r>
            <a:r>
              <a:rPr lang="fr-FR" i="0" dirty="0">
                <a:solidFill>
                  <a:srgbClr val="24213E"/>
                </a:solidFill>
              </a:rPr>
              <a:t> position in the </a:t>
            </a:r>
            <a:r>
              <a:rPr lang="fr-FR" i="0" dirty="0" err="1">
                <a:solidFill>
                  <a:srgbClr val="24213E"/>
                </a:solidFill>
              </a:rPr>
              <a:t>political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field</a:t>
            </a:r>
            <a:r>
              <a:rPr lang="fr-FR" i="0" dirty="0">
                <a:solidFill>
                  <a:srgbClr val="24213E"/>
                </a:solidFill>
              </a:rPr>
              <a:t>.</a:t>
            </a: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At </a:t>
            </a:r>
            <a:r>
              <a:rPr lang="fr-FR" i="0" dirty="0" err="1">
                <a:solidFill>
                  <a:srgbClr val="24213E"/>
                </a:solidFill>
              </a:rPr>
              <a:t>some</a:t>
            </a:r>
            <a:r>
              <a:rPr lang="fr-FR" i="0" dirty="0">
                <a:solidFill>
                  <a:srgbClr val="24213E"/>
                </a:solidFill>
              </a:rPr>
              <a:t> point in </a:t>
            </a:r>
            <a:r>
              <a:rPr lang="fr-FR" i="0" dirty="0" err="1">
                <a:solidFill>
                  <a:srgbClr val="24213E"/>
                </a:solidFill>
              </a:rPr>
              <a:t>their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history</a:t>
            </a:r>
            <a:r>
              <a:rPr lang="fr-FR" i="0" dirty="0">
                <a:solidFill>
                  <a:srgbClr val="24213E"/>
                </a:solidFill>
              </a:rPr>
              <a:t>, feeling </a:t>
            </a:r>
            <a:r>
              <a:rPr lang="fr-FR" i="0" dirty="0" err="1">
                <a:solidFill>
                  <a:srgbClr val="24213E"/>
                </a:solidFill>
              </a:rPr>
              <a:t>that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their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traditional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means</a:t>
            </a:r>
            <a:r>
              <a:rPr lang="fr-FR" i="0" dirty="0">
                <a:solidFill>
                  <a:srgbClr val="24213E"/>
                </a:solidFill>
              </a:rPr>
              <a:t> of action (e.g. </a:t>
            </a:r>
            <a:r>
              <a:rPr lang="fr-FR" i="0" dirty="0" err="1">
                <a:solidFill>
                  <a:srgbClr val="24213E"/>
                </a:solidFill>
              </a:rPr>
              <a:t>political</a:t>
            </a:r>
            <a:r>
              <a:rPr lang="fr-FR" i="0" dirty="0">
                <a:solidFill>
                  <a:srgbClr val="24213E"/>
                </a:solidFill>
              </a:rPr>
              <a:t> lobbying) </a:t>
            </a:r>
            <a:r>
              <a:rPr lang="fr-FR" i="0" dirty="0" err="1">
                <a:solidFill>
                  <a:srgbClr val="24213E"/>
                </a:solidFill>
              </a:rPr>
              <a:t>were</a:t>
            </a:r>
            <a:r>
              <a:rPr lang="fr-FR" i="0" dirty="0">
                <a:solidFill>
                  <a:srgbClr val="24213E"/>
                </a:solidFill>
              </a:rPr>
              <a:t> not effective </a:t>
            </a:r>
            <a:r>
              <a:rPr lang="fr-FR" i="0" dirty="0" err="1">
                <a:solidFill>
                  <a:srgbClr val="24213E"/>
                </a:solidFill>
              </a:rPr>
              <a:t>enough</a:t>
            </a:r>
            <a:r>
              <a:rPr lang="fr-FR" i="0" dirty="0">
                <a:solidFill>
                  <a:srgbClr val="24213E"/>
                </a:solidFill>
              </a:rPr>
              <a:t>, </a:t>
            </a:r>
            <a:r>
              <a:rPr lang="fr-FR" i="0" dirty="0" err="1">
                <a:solidFill>
                  <a:srgbClr val="24213E"/>
                </a:solidFill>
              </a:rPr>
              <a:t>they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decided</a:t>
            </a:r>
            <a:r>
              <a:rPr lang="fr-FR" i="0" dirty="0">
                <a:solidFill>
                  <a:srgbClr val="24213E"/>
                </a:solidFill>
              </a:rPr>
              <a:t> to use </a:t>
            </a:r>
            <a:r>
              <a:rPr lang="fr-FR" i="0" dirty="0" err="1">
                <a:solidFill>
                  <a:srgbClr val="24213E"/>
                </a:solidFill>
              </a:rPr>
              <a:t>litigation</a:t>
            </a:r>
            <a:r>
              <a:rPr lang="fr-FR" i="0" dirty="0">
                <a:solidFill>
                  <a:srgbClr val="24213E"/>
                </a:solidFill>
              </a:rPr>
              <a:t>.</a:t>
            </a: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But </a:t>
            </a:r>
            <a:r>
              <a:rPr lang="fr-FR" i="0" dirty="0" err="1">
                <a:solidFill>
                  <a:srgbClr val="24213E"/>
                </a:solidFill>
              </a:rPr>
              <a:t>had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already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developed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legal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resources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before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this</a:t>
            </a:r>
            <a:r>
              <a:rPr lang="fr-FR" i="0" dirty="0">
                <a:solidFill>
                  <a:srgbClr val="24213E"/>
                </a:solidFill>
              </a:rPr>
              <a:t> moment.  </a:t>
            </a:r>
          </a:p>
          <a:p>
            <a:pPr lvl="1"/>
            <a:r>
              <a:rPr lang="fr-FR" i="0" dirty="0" err="1">
                <a:solidFill>
                  <a:srgbClr val="24213E"/>
                </a:solidFill>
              </a:rPr>
              <a:t>Since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then</a:t>
            </a:r>
            <a:r>
              <a:rPr lang="fr-FR" i="0" dirty="0">
                <a:solidFill>
                  <a:srgbClr val="24213E"/>
                </a:solidFill>
              </a:rPr>
              <a:t>, </a:t>
            </a:r>
            <a:r>
              <a:rPr lang="fr-FR" i="0" dirty="0" err="1">
                <a:solidFill>
                  <a:srgbClr val="24213E"/>
                </a:solidFill>
              </a:rPr>
              <a:t>they</a:t>
            </a:r>
            <a:r>
              <a:rPr lang="fr-FR" i="0" dirty="0">
                <a:solidFill>
                  <a:srgbClr val="24213E"/>
                </a:solidFill>
              </a:rPr>
              <a:t> have </a:t>
            </a:r>
            <a:r>
              <a:rPr lang="fr-FR" i="0" dirty="0" err="1">
                <a:solidFill>
                  <a:srgbClr val="24213E"/>
                </a:solidFill>
              </a:rPr>
              <a:t>developed</a:t>
            </a:r>
            <a:r>
              <a:rPr lang="fr-FR" i="0" dirty="0">
                <a:solidFill>
                  <a:srgbClr val="24213E"/>
                </a:solidFill>
              </a:rPr>
              <a:t> a </a:t>
            </a:r>
            <a:r>
              <a:rPr lang="fr-FR" i="0" dirty="0" err="1">
                <a:solidFill>
                  <a:srgbClr val="24213E"/>
                </a:solidFill>
              </a:rPr>
              <a:t>frequent</a:t>
            </a:r>
            <a:r>
              <a:rPr lang="fr-FR" i="0" dirty="0">
                <a:solidFill>
                  <a:srgbClr val="24213E"/>
                </a:solidFill>
              </a:rPr>
              <a:t>, </a:t>
            </a:r>
            <a:r>
              <a:rPr lang="fr-FR" i="0" dirty="0" err="1">
                <a:solidFill>
                  <a:srgbClr val="24213E"/>
                </a:solidFill>
              </a:rPr>
              <a:t>routinized</a:t>
            </a:r>
            <a:r>
              <a:rPr lang="fr-FR" i="0" dirty="0">
                <a:solidFill>
                  <a:srgbClr val="24213E"/>
                </a:solidFill>
              </a:rPr>
              <a:t> use of </a:t>
            </a:r>
            <a:r>
              <a:rPr lang="fr-FR" i="0" dirty="0" err="1">
                <a:solidFill>
                  <a:srgbClr val="24213E"/>
                </a:solidFill>
              </a:rPr>
              <a:t>legal</a:t>
            </a:r>
            <a:r>
              <a:rPr lang="fr-FR" i="0" dirty="0">
                <a:solidFill>
                  <a:srgbClr val="24213E"/>
                </a:solidFill>
              </a:rPr>
              <a:t> action but continue to </a:t>
            </a:r>
            <a:r>
              <a:rPr lang="fr-FR" i="0" dirty="0" err="1">
                <a:solidFill>
                  <a:srgbClr val="24213E"/>
                </a:solidFill>
              </a:rPr>
              <a:t>also</a:t>
            </a:r>
            <a:r>
              <a:rPr lang="fr-FR" i="0" dirty="0">
                <a:solidFill>
                  <a:srgbClr val="24213E"/>
                </a:solidFill>
              </a:rPr>
              <a:t> use </a:t>
            </a:r>
            <a:r>
              <a:rPr lang="fr-FR" i="0" dirty="0" err="1">
                <a:solidFill>
                  <a:srgbClr val="24213E"/>
                </a:solidFill>
              </a:rPr>
              <a:t>political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means</a:t>
            </a:r>
            <a:r>
              <a:rPr lang="fr-FR" i="0" dirty="0">
                <a:solidFill>
                  <a:srgbClr val="24213E"/>
                </a:solidFill>
              </a:rPr>
              <a:t> of action (=&gt; versatile)</a:t>
            </a:r>
          </a:p>
          <a:p>
            <a:pPr lvl="1"/>
            <a:r>
              <a:rPr lang="fr-FR" i="0" dirty="0" err="1">
                <a:solidFill>
                  <a:srgbClr val="24213E"/>
                </a:solidFill>
              </a:rPr>
              <a:t>Political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environment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perceived</a:t>
            </a:r>
            <a:r>
              <a:rPr lang="fr-FR" i="0" dirty="0">
                <a:solidFill>
                  <a:srgbClr val="24213E"/>
                </a:solidFill>
              </a:rPr>
              <a:t> as </a:t>
            </a:r>
            <a:r>
              <a:rPr lang="fr-FR" i="0" dirty="0" err="1">
                <a:solidFill>
                  <a:srgbClr val="24213E"/>
                </a:solidFill>
              </a:rPr>
              <a:t>fluctuating</a:t>
            </a:r>
            <a:r>
              <a:rPr lang="fr-FR" i="0" dirty="0">
                <a:solidFill>
                  <a:srgbClr val="24213E"/>
                </a:solidFill>
              </a:rPr>
              <a:t>: favorable or </a:t>
            </a:r>
            <a:r>
              <a:rPr lang="fr-FR" i="0" dirty="0" err="1">
                <a:solidFill>
                  <a:srgbClr val="24213E"/>
                </a:solidFill>
              </a:rPr>
              <a:t>unfavorable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depending</a:t>
            </a:r>
            <a:r>
              <a:rPr lang="fr-FR" i="0" dirty="0">
                <a:solidFill>
                  <a:srgbClr val="24213E"/>
                </a:solidFill>
              </a:rPr>
              <a:t> on the cause </a:t>
            </a:r>
            <a:r>
              <a:rPr lang="fr-FR" i="0" dirty="0" err="1">
                <a:solidFill>
                  <a:srgbClr val="24213E"/>
                </a:solidFill>
              </a:rPr>
              <a:t>defended</a:t>
            </a:r>
            <a:r>
              <a:rPr lang="fr-FR" i="0" dirty="0">
                <a:solidFill>
                  <a:srgbClr val="24213E"/>
                </a:solidFill>
              </a:rPr>
              <a:t> or the parties on power</a:t>
            </a: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LDH, </a:t>
            </a:r>
            <a:r>
              <a:rPr lang="fr-FR" i="0" dirty="0" err="1">
                <a:solidFill>
                  <a:srgbClr val="24213E"/>
                </a:solidFill>
              </a:rPr>
              <a:t>Mrax</a:t>
            </a:r>
            <a:r>
              <a:rPr lang="fr-FR" i="0" dirty="0">
                <a:solidFill>
                  <a:srgbClr val="24213E"/>
                </a:solidFill>
              </a:rPr>
              <a:t>, Test-Achats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97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 err="1"/>
              <a:t>Typology</a:t>
            </a:r>
            <a:r>
              <a:rPr lang="fr-FR" sz="3200" dirty="0"/>
              <a:t> of </a:t>
            </a:r>
            <a:r>
              <a:rPr lang="fr-FR" sz="3200" dirty="0" err="1"/>
              <a:t>NGOs</a:t>
            </a:r>
            <a:r>
              <a:rPr lang="fr-FR" sz="3200" dirty="0"/>
              <a:t> (3/4)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r>
              <a:rPr lang="fr-FR" i="0" dirty="0" err="1"/>
              <a:t>Occasional</a:t>
            </a:r>
            <a:r>
              <a:rPr lang="fr-FR" i="0" dirty="0"/>
              <a:t> Litigants: </a:t>
            </a:r>
          </a:p>
          <a:p>
            <a:pPr lvl="1"/>
            <a:r>
              <a:rPr lang="fr-FR" i="0" dirty="0"/>
              <a:t>Long-</a:t>
            </a:r>
            <a:r>
              <a:rPr lang="fr-FR" i="0" dirty="0" err="1"/>
              <a:t>established</a:t>
            </a:r>
            <a:r>
              <a:rPr lang="fr-FR" i="0" dirty="0"/>
              <a:t> </a:t>
            </a:r>
            <a:r>
              <a:rPr lang="fr-FR" i="0" dirty="0" err="1"/>
              <a:t>organizations</a:t>
            </a:r>
            <a:r>
              <a:rPr lang="fr-FR" i="0" dirty="0"/>
              <a:t> </a:t>
            </a:r>
            <a:r>
              <a:rPr lang="fr-FR" i="0" dirty="0" err="1"/>
              <a:t>that</a:t>
            </a:r>
            <a:r>
              <a:rPr lang="fr-FR" i="0" dirty="0"/>
              <a:t> have </a:t>
            </a:r>
            <a:r>
              <a:rPr lang="fr-FR" i="0" dirty="0" err="1"/>
              <a:t>only</a:t>
            </a:r>
            <a:r>
              <a:rPr lang="fr-FR" i="0" dirty="0"/>
              <a:t> </a:t>
            </a:r>
            <a:r>
              <a:rPr lang="fr-FR" i="0" dirty="0" err="1"/>
              <a:t>recently</a:t>
            </a:r>
            <a:r>
              <a:rPr lang="fr-FR" i="0" dirty="0"/>
              <a:t> </a:t>
            </a:r>
            <a:r>
              <a:rPr lang="fr-FR" i="0" dirty="0" err="1"/>
              <a:t>turned</a:t>
            </a:r>
            <a:r>
              <a:rPr lang="fr-FR" i="0" dirty="0"/>
              <a:t> to the courts. </a:t>
            </a:r>
            <a:r>
              <a:rPr lang="fr-FR" i="0" dirty="0" err="1"/>
              <a:t>Insider</a:t>
            </a:r>
            <a:r>
              <a:rPr lang="fr-FR" i="0" dirty="0"/>
              <a:t> position in the </a:t>
            </a:r>
            <a:r>
              <a:rPr lang="fr-FR" i="0" dirty="0" err="1"/>
              <a:t>political</a:t>
            </a:r>
            <a:r>
              <a:rPr lang="fr-FR" i="0" dirty="0"/>
              <a:t> </a:t>
            </a:r>
            <a:r>
              <a:rPr lang="fr-FR" i="0" dirty="0" err="1"/>
              <a:t>field</a:t>
            </a:r>
            <a:r>
              <a:rPr lang="fr-FR" i="0" dirty="0"/>
              <a:t>.</a:t>
            </a:r>
          </a:p>
          <a:p>
            <a:pPr lvl="1"/>
            <a:r>
              <a:rPr lang="fr-FR" i="0" dirty="0"/>
              <a:t>Have </a:t>
            </a:r>
            <a:r>
              <a:rPr lang="fr-FR" i="0" dirty="0" err="1"/>
              <a:t>decided</a:t>
            </a:r>
            <a:r>
              <a:rPr lang="fr-FR" i="0" dirty="0"/>
              <a:t> to </a:t>
            </a:r>
            <a:r>
              <a:rPr lang="fr-FR" i="0" dirty="0" err="1"/>
              <a:t>resort</a:t>
            </a:r>
            <a:r>
              <a:rPr lang="fr-FR" i="0" dirty="0"/>
              <a:t> to </a:t>
            </a:r>
            <a:r>
              <a:rPr lang="fr-FR" i="0" dirty="0" err="1"/>
              <a:t>legal</a:t>
            </a:r>
            <a:r>
              <a:rPr lang="fr-FR" i="0" dirty="0"/>
              <a:t> action </a:t>
            </a:r>
            <a:r>
              <a:rPr lang="fr-FR" i="0" dirty="0" err="1"/>
              <a:t>after</a:t>
            </a:r>
            <a:r>
              <a:rPr lang="fr-FR" i="0" dirty="0"/>
              <a:t> </a:t>
            </a:r>
            <a:r>
              <a:rPr lang="fr-FR" i="0" dirty="0" err="1"/>
              <a:t>finding</a:t>
            </a:r>
            <a:r>
              <a:rPr lang="fr-FR" i="0" dirty="0"/>
              <a:t> </a:t>
            </a:r>
            <a:r>
              <a:rPr lang="fr-FR" i="0" dirty="0" err="1"/>
              <a:t>political</a:t>
            </a:r>
            <a:r>
              <a:rPr lang="fr-FR" i="0" dirty="0"/>
              <a:t> </a:t>
            </a:r>
            <a:r>
              <a:rPr lang="fr-FR" i="0" dirty="0" err="1"/>
              <a:t>channels</a:t>
            </a:r>
            <a:r>
              <a:rPr lang="fr-FR" i="0" dirty="0"/>
              <a:t> ineffective in </a:t>
            </a:r>
            <a:r>
              <a:rPr lang="fr-FR" i="0" dirty="0" err="1"/>
              <a:t>advancing</a:t>
            </a:r>
            <a:r>
              <a:rPr lang="fr-FR" i="0" dirty="0"/>
              <a:t> certain objectives </a:t>
            </a:r>
          </a:p>
          <a:p>
            <a:pPr lvl="1"/>
            <a:r>
              <a:rPr lang="fr-FR" i="0" dirty="0"/>
              <a:t>But: </a:t>
            </a:r>
            <a:r>
              <a:rPr lang="fr-FR" i="0" dirty="0" err="1"/>
              <a:t>limited</a:t>
            </a:r>
            <a:r>
              <a:rPr lang="fr-FR" i="0" dirty="0"/>
              <a:t> </a:t>
            </a:r>
            <a:r>
              <a:rPr lang="fr-FR" i="0" dirty="0" err="1"/>
              <a:t>access</a:t>
            </a:r>
            <a:r>
              <a:rPr lang="fr-FR" i="0" dirty="0"/>
              <a:t> to </a:t>
            </a:r>
            <a:r>
              <a:rPr lang="fr-FR" i="0" dirty="0" err="1"/>
              <a:t>legal</a:t>
            </a:r>
            <a:r>
              <a:rPr lang="fr-FR" i="0" dirty="0"/>
              <a:t> </a:t>
            </a:r>
            <a:r>
              <a:rPr lang="fr-FR" i="0" dirty="0" err="1"/>
              <a:t>resources</a:t>
            </a:r>
            <a:r>
              <a:rPr lang="fr-FR" i="0" dirty="0"/>
              <a:t> =&gt; </a:t>
            </a:r>
            <a:r>
              <a:rPr lang="fr-FR" i="0" dirty="0" err="1"/>
              <a:t>need</a:t>
            </a:r>
            <a:r>
              <a:rPr lang="fr-FR" i="0" dirty="0"/>
              <a:t> to </a:t>
            </a:r>
            <a:r>
              <a:rPr lang="fr-FR" i="0" dirty="0" err="1"/>
              <a:t>join</a:t>
            </a:r>
            <a:r>
              <a:rPr lang="fr-FR" i="0" dirty="0"/>
              <a:t> forces </a:t>
            </a:r>
            <a:r>
              <a:rPr lang="fr-FR" i="0" dirty="0" err="1"/>
              <a:t>with</a:t>
            </a:r>
            <a:r>
              <a:rPr lang="fr-FR" i="0" dirty="0"/>
              <a:t> </a:t>
            </a:r>
            <a:r>
              <a:rPr lang="fr-FR" i="0" dirty="0" err="1"/>
              <a:t>others</a:t>
            </a:r>
            <a:r>
              <a:rPr lang="fr-FR" i="0" dirty="0"/>
              <a:t> to carry out actions</a:t>
            </a:r>
          </a:p>
          <a:p>
            <a:pPr lvl="1"/>
            <a:r>
              <a:rPr lang="fr-FR" i="0" dirty="0"/>
              <a:t>Use of </a:t>
            </a:r>
            <a:r>
              <a:rPr lang="fr-FR" i="0" dirty="0" err="1"/>
              <a:t>litigation</a:t>
            </a:r>
            <a:r>
              <a:rPr lang="fr-FR" i="0" dirty="0"/>
              <a:t> </a:t>
            </a:r>
            <a:r>
              <a:rPr lang="fr-FR" i="0" dirty="0" err="1"/>
              <a:t>remains</a:t>
            </a:r>
            <a:r>
              <a:rPr lang="fr-FR" i="0" dirty="0"/>
              <a:t> </a:t>
            </a:r>
            <a:r>
              <a:rPr lang="fr-FR" i="0" dirty="0" err="1"/>
              <a:t>exceptional</a:t>
            </a:r>
            <a:r>
              <a:rPr lang="fr-FR" i="0" dirty="0"/>
              <a:t> - </a:t>
            </a:r>
            <a:r>
              <a:rPr lang="fr-FR" i="0" dirty="0" err="1"/>
              <a:t>seen</a:t>
            </a:r>
            <a:r>
              <a:rPr lang="fr-FR" i="0" dirty="0"/>
              <a:t> by </a:t>
            </a:r>
            <a:r>
              <a:rPr lang="fr-FR" i="0" dirty="0" err="1"/>
              <a:t>activist</a:t>
            </a:r>
            <a:r>
              <a:rPr lang="fr-FR" i="0" dirty="0"/>
              <a:t> as an important </a:t>
            </a:r>
            <a:r>
              <a:rPr lang="fr-FR" i="0" dirty="0" err="1"/>
              <a:t>experience</a:t>
            </a:r>
            <a:r>
              <a:rPr lang="fr-FR" i="0" dirty="0"/>
              <a:t> but marginal </a:t>
            </a:r>
            <a:r>
              <a:rPr lang="fr-FR" i="0" dirty="0" err="1"/>
              <a:t>tactic</a:t>
            </a:r>
            <a:r>
              <a:rPr lang="fr-FR" i="0" dirty="0"/>
              <a:t> in </a:t>
            </a:r>
            <a:r>
              <a:rPr lang="fr-FR" i="0" dirty="0" err="1"/>
              <a:t>their</a:t>
            </a:r>
            <a:r>
              <a:rPr lang="fr-FR" i="0" dirty="0"/>
              <a:t> </a:t>
            </a:r>
            <a:r>
              <a:rPr lang="fr-FR" i="0" dirty="0" err="1"/>
              <a:t>overall</a:t>
            </a:r>
            <a:r>
              <a:rPr lang="fr-FR" i="0" dirty="0"/>
              <a:t> action</a:t>
            </a:r>
          </a:p>
          <a:p>
            <a:pPr lvl="1"/>
            <a:r>
              <a:rPr lang="fr-FR" i="0" dirty="0" err="1"/>
              <a:t>Political</a:t>
            </a:r>
            <a:r>
              <a:rPr lang="fr-FR" i="0" dirty="0"/>
              <a:t> </a:t>
            </a:r>
            <a:r>
              <a:rPr lang="fr-FR" i="0" dirty="0" err="1"/>
              <a:t>environment</a:t>
            </a:r>
            <a:r>
              <a:rPr lang="fr-FR" i="0" dirty="0"/>
              <a:t> </a:t>
            </a:r>
            <a:r>
              <a:rPr lang="fr-FR" i="0" dirty="0" err="1"/>
              <a:t>perceived</a:t>
            </a:r>
            <a:r>
              <a:rPr lang="fr-FR" i="0" dirty="0"/>
              <a:t> as </a:t>
            </a:r>
            <a:r>
              <a:rPr lang="fr-FR" i="0" dirty="0" err="1"/>
              <a:t>fluctuating</a:t>
            </a:r>
            <a:r>
              <a:rPr lang="fr-FR" i="0" dirty="0"/>
              <a:t>: favorable or </a:t>
            </a:r>
            <a:r>
              <a:rPr lang="fr-FR" i="0" dirty="0" err="1"/>
              <a:t>unfavorable</a:t>
            </a:r>
            <a:r>
              <a:rPr lang="fr-FR" i="0" dirty="0"/>
              <a:t> </a:t>
            </a:r>
            <a:r>
              <a:rPr lang="fr-FR" i="0" dirty="0" err="1"/>
              <a:t>depending</a:t>
            </a:r>
            <a:r>
              <a:rPr lang="fr-FR" i="0" dirty="0"/>
              <a:t> on the cause </a:t>
            </a:r>
            <a:r>
              <a:rPr lang="fr-FR" i="0" dirty="0" err="1"/>
              <a:t>defended</a:t>
            </a:r>
            <a:r>
              <a:rPr lang="fr-FR" i="0" dirty="0"/>
              <a:t> or parties on power</a:t>
            </a:r>
          </a:p>
          <a:p>
            <a:pPr lvl="1"/>
            <a:r>
              <a:rPr lang="fr-FR" i="0" dirty="0"/>
              <a:t>Vie Féminine, GAMP, Inclusion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622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 err="1"/>
              <a:t>Typology</a:t>
            </a:r>
            <a:r>
              <a:rPr lang="fr-FR" sz="3200" dirty="0"/>
              <a:t> of </a:t>
            </a:r>
            <a:r>
              <a:rPr lang="fr-FR" sz="3200" dirty="0" err="1"/>
              <a:t>NGOs</a:t>
            </a:r>
            <a:r>
              <a:rPr lang="fr-FR" sz="3200" dirty="0"/>
              <a:t> (4/4)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r>
              <a:rPr lang="fr-FR" i="0" dirty="0">
                <a:solidFill>
                  <a:srgbClr val="24213E"/>
                </a:solidFill>
              </a:rPr>
              <a:t>Litigants by </a:t>
            </a:r>
            <a:r>
              <a:rPr lang="fr-FR" dirty="0" err="1">
                <a:solidFill>
                  <a:srgbClr val="24213E"/>
                </a:solidFill>
              </a:rPr>
              <a:t>n</a:t>
            </a:r>
            <a:r>
              <a:rPr lang="fr-FR" i="0" dirty="0" err="1">
                <a:solidFill>
                  <a:srgbClr val="24213E"/>
                </a:solidFill>
              </a:rPr>
              <a:t>ecessity</a:t>
            </a:r>
            <a:endParaRPr lang="fr-FR" i="0" dirty="0">
              <a:solidFill>
                <a:srgbClr val="24213E"/>
              </a:solidFill>
            </a:endParaRPr>
          </a:p>
          <a:p>
            <a:pPr lvl="1"/>
            <a:r>
              <a:rPr lang="fr-FR" i="0" dirty="0" err="1">
                <a:solidFill>
                  <a:srgbClr val="24213E"/>
                </a:solidFill>
              </a:rPr>
              <a:t>Recently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established</a:t>
            </a:r>
            <a:r>
              <a:rPr lang="fr-FR" i="0" dirty="0">
                <a:solidFill>
                  <a:srgbClr val="24213E"/>
                </a:solidFill>
              </a:rPr>
              <a:t> associations </a:t>
            </a:r>
          </a:p>
          <a:p>
            <a:pPr lvl="1"/>
            <a:r>
              <a:rPr lang="fr-FR" i="0" dirty="0" err="1">
                <a:solidFill>
                  <a:srgbClr val="24213E"/>
                </a:solidFill>
              </a:rPr>
              <a:t>Perceive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their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environment</a:t>
            </a:r>
            <a:r>
              <a:rPr lang="fr-FR" i="0" dirty="0">
                <a:solidFill>
                  <a:srgbClr val="24213E"/>
                </a:solidFill>
              </a:rPr>
              <a:t> as hostile to </a:t>
            </a:r>
            <a:r>
              <a:rPr lang="fr-FR" i="0" dirty="0" err="1">
                <a:solidFill>
                  <a:srgbClr val="24213E"/>
                </a:solidFill>
              </a:rPr>
              <a:t>their</a:t>
            </a:r>
            <a:r>
              <a:rPr lang="fr-FR" i="0" dirty="0">
                <a:solidFill>
                  <a:srgbClr val="24213E"/>
                </a:solidFill>
              </a:rPr>
              <a:t> cause </a:t>
            </a:r>
            <a:r>
              <a:rPr lang="fr-FR" i="0" dirty="0" err="1">
                <a:solidFill>
                  <a:srgbClr val="24213E"/>
                </a:solidFill>
              </a:rPr>
              <a:t>from</a:t>
            </a:r>
            <a:r>
              <a:rPr lang="fr-FR" i="0" dirty="0">
                <a:solidFill>
                  <a:srgbClr val="24213E"/>
                </a:solidFill>
              </a:rPr>
              <a:t> the </a:t>
            </a:r>
            <a:r>
              <a:rPr lang="fr-FR" i="0" dirty="0" err="1">
                <a:solidFill>
                  <a:srgbClr val="24213E"/>
                </a:solidFill>
              </a:rPr>
              <a:t>start</a:t>
            </a:r>
            <a:r>
              <a:rPr lang="fr-FR" i="0" dirty="0">
                <a:solidFill>
                  <a:srgbClr val="24213E"/>
                </a:solidFill>
              </a:rPr>
              <a:t>. Position of outsider in the </a:t>
            </a:r>
            <a:r>
              <a:rPr lang="fr-FR" i="0" dirty="0" err="1">
                <a:solidFill>
                  <a:srgbClr val="24213E"/>
                </a:solidFill>
              </a:rPr>
              <a:t>political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field</a:t>
            </a:r>
            <a:r>
              <a:rPr lang="fr-FR" i="0" dirty="0">
                <a:solidFill>
                  <a:srgbClr val="24213E"/>
                </a:solidFill>
              </a:rPr>
              <a:t>.</a:t>
            </a: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Have </a:t>
            </a:r>
            <a:r>
              <a:rPr lang="fr-FR" i="0" dirty="0" err="1">
                <a:solidFill>
                  <a:srgbClr val="24213E"/>
                </a:solidFill>
              </a:rPr>
              <a:t>decided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from</a:t>
            </a:r>
            <a:r>
              <a:rPr lang="fr-FR" i="0" dirty="0">
                <a:solidFill>
                  <a:srgbClr val="24213E"/>
                </a:solidFill>
              </a:rPr>
              <a:t> the start to </a:t>
            </a:r>
            <a:r>
              <a:rPr lang="fr-FR" i="0" dirty="0" err="1">
                <a:solidFill>
                  <a:srgbClr val="24213E"/>
                </a:solidFill>
              </a:rPr>
              <a:t>make</a:t>
            </a:r>
            <a:r>
              <a:rPr lang="fr-FR" i="0" dirty="0">
                <a:solidFill>
                  <a:srgbClr val="24213E"/>
                </a:solidFill>
              </a:rPr>
              <a:t> of </a:t>
            </a:r>
            <a:r>
              <a:rPr lang="fr-FR" i="0" dirty="0" err="1">
                <a:solidFill>
                  <a:srgbClr val="24213E"/>
                </a:solidFill>
              </a:rPr>
              <a:t>legal</a:t>
            </a:r>
            <a:r>
              <a:rPr lang="fr-FR" i="0" dirty="0">
                <a:solidFill>
                  <a:srgbClr val="24213E"/>
                </a:solidFill>
              </a:rPr>
              <a:t> action a central </a:t>
            </a:r>
            <a:r>
              <a:rPr lang="fr-FR" i="0" dirty="0" err="1">
                <a:solidFill>
                  <a:srgbClr val="24213E"/>
                </a:solidFill>
              </a:rPr>
              <a:t>means</a:t>
            </a:r>
            <a:r>
              <a:rPr lang="fr-FR" i="0" dirty="0">
                <a:solidFill>
                  <a:srgbClr val="24213E"/>
                </a:solidFill>
              </a:rPr>
              <a:t> of action </a:t>
            </a:r>
            <a:r>
              <a:rPr lang="fr-FR" i="0" dirty="0" err="1">
                <a:solidFill>
                  <a:srgbClr val="24213E"/>
                </a:solidFill>
              </a:rPr>
              <a:t>because</a:t>
            </a:r>
            <a:r>
              <a:rPr lang="fr-FR" i="0" dirty="0">
                <a:solidFill>
                  <a:srgbClr val="24213E"/>
                </a:solidFill>
              </a:rPr>
              <a:t> of the perception </a:t>
            </a:r>
            <a:r>
              <a:rPr lang="fr-FR" i="0" dirty="0" err="1">
                <a:solidFill>
                  <a:srgbClr val="24213E"/>
                </a:solidFill>
              </a:rPr>
              <a:t>that</a:t>
            </a:r>
            <a:r>
              <a:rPr lang="fr-FR" i="0" dirty="0">
                <a:solidFill>
                  <a:srgbClr val="24213E"/>
                </a:solidFill>
              </a:rPr>
              <a:t> the </a:t>
            </a:r>
            <a:r>
              <a:rPr lang="fr-FR" i="0" dirty="0" err="1">
                <a:solidFill>
                  <a:srgbClr val="24213E"/>
                </a:solidFill>
              </a:rPr>
              <a:t>political</a:t>
            </a:r>
            <a:r>
              <a:rPr lang="fr-FR" i="0" dirty="0">
                <a:solidFill>
                  <a:srgbClr val="24213E"/>
                </a:solidFill>
              </a:rPr>
              <a:t> route </a:t>
            </a:r>
            <a:r>
              <a:rPr lang="fr-FR" i="0" dirty="0" err="1">
                <a:solidFill>
                  <a:srgbClr val="24213E"/>
                </a:solidFill>
              </a:rPr>
              <a:t>was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closed</a:t>
            </a:r>
            <a:endParaRPr lang="fr-FR" i="0" dirty="0">
              <a:solidFill>
                <a:srgbClr val="24213E"/>
              </a:solidFill>
            </a:endParaRP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Have </a:t>
            </a:r>
            <a:r>
              <a:rPr lang="fr-FR" i="0" dirty="0" err="1">
                <a:solidFill>
                  <a:srgbClr val="24213E"/>
                </a:solidFill>
              </a:rPr>
              <a:t>decided</a:t>
            </a:r>
            <a:r>
              <a:rPr lang="fr-FR" i="0" dirty="0">
                <a:solidFill>
                  <a:srgbClr val="24213E"/>
                </a:solidFill>
              </a:rPr>
              <a:t> to </a:t>
            </a:r>
            <a:r>
              <a:rPr lang="fr-FR" i="0" dirty="0" err="1">
                <a:solidFill>
                  <a:srgbClr val="24213E"/>
                </a:solidFill>
              </a:rPr>
              <a:t>develop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legal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resources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after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having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chosen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litigation</a:t>
            </a:r>
            <a:r>
              <a:rPr lang="fr-FR" i="0" dirty="0">
                <a:solidFill>
                  <a:srgbClr val="24213E"/>
                </a:solidFill>
              </a:rPr>
              <a:t> as a central </a:t>
            </a:r>
            <a:r>
              <a:rPr lang="fr-FR" i="0" dirty="0" err="1">
                <a:solidFill>
                  <a:srgbClr val="24213E"/>
                </a:solidFill>
              </a:rPr>
              <a:t>tool</a:t>
            </a:r>
            <a:r>
              <a:rPr lang="fr-FR" i="0" dirty="0">
                <a:solidFill>
                  <a:srgbClr val="24213E"/>
                </a:solidFill>
              </a:rPr>
              <a:t> of action to </a:t>
            </a:r>
            <a:r>
              <a:rPr lang="fr-FR" i="0" dirty="0" err="1">
                <a:solidFill>
                  <a:srgbClr val="24213E"/>
                </a:solidFill>
              </a:rPr>
              <a:t>pursue</a:t>
            </a:r>
            <a:r>
              <a:rPr lang="fr-FR" i="0" dirty="0">
                <a:solidFill>
                  <a:srgbClr val="24213E"/>
                </a:solidFill>
              </a:rPr>
              <a:t> social or </a:t>
            </a:r>
            <a:r>
              <a:rPr lang="fr-FR" i="0" dirty="0" err="1">
                <a:solidFill>
                  <a:srgbClr val="24213E"/>
                </a:solidFill>
              </a:rPr>
              <a:t>policy</a:t>
            </a:r>
            <a:r>
              <a:rPr lang="fr-FR" i="0" dirty="0">
                <a:solidFill>
                  <a:srgbClr val="24213E"/>
                </a:solidFill>
              </a:rPr>
              <a:t> change. </a:t>
            </a:r>
          </a:p>
          <a:p>
            <a:pPr lvl="1"/>
            <a:r>
              <a:rPr lang="fr-FR" i="0" dirty="0" err="1">
                <a:solidFill>
                  <a:srgbClr val="24213E"/>
                </a:solidFill>
              </a:rPr>
              <a:t>Almost</a:t>
            </a:r>
            <a:r>
              <a:rPr lang="fr-FR" i="0" dirty="0">
                <a:solidFill>
                  <a:srgbClr val="24213E"/>
                </a:solidFill>
              </a:rPr>
              <a:t> </a:t>
            </a:r>
            <a:r>
              <a:rPr lang="fr-FR" i="0" dirty="0" err="1">
                <a:solidFill>
                  <a:srgbClr val="24213E"/>
                </a:solidFill>
              </a:rPr>
              <a:t>exclusively</a:t>
            </a:r>
            <a:r>
              <a:rPr lang="fr-FR" i="0" dirty="0">
                <a:solidFill>
                  <a:srgbClr val="24213E"/>
                </a:solidFill>
              </a:rPr>
              <a:t> use </a:t>
            </a:r>
            <a:r>
              <a:rPr lang="fr-FR" i="0" dirty="0" err="1">
                <a:solidFill>
                  <a:srgbClr val="24213E"/>
                </a:solidFill>
              </a:rPr>
              <a:t>litigation</a:t>
            </a:r>
            <a:r>
              <a:rPr lang="fr-FR" i="0" dirty="0">
                <a:solidFill>
                  <a:srgbClr val="24213E"/>
                </a:solidFill>
              </a:rPr>
              <a:t> as a </a:t>
            </a:r>
            <a:r>
              <a:rPr lang="fr-FR" i="0" dirty="0" err="1">
                <a:solidFill>
                  <a:srgbClr val="24213E"/>
                </a:solidFill>
              </a:rPr>
              <a:t>method</a:t>
            </a:r>
            <a:r>
              <a:rPr lang="fr-FR" i="0" dirty="0">
                <a:solidFill>
                  <a:srgbClr val="24213E"/>
                </a:solidFill>
              </a:rPr>
              <a:t> of action</a:t>
            </a:r>
          </a:p>
          <a:p>
            <a:pPr lvl="1"/>
            <a:r>
              <a:rPr lang="fr-FR" i="0" dirty="0">
                <a:solidFill>
                  <a:srgbClr val="24213E"/>
                </a:solidFill>
              </a:rPr>
              <a:t>CCIB, Justice &amp; </a:t>
            </a:r>
            <a:r>
              <a:rPr lang="fr-FR" i="0" dirty="0" err="1">
                <a:solidFill>
                  <a:srgbClr val="24213E"/>
                </a:solidFill>
              </a:rPr>
              <a:t>Democracy</a:t>
            </a:r>
            <a:endParaRPr lang="fr-FR" i="0" dirty="0">
              <a:solidFill>
                <a:srgbClr val="24213E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982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/>
              <a:t>Conclusion</a:t>
            </a:r>
            <a:br>
              <a:rPr lang="fr-BE" sz="3200" dirty="0"/>
            </a:b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endParaRPr lang="fr-FR" i="0" dirty="0"/>
          </a:p>
          <a:p>
            <a:r>
              <a:rPr lang="fr-FR" dirty="0"/>
              <a:t>The </a:t>
            </a:r>
            <a:r>
              <a:rPr lang="fr-FR" dirty="0" err="1"/>
              <a:t>opening</a:t>
            </a:r>
            <a:r>
              <a:rPr lang="fr-FR" dirty="0"/>
              <a:t> up of </a:t>
            </a:r>
            <a:r>
              <a:rPr lang="fr-FR" dirty="0" err="1"/>
              <a:t>legal</a:t>
            </a:r>
            <a:r>
              <a:rPr lang="fr-FR" dirty="0"/>
              <a:t> </a:t>
            </a:r>
            <a:r>
              <a:rPr lang="fr-FR" dirty="0" err="1"/>
              <a:t>opportunities</a:t>
            </a:r>
            <a:r>
              <a:rPr lang="fr-FR" dirty="0"/>
              <a:t> encourages </a:t>
            </a:r>
            <a:r>
              <a:rPr lang="fr-FR" dirty="0" err="1"/>
              <a:t>NGOs</a:t>
            </a:r>
            <a:r>
              <a:rPr lang="fr-FR" dirty="0"/>
              <a:t> to </a:t>
            </a:r>
            <a:r>
              <a:rPr lang="fr-FR" dirty="0" err="1"/>
              <a:t>turn</a:t>
            </a:r>
            <a:r>
              <a:rPr lang="fr-FR" dirty="0"/>
              <a:t> to the </a:t>
            </a:r>
            <a:r>
              <a:rPr lang="fr-FR" dirty="0" err="1"/>
              <a:t>legal</a:t>
            </a:r>
            <a:r>
              <a:rPr lang="fr-FR" dirty="0"/>
              <a:t> system to </a:t>
            </a:r>
            <a:r>
              <a:rPr lang="fr-FR" dirty="0" err="1"/>
              <a:t>pursue</a:t>
            </a:r>
            <a:r>
              <a:rPr lang="fr-FR" dirty="0"/>
              <a:t> </a:t>
            </a:r>
            <a:r>
              <a:rPr lang="fr-FR" dirty="0" err="1"/>
              <a:t>their</a:t>
            </a:r>
            <a:r>
              <a:rPr lang="fr-FR" dirty="0"/>
              <a:t> social and </a:t>
            </a:r>
            <a:r>
              <a:rPr lang="fr-FR" dirty="0" err="1"/>
              <a:t>political</a:t>
            </a:r>
            <a:r>
              <a:rPr lang="fr-FR" dirty="0"/>
              <a:t> objectives</a:t>
            </a:r>
          </a:p>
          <a:p>
            <a:r>
              <a:rPr lang="fr-FR" dirty="0" err="1"/>
              <a:t>Nevertheless</a:t>
            </a:r>
            <a:r>
              <a:rPr lang="fr-FR" dirty="0"/>
              <a:t>, </a:t>
            </a:r>
            <a:r>
              <a:rPr lang="fr-FR" dirty="0" err="1"/>
              <a:t>there</a:t>
            </a:r>
            <a:r>
              <a:rPr lang="fr-FR" dirty="0"/>
              <a:t> are important </a:t>
            </a:r>
            <a:r>
              <a:rPr lang="fr-FR" dirty="0" err="1"/>
              <a:t>differences</a:t>
            </a:r>
            <a:r>
              <a:rPr lang="fr-FR" dirty="0"/>
              <a:t> </a:t>
            </a:r>
            <a:r>
              <a:rPr lang="fr-FR" dirty="0" err="1"/>
              <a:t>among</a:t>
            </a:r>
            <a:r>
              <a:rPr lang="fr-FR" dirty="0"/>
              <a:t> </a:t>
            </a:r>
            <a:r>
              <a:rPr lang="fr-FR" dirty="0" err="1"/>
              <a:t>NGOs</a:t>
            </a:r>
            <a:r>
              <a:rPr lang="fr-FR" dirty="0"/>
              <a:t> in </a:t>
            </a:r>
            <a:r>
              <a:rPr lang="fr-FR" dirty="0" err="1"/>
              <a:t>whether</a:t>
            </a:r>
            <a:r>
              <a:rPr lang="fr-FR" dirty="0"/>
              <a:t> and how </a:t>
            </a:r>
            <a:r>
              <a:rPr lang="fr-FR" dirty="0" err="1"/>
              <a:t>they</a:t>
            </a:r>
            <a:r>
              <a:rPr lang="fr-FR" dirty="0"/>
              <a:t> use </a:t>
            </a:r>
            <a:r>
              <a:rPr lang="fr-FR" dirty="0" err="1"/>
              <a:t>these</a:t>
            </a:r>
            <a:r>
              <a:rPr lang="fr-FR" dirty="0"/>
              <a:t> </a:t>
            </a:r>
            <a:r>
              <a:rPr lang="fr-FR" dirty="0" err="1"/>
              <a:t>opportunities</a:t>
            </a:r>
            <a:r>
              <a:rPr lang="fr-FR" dirty="0"/>
              <a:t>, </a:t>
            </a:r>
            <a:r>
              <a:rPr lang="fr-FR" dirty="0" err="1"/>
              <a:t>depending</a:t>
            </a:r>
            <a:r>
              <a:rPr lang="fr-FR" dirty="0"/>
              <a:t>, in </a:t>
            </a:r>
            <a:r>
              <a:rPr lang="fr-FR" dirty="0" err="1"/>
              <a:t>particular</a:t>
            </a:r>
            <a:r>
              <a:rPr lang="fr-FR" dirty="0"/>
              <a:t>, on </a:t>
            </a:r>
            <a:r>
              <a:rPr lang="fr-FR" dirty="0" err="1"/>
              <a:t>whether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hold</a:t>
            </a:r>
            <a:r>
              <a:rPr lang="fr-FR" dirty="0"/>
              <a:t> a position of </a:t>
            </a:r>
            <a:r>
              <a:rPr lang="fr-FR" dirty="0" err="1"/>
              <a:t>political</a:t>
            </a:r>
            <a:r>
              <a:rPr lang="fr-FR" dirty="0"/>
              <a:t> </a:t>
            </a:r>
            <a:r>
              <a:rPr lang="fr-FR" dirty="0" err="1"/>
              <a:t>insider</a:t>
            </a:r>
            <a:r>
              <a:rPr lang="fr-FR" dirty="0"/>
              <a:t> or outsider and </a:t>
            </a:r>
            <a:r>
              <a:rPr lang="fr-FR" dirty="0" err="1"/>
              <a:t>their</a:t>
            </a:r>
            <a:r>
              <a:rPr lang="fr-FR" dirty="0"/>
              <a:t> </a:t>
            </a:r>
            <a:r>
              <a:rPr lang="fr-FR" dirty="0" err="1"/>
              <a:t>level</a:t>
            </a:r>
            <a:r>
              <a:rPr lang="fr-FR" dirty="0"/>
              <a:t> of </a:t>
            </a:r>
            <a:r>
              <a:rPr lang="fr-FR" dirty="0" err="1"/>
              <a:t>legal</a:t>
            </a:r>
            <a:r>
              <a:rPr lang="fr-FR" dirty="0"/>
              <a:t> </a:t>
            </a:r>
            <a:r>
              <a:rPr lang="fr-FR" dirty="0" err="1"/>
              <a:t>resources</a:t>
            </a:r>
            <a:r>
              <a:rPr lang="fr-FR" dirty="0"/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133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9D614-9840-AF4F-A422-97538A5DD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4BD0B0-9A53-9745-BEDE-07EDDF15C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685800"/>
            <a:ext cx="9601200" cy="5181600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sz="4400" dirty="0" err="1"/>
              <a:t>Thank</a:t>
            </a:r>
            <a:r>
              <a:rPr lang="fr-FR" sz="4400" dirty="0"/>
              <a:t> </a:t>
            </a:r>
            <a:r>
              <a:rPr lang="fr-FR" sz="4400" dirty="0" err="1"/>
              <a:t>you</a:t>
            </a:r>
            <a:r>
              <a:rPr lang="fr-FR" sz="4400" dirty="0"/>
              <a:t> for </a:t>
            </a:r>
            <a:r>
              <a:rPr lang="fr-FR" sz="4400" dirty="0" err="1"/>
              <a:t>your</a:t>
            </a:r>
            <a:r>
              <a:rPr lang="fr-FR" sz="4400" dirty="0"/>
              <a:t> attention ! </a:t>
            </a:r>
          </a:p>
          <a:p>
            <a:pPr marL="0" indent="0" algn="ctr">
              <a:buNone/>
            </a:pPr>
            <a:endParaRPr lang="fr-FR" sz="4400" dirty="0"/>
          </a:p>
          <a:p>
            <a:pPr marL="0" indent="0" algn="ctr">
              <a:buNone/>
            </a:pPr>
            <a:r>
              <a:rPr lang="fr-FR" sz="1800" dirty="0"/>
              <a:t>To contact us: </a:t>
            </a:r>
            <a:r>
              <a:rPr lang="fr-FR" sz="1800" dirty="0">
                <a:hlinkClick r:id="rId2"/>
              </a:rPr>
              <a:t>Aude.Lejeune@univ-lille.fr</a:t>
            </a:r>
            <a:r>
              <a:rPr lang="fr-FR" sz="1800" dirty="0"/>
              <a:t> / </a:t>
            </a:r>
            <a:r>
              <a:rPr lang="fr-FR" sz="1800" dirty="0">
                <a:hlinkClick r:id="rId3"/>
              </a:rPr>
              <a:t>julie.ringelheim@uclouvain.be</a:t>
            </a:r>
            <a:r>
              <a:rPr lang="fr-FR" sz="1800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187496-A7ED-CF40-BC52-F1521EA98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805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86041C-C5DF-6843-9C11-BD4C9A285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152728"/>
          </a:xfrm>
        </p:spPr>
        <p:txBody>
          <a:bodyPr>
            <a:normAutofit/>
          </a:bodyPr>
          <a:lstStyle/>
          <a:p>
            <a:r>
              <a:rPr lang="fr-FR" sz="3200" dirty="0" err="1"/>
              <a:t>Research</a:t>
            </a:r>
            <a:r>
              <a:rPr lang="fr-FR" sz="3200" dirty="0"/>
              <a:t> design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5B0B796-EC94-8044-B8C0-77C55F031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38528"/>
            <a:ext cx="9601200" cy="4028872"/>
          </a:xfrm>
        </p:spPr>
        <p:txBody>
          <a:bodyPr>
            <a:normAutofit/>
          </a:bodyPr>
          <a:lstStyle/>
          <a:p>
            <a:r>
              <a:rPr lang="en-US" sz="2200" dirty="0"/>
              <a:t>Research objective: To explain the differential use of litigation by NGOs pursuing social change (why do some litigate more than others? Why does litigation hold a different place in their tactical repertoire?...)</a:t>
            </a:r>
          </a:p>
          <a:p>
            <a:r>
              <a:rPr lang="en-US" sz="2200" dirty="0"/>
              <a:t>Comparing organizations that have all resorted at least once to legal action; </a:t>
            </a:r>
          </a:p>
          <a:p>
            <a:r>
              <a:rPr lang="en-US" sz="2200" dirty="0"/>
              <a:t>Belgium and antidiscrimination litigation as a case study; </a:t>
            </a:r>
          </a:p>
          <a:p>
            <a:r>
              <a:rPr lang="en-US" sz="2200" dirty="0"/>
              <a:t>Outcome: Building of a typology of civil society organizations depending on their use of litigation.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62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FEAA95-9181-514B-A0AB-85C1AF824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98251"/>
          </a:xfrm>
        </p:spPr>
        <p:txBody>
          <a:bodyPr>
            <a:normAutofit/>
          </a:bodyPr>
          <a:lstStyle/>
          <a:p>
            <a:r>
              <a:rPr lang="fr-FR" sz="3200" dirty="0" err="1"/>
              <a:t>Theoretical</a:t>
            </a:r>
            <a:r>
              <a:rPr lang="fr-FR" sz="3200" dirty="0"/>
              <a:t> </a:t>
            </a:r>
            <a:r>
              <a:rPr lang="fr-FR" sz="3200" dirty="0" err="1"/>
              <a:t>framework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7AB19D-E6F4-4747-A8BE-AD60979CB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52145"/>
            <a:ext cx="9601200" cy="45152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dirty="0" err="1">
                <a:solidFill>
                  <a:srgbClr val="24213E"/>
                </a:solidFill>
              </a:rPr>
              <a:t>Factors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explaining</a:t>
            </a:r>
            <a:r>
              <a:rPr lang="fr-FR" dirty="0">
                <a:solidFill>
                  <a:srgbClr val="24213E"/>
                </a:solidFill>
              </a:rPr>
              <a:t> the use of </a:t>
            </a:r>
            <a:r>
              <a:rPr lang="fr-FR" dirty="0" err="1">
                <a:solidFill>
                  <a:srgbClr val="24213E"/>
                </a:solidFill>
              </a:rPr>
              <a:t>litigation</a:t>
            </a:r>
            <a:r>
              <a:rPr lang="fr-FR" dirty="0">
                <a:solidFill>
                  <a:srgbClr val="24213E"/>
                </a:solidFill>
              </a:rPr>
              <a:t> by social </a:t>
            </a:r>
            <a:r>
              <a:rPr lang="fr-FR" dirty="0" err="1">
                <a:solidFill>
                  <a:srgbClr val="24213E"/>
                </a:solidFill>
              </a:rPr>
              <a:t>movements</a:t>
            </a:r>
            <a:r>
              <a:rPr lang="fr-FR" dirty="0">
                <a:solidFill>
                  <a:srgbClr val="24213E"/>
                </a:solidFill>
              </a:rPr>
              <a:t>? Focus on 3 </a:t>
            </a:r>
            <a:r>
              <a:rPr lang="fr-FR" dirty="0" err="1">
                <a:solidFill>
                  <a:srgbClr val="24213E"/>
                </a:solidFill>
              </a:rPr>
              <a:t>factors</a:t>
            </a:r>
            <a:r>
              <a:rPr lang="fr-FR" dirty="0">
                <a:solidFill>
                  <a:srgbClr val="24213E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4213E"/>
                </a:solidFill>
              </a:rPr>
              <a:t>Legal </a:t>
            </a:r>
            <a:r>
              <a:rPr lang="fr-FR" dirty="0" err="1">
                <a:solidFill>
                  <a:srgbClr val="24213E"/>
                </a:solidFill>
              </a:rPr>
              <a:t>opportunities</a:t>
            </a:r>
            <a:endParaRPr lang="fr-FR" dirty="0">
              <a:solidFill>
                <a:srgbClr val="24213E"/>
              </a:solidFill>
            </a:endParaRPr>
          </a:p>
          <a:p>
            <a:pPr lvl="1">
              <a:buFontTx/>
              <a:buChar char="-"/>
            </a:pPr>
            <a:r>
              <a:rPr lang="fr-FR" dirty="0" err="1">
                <a:solidFill>
                  <a:srgbClr val="24213E"/>
                </a:solidFill>
              </a:rPr>
              <a:t>Specificities</a:t>
            </a:r>
            <a:r>
              <a:rPr lang="fr-FR" dirty="0">
                <a:solidFill>
                  <a:srgbClr val="24213E"/>
                </a:solidFill>
              </a:rPr>
              <a:t> of a </a:t>
            </a:r>
            <a:r>
              <a:rPr lang="fr-FR" dirty="0" err="1">
                <a:solidFill>
                  <a:srgbClr val="24213E"/>
                </a:solidFill>
              </a:rPr>
              <a:t>country’s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legal</a:t>
            </a:r>
            <a:r>
              <a:rPr lang="fr-FR" dirty="0">
                <a:solidFill>
                  <a:srgbClr val="24213E"/>
                </a:solidFill>
              </a:rPr>
              <a:t> system</a:t>
            </a:r>
          </a:p>
          <a:p>
            <a:pPr lvl="1">
              <a:buFontTx/>
              <a:buChar char="-"/>
            </a:pPr>
            <a:r>
              <a:rPr lang="fr-FR" dirty="0" err="1">
                <a:solidFill>
                  <a:srgbClr val="24213E"/>
                </a:solidFill>
              </a:rPr>
              <a:t>Incomplete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explanation</a:t>
            </a:r>
            <a:r>
              <a:rPr lang="fr-FR" dirty="0">
                <a:solidFill>
                  <a:srgbClr val="24213E"/>
                </a:solidFill>
              </a:rPr>
              <a:t>: </a:t>
            </a:r>
            <a:r>
              <a:rPr lang="fr-FR" dirty="0" err="1">
                <a:solidFill>
                  <a:srgbClr val="24213E"/>
                </a:solidFill>
              </a:rPr>
              <a:t>does</a:t>
            </a:r>
            <a:r>
              <a:rPr lang="fr-FR" dirty="0">
                <a:solidFill>
                  <a:srgbClr val="24213E"/>
                </a:solidFill>
              </a:rPr>
              <a:t> not </a:t>
            </a:r>
            <a:r>
              <a:rPr lang="fr-FR" dirty="0" err="1">
                <a:solidFill>
                  <a:srgbClr val="24213E"/>
                </a:solidFill>
              </a:rPr>
              <a:t>explain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differences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among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NGOs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situated</a:t>
            </a:r>
            <a:r>
              <a:rPr lang="fr-FR" dirty="0">
                <a:solidFill>
                  <a:srgbClr val="24213E"/>
                </a:solidFill>
              </a:rPr>
              <a:t> in the </a:t>
            </a:r>
            <a:r>
              <a:rPr lang="fr-FR" dirty="0" err="1">
                <a:solidFill>
                  <a:srgbClr val="24213E"/>
                </a:solidFill>
              </a:rPr>
              <a:t>same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legal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context</a:t>
            </a:r>
            <a:r>
              <a:rPr lang="fr-FR" dirty="0">
                <a:solidFill>
                  <a:srgbClr val="24213E"/>
                </a:solidFill>
              </a:rPr>
              <a:t> – Importance of perception of the </a:t>
            </a:r>
            <a:r>
              <a:rPr lang="fr-FR" dirty="0" err="1">
                <a:solidFill>
                  <a:srgbClr val="24213E"/>
                </a:solidFill>
              </a:rPr>
              <a:t>law</a:t>
            </a:r>
            <a:r>
              <a:rPr lang="fr-FR" dirty="0">
                <a:solidFill>
                  <a:srgbClr val="24213E"/>
                </a:solidFill>
              </a:rPr>
              <a:t> by </a:t>
            </a:r>
            <a:r>
              <a:rPr lang="fr-FR" dirty="0" err="1">
                <a:solidFill>
                  <a:srgbClr val="24213E"/>
                </a:solidFill>
              </a:rPr>
              <a:t>NGOs</a:t>
            </a:r>
            <a:r>
              <a:rPr lang="fr-FR" dirty="0">
                <a:solidFill>
                  <a:srgbClr val="24213E"/>
                </a:solidFill>
              </a:rPr>
              <a:t>.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4213E"/>
                </a:solidFill>
              </a:rPr>
              <a:t>The </a:t>
            </a:r>
            <a:r>
              <a:rPr lang="fr-FR" dirty="0" err="1">
                <a:solidFill>
                  <a:srgbClr val="24213E"/>
                </a:solidFill>
              </a:rPr>
              <a:t>insider</a:t>
            </a:r>
            <a:r>
              <a:rPr lang="fr-FR" dirty="0">
                <a:solidFill>
                  <a:srgbClr val="24213E"/>
                </a:solidFill>
              </a:rPr>
              <a:t>/outsider position</a:t>
            </a:r>
          </a:p>
          <a:p>
            <a:pPr lvl="1">
              <a:buFontTx/>
              <a:buChar char="-"/>
            </a:pPr>
            <a:r>
              <a:rPr lang="fr-FR" dirty="0" err="1">
                <a:solidFill>
                  <a:srgbClr val="24213E"/>
                </a:solidFill>
              </a:rPr>
              <a:t>Different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degrees</a:t>
            </a:r>
            <a:r>
              <a:rPr lang="fr-FR" dirty="0">
                <a:solidFill>
                  <a:srgbClr val="24213E"/>
                </a:solidFill>
              </a:rPr>
              <a:t> of </a:t>
            </a:r>
            <a:r>
              <a:rPr lang="fr-FR" dirty="0" err="1">
                <a:solidFill>
                  <a:srgbClr val="24213E"/>
                </a:solidFill>
              </a:rPr>
              <a:t>access</a:t>
            </a:r>
            <a:r>
              <a:rPr lang="fr-FR" dirty="0">
                <a:solidFill>
                  <a:srgbClr val="24213E"/>
                </a:solidFill>
              </a:rPr>
              <a:t> to and influence on </a:t>
            </a:r>
            <a:r>
              <a:rPr lang="fr-FR" dirty="0" err="1">
                <a:solidFill>
                  <a:srgbClr val="24213E"/>
                </a:solidFill>
              </a:rPr>
              <a:t>policy-making</a:t>
            </a:r>
            <a:endParaRPr lang="fr-FR" dirty="0">
              <a:solidFill>
                <a:srgbClr val="24213E"/>
              </a:solidFill>
            </a:endParaRPr>
          </a:p>
          <a:p>
            <a:pPr lvl="1">
              <a:buFontTx/>
              <a:buChar char="-"/>
            </a:pPr>
            <a:r>
              <a:rPr lang="fr-FR" dirty="0">
                <a:solidFill>
                  <a:srgbClr val="24213E"/>
                </a:solidFill>
              </a:rPr>
              <a:t>Do </a:t>
            </a:r>
            <a:r>
              <a:rPr lang="fr-FR" dirty="0" err="1">
                <a:solidFill>
                  <a:srgbClr val="24213E"/>
                </a:solidFill>
              </a:rPr>
              <a:t>political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insiders</a:t>
            </a:r>
            <a:r>
              <a:rPr lang="fr-FR" dirty="0">
                <a:solidFill>
                  <a:srgbClr val="24213E"/>
                </a:solidFill>
              </a:rPr>
              <a:t> or outsiders </a:t>
            </a:r>
            <a:r>
              <a:rPr lang="fr-FR" dirty="0" err="1">
                <a:solidFill>
                  <a:srgbClr val="24213E"/>
                </a:solidFill>
              </a:rPr>
              <a:t>resort</a:t>
            </a:r>
            <a:r>
              <a:rPr lang="fr-FR" dirty="0">
                <a:solidFill>
                  <a:srgbClr val="24213E"/>
                </a:solidFill>
              </a:rPr>
              <a:t> more to court? </a:t>
            </a:r>
            <a:r>
              <a:rPr lang="fr-FR" dirty="0" err="1">
                <a:solidFill>
                  <a:srgbClr val="24213E"/>
                </a:solidFill>
              </a:rPr>
              <a:t>Contradictory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findings</a:t>
            </a:r>
            <a:r>
              <a:rPr lang="fr-FR" dirty="0">
                <a:solidFill>
                  <a:srgbClr val="24213E"/>
                </a:solidFill>
              </a:rPr>
              <a:t> in </a:t>
            </a:r>
            <a:r>
              <a:rPr lang="fr-FR" dirty="0" err="1">
                <a:solidFill>
                  <a:srgbClr val="24213E"/>
                </a:solidFill>
              </a:rPr>
              <a:t>existing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literature</a:t>
            </a:r>
            <a:r>
              <a:rPr lang="fr-FR" dirty="0">
                <a:solidFill>
                  <a:srgbClr val="24213E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fr-FR" dirty="0">
                <a:solidFill>
                  <a:srgbClr val="24213E"/>
                </a:solidFill>
              </a:rPr>
              <a:t>Legal </a:t>
            </a:r>
            <a:r>
              <a:rPr lang="fr-FR" dirty="0" err="1">
                <a:solidFill>
                  <a:srgbClr val="24213E"/>
                </a:solidFill>
              </a:rPr>
              <a:t>resources</a:t>
            </a:r>
            <a:r>
              <a:rPr lang="fr-FR" dirty="0">
                <a:solidFill>
                  <a:srgbClr val="24213E"/>
                </a:solidFill>
              </a:rPr>
              <a:t> (= </a:t>
            </a:r>
            <a:r>
              <a:rPr lang="fr-FR" dirty="0" err="1">
                <a:solidFill>
                  <a:srgbClr val="24213E"/>
                </a:solidFill>
              </a:rPr>
              <a:t>means</a:t>
            </a:r>
            <a:r>
              <a:rPr lang="fr-FR" dirty="0">
                <a:solidFill>
                  <a:srgbClr val="24213E"/>
                </a:solidFill>
              </a:rPr>
              <a:t> by </a:t>
            </a:r>
            <a:r>
              <a:rPr lang="fr-FR" dirty="0" err="1">
                <a:solidFill>
                  <a:srgbClr val="24213E"/>
                </a:solidFill>
              </a:rPr>
              <a:t>which</a:t>
            </a:r>
            <a:r>
              <a:rPr lang="fr-FR" dirty="0">
                <a:solidFill>
                  <a:srgbClr val="24213E"/>
                </a:solidFill>
              </a:rPr>
              <a:t> an NGO has </a:t>
            </a:r>
            <a:r>
              <a:rPr lang="fr-FR" dirty="0" err="1">
                <a:solidFill>
                  <a:srgbClr val="24213E"/>
                </a:solidFill>
              </a:rPr>
              <a:t>specialized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knowledge</a:t>
            </a:r>
            <a:r>
              <a:rPr lang="fr-FR" dirty="0">
                <a:solidFill>
                  <a:srgbClr val="24213E"/>
                </a:solidFill>
              </a:rPr>
              <a:t> of the </a:t>
            </a:r>
            <a:r>
              <a:rPr lang="fr-FR" dirty="0" err="1">
                <a:solidFill>
                  <a:srgbClr val="24213E"/>
                </a:solidFill>
              </a:rPr>
              <a:t>law</a:t>
            </a:r>
            <a:r>
              <a:rPr lang="fr-FR" dirty="0">
                <a:solidFill>
                  <a:srgbClr val="24213E"/>
                </a:solidFill>
              </a:rPr>
              <a:t>)</a:t>
            </a:r>
          </a:p>
          <a:p>
            <a:pPr lvl="1">
              <a:buFontTx/>
              <a:buChar char="-"/>
            </a:pPr>
            <a:r>
              <a:rPr lang="fr-FR" dirty="0" err="1">
                <a:solidFill>
                  <a:srgbClr val="24213E"/>
                </a:solidFill>
              </a:rPr>
              <a:t>Specifity</a:t>
            </a:r>
            <a:r>
              <a:rPr lang="fr-FR" dirty="0">
                <a:solidFill>
                  <a:srgbClr val="24213E"/>
                </a:solidFill>
              </a:rPr>
              <a:t> of </a:t>
            </a:r>
            <a:r>
              <a:rPr lang="fr-FR" dirty="0" err="1">
                <a:solidFill>
                  <a:srgbClr val="24213E"/>
                </a:solidFill>
              </a:rPr>
              <a:t>legal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resources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compared</a:t>
            </a:r>
            <a:r>
              <a:rPr lang="fr-FR" dirty="0">
                <a:solidFill>
                  <a:srgbClr val="24213E"/>
                </a:solidFill>
              </a:rPr>
              <a:t> to </a:t>
            </a:r>
            <a:r>
              <a:rPr lang="fr-FR" dirty="0" err="1">
                <a:solidFill>
                  <a:srgbClr val="24213E"/>
                </a:solidFill>
              </a:rPr>
              <a:t>other</a:t>
            </a:r>
            <a:r>
              <a:rPr lang="fr-FR" dirty="0">
                <a:solidFill>
                  <a:srgbClr val="24213E"/>
                </a:solidFill>
              </a:rPr>
              <a:t> types of </a:t>
            </a:r>
            <a:r>
              <a:rPr lang="fr-FR" dirty="0" err="1">
                <a:solidFill>
                  <a:srgbClr val="24213E"/>
                </a:solidFill>
              </a:rPr>
              <a:t>resources</a:t>
            </a:r>
            <a:endParaRPr lang="fr-FR" dirty="0">
              <a:solidFill>
                <a:srgbClr val="24213E"/>
              </a:solidFill>
            </a:endParaRPr>
          </a:p>
          <a:p>
            <a:pPr lvl="1">
              <a:buFontTx/>
              <a:buChar char="-"/>
            </a:pPr>
            <a:r>
              <a:rPr lang="fr-FR" dirty="0" err="1">
                <a:solidFill>
                  <a:srgbClr val="24213E"/>
                </a:solidFill>
              </a:rPr>
              <a:t>Underexplored</a:t>
            </a:r>
            <a:r>
              <a:rPr lang="fr-FR" dirty="0">
                <a:solidFill>
                  <a:srgbClr val="24213E"/>
                </a:solidFill>
              </a:rPr>
              <a:t> question: </a:t>
            </a:r>
            <a:r>
              <a:rPr lang="fr-FR" dirty="0" err="1">
                <a:solidFill>
                  <a:srgbClr val="24213E"/>
                </a:solidFill>
              </a:rPr>
              <a:t>why</a:t>
            </a:r>
            <a:r>
              <a:rPr lang="fr-FR" dirty="0">
                <a:solidFill>
                  <a:srgbClr val="24213E"/>
                </a:solidFill>
              </a:rPr>
              <a:t> do </a:t>
            </a:r>
            <a:r>
              <a:rPr lang="fr-FR" dirty="0" err="1">
                <a:solidFill>
                  <a:srgbClr val="24213E"/>
                </a:solidFill>
              </a:rPr>
              <a:t>NGOs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develop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legal</a:t>
            </a:r>
            <a:r>
              <a:rPr lang="fr-FR" dirty="0">
                <a:solidFill>
                  <a:srgbClr val="24213E"/>
                </a:solidFill>
              </a:rPr>
              <a:t> </a:t>
            </a:r>
            <a:r>
              <a:rPr lang="fr-FR" dirty="0" err="1">
                <a:solidFill>
                  <a:srgbClr val="24213E"/>
                </a:solidFill>
              </a:rPr>
              <a:t>resources</a:t>
            </a:r>
            <a:r>
              <a:rPr lang="fr-FR" dirty="0">
                <a:solidFill>
                  <a:srgbClr val="24213E"/>
                </a:solidFill>
              </a:rPr>
              <a:t>? </a:t>
            </a:r>
          </a:p>
          <a:p>
            <a:pPr lvl="1">
              <a:buFontTx/>
              <a:buChar char="-"/>
            </a:pPr>
            <a:endParaRPr lang="fr-FR" dirty="0">
              <a:solidFill>
                <a:srgbClr val="24213E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5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FEAA95-9181-514B-A0AB-85C1AF824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598251"/>
          </a:xfrm>
        </p:spPr>
        <p:txBody>
          <a:bodyPr>
            <a:normAutofit/>
          </a:bodyPr>
          <a:lstStyle/>
          <a:p>
            <a:r>
              <a:rPr lang="fr-FR" sz="3200" dirty="0" err="1"/>
              <a:t>Empirical</a:t>
            </a:r>
            <a:r>
              <a:rPr lang="fr-FR" sz="3200" dirty="0"/>
              <a:t> investigation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57AB19D-E6F4-4747-A8BE-AD60979CB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52145"/>
            <a:ext cx="9601200" cy="45152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sz="2200" dirty="0">
              <a:solidFill>
                <a:srgbClr val="24213E"/>
              </a:solidFill>
            </a:endParaRPr>
          </a:p>
          <a:p>
            <a:r>
              <a:rPr lang="fr-FR" sz="2200" dirty="0">
                <a:solidFill>
                  <a:srgbClr val="24213E"/>
                </a:solidFill>
              </a:rPr>
              <a:t>Focus on </a:t>
            </a:r>
            <a:r>
              <a:rPr lang="fr-FR" sz="2200" dirty="0" err="1">
                <a:solidFill>
                  <a:srgbClr val="24213E"/>
                </a:solidFill>
              </a:rPr>
              <a:t>litigation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brought</a:t>
            </a:r>
            <a:r>
              <a:rPr lang="fr-FR" sz="2200" dirty="0">
                <a:solidFill>
                  <a:srgbClr val="24213E"/>
                </a:solidFill>
              </a:rPr>
              <a:t> by </a:t>
            </a:r>
            <a:r>
              <a:rPr lang="fr-FR" sz="2200" dirty="0" err="1">
                <a:solidFill>
                  <a:srgbClr val="24213E"/>
                </a:solidFill>
              </a:rPr>
              <a:t>Belgium-based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NGOs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against</a:t>
            </a:r>
            <a:r>
              <a:rPr lang="fr-FR" sz="2200" dirty="0">
                <a:solidFill>
                  <a:srgbClr val="24213E"/>
                </a:solidFill>
              </a:rPr>
              <a:t> discrimination </a:t>
            </a:r>
            <a:r>
              <a:rPr lang="fr-FR" sz="2200" dirty="0" err="1">
                <a:solidFill>
                  <a:srgbClr val="24213E"/>
                </a:solidFill>
              </a:rPr>
              <a:t>based</a:t>
            </a:r>
            <a:r>
              <a:rPr lang="fr-FR" sz="2200" dirty="0">
                <a:solidFill>
                  <a:srgbClr val="24213E"/>
                </a:solidFill>
              </a:rPr>
              <a:t> on 4 grounds: race or </a:t>
            </a:r>
            <a:r>
              <a:rPr lang="fr-FR" sz="2200" dirty="0" err="1">
                <a:solidFill>
                  <a:srgbClr val="24213E"/>
                </a:solidFill>
              </a:rPr>
              <a:t>ethnic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origin</a:t>
            </a:r>
            <a:r>
              <a:rPr lang="fr-FR" sz="2200" dirty="0">
                <a:solidFill>
                  <a:srgbClr val="24213E"/>
                </a:solidFill>
              </a:rPr>
              <a:t>, </a:t>
            </a:r>
            <a:r>
              <a:rPr lang="fr-FR" sz="2200" dirty="0" err="1">
                <a:solidFill>
                  <a:srgbClr val="24213E"/>
                </a:solidFill>
              </a:rPr>
              <a:t>gender</a:t>
            </a:r>
            <a:r>
              <a:rPr lang="fr-FR" sz="2200" dirty="0">
                <a:solidFill>
                  <a:srgbClr val="24213E"/>
                </a:solidFill>
              </a:rPr>
              <a:t>, </a:t>
            </a:r>
            <a:r>
              <a:rPr lang="fr-FR" sz="2200" dirty="0" err="1">
                <a:solidFill>
                  <a:srgbClr val="24213E"/>
                </a:solidFill>
              </a:rPr>
              <a:t>disability</a:t>
            </a:r>
            <a:r>
              <a:rPr lang="fr-FR" sz="2200" dirty="0">
                <a:solidFill>
                  <a:srgbClr val="24213E"/>
                </a:solidFill>
              </a:rPr>
              <a:t> and religion </a:t>
            </a:r>
          </a:p>
          <a:p>
            <a:r>
              <a:rPr lang="fr-FR" sz="2200" b="1" dirty="0">
                <a:solidFill>
                  <a:srgbClr val="24213E"/>
                </a:solidFill>
              </a:rPr>
              <a:t>Quantitative </a:t>
            </a:r>
            <a:r>
              <a:rPr lang="fr-FR" sz="2200" b="1" dirty="0" err="1">
                <a:solidFill>
                  <a:srgbClr val="24213E"/>
                </a:solidFill>
              </a:rPr>
              <a:t>research</a:t>
            </a:r>
            <a:r>
              <a:rPr lang="fr-FR" sz="2200" dirty="0">
                <a:solidFill>
                  <a:srgbClr val="24213E"/>
                </a:solidFill>
              </a:rPr>
              <a:t>: </a:t>
            </a:r>
          </a:p>
          <a:p>
            <a:pPr lvl="1"/>
            <a:r>
              <a:rPr lang="fr-FR" sz="2200" dirty="0" err="1">
                <a:solidFill>
                  <a:srgbClr val="24213E"/>
                </a:solidFill>
              </a:rPr>
              <a:t>Creation</a:t>
            </a:r>
            <a:r>
              <a:rPr lang="fr-FR" sz="2200" dirty="0">
                <a:solidFill>
                  <a:srgbClr val="24213E"/>
                </a:solidFill>
              </a:rPr>
              <a:t> of a </a:t>
            </a:r>
            <a:r>
              <a:rPr lang="fr-FR" sz="2200" dirty="0" err="1">
                <a:solidFill>
                  <a:srgbClr val="24213E"/>
                </a:solidFill>
              </a:rPr>
              <a:t>database</a:t>
            </a:r>
            <a:r>
              <a:rPr lang="fr-FR" sz="2200" dirty="0">
                <a:solidFill>
                  <a:srgbClr val="24213E"/>
                </a:solidFill>
              </a:rPr>
              <a:t> of </a:t>
            </a:r>
            <a:r>
              <a:rPr lang="fr-FR" sz="2200" dirty="0" err="1">
                <a:solidFill>
                  <a:srgbClr val="24213E"/>
                </a:solidFill>
              </a:rPr>
              <a:t>antidiscrimination</a:t>
            </a:r>
            <a:r>
              <a:rPr lang="fr-FR" sz="2200" dirty="0">
                <a:solidFill>
                  <a:srgbClr val="24213E"/>
                </a:solidFill>
              </a:rPr>
              <a:t> cases </a:t>
            </a:r>
            <a:r>
              <a:rPr lang="fr-FR" sz="2200" dirty="0" err="1">
                <a:solidFill>
                  <a:srgbClr val="24213E"/>
                </a:solidFill>
              </a:rPr>
              <a:t>brought</a:t>
            </a:r>
            <a:r>
              <a:rPr lang="fr-FR" sz="2200" dirty="0">
                <a:solidFill>
                  <a:srgbClr val="24213E"/>
                </a:solidFill>
              </a:rPr>
              <a:t> by </a:t>
            </a:r>
            <a:r>
              <a:rPr lang="fr-FR" sz="2200" dirty="0" err="1">
                <a:solidFill>
                  <a:srgbClr val="24213E"/>
                </a:solidFill>
              </a:rPr>
              <a:t>Belgium-based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NGOs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between</a:t>
            </a:r>
            <a:r>
              <a:rPr lang="fr-FR" sz="2200" dirty="0">
                <a:solidFill>
                  <a:srgbClr val="24213E"/>
                </a:solidFill>
              </a:rPr>
              <a:t> 1980 and 2019 </a:t>
            </a:r>
            <a:r>
              <a:rPr lang="fr-FR" sz="2200" dirty="0" err="1">
                <a:solidFill>
                  <a:srgbClr val="24213E"/>
                </a:solidFill>
              </a:rPr>
              <a:t>before</a:t>
            </a:r>
            <a:r>
              <a:rPr lang="fr-FR" sz="2200" dirty="0">
                <a:solidFill>
                  <a:srgbClr val="24213E"/>
                </a:solidFill>
              </a:rPr>
              <a:t> 3 types of institutions:</a:t>
            </a:r>
          </a:p>
          <a:p>
            <a:pPr lvl="2">
              <a:buFontTx/>
              <a:buChar char="-"/>
            </a:pPr>
            <a:r>
              <a:rPr lang="fr-FR" sz="2000" dirty="0" err="1">
                <a:solidFill>
                  <a:srgbClr val="24213E"/>
                </a:solidFill>
              </a:rPr>
              <a:t>Ordinary</a:t>
            </a:r>
            <a:r>
              <a:rPr lang="fr-FR" sz="2000" dirty="0">
                <a:solidFill>
                  <a:srgbClr val="24213E"/>
                </a:solidFill>
              </a:rPr>
              <a:t> courts</a:t>
            </a:r>
          </a:p>
          <a:p>
            <a:pPr lvl="2">
              <a:buFontTx/>
              <a:buChar char="-"/>
            </a:pPr>
            <a:r>
              <a:rPr lang="fr-FR" sz="2000" dirty="0" err="1">
                <a:solidFill>
                  <a:srgbClr val="24213E"/>
                </a:solidFill>
              </a:rPr>
              <a:t>Constitutional</a:t>
            </a:r>
            <a:r>
              <a:rPr lang="fr-FR" sz="2000" dirty="0">
                <a:solidFill>
                  <a:srgbClr val="24213E"/>
                </a:solidFill>
              </a:rPr>
              <a:t> Court </a:t>
            </a:r>
          </a:p>
          <a:p>
            <a:pPr lvl="2">
              <a:buFontTx/>
              <a:buChar char="-"/>
            </a:pPr>
            <a:r>
              <a:rPr lang="fr-FR" sz="2000" dirty="0" err="1">
                <a:solidFill>
                  <a:srgbClr val="24213E"/>
                </a:solidFill>
              </a:rPr>
              <a:t>European</a:t>
            </a:r>
            <a:r>
              <a:rPr lang="fr-FR" sz="2000" dirty="0">
                <a:solidFill>
                  <a:srgbClr val="24213E"/>
                </a:solidFill>
              </a:rPr>
              <a:t> </a:t>
            </a:r>
            <a:r>
              <a:rPr lang="fr-FR" sz="2000" dirty="0" err="1">
                <a:solidFill>
                  <a:srgbClr val="24213E"/>
                </a:solidFill>
              </a:rPr>
              <a:t>Committee</a:t>
            </a:r>
            <a:r>
              <a:rPr lang="fr-FR" sz="2000" dirty="0">
                <a:solidFill>
                  <a:srgbClr val="24213E"/>
                </a:solidFill>
              </a:rPr>
              <a:t> of Social </a:t>
            </a:r>
            <a:r>
              <a:rPr lang="fr-FR" sz="2000" dirty="0" err="1">
                <a:solidFill>
                  <a:srgbClr val="24213E"/>
                </a:solidFill>
              </a:rPr>
              <a:t>Rights</a:t>
            </a:r>
            <a:r>
              <a:rPr lang="fr-FR" sz="2000" dirty="0">
                <a:solidFill>
                  <a:srgbClr val="24213E"/>
                </a:solidFill>
              </a:rPr>
              <a:t> (= quasi-</a:t>
            </a:r>
            <a:r>
              <a:rPr lang="fr-FR" sz="2000" dirty="0" err="1">
                <a:solidFill>
                  <a:srgbClr val="24213E"/>
                </a:solidFill>
              </a:rPr>
              <a:t>jurisdiction</a:t>
            </a:r>
            <a:r>
              <a:rPr lang="fr-FR" sz="2000" dirty="0">
                <a:solidFill>
                  <a:srgbClr val="24213E"/>
                </a:solidFill>
              </a:rPr>
              <a:t>)</a:t>
            </a:r>
          </a:p>
          <a:p>
            <a:pPr lvl="1"/>
            <a:r>
              <a:rPr lang="fr-FR" sz="2200" dirty="0" err="1">
                <a:solidFill>
                  <a:srgbClr val="24213E"/>
                </a:solidFill>
              </a:rPr>
              <a:t>Relating</a:t>
            </a:r>
            <a:r>
              <a:rPr lang="fr-FR" sz="2200" dirty="0">
                <a:solidFill>
                  <a:srgbClr val="24213E"/>
                </a:solidFill>
              </a:rPr>
              <a:t> the </a:t>
            </a:r>
            <a:r>
              <a:rPr lang="fr-FR" sz="2200" dirty="0" err="1">
                <a:solidFill>
                  <a:srgbClr val="24213E"/>
                </a:solidFill>
              </a:rPr>
              <a:t>evolution</a:t>
            </a:r>
            <a:r>
              <a:rPr lang="fr-FR" sz="2200" dirty="0">
                <a:solidFill>
                  <a:srgbClr val="24213E"/>
                </a:solidFill>
              </a:rPr>
              <a:t> of the </a:t>
            </a:r>
            <a:r>
              <a:rPr lang="fr-FR" sz="2200" dirty="0" err="1">
                <a:solidFill>
                  <a:srgbClr val="24213E"/>
                </a:solidFill>
              </a:rPr>
              <a:t>number</a:t>
            </a:r>
            <a:r>
              <a:rPr lang="fr-FR" sz="2200" dirty="0">
                <a:solidFill>
                  <a:srgbClr val="24213E"/>
                </a:solidFill>
              </a:rPr>
              <a:t> of </a:t>
            </a:r>
            <a:r>
              <a:rPr lang="fr-FR" sz="2200" dirty="0" err="1">
                <a:solidFill>
                  <a:srgbClr val="24213E"/>
                </a:solidFill>
              </a:rPr>
              <a:t>legal</a:t>
            </a:r>
            <a:r>
              <a:rPr lang="fr-FR" sz="2200" dirty="0">
                <a:solidFill>
                  <a:srgbClr val="24213E"/>
                </a:solidFill>
              </a:rPr>
              <a:t> actions to the </a:t>
            </a:r>
            <a:r>
              <a:rPr lang="fr-FR" sz="2200" dirty="0" err="1">
                <a:solidFill>
                  <a:srgbClr val="24213E"/>
                </a:solidFill>
              </a:rPr>
              <a:t>evolution</a:t>
            </a:r>
            <a:r>
              <a:rPr lang="fr-FR" sz="2200" dirty="0">
                <a:solidFill>
                  <a:srgbClr val="24213E"/>
                </a:solidFill>
              </a:rPr>
              <a:t> of </a:t>
            </a:r>
            <a:r>
              <a:rPr lang="fr-FR" sz="2200" dirty="0" err="1">
                <a:solidFill>
                  <a:srgbClr val="24213E"/>
                </a:solidFill>
              </a:rPr>
              <a:t>legal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opportunities</a:t>
            </a:r>
            <a:r>
              <a:rPr lang="fr-FR" sz="2200" dirty="0">
                <a:solidFill>
                  <a:srgbClr val="24213E"/>
                </a:solidFill>
              </a:rPr>
              <a:t> in </a:t>
            </a:r>
            <a:r>
              <a:rPr lang="fr-FR" sz="2200" dirty="0" err="1">
                <a:solidFill>
                  <a:srgbClr val="24213E"/>
                </a:solidFill>
              </a:rPr>
              <a:t>Belgium</a:t>
            </a:r>
            <a:endParaRPr lang="fr-FR" sz="2200" dirty="0">
              <a:solidFill>
                <a:srgbClr val="24213E"/>
              </a:solidFill>
            </a:endParaRPr>
          </a:p>
          <a:p>
            <a:r>
              <a:rPr lang="fr-FR" sz="2200" b="1" dirty="0">
                <a:solidFill>
                  <a:srgbClr val="24213E"/>
                </a:solidFill>
              </a:rPr>
              <a:t>Qualitative </a:t>
            </a:r>
            <a:r>
              <a:rPr lang="fr-FR" sz="2200" b="1" dirty="0" err="1">
                <a:solidFill>
                  <a:srgbClr val="24213E"/>
                </a:solidFill>
              </a:rPr>
              <a:t>research</a:t>
            </a:r>
            <a:r>
              <a:rPr lang="fr-FR" sz="2200" b="1" dirty="0">
                <a:solidFill>
                  <a:srgbClr val="24213E"/>
                </a:solidFill>
              </a:rPr>
              <a:t>:</a:t>
            </a:r>
            <a:r>
              <a:rPr lang="fr-FR" sz="2200" dirty="0">
                <a:solidFill>
                  <a:srgbClr val="24213E"/>
                </a:solidFill>
              </a:rPr>
              <a:t> Semi-</a:t>
            </a:r>
            <a:r>
              <a:rPr lang="fr-FR" sz="2200" dirty="0" err="1">
                <a:solidFill>
                  <a:srgbClr val="24213E"/>
                </a:solidFill>
              </a:rPr>
              <a:t>structured</a:t>
            </a:r>
            <a:r>
              <a:rPr lang="fr-FR" sz="2200" dirty="0">
                <a:solidFill>
                  <a:srgbClr val="24213E"/>
                </a:solidFill>
              </a:rPr>
              <a:t> interviews </a:t>
            </a:r>
            <a:r>
              <a:rPr lang="fr-FR" sz="2200" dirty="0" err="1">
                <a:solidFill>
                  <a:srgbClr val="24213E"/>
                </a:solidFill>
              </a:rPr>
              <a:t>with</a:t>
            </a:r>
            <a:r>
              <a:rPr lang="fr-FR" sz="2200" dirty="0">
                <a:solidFill>
                  <a:srgbClr val="24213E"/>
                </a:solidFill>
              </a:rPr>
              <a:t> 14 </a:t>
            </a:r>
            <a:r>
              <a:rPr lang="fr-FR" sz="2200" dirty="0" err="1">
                <a:solidFill>
                  <a:srgbClr val="24213E"/>
                </a:solidFill>
              </a:rPr>
              <a:t>activists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working</a:t>
            </a:r>
            <a:r>
              <a:rPr lang="fr-FR" sz="2200" dirty="0">
                <a:solidFill>
                  <a:srgbClr val="24213E"/>
                </a:solidFill>
              </a:rPr>
              <a:t> in </a:t>
            </a:r>
            <a:r>
              <a:rPr lang="fr-FR" sz="2200" dirty="0" err="1">
                <a:solidFill>
                  <a:srgbClr val="24213E"/>
                </a:solidFill>
              </a:rPr>
              <a:t>NGOs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that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participated</a:t>
            </a:r>
            <a:r>
              <a:rPr lang="fr-FR" sz="2200" dirty="0">
                <a:solidFill>
                  <a:srgbClr val="24213E"/>
                </a:solidFill>
              </a:rPr>
              <a:t> in </a:t>
            </a:r>
            <a:r>
              <a:rPr lang="fr-FR" sz="2200" dirty="0" err="1">
                <a:solidFill>
                  <a:srgbClr val="24213E"/>
                </a:solidFill>
              </a:rPr>
              <a:t>some</a:t>
            </a:r>
            <a:r>
              <a:rPr lang="fr-FR" sz="2200" dirty="0">
                <a:solidFill>
                  <a:srgbClr val="24213E"/>
                </a:solidFill>
              </a:rPr>
              <a:t> of </a:t>
            </a:r>
            <a:r>
              <a:rPr lang="fr-FR" sz="2200" dirty="0" err="1">
                <a:solidFill>
                  <a:srgbClr val="24213E"/>
                </a:solidFill>
              </a:rPr>
              <a:t>these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legal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procedures</a:t>
            </a:r>
            <a:r>
              <a:rPr lang="fr-FR" sz="2200" dirty="0">
                <a:solidFill>
                  <a:srgbClr val="24213E"/>
                </a:solidFill>
              </a:rPr>
              <a:t>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91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1170"/>
          </a:xfrm>
        </p:spPr>
        <p:txBody>
          <a:bodyPr>
            <a:noAutofit/>
          </a:bodyPr>
          <a:lstStyle/>
          <a:p>
            <a:r>
              <a:rPr lang="fr-FR" sz="3200" dirty="0"/>
              <a:t>The </a:t>
            </a:r>
            <a:r>
              <a:rPr lang="fr-FR" sz="3200" dirty="0" err="1"/>
              <a:t>Belgian</a:t>
            </a:r>
            <a:r>
              <a:rPr lang="fr-FR" sz="3200" dirty="0"/>
              <a:t> </a:t>
            </a:r>
            <a:r>
              <a:rPr lang="fr-FR" sz="3200" dirty="0" err="1"/>
              <a:t>legal</a:t>
            </a:r>
            <a:r>
              <a:rPr lang="fr-FR" sz="3200" dirty="0"/>
              <a:t> </a:t>
            </a:r>
            <a:r>
              <a:rPr lang="fr-FR" sz="3200" dirty="0" err="1"/>
              <a:t>context</a:t>
            </a:r>
            <a:r>
              <a:rPr lang="fr-FR" sz="3200" dirty="0"/>
              <a:t>: the progressive </a:t>
            </a:r>
            <a:r>
              <a:rPr lang="fr-FR" sz="3200" dirty="0" err="1"/>
              <a:t>opening</a:t>
            </a:r>
            <a:r>
              <a:rPr lang="fr-FR" sz="3200" dirty="0"/>
              <a:t> of </a:t>
            </a:r>
            <a:r>
              <a:rPr lang="fr-FR" sz="3200" dirty="0" err="1"/>
              <a:t>legal</a:t>
            </a:r>
            <a:r>
              <a:rPr lang="fr-FR" sz="3200" dirty="0"/>
              <a:t> </a:t>
            </a:r>
            <a:r>
              <a:rPr lang="fr-FR" sz="3200" dirty="0" err="1"/>
              <a:t>opportunities</a:t>
            </a:r>
            <a:r>
              <a:rPr lang="fr-FR" sz="3200" dirty="0"/>
              <a:t> for </a:t>
            </a:r>
            <a:r>
              <a:rPr lang="fr-FR" sz="3200" dirty="0" err="1"/>
              <a:t>NGOs</a:t>
            </a:r>
            <a:r>
              <a:rPr lang="fr-FR" sz="3200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60706"/>
            <a:ext cx="9601200" cy="4106694"/>
          </a:xfrm>
        </p:spPr>
        <p:txBody>
          <a:bodyPr>
            <a:normAutofit fontScale="92500" lnSpcReduction="20000"/>
          </a:bodyPr>
          <a:lstStyle/>
          <a:p>
            <a:r>
              <a:rPr lang="fr-FR" sz="2200" dirty="0"/>
              <a:t>Legal </a:t>
            </a:r>
            <a:r>
              <a:rPr lang="fr-FR" sz="2200" dirty="0" err="1"/>
              <a:t>context</a:t>
            </a:r>
            <a:r>
              <a:rPr lang="fr-FR" sz="2200" dirty="0"/>
              <a:t> for long </a:t>
            </a:r>
            <a:r>
              <a:rPr lang="fr-FR" sz="2200" dirty="0" err="1"/>
              <a:t>unfavorable</a:t>
            </a:r>
            <a:r>
              <a:rPr lang="fr-FR" sz="2200" dirty="0"/>
              <a:t> to use of courts by </a:t>
            </a:r>
            <a:r>
              <a:rPr lang="fr-FR" sz="2200" dirty="0" err="1"/>
              <a:t>NGOs</a:t>
            </a:r>
            <a:r>
              <a:rPr lang="fr-FR" sz="2200" dirty="0"/>
              <a:t> </a:t>
            </a:r>
            <a:r>
              <a:rPr lang="fr-FR" sz="2200" dirty="0" err="1"/>
              <a:t>pursuing</a:t>
            </a:r>
            <a:r>
              <a:rPr lang="fr-FR" sz="2200" dirty="0"/>
              <a:t> social change: </a:t>
            </a:r>
          </a:p>
          <a:p>
            <a:pPr lvl="1"/>
            <a:r>
              <a:rPr lang="fr-FR" sz="2200" dirty="0"/>
              <a:t>No </a:t>
            </a:r>
            <a:r>
              <a:rPr lang="fr-FR" sz="2200" dirty="0" err="1"/>
              <a:t>legal</a:t>
            </a:r>
            <a:r>
              <a:rPr lang="fr-FR" sz="2200" dirty="0"/>
              <a:t> standing for </a:t>
            </a:r>
            <a:r>
              <a:rPr lang="fr-FR" sz="2200" dirty="0" err="1"/>
              <a:t>NGOs</a:t>
            </a:r>
            <a:r>
              <a:rPr lang="fr-FR" sz="2200" dirty="0"/>
              <a:t> </a:t>
            </a:r>
            <a:r>
              <a:rPr lang="fr-FR" sz="2200" dirty="0" err="1"/>
              <a:t>based</a:t>
            </a:r>
            <a:r>
              <a:rPr lang="fr-FR" sz="2200" dirty="0"/>
              <a:t> on </a:t>
            </a:r>
            <a:r>
              <a:rPr lang="fr-FR" sz="2200" dirty="0" err="1"/>
              <a:t>their</a:t>
            </a:r>
            <a:r>
              <a:rPr lang="fr-FR" sz="2200" dirty="0"/>
              <a:t> </a:t>
            </a:r>
            <a:r>
              <a:rPr lang="fr-FR" sz="2200" dirty="0" err="1"/>
              <a:t>statutory</a:t>
            </a:r>
            <a:r>
              <a:rPr lang="fr-FR" sz="2200" dirty="0"/>
              <a:t> objectives </a:t>
            </a:r>
          </a:p>
          <a:p>
            <a:pPr lvl="1"/>
            <a:r>
              <a:rPr lang="fr-FR" sz="2200" dirty="0" err="1"/>
              <a:t>Ordinary</a:t>
            </a:r>
            <a:r>
              <a:rPr lang="fr-FR" sz="2200" dirty="0"/>
              <a:t> courts do not have the power of </a:t>
            </a:r>
            <a:r>
              <a:rPr lang="fr-FR" sz="2200" dirty="0" err="1"/>
              <a:t>judicial</a:t>
            </a:r>
            <a:r>
              <a:rPr lang="fr-FR" sz="2200" dirty="0"/>
              <a:t> </a:t>
            </a:r>
            <a:r>
              <a:rPr lang="fr-FR" sz="2200" dirty="0" err="1"/>
              <a:t>review</a:t>
            </a:r>
            <a:r>
              <a:rPr lang="fr-FR" sz="2200" dirty="0"/>
              <a:t>  </a:t>
            </a:r>
          </a:p>
          <a:p>
            <a:r>
              <a:rPr lang="fr-FR" sz="2200" dirty="0"/>
              <a:t>But important </a:t>
            </a:r>
            <a:r>
              <a:rPr lang="fr-FR" sz="2200" dirty="0" err="1"/>
              <a:t>evolution</a:t>
            </a:r>
            <a:r>
              <a:rPr lang="fr-FR" sz="2200" dirty="0"/>
              <a:t> </a:t>
            </a:r>
            <a:r>
              <a:rPr lang="fr-FR" sz="2200" dirty="0" err="1"/>
              <a:t>between</a:t>
            </a:r>
            <a:r>
              <a:rPr lang="fr-FR" sz="2200" dirty="0"/>
              <a:t> 1980 and 2019: </a:t>
            </a:r>
          </a:p>
          <a:p>
            <a:pPr lvl="1"/>
            <a:r>
              <a:rPr lang="fr-FR" sz="2200" i="0" dirty="0"/>
              <a:t>1981: Anti-</a:t>
            </a:r>
            <a:r>
              <a:rPr lang="fr-FR" sz="2200" i="0" dirty="0" err="1"/>
              <a:t>racism</a:t>
            </a:r>
            <a:r>
              <a:rPr lang="fr-FR" sz="2200" i="0" dirty="0"/>
              <a:t> </a:t>
            </a:r>
            <a:r>
              <a:rPr lang="fr-FR" sz="2200" i="0" dirty="0" err="1"/>
              <a:t>law</a:t>
            </a:r>
            <a:r>
              <a:rPr lang="fr-FR" sz="2200" i="0" dirty="0"/>
              <a:t> </a:t>
            </a:r>
            <a:r>
              <a:rPr lang="fr-FR" sz="2200" i="0" dirty="0" err="1"/>
              <a:t>adopted</a:t>
            </a:r>
            <a:r>
              <a:rPr lang="fr-FR" sz="2200" i="0" dirty="0"/>
              <a:t> – </a:t>
            </a:r>
            <a:r>
              <a:rPr lang="fr-FR" sz="2200" i="0" dirty="0" err="1"/>
              <a:t>gives</a:t>
            </a:r>
            <a:r>
              <a:rPr lang="fr-FR" sz="2200" i="0" dirty="0"/>
              <a:t> </a:t>
            </a:r>
            <a:r>
              <a:rPr lang="fr-FR" sz="2200" i="0" dirty="0" err="1"/>
              <a:t>legal</a:t>
            </a:r>
            <a:r>
              <a:rPr lang="fr-FR" sz="2200" i="0" dirty="0"/>
              <a:t> standing to </a:t>
            </a:r>
            <a:r>
              <a:rPr lang="fr-FR" sz="2200" i="0" dirty="0" err="1"/>
              <a:t>NGOs</a:t>
            </a:r>
            <a:r>
              <a:rPr lang="fr-FR" sz="2200" i="0" dirty="0"/>
              <a:t> (to </a:t>
            </a:r>
            <a:r>
              <a:rPr lang="fr-FR" sz="2200" i="0" dirty="0" err="1"/>
              <a:t>act</a:t>
            </a:r>
            <a:r>
              <a:rPr lang="fr-FR" sz="2200" i="0" dirty="0"/>
              <a:t> </a:t>
            </a:r>
            <a:r>
              <a:rPr lang="fr-FR" sz="2200" i="0" dirty="0" err="1"/>
              <a:t>against</a:t>
            </a:r>
            <a:r>
              <a:rPr lang="fr-FR" sz="2200" i="0" dirty="0"/>
              <a:t> racial/</a:t>
            </a:r>
            <a:r>
              <a:rPr lang="fr-FR" sz="2200" i="0" dirty="0" err="1"/>
              <a:t>ethnic</a:t>
            </a:r>
            <a:r>
              <a:rPr lang="fr-FR" sz="2200" i="0" dirty="0"/>
              <a:t> discrimination)</a:t>
            </a:r>
          </a:p>
          <a:p>
            <a:pPr lvl="1"/>
            <a:r>
              <a:rPr lang="fr-FR" sz="2200" i="0" dirty="0"/>
              <a:t>1988: </a:t>
            </a:r>
            <a:r>
              <a:rPr lang="fr-FR" sz="2200" i="0" dirty="0" err="1"/>
              <a:t>Constitutional</a:t>
            </a:r>
            <a:r>
              <a:rPr lang="fr-FR" sz="2200" i="0" dirty="0"/>
              <a:t> Court (</a:t>
            </a:r>
            <a:r>
              <a:rPr lang="fr-FR" sz="2200" i="0" dirty="0" err="1"/>
              <a:t>created</a:t>
            </a:r>
            <a:r>
              <a:rPr lang="fr-FR" sz="2200" i="0" dirty="0"/>
              <a:t> in 1983) </a:t>
            </a:r>
            <a:r>
              <a:rPr lang="fr-FR" sz="2200" i="0" dirty="0" err="1"/>
              <a:t>becomes</a:t>
            </a:r>
            <a:r>
              <a:rPr lang="fr-FR" sz="2200" i="0" dirty="0"/>
              <a:t> </a:t>
            </a:r>
            <a:r>
              <a:rPr lang="fr-FR" sz="2200" i="0" dirty="0" err="1"/>
              <a:t>competent</a:t>
            </a:r>
            <a:r>
              <a:rPr lang="fr-FR" sz="2200" i="0" dirty="0"/>
              <a:t> for </a:t>
            </a:r>
            <a:r>
              <a:rPr lang="fr-FR" sz="2200" i="0" dirty="0" err="1"/>
              <a:t>reviewing</a:t>
            </a:r>
            <a:r>
              <a:rPr lang="fr-FR" sz="2200" i="0" dirty="0"/>
              <a:t> </a:t>
            </a:r>
            <a:r>
              <a:rPr lang="fr-FR" sz="2200" i="0" dirty="0" err="1"/>
              <a:t>conformity</a:t>
            </a:r>
            <a:r>
              <a:rPr lang="fr-FR" sz="2200" i="0" dirty="0"/>
              <a:t> of </a:t>
            </a:r>
            <a:r>
              <a:rPr lang="fr-FR" sz="2200" i="0" dirty="0" err="1"/>
              <a:t>statutes</a:t>
            </a:r>
            <a:r>
              <a:rPr lang="fr-FR" sz="2200" i="0" dirty="0"/>
              <a:t> </a:t>
            </a:r>
            <a:r>
              <a:rPr lang="fr-FR" sz="2200" i="0" dirty="0" err="1"/>
              <a:t>with</a:t>
            </a:r>
            <a:r>
              <a:rPr lang="fr-FR" sz="2200" i="0" dirty="0"/>
              <a:t> certain </a:t>
            </a:r>
            <a:r>
              <a:rPr lang="fr-FR" sz="2200" i="0" dirty="0" err="1"/>
              <a:t>constitutional</a:t>
            </a:r>
            <a:r>
              <a:rPr lang="fr-FR" sz="2200" i="0" dirty="0"/>
              <a:t> </a:t>
            </a:r>
            <a:r>
              <a:rPr lang="fr-FR" sz="2200" i="0" dirty="0" err="1"/>
              <a:t>rights</a:t>
            </a:r>
            <a:r>
              <a:rPr lang="fr-FR" sz="2200" i="0" dirty="0"/>
              <a:t> (</a:t>
            </a:r>
            <a:r>
              <a:rPr lang="fr-FR" sz="2200" i="0" dirty="0" err="1"/>
              <a:t>i.a</a:t>
            </a:r>
            <a:r>
              <a:rPr lang="fr-FR" sz="2200" i="0" dirty="0"/>
              <a:t>. </a:t>
            </a:r>
            <a:r>
              <a:rPr lang="fr-FR" sz="2200" i="0" dirty="0" err="1"/>
              <a:t>equality</a:t>
            </a:r>
            <a:r>
              <a:rPr lang="fr-FR" sz="2200" i="0" dirty="0"/>
              <a:t>)</a:t>
            </a:r>
          </a:p>
          <a:p>
            <a:pPr lvl="1"/>
            <a:r>
              <a:rPr lang="fr-FR" sz="2200" i="0" dirty="0"/>
              <a:t>2003 : </a:t>
            </a:r>
          </a:p>
          <a:p>
            <a:pPr lvl="2"/>
            <a:r>
              <a:rPr lang="fr-FR" sz="2000" i="0" dirty="0"/>
              <a:t>New anti-discrimination </a:t>
            </a:r>
            <a:r>
              <a:rPr lang="fr-FR" sz="2000" i="0" dirty="0" err="1"/>
              <a:t>law</a:t>
            </a:r>
            <a:r>
              <a:rPr lang="fr-FR" sz="2000" dirty="0"/>
              <a:t> </a:t>
            </a:r>
            <a:r>
              <a:rPr lang="fr-FR" sz="2000" dirty="0" err="1"/>
              <a:t>adopted</a:t>
            </a:r>
            <a:r>
              <a:rPr lang="fr-FR" sz="2000" dirty="0"/>
              <a:t> – </a:t>
            </a:r>
            <a:r>
              <a:rPr lang="fr-FR" sz="2000" dirty="0" err="1"/>
              <a:t>give</a:t>
            </a:r>
            <a:r>
              <a:rPr lang="fr-FR" sz="2000" dirty="0"/>
              <a:t> </a:t>
            </a:r>
            <a:r>
              <a:rPr lang="fr-FR" sz="2000" dirty="0" err="1"/>
              <a:t>legal</a:t>
            </a:r>
            <a:r>
              <a:rPr lang="fr-FR" sz="2000" dirty="0"/>
              <a:t> standing to </a:t>
            </a:r>
            <a:r>
              <a:rPr lang="fr-FR" sz="2000" dirty="0" err="1"/>
              <a:t>NGOs</a:t>
            </a:r>
            <a:r>
              <a:rPr lang="fr-FR" sz="2000" dirty="0"/>
              <a:t> to </a:t>
            </a:r>
            <a:r>
              <a:rPr lang="fr-FR" sz="2000" dirty="0" err="1"/>
              <a:t>act</a:t>
            </a:r>
            <a:r>
              <a:rPr lang="fr-FR" sz="2000" dirty="0"/>
              <a:t> </a:t>
            </a:r>
            <a:r>
              <a:rPr lang="fr-FR" sz="2000" dirty="0" err="1"/>
              <a:t>against</a:t>
            </a:r>
            <a:r>
              <a:rPr lang="fr-FR" sz="2000" dirty="0"/>
              <a:t> discrimination </a:t>
            </a:r>
            <a:r>
              <a:rPr lang="fr-FR" sz="2000" dirty="0" err="1"/>
              <a:t>based</a:t>
            </a:r>
            <a:r>
              <a:rPr lang="fr-FR" sz="2000" dirty="0"/>
              <a:t> on a large </a:t>
            </a:r>
            <a:r>
              <a:rPr lang="fr-FR" sz="2000" dirty="0" err="1"/>
              <a:t>number</a:t>
            </a:r>
            <a:r>
              <a:rPr lang="fr-FR" sz="2000" dirty="0"/>
              <a:t> of grounds</a:t>
            </a:r>
            <a:r>
              <a:rPr lang="fr-FR" sz="2000" i="0" dirty="0"/>
              <a:t> </a:t>
            </a:r>
          </a:p>
          <a:p>
            <a:pPr lvl="2"/>
            <a:r>
              <a:rPr lang="fr-FR" sz="2000" i="0" dirty="0" err="1"/>
              <a:t>Belgium</a:t>
            </a:r>
            <a:r>
              <a:rPr lang="fr-FR" sz="2000" i="0" dirty="0"/>
              <a:t> ratifies the Protocol </a:t>
            </a:r>
            <a:r>
              <a:rPr lang="fr-FR" sz="2000" i="0" dirty="0" err="1"/>
              <a:t>allowing</a:t>
            </a:r>
            <a:r>
              <a:rPr lang="fr-FR" sz="2000" i="0" dirty="0"/>
              <a:t> collective complaints </a:t>
            </a:r>
            <a:r>
              <a:rPr lang="fr-FR" sz="2000" i="0" dirty="0" err="1"/>
              <a:t>before</a:t>
            </a:r>
            <a:r>
              <a:rPr lang="fr-FR" sz="2000" i="0" dirty="0"/>
              <a:t> ECSR</a:t>
            </a:r>
            <a:endParaRPr lang="fr-FR" sz="2000" dirty="0"/>
          </a:p>
          <a:p>
            <a:pPr lvl="2"/>
            <a:r>
              <a:rPr lang="fr-FR" sz="2000" i="0" dirty="0"/>
              <a:t>Extension of the </a:t>
            </a:r>
            <a:r>
              <a:rPr lang="fr-FR" sz="2000" i="0" dirty="0" err="1"/>
              <a:t>Constitutional</a:t>
            </a:r>
            <a:r>
              <a:rPr lang="fr-FR" sz="2000" i="0" dirty="0"/>
              <a:t> </a:t>
            </a:r>
            <a:r>
              <a:rPr lang="fr-FR" sz="2000" i="0" dirty="0" err="1"/>
              <a:t>Court’s</a:t>
            </a:r>
            <a:r>
              <a:rPr lang="fr-FR" sz="2000" i="0" dirty="0"/>
              <a:t> mandate to all </a:t>
            </a:r>
            <a:r>
              <a:rPr lang="fr-FR" sz="2000" i="0" dirty="0" err="1"/>
              <a:t>constitutional</a:t>
            </a:r>
            <a:r>
              <a:rPr lang="fr-FR" sz="2000" i="0" dirty="0"/>
              <a:t> </a:t>
            </a:r>
            <a:r>
              <a:rPr lang="fr-FR" sz="2000" i="0" dirty="0" err="1"/>
              <a:t>rights</a:t>
            </a:r>
            <a:endParaRPr lang="fr-FR" sz="2000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63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Evolution of Legal </a:t>
            </a:r>
            <a:r>
              <a:rPr lang="fr-FR" sz="3200" dirty="0" err="1"/>
              <a:t>Opportunities</a:t>
            </a:r>
            <a:r>
              <a:rPr lang="fr-FR" sz="3200" dirty="0"/>
              <a:t> &amp; </a:t>
            </a:r>
            <a:r>
              <a:rPr lang="fr-FR" sz="3200" dirty="0" err="1"/>
              <a:t>Number</a:t>
            </a:r>
            <a:r>
              <a:rPr lang="fr-FR" sz="3200" dirty="0"/>
              <a:t> of Cases </a:t>
            </a:r>
            <a:r>
              <a:rPr lang="fr-FR" sz="3200" dirty="0" err="1"/>
              <a:t>Brought</a:t>
            </a:r>
            <a:r>
              <a:rPr lang="fr-FR" sz="3200" dirty="0"/>
              <a:t> by </a:t>
            </a:r>
            <a:r>
              <a:rPr lang="fr-FR" sz="3200" dirty="0" err="1"/>
              <a:t>NGOs</a:t>
            </a:r>
            <a:r>
              <a:rPr lang="fr-FR" sz="3200" dirty="0"/>
              <a:t> </a:t>
            </a:r>
            <a:r>
              <a:rPr lang="fr-FR" sz="3200" dirty="0" err="1"/>
              <a:t>against</a:t>
            </a:r>
            <a:r>
              <a:rPr lang="fr-FR" sz="3200" dirty="0"/>
              <a:t> Discrimination </a:t>
            </a:r>
            <a:r>
              <a:rPr lang="fr-FR" sz="3200" dirty="0" err="1"/>
              <a:t>based</a:t>
            </a:r>
            <a:r>
              <a:rPr lang="fr-FR" sz="3200" dirty="0"/>
              <a:t> on </a:t>
            </a:r>
            <a:r>
              <a:rPr lang="fr-FR" sz="3200" dirty="0" err="1"/>
              <a:t>our</a:t>
            </a:r>
            <a:r>
              <a:rPr lang="fr-FR" sz="3200" dirty="0"/>
              <a:t> 4 </a:t>
            </a:r>
            <a:r>
              <a:rPr lang="fr-FR" sz="3200" dirty="0" err="1"/>
              <a:t>criteria</a:t>
            </a:r>
            <a:endParaRPr lang="fr-FR" sz="3200" dirty="0"/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4160521887"/>
              </p:ext>
            </p:extLst>
          </p:nvPr>
        </p:nvGraphicFramePr>
        <p:xfrm>
          <a:off x="4190999" y="5291897"/>
          <a:ext cx="7103787" cy="1242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  <p:graphicFrame>
        <p:nvGraphicFramePr>
          <p:cNvPr id="7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5256289"/>
              </p:ext>
            </p:extLst>
          </p:nvPr>
        </p:nvGraphicFramePr>
        <p:xfrm>
          <a:off x="1371600" y="1856973"/>
          <a:ext cx="9601200" cy="3246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65161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/>
              <a:t>Quantitative </a:t>
            </a:r>
            <a:r>
              <a:rPr lang="fr-FR" sz="3200" dirty="0" err="1"/>
              <a:t>Analysis</a:t>
            </a:r>
            <a:r>
              <a:rPr lang="fr-FR" sz="3200" dirty="0"/>
              <a:t>: main </a:t>
            </a:r>
            <a:r>
              <a:rPr lang="fr-FR" sz="3200" dirty="0" err="1"/>
              <a:t>results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endParaRPr lang="fr-FR" sz="2200" dirty="0"/>
          </a:p>
          <a:p>
            <a:r>
              <a:rPr lang="fr-FR" sz="2200" dirty="0"/>
              <a:t>Observation: the </a:t>
            </a:r>
            <a:r>
              <a:rPr lang="fr-FR" sz="2200" dirty="0" err="1"/>
              <a:t>number</a:t>
            </a:r>
            <a:r>
              <a:rPr lang="fr-FR" sz="2200" dirty="0"/>
              <a:t> of </a:t>
            </a:r>
            <a:r>
              <a:rPr lang="fr-FR" sz="2200" dirty="0" err="1"/>
              <a:t>legal</a:t>
            </a:r>
            <a:r>
              <a:rPr lang="fr-FR" sz="2200" dirty="0"/>
              <a:t> actions </a:t>
            </a:r>
            <a:r>
              <a:rPr lang="fr-FR" sz="2200" dirty="0" err="1"/>
              <a:t>filed</a:t>
            </a:r>
            <a:r>
              <a:rPr lang="fr-FR" sz="2200" dirty="0"/>
              <a:t> by </a:t>
            </a:r>
            <a:r>
              <a:rPr lang="fr-FR" sz="2200" dirty="0" err="1"/>
              <a:t>NGOs</a:t>
            </a:r>
            <a:r>
              <a:rPr lang="fr-FR" sz="2200" dirty="0"/>
              <a:t> </a:t>
            </a:r>
            <a:r>
              <a:rPr lang="fr-FR" sz="2200" dirty="0" err="1"/>
              <a:t>increases</a:t>
            </a:r>
            <a:r>
              <a:rPr lang="fr-FR" sz="2200" dirty="0"/>
              <a:t> as new </a:t>
            </a:r>
            <a:r>
              <a:rPr lang="fr-FR" sz="2200" dirty="0" err="1"/>
              <a:t>opportunities</a:t>
            </a:r>
            <a:r>
              <a:rPr lang="fr-FR" sz="2200" dirty="0"/>
              <a:t> for </a:t>
            </a:r>
            <a:r>
              <a:rPr lang="fr-FR" sz="2200" dirty="0" err="1"/>
              <a:t>ation</a:t>
            </a:r>
            <a:r>
              <a:rPr lang="fr-FR" sz="2200" dirty="0"/>
              <a:t> are </a:t>
            </a:r>
            <a:r>
              <a:rPr lang="fr-FR" sz="2200" dirty="0" err="1"/>
              <a:t>created</a:t>
            </a:r>
            <a:r>
              <a:rPr lang="fr-FR" sz="2200" dirty="0"/>
              <a:t>.</a:t>
            </a:r>
          </a:p>
          <a:p>
            <a:r>
              <a:rPr lang="fr-FR" sz="2200" dirty="0"/>
              <a:t>The </a:t>
            </a:r>
            <a:r>
              <a:rPr lang="fr-FR" sz="2200" dirty="0" err="1"/>
              <a:t>opening</a:t>
            </a:r>
            <a:r>
              <a:rPr lang="fr-FR" sz="2200" dirty="0"/>
              <a:t> of </a:t>
            </a:r>
            <a:r>
              <a:rPr lang="fr-FR" sz="2200" dirty="0" err="1"/>
              <a:t>legal</a:t>
            </a:r>
            <a:r>
              <a:rPr lang="fr-FR" sz="2200" dirty="0"/>
              <a:t> </a:t>
            </a:r>
            <a:r>
              <a:rPr lang="fr-FR" sz="2200" dirty="0" err="1"/>
              <a:t>opportunities</a:t>
            </a:r>
            <a:r>
              <a:rPr lang="fr-FR" sz="2200" dirty="0"/>
              <a:t> encourages </a:t>
            </a:r>
            <a:r>
              <a:rPr lang="fr-FR" sz="2200" dirty="0" err="1"/>
              <a:t>NGOs</a:t>
            </a:r>
            <a:r>
              <a:rPr lang="fr-FR" sz="2200" dirty="0"/>
              <a:t> to </a:t>
            </a:r>
            <a:r>
              <a:rPr lang="fr-FR" sz="2200" dirty="0" err="1"/>
              <a:t>turn</a:t>
            </a:r>
            <a:r>
              <a:rPr lang="fr-FR" sz="2200" dirty="0"/>
              <a:t> to the courts.</a:t>
            </a:r>
          </a:p>
          <a:p>
            <a:r>
              <a:rPr lang="fr-FR" sz="2200" dirty="0"/>
              <a:t>But: </a:t>
            </a:r>
            <a:r>
              <a:rPr lang="fr-FR" sz="2200" dirty="0" err="1"/>
              <a:t>some</a:t>
            </a:r>
            <a:r>
              <a:rPr lang="fr-FR" sz="2200" dirty="0"/>
              <a:t> </a:t>
            </a:r>
            <a:r>
              <a:rPr lang="fr-FR" sz="2200" dirty="0" err="1"/>
              <a:t>NGOs</a:t>
            </a:r>
            <a:r>
              <a:rPr lang="fr-FR" sz="2200" dirty="0"/>
              <a:t> use </a:t>
            </a:r>
            <a:r>
              <a:rPr lang="fr-FR" sz="2200" dirty="0" err="1"/>
              <a:t>these</a:t>
            </a:r>
            <a:r>
              <a:rPr lang="fr-FR" sz="2200" dirty="0"/>
              <a:t> new </a:t>
            </a:r>
            <a:r>
              <a:rPr lang="fr-FR" sz="2200" dirty="0" err="1"/>
              <a:t>possibilities</a:t>
            </a:r>
            <a:r>
              <a:rPr lang="fr-FR" sz="2200" dirty="0"/>
              <a:t> for </a:t>
            </a:r>
            <a:r>
              <a:rPr lang="fr-FR" sz="2200" dirty="0" err="1"/>
              <a:t>legal</a:t>
            </a:r>
            <a:r>
              <a:rPr lang="fr-FR" sz="2200" dirty="0"/>
              <a:t> action </a:t>
            </a:r>
            <a:r>
              <a:rPr lang="fr-FR" sz="2200" dirty="0" err="1"/>
              <a:t>much</a:t>
            </a:r>
            <a:r>
              <a:rPr lang="fr-FR" sz="2200" dirty="0"/>
              <a:t> more </a:t>
            </a:r>
            <a:r>
              <a:rPr lang="fr-FR" sz="2200" dirty="0" err="1"/>
              <a:t>than</a:t>
            </a:r>
            <a:r>
              <a:rPr lang="fr-FR" sz="2200" dirty="0"/>
              <a:t> </a:t>
            </a:r>
            <a:r>
              <a:rPr lang="fr-FR" sz="2200" dirty="0" err="1"/>
              <a:t>others</a:t>
            </a:r>
            <a:r>
              <a:rPr lang="fr-FR" sz="2200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160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/>
              <a:t>Qualitative </a:t>
            </a:r>
            <a:r>
              <a:rPr lang="fr-FR" sz="3200" dirty="0" err="1"/>
              <a:t>Analysis</a:t>
            </a:r>
            <a:r>
              <a:rPr lang="fr-FR" sz="3200" dirty="0"/>
              <a:t>: main </a:t>
            </a:r>
            <a:r>
              <a:rPr lang="fr-FR" sz="3200" dirty="0" err="1"/>
              <a:t>results</a:t>
            </a:r>
            <a:r>
              <a:rPr lang="fr-FR" sz="3200" dirty="0"/>
              <a:t> (1/3)</a:t>
            </a:r>
            <a:br>
              <a:rPr lang="fr-BE" sz="3200" dirty="0"/>
            </a:b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rmAutofit/>
          </a:bodyPr>
          <a:lstStyle/>
          <a:p>
            <a:r>
              <a:rPr lang="fr-FR" sz="2200" dirty="0" err="1">
                <a:solidFill>
                  <a:srgbClr val="24213E"/>
                </a:solidFill>
              </a:rPr>
              <a:t>Two</a:t>
            </a:r>
            <a:r>
              <a:rPr lang="fr-FR" sz="2200" dirty="0">
                <a:solidFill>
                  <a:srgbClr val="24213E"/>
                </a:solidFill>
              </a:rPr>
              <a:t> main </a:t>
            </a:r>
            <a:r>
              <a:rPr lang="fr-FR" sz="2200" dirty="0" err="1">
                <a:solidFill>
                  <a:srgbClr val="24213E"/>
                </a:solidFill>
              </a:rPr>
              <a:t>factors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allow</a:t>
            </a:r>
            <a:r>
              <a:rPr lang="fr-FR" sz="2200" dirty="0">
                <a:solidFill>
                  <a:srgbClr val="24213E"/>
                </a:solidFill>
              </a:rPr>
              <a:t> to </a:t>
            </a:r>
            <a:r>
              <a:rPr lang="fr-FR" sz="2200" dirty="0" err="1">
                <a:solidFill>
                  <a:srgbClr val="24213E"/>
                </a:solidFill>
              </a:rPr>
              <a:t>explain</a:t>
            </a:r>
            <a:r>
              <a:rPr lang="fr-FR" sz="2200" dirty="0">
                <a:solidFill>
                  <a:srgbClr val="24213E"/>
                </a:solidFill>
              </a:rPr>
              <a:t> variations in </a:t>
            </a:r>
            <a:r>
              <a:rPr lang="fr-FR" sz="2200" dirty="0" err="1">
                <a:solidFill>
                  <a:srgbClr val="24213E"/>
                </a:solidFill>
              </a:rPr>
              <a:t>behavior</a:t>
            </a:r>
            <a:r>
              <a:rPr lang="fr-FR" sz="2200" dirty="0">
                <a:solidFill>
                  <a:srgbClr val="24213E"/>
                </a:solidFill>
              </a:rPr>
              <a:t> of </a:t>
            </a:r>
            <a:r>
              <a:rPr lang="fr-FR" sz="2200" dirty="0" err="1">
                <a:solidFill>
                  <a:srgbClr val="24213E"/>
                </a:solidFill>
              </a:rPr>
              <a:t>NGOs</a:t>
            </a:r>
            <a:r>
              <a:rPr lang="fr-FR" sz="2200" dirty="0">
                <a:solidFill>
                  <a:srgbClr val="24213E"/>
                </a:solidFill>
              </a:rPr>
              <a:t> in </a:t>
            </a:r>
            <a:r>
              <a:rPr lang="fr-FR" sz="2200" dirty="0" err="1">
                <a:solidFill>
                  <a:srgbClr val="24213E"/>
                </a:solidFill>
              </a:rPr>
              <a:t>our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dirty="0" err="1">
                <a:solidFill>
                  <a:srgbClr val="24213E"/>
                </a:solidFill>
              </a:rPr>
              <a:t>sample</a:t>
            </a:r>
            <a:r>
              <a:rPr lang="fr-FR" sz="2200" dirty="0">
                <a:solidFill>
                  <a:srgbClr val="24213E"/>
                </a:solidFill>
              </a:rPr>
              <a:t>: </a:t>
            </a:r>
          </a:p>
          <a:p>
            <a:pPr lvl="1"/>
            <a:r>
              <a:rPr lang="fr-FR" sz="2200" i="0" dirty="0" err="1">
                <a:solidFill>
                  <a:srgbClr val="24213E"/>
                </a:solidFill>
              </a:rPr>
              <a:t>Their</a:t>
            </a:r>
            <a:r>
              <a:rPr lang="fr-FR" sz="2200" i="0" dirty="0">
                <a:solidFill>
                  <a:srgbClr val="24213E"/>
                </a:solidFill>
              </a:rPr>
              <a:t> position as </a:t>
            </a:r>
            <a:r>
              <a:rPr lang="fr-FR" sz="2200" i="0" dirty="0" err="1">
                <a:solidFill>
                  <a:srgbClr val="24213E"/>
                </a:solidFill>
              </a:rPr>
              <a:t>insiders</a:t>
            </a:r>
            <a:r>
              <a:rPr lang="fr-FR" sz="2200" i="0" dirty="0">
                <a:solidFill>
                  <a:srgbClr val="24213E"/>
                </a:solidFill>
              </a:rPr>
              <a:t> or outsiders in the </a:t>
            </a:r>
            <a:r>
              <a:rPr lang="fr-FR" sz="2200" i="0" dirty="0" err="1">
                <a:solidFill>
                  <a:srgbClr val="24213E"/>
                </a:solidFill>
              </a:rPr>
              <a:t>political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realm</a:t>
            </a:r>
            <a:endParaRPr lang="fr-FR" sz="2200" i="0" dirty="0">
              <a:solidFill>
                <a:srgbClr val="24213E"/>
              </a:solidFill>
            </a:endParaRPr>
          </a:p>
          <a:p>
            <a:pPr lvl="1"/>
            <a:r>
              <a:rPr lang="fr-FR" sz="2200" i="0" dirty="0" err="1">
                <a:solidFill>
                  <a:srgbClr val="24213E"/>
                </a:solidFill>
              </a:rPr>
              <a:t>Their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level</a:t>
            </a:r>
            <a:r>
              <a:rPr lang="fr-FR" sz="2200" i="0" dirty="0">
                <a:solidFill>
                  <a:srgbClr val="24213E"/>
                </a:solidFill>
              </a:rPr>
              <a:t> of </a:t>
            </a:r>
            <a:r>
              <a:rPr lang="fr-FR" sz="2200" i="0" dirty="0" err="1">
                <a:solidFill>
                  <a:srgbClr val="24213E"/>
                </a:solidFill>
              </a:rPr>
              <a:t>legal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resources</a:t>
            </a:r>
            <a:endParaRPr lang="fr-FR" sz="2200" i="0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118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EF11D3-3DC3-F249-A90C-CD0F89BA0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24711"/>
          </a:xfrm>
        </p:spPr>
        <p:txBody>
          <a:bodyPr>
            <a:noAutofit/>
          </a:bodyPr>
          <a:lstStyle/>
          <a:p>
            <a:r>
              <a:rPr lang="fr-FR" sz="3200" dirty="0"/>
              <a:t>Qualitative </a:t>
            </a:r>
            <a:r>
              <a:rPr lang="fr-FR" sz="3200" dirty="0" err="1"/>
              <a:t>Analysis</a:t>
            </a:r>
            <a:r>
              <a:rPr lang="fr-FR" sz="3200" dirty="0"/>
              <a:t>: main </a:t>
            </a:r>
            <a:r>
              <a:rPr lang="fr-FR" sz="3200" dirty="0" err="1"/>
              <a:t>results</a:t>
            </a:r>
            <a:r>
              <a:rPr lang="fr-FR" sz="3200" dirty="0"/>
              <a:t> (2/3)</a:t>
            </a:r>
            <a:br>
              <a:rPr lang="fr-BE" sz="3200" dirty="0"/>
            </a:b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613304-F042-6641-BDAD-30E8FE6DB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10511"/>
            <a:ext cx="9601200" cy="4456889"/>
          </a:xfrm>
        </p:spPr>
        <p:txBody>
          <a:bodyPr>
            <a:noAutofit/>
          </a:bodyPr>
          <a:lstStyle/>
          <a:p>
            <a:r>
              <a:rPr lang="fr-FR" sz="2200" b="1" dirty="0" err="1">
                <a:solidFill>
                  <a:srgbClr val="24213E"/>
                </a:solidFill>
              </a:rPr>
              <a:t>Their</a:t>
            </a:r>
            <a:r>
              <a:rPr lang="fr-FR" sz="2200" b="1" dirty="0">
                <a:solidFill>
                  <a:srgbClr val="24213E"/>
                </a:solidFill>
              </a:rPr>
              <a:t> </a:t>
            </a:r>
            <a:r>
              <a:rPr lang="fr-FR" sz="2200" b="1" dirty="0" err="1">
                <a:solidFill>
                  <a:srgbClr val="24213E"/>
                </a:solidFill>
              </a:rPr>
              <a:t>insider</a:t>
            </a:r>
            <a:r>
              <a:rPr lang="fr-FR" sz="2200" b="1" dirty="0">
                <a:solidFill>
                  <a:srgbClr val="24213E"/>
                </a:solidFill>
              </a:rPr>
              <a:t>/outsider position in the </a:t>
            </a:r>
            <a:r>
              <a:rPr lang="fr-FR" sz="2200" b="1" dirty="0" err="1">
                <a:solidFill>
                  <a:srgbClr val="24213E"/>
                </a:solidFill>
              </a:rPr>
              <a:t>political</a:t>
            </a:r>
            <a:r>
              <a:rPr lang="fr-FR" sz="2200" b="1" dirty="0">
                <a:solidFill>
                  <a:srgbClr val="24213E"/>
                </a:solidFill>
              </a:rPr>
              <a:t> </a:t>
            </a:r>
            <a:r>
              <a:rPr lang="fr-FR" sz="2200" b="1" dirty="0" err="1">
                <a:solidFill>
                  <a:srgbClr val="24213E"/>
                </a:solidFill>
              </a:rPr>
              <a:t>realm</a:t>
            </a:r>
            <a:r>
              <a:rPr lang="fr-FR" sz="2200" b="1" dirty="0">
                <a:solidFill>
                  <a:srgbClr val="24213E"/>
                </a:solidFill>
              </a:rPr>
              <a:t> </a:t>
            </a:r>
          </a:p>
          <a:p>
            <a:pPr lvl="1"/>
            <a:r>
              <a:rPr lang="fr-FR" sz="2200" i="0" dirty="0">
                <a:solidFill>
                  <a:srgbClr val="24213E"/>
                </a:solidFill>
              </a:rPr>
              <a:t>ALL: </a:t>
            </a:r>
            <a:r>
              <a:rPr lang="fr-FR" sz="2200" i="0" dirty="0" err="1">
                <a:solidFill>
                  <a:srgbClr val="24213E"/>
                </a:solidFill>
              </a:rPr>
              <a:t>They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turn</a:t>
            </a:r>
            <a:r>
              <a:rPr lang="fr-FR" sz="2200" i="0" dirty="0">
                <a:solidFill>
                  <a:srgbClr val="24213E"/>
                </a:solidFill>
              </a:rPr>
              <a:t> to court </a:t>
            </a:r>
            <a:r>
              <a:rPr lang="fr-FR" sz="2200" i="0" dirty="0" err="1">
                <a:solidFill>
                  <a:srgbClr val="24213E"/>
                </a:solidFill>
              </a:rPr>
              <a:t>when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means</a:t>
            </a:r>
            <a:r>
              <a:rPr lang="fr-FR" sz="2200" i="0" dirty="0">
                <a:solidFill>
                  <a:srgbClr val="24213E"/>
                </a:solidFill>
              </a:rPr>
              <a:t> of action </a:t>
            </a:r>
            <a:r>
              <a:rPr lang="fr-FR" sz="2200" i="0" dirty="0" err="1">
                <a:solidFill>
                  <a:srgbClr val="24213E"/>
                </a:solidFill>
              </a:rPr>
              <a:t>directed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towards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political</a:t>
            </a:r>
            <a:r>
              <a:rPr lang="fr-FR" sz="2200" i="0" dirty="0">
                <a:solidFill>
                  <a:srgbClr val="24213E"/>
                </a:solidFill>
              </a:rPr>
              <a:t> institutions (lobbying, </a:t>
            </a:r>
            <a:r>
              <a:rPr lang="fr-FR" sz="2200" i="0" dirty="0" err="1">
                <a:solidFill>
                  <a:srgbClr val="24213E"/>
                </a:solidFill>
              </a:rPr>
              <a:t>institutional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mechanisms</a:t>
            </a:r>
            <a:r>
              <a:rPr lang="fr-FR" sz="2200" i="0" dirty="0">
                <a:solidFill>
                  <a:srgbClr val="24213E"/>
                </a:solidFill>
              </a:rPr>
              <a:t> of consultation) </a:t>
            </a:r>
            <a:r>
              <a:rPr lang="fr-FR" sz="2200" i="0" dirty="0" err="1">
                <a:solidFill>
                  <a:srgbClr val="24213E"/>
                </a:solidFill>
              </a:rPr>
              <a:t>appear</a:t>
            </a:r>
            <a:r>
              <a:rPr lang="fr-FR" sz="2200" i="0" dirty="0">
                <a:solidFill>
                  <a:srgbClr val="24213E"/>
                </a:solidFill>
              </a:rPr>
              <a:t> ineffective.  </a:t>
            </a:r>
          </a:p>
          <a:p>
            <a:pPr lvl="1"/>
            <a:r>
              <a:rPr lang="fr-FR" sz="2200" i="0" dirty="0">
                <a:solidFill>
                  <a:srgbClr val="24213E"/>
                </a:solidFill>
              </a:rPr>
              <a:t>BUT </a:t>
            </a:r>
            <a:r>
              <a:rPr lang="fr-FR" sz="2200" i="0" dirty="0" err="1">
                <a:solidFill>
                  <a:srgbClr val="24213E"/>
                </a:solidFill>
              </a:rPr>
              <a:t>ineffectiveness</a:t>
            </a:r>
            <a:r>
              <a:rPr lang="fr-FR" sz="2200" i="0" dirty="0">
                <a:solidFill>
                  <a:srgbClr val="24213E"/>
                </a:solidFill>
              </a:rPr>
              <a:t> of </a:t>
            </a:r>
            <a:r>
              <a:rPr lang="fr-FR" sz="2200" i="0" dirty="0" err="1">
                <a:solidFill>
                  <a:srgbClr val="24213E"/>
                </a:solidFill>
              </a:rPr>
              <a:t>political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means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is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experienced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differently</a:t>
            </a:r>
            <a:r>
              <a:rPr lang="fr-FR" sz="2200" i="0" dirty="0">
                <a:solidFill>
                  <a:srgbClr val="24213E"/>
                </a:solidFill>
              </a:rPr>
              <a:t>:</a:t>
            </a:r>
          </a:p>
          <a:p>
            <a:pPr lvl="1"/>
            <a:r>
              <a:rPr lang="fr-FR" sz="2200" i="0" dirty="0" err="1">
                <a:solidFill>
                  <a:srgbClr val="24213E"/>
                </a:solidFill>
              </a:rPr>
              <a:t>NGOs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occupying</a:t>
            </a:r>
            <a:r>
              <a:rPr lang="fr-FR" sz="2200" i="0" dirty="0">
                <a:solidFill>
                  <a:srgbClr val="24213E"/>
                </a:solidFill>
              </a:rPr>
              <a:t> an </a:t>
            </a:r>
            <a:r>
              <a:rPr lang="fr-FR" sz="2200" b="1" i="0" dirty="0" err="1">
                <a:solidFill>
                  <a:srgbClr val="24213E"/>
                </a:solidFill>
              </a:rPr>
              <a:t>insider</a:t>
            </a:r>
            <a:r>
              <a:rPr lang="fr-FR" sz="2200" b="1" i="0" dirty="0">
                <a:solidFill>
                  <a:srgbClr val="24213E"/>
                </a:solidFill>
              </a:rPr>
              <a:t> position </a:t>
            </a:r>
            <a:r>
              <a:rPr lang="fr-FR" sz="2200" i="0" dirty="0" err="1">
                <a:solidFill>
                  <a:srgbClr val="24213E"/>
                </a:solidFill>
              </a:rPr>
              <a:t>perceive</a:t>
            </a:r>
            <a:r>
              <a:rPr lang="fr-FR" sz="2200" i="0" dirty="0">
                <a:solidFill>
                  <a:srgbClr val="24213E"/>
                </a:solidFill>
              </a:rPr>
              <a:t> the </a:t>
            </a:r>
            <a:r>
              <a:rPr lang="fr-FR" sz="2200" i="0" dirty="0" err="1">
                <a:solidFill>
                  <a:srgbClr val="24213E"/>
                </a:solidFill>
              </a:rPr>
              <a:t>political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environment</a:t>
            </a:r>
            <a:r>
              <a:rPr lang="fr-FR" sz="2200" i="0" dirty="0">
                <a:solidFill>
                  <a:srgbClr val="24213E"/>
                </a:solidFill>
              </a:rPr>
              <a:t> as </a:t>
            </a:r>
            <a:r>
              <a:rPr lang="fr-FR" sz="2200" i="0" dirty="0" err="1">
                <a:solidFill>
                  <a:srgbClr val="24213E"/>
                </a:solidFill>
              </a:rPr>
              <a:t>fluctuating</a:t>
            </a:r>
            <a:r>
              <a:rPr lang="fr-FR" sz="2200" i="0" dirty="0">
                <a:solidFill>
                  <a:srgbClr val="24213E"/>
                </a:solidFill>
              </a:rPr>
              <a:t>, favorable or </a:t>
            </a:r>
            <a:r>
              <a:rPr lang="fr-FR" sz="2200" i="0" dirty="0" err="1">
                <a:solidFill>
                  <a:srgbClr val="24213E"/>
                </a:solidFill>
              </a:rPr>
              <a:t>unfavorable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depending</a:t>
            </a:r>
            <a:r>
              <a:rPr lang="fr-FR" sz="2200" i="0" dirty="0">
                <a:solidFill>
                  <a:srgbClr val="24213E"/>
                </a:solidFill>
              </a:rPr>
              <a:t> on the parties in power or the issues </a:t>
            </a:r>
            <a:r>
              <a:rPr lang="fr-FR" sz="2200" i="0" dirty="0" err="1">
                <a:solidFill>
                  <a:srgbClr val="24213E"/>
                </a:solidFill>
              </a:rPr>
              <a:t>at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stake</a:t>
            </a:r>
            <a:r>
              <a:rPr lang="fr-FR" sz="2200" i="0" dirty="0">
                <a:solidFill>
                  <a:srgbClr val="24213E"/>
                </a:solidFill>
              </a:rPr>
              <a:t> (</a:t>
            </a:r>
            <a:r>
              <a:rPr lang="fr-FR" sz="2200" i="0" dirty="0" err="1">
                <a:solidFill>
                  <a:srgbClr val="24213E"/>
                </a:solidFill>
              </a:rPr>
              <a:t>e.g</a:t>
            </a:r>
            <a:r>
              <a:rPr lang="fr-FR" sz="2200" i="0" dirty="0">
                <a:solidFill>
                  <a:srgbClr val="24213E"/>
                </a:solidFill>
              </a:rPr>
              <a:t>. LDH / Vie féminine), and use </a:t>
            </a:r>
            <a:r>
              <a:rPr lang="fr-FR" sz="2200" dirty="0" err="1">
                <a:solidFill>
                  <a:srgbClr val="24213E"/>
                </a:solidFill>
              </a:rPr>
              <a:t>both</a:t>
            </a:r>
            <a:r>
              <a:rPr lang="fr-FR" sz="220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legal</a:t>
            </a:r>
            <a:r>
              <a:rPr lang="fr-FR" sz="2200" i="0" dirty="0">
                <a:solidFill>
                  <a:srgbClr val="24213E"/>
                </a:solidFill>
              </a:rPr>
              <a:t> action and </a:t>
            </a:r>
            <a:r>
              <a:rPr lang="fr-FR" sz="2200" i="0" dirty="0" err="1">
                <a:solidFill>
                  <a:srgbClr val="24213E"/>
                </a:solidFill>
              </a:rPr>
              <a:t>political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strategies</a:t>
            </a:r>
            <a:endParaRPr lang="fr-FR" sz="2200" i="0" dirty="0">
              <a:solidFill>
                <a:srgbClr val="24213E"/>
              </a:solidFill>
            </a:endParaRPr>
          </a:p>
          <a:p>
            <a:pPr lvl="1"/>
            <a:r>
              <a:rPr lang="fr-FR" sz="2200" i="0" dirty="0" err="1">
                <a:solidFill>
                  <a:srgbClr val="24213E"/>
                </a:solidFill>
              </a:rPr>
              <a:t>NGOs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occupying</a:t>
            </a:r>
            <a:r>
              <a:rPr lang="fr-FR" sz="2200" i="0" dirty="0">
                <a:solidFill>
                  <a:srgbClr val="24213E"/>
                </a:solidFill>
              </a:rPr>
              <a:t> an </a:t>
            </a:r>
            <a:r>
              <a:rPr lang="fr-FR" sz="2200" b="1" i="0" dirty="0">
                <a:solidFill>
                  <a:srgbClr val="24213E"/>
                </a:solidFill>
              </a:rPr>
              <a:t>outsider position </a:t>
            </a:r>
            <a:r>
              <a:rPr lang="fr-FR" sz="2200" i="0" dirty="0" err="1">
                <a:solidFill>
                  <a:srgbClr val="24213E"/>
                </a:solidFill>
              </a:rPr>
              <a:t>perceive</a:t>
            </a:r>
            <a:r>
              <a:rPr lang="fr-FR" sz="2200" i="0" dirty="0">
                <a:solidFill>
                  <a:srgbClr val="24213E"/>
                </a:solidFill>
              </a:rPr>
              <a:t> the </a:t>
            </a:r>
            <a:r>
              <a:rPr lang="fr-FR" sz="2200" i="0" dirty="0" err="1">
                <a:solidFill>
                  <a:srgbClr val="24213E"/>
                </a:solidFill>
              </a:rPr>
              <a:t>political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environment</a:t>
            </a:r>
            <a:r>
              <a:rPr lang="fr-FR" sz="2200" i="0" dirty="0">
                <a:solidFill>
                  <a:srgbClr val="24213E"/>
                </a:solidFill>
              </a:rPr>
              <a:t> as </a:t>
            </a:r>
            <a:r>
              <a:rPr lang="fr-FR" sz="2200" i="0" dirty="0" err="1">
                <a:solidFill>
                  <a:srgbClr val="24213E"/>
                </a:solidFill>
              </a:rPr>
              <a:t>persistently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unfavorable</a:t>
            </a:r>
            <a:r>
              <a:rPr lang="fr-FR" sz="2200" i="0" dirty="0">
                <a:solidFill>
                  <a:srgbClr val="24213E"/>
                </a:solidFill>
              </a:rPr>
              <a:t> (CCIB and J&amp;D) and use </a:t>
            </a:r>
            <a:r>
              <a:rPr lang="fr-FR" sz="2200" i="0" dirty="0" err="1">
                <a:solidFill>
                  <a:srgbClr val="24213E"/>
                </a:solidFill>
              </a:rPr>
              <a:t>legal</a:t>
            </a:r>
            <a:r>
              <a:rPr lang="fr-FR" sz="2200" i="0" dirty="0">
                <a:solidFill>
                  <a:srgbClr val="24213E"/>
                </a:solidFill>
              </a:rPr>
              <a:t> action </a:t>
            </a:r>
            <a:r>
              <a:rPr lang="fr-FR" sz="2200" i="0" dirty="0" err="1">
                <a:solidFill>
                  <a:srgbClr val="24213E"/>
                </a:solidFill>
              </a:rPr>
              <a:t>almost</a:t>
            </a:r>
            <a:r>
              <a:rPr lang="fr-FR" sz="2200" i="0" dirty="0">
                <a:solidFill>
                  <a:srgbClr val="24213E"/>
                </a:solidFill>
              </a:rPr>
              <a:t> </a:t>
            </a:r>
            <a:r>
              <a:rPr lang="fr-FR" sz="2200" i="0" dirty="0" err="1">
                <a:solidFill>
                  <a:srgbClr val="24213E"/>
                </a:solidFill>
              </a:rPr>
              <a:t>exclusively</a:t>
            </a:r>
            <a:endParaRPr lang="fr-FR" sz="2200" i="0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65277"/>
      </p:ext>
    </p:extLst>
  </p:cSld>
  <p:clrMapOvr>
    <a:masterClrMapping/>
  </p:clrMapOvr>
</p:sld>
</file>

<file path=ppt/theme/theme1.xml><?xml version="1.0" encoding="utf-8"?>
<a:theme xmlns:a="http://schemas.openxmlformats.org/drawingml/2006/main" name="Cadrage">
  <a:themeElements>
    <a:clrScheme name="Aube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Apothicaire.thmx</Template>
  <TotalTime>809</TotalTime>
  <Words>1306</Words>
  <Application>Microsoft Macintosh PowerPoint</Application>
  <PresentationFormat>Grand écran</PresentationFormat>
  <Paragraphs>134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9" baseType="lpstr">
      <vt:lpstr>Calibri</vt:lpstr>
      <vt:lpstr>Franklin Gothic Book</vt:lpstr>
      <vt:lpstr>Cadrage</vt:lpstr>
      <vt:lpstr>The DIFFERENTIAL Use of LITIGATION by NGOs:  A Case Study on Antidiscrimination LEGAL MOBILIZATION in BELGIUM</vt:lpstr>
      <vt:lpstr>Research design</vt:lpstr>
      <vt:lpstr>Theoretical framework</vt:lpstr>
      <vt:lpstr>Empirical investigation </vt:lpstr>
      <vt:lpstr>The Belgian legal context: the progressive opening of legal opportunities for NGOs </vt:lpstr>
      <vt:lpstr>Evolution of Legal Opportunities &amp; Number of Cases Brought by NGOs against Discrimination based on our 4 criteria</vt:lpstr>
      <vt:lpstr>Quantitative Analysis: main results</vt:lpstr>
      <vt:lpstr>Qualitative Analysis: main results (1/3) </vt:lpstr>
      <vt:lpstr>Qualitative Analysis: main results (2/3) </vt:lpstr>
      <vt:lpstr>Qualitative Analysis: main results (3/3) </vt:lpstr>
      <vt:lpstr>Typology of NGOs (1/4)</vt:lpstr>
      <vt:lpstr>Typology of NGOs (2/4)</vt:lpstr>
      <vt:lpstr>Typology of NGOs (3/4)</vt:lpstr>
      <vt:lpstr>Typology of NGOs (4/4)</vt:lpstr>
      <vt:lpstr>Conclusion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associations belges  et la judiciarisation  de la lutte contre la discrimination</dc:title>
  <dc:creator>Julie Ringelheim</dc:creator>
  <cp:lastModifiedBy>Julie Ringelheim</cp:lastModifiedBy>
  <cp:revision>62</cp:revision>
  <dcterms:created xsi:type="dcterms:W3CDTF">2021-03-29T10:37:53Z</dcterms:created>
  <dcterms:modified xsi:type="dcterms:W3CDTF">2024-01-17T10:31:45Z</dcterms:modified>
</cp:coreProperties>
</file>