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75" r:id="rId2"/>
    <p:sldId id="323" r:id="rId3"/>
    <p:sldId id="262" r:id="rId4"/>
    <p:sldId id="330" r:id="rId5"/>
    <p:sldId id="324" r:id="rId6"/>
    <p:sldId id="296" r:id="rId7"/>
    <p:sldId id="295" r:id="rId8"/>
    <p:sldId id="299" r:id="rId9"/>
    <p:sldId id="279" r:id="rId10"/>
    <p:sldId id="331" r:id="rId11"/>
    <p:sldId id="281" r:id="rId12"/>
    <p:sldId id="283" r:id="rId13"/>
    <p:sldId id="265" r:id="rId14"/>
    <p:sldId id="317" r:id="rId15"/>
    <p:sldId id="268" r:id="rId16"/>
    <p:sldId id="267" r:id="rId17"/>
    <p:sldId id="316" r:id="rId18"/>
    <p:sldId id="269" r:id="rId19"/>
    <p:sldId id="325" r:id="rId20"/>
    <p:sldId id="332" r:id="rId21"/>
    <p:sldId id="271" r:id="rId22"/>
    <p:sldId id="326" r:id="rId23"/>
    <p:sldId id="327" r:id="rId24"/>
    <p:sldId id="328" r:id="rId25"/>
    <p:sldId id="278" r:id="rId26"/>
    <p:sldId id="289" r:id="rId27"/>
    <p:sldId id="313" r:id="rId28"/>
    <p:sldId id="322" r:id="rId29"/>
    <p:sldId id="286" r:id="rId30"/>
    <p:sldId id="297" r:id="rId31"/>
    <p:sldId id="309" r:id="rId32"/>
    <p:sldId id="318" r:id="rId33"/>
    <p:sldId id="264" r:id="rId34"/>
    <p:sldId id="305" r:id="rId35"/>
    <p:sldId id="301" r:id="rId36"/>
    <p:sldId id="307" r:id="rId37"/>
    <p:sldId id="308" r:id="rId38"/>
    <p:sldId id="290" r:id="rId39"/>
    <p:sldId id="291" r:id="rId40"/>
    <p:sldId id="314" r:id="rId41"/>
    <p:sldId id="292" r:id="rId42"/>
    <p:sldId id="263" r:id="rId43"/>
    <p:sldId id="320" r:id="rId44"/>
    <p:sldId id="329" r:id="rId45"/>
    <p:sldId id="321" r:id="rId46"/>
    <p:sldId id="312" r:id="rId47"/>
    <p:sldId id="315" r:id="rId48"/>
    <p:sldId id="272" r:id="rId49"/>
    <p:sldId id="273" r:id="rId50"/>
    <p:sldId id="274" r:id="rId51"/>
    <p:sldId id="311" r:id="rId52"/>
    <p:sldId id="310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4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Relationship Id="rId2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7F086-F3D8-3242-915E-72FD08D9B5DC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39477-1A48-3B4B-87CF-037F73BBE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50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Lausanne</a:t>
            </a:r>
            <a:r>
              <a:rPr lang="en-US" baseline="0" dirty="0" smtClean="0"/>
              <a:t> AAS 25 </a:t>
            </a:r>
            <a:r>
              <a:rPr lang="en-US" baseline="0" smtClean="0"/>
              <a:t>mins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939477-1A48-3B4B-87CF-037F73BBEA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33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actually works: the shape of the surface calculated</a:t>
            </a:r>
            <a:r>
              <a:rPr lang="en-US" baseline="0" dirty="0" smtClean="0"/>
              <a:t> at 222 is the same as the on calculated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88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At this point all is exact, now we need a way to calculate Sigma</a:t>
            </a:r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projectors &gt; more</a:t>
            </a:r>
            <a:r>
              <a:rPr lang="en-US" baseline="0" dirty="0" smtClean="0"/>
              <a:t> degrees of freedom to fix the scattering in the empty space</a:t>
            </a:r>
          </a:p>
          <a:p>
            <a:r>
              <a:rPr lang="en-US" baseline="0" dirty="0" smtClean="0"/>
              <a:t>Log derivatives can be made to match the all electrons ones well beyond 8 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6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0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1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0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7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4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82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7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4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BE14A-0A4C-764A-AC84-9F2C4A325B62}" type="datetimeFigureOut">
              <a:rPr lang="en-US" smtClean="0"/>
              <a:t>18/09/16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12.jpeg"/><Relationship Id="rId6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.png"/><Relationship Id="rId6" Type="http://schemas.openxmlformats.org/officeDocument/2006/relationships/image" Target="../media/image13.png"/><Relationship Id="rId7" Type="http://schemas.openxmlformats.org/officeDocument/2006/relationships/image" Target="../media/image12.jpeg"/><Relationship Id="rId8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2.jpeg"/><Relationship Id="rId12" Type="http://schemas.microsoft.com/office/2007/relationships/hdphoto" Target="../media/hdphoto7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hyperlink" Target="http://nbviewer.ipython.org/github/gmatteo/pseudo_dojo/blob/master/pseudo_dojo/pseudos/ONCVPSP-PBE/H/H-high.ipynb" TargetMode="External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15.png"/><Relationship Id="rId10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3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34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Relationship Id="rId14" Type="http://schemas.openxmlformats.org/officeDocument/2006/relationships/image" Target="../media/image52.png"/><Relationship Id="rId15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32.jpeg"/><Relationship Id="rId5" Type="http://schemas.microsoft.com/office/2007/relationships/hdphoto" Target="../media/hdphoto7.wdp"/><Relationship Id="rId6" Type="http://schemas.openxmlformats.org/officeDocument/2006/relationships/hyperlink" Target="http://www.pseudo-dojo.org/dojo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microsoft.com/office/2007/relationships/hdphoto" Target="../media/hdphoto7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High-throughput </a:t>
            </a:r>
            <a:r>
              <a:rPr lang="en-US" i="1" dirty="0" smtClean="0"/>
              <a:t>GW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M.J. van Setten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Institute of Condensed Matter and </a:t>
            </a:r>
            <a:r>
              <a:rPr lang="en-US" dirty="0" err="1"/>
              <a:t>Nanosciences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Université</a:t>
            </a:r>
            <a:r>
              <a:rPr lang="en-US" dirty="0"/>
              <a:t> </a:t>
            </a:r>
            <a:r>
              <a:rPr lang="en-US" dirty="0" err="1"/>
              <a:t>catholique</a:t>
            </a:r>
            <a:r>
              <a:rPr lang="en-US" dirty="0"/>
              <a:t> de Louvain, Belgium </a:t>
            </a:r>
          </a:p>
          <a:p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1" y="79375"/>
            <a:ext cx="3334554" cy="14305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572" y="5983111"/>
            <a:ext cx="3284177" cy="790494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539117"/>
            <a:ext cx="1261533" cy="106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9873" y="194734"/>
            <a:ext cx="1672031" cy="131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1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6-09-18 at 21.50.25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00"/>
            <a:ext cx="9144000" cy="564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40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28603" y="5685816"/>
            <a:ext cx="3377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Scheduling the flow on the cluster</a:t>
            </a:r>
            <a:br>
              <a:rPr lang="en-US" dirty="0" smtClean="0"/>
            </a:br>
            <a:r>
              <a:rPr lang="en-US" dirty="0" smtClean="0"/>
              <a:t>Error handling (‘custodian like’)</a:t>
            </a:r>
          </a:p>
          <a:p>
            <a:r>
              <a:rPr lang="en-US" dirty="0" smtClean="0"/>
              <a:t>Convergence testing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403597" y="3460420"/>
            <a:ext cx="858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SLURM</a:t>
            </a:r>
            <a:br>
              <a:rPr lang="en-US" dirty="0" smtClean="0"/>
            </a:br>
            <a:r>
              <a:rPr lang="en-US" dirty="0" err="1" smtClean="0"/>
              <a:t>PBSPro</a:t>
            </a:r>
            <a:endParaRPr lang="en-US" dirty="0" smtClean="0"/>
          </a:p>
          <a:p>
            <a:pPr algn="ctr"/>
            <a:r>
              <a:rPr lang="en-US" dirty="0" smtClean="0"/>
              <a:t>Torque</a:t>
            </a:r>
          </a:p>
          <a:p>
            <a:pPr algn="ctr"/>
            <a:r>
              <a:rPr lang="en-US" dirty="0" smtClean="0"/>
              <a:t>SGE</a:t>
            </a:r>
            <a:br>
              <a:rPr lang="en-US" dirty="0" smtClean="0"/>
            </a:b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13" name="Picture 12" descr="Screen Shot 2016-09-18 at 21.50.25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45" y="4196493"/>
            <a:ext cx="2231951" cy="13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18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86275" y="3656588"/>
            <a:ext cx="19030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results:</a:t>
            </a:r>
            <a:br>
              <a:rPr lang="en-US" dirty="0" smtClean="0"/>
            </a:br>
            <a:r>
              <a:rPr lang="en-US" dirty="0" smtClean="0"/>
              <a:t>query</a:t>
            </a:r>
            <a:r>
              <a:rPr lang="en-US" dirty="0"/>
              <a:t>-</a:t>
            </a:r>
            <a:r>
              <a:rPr lang="en-US" dirty="0" smtClean="0"/>
              <a:t>able entries</a:t>
            </a:r>
          </a:p>
          <a:p>
            <a:r>
              <a:rPr lang="en-US" dirty="0" smtClean="0"/>
              <a:t>+ </a:t>
            </a:r>
            <a:r>
              <a:rPr lang="en-US" dirty="0" err="1" smtClean="0"/>
              <a:t>netcdf</a:t>
            </a:r>
            <a:r>
              <a:rPr lang="en-US" dirty="0" smtClean="0"/>
              <a:t> data files</a:t>
            </a:r>
          </a:p>
          <a:p>
            <a:r>
              <a:rPr lang="en-US" dirty="0" smtClean="0"/>
              <a:t>(via </a:t>
            </a:r>
            <a:r>
              <a:rPr lang="en-US" dirty="0" err="1" smtClean="0"/>
              <a:t>gridfs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89785" y="755525"/>
            <a:ext cx="2044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Interactive analysis </a:t>
            </a:r>
          </a:p>
          <a:p>
            <a:r>
              <a:rPr lang="en-US" dirty="0" smtClean="0"/>
              <a:t>and presentation of</a:t>
            </a:r>
          </a:p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20" name="Picture 19" descr="Screen Shot 2016-09-18 at 21.50.25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45" y="4196493"/>
            <a:ext cx="2231951" cy="13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53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Automatic </a:t>
            </a:r>
            <a:r>
              <a:rPr lang="en-US" i="1" dirty="0" smtClean="0"/>
              <a:t>GW</a:t>
            </a:r>
            <a:r>
              <a:rPr lang="en-US" dirty="0" smtClean="0"/>
              <a:t>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</a:t>
            </a:r>
            <a:r>
              <a:rPr lang="en-US" sz="2000" dirty="0"/>
              <a:t>scissor, plots, statistical analysis…)</a:t>
            </a:r>
            <a:endParaRPr lang="en-US" sz="2000" dirty="0" smtClean="0"/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59098" y="1655883"/>
            <a:ext cx="1484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(pw cutoff, 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631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</a:t>
            </a:r>
            <a:r>
              <a:rPr lang="en-US" sz="2400" dirty="0" smtClean="0">
                <a:solidFill>
                  <a:srgbClr val="FF0000"/>
                </a:solidFill>
              </a:rPr>
              <a:t>low</a:t>
            </a:r>
            <a:r>
              <a:rPr lang="en-US" sz="2400" dirty="0" smtClean="0"/>
              <a:t>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For each </a:t>
            </a:r>
            <a:r>
              <a:rPr lang="en-US" sz="2000" dirty="0" err="1" smtClean="0">
                <a:solidFill>
                  <a:srgbClr val="FF0000"/>
                </a:solidFill>
              </a:rPr>
              <a:t>nbands</a:t>
            </a:r>
            <a:r>
              <a:rPr lang="en-US" sz="2000" dirty="0" smtClean="0">
                <a:solidFill>
                  <a:srgbClr val="FF0000"/>
                </a:solidFill>
              </a:rPr>
              <a:t> find converged </a:t>
            </a:r>
            <a:r>
              <a:rPr lang="en-US" sz="2000" dirty="0" err="1" smtClean="0">
                <a:solidFill>
                  <a:srgbClr val="FF0000"/>
                </a:solidFill>
              </a:rPr>
              <a:t>encuteps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For the converged </a:t>
            </a:r>
            <a:r>
              <a:rPr lang="en-US" sz="2000" dirty="0" err="1" smtClean="0">
                <a:solidFill>
                  <a:srgbClr val="FF0000"/>
                </a:solidFill>
              </a:rPr>
              <a:t>encuteps</a:t>
            </a:r>
            <a:r>
              <a:rPr lang="en-US" sz="2000" dirty="0" smtClean="0">
                <a:solidFill>
                  <a:srgbClr val="FF0000"/>
                </a:solidFill>
              </a:rPr>
              <a:t> find the converged </a:t>
            </a:r>
            <a:r>
              <a:rPr lang="en-US" sz="2000" dirty="0" err="1" smtClean="0">
                <a:solidFill>
                  <a:srgbClr val="FF0000"/>
                </a:solidFill>
              </a:rPr>
              <a:t>nbands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</a:t>
            </a:r>
            <a:r>
              <a:rPr lang="en-US" sz="2000" dirty="0"/>
              <a:t>scissor, plots, statistical analysis…)</a:t>
            </a:r>
            <a:endParaRPr lang="en-US" sz="2000" dirty="0" smtClean="0"/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59098" y="1655883"/>
            <a:ext cx="1484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(pw cutoff, …)</a:t>
            </a:r>
          </a:p>
          <a:p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9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4-27 at 09.17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05055"/>
            <a:ext cx="5088571" cy="3287378"/>
          </a:xfrm>
          <a:prstGeom prst="rect">
            <a:avLst/>
          </a:prstGeom>
        </p:spPr>
      </p:pic>
      <p:pic>
        <p:nvPicPr>
          <p:cNvPr id="5" name="Picture 4" descr="Screen Shot 2015-04-27 at 09.14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088571" cy="3279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9177" y="289349"/>
            <a:ext cx="1067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Gold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884315" y="1752569"/>
            <a:ext cx="195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2x2x2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84315" y="5456759"/>
            <a:ext cx="2301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14x14x14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79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335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Automatic </a:t>
            </a:r>
            <a:r>
              <a:rPr lang="en-US" i="1" dirty="0"/>
              <a:t>GW</a:t>
            </a:r>
            <a:r>
              <a:rPr lang="en-US" dirty="0"/>
              <a:t>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scissor, plots, statistical analysis…)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9" y="6112417"/>
            <a:ext cx="2712860" cy="6529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488" y="6106056"/>
            <a:ext cx="2641600" cy="660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59098" y="1655883"/>
            <a:ext cx="1484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(pw cutoff, 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619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</a:t>
            </a:r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 </a:t>
            </a:r>
            <a:r>
              <a:rPr lang="en-US" dirty="0" smtClean="0"/>
              <a:t>100 </a:t>
            </a:r>
            <a:r>
              <a:rPr lang="en-US" dirty="0" smtClean="0"/>
              <a:t>solids, including the not so usual suspects</a:t>
            </a:r>
          </a:p>
          <a:p>
            <a:r>
              <a:rPr lang="en-US" dirty="0"/>
              <a:t>S</a:t>
            </a:r>
            <a:r>
              <a:rPr lang="en-US" dirty="0" smtClean="0"/>
              <a:t>ettings:</a:t>
            </a:r>
          </a:p>
          <a:p>
            <a:pPr lvl="1"/>
            <a:r>
              <a:rPr lang="en-US" dirty="0" err="1" smtClean="0"/>
              <a:t>Godby</a:t>
            </a:r>
            <a:r>
              <a:rPr lang="en-US" dirty="0" smtClean="0"/>
              <a:t> – Needs PP</a:t>
            </a:r>
          </a:p>
          <a:p>
            <a:pPr lvl="1"/>
            <a:r>
              <a:rPr lang="en-US" dirty="0" smtClean="0"/>
              <a:t>Tolerance 0.1 </a:t>
            </a:r>
            <a:r>
              <a:rPr lang="en-US" dirty="0" err="1" smtClean="0"/>
              <a:t>eV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Screen Shot 2016-09-18 at 22.04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150" y="3517900"/>
            <a:ext cx="390665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65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0"/>
            <a:ext cx="817356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7153" y="322112"/>
            <a:ext cx="2481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correlation:  </a:t>
            </a:r>
            <a:r>
              <a:rPr lang="en-US" sz="2400" dirty="0" smtClean="0"/>
              <a:t>0.983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287153" y="1099445"/>
            <a:ext cx="2312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R-</a:t>
            </a:r>
            <a:r>
              <a:rPr lang="fr-FR" sz="2400" dirty="0" err="1"/>
              <a:t>squared</a:t>
            </a:r>
            <a:r>
              <a:rPr lang="fr-FR" sz="2400" dirty="0" smtClean="0"/>
              <a:t>: </a:t>
            </a:r>
            <a:r>
              <a:rPr lang="fr-FR" sz="2400" dirty="0"/>
              <a:t>0.966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037666" y="4304395"/>
            <a:ext cx="3242734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coefficients</a:t>
            </a:r>
          </a:p>
          <a:p>
            <a:r>
              <a:rPr lang="en-US" sz="2400" dirty="0" err="1" smtClean="0"/>
              <a:t>const</a:t>
            </a:r>
            <a:r>
              <a:rPr lang="en-US" sz="2400" dirty="0" smtClean="0"/>
              <a:t>:   0.4507  (0.063)</a:t>
            </a:r>
          </a:p>
          <a:p>
            <a:r>
              <a:rPr lang="en-US" sz="2400" dirty="0" err="1" smtClean="0"/>
              <a:t>ksfgap</a:t>
            </a:r>
            <a:r>
              <a:rPr lang="en-US" sz="2400" dirty="0" smtClean="0"/>
              <a:t>: 1.3227  (0.028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8023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High-throughput </a:t>
            </a:r>
            <a:r>
              <a:rPr lang="en-US" i="1" dirty="0" smtClean="0"/>
              <a:t>GW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from a structure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without any human intervention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			to converged </a:t>
            </a:r>
            <a:r>
              <a:rPr lang="en-US" i="1" dirty="0" smtClean="0"/>
              <a:t>GW</a:t>
            </a:r>
            <a:r>
              <a:rPr lang="en-US" dirty="0" smtClean="0"/>
              <a:t> results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sz="2600" dirty="0" smtClean="0"/>
              <a:t>Automatic calculations</a:t>
            </a:r>
          </a:p>
          <a:p>
            <a:r>
              <a:rPr lang="en-US" sz="2600" dirty="0" smtClean="0"/>
              <a:t>Screening for new compounds</a:t>
            </a:r>
          </a:p>
          <a:p>
            <a:r>
              <a:rPr lang="en-US" sz="2600" dirty="0" smtClean="0"/>
              <a:t>Database building</a:t>
            </a:r>
          </a:p>
          <a:p>
            <a:r>
              <a:rPr lang="en-US" sz="2600" dirty="0" smtClean="0"/>
              <a:t>Uniform results</a:t>
            </a:r>
          </a:p>
          <a:p>
            <a:r>
              <a:rPr lang="en-US" sz="2600" dirty="0" smtClean="0"/>
              <a:t>No human bias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41536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38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56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33985" y="5682296"/>
            <a:ext cx="3206473" cy="733441"/>
            <a:chOff x="2533985" y="5682296"/>
            <a:chExt cx="3206473" cy="733441"/>
          </a:xfrm>
        </p:grpSpPr>
        <p:sp>
          <p:nvSpPr>
            <p:cNvPr id="6" name="Oval 5"/>
            <p:cNvSpPr/>
            <p:nvPr/>
          </p:nvSpPr>
          <p:spPr>
            <a:xfrm rot="20563799">
              <a:off x="2533985" y="5682296"/>
              <a:ext cx="1528445" cy="733441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6621" y="5939556"/>
              <a:ext cx="17438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d-states Cu, Cd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08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33985" y="5682296"/>
            <a:ext cx="3206473" cy="733441"/>
            <a:chOff x="2533985" y="5682296"/>
            <a:chExt cx="3206473" cy="733441"/>
          </a:xfrm>
        </p:grpSpPr>
        <p:sp>
          <p:nvSpPr>
            <p:cNvPr id="6" name="Oval 5"/>
            <p:cNvSpPr/>
            <p:nvPr/>
          </p:nvSpPr>
          <p:spPr>
            <a:xfrm rot="20563799">
              <a:off x="2533985" y="5682296"/>
              <a:ext cx="1528445" cy="733441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6621" y="5939556"/>
              <a:ext cx="17438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d-states Cu, Cd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1243" y="3654957"/>
            <a:ext cx="2552226" cy="1345546"/>
            <a:chOff x="1891243" y="3654957"/>
            <a:chExt cx="2552226" cy="1345546"/>
          </a:xfrm>
        </p:grpSpPr>
        <p:sp>
          <p:nvSpPr>
            <p:cNvPr id="8" name="Oval 7"/>
            <p:cNvSpPr/>
            <p:nvPr/>
          </p:nvSpPr>
          <p:spPr>
            <a:xfrm rot="19144910">
              <a:off x="2144625" y="4508686"/>
              <a:ext cx="1528445" cy="491817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91243" y="3654957"/>
              <a:ext cx="25522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Heavy elements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Te</a:t>
              </a:r>
              <a:r>
                <a:rPr lang="en-US" sz="2000" dirty="0" smtClean="0">
                  <a:solidFill>
                    <a:srgbClr val="FF0000"/>
                  </a:solidFill>
                </a:rPr>
                <a:t>,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Pd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08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33985" y="5682296"/>
            <a:ext cx="3206473" cy="733441"/>
            <a:chOff x="2533985" y="5682296"/>
            <a:chExt cx="3206473" cy="733441"/>
          </a:xfrm>
        </p:grpSpPr>
        <p:sp>
          <p:nvSpPr>
            <p:cNvPr id="6" name="Oval 5"/>
            <p:cNvSpPr/>
            <p:nvPr/>
          </p:nvSpPr>
          <p:spPr>
            <a:xfrm rot="20563799">
              <a:off x="2533985" y="5682296"/>
              <a:ext cx="1528445" cy="733441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6621" y="5939556"/>
              <a:ext cx="17438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d-states Cu, Cd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1243" y="3654957"/>
            <a:ext cx="2552226" cy="1345546"/>
            <a:chOff x="1891243" y="3654957"/>
            <a:chExt cx="2552226" cy="1345546"/>
          </a:xfrm>
        </p:grpSpPr>
        <p:sp>
          <p:nvSpPr>
            <p:cNvPr id="8" name="Oval 7"/>
            <p:cNvSpPr/>
            <p:nvPr/>
          </p:nvSpPr>
          <p:spPr>
            <a:xfrm rot="19144910">
              <a:off x="2144625" y="4508686"/>
              <a:ext cx="1528445" cy="491817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91243" y="3654957"/>
              <a:ext cx="25522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Heavy elements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Te</a:t>
              </a:r>
              <a:r>
                <a:rPr lang="en-US" sz="2000" dirty="0" smtClean="0">
                  <a:solidFill>
                    <a:srgbClr val="FF0000"/>
                  </a:solidFill>
                </a:rPr>
                <a:t>,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Pd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51086" y="1027468"/>
            <a:ext cx="4512523" cy="532727"/>
            <a:chOff x="3851086" y="1027468"/>
            <a:chExt cx="4512523" cy="532727"/>
          </a:xfrm>
        </p:grpSpPr>
        <p:cxnSp>
          <p:nvCxnSpPr>
            <p:cNvPr id="11" name="Straight Arrow Connector 10"/>
            <p:cNvCxnSpPr/>
            <p:nvPr/>
          </p:nvCxnSpPr>
          <p:spPr>
            <a:xfrm flipH="1">
              <a:off x="6999111" y="1560195"/>
              <a:ext cx="28222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851086" y="1027468"/>
              <a:ext cx="45125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Experimental gaps are room temperature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08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Statistics</a:t>
            </a:r>
            <a:endParaRPr lang="en-US" dirty="0"/>
          </a:p>
        </p:txBody>
      </p:sp>
      <p:pic>
        <p:nvPicPr>
          <p:cNvPr id="4" name="Picture 3" descr="Screen Shot 2015-09-06 at 08.14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67" y="2109611"/>
            <a:ext cx="3124200" cy="3416300"/>
          </a:xfrm>
          <a:prstGeom prst="rect">
            <a:avLst/>
          </a:prstGeom>
        </p:spPr>
      </p:pic>
      <p:pic>
        <p:nvPicPr>
          <p:cNvPr id="7" name="Content Placeholder 6" descr="Screen Shot 2015-09-06 at 08.15.41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30" r="-35530"/>
          <a:stretch>
            <a:fillRect/>
          </a:stretch>
        </p:blipFill>
        <p:spPr>
          <a:xfrm>
            <a:off x="3448743" y="2106605"/>
            <a:ext cx="6217355" cy="3419306"/>
          </a:xfrm>
        </p:spPr>
      </p:pic>
      <p:sp>
        <p:nvSpPr>
          <p:cNvPr id="8" name="TextBox 7"/>
          <p:cNvSpPr txBox="1"/>
          <p:nvPr/>
        </p:nvSpPr>
        <p:spPr>
          <a:xfrm>
            <a:off x="649115" y="1692112"/>
            <a:ext cx="328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Parameters for convergence [</a:t>
            </a:r>
            <a:r>
              <a:rPr lang="en-US" dirty="0" err="1" smtClean="0"/>
              <a:t>eV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22628" y="1692112"/>
            <a:ext cx="3997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r>
              <a:rPr lang="en-US" baseline="-25000" dirty="0" smtClean="0"/>
              <a:t>0</a:t>
            </a:r>
            <a:r>
              <a:rPr lang="en-US" dirty="0" smtClean="0"/>
              <a:t>W</a:t>
            </a:r>
            <a:r>
              <a:rPr lang="en-US" baseline="-25000" dirty="0" smtClean="0"/>
              <a:t>0</a:t>
            </a:r>
            <a:r>
              <a:rPr lang="en-US" dirty="0" smtClean="0"/>
              <a:t>@PBE performance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room</a:t>
            </a:r>
            <a:r>
              <a:rPr lang="en-US" dirty="0" smtClean="0"/>
              <a:t> </a:t>
            </a:r>
            <a:r>
              <a:rPr lang="en-US" dirty="0" err="1" smtClean="0"/>
              <a:t>exp</a:t>
            </a:r>
            <a:r>
              <a:rPr lang="en-US" dirty="0" smtClean="0"/>
              <a:t>) [</a:t>
            </a:r>
            <a:r>
              <a:rPr lang="en-US" dirty="0" err="1" smtClean="0"/>
              <a:t>eV</a:t>
            </a:r>
            <a:r>
              <a:rPr lang="en-US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4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Empty states </a:t>
            </a:r>
            <a:r>
              <a:rPr lang="en-US" dirty="0" err="1" smtClean="0"/>
              <a:t>v.s</a:t>
            </a:r>
            <a:r>
              <a:rPr lang="en-US" dirty="0" smtClean="0"/>
              <a:t>. Sigma cutoff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897" r="-1158"/>
          <a:stretch/>
        </p:blipFill>
        <p:spPr>
          <a:xfrm>
            <a:off x="952816" y="1442591"/>
            <a:ext cx="7023727" cy="5415409"/>
          </a:xfrm>
        </p:spPr>
      </p:pic>
    </p:spTree>
    <p:extLst>
      <p:ext uri="{BB962C8B-B14F-4D97-AF65-F5344CB8AC3E}">
        <p14:creationId xmlns:p14="http://schemas.microsoft.com/office/powerpoint/2010/main" val="963091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Matteo</a:t>
            </a:r>
            <a:r>
              <a:rPr lang="en-US" dirty="0" smtClean="0"/>
              <a:t> </a:t>
            </a:r>
            <a:r>
              <a:rPr lang="en-US" dirty="0" err="1" smtClean="0"/>
              <a:t>Giantomassi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Geoffroy</a:t>
            </a:r>
            <a:r>
              <a:rPr lang="en-US" dirty="0" smtClean="0"/>
              <a:t> </a:t>
            </a:r>
            <a:r>
              <a:rPr lang="en-US" dirty="0" err="1" smtClean="0"/>
              <a:t>Hautier</a:t>
            </a:r>
            <a:endParaRPr lang="en-US" dirty="0" smtClean="0"/>
          </a:p>
          <a:p>
            <a:r>
              <a:rPr lang="en-US" dirty="0" err="1" smtClean="0"/>
              <a:t>Gian</a:t>
            </a:r>
            <a:r>
              <a:rPr lang="en-US" dirty="0" smtClean="0"/>
              <a:t>-Marco </a:t>
            </a:r>
            <a:r>
              <a:rPr lang="en-US" dirty="0" err="1" smtClean="0"/>
              <a:t>Rignanese</a:t>
            </a:r>
            <a:endParaRPr lang="en-US" dirty="0" smtClean="0"/>
          </a:p>
          <a:p>
            <a:r>
              <a:rPr lang="en-US" dirty="0" smtClean="0"/>
              <a:t>Don </a:t>
            </a:r>
            <a:r>
              <a:rPr lang="en-US" dirty="0" err="1" smtClean="0"/>
              <a:t>Hamann</a:t>
            </a:r>
            <a:endParaRPr lang="en-US" dirty="0" smtClean="0"/>
          </a:p>
          <a:p>
            <a:r>
              <a:rPr lang="en-US" dirty="0" smtClean="0"/>
              <a:t>Xavier </a:t>
            </a:r>
            <a:r>
              <a:rPr lang="en-US" dirty="0" err="1" smtClean="0"/>
              <a:t>Gonze</a:t>
            </a:r>
            <a:endParaRPr lang="en-US" dirty="0" smtClean="0"/>
          </a:p>
          <a:p>
            <a:r>
              <a:rPr lang="en-US" dirty="0" smtClean="0"/>
              <a:t>Jonathan </a:t>
            </a:r>
            <a:r>
              <a:rPr lang="en-US" dirty="0" err="1"/>
              <a:t>Laflamme</a:t>
            </a:r>
            <a:r>
              <a:rPr lang="en-US" dirty="0"/>
              <a:t> Janssen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334" y="5868202"/>
            <a:ext cx="2882193" cy="6937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972" y="5845096"/>
            <a:ext cx="2641600" cy="66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40" y="5729111"/>
            <a:ext cx="2236735" cy="95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8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Benchmark set for molecules: </a:t>
            </a:r>
            <a:r>
              <a:rPr lang="en-US" i="1" dirty="0" smtClean="0"/>
              <a:t>GW</a:t>
            </a:r>
            <a:r>
              <a:rPr lang="en-US" dirty="0" smtClean="0"/>
              <a:t>100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Arial" charset="0"/>
              </a:rPr>
              <a:t>Collaboration </a:t>
            </a:r>
            <a:r>
              <a:rPr lang="en-US" dirty="0" smtClean="0">
                <a:latin typeface="Arial" charset="0"/>
              </a:rPr>
              <a:t>KIT Karlsruhe,  </a:t>
            </a:r>
            <a:r>
              <a:rPr lang="en-US" dirty="0">
                <a:latin typeface="Arial" charset="0"/>
              </a:rPr>
              <a:t>FHI Berlin and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Berkeley </a:t>
            </a:r>
            <a:r>
              <a:rPr lang="en-US" dirty="0">
                <a:latin typeface="Arial" charset="0"/>
              </a:rPr>
              <a:t>Lab US DoE</a:t>
            </a:r>
          </a:p>
          <a:p>
            <a:pPr lvl="1"/>
            <a:endParaRPr lang="en-US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TURBOMOLE: 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Gaussian basis sets, spectral representation via </a:t>
            </a:r>
            <a:r>
              <a:rPr lang="en-US" dirty="0" err="1" smtClean="0">
                <a:latin typeface="Arial" charset="0"/>
              </a:rPr>
              <a:t>Casida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lvl="1"/>
            <a:endParaRPr lang="en-US" sz="1700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FHI-Aims</a:t>
            </a:r>
            <a:r>
              <a:rPr lang="en-US" dirty="0">
                <a:latin typeface="Arial" charset="0"/>
              </a:rPr>
              <a:t>: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numerical local orbitals, analytic continuation</a:t>
            </a:r>
            <a:endParaRPr lang="en-US" dirty="0">
              <a:latin typeface="Arial" charset="0"/>
            </a:endParaRPr>
          </a:p>
          <a:p>
            <a:pPr lvl="1"/>
            <a:endParaRPr lang="en-US" sz="1700" dirty="0" smtClean="0">
              <a:latin typeface="Arial" charset="0"/>
            </a:endParaRPr>
          </a:p>
          <a:p>
            <a:pPr lvl="1"/>
            <a:r>
              <a:rPr lang="en-US" dirty="0" err="1" smtClean="0">
                <a:latin typeface="Arial" charset="0"/>
              </a:rPr>
              <a:t>Berkeley</a:t>
            </a:r>
            <a:r>
              <a:rPr lang="en-US" i="1" dirty="0" err="1" smtClean="0">
                <a:latin typeface="Arial" charset="0"/>
              </a:rPr>
              <a:t>GW</a:t>
            </a:r>
            <a:r>
              <a:rPr lang="en-US" i="1" dirty="0">
                <a:latin typeface="Arial" charset="0"/>
              </a:rPr>
              <a:t>:</a:t>
            </a:r>
            <a:r>
              <a:rPr lang="en-US" dirty="0">
                <a:latin typeface="Arial" charset="0"/>
              </a:rPr>
              <a:t> </a:t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plane </a:t>
            </a:r>
            <a:r>
              <a:rPr lang="en-US" dirty="0">
                <a:latin typeface="Arial" charset="0"/>
              </a:rPr>
              <a:t>waves, </a:t>
            </a:r>
            <a:r>
              <a:rPr lang="en-US" dirty="0" err="1" smtClean="0">
                <a:latin typeface="Arial" charset="0"/>
              </a:rPr>
              <a:t>plasmon</a:t>
            </a:r>
            <a:r>
              <a:rPr lang="en-US" dirty="0" smtClean="0">
                <a:latin typeface="Arial" charset="0"/>
              </a:rPr>
              <a:t> pole and real frequency integration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>
                <a:latin typeface="Arial" charset="0"/>
              </a:rPr>
              <a:t>5 different ways to evaluate the self-energy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Strictly converged all-electron reference values for IP and EA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7557" y="5970942"/>
            <a:ext cx="89325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Test PP results against all electron references for molecular systems</a:t>
            </a:r>
            <a:br>
              <a:rPr lang="en-US" sz="2400" b="1" dirty="0" smtClean="0">
                <a:solidFill>
                  <a:srgbClr val="008000"/>
                </a:solidFill>
              </a:rPr>
            </a:br>
            <a:r>
              <a:rPr lang="en-US" sz="2400" b="1" dirty="0" err="1" smtClean="0">
                <a:solidFill>
                  <a:srgbClr val="008000"/>
                </a:solidFill>
              </a:rPr>
              <a:t>Sternheimer</a:t>
            </a:r>
            <a:r>
              <a:rPr lang="en-US" sz="2400" b="1" dirty="0" smtClean="0">
                <a:solidFill>
                  <a:srgbClr val="008000"/>
                </a:solidFill>
              </a:rPr>
              <a:t> </a:t>
            </a:r>
            <a:r>
              <a:rPr lang="en-US" sz="2400" b="1" i="1" dirty="0" smtClean="0">
                <a:solidFill>
                  <a:srgbClr val="008000"/>
                </a:solidFill>
              </a:rPr>
              <a:t>GW</a:t>
            </a:r>
            <a:r>
              <a:rPr lang="en-US" sz="2400" b="1" dirty="0" smtClean="0">
                <a:solidFill>
                  <a:srgbClr val="008000"/>
                </a:solidFill>
              </a:rPr>
              <a:t> in </a:t>
            </a:r>
            <a:r>
              <a:rPr lang="en-US" sz="2400" b="1" dirty="0" err="1" smtClean="0">
                <a:solidFill>
                  <a:srgbClr val="008000"/>
                </a:solidFill>
              </a:rPr>
              <a:t>Abinit</a:t>
            </a:r>
            <a:endParaRPr lang="en-US" sz="2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72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160757" y="5750508"/>
            <a:ext cx="903612" cy="6746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8933" y="5719715"/>
            <a:ext cx="1141575" cy="1138285"/>
          </a:xfrm>
          <a:prstGeom prst="rect">
            <a:avLst/>
          </a:prstGeom>
        </p:spPr>
      </p:pic>
      <p:cxnSp>
        <p:nvCxnSpPr>
          <p:cNvPr id="47" name="Straight Arrow Connector 46"/>
          <p:cNvCxnSpPr/>
          <p:nvPr/>
        </p:nvCxnSpPr>
        <p:spPr>
          <a:xfrm>
            <a:off x="1913206" y="5719715"/>
            <a:ext cx="484855" cy="4362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035418" y="5594103"/>
            <a:ext cx="740135" cy="5618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6008" y="6349628"/>
            <a:ext cx="270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flows in a database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23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2800" cy="4525963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 as compared to DFT</a:t>
            </a:r>
          </a:p>
          <a:p>
            <a:pPr lvl="1"/>
            <a:r>
              <a:rPr lang="en-US" sz="2400" dirty="0"/>
              <a:t>Pseudo </a:t>
            </a:r>
            <a:r>
              <a:rPr lang="en-US" sz="2400" dirty="0" smtClean="0"/>
              <a:t>potentials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(# </a:t>
            </a:r>
            <a:r>
              <a:rPr lang="en-US" sz="2400" dirty="0" err="1" smtClean="0"/>
              <a:t>cpu’s</a:t>
            </a:r>
            <a:r>
              <a:rPr lang="en-US" sz="2400" dirty="0" smtClean="0"/>
              <a:t>, memory, time, ...)</a:t>
            </a:r>
          </a:p>
          <a:p>
            <a:pPr lvl="1"/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572" y="5983111"/>
            <a:ext cx="3284177" cy="79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92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40" y="1435581"/>
            <a:ext cx="8238926" cy="525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14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00" y="1366380"/>
            <a:ext cx="3342000" cy="225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39" y="2240504"/>
            <a:ext cx="325040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918" y="64248"/>
            <a:ext cx="3350865" cy="222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5"/>
          <p:cNvSpPr>
            <a:spLocks/>
          </p:cNvSpPr>
          <p:nvPr/>
        </p:nvSpPr>
        <p:spPr bwMode="auto">
          <a:xfrm>
            <a:off x="5831086" y="6134212"/>
            <a:ext cx="25003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1406"/>
              </a:spcBef>
            </a:pPr>
            <a:r>
              <a:rPr lang="en-US" sz="14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Ipython</a:t>
            </a:r>
            <a:r>
              <a:rPr lang="en-US" sz="14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notebook with full info: </a:t>
            </a:r>
            <a:r>
              <a:rPr lang="en-US" sz="1400" u="sng" dirty="0">
                <a:solidFill>
                  <a:srgbClr val="0044FE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  <a:hlinkClick r:id="rId5"/>
              </a:rPr>
              <a:t>H-high.ipynb</a:t>
            </a:r>
            <a:endParaRPr lang="en-US" sz="1400" u="sng" dirty="0">
              <a:solidFill>
                <a:srgbClr val="0044FE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33805" name="Rectangle 13"/>
          <p:cNvSpPr>
            <a:spLocks/>
          </p:cNvSpPr>
          <p:nvPr/>
        </p:nvSpPr>
        <p:spPr bwMode="auto">
          <a:xfrm>
            <a:off x="6999102" y="2622271"/>
            <a:ext cx="473273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1055"/>
              </a:spcBef>
            </a:pPr>
            <a:r>
              <a:rPr lang="en-US" sz="1000" b="1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EOS</a:t>
            </a:r>
          </a:p>
        </p:txBody>
      </p:sp>
      <p:cxnSp>
        <p:nvCxnSpPr>
          <p:cNvPr id="21" name="Straight Arrow Connector 20"/>
          <p:cNvCxnSpPr>
            <a:stCxn id="33793" idx="2"/>
            <a:endCxn id="20" idx="0"/>
          </p:cNvCxnSpPr>
          <p:nvPr/>
        </p:nvCxnSpPr>
        <p:spPr>
          <a:xfrm>
            <a:off x="1968500" y="3626278"/>
            <a:ext cx="0" cy="4320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0" idx="3"/>
            <a:endCxn id="33795" idx="1"/>
          </p:cNvCxnSpPr>
          <p:nvPr/>
        </p:nvCxnSpPr>
        <p:spPr>
          <a:xfrm flipV="1">
            <a:off x="3668889" y="3383504"/>
            <a:ext cx="1928150" cy="20746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0" idx="3"/>
            <a:endCxn id="33796" idx="1"/>
          </p:cNvCxnSpPr>
          <p:nvPr/>
        </p:nvCxnSpPr>
        <p:spPr>
          <a:xfrm flipV="1">
            <a:off x="3668889" y="1175994"/>
            <a:ext cx="2023029" cy="4282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268111" y="4058360"/>
            <a:ext cx="3400778" cy="2799640"/>
            <a:chOff x="1" y="3285553"/>
            <a:chExt cx="4045704" cy="2894775"/>
          </a:xfrm>
        </p:grpSpPr>
        <p:pic>
          <p:nvPicPr>
            <p:cNvPr id="20" name="Picture 1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74" t="13781" r="17699" b="16534"/>
            <a:stretch/>
          </p:blipFill>
          <p:spPr bwMode="auto">
            <a:xfrm>
              <a:off x="1" y="3285553"/>
              <a:ext cx="4045704" cy="289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20" t="16858" r="18971" b="14377"/>
            <a:stretch/>
          </p:blipFill>
          <p:spPr bwMode="auto">
            <a:xfrm flipV="1">
              <a:off x="1005602" y="4066835"/>
              <a:ext cx="2124057" cy="1569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0" descr="psdojo-si-phonons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971" y="4352581"/>
            <a:ext cx="3194805" cy="2407907"/>
          </a:xfrm>
          <a:prstGeom prst="rect">
            <a:avLst/>
          </a:prstGeom>
        </p:spPr>
      </p:pic>
      <p:cxnSp>
        <p:nvCxnSpPr>
          <p:cNvPr id="35" name="Straight Arrow Connector 34"/>
          <p:cNvCxnSpPr>
            <a:stCxn id="20" idx="3"/>
            <a:endCxn id="11" idx="1"/>
          </p:cNvCxnSpPr>
          <p:nvPr/>
        </p:nvCxnSpPr>
        <p:spPr>
          <a:xfrm>
            <a:off x="3668889" y="5458180"/>
            <a:ext cx="2109082" cy="983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3"/>
            <a:endCxn id="42" idx="0"/>
          </p:cNvCxnSpPr>
          <p:nvPr/>
        </p:nvCxnSpPr>
        <p:spPr>
          <a:xfrm>
            <a:off x="3668889" y="5458180"/>
            <a:ext cx="952024" cy="504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8105" y="5962538"/>
            <a:ext cx="845616" cy="845616"/>
          </a:xfrm>
          <a:prstGeom prst="rect">
            <a:avLst/>
          </a:prstGeom>
        </p:spPr>
      </p:pic>
      <p:pic>
        <p:nvPicPr>
          <p:cNvPr id="3380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54" y="3787286"/>
            <a:ext cx="1390313" cy="33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8" name="Picture 17" descr="Screen Shot 2014-09-22 at 13.13.31.png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986694"/>
          </a:xfrm>
          <a:prstGeom prst="rect">
            <a:avLst/>
          </a:prstGeom>
        </p:spPr>
      </p:pic>
      <p:sp>
        <p:nvSpPr>
          <p:cNvPr id="33803" name="Rectangle 11"/>
          <p:cNvSpPr>
            <a:spLocks/>
          </p:cNvSpPr>
          <p:nvPr/>
        </p:nvSpPr>
        <p:spPr bwMode="auto">
          <a:xfrm>
            <a:off x="492641" y="3842916"/>
            <a:ext cx="51296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spcBef>
                <a:spcPts val="1055"/>
              </a:spcBef>
            </a:pPr>
            <a:r>
              <a:rPr lang="en-US" sz="1400" b="1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Flows</a:t>
            </a:r>
          </a:p>
        </p:txBody>
      </p:sp>
    </p:spTree>
    <p:extLst>
      <p:ext uri="{BB962C8B-B14F-4D97-AF65-F5344CB8AC3E}">
        <p14:creationId xmlns:p14="http://schemas.microsoft.com/office/powerpoint/2010/main" val="418344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000" dirty="0">
                <a:latin typeface="Arial" charset="0"/>
              </a:rPr>
              <a:t>Electron density parameterized by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KS single particle states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Greens function in spectral representation, expressed in terms of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quasi-particle states</a:t>
            </a:r>
            <a:r>
              <a:rPr lang="en-US" sz="2000" dirty="0">
                <a:latin typeface="Arial" charset="0"/>
              </a:rPr>
              <a:t> leads to the quasi particle equation: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The quasi-particle energies are the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electron removal and addition energies</a:t>
            </a:r>
            <a:endParaRPr lang="de-DE" sz="2000" dirty="0">
              <a:latin typeface="Arial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KS </a:t>
            </a:r>
            <a:r>
              <a:rPr lang="en-US" dirty="0" err="1">
                <a:latin typeface="Arial" charset="0"/>
              </a:rPr>
              <a:t>v.s</a:t>
            </a:r>
            <a:r>
              <a:rPr lang="en-US" dirty="0">
                <a:latin typeface="Arial" charset="0"/>
              </a:rPr>
              <a:t>. Quasi-Particle equation</a:t>
            </a:r>
            <a:endParaRPr lang="de-DE" dirty="0">
              <a:latin typeface="Arial" charset="0"/>
            </a:endParaRPr>
          </a:p>
        </p:txBody>
      </p:sp>
      <p:sp>
        <p:nvSpPr>
          <p:cNvPr id="6153" name="Text Box 13"/>
          <p:cNvSpPr txBox="1">
            <a:spLocks noChangeArrowheads="1"/>
          </p:cNvSpPr>
          <p:nvPr/>
        </p:nvSpPr>
        <p:spPr bwMode="auto">
          <a:xfrm>
            <a:off x="4086225" y="5962650"/>
            <a:ext cx="494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A796, HYBERTSEN and LOUIE PRB 34, 5390</a:t>
            </a:r>
            <a:r>
              <a:rPr lang="en-US"/>
              <a:t> </a:t>
            </a:r>
            <a:endParaRPr lang="de-DE"/>
          </a:p>
        </p:txBody>
      </p:sp>
      <p:graphicFrame>
        <p:nvGraphicFramePr>
          <p:cNvPr id="615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517707"/>
              </p:ext>
            </p:extLst>
          </p:nvPr>
        </p:nvGraphicFramePr>
        <p:xfrm>
          <a:off x="444500" y="3974571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Formel" r:id="rId4" imgW="5486400" imgH="914400" progId="Equation.3">
                  <p:embed/>
                </p:oleObj>
              </mc:Choice>
              <mc:Fallback>
                <p:oleObj name="Formel" r:id="rId4" imgW="548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3974571"/>
                        <a:ext cx="82550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092724"/>
              </p:ext>
            </p:extLst>
          </p:nvPr>
        </p:nvGraphicFramePr>
        <p:xfrm>
          <a:off x="746125" y="1966911"/>
          <a:ext cx="53863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Equation" r:id="rId6" imgW="3581280" imgH="812520" progId="Equation.3">
                  <p:embed/>
                </p:oleObj>
              </mc:Choice>
              <mc:Fallback>
                <p:oleObj name="Equation" r:id="rId6" imgW="358128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966911"/>
                        <a:ext cx="5386388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>
            <a:off x="3781778" y="2130778"/>
            <a:ext cx="945444" cy="490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317067" y="4286955"/>
            <a:ext cx="945444" cy="490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755446" y="1919113"/>
            <a:ext cx="3607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Local exchange-correlation potential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79113" y="3943527"/>
            <a:ext cx="2864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Non-local energy dependent</a:t>
            </a:r>
            <a:br>
              <a:rPr lang="en-US" dirty="0" smtClean="0"/>
            </a:br>
            <a:r>
              <a:rPr lang="en-US" dirty="0" smtClean="0"/>
              <a:t>non-</a:t>
            </a:r>
            <a:r>
              <a:rPr lang="en-US" dirty="0" err="1" smtClean="0"/>
              <a:t>hermitian</a:t>
            </a:r>
            <a:r>
              <a:rPr lang="en-US" dirty="0" smtClean="0"/>
              <a:t> self-energy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8860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wrapper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Python package that wraps around the </a:t>
            </a:r>
            <a:r>
              <a:rPr lang="en-US" sz="2800" dirty="0" err="1" smtClean="0"/>
              <a:t>ab</a:t>
            </a:r>
            <a:r>
              <a:rPr lang="en-US" sz="2800" dirty="0" smtClean="0"/>
              <a:t>-initio code</a:t>
            </a:r>
          </a:p>
          <a:p>
            <a:endParaRPr lang="en-US" sz="2800" dirty="0" smtClean="0"/>
          </a:p>
          <a:p>
            <a:r>
              <a:rPr lang="en-US" sz="2800" dirty="0" smtClean="0"/>
              <a:t>Options</a:t>
            </a:r>
            <a:endParaRPr lang="en-US" sz="2800" dirty="0"/>
          </a:p>
          <a:p>
            <a:pPr lvl="2"/>
            <a:r>
              <a:rPr lang="en-US" sz="2000" dirty="0" smtClean="0"/>
              <a:t>What </a:t>
            </a:r>
            <a:r>
              <a:rPr lang="en-US" sz="2000" dirty="0"/>
              <a:t>kind of </a:t>
            </a:r>
            <a:r>
              <a:rPr lang="en-US" sz="2000" i="1" dirty="0"/>
              <a:t>GW</a:t>
            </a:r>
          </a:p>
          <a:p>
            <a:pPr lvl="2"/>
            <a:r>
              <a:rPr lang="en-US" sz="2000" b="1" dirty="0" smtClean="0"/>
              <a:t>Convergence tolerance</a:t>
            </a:r>
            <a:endParaRPr lang="en-US" sz="2000" b="1" dirty="0"/>
          </a:p>
          <a:p>
            <a:endParaRPr lang="en-US" sz="2800" dirty="0" smtClean="0"/>
          </a:p>
          <a:p>
            <a:r>
              <a:rPr lang="en-US" sz="2800" dirty="0" smtClean="0"/>
              <a:t>Some </a:t>
            </a:r>
            <a:r>
              <a:rPr lang="en-US" sz="2800" dirty="0"/>
              <a:t>list of structures &gt; ‘fully’ converged </a:t>
            </a:r>
            <a:r>
              <a:rPr lang="en-US" sz="2800" i="1" dirty="0"/>
              <a:t>GW</a:t>
            </a:r>
            <a:r>
              <a:rPr lang="en-US" sz="2800" dirty="0"/>
              <a:t> results</a:t>
            </a:r>
          </a:p>
          <a:p>
            <a:endParaRPr lang="en-US" sz="28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933" y="6126163"/>
            <a:ext cx="2641600" cy="66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6" y="6126163"/>
            <a:ext cx="2641600" cy="6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7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 convergence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1293684" y="1288398"/>
            <a:ext cx="6520972" cy="556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0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/>
          </p:cNvSpPr>
          <p:nvPr/>
        </p:nvSpPr>
        <p:spPr bwMode="auto">
          <a:xfrm>
            <a:off x="388441" y="1540370"/>
            <a:ext cx="7867055" cy="2174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dirty="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Python package for: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post-processing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Abinit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results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generating input files automatically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creating and executing workflows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relaxations,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phonons, benchmarking, convergence studies, </a:t>
            </a:r>
            <a:r>
              <a:rPr lang="en-US" sz="2000" dirty="0" smtClean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PP testing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GW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...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(I)Python(notebook) based tutorials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High throughput flows and high performance flows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endParaRPr lang="en-US" sz="2000" dirty="0" smtClean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</a:pP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19458" name="Rectangle 2"/>
          <p:cNvSpPr>
            <a:spLocks/>
          </p:cNvSpPr>
          <p:nvPr/>
        </p:nvSpPr>
        <p:spPr bwMode="auto">
          <a:xfrm>
            <a:off x="392906" y="3714750"/>
            <a:ext cx="8170664" cy="266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dirty="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Why python?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relatively easy to use and to learn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interactive environment (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IPython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notebooks, GUIs)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excellent support for scientific applications (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scipy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pandas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matplotlib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...)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                    ecosystem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tons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of other 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libraries 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072" y="231056"/>
            <a:ext cx="3858741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26789"/>
            <a:ext cx="1330523" cy="1330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935" y="5389565"/>
            <a:ext cx="1727990" cy="4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0" t="16858" r="18971" b="14377"/>
          <a:stretch/>
        </p:blipFill>
        <p:spPr bwMode="auto">
          <a:xfrm>
            <a:off x="211694" y="1417638"/>
            <a:ext cx="5880386" cy="434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10" y="4483513"/>
            <a:ext cx="3848271" cy="244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000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Raman with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frozen phonon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7" t="16332" r="16880" b="15365"/>
          <a:stretch/>
        </p:blipFill>
        <p:spPr bwMode="auto">
          <a:xfrm>
            <a:off x="457200" y="1417638"/>
            <a:ext cx="6034746" cy="43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94" y="4244127"/>
            <a:ext cx="3146006" cy="253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87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Ecuteps</a:t>
            </a:r>
            <a:r>
              <a:rPr lang="en-US" dirty="0" smtClean="0"/>
              <a:t>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98" r="-2924"/>
          <a:stretch/>
        </p:blipFill>
        <p:spPr>
          <a:xfrm>
            <a:off x="960276" y="1433128"/>
            <a:ext cx="6917772" cy="5434076"/>
          </a:xfrm>
        </p:spPr>
      </p:pic>
    </p:spTree>
    <p:extLst>
      <p:ext uri="{BB962C8B-B14F-4D97-AF65-F5344CB8AC3E}">
        <p14:creationId xmlns:p14="http://schemas.microsoft.com/office/powerpoint/2010/main" val="1003746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49733" cy="4525963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/>
              <a:t>Pseudo potentials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</a:t>
            </a:r>
            <a:r>
              <a:rPr lang="en-US" sz="2400" dirty="0"/>
              <a:t>(# </a:t>
            </a:r>
            <a:r>
              <a:rPr lang="en-US" sz="2400" dirty="0" err="1"/>
              <a:t>cpu’s</a:t>
            </a:r>
            <a:r>
              <a:rPr lang="en-US" sz="2400" dirty="0"/>
              <a:t>, memory, time, ...)</a:t>
            </a:r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624" y="4488934"/>
            <a:ext cx="2527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DFT babysitting problem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56" y="4854916"/>
            <a:ext cx="1886656" cy="186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6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6-08-17 at 11.40.17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" t="20484" r="-177"/>
          <a:stretch/>
        </p:blipFill>
        <p:spPr>
          <a:xfrm>
            <a:off x="2139950" y="3259137"/>
            <a:ext cx="6769100" cy="3598863"/>
          </a:xfrm>
        </p:spPr>
      </p:pic>
      <p:pic>
        <p:nvPicPr>
          <p:cNvPr id="5" name="Picture 4" descr="Screen Shot 2016-08-17 at 11.41.0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3" b="2451"/>
          <a:stretch/>
        </p:blipFill>
        <p:spPr>
          <a:xfrm>
            <a:off x="0" y="0"/>
            <a:ext cx="6523226" cy="3479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4279900"/>
            <a:ext cx="61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AuCl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5900" y="6350000"/>
            <a:ext cx="3211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Normal 19 electron Au potential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36900" y="14804"/>
            <a:ext cx="2474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4f unfrozen Au potential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641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49733" cy="4525963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/>
              <a:t>Pseudo potentials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</a:t>
            </a:r>
            <a:r>
              <a:rPr lang="en-US" sz="2400" dirty="0"/>
              <a:t>(# </a:t>
            </a:r>
            <a:r>
              <a:rPr lang="en-US" sz="2400" dirty="0" err="1"/>
              <a:t>cpu’s</a:t>
            </a:r>
            <a:r>
              <a:rPr lang="en-US" sz="2400" dirty="0"/>
              <a:t>, memory, time, ...)</a:t>
            </a:r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5208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/>
          <p:cNvSpPr txBox="1">
            <a:spLocks/>
          </p:cNvSpPr>
          <p:nvPr/>
        </p:nvSpPr>
        <p:spPr>
          <a:xfrm>
            <a:off x="457199" y="1600200"/>
            <a:ext cx="861405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</a:t>
            </a:r>
            <a:r>
              <a:rPr lang="en-US" sz="2400" dirty="0"/>
              <a:t>(# </a:t>
            </a:r>
            <a:r>
              <a:rPr lang="en-US" sz="2400" dirty="0" err="1"/>
              <a:t>cpu’s</a:t>
            </a:r>
            <a:r>
              <a:rPr lang="en-US" sz="2400" dirty="0"/>
              <a:t>, memory, time, ...)</a:t>
            </a:r>
            <a:endParaRPr lang="en-US" sz="2400" dirty="0" smtClean="0"/>
          </a:p>
          <a:p>
            <a:pPr lvl="1"/>
            <a:r>
              <a:rPr lang="en-US" sz="2400" dirty="0" smtClean="0"/>
              <a:t>Pseudo potentials ?</a:t>
            </a:r>
          </a:p>
          <a:p>
            <a:pPr lvl="1"/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0" y="505630"/>
            <a:ext cx="9071253" cy="6276009"/>
            <a:chOff x="0" y="505630"/>
            <a:chExt cx="9071253" cy="6276009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467" y="5131324"/>
              <a:ext cx="1486427" cy="1486427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457200" y="505630"/>
              <a:ext cx="8229600" cy="6224869"/>
              <a:chOff x="457200" y="505630"/>
              <a:chExt cx="8229600" cy="6224869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457200" y="505630"/>
                <a:ext cx="7857068" cy="5947560"/>
                <a:chOff x="1032932" y="731031"/>
                <a:chExt cx="7857068" cy="5947560"/>
              </a:xfrm>
            </p:grpSpPr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143500" y="4412938"/>
                  <a:ext cx="1364312" cy="1960711"/>
                </a:xfrm>
                <a:prstGeom prst="rect">
                  <a:avLst/>
                </a:prstGeom>
              </p:spPr>
            </p:pic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32932" y="731031"/>
                  <a:ext cx="1151467" cy="1085957"/>
                </a:xfrm>
                <a:prstGeom prst="rect">
                  <a:avLst/>
                </a:prstGeom>
              </p:spPr>
            </p:pic>
            <p:pic>
              <p:nvPicPr>
                <p:cNvPr id="37" name="Picture 36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44227" y="5284873"/>
                  <a:ext cx="1742574" cy="1393718"/>
                </a:xfrm>
                <a:prstGeom prst="rect">
                  <a:avLst/>
                </a:prstGeom>
              </p:spPr>
            </p:pic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529111" y="2604224"/>
                  <a:ext cx="1107985" cy="952205"/>
                </a:xfrm>
                <a:prstGeom prst="rect">
                  <a:avLst/>
                </a:prstGeom>
              </p:spPr>
            </p:pic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768167" y="1643039"/>
                  <a:ext cx="1121833" cy="1027693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85684" y="4500156"/>
                  <a:ext cx="1156444" cy="1374382"/>
                </a:xfrm>
                <a:prstGeom prst="rect">
                  <a:avLst/>
                </a:prstGeom>
              </p:spPr>
            </p:pic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016" y="749642"/>
                  <a:ext cx="797014" cy="997406"/>
                </a:xfrm>
                <a:prstGeom prst="rect">
                  <a:avLst/>
                </a:prstGeom>
              </p:spPr>
            </p:pic>
          </p:grpSp>
          <p:pic>
            <p:nvPicPr>
              <p:cNvPr id="33" name="Picture 32"/>
              <p:cNvPicPr>
                <a:picLocks noChangeAspect="1"/>
              </p:cNvPicPr>
              <p:nvPr/>
            </p:nvPicPr>
            <p:blipFill rotWithShape="1">
              <a:blip r:embed="rId11"/>
              <a:srcRect t="3800" b="3270"/>
              <a:stretch/>
            </p:blipFill>
            <p:spPr>
              <a:xfrm>
                <a:off x="2615761" y="5649137"/>
                <a:ext cx="1163639" cy="1081362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 rotWithShape="1">
              <a:blip r:embed="rId12"/>
              <a:srcRect l="9882" r="11062" b="2890"/>
              <a:stretch/>
            </p:blipFill>
            <p:spPr>
              <a:xfrm>
                <a:off x="7552267" y="3286436"/>
                <a:ext cx="1134533" cy="1378567"/>
              </a:xfrm>
              <a:prstGeom prst="rect">
                <a:avLst/>
              </a:prstGeom>
            </p:spPr>
          </p:pic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846044"/>
              <a:ext cx="920084" cy="96996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08933" y="1656204"/>
              <a:ext cx="1157463" cy="143729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314268" y="5808053"/>
              <a:ext cx="756985" cy="973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2689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Dojo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4623"/>
          </a:xfrm>
        </p:spPr>
        <p:txBody>
          <a:bodyPr>
            <a:noAutofit/>
          </a:bodyPr>
          <a:lstStyle/>
          <a:p>
            <a:r>
              <a:rPr lang="en-US" sz="2400" dirty="0" smtClean="0"/>
              <a:t>Optimized Norm Conserving </a:t>
            </a:r>
            <a:r>
              <a:rPr lang="en-US" sz="2400" dirty="0" err="1" smtClean="0"/>
              <a:t>Vanderbild</a:t>
            </a:r>
            <a:r>
              <a:rPr lang="en-US" sz="2400" dirty="0" smtClean="0"/>
              <a:t> </a:t>
            </a:r>
            <a:r>
              <a:rPr lang="en-US" sz="2400" dirty="0"/>
              <a:t>Pseudo </a:t>
            </a:r>
            <a:r>
              <a:rPr lang="en-US" sz="2400" dirty="0" smtClean="0"/>
              <a:t>Potentials</a:t>
            </a:r>
          </a:p>
          <a:p>
            <a:pPr lvl="1"/>
            <a:r>
              <a:rPr lang="en-US" sz="2400" b="1" dirty="0" smtClean="0"/>
              <a:t>multiple projectors</a:t>
            </a:r>
          </a:p>
          <a:p>
            <a:pPr lvl="1"/>
            <a:r>
              <a:rPr lang="en-US" sz="2400" dirty="0"/>
              <a:t>m</a:t>
            </a:r>
            <a:r>
              <a:rPr lang="en-US" sz="2400" dirty="0" smtClean="0"/>
              <a:t>ultiple gradient constraints</a:t>
            </a:r>
          </a:p>
          <a:p>
            <a:pPr marL="0" indent="0">
              <a:buNone/>
            </a:pPr>
            <a:r>
              <a:rPr lang="en-US" sz="1600" dirty="0"/>
              <a:t>				</a:t>
            </a:r>
            <a:r>
              <a:rPr lang="en-US" sz="1600" dirty="0" smtClean="0"/>
              <a:t>					Don </a:t>
            </a:r>
            <a:r>
              <a:rPr lang="en-US" sz="1600" dirty="0" err="1" smtClean="0"/>
              <a:t>Hamann</a:t>
            </a:r>
            <a:r>
              <a:rPr lang="en-US" sz="1600" dirty="0" smtClean="0"/>
              <a:t> </a:t>
            </a:r>
            <a:r>
              <a:rPr lang="en-US" sz="1600" dirty="0"/>
              <a:t>(PRB 88, 085117 (2013))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Package to facilitate PSP</a:t>
            </a:r>
            <a:br>
              <a:rPr lang="en-US" sz="2400" dirty="0" smtClean="0"/>
            </a:br>
            <a:r>
              <a:rPr lang="en-US" sz="2400" dirty="0" smtClean="0"/>
              <a:t> generation</a:t>
            </a:r>
          </a:p>
          <a:p>
            <a:r>
              <a:rPr lang="en-US" sz="2400" dirty="0" smtClean="0"/>
              <a:t>Graphical interface</a:t>
            </a:r>
          </a:p>
          <a:p>
            <a:r>
              <a:rPr lang="en-US" sz="2400" dirty="0" smtClean="0"/>
              <a:t>Automatized testing (6)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566" y="3716138"/>
            <a:ext cx="3952848" cy="2450766"/>
          </a:xfrm>
          <a:prstGeom prst="rect">
            <a:avLst/>
          </a:prstGeom>
        </p:spPr>
      </p:pic>
      <p:pic>
        <p:nvPicPr>
          <p:cNvPr id="5" name="Picture 4" descr="Screen Shot 2014-09-22 at 13.13.31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56" y="3483204"/>
            <a:ext cx="2552700" cy="9866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9325" y="6462947"/>
            <a:ext cx="3920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http://www.pseudo-dojo.org/</a:t>
            </a:r>
            <a:r>
              <a:rPr lang="en-US" dirty="0" smtClean="0">
                <a:hlinkClick r:id="rId6"/>
              </a:rPr>
              <a:t>dojo.html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51566" y="2086893"/>
            <a:ext cx="445115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</a:rPr>
              <a:t>Log derivatives made to agree up to 8 Ha</a:t>
            </a:r>
            <a:endParaRPr lang="en-US" sz="2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53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ONCVPSP PDv0.2</a:t>
            </a:r>
            <a:endParaRPr lang="en-US" dirty="0"/>
          </a:p>
        </p:txBody>
      </p:sp>
      <p:pic>
        <p:nvPicPr>
          <p:cNvPr id="81" name="Content Placeholder 80" descr="df-new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5" t="5780" r="5865" b="29655"/>
          <a:stretch/>
        </p:blipFill>
        <p:spPr>
          <a:xfrm>
            <a:off x="0" y="837305"/>
            <a:ext cx="9144000" cy="5131672"/>
          </a:xfrm>
        </p:spPr>
      </p:pic>
      <p:sp>
        <p:nvSpPr>
          <p:cNvPr id="3" name="TextBox 2"/>
          <p:cNvSpPr txBox="1"/>
          <p:nvPr/>
        </p:nvSpPr>
        <p:spPr>
          <a:xfrm>
            <a:off x="67736" y="6291453"/>
            <a:ext cx="8496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Mean low cutoff </a:t>
            </a:r>
            <a:r>
              <a:rPr lang="en-US" sz="2400" dirty="0" smtClean="0">
                <a:solidFill>
                  <a:srgbClr val="008000"/>
                </a:solidFill>
              </a:rPr>
              <a:t>27</a:t>
            </a:r>
            <a:r>
              <a:rPr lang="en-US" sz="2400" dirty="0" smtClean="0"/>
              <a:t> Ha (</a:t>
            </a:r>
            <a:r>
              <a:rPr lang="en-US" sz="2400" dirty="0" err="1" smtClean="0"/>
              <a:t>std</a:t>
            </a:r>
            <a:r>
              <a:rPr lang="en-US" sz="2400" dirty="0" smtClean="0"/>
              <a:t> 12 Ha), normal cutoff </a:t>
            </a:r>
            <a:r>
              <a:rPr lang="en-US" sz="2400" dirty="0" smtClean="0">
                <a:solidFill>
                  <a:srgbClr val="008000"/>
                </a:solidFill>
              </a:rPr>
              <a:t>33</a:t>
            </a:r>
            <a:r>
              <a:rPr lang="en-US" sz="2400" dirty="0" smtClean="0"/>
              <a:t> Ha (</a:t>
            </a:r>
            <a:r>
              <a:rPr lang="en-US" sz="2400" dirty="0" err="1" smtClean="0"/>
              <a:t>std</a:t>
            </a:r>
            <a:r>
              <a:rPr lang="en-US" sz="2400" dirty="0" smtClean="0"/>
              <a:t> 13 Ha)</a:t>
            </a:r>
            <a:endParaRPr lang="en-US" sz="2400" dirty="0"/>
          </a:p>
        </p:txBody>
      </p:sp>
      <p:pic>
        <p:nvPicPr>
          <p:cNvPr id="5" name="Picture 4" descr="Screen Shot 2014-09-22 at 13.13.31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20179" cy="7808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6002" y="5941876"/>
            <a:ext cx="756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meV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64955" y="2709334"/>
            <a:ext cx="375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(Comparing EOS against AE reference)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399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9-02 at 18.11.23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" t="5985" r="-94"/>
          <a:stretch/>
        </p:blipFill>
        <p:spPr>
          <a:xfrm>
            <a:off x="169333" y="2554111"/>
            <a:ext cx="5884334" cy="4255068"/>
          </a:xfrm>
        </p:spPr>
      </p:pic>
      <p:sp>
        <p:nvSpPr>
          <p:cNvPr id="6" name="TextBox 5"/>
          <p:cNvSpPr txBox="1"/>
          <p:nvPr/>
        </p:nvSpPr>
        <p:spPr>
          <a:xfrm>
            <a:off x="719670" y="5658557"/>
            <a:ext cx="2938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Single projector PP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004" y="493894"/>
            <a:ext cx="25987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Carbon</a:t>
            </a:r>
          </a:p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log derivatives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61542" y="5473891"/>
            <a:ext cx="3499615" cy="523220"/>
            <a:chOff x="4561542" y="5473891"/>
            <a:chExt cx="3499615" cy="523220"/>
          </a:xfrm>
        </p:grpSpPr>
        <p:sp>
          <p:nvSpPr>
            <p:cNvPr id="9" name="TextBox 8"/>
            <p:cNvSpPr txBox="1"/>
            <p:nvPr/>
          </p:nvSpPr>
          <p:spPr>
            <a:xfrm>
              <a:off x="6198423" y="5473891"/>
              <a:ext cx="1862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Ghost state</a:t>
              </a:r>
              <a:endParaRPr lang="en-US" sz="2800" dirty="0"/>
            </a:p>
          </p:txBody>
        </p:sp>
        <p:cxnSp>
          <p:nvCxnSpPr>
            <p:cNvPr id="11" name="Straight Arrow Connector 10"/>
            <p:cNvCxnSpPr>
              <a:endCxn id="9" idx="1"/>
            </p:cNvCxnSpPr>
            <p:nvPr/>
          </p:nvCxnSpPr>
          <p:spPr>
            <a:xfrm>
              <a:off x="4561542" y="5685558"/>
              <a:ext cx="1636881" cy="499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623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9-02 at 18.11.23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" t="5985" r="-94"/>
          <a:stretch/>
        </p:blipFill>
        <p:spPr>
          <a:xfrm>
            <a:off x="169333" y="2554111"/>
            <a:ext cx="5884334" cy="4255068"/>
          </a:xfrm>
        </p:spPr>
      </p:pic>
      <p:sp>
        <p:nvSpPr>
          <p:cNvPr id="6" name="TextBox 5"/>
          <p:cNvSpPr txBox="1"/>
          <p:nvPr/>
        </p:nvSpPr>
        <p:spPr>
          <a:xfrm>
            <a:off x="719670" y="5658557"/>
            <a:ext cx="2938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Single projector PP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112911" y="225779"/>
            <a:ext cx="6031089" cy="4303888"/>
            <a:chOff x="3112911" y="409222"/>
            <a:chExt cx="6031089" cy="4303888"/>
          </a:xfrm>
        </p:grpSpPr>
        <p:pic>
          <p:nvPicPr>
            <p:cNvPr id="5" name="Picture 4" descr="Screen Shot 2015-09-02 at 18.12.00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1"/>
            <a:stretch/>
          </p:blipFill>
          <p:spPr>
            <a:xfrm>
              <a:off x="3112911" y="409222"/>
              <a:ext cx="6031089" cy="43038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905959" y="3524956"/>
              <a:ext cx="22924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8000"/>
                  </a:solidFill>
                </a:rPr>
                <a:t>2</a:t>
              </a:r>
              <a:r>
                <a:rPr lang="en-US" sz="2800" b="1" dirty="0" smtClean="0">
                  <a:solidFill>
                    <a:srgbClr val="008000"/>
                  </a:solidFill>
                </a:rPr>
                <a:t> projector PP</a:t>
              </a:r>
              <a:endParaRPr lang="en-US" sz="2800" b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8004" y="493894"/>
            <a:ext cx="25987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Carbon</a:t>
            </a:r>
          </a:p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log derivatives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61542" y="5473891"/>
            <a:ext cx="3499615" cy="523220"/>
            <a:chOff x="4561542" y="5473891"/>
            <a:chExt cx="3499615" cy="523220"/>
          </a:xfrm>
        </p:grpSpPr>
        <p:sp>
          <p:nvSpPr>
            <p:cNvPr id="9" name="TextBox 8"/>
            <p:cNvSpPr txBox="1"/>
            <p:nvPr/>
          </p:nvSpPr>
          <p:spPr>
            <a:xfrm>
              <a:off x="6198423" y="5473891"/>
              <a:ext cx="1862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Ghost state</a:t>
              </a:r>
              <a:endParaRPr lang="en-US" sz="2800" dirty="0"/>
            </a:p>
          </p:txBody>
        </p:sp>
        <p:cxnSp>
          <p:nvCxnSpPr>
            <p:cNvPr id="11" name="Straight Arrow Connector 10"/>
            <p:cNvCxnSpPr>
              <a:endCxn id="9" idx="1"/>
            </p:cNvCxnSpPr>
            <p:nvPr/>
          </p:nvCxnSpPr>
          <p:spPr>
            <a:xfrm>
              <a:off x="4561542" y="5685558"/>
              <a:ext cx="1636881" cy="499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9633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Abipy</a:t>
            </a:r>
            <a:r>
              <a:rPr lang="en-US" dirty="0" smtClean="0"/>
              <a:t> for teaching</a:t>
            </a:r>
          </a:p>
          <a:p>
            <a:r>
              <a:rPr lang="en-US" dirty="0" smtClean="0"/>
              <a:t>Different users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0895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625600"/>
            <a:ext cx="635000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89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w-vs-ks-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82" r="-262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713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cuteps-vs-ks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84" r="-253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631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Baby sitting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 optimal parallelization settings</a:t>
            </a:r>
          </a:p>
          <a:p>
            <a:r>
              <a:rPr lang="en-US" dirty="0" smtClean="0"/>
              <a:t>Create input</a:t>
            </a:r>
          </a:p>
          <a:p>
            <a:r>
              <a:rPr lang="en-US" dirty="0" smtClean="0"/>
              <a:t>Automatically submit jobs (to the right queue)</a:t>
            </a:r>
          </a:p>
          <a:p>
            <a:r>
              <a:rPr lang="en-US" dirty="0" smtClean="0"/>
              <a:t>Monitor job status</a:t>
            </a:r>
          </a:p>
          <a:p>
            <a:r>
              <a:rPr lang="en-US" dirty="0" smtClean="0"/>
              <a:t>Detect and fix errors </a:t>
            </a:r>
          </a:p>
          <a:p>
            <a:r>
              <a:rPr lang="en-US" dirty="0" smtClean="0"/>
              <a:t>Restart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572" y="5983111"/>
            <a:ext cx="3284177" cy="79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4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2939" r="-229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9327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+</a:t>
            </a:r>
            <a:endParaRPr lang="en-US" dirty="0"/>
          </a:p>
        </p:txBody>
      </p:sp>
      <p:pic>
        <p:nvPicPr>
          <p:cNvPr id="81" name="Content Placeholder 80" descr="df-new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6" b="13516"/>
          <a:stretch>
            <a:fillRect/>
          </a:stretch>
        </p:blipFill>
        <p:spPr/>
      </p:pic>
      <p:grpSp>
        <p:nvGrpSpPr>
          <p:cNvPr id="80" name="Group 79"/>
          <p:cNvGrpSpPr/>
          <p:nvPr/>
        </p:nvGrpSpPr>
        <p:grpSpPr>
          <a:xfrm>
            <a:off x="-658709" y="55465"/>
            <a:ext cx="9675641" cy="7267575"/>
            <a:chOff x="-463337" y="250825"/>
            <a:chExt cx="9675641" cy="7267575"/>
          </a:xfrm>
        </p:grpSpPr>
        <p:sp>
          <p:nvSpPr>
            <p:cNvPr id="4" name="Rectangle 1"/>
            <p:cNvSpPr>
              <a:spLocks/>
            </p:cNvSpPr>
            <p:nvPr/>
          </p:nvSpPr>
          <p:spPr bwMode="auto">
            <a:xfrm>
              <a:off x="4813341" y="7073900"/>
              <a:ext cx="42037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5155" bIns="0"/>
            <a:lstStyle/>
            <a:p>
              <a:pPr marL="44450"/>
              <a:r>
                <a:rPr lang="en-US" sz="1800" dirty="0">
                  <a:ea typeface="ＭＳ Ｐゴシック" charset="0"/>
                  <a:cs typeface="STIXGeneral-Regular" charset="0"/>
                </a:rPr>
                <a:t>http://</a:t>
              </a:r>
              <a:r>
                <a:rPr lang="en-US" sz="1800" dirty="0" err="1">
                  <a:ea typeface="ＭＳ Ｐゴシック" charset="0"/>
                  <a:cs typeface="STIXGeneral-Regular" charset="0"/>
                </a:rPr>
                <a:t>www.pseudo-dojo.org</a:t>
              </a:r>
              <a:endParaRPr lang="en-US" sz="1800" dirty="0">
                <a:ea typeface="ＭＳ Ｐゴシック" charset="0"/>
                <a:cs typeface="STIXGeneral-Regular" charset="0"/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716" y="250825"/>
              <a:ext cx="8247063" cy="676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" name="Rectangle 3"/>
            <p:cNvSpPr>
              <a:spLocks/>
            </p:cNvSpPr>
            <p:nvPr/>
          </p:nvSpPr>
          <p:spPr bwMode="auto">
            <a:xfrm>
              <a:off x="3816391" y="749300"/>
              <a:ext cx="3143250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ONCVPSP potentials from the Pseudo-Dojo</a:t>
              </a:r>
            </a:p>
          </p:txBody>
        </p:sp>
        <p:sp>
          <p:nvSpPr>
            <p:cNvPr id="7" name="Rectangle 4"/>
            <p:cNvSpPr>
              <a:spLocks/>
            </p:cNvSpPr>
            <p:nvPr/>
          </p:nvSpPr>
          <p:spPr bwMode="auto">
            <a:xfrm>
              <a:off x="1568491" y="749300"/>
              <a:ext cx="277813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9.2</a:t>
              </a:r>
            </a:p>
          </p:txBody>
        </p:sp>
        <p:sp>
          <p:nvSpPr>
            <p:cNvPr id="8" name="Rectangle 5"/>
            <p:cNvSpPr>
              <a:spLocks/>
            </p:cNvSpPr>
            <p:nvPr/>
          </p:nvSpPr>
          <p:spPr bwMode="auto">
            <a:xfrm>
              <a:off x="425491" y="241300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0.07</a:t>
              </a:r>
            </a:p>
          </p:txBody>
        </p:sp>
        <p:sp>
          <p:nvSpPr>
            <p:cNvPr id="9" name="Rectangle 6"/>
            <p:cNvSpPr>
              <a:spLocks/>
            </p:cNvSpPr>
            <p:nvPr/>
          </p:nvSpPr>
          <p:spPr bwMode="auto">
            <a:xfrm>
              <a:off x="8080416" y="241300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0.02</a:t>
              </a:r>
            </a:p>
          </p:txBody>
        </p:sp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4604" y="330200"/>
              <a:ext cx="1917700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1" name="Rectangle 8"/>
            <p:cNvSpPr>
              <a:spLocks/>
            </p:cNvSpPr>
            <p:nvPr/>
          </p:nvSpPr>
          <p:spPr bwMode="auto">
            <a:xfrm>
              <a:off x="425491" y="2936875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0.14</a:t>
              </a:r>
            </a:p>
          </p:txBody>
        </p:sp>
        <p:sp>
          <p:nvSpPr>
            <p:cNvPr id="12" name="Rectangle 9"/>
            <p:cNvSpPr>
              <a:spLocks/>
            </p:cNvSpPr>
            <p:nvPr/>
          </p:nvSpPr>
          <p:spPr bwMode="auto">
            <a:xfrm>
              <a:off x="425491" y="3476367"/>
              <a:ext cx="345107" cy="184666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0.44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13" name="Rectangle 10"/>
            <p:cNvSpPr>
              <a:spLocks/>
            </p:cNvSpPr>
            <p:nvPr/>
          </p:nvSpPr>
          <p:spPr bwMode="auto">
            <a:xfrm>
              <a:off x="425491" y="4013200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0.18</a:t>
              </a:r>
            </a:p>
          </p:txBody>
        </p:sp>
        <p:sp>
          <p:nvSpPr>
            <p:cNvPr id="14" name="Rectangle 11"/>
            <p:cNvSpPr>
              <a:spLocks/>
            </p:cNvSpPr>
            <p:nvPr/>
          </p:nvSpPr>
          <p:spPr bwMode="auto">
            <a:xfrm>
              <a:off x="425491" y="4546600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0.28</a:t>
              </a:r>
            </a:p>
          </p:txBody>
        </p:sp>
        <p:sp>
          <p:nvSpPr>
            <p:cNvPr id="15" name="Rectangle 12"/>
            <p:cNvSpPr>
              <a:spLocks/>
            </p:cNvSpPr>
            <p:nvPr/>
          </p:nvSpPr>
          <p:spPr bwMode="auto">
            <a:xfrm>
              <a:off x="869991" y="294005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0.91</a:t>
              </a:r>
            </a:p>
          </p:txBody>
        </p:sp>
        <p:sp>
          <p:nvSpPr>
            <p:cNvPr id="16" name="Rectangle 13"/>
            <p:cNvSpPr>
              <a:spLocks/>
            </p:cNvSpPr>
            <p:nvPr/>
          </p:nvSpPr>
          <p:spPr bwMode="auto">
            <a:xfrm>
              <a:off x="869991" y="34671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0.36</a:t>
              </a:r>
            </a:p>
          </p:txBody>
        </p:sp>
        <p:sp>
          <p:nvSpPr>
            <p:cNvPr id="17" name="Rectangle 14"/>
            <p:cNvSpPr>
              <a:spLocks/>
            </p:cNvSpPr>
            <p:nvPr/>
          </p:nvSpPr>
          <p:spPr bwMode="auto">
            <a:xfrm>
              <a:off x="869991" y="400685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0.10</a:t>
              </a:r>
            </a:p>
          </p:txBody>
        </p:sp>
        <p:sp>
          <p:nvSpPr>
            <p:cNvPr id="18" name="Rectangle 15"/>
            <p:cNvSpPr>
              <a:spLocks/>
            </p:cNvSpPr>
            <p:nvPr/>
          </p:nvSpPr>
          <p:spPr bwMode="auto">
            <a:xfrm>
              <a:off x="869991" y="45466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1.33</a:t>
              </a:r>
            </a:p>
          </p:txBody>
        </p:sp>
        <p:sp>
          <p:nvSpPr>
            <p:cNvPr id="19" name="Rectangle 16"/>
            <p:cNvSpPr>
              <a:spLocks/>
            </p:cNvSpPr>
            <p:nvPr/>
          </p:nvSpPr>
          <p:spPr bwMode="auto">
            <a:xfrm>
              <a:off x="869991" y="50800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0.95</a:t>
              </a:r>
            </a:p>
          </p:txBody>
        </p:sp>
        <p:sp>
          <p:nvSpPr>
            <p:cNvPr id="20" name="Rectangle 17"/>
            <p:cNvSpPr>
              <a:spLocks/>
            </p:cNvSpPr>
            <p:nvPr/>
          </p:nvSpPr>
          <p:spPr bwMode="auto">
            <a:xfrm>
              <a:off x="5835691" y="294005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1.04</a:t>
              </a:r>
            </a:p>
          </p:txBody>
        </p:sp>
        <p:sp>
          <p:nvSpPr>
            <p:cNvPr id="21" name="Rectangle 18"/>
            <p:cNvSpPr>
              <a:spLocks/>
            </p:cNvSpPr>
            <p:nvPr/>
          </p:nvSpPr>
          <p:spPr bwMode="auto">
            <a:xfrm>
              <a:off x="6280191" y="346710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1.02</a:t>
              </a:r>
            </a:p>
          </p:txBody>
        </p:sp>
        <p:sp>
          <p:nvSpPr>
            <p:cNvPr id="22" name="Rectangle 19"/>
            <p:cNvSpPr>
              <a:spLocks/>
            </p:cNvSpPr>
            <p:nvPr/>
          </p:nvSpPr>
          <p:spPr bwMode="auto">
            <a:xfrm>
              <a:off x="6280191" y="400685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0.24</a:t>
              </a:r>
            </a:p>
          </p:txBody>
        </p:sp>
        <p:sp>
          <p:nvSpPr>
            <p:cNvPr id="23" name="Rectangle 20"/>
            <p:cNvSpPr>
              <a:spLocks/>
            </p:cNvSpPr>
            <p:nvPr/>
          </p:nvSpPr>
          <p:spPr bwMode="auto">
            <a:xfrm>
              <a:off x="6731041" y="4006850"/>
              <a:ext cx="355600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0.11</a:t>
              </a:r>
            </a:p>
          </p:txBody>
        </p:sp>
        <p:sp>
          <p:nvSpPr>
            <p:cNvPr id="24" name="Rectangle 21"/>
            <p:cNvSpPr>
              <a:spLocks/>
            </p:cNvSpPr>
            <p:nvPr/>
          </p:nvSpPr>
          <p:spPr bwMode="auto">
            <a:xfrm>
              <a:off x="6731041" y="4543425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0.54</a:t>
              </a:r>
            </a:p>
          </p:txBody>
        </p:sp>
        <p:sp>
          <p:nvSpPr>
            <p:cNvPr id="25" name="Rectangle 22"/>
            <p:cNvSpPr>
              <a:spLocks/>
            </p:cNvSpPr>
            <p:nvPr/>
          </p:nvSpPr>
          <p:spPr bwMode="auto">
            <a:xfrm>
              <a:off x="7175541" y="4543425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0.41</a:t>
              </a:r>
            </a:p>
          </p:txBody>
        </p:sp>
        <p:sp>
          <p:nvSpPr>
            <p:cNvPr id="26" name="Rectangle 23"/>
            <p:cNvSpPr>
              <a:spLocks/>
            </p:cNvSpPr>
            <p:nvPr/>
          </p:nvSpPr>
          <p:spPr bwMode="auto">
            <a:xfrm>
              <a:off x="7175541" y="508000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0.28</a:t>
              </a:r>
            </a:p>
          </p:txBody>
        </p:sp>
        <p:sp>
          <p:nvSpPr>
            <p:cNvPr id="27" name="Rectangle 24"/>
            <p:cNvSpPr>
              <a:spLocks/>
            </p:cNvSpPr>
            <p:nvPr/>
          </p:nvSpPr>
          <p:spPr bwMode="auto">
            <a:xfrm>
              <a:off x="6283366" y="2936875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0.47</a:t>
              </a:r>
            </a:p>
          </p:txBody>
        </p:sp>
        <p:sp>
          <p:nvSpPr>
            <p:cNvPr id="28" name="Rectangle 25"/>
            <p:cNvSpPr>
              <a:spLocks/>
            </p:cNvSpPr>
            <p:nvPr/>
          </p:nvSpPr>
          <p:spPr bwMode="auto">
            <a:xfrm>
              <a:off x="6731041" y="2936875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0.29</a:t>
              </a:r>
            </a:p>
          </p:txBody>
        </p:sp>
        <p:sp>
          <p:nvSpPr>
            <p:cNvPr id="29" name="Rectangle 26"/>
            <p:cNvSpPr>
              <a:spLocks/>
            </p:cNvSpPr>
            <p:nvPr/>
          </p:nvSpPr>
          <p:spPr bwMode="auto">
            <a:xfrm>
              <a:off x="7175541" y="2949317"/>
              <a:ext cx="345107" cy="184666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0.99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30" name="Rectangle 27"/>
            <p:cNvSpPr>
              <a:spLocks/>
            </p:cNvSpPr>
            <p:nvPr/>
          </p:nvSpPr>
          <p:spPr bwMode="auto">
            <a:xfrm>
              <a:off x="6731041" y="346710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1.04</a:t>
              </a:r>
            </a:p>
          </p:txBody>
        </p:sp>
        <p:sp>
          <p:nvSpPr>
            <p:cNvPr id="31" name="Rectangle 28"/>
            <p:cNvSpPr>
              <a:spLocks/>
            </p:cNvSpPr>
            <p:nvPr/>
          </p:nvSpPr>
          <p:spPr bwMode="auto">
            <a:xfrm>
              <a:off x="7181891" y="3471863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32" name="Rectangle 29"/>
            <p:cNvSpPr>
              <a:spLocks/>
            </p:cNvSpPr>
            <p:nvPr/>
          </p:nvSpPr>
          <p:spPr bwMode="auto">
            <a:xfrm>
              <a:off x="7175541" y="400685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0.17</a:t>
              </a:r>
            </a:p>
          </p:txBody>
        </p:sp>
        <p:sp>
          <p:nvSpPr>
            <p:cNvPr id="33" name="Rectangle 30"/>
            <p:cNvSpPr>
              <a:spLocks/>
            </p:cNvSpPr>
            <p:nvPr/>
          </p:nvSpPr>
          <p:spPr bwMode="auto">
            <a:xfrm>
              <a:off x="7629566" y="2940050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0.29</a:t>
              </a:r>
            </a:p>
          </p:txBody>
        </p:sp>
        <p:sp>
          <p:nvSpPr>
            <p:cNvPr id="34" name="Rectangle 31"/>
            <p:cNvSpPr>
              <a:spLocks/>
            </p:cNvSpPr>
            <p:nvPr/>
          </p:nvSpPr>
          <p:spPr bwMode="auto">
            <a:xfrm>
              <a:off x="7629566" y="3471863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0.72</a:t>
              </a:r>
            </a:p>
          </p:txBody>
        </p:sp>
        <p:sp>
          <p:nvSpPr>
            <p:cNvPr id="35" name="Rectangle 32"/>
            <p:cNvSpPr>
              <a:spLocks/>
            </p:cNvSpPr>
            <p:nvPr/>
          </p:nvSpPr>
          <p:spPr bwMode="auto">
            <a:xfrm>
              <a:off x="7629566" y="4006850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0.04</a:t>
              </a:r>
            </a:p>
          </p:txBody>
        </p:sp>
        <p:sp>
          <p:nvSpPr>
            <p:cNvPr id="36" name="Rectangle 33"/>
            <p:cNvSpPr>
              <a:spLocks/>
            </p:cNvSpPr>
            <p:nvPr/>
          </p:nvSpPr>
          <p:spPr bwMode="auto">
            <a:xfrm>
              <a:off x="7629566" y="4543425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0.68</a:t>
              </a:r>
            </a:p>
          </p:txBody>
        </p:sp>
        <p:sp>
          <p:nvSpPr>
            <p:cNvPr id="37" name="Rectangle 34"/>
            <p:cNvSpPr>
              <a:spLocks/>
            </p:cNvSpPr>
            <p:nvPr/>
          </p:nvSpPr>
          <p:spPr bwMode="auto">
            <a:xfrm>
              <a:off x="5835691" y="3471863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0.44</a:t>
              </a:r>
            </a:p>
          </p:txBody>
        </p:sp>
        <p:sp>
          <p:nvSpPr>
            <p:cNvPr id="38" name="Rectangle 35"/>
            <p:cNvSpPr>
              <a:spLocks/>
            </p:cNvSpPr>
            <p:nvPr/>
          </p:nvSpPr>
          <p:spPr bwMode="auto">
            <a:xfrm>
              <a:off x="5835691" y="400685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0.33</a:t>
              </a:r>
            </a:p>
          </p:txBody>
        </p:sp>
        <p:sp>
          <p:nvSpPr>
            <p:cNvPr id="39" name="Rectangle 36"/>
            <p:cNvSpPr>
              <a:spLocks/>
            </p:cNvSpPr>
            <p:nvPr/>
          </p:nvSpPr>
          <p:spPr bwMode="auto">
            <a:xfrm>
              <a:off x="1270041" y="1212850"/>
              <a:ext cx="1381125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err="1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Mn</a:t>
              </a:r>
              <a:r>
                <a:rPr lang="en-US" sz="1200" dirty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. Minimum at </a:t>
              </a:r>
              <a:r>
                <a:rPr lang="en-US" sz="1200" dirty="0" err="1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Ar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40" name="Rectangle 37"/>
            <p:cNvSpPr>
              <a:spLocks/>
            </p:cNvSpPr>
            <p:nvPr/>
          </p:nvSpPr>
          <p:spPr bwMode="auto">
            <a:xfrm>
              <a:off x="8080416" y="29400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41" name="Rectangle 38"/>
            <p:cNvSpPr>
              <a:spLocks/>
            </p:cNvSpPr>
            <p:nvPr/>
          </p:nvSpPr>
          <p:spPr bwMode="auto">
            <a:xfrm>
              <a:off x="8080416" y="34734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0.01</a:t>
              </a:r>
            </a:p>
          </p:txBody>
        </p:sp>
        <p:sp>
          <p:nvSpPr>
            <p:cNvPr id="42" name="Rectangle 39"/>
            <p:cNvSpPr>
              <a:spLocks/>
            </p:cNvSpPr>
            <p:nvPr/>
          </p:nvSpPr>
          <p:spPr bwMode="auto">
            <a:xfrm>
              <a:off x="8080416" y="40068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0.03</a:t>
              </a:r>
            </a:p>
          </p:txBody>
        </p:sp>
        <p:sp>
          <p:nvSpPr>
            <p:cNvPr id="43" name="Rectangle 40"/>
            <p:cNvSpPr>
              <a:spLocks/>
            </p:cNvSpPr>
            <p:nvPr/>
          </p:nvSpPr>
          <p:spPr bwMode="auto">
            <a:xfrm>
              <a:off x="8080416" y="4543425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0.04</a:t>
              </a:r>
            </a:p>
          </p:txBody>
        </p:sp>
        <p:sp>
          <p:nvSpPr>
            <p:cNvPr id="44" name="Rectangle 41"/>
            <p:cNvSpPr>
              <a:spLocks/>
            </p:cNvSpPr>
            <p:nvPr/>
          </p:nvSpPr>
          <p:spPr bwMode="auto">
            <a:xfrm>
              <a:off x="8080416" y="508000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45" name="Rectangle 42"/>
            <p:cNvSpPr>
              <a:spLocks/>
            </p:cNvSpPr>
            <p:nvPr/>
          </p:nvSpPr>
          <p:spPr bwMode="auto">
            <a:xfrm>
              <a:off x="5835691" y="4543425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0.07</a:t>
              </a:r>
            </a:p>
          </p:txBody>
        </p:sp>
        <p:sp>
          <p:nvSpPr>
            <p:cNvPr id="46" name="Rectangle 43"/>
            <p:cNvSpPr>
              <a:spLocks/>
            </p:cNvSpPr>
            <p:nvPr/>
          </p:nvSpPr>
          <p:spPr bwMode="auto">
            <a:xfrm>
              <a:off x="6283366" y="4543425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0.47</a:t>
              </a:r>
            </a:p>
          </p:txBody>
        </p:sp>
        <p:sp>
          <p:nvSpPr>
            <p:cNvPr id="47" name="Rectangle 44"/>
            <p:cNvSpPr>
              <a:spLocks/>
            </p:cNvSpPr>
            <p:nvPr/>
          </p:nvSpPr>
          <p:spPr bwMode="auto">
            <a:xfrm>
              <a:off x="5835691" y="508000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0.21</a:t>
              </a:r>
            </a:p>
          </p:txBody>
        </p:sp>
        <p:sp>
          <p:nvSpPr>
            <p:cNvPr id="48" name="Rectangle 45"/>
            <p:cNvSpPr>
              <a:spLocks/>
            </p:cNvSpPr>
            <p:nvPr/>
          </p:nvSpPr>
          <p:spPr bwMode="auto">
            <a:xfrm>
              <a:off x="6283366" y="508000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0.17</a:t>
              </a:r>
            </a:p>
          </p:txBody>
        </p:sp>
        <p:sp>
          <p:nvSpPr>
            <p:cNvPr id="49" name="Rectangle 46"/>
            <p:cNvSpPr>
              <a:spLocks/>
            </p:cNvSpPr>
            <p:nvPr/>
          </p:nvSpPr>
          <p:spPr bwMode="auto">
            <a:xfrm>
              <a:off x="6732629" y="5089267"/>
              <a:ext cx="345107" cy="184666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0.21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50" name="Rectangle 47"/>
            <p:cNvSpPr>
              <a:spLocks/>
            </p:cNvSpPr>
            <p:nvPr/>
          </p:nvSpPr>
          <p:spPr bwMode="auto">
            <a:xfrm>
              <a:off x="1328779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1.23</a:t>
              </a:r>
            </a:p>
          </p:txBody>
        </p:sp>
        <p:sp>
          <p:nvSpPr>
            <p:cNvPr id="51" name="Rectangle 48"/>
            <p:cNvSpPr>
              <a:spLocks/>
            </p:cNvSpPr>
            <p:nvPr/>
          </p:nvSpPr>
          <p:spPr bwMode="auto">
            <a:xfrm>
              <a:off x="1781216" y="400685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0.90</a:t>
              </a:r>
            </a:p>
          </p:txBody>
        </p:sp>
        <p:sp>
          <p:nvSpPr>
            <p:cNvPr id="52" name="Rectangle 49"/>
            <p:cNvSpPr>
              <a:spLocks/>
            </p:cNvSpPr>
            <p:nvPr/>
          </p:nvSpPr>
          <p:spPr bwMode="auto">
            <a:xfrm>
              <a:off x="2227304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1.25</a:t>
              </a:r>
            </a:p>
          </p:txBody>
        </p:sp>
        <p:sp>
          <p:nvSpPr>
            <p:cNvPr id="53" name="Rectangle 50"/>
            <p:cNvSpPr>
              <a:spLocks/>
            </p:cNvSpPr>
            <p:nvPr/>
          </p:nvSpPr>
          <p:spPr bwMode="auto">
            <a:xfrm>
              <a:off x="2690854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3.53</a:t>
              </a:r>
            </a:p>
          </p:txBody>
        </p:sp>
        <p:sp>
          <p:nvSpPr>
            <p:cNvPr id="54" name="Rectangle 51"/>
            <p:cNvSpPr>
              <a:spLocks/>
            </p:cNvSpPr>
            <p:nvPr/>
          </p:nvSpPr>
          <p:spPr bwMode="auto">
            <a:xfrm>
              <a:off x="3135354" y="4014530"/>
              <a:ext cx="333761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11.7</a:t>
              </a:r>
            </a:p>
          </p:txBody>
        </p:sp>
        <p:sp>
          <p:nvSpPr>
            <p:cNvPr id="55" name="Rectangle 52"/>
            <p:cNvSpPr>
              <a:spLocks/>
            </p:cNvSpPr>
            <p:nvPr/>
          </p:nvSpPr>
          <p:spPr bwMode="auto">
            <a:xfrm>
              <a:off x="3587791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5.31</a:t>
              </a:r>
            </a:p>
          </p:txBody>
        </p:sp>
        <p:sp>
          <p:nvSpPr>
            <p:cNvPr id="56" name="Rectangle 53"/>
            <p:cNvSpPr>
              <a:spLocks/>
            </p:cNvSpPr>
            <p:nvPr/>
          </p:nvSpPr>
          <p:spPr bwMode="auto">
            <a:xfrm>
              <a:off x="4035466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2.10</a:t>
              </a:r>
            </a:p>
          </p:txBody>
        </p:sp>
        <p:sp>
          <p:nvSpPr>
            <p:cNvPr id="57" name="Rectangle 54"/>
            <p:cNvSpPr>
              <a:spLocks/>
            </p:cNvSpPr>
            <p:nvPr/>
          </p:nvSpPr>
          <p:spPr bwMode="auto">
            <a:xfrm>
              <a:off x="4479966" y="400685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1.18</a:t>
              </a:r>
            </a:p>
          </p:txBody>
        </p:sp>
        <p:sp>
          <p:nvSpPr>
            <p:cNvPr id="58" name="Rectangle 55"/>
            <p:cNvSpPr>
              <a:spLocks/>
            </p:cNvSpPr>
            <p:nvPr/>
          </p:nvSpPr>
          <p:spPr bwMode="auto">
            <a:xfrm>
              <a:off x="4935579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0.85</a:t>
              </a:r>
            </a:p>
          </p:txBody>
        </p:sp>
        <p:sp>
          <p:nvSpPr>
            <p:cNvPr id="59" name="Rectangle 56"/>
            <p:cNvSpPr>
              <a:spLocks/>
            </p:cNvSpPr>
            <p:nvPr/>
          </p:nvSpPr>
          <p:spPr bwMode="auto">
            <a:xfrm>
              <a:off x="5389604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0.10</a:t>
              </a:r>
            </a:p>
          </p:txBody>
        </p:sp>
        <p:sp>
          <p:nvSpPr>
            <p:cNvPr id="60" name="Rectangle 57"/>
            <p:cNvSpPr>
              <a:spLocks/>
            </p:cNvSpPr>
            <p:nvPr/>
          </p:nvSpPr>
          <p:spPr bwMode="auto">
            <a:xfrm>
              <a:off x="1328779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1.02</a:t>
              </a:r>
            </a:p>
          </p:txBody>
        </p:sp>
        <p:sp>
          <p:nvSpPr>
            <p:cNvPr id="61" name="Rectangle 58"/>
            <p:cNvSpPr>
              <a:spLocks/>
            </p:cNvSpPr>
            <p:nvPr/>
          </p:nvSpPr>
          <p:spPr bwMode="auto">
            <a:xfrm>
              <a:off x="1781216" y="4543425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0.79</a:t>
              </a:r>
            </a:p>
          </p:txBody>
        </p:sp>
        <p:sp>
          <p:nvSpPr>
            <p:cNvPr id="62" name="Rectangle 59"/>
            <p:cNvSpPr>
              <a:spLocks/>
            </p:cNvSpPr>
            <p:nvPr/>
          </p:nvSpPr>
          <p:spPr bwMode="auto">
            <a:xfrm>
              <a:off x="222730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1.43</a:t>
              </a:r>
            </a:p>
          </p:txBody>
        </p:sp>
        <p:sp>
          <p:nvSpPr>
            <p:cNvPr id="63" name="Rectangle 60"/>
            <p:cNvSpPr>
              <a:spLocks/>
            </p:cNvSpPr>
            <p:nvPr/>
          </p:nvSpPr>
          <p:spPr bwMode="auto">
            <a:xfrm>
              <a:off x="269085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1.42</a:t>
              </a:r>
            </a:p>
          </p:txBody>
        </p:sp>
        <p:sp>
          <p:nvSpPr>
            <p:cNvPr id="64" name="Rectangle 61"/>
            <p:cNvSpPr>
              <a:spLocks/>
            </p:cNvSpPr>
            <p:nvPr/>
          </p:nvSpPr>
          <p:spPr bwMode="auto">
            <a:xfrm>
              <a:off x="3130591" y="4541838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1.68</a:t>
              </a:r>
            </a:p>
          </p:txBody>
        </p:sp>
        <p:sp>
          <p:nvSpPr>
            <p:cNvPr id="65" name="Rectangle 62"/>
            <p:cNvSpPr>
              <a:spLocks/>
            </p:cNvSpPr>
            <p:nvPr/>
          </p:nvSpPr>
          <p:spPr bwMode="auto">
            <a:xfrm>
              <a:off x="3587791" y="4543425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1.78</a:t>
              </a:r>
            </a:p>
          </p:txBody>
        </p:sp>
        <p:sp>
          <p:nvSpPr>
            <p:cNvPr id="66" name="Rectangle 63"/>
            <p:cNvSpPr>
              <a:spLocks/>
            </p:cNvSpPr>
            <p:nvPr/>
          </p:nvSpPr>
          <p:spPr bwMode="auto">
            <a:xfrm>
              <a:off x="4035466" y="4552692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2.01</a:t>
              </a:r>
            </a:p>
          </p:txBody>
        </p:sp>
        <p:sp>
          <p:nvSpPr>
            <p:cNvPr id="67" name="Rectangle 64"/>
            <p:cNvSpPr>
              <a:spLocks/>
            </p:cNvSpPr>
            <p:nvPr/>
          </p:nvSpPr>
          <p:spPr bwMode="auto">
            <a:xfrm>
              <a:off x="4479966" y="4543425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1.22</a:t>
              </a:r>
            </a:p>
          </p:txBody>
        </p:sp>
        <p:sp>
          <p:nvSpPr>
            <p:cNvPr id="68" name="Rectangle 65"/>
            <p:cNvSpPr>
              <a:spLocks/>
            </p:cNvSpPr>
            <p:nvPr/>
          </p:nvSpPr>
          <p:spPr bwMode="auto">
            <a:xfrm>
              <a:off x="4935579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0.52</a:t>
              </a:r>
            </a:p>
          </p:txBody>
        </p:sp>
        <p:sp>
          <p:nvSpPr>
            <p:cNvPr id="69" name="Rectangle 66"/>
            <p:cNvSpPr>
              <a:spLocks/>
            </p:cNvSpPr>
            <p:nvPr/>
          </p:nvSpPr>
          <p:spPr bwMode="auto">
            <a:xfrm>
              <a:off x="538960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1.86</a:t>
              </a:r>
            </a:p>
          </p:txBody>
        </p:sp>
        <p:sp>
          <p:nvSpPr>
            <p:cNvPr id="70" name="Rectangle 67"/>
            <p:cNvSpPr>
              <a:spLocks/>
            </p:cNvSpPr>
            <p:nvPr/>
          </p:nvSpPr>
          <p:spPr bwMode="auto">
            <a:xfrm>
              <a:off x="1781216" y="508000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0.37</a:t>
              </a:r>
            </a:p>
          </p:txBody>
        </p:sp>
        <p:sp>
          <p:nvSpPr>
            <p:cNvPr id="71" name="Rectangle 68"/>
            <p:cNvSpPr>
              <a:spLocks/>
            </p:cNvSpPr>
            <p:nvPr/>
          </p:nvSpPr>
          <p:spPr bwMode="auto">
            <a:xfrm>
              <a:off x="2227304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0.73</a:t>
              </a:r>
            </a:p>
          </p:txBody>
        </p:sp>
        <p:sp>
          <p:nvSpPr>
            <p:cNvPr id="72" name="Rectangle 69"/>
            <p:cNvSpPr>
              <a:spLocks/>
            </p:cNvSpPr>
            <p:nvPr/>
          </p:nvSpPr>
          <p:spPr bwMode="auto">
            <a:xfrm>
              <a:off x="2690854" y="508926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2.71</a:t>
              </a:r>
            </a:p>
          </p:txBody>
        </p:sp>
        <p:sp>
          <p:nvSpPr>
            <p:cNvPr id="73" name="Rectangle 70"/>
            <p:cNvSpPr>
              <a:spLocks/>
            </p:cNvSpPr>
            <p:nvPr/>
          </p:nvSpPr>
          <p:spPr bwMode="auto">
            <a:xfrm>
              <a:off x="3130591" y="5078413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0.68</a:t>
              </a:r>
            </a:p>
          </p:txBody>
        </p:sp>
        <p:sp>
          <p:nvSpPr>
            <p:cNvPr id="74" name="Rectangle 71"/>
            <p:cNvSpPr>
              <a:spLocks/>
            </p:cNvSpPr>
            <p:nvPr/>
          </p:nvSpPr>
          <p:spPr bwMode="auto">
            <a:xfrm>
              <a:off x="3587791" y="508000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0.88</a:t>
              </a:r>
            </a:p>
          </p:txBody>
        </p:sp>
        <p:sp>
          <p:nvSpPr>
            <p:cNvPr id="75" name="Rectangle 72"/>
            <p:cNvSpPr>
              <a:spLocks/>
            </p:cNvSpPr>
            <p:nvPr/>
          </p:nvSpPr>
          <p:spPr bwMode="auto">
            <a:xfrm>
              <a:off x="4035466" y="508000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1.39</a:t>
              </a:r>
            </a:p>
          </p:txBody>
        </p:sp>
        <p:sp>
          <p:nvSpPr>
            <p:cNvPr id="76" name="Rectangle 73"/>
            <p:cNvSpPr>
              <a:spLocks/>
            </p:cNvSpPr>
            <p:nvPr/>
          </p:nvSpPr>
          <p:spPr bwMode="auto">
            <a:xfrm>
              <a:off x="4479966" y="508000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2.45</a:t>
              </a:r>
            </a:p>
          </p:txBody>
        </p:sp>
        <p:sp>
          <p:nvSpPr>
            <p:cNvPr id="77" name="Rectangle 74"/>
            <p:cNvSpPr>
              <a:spLocks/>
            </p:cNvSpPr>
            <p:nvPr/>
          </p:nvSpPr>
          <p:spPr bwMode="auto">
            <a:xfrm>
              <a:off x="4935579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0.58</a:t>
              </a:r>
            </a:p>
          </p:txBody>
        </p:sp>
        <p:sp>
          <p:nvSpPr>
            <p:cNvPr id="78" name="Rectangle 75"/>
            <p:cNvSpPr>
              <a:spLocks/>
            </p:cNvSpPr>
            <p:nvPr/>
          </p:nvSpPr>
          <p:spPr bwMode="auto">
            <a:xfrm>
              <a:off x="5389604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0.38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-463337" y="3593976"/>
              <a:ext cx="2244082" cy="173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20326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ONCVPSPs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NC </a:t>
            </a: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with/without semi-core states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Good log derivative up to 3-5 Ha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Validated with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DF, </a:t>
            </a: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GBRV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tests, Phonons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endParaRPr lang="en-US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7730"/>
            <a:ext cx="5161601" cy="355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/>
          </p:cNvSpPr>
          <p:nvPr/>
        </p:nvSpPr>
        <p:spPr bwMode="auto">
          <a:xfrm>
            <a:off x="5255933" y="3910533"/>
            <a:ext cx="3430867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Deltafactor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:</a:t>
            </a:r>
          </a:p>
          <a:p>
            <a:pPr>
              <a:spcBef>
                <a:spcPts val="703"/>
              </a:spcBef>
              <a:buClr>
                <a:srgbClr val="000000"/>
              </a:buClr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1.0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meV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/>
            </a:r>
            <a:b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</a:br>
            <a:r>
              <a:rPr lang="en-US" sz="13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best pseudo for each element, including </a:t>
            </a:r>
            <a:r>
              <a:rPr lang="en-US" sz="13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Mn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!)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Clr>
                <a:srgbClr val="000000"/>
              </a:buClr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1.6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meV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/>
            </a:r>
            <a:b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</a:br>
            <a:r>
              <a:rPr lang="en-US" sz="13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all </a:t>
            </a:r>
            <a:r>
              <a:rPr lang="en-US" sz="13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pseudos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)</a:t>
            </a:r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0800000" flipH="1">
            <a:off x="4687623" y="6033619"/>
            <a:ext cx="219487" cy="222664"/>
          </a:xfrm>
          <a:prstGeom prst="line">
            <a:avLst/>
          </a:prstGeom>
          <a:noFill/>
          <a:ln w="38100" cap="flat">
            <a:solidFill>
              <a:srgbClr val="CC020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Rectangle 18"/>
          <p:cNvSpPr>
            <a:spLocks/>
          </p:cNvSpPr>
          <p:nvPr/>
        </p:nvSpPr>
        <p:spPr bwMode="auto">
          <a:xfrm>
            <a:off x="5062994" y="5802789"/>
            <a:ext cx="2672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spcBef>
                <a:spcPts val="703"/>
              </a:spcBef>
            </a:pPr>
            <a:r>
              <a:rPr lang="en-US" sz="15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Mn</a:t>
            </a:r>
            <a:endParaRPr lang="en-US" sz="15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51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2811302" y="1600200"/>
            <a:ext cx="6155911" cy="525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Energy cutoffs</a:t>
            </a:r>
          </a:p>
          <a:p>
            <a:r>
              <a:rPr lang="en-US" dirty="0" err="1" smtClean="0"/>
              <a:t>Kpoints</a:t>
            </a:r>
            <a:endParaRPr lang="en-US" dirty="0" smtClean="0"/>
          </a:p>
          <a:p>
            <a:r>
              <a:rPr lang="en-US" dirty="0" smtClean="0"/>
              <a:t>Smearing</a:t>
            </a:r>
          </a:p>
          <a:p>
            <a:r>
              <a:rPr lang="en-US" dirty="0" smtClean="0"/>
              <a:t>Bands</a:t>
            </a:r>
          </a:p>
          <a:p>
            <a:r>
              <a:rPr lang="en-US" dirty="0" err="1" smtClean="0"/>
              <a:t>Pseudo’s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513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processing</a:t>
            </a:r>
            <a:endParaRPr lang="en-US" dirty="0"/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255880" y="5112833"/>
            <a:ext cx="6743700" cy="1524000"/>
          </a:xfrm>
          <a:prstGeom prst="rect">
            <a:avLst/>
          </a:prstGeom>
          <a:noFill/>
          <a:ln w="25400" cap="flat">
            <a:noFill/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nscf_ebands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abiopen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("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si_nscf_GSR.nc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").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gs_ebands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abiopen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("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si_scf_GSR.nc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").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</a:t>
            </a:r>
            <a:endParaRPr lang="en-US" sz="1800" dirty="0">
              <a:solidFill>
                <a:schemeClr val="tx1"/>
              </a:solidFill>
              <a:latin typeface="Courier" charset="0"/>
              <a:ea typeface="ＭＳ Ｐゴシック" charset="0"/>
              <a:cs typeface="Courier" charset="0"/>
              <a:sym typeface="Courier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ourier" charset="0"/>
              <a:ea typeface="ＭＳ Ｐゴシック" charset="0"/>
              <a:cs typeface="Courier" charset="0"/>
              <a:sym typeface="Courier" charset="0"/>
            </a:endParaRP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nscf_ebands.plot_with_edos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gs_ebands.get_edos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())</a:t>
            </a:r>
          </a:p>
        </p:txBody>
      </p:sp>
      <p:pic>
        <p:nvPicPr>
          <p:cNvPr id="8" name="Picture 7" descr="Screen Shot 2015-05-20 at 15.15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80" y="1746918"/>
            <a:ext cx="2600601" cy="304044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856481" y="1163062"/>
            <a:ext cx="6287519" cy="4225150"/>
            <a:chOff x="2856481" y="1163062"/>
            <a:chExt cx="6287519" cy="422515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0002" y="1163062"/>
              <a:ext cx="5633998" cy="422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Straight Arrow Connector 9"/>
            <p:cNvCxnSpPr>
              <a:stCxn id="8" idx="3"/>
              <a:endCxn id="4" idx="1"/>
            </p:cNvCxnSpPr>
            <p:nvPr/>
          </p:nvCxnSpPr>
          <p:spPr>
            <a:xfrm>
              <a:off x="2856481" y="3267138"/>
              <a:ext cx="653521" cy="849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7394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Automatically for many structures</a:t>
            </a:r>
            <a:endParaRPr lang="en-US" dirty="0"/>
          </a:p>
        </p:txBody>
      </p:sp>
      <p:sp>
        <p:nvSpPr>
          <p:cNvPr id="4" name="Rectangle 7"/>
          <p:cNvSpPr>
            <a:spLocks/>
          </p:cNvSpPr>
          <p:nvPr/>
        </p:nvSpPr>
        <p:spPr bwMode="auto">
          <a:xfrm>
            <a:off x="1282700" y="8426450"/>
            <a:ext cx="10693400" cy="863600"/>
          </a:xfrm>
          <a:prstGeom prst="rect">
            <a:avLst/>
          </a:prstGeom>
          <a:noFill/>
          <a:ln w="25400" cap="flat">
            <a:solidFill>
              <a:srgbClr val="CC02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sp>
        <p:nvSpPr>
          <p:cNvPr id="5" name="Rectangle 7"/>
          <p:cNvSpPr>
            <a:spLocks/>
          </p:cNvSpPr>
          <p:nvPr/>
        </p:nvSpPr>
        <p:spPr bwMode="auto">
          <a:xfrm>
            <a:off x="1435100" y="8578850"/>
            <a:ext cx="10693400" cy="863600"/>
          </a:xfrm>
          <a:prstGeom prst="rect">
            <a:avLst/>
          </a:prstGeom>
          <a:noFill/>
          <a:ln w="25400" cap="flat">
            <a:solidFill>
              <a:srgbClr val="CC02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164651" y="5721249"/>
            <a:ext cx="8797057" cy="863600"/>
          </a:xfrm>
          <a:prstGeom prst="rect">
            <a:avLst/>
          </a:prstGeom>
          <a:noFill/>
          <a:ln w="25400" cap="flat">
            <a:noFill/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kern="12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kern="12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333" y="1450023"/>
            <a:ext cx="5090574" cy="427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12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998443" y="2739912"/>
            <a:ext cx="1766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generation:</a:t>
            </a:r>
          </a:p>
          <a:p>
            <a:r>
              <a:rPr lang="en-US" dirty="0" smtClean="0"/>
              <a:t>GUI or scripted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49445" y="649111"/>
            <a:ext cx="34813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                 based Python package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Workflow management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ABINIT I/O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Post processing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96" y="668162"/>
            <a:ext cx="1332086" cy="333022"/>
          </a:xfrm>
          <a:prstGeom prst="rect">
            <a:avLst/>
          </a:prstGeom>
        </p:spPr>
      </p:pic>
      <p:pic>
        <p:nvPicPr>
          <p:cNvPr id="12" name="Picture 11" descr="Screen Shot 2016-09-18 at 21.50.25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45" y="4196493"/>
            <a:ext cx="2231951" cy="13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1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23281</TotalTime>
  <Words>1292</Words>
  <Application>Microsoft Macintosh PowerPoint</Application>
  <PresentationFormat>On-screen Show (4:3)</PresentationFormat>
  <Paragraphs>339</Paragraphs>
  <Slides>52</Slides>
  <Notes>8</Notes>
  <HiddenSlides>10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Office Theme</vt:lpstr>
      <vt:lpstr>Formel</vt:lpstr>
      <vt:lpstr>Equation</vt:lpstr>
      <vt:lpstr>High-throughput GW</vt:lpstr>
      <vt:lpstr>High-throughput GW</vt:lpstr>
      <vt:lpstr>GW in High Throughput</vt:lpstr>
      <vt:lpstr>PowerPoint Presentation</vt:lpstr>
      <vt:lpstr>Baby sitting</vt:lpstr>
      <vt:lpstr>Convergence studies</vt:lpstr>
      <vt:lpstr>Post processing</vt:lpstr>
      <vt:lpstr>Automatically for many structures</vt:lpstr>
      <vt:lpstr>PowerPoint Presentation</vt:lpstr>
      <vt:lpstr>PowerPoint Presentation</vt:lpstr>
      <vt:lpstr>PowerPoint Presentation</vt:lpstr>
      <vt:lpstr>PowerPoint Presentation</vt:lpstr>
      <vt:lpstr>Automatic GW flow</vt:lpstr>
      <vt:lpstr>Convergence study</vt:lpstr>
      <vt:lpstr>PowerPoint Presentation</vt:lpstr>
      <vt:lpstr>PowerPoint Presentation</vt:lpstr>
      <vt:lpstr>Automatic GW flow</vt:lpstr>
      <vt:lpstr>First application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Statistics</vt:lpstr>
      <vt:lpstr>Empty states v.s. Sigma cutoff</vt:lpstr>
      <vt:lpstr>Collaborators</vt:lpstr>
      <vt:lpstr>Benchmark set for molecules: GW100  </vt:lpstr>
      <vt:lpstr>PowerPoint Presentation</vt:lpstr>
      <vt:lpstr>Graphical interfaces</vt:lpstr>
      <vt:lpstr>PowerPoint Presentation</vt:lpstr>
      <vt:lpstr>KS v.s. Quasi-Particle equation</vt:lpstr>
      <vt:lpstr>GW wrapper</vt:lpstr>
      <vt:lpstr>2D convergence problem</vt:lpstr>
      <vt:lpstr>PowerPoint Presentation</vt:lpstr>
      <vt:lpstr>DFPT</vt:lpstr>
      <vt:lpstr>Raman with frozen phonon</vt:lpstr>
      <vt:lpstr>Ecuteps ?</vt:lpstr>
      <vt:lpstr>GW in High Throughput</vt:lpstr>
      <vt:lpstr>GW in High Throughput</vt:lpstr>
      <vt:lpstr>PowerPoint Presentation</vt:lpstr>
      <vt:lpstr>Pseudo Dojo</vt:lpstr>
      <vt:lpstr>ONCVPSP PDv0.2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+</vt:lpstr>
      <vt:lpstr>Table of ONCVPSPs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Michiel Van Setten</dc:creator>
  <cp:lastModifiedBy>Michiel Van Setten</cp:lastModifiedBy>
  <cp:revision>97</cp:revision>
  <cp:lastPrinted>2015-09-08T09:34:51Z</cp:lastPrinted>
  <dcterms:created xsi:type="dcterms:W3CDTF">2015-04-23T07:30:55Z</dcterms:created>
  <dcterms:modified xsi:type="dcterms:W3CDTF">2016-09-18T20:08:29Z</dcterms:modified>
</cp:coreProperties>
</file>