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33"/>
  </p:notesMasterIdLst>
  <p:handoutMasterIdLst>
    <p:handoutMasterId r:id="rId34"/>
  </p:handoutMasterIdLst>
  <p:sldIdLst>
    <p:sldId id="256" r:id="rId2"/>
    <p:sldId id="401" r:id="rId3"/>
    <p:sldId id="387" r:id="rId4"/>
    <p:sldId id="388" r:id="rId5"/>
    <p:sldId id="389" r:id="rId6"/>
    <p:sldId id="390" r:id="rId7"/>
    <p:sldId id="420" r:id="rId8"/>
    <p:sldId id="400" r:id="rId9"/>
    <p:sldId id="395" r:id="rId10"/>
    <p:sldId id="394" r:id="rId11"/>
    <p:sldId id="318" r:id="rId12"/>
    <p:sldId id="398" r:id="rId13"/>
    <p:sldId id="399" r:id="rId14"/>
    <p:sldId id="343" r:id="rId15"/>
    <p:sldId id="402" r:id="rId16"/>
    <p:sldId id="345" r:id="rId17"/>
    <p:sldId id="397" r:id="rId18"/>
    <p:sldId id="425" r:id="rId19"/>
    <p:sldId id="424" r:id="rId20"/>
    <p:sldId id="413" r:id="rId21"/>
    <p:sldId id="414" r:id="rId22"/>
    <p:sldId id="415" r:id="rId23"/>
    <p:sldId id="416" r:id="rId24"/>
    <p:sldId id="421" r:id="rId25"/>
    <p:sldId id="422" r:id="rId26"/>
    <p:sldId id="423" r:id="rId27"/>
    <p:sldId id="419" r:id="rId28"/>
    <p:sldId id="418" r:id="rId29"/>
    <p:sldId id="409" r:id="rId30"/>
    <p:sldId id="410" r:id="rId31"/>
    <p:sldId id="334" r:id="rId32"/>
  </p:sldIdLst>
  <p:sldSz cx="12192000" cy="6858000"/>
  <p:notesSz cx="6881813" cy="100155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7" name="A" initials="A [5]" lastIdx="1" clrIdx="6">
    <p:extLst/>
  </p:cmAuthor>
  <p:cmAuthor id="1" name="Manon Hermann" initials="MH" lastIdx="0" clrIdx="0">
    <p:extLst/>
  </p:cmAuthor>
  <p:cmAuthor id="2" name="A-User" initials="AU" lastIdx="8" clrIdx="1">
    <p:extLst/>
  </p:cmAuthor>
  <p:cmAuthor id="3" name="A" initials="A" lastIdx="4" clrIdx="2">
    <p:extLst/>
  </p:cmAuthor>
  <p:cmAuthor id="4" name="A" initials="A [2]" lastIdx="1" clrIdx="3">
    <p:extLst/>
  </p:cmAuthor>
  <p:cmAuthor id="5" name="A" initials="A [3]" lastIdx="1" clrIdx="4">
    <p:extLst/>
  </p:cmAuthor>
  <p:cmAuthor id="6" name="A" initials="A [4]" lastIdx="1" clrIdx="5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CCFF"/>
    <a:srgbClr val="FF9300"/>
    <a:srgbClr val="FF0000"/>
    <a:srgbClr val="B6EF78"/>
    <a:srgbClr val="B0D2FF"/>
    <a:srgbClr val="FFA996"/>
    <a:srgbClr val="BEE39B"/>
    <a:srgbClr val="AAE4FF"/>
    <a:srgbClr val="666699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17292A2E-F333-43FB-9621-5CBBE7FDCDCB}" styleName="Style léger 2 - Accentuation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D27102A9-8310-4765-A935-A1911B00CA55}" styleName="Style léger 1 - Accentuation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1" autoAdjust="0"/>
    <p:restoredTop sz="78349" autoAdjust="0"/>
  </p:normalViewPr>
  <p:slideViewPr>
    <p:cSldViewPr snapToGrid="0">
      <p:cViewPr>
        <p:scale>
          <a:sx n="80" d="100"/>
          <a:sy n="80" d="100"/>
        </p:scale>
        <p:origin x="1120" y="-1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2416" y="1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commentAuthors" Target="commentAuthor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98102" y="0"/>
            <a:ext cx="2982119" cy="502516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>
              <a:defRPr sz="1300"/>
            </a:lvl1pPr>
          </a:lstStyle>
          <a:p>
            <a:fld id="{0FD3EBC3-FBCA-4493-B5FF-8F942B6BF643}" type="datetimeFigureOut">
              <a:rPr lang="fr-BE" smtClean="0"/>
              <a:t>6/08/19</a:t>
            </a:fld>
            <a:endParaRPr lang="fr-BE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9513023"/>
            <a:ext cx="2982119" cy="502515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>
              <a:defRPr sz="1300"/>
            </a:lvl1pPr>
          </a:lstStyle>
          <a:p>
            <a:endParaRPr lang="fr-BE" dirty="0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98102" y="9513023"/>
            <a:ext cx="2982119" cy="502515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>
              <a:defRPr sz="1300"/>
            </a:lvl1pPr>
          </a:lstStyle>
          <a:p>
            <a:fld id="{DD92AFE2-AF03-4D6E-B13C-16FA9E49AA2C}" type="slidenum">
              <a:rPr lang="fr-BE" smtClean="0"/>
              <a:t>‹Nr.›</a:t>
            </a:fld>
            <a:endParaRPr lang="fr-BE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980" y="9513023"/>
            <a:ext cx="439344" cy="479554"/>
          </a:xfrm>
          <a:prstGeom prst="rect">
            <a:avLst/>
          </a:prstGeom>
        </p:spPr>
      </p:pic>
      <p:sp>
        <p:nvSpPr>
          <p:cNvPr id="6" name="Espace réservé de l’en-tête 5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913" cy="5016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485252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2119" cy="502516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98102" y="0"/>
            <a:ext cx="2982119" cy="502516"/>
          </a:xfrm>
          <a:prstGeom prst="rect">
            <a:avLst/>
          </a:prstGeom>
        </p:spPr>
        <p:txBody>
          <a:bodyPr vert="horz" lIns="96551" tIns="48276" rIns="96551" bIns="48276" rtlCol="0"/>
          <a:lstStyle>
            <a:lvl1pPr algn="r">
              <a:defRPr sz="1300"/>
            </a:lvl1pPr>
          </a:lstStyle>
          <a:p>
            <a:fld id="{9980FB88-D7E0-45DE-AB78-BADA376AEEE4}" type="datetimeFigureOut">
              <a:rPr lang="fr-BE" smtClean="0"/>
              <a:t>6/08/19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07100" cy="33797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551" tIns="48276" rIns="96551" bIns="48276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8182" y="4819978"/>
            <a:ext cx="5505450" cy="3943618"/>
          </a:xfrm>
          <a:prstGeom prst="rect">
            <a:avLst/>
          </a:prstGeom>
        </p:spPr>
        <p:txBody>
          <a:bodyPr vert="horz" lIns="96551" tIns="48276" rIns="96551" bIns="48276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513023"/>
            <a:ext cx="2982119" cy="502515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l">
              <a:defRPr sz="13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98102" y="9513023"/>
            <a:ext cx="2982119" cy="502515"/>
          </a:xfrm>
          <a:prstGeom prst="rect">
            <a:avLst/>
          </a:prstGeom>
        </p:spPr>
        <p:txBody>
          <a:bodyPr vert="horz" lIns="96551" tIns="48276" rIns="96551" bIns="48276" rtlCol="0" anchor="b"/>
          <a:lstStyle>
            <a:lvl1pPr algn="r">
              <a:defRPr sz="1300"/>
            </a:lvl1pPr>
          </a:lstStyle>
          <a:p>
            <a:fld id="{2C9DB983-1E71-41F7-8322-15FAA1762F8C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37446141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b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9050738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  <a:p>
            <a:br>
              <a:rPr lang="fr-FR" baseline="0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12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319994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03304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039777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baseline="0" dirty="0" err="1"/>
              <a:t>We</a:t>
            </a:r>
            <a:r>
              <a:rPr lang="fr-FR" baseline="0" dirty="0"/>
              <a:t> </a:t>
            </a:r>
            <a:r>
              <a:rPr lang="fr-FR" baseline="0" dirty="0" err="1"/>
              <a:t>anaysed</a:t>
            </a:r>
            <a:r>
              <a:rPr lang="fr-FR" baseline="0" dirty="0"/>
              <a:t> 1000 </a:t>
            </a:r>
            <a:r>
              <a:rPr lang="fr-FR" baseline="0" dirty="0" err="1"/>
              <a:t>examples</a:t>
            </a:r>
            <a:r>
              <a:rPr lang="fr-FR" baseline="0" dirty="0"/>
              <a:t> </a:t>
            </a:r>
            <a:r>
              <a:rPr lang="fr-FR" baseline="0" dirty="0" err="1"/>
              <a:t>from</a:t>
            </a:r>
            <a:r>
              <a:rPr lang="fr-FR" baseline="0" dirty="0"/>
              <a:t> </a:t>
            </a:r>
            <a:r>
              <a:rPr lang="fr-FR" baseline="0" dirty="0" err="1"/>
              <a:t>two</a:t>
            </a:r>
            <a:r>
              <a:rPr lang="fr-FR" baseline="0" dirty="0"/>
              <a:t> comparable </a:t>
            </a:r>
            <a:r>
              <a:rPr lang="fr-FR" baseline="0" dirty="0" err="1"/>
              <a:t>corpora</a:t>
            </a:r>
            <a:r>
              <a:rPr lang="fr-FR" baseline="0" dirty="0"/>
              <a:t> : the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DeReKo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from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IDS for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German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 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Corpus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Hedendaags</a:t>
            </a:r>
            <a:r>
              <a:rPr lang="fr-FR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Nederlands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 Dutch.</a:t>
            </a:r>
          </a:p>
          <a:p>
            <a:r>
              <a:rPr lang="fr-F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It’s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fr-F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synchronic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fr-F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analysis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I focus on </a:t>
            </a:r>
            <a:r>
              <a:rPr lang="fr-FR" sz="1200" kern="1200" baseline="0" dirty="0" err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press</a:t>
            </a:r>
            <a:r>
              <a:rPr lang="fr-FR" sz="120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articles. </a:t>
            </a: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9956661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And about</a:t>
            </a:r>
            <a:r>
              <a:rPr lang="en-GB" baseline="0" noProof="0" dirty="0"/>
              <a:t> conceptualizations:</a:t>
            </a:r>
          </a:p>
          <a:p>
            <a:endParaRPr lang="en-GB" baseline="0" noProof="0" dirty="0"/>
          </a:p>
          <a:p>
            <a:r>
              <a:rPr lang="en-GB" baseline="0" noProof="0" dirty="0"/>
              <a:t>We realized that there are actually to possibilities</a:t>
            </a:r>
          </a:p>
          <a:p>
            <a:r>
              <a:rPr lang="en-GB" baseline="0" noProof="0" dirty="0"/>
              <a:t>1) the verb is determined by the conceptualisation of  the unit (PREP+NOUN) like in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/>
              <a:t>2) the verb is determined by the conceptualisation of the figure like in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noProof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/>
              <a:t>One of these two conceptualizations is always dominant.</a:t>
            </a:r>
          </a:p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1216902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And about</a:t>
            </a:r>
            <a:r>
              <a:rPr lang="en-GB" baseline="0" noProof="0" dirty="0"/>
              <a:t> conceptualizations:</a:t>
            </a:r>
          </a:p>
          <a:p>
            <a:endParaRPr lang="en-GB" baseline="0" noProof="0" dirty="0"/>
          </a:p>
          <a:p>
            <a:r>
              <a:rPr lang="en-GB" baseline="0" noProof="0" dirty="0"/>
              <a:t>We realized that there are actually to possibilities</a:t>
            </a:r>
          </a:p>
          <a:p>
            <a:r>
              <a:rPr lang="en-GB" baseline="0" noProof="0" dirty="0"/>
              <a:t>1) the verb is determined by the conceptualisation of  the unit (PREP+NOUN) like in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/>
              <a:t>2) the verb is determined by the conceptualisation of the figure like in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noProof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/>
              <a:t>One of these two conceptualizations is always dominant.</a:t>
            </a:r>
          </a:p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2298386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noProof="0" dirty="0"/>
              <a:t>And about</a:t>
            </a:r>
            <a:r>
              <a:rPr lang="en-GB" baseline="0" noProof="0" dirty="0"/>
              <a:t> conceptualizations:</a:t>
            </a:r>
          </a:p>
          <a:p>
            <a:endParaRPr lang="en-GB" baseline="0" noProof="0" dirty="0"/>
          </a:p>
          <a:p>
            <a:r>
              <a:rPr lang="en-GB" baseline="0" noProof="0" dirty="0"/>
              <a:t>We realized that there are actually to possibilities</a:t>
            </a:r>
          </a:p>
          <a:p>
            <a:r>
              <a:rPr lang="en-GB" baseline="0" noProof="0" dirty="0"/>
              <a:t>1) the verb is determined by the conceptualisation of  the unit (PREP+NOUN) like in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/>
              <a:t>2) the verb is determined by the conceptualisation of the figure like in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baseline="0" noProof="0" dirty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baseline="0" noProof="0" dirty="0"/>
              <a:t>One of these two conceptualizations is always dominant.</a:t>
            </a:r>
          </a:p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0943786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err="1"/>
              <a:t>Complementary</a:t>
            </a:r>
            <a:r>
              <a:rPr lang="de-DE" baseline="0" dirty="0"/>
              <a:t> </a:t>
            </a:r>
            <a:r>
              <a:rPr lang="de-DE" baseline="0" dirty="0" err="1"/>
              <a:t>distribution</a:t>
            </a:r>
            <a:r>
              <a:rPr lang="de-DE" baseline="0" dirty="0"/>
              <a:t> in German</a:t>
            </a:r>
          </a:p>
          <a:p>
            <a:r>
              <a:rPr lang="de-DE" baseline="0" dirty="0"/>
              <a:t>In </a:t>
            </a:r>
            <a:r>
              <a:rPr lang="de-DE" baseline="0" dirty="0" err="1"/>
              <a:t>both</a:t>
            </a:r>
            <a:r>
              <a:rPr lang="de-DE" baseline="0" dirty="0"/>
              <a:t> </a:t>
            </a:r>
            <a:r>
              <a:rPr lang="de-DE" baseline="0" dirty="0" err="1"/>
              <a:t>languages</a:t>
            </a:r>
            <a:r>
              <a:rPr lang="de-DE" baseline="0" dirty="0"/>
              <a:t> SETZEN/ZETTEN </a:t>
            </a:r>
            <a:r>
              <a:rPr lang="de-DE" baseline="0" dirty="0" err="1"/>
              <a:t>as</a:t>
            </a:r>
            <a:r>
              <a:rPr lang="de-DE" baseline="0" dirty="0"/>
              <a:t> </a:t>
            </a:r>
            <a:r>
              <a:rPr lang="de-DE" baseline="0" dirty="0" err="1"/>
              <a:t>more</a:t>
            </a:r>
            <a:r>
              <a:rPr lang="de-DE" baseline="0" dirty="0"/>
              <a:t> </a:t>
            </a:r>
            <a:r>
              <a:rPr lang="de-DE" baseline="0" dirty="0" err="1"/>
              <a:t>uses</a:t>
            </a:r>
            <a:r>
              <a:rPr lang="de-DE" baseline="0" dirty="0"/>
              <a:t>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24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327339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/>
              <a:t>4 </a:t>
            </a:r>
            <a:r>
              <a:rPr lang="de-DE" baseline="0" dirty="0" err="1"/>
              <a:t>uses</a:t>
            </a:r>
            <a:r>
              <a:rPr lang="de-DE" baseline="0" dirty="0"/>
              <a:t> in </a:t>
            </a:r>
            <a:r>
              <a:rPr lang="de-DE" baseline="0" dirty="0" err="1"/>
              <a:t>common</a:t>
            </a:r>
            <a:r>
              <a:rPr lang="de-DE" baseline="0" dirty="0"/>
              <a:t> </a:t>
            </a:r>
          </a:p>
          <a:p>
            <a:r>
              <a:rPr lang="de-DE" baseline="0" dirty="0"/>
              <a:t>1 </a:t>
            </a:r>
            <a:r>
              <a:rPr lang="de-DE" baseline="0" dirty="0" err="1"/>
              <a:t>use</a:t>
            </a:r>
            <a:r>
              <a:rPr lang="de-DE" baseline="0" dirty="0"/>
              <a:t> </a:t>
            </a:r>
            <a:r>
              <a:rPr lang="de-DE" baseline="0" dirty="0" err="1"/>
              <a:t>specific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SETZEN</a:t>
            </a:r>
          </a:p>
          <a:p>
            <a:r>
              <a:rPr lang="de-DE" baseline="0" dirty="0"/>
              <a:t>2 </a:t>
            </a:r>
            <a:r>
              <a:rPr lang="de-DE" baseline="0" dirty="0" err="1"/>
              <a:t>uses</a:t>
            </a:r>
            <a:r>
              <a:rPr lang="de-DE" baseline="0" dirty="0"/>
              <a:t> </a:t>
            </a:r>
            <a:r>
              <a:rPr lang="de-DE" baseline="0" dirty="0" err="1"/>
              <a:t>specific</a:t>
            </a:r>
            <a:r>
              <a:rPr lang="de-DE" baseline="0" dirty="0"/>
              <a:t> </a:t>
            </a:r>
            <a:r>
              <a:rPr lang="de-DE" baseline="0" dirty="0" err="1"/>
              <a:t>for</a:t>
            </a:r>
            <a:r>
              <a:rPr lang="de-DE" baseline="0" dirty="0"/>
              <a:t> ZETTEN</a:t>
            </a:r>
          </a:p>
          <a:p>
            <a:endParaRPr lang="de-DE" baseline="0" dirty="0"/>
          </a:p>
          <a:p>
            <a:r>
              <a:rPr lang="de-DE" baseline="0" dirty="0"/>
              <a:t>ZETTEN </a:t>
            </a:r>
            <a:r>
              <a:rPr lang="de-DE" baseline="0" dirty="0" err="1"/>
              <a:t>has</a:t>
            </a:r>
            <a:r>
              <a:rPr lang="de-DE" baseline="0" dirty="0"/>
              <a:t> </a:t>
            </a:r>
            <a:r>
              <a:rPr lang="de-DE" baseline="0" dirty="0" err="1"/>
              <a:t>more</a:t>
            </a:r>
            <a:r>
              <a:rPr lang="de-DE" baseline="0" dirty="0"/>
              <a:t> </a:t>
            </a:r>
            <a:r>
              <a:rPr lang="de-DE" baseline="0" dirty="0" err="1"/>
              <a:t>uses</a:t>
            </a:r>
            <a:r>
              <a:rPr lang="de-DE" baseline="0" dirty="0"/>
              <a:t> </a:t>
            </a:r>
            <a:r>
              <a:rPr lang="de-DE" baseline="0" dirty="0" err="1"/>
              <a:t>than</a:t>
            </a:r>
            <a:r>
              <a:rPr lang="de-DE" baseline="0" dirty="0"/>
              <a:t> SETZEN</a:t>
            </a:r>
          </a:p>
          <a:p>
            <a:endParaRPr lang="de-DE" baseline="0" dirty="0"/>
          </a:p>
          <a:p>
            <a:endParaRPr lang="de-DE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25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60123852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aseline="0" dirty="0" err="1"/>
              <a:t>Two</a:t>
            </a:r>
            <a:r>
              <a:rPr lang="de-DE" baseline="0" dirty="0"/>
              <a:t> </a:t>
            </a:r>
            <a:r>
              <a:rPr lang="de-DE" baseline="0" dirty="0" err="1"/>
              <a:t>uses</a:t>
            </a:r>
            <a:r>
              <a:rPr lang="de-DE" baseline="0" dirty="0"/>
              <a:t> in </a:t>
            </a:r>
            <a:r>
              <a:rPr lang="de-DE" baseline="0" dirty="0" err="1"/>
              <a:t>common</a:t>
            </a:r>
            <a:endParaRPr lang="de-DE" baseline="0" dirty="0"/>
          </a:p>
          <a:p>
            <a:r>
              <a:rPr lang="de-DE" baseline="0" dirty="0" err="1"/>
              <a:t>One</a:t>
            </a:r>
            <a:r>
              <a:rPr lang="de-DE" baseline="0" dirty="0"/>
              <a:t> </a:t>
            </a:r>
            <a:r>
              <a:rPr lang="de-DE" baseline="0" dirty="0" err="1"/>
              <a:t>use</a:t>
            </a:r>
            <a:r>
              <a:rPr lang="de-DE" baseline="0" dirty="0"/>
              <a:t> ist just </a:t>
            </a:r>
            <a:r>
              <a:rPr lang="de-DE" baseline="0" dirty="0" err="1"/>
              <a:t>with</a:t>
            </a:r>
            <a:r>
              <a:rPr lang="de-DE" baseline="0" dirty="0"/>
              <a:t> (Du) Stellen</a:t>
            </a:r>
          </a:p>
          <a:p>
            <a:r>
              <a:rPr lang="de-DE" baseline="0" dirty="0" err="1"/>
              <a:t>Another</a:t>
            </a:r>
            <a:r>
              <a:rPr lang="de-DE" baseline="0" dirty="0"/>
              <a:t> </a:t>
            </a:r>
            <a:r>
              <a:rPr lang="de-DE" baseline="0" dirty="0" err="1"/>
              <a:t>use</a:t>
            </a:r>
            <a:r>
              <a:rPr lang="de-DE" baseline="0" dirty="0"/>
              <a:t> </a:t>
            </a:r>
            <a:r>
              <a:rPr lang="de-DE" baseline="0" dirty="0" err="1"/>
              <a:t>is</a:t>
            </a:r>
            <a:r>
              <a:rPr lang="de-DE" baseline="0" dirty="0"/>
              <a:t> just </a:t>
            </a:r>
            <a:r>
              <a:rPr lang="de-DE" baseline="0" dirty="0" err="1"/>
              <a:t>with</a:t>
            </a:r>
            <a:r>
              <a:rPr lang="de-DE" baseline="0" dirty="0"/>
              <a:t> (</a:t>
            </a:r>
            <a:r>
              <a:rPr lang="de-DE" baseline="0" dirty="0" err="1"/>
              <a:t>Ge</a:t>
            </a:r>
            <a:r>
              <a:rPr lang="de-DE" baseline="0" dirty="0"/>
              <a:t>) Stellen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26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66835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The</a:t>
            </a:r>
            <a:r>
              <a:rPr lang="fr-FR" baseline="0" dirty="0"/>
              <a:t> </a:t>
            </a:r>
            <a:r>
              <a:rPr lang="fr-FR" baseline="0" dirty="0" err="1"/>
              <a:t>title</a:t>
            </a:r>
            <a:r>
              <a:rPr lang="fr-FR" baseline="0" dirty="0"/>
              <a:t> of </a:t>
            </a:r>
            <a:r>
              <a:rPr lang="fr-FR" baseline="0" dirty="0" err="1"/>
              <a:t>our</a:t>
            </a:r>
            <a:r>
              <a:rPr lang="fr-FR" baseline="0" dirty="0"/>
              <a:t> </a:t>
            </a:r>
            <a:r>
              <a:rPr lang="fr-FR" baseline="0" dirty="0" err="1"/>
              <a:t>presentation</a:t>
            </a:r>
            <a:r>
              <a:rPr lang="fr-FR" baseline="0" dirty="0"/>
              <a:t> </a:t>
            </a:r>
            <a:r>
              <a:rPr lang="fr-FR" baseline="0" dirty="0" err="1"/>
              <a:t>can</a:t>
            </a:r>
            <a:r>
              <a:rPr lang="fr-FR" baseline="0" dirty="0"/>
              <a:t> </a:t>
            </a:r>
            <a:r>
              <a:rPr lang="fr-FR" baseline="0" dirty="0" err="1"/>
              <a:t>actually</a:t>
            </a:r>
            <a:r>
              <a:rPr lang="fr-FR" baseline="0" dirty="0"/>
              <a:t> </a:t>
            </a:r>
            <a:r>
              <a:rPr lang="fr-FR" baseline="0" dirty="0" err="1"/>
              <a:t>be</a:t>
            </a:r>
            <a:r>
              <a:rPr lang="fr-FR" baseline="0" dirty="0"/>
              <a:t> split in </a:t>
            </a:r>
            <a:r>
              <a:rPr lang="fr-FR" baseline="0" dirty="0" err="1"/>
              <a:t>three</a:t>
            </a:r>
            <a:r>
              <a:rPr lang="fr-FR" baseline="0" dirty="0"/>
              <a:t> distinct </a:t>
            </a:r>
            <a:r>
              <a:rPr lang="fr-FR" baseline="0" dirty="0" err="1"/>
              <a:t>elements</a:t>
            </a:r>
            <a:r>
              <a:rPr lang="fr-FR" baseline="0" dirty="0"/>
              <a:t> </a:t>
            </a:r>
            <a:endParaRPr lang="fr-FR" dirty="0"/>
          </a:p>
          <a:p>
            <a:endParaRPr lang="fr-FR" baseline="0" dirty="0"/>
          </a:p>
          <a:p>
            <a:br>
              <a:rPr lang="fr-FR" baseline="0" dirty="0"/>
            </a:b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3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540870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err="1"/>
              <a:t>We</a:t>
            </a:r>
            <a:r>
              <a:rPr lang="fr-FR" dirty="0"/>
              <a:t> come back</a:t>
            </a:r>
            <a:r>
              <a:rPr lang="fr-FR" baseline="0" dirty="0"/>
              <a:t> to the issue of grammaticalization 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27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51750063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28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108911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2 </a:t>
            </a:r>
            <a:r>
              <a:rPr lang="de-DE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aspects</a:t>
            </a:r>
            <a:endParaRPr lang="de-DE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de-DE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de-DE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30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59735972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baseline="0" dirty="0"/>
          </a:p>
          <a:p>
            <a:endParaRPr lang="fr-FR" baseline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31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8079135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fr-FR" baseline="0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4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4282685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i="0" baseline="0" noProof="0" dirty="0" err="1"/>
              <a:t>Three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posture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verbs</a:t>
            </a:r>
            <a:r>
              <a:rPr lang="de-DE" i="0" baseline="0" noProof="0" dirty="0"/>
              <a:t> (idem English STAND-SIT-LIE)</a:t>
            </a:r>
          </a:p>
          <a:p>
            <a:r>
              <a:rPr lang="de-DE" i="0" baseline="0" noProof="0" dirty="0" err="1"/>
              <a:t>Three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placement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verbs</a:t>
            </a:r>
            <a:endParaRPr lang="de-DE" i="0" baseline="0" noProof="0" dirty="0"/>
          </a:p>
          <a:p>
            <a:endParaRPr lang="de-DE" i="0" baseline="0" noProof="0" dirty="0"/>
          </a:p>
          <a:p>
            <a:r>
              <a:rPr lang="de-DE" i="0" baseline="0" noProof="0" dirty="0"/>
              <a:t>Not </a:t>
            </a:r>
            <a:r>
              <a:rPr lang="de-DE" i="0" baseline="0" noProof="0" dirty="0" err="1"/>
              <a:t>only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posture</a:t>
            </a:r>
            <a:r>
              <a:rPr lang="de-DE" i="0" baseline="0" noProof="0" dirty="0"/>
              <a:t> but also </a:t>
            </a:r>
            <a:r>
              <a:rPr lang="de-DE" i="0" baseline="0" noProof="0" dirty="0" err="1"/>
              <a:t>locational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and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metaphorical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uses</a:t>
            </a:r>
            <a:r>
              <a:rPr lang="de-DE" i="0" baseline="0" noProof="0" dirty="0"/>
              <a:t>: In </a:t>
            </a:r>
            <a:r>
              <a:rPr lang="de-DE" i="0" baseline="0" noProof="0" dirty="0" err="1"/>
              <a:t>both</a:t>
            </a:r>
            <a:r>
              <a:rPr lang="de-DE" i="0" baseline="0" noProof="0" dirty="0"/>
              <a:t> German </a:t>
            </a:r>
            <a:r>
              <a:rPr lang="de-DE" i="0" baseline="0" noProof="0" dirty="0" err="1"/>
              <a:t>and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Dutch</a:t>
            </a:r>
            <a:r>
              <a:rPr lang="de-DE" i="0" baseline="0" noProof="0" dirty="0"/>
              <a:t>, </a:t>
            </a:r>
            <a:r>
              <a:rPr lang="de-DE" i="0" baseline="0" noProof="0" dirty="0" err="1"/>
              <a:t>if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you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want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to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localize</a:t>
            </a:r>
            <a:r>
              <a:rPr lang="de-DE" i="0" baseline="0" noProof="0" dirty="0"/>
              <a:t> a </a:t>
            </a:r>
            <a:r>
              <a:rPr lang="de-DE" i="0" baseline="0" noProof="0" dirty="0" err="1"/>
              <a:t>person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or</a:t>
            </a:r>
            <a:r>
              <a:rPr lang="de-DE" i="0" baseline="0" noProof="0" dirty="0"/>
              <a:t> an </a:t>
            </a:r>
            <a:r>
              <a:rPr lang="de-DE" i="0" baseline="0" noProof="0" dirty="0" err="1"/>
              <a:t>object</a:t>
            </a:r>
            <a:r>
              <a:rPr lang="de-DE" i="0" baseline="0" noProof="0" dirty="0"/>
              <a:t> in </a:t>
            </a:r>
            <a:r>
              <a:rPr lang="de-DE" i="0" baseline="0" noProof="0" dirty="0" err="1"/>
              <a:t>space</a:t>
            </a:r>
            <a:r>
              <a:rPr lang="de-DE" i="0" baseline="0" noProof="0" dirty="0"/>
              <a:t>, </a:t>
            </a:r>
            <a:r>
              <a:rPr lang="de-DE" i="0" baseline="0" noProof="0" dirty="0" err="1"/>
              <a:t>you</a:t>
            </a:r>
            <a:r>
              <a:rPr lang="de-DE" i="0" baseline="0" noProof="0" dirty="0"/>
              <a:t> will </a:t>
            </a:r>
            <a:r>
              <a:rPr lang="de-DE" i="0" baseline="0" noProof="0" dirty="0" err="1"/>
              <a:t>use</a:t>
            </a:r>
            <a:r>
              <a:rPr lang="de-DE" i="0" baseline="0" noProof="0" dirty="0"/>
              <a:t> a </a:t>
            </a:r>
            <a:r>
              <a:rPr lang="de-DE" i="0" baseline="0" noProof="0" dirty="0" err="1"/>
              <a:t>very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specific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posture</a:t>
            </a:r>
            <a:r>
              <a:rPr lang="de-DE" i="0" baseline="0" noProof="0" dirty="0"/>
              <a:t> </a:t>
            </a:r>
            <a:r>
              <a:rPr lang="de-DE" i="0" baseline="0" noProof="0" dirty="0" err="1"/>
              <a:t>verb</a:t>
            </a:r>
            <a:r>
              <a:rPr lang="de-DE" i="0" baseline="0" noProof="0" dirty="0"/>
              <a:t> </a:t>
            </a:r>
            <a:r>
              <a:rPr lang="de-DE" sz="900" i="0" baseline="0" noProof="0" dirty="0" err="1"/>
              <a:t>dnd</a:t>
            </a:r>
            <a:r>
              <a:rPr lang="de-DE" sz="900" i="0" baseline="0" noProof="0" dirty="0"/>
              <a:t> also </a:t>
            </a:r>
            <a:r>
              <a:rPr lang="de-DE" sz="900" i="0" baseline="0" noProof="0" dirty="0" err="1"/>
              <a:t>if</a:t>
            </a:r>
            <a:r>
              <a:rPr lang="de-DE" sz="900" i="0" baseline="0" noProof="0" dirty="0"/>
              <a:t> </a:t>
            </a:r>
            <a:r>
              <a:rPr lang="de-DE" sz="900" i="0" baseline="0" noProof="0" dirty="0" err="1"/>
              <a:t>you</a:t>
            </a:r>
            <a:r>
              <a:rPr lang="de-DE" sz="900" i="0" baseline="0" noProof="0" dirty="0"/>
              <a:t> </a:t>
            </a:r>
            <a:r>
              <a:rPr lang="de-DE" sz="900" i="0" baseline="0" noProof="0" dirty="0" err="1"/>
              <a:t>want</a:t>
            </a:r>
            <a:r>
              <a:rPr lang="de-DE" sz="900" i="0" baseline="0" noProof="0" dirty="0"/>
              <a:t> </a:t>
            </a:r>
            <a:r>
              <a:rPr lang="de-DE" sz="900" i="0" baseline="0" noProof="0" dirty="0" err="1"/>
              <a:t>to</a:t>
            </a:r>
            <a:r>
              <a:rPr lang="de-DE" sz="900" i="0" baseline="0" noProof="0" dirty="0"/>
              <a:t> express </a:t>
            </a:r>
            <a:r>
              <a:rPr lang="de-DE" sz="900" i="0" baseline="0" noProof="0" dirty="0" err="1"/>
              <a:t>putting</a:t>
            </a:r>
            <a:r>
              <a:rPr lang="de-DE" sz="900" i="0" baseline="0" noProof="0" dirty="0"/>
              <a:t> </a:t>
            </a:r>
            <a:r>
              <a:rPr lang="de-DE" sz="900" i="0" baseline="0" noProof="0" dirty="0" err="1"/>
              <a:t>something</a:t>
            </a:r>
            <a:r>
              <a:rPr lang="de-DE" sz="900" i="0" baseline="0" noProof="0" dirty="0"/>
              <a:t> </a:t>
            </a:r>
            <a:r>
              <a:rPr lang="de-DE" sz="900" i="0" baseline="0" noProof="0" dirty="0" err="1"/>
              <a:t>somewhere</a:t>
            </a:r>
            <a:r>
              <a:rPr lang="de-DE" sz="900" i="0" baseline="0" noProof="0" dirty="0"/>
              <a:t>, </a:t>
            </a:r>
            <a:r>
              <a:rPr lang="de-DE" sz="900" i="0" baseline="0" noProof="0" dirty="0" err="1"/>
              <a:t>you</a:t>
            </a:r>
            <a:r>
              <a:rPr lang="de-DE" sz="900" i="0" baseline="0" noProof="0" dirty="0"/>
              <a:t> will </a:t>
            </a:r>
            <a:r>
              <a:rPr lang="de-DE" sz="900" i="0" baseline="0" noProof="0" dirty="0" err="1"/>
              <a:t>use</a:t>
            </a:r>
            <a:r>
              <a:rPr lang="de-DE" sz="900" i="0" baseline="0" noProof="0" dirty="0"/>
              <a:t> a </a:t>
            </a:r>
            <a:r>
              <a:rPr lang="de-DE" sz="900" i="0" baseline="0" noProof="0" dirty="0" err="1"/>
              <a:t>very</a:t>
            </a:r>
            <a:r>
              <a:rPr lang="de-DE" sz="900" i="0" baseline="0" noProof="0" dirty="0"/>
              <a:t> </a:t>
            </a:r>
            <a:r>
              <a:rPr lang="de-DE" sz="900" i="0" baseline="0" noProof="0" dirty="0" err="1"/>
              <a:t>specific</a:t>
            </a:r>
            <a:r>
              <a:rPr lang="de-DE" sz="900" i="0" baseline="0" noProof="0" dirty="0"/>
              <a:t> </a:t>
            </a:r>
            <a:r>
              <a:rPr lang="de-DE" sz="900" i="0" baseline="0" noProof="0" dirty="0" err="1"/>
              <a:t>placement</a:t>
            </a:r>
            <a:r>
              <a:rPr lang="de-DE" sz="900" i="0" baseline="0" noProof="0" dirty="0"/>
              <a:t> </a:t>
            </a:r>
            <a:r>
              <a:rPr lang="de-DE" sz="900" i="0" baseline="0" noProof="0" dirty="0" err="1"/>
              <a:t>verb</a:t>
            </a:r>
            <a:endParaRPr lang="de-DE" sz="900" i="0" baseline="0" noProof="0" dirty="0"/>
          </a:p>
          <a:p>
            <a:r>
              <a:rPr lang="de-DE" baseline="0" noProof="0" dirty="0"/>
              <a:t>The </a:t>
            </a:r>
            <a:r>
              <a:rPr lang="de-DE" baseline="0" noProof="0" dirty="0" err="1"/>
              <a:t>difficulty</a:t>
            </a:r>
            <a:r>
              <a:rPr lang="de-DE" baseline="0" noProof="0" dirty="0"/>
              <a:t> </a:t>
            </a:r>
            <a:r>
              <a:rPr lang="de-DE" baseline="0" noProof="0" dirty="0" err="1"/>
              <a:t>is</a:t>
            </a:r>
            <a:r>
              <a:rPr lang="de-DE" baseline="0" noProof="0" dirty="0"/>
              <a:t> </a:t>
            </a:r>
            <a:r>
              <a:rPr lang="de-DE" baseline="0" noProof="0" dirty="0" err="1"/>
              <a:t>that</a:t>
            </a:r>
            <a:r>
              <a:rPr lang="de-DE" baseline="0" noProof="0" dirty="0"/>
              <a:t> in German </a:t>
            </a:r>
            <a:r>
              <a:rPr lang="de-DE" baseline="0" noProof="0" dirty="0" err="1"/>
              <a:t>and</a:t>
            </a:r>
            <a:r>
              <a:rPr lang="de-DE" baseline="0" noProof="0" dirty="0"/>
              <a:t> </a:t>
            </a:r>
            <a:r>
              <a:rPr lang="de-DE" baseline="0" noProof="0" dirty="0" err="1"/>
              <a:t>Dutch</a:t>
            </a:r>
            <a:r>
              <a:rPr lang="de-DE" baseline="0" noProof="0" dirty="0"/>
              <a:t> </a:t>
            </a:r>
            <a:r>
              <a:rPr lang="de-DE" baseline="0" noProof="0" dirty="0" err="1"/>
              <a:t>use</a:t>
            </a:r>
            <a:r>
              <a:rPr lang="de-DE" baseline="0" noProof="0" dirty="0"/>
              <a:t> </a:t>
            </a:r>
            <a:r>
              <a:rPr lang="de-DE" baseline="0" noProof="0" dirty="0" err="1"/>
              <a:t>these</a:t>
            </a:r>
            <a:r>
              <a:rPr lang="de-DE" baseline="0" noProof="0" dirty="0"/>
              <a:t> </a:t>
            </a:r>
            <a:r>
              <a:rPr lang="de-DE" baseline="0" noProof="0" dirty="0" err="1"/>
              <a:t>verbs</a:t>
            </a:r>
            <a:r>
              <a:rPr lang="de-DE" baseline="0" noProof="0" dirty="0"/>
              <a:t> in a </a:t>
            </a:r>
            <a:r>
              <a:rPr lang="de-DE" baseline="0" noProof="0" dirty="0" err="1"/>
              <a:t>lot</a:t>
            </a:r>
            <a:r>
              <a:rPr lang="de-DE" baseline="0" noProof="0" dirty="0"/>
              <a:t> </a:t>
            </a:r>
            <a:r>
              <a:rPr lang="de-DE" baseline="0" noProof="0" dirty="0" err="1"/>
              <a:t>of</a:t>
            </a:r>
            <a:r>
              <a:rPr lang="de-DE" baseline="0" noProof="0" dirty="0"/>
              <a:t> </a:t>
            </a:r>
            <a:r>
              <a:rPr lang="de-DE" baseline="0" noProof="0" dirty="0" err="1"/>
              <a:t>cases</a:t>
            </a:r>
            <a:r>
              <a:rPr lang="de-DE" baseline="0" noProof="0" dirty="0"/>
              <a:t> </a:t>
            </a:r>
            <a:r>
              <a:rPr lang="de-DE" baseline="0" noProof="0" dirty="0" err="1"/>
              <a:t>which</a:t>
            </a:r>
            <a:r>
              <a:rPr lang="de-DE" baseline="0" noProof="0" dirty="0"/>
              <a:t> </a:t>
            </a:r>
            <a:r>
              <a:rPr lang="de-DE" baseline="0" noProof="0" dirty="0" err="1"/>
              <a:t>are</a:t>
            </a:r>
            <a:r>
              <a:rPr lang="de-DE" baseline="0" noProof="0" dirty="0"/>
              <a:t> </a:t>
            </a:r>
            <a:r>
              <a:rPr lang="de-DE" baseline="0" noProof="0" dirty="0" err="1"/>
              <a:t>very</a:t>
            </a:r>
            <a:r>
              <a:rPr lang="de-DE" baseline="0" noProof="0" dirty="0"/>
              <a:t> </a:t>
            </a:r>
            <a:r>
              <a:rPr lang="de-DE" baseline="0" noProof="0" dirty="0" err="1"/>
              <a:t>abstract</a:t>
            </a:r>
            <a:r>
              <a:rPr lang="de-DE" baseline="0" noProof="0" dirty="0"/>
              <a:t> </a:t>
            </a:r>
            <a:r>
              <a:rPr lang="de-DE" baseline="0" noProof="0" dirty="0" err="1"/>
              <a:t>and</a:t>
            </a:r>
            <a:r>
              <a:rPr lang="de-DE" baseline="0" noProof="0" dirty="0"/>
              <a:t> </a:t>
            </a:r>
            <a:r>
              <a:rPr lang="de-DE" baseline="0" noProof="0" dirty="0" err="1"/>
              <a:t>challenging</a:t>
            </a:r>
            <a:r>
              <a:rPr lang="de-DE" baseline="0" noProof="0" dirty="0"/>
              <a:t> </a:t>
            </a:r>
            <a:r>
              <a:rPr lang="de-DE" baseline="0" noProof="0" dirty="0" err="1"/>
              <a:t>for</a:t>
            </a:r>
            <a:r>
              <a:rPr lang="de-DE" baseline="0" noProof="0" dirty="0"/>
              <a:t> non native </a:t>
            </a:r>
            <a:r>
              <a:rPr lang="de-DE" baseline="0" noProof="0" dirty="0" err="1"/>
              <a:t>speakers</a:t>
            </a:r>
            <a:r>
              <a:rPr lang="de-DE" baseline="0" noProof="0" dirty="0"/>
              <a:t>. </a:t>
            </a:r>
          </a:p>
          <a:p>
            <a:endParaRPr lang="de-DE" baseline="0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5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7250434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br>
              <a:rPr lang="fr-FR" baseline="0" dirty="0"/>
            </a:b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6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56661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noProof="0" dirty="0"/>
              <a:t>Both languages have posture and placement verbs which are very similar. </a:t>
            </a:r>
          </a:p>
          <a:p>
            <a:r>
              <a:rPr lang="en-GB" baseline="0" noProof="0" dirty="0"/>
              <a:t>But this doesn't mean that they use them in the same contexts and with the same frequency. </a:t>
            </a:r>
          </a:p>
          <a:p>
            <a:r>
              <a:rPr lang="en-GB" baseline="0" noProof="0" dirty="0"/>
              <a:t>There are actually a lot of differences. </a:t>
            </a:r>
          </a:p>
          <a:p>
            <a:endParaRPr lang="en-GB" baseline="0" noProof="0" dirty="0"/>
          </a:p>
          <a:p>
            <a:r>
              <a:rPr lang="en-GB" baseline="0" noProof="0" dirty="0"/>
              <a:t>Differences can occur in the coding selection: you can have one PV in German but another PV in Dutch. </a:t>
            </a:r>
          </a:p>
          <a:p>
            <a:endParaRPr lang="en-GB" baseline="0" noProof="0" dirty="0"/>
          </a:p>
          <a:p>
            <a:endParaRPr lang="en-GB" sz="1200" kern="1200" baseline="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8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07651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aseline="0" noProof="0" dirty="0"/>
              <a:t>Differences can also occur in the coding obligation</a:t>
            </a:r>
            <a:endParaRPr lang="en-GB" sz="1200" kern="1200" baseline="0" noProof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en-GB" noProof="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9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06904299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10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593906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9DB983-1E71-41F7-8322-15FAA1762F8C}" type="slidenum">
              <a:rPr lang="fr-BE" smtClean="0"/>
              <a:t>11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80292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/>
              <a:t>Modifier le style des sous-titres du masque</a:t>
            </a:r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Image 9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" t="10575" r="2630" b="9177"/>
          <a:stretch/>
        </p:blipFill>
        <p:spPr>
          <a:xfrm>
            <a:off x="177582" y="6211632"/>
            <a:ext cx="1839395" cy="496305"/>
          </a:xfrm>
          <a:prstGeom prst="rect">
            <a:avLst/>
          </a:prstGeom>
        </p:spPr>
      </p:pic>
      <p:sp>
        <p:nvSpPr>
          <p:cNvPr id="11" name="Espace réservé de la date 1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 dirty="0"/>
          </a:p>
        </p:txBody>
      </p:sp>
      <p:sp>
        <p:nvSpPr>
          <p:cNvPr id="15" name="Titre 1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60390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826811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344566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7280" y="1855161"/>
            <a:ext cx="10058400" cy="4023360"/>
          </a:xfrm>
        </p:spPr>
        <p:txBody>
          <a:bodyPr/>
          <a:lstStyle/>
          <a:p>
            <a:pPr lvl="0"/>
            <a:r>
              <a:rPr lang="fr-FR" dirty="0"/>
              <a:t>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US" dirty="0"/>
          </a:p>
        </p:txBody>
      </p:sp>
      <p:pic>
        <p:nvPicPr>
          <p:cNvPr id="7" name="Image 6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" t="10575" r="2630" b="9177"/>
          <a:stretch/>
        </p:blipFill>
        <p:spPr>
          <a:xfrm>
            <a:off x="177582" y="6211632"/>
            <a:ext cx="1839395" cy="496305"/>
          </a:xfrm>
          <a:prstGeom prst="rect">
            <a:avLst/>
          </a:prstGeom>
        </p:spPr>
      </p:pic>
      <p:sp>
        <p:nvSpPr>
          <p:cNvPr id="8" name="Espace réservé de la date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9" name="Espace réservé du pied de page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2403097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" t="10575" r="2630" b="9177"/>
          <a:stretch/>
        </p:blipFill>
        <p:spPr>
          <a:xfrm>
            <a:off x="177582" y="6211632"/>
            <a:ext cx="1839395" cy="49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92036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2" t="10575" r="2630" b="9177"/>
          <a:stretch/>
        </p:blipFill>
        <p:spPr>
          <a:xfrm>
            <a:off x="177582" y="6211632"/>
            <a:ext cx="1839395" cy="4963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590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9327096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4421664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187798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fr-BE"/>
              <a:t>DE KNOP &amp; HERMANN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771099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16827762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endParaRPr lang="fr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r>
              <a:rPr lang="fr-BE"/>
              <a:t>DE KNOP &amp; HERMANN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D680CC7A-3C32-4961-AB37-FC4DF69AF205}" type="slidenum">
              <a:rPr lang="fr-BE" smtClean="0"/>
              <a:t>‹Nr.›</a:t>
            </a:fld>
            <a:endParaRPr lang="fr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492523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9" r:id="rId3"/>
    <p:sldLayoutId id="2147483675" r:id="rId4"/>
    <p:sldLayoutId id="2147483676" r:id="rId5"/>
    <p:sldLayoutId id="2147483677" r:id="rId6"/>
    <p:sldLayoutId id="2147483678" r:id="rId7"/>
    <p:sldLayoutId id="2147483680" r:id="rId8"/>
    <p:sldLayoutId id="2147483681" r:id="rId9"/>
    <p:sldLayoutId id="2147483682" r:id="rId10"/>
    <p:sldLayoutId id="2147483683" r:id="rId11"/>
  </p:sldLayoutIdLst>
  <p:hf sldNum="0" hd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g"/><Relationship Id="rId5" Type="http://schemas.openxmlformats.org/officeDocument/2006/relationships/image" Target="../media/image5.png"/><Relationship Id="rId4" Type="http://schemas.microsoft.com/office/2007/relationships/hdphoto" Target="../media/hdphoto1.wdp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390698" y="1401554"/>
            <a:ext cx="11135360" cy="2797619"/>
          </a:xfrm>
        </p:spPr>
        <p:txBody>
          <a:bodyPr>
            <a:noAutofit/>
          </a:bodyPr>
          <a:lstStyle/>
          <a:p>
            <a:pPr algn="ctr"/>
            <a:r>
              <a:rPr lang="en-GB" sz="5400" b="1" i="1" dirty="0"/>
              <a:t>From lexical meaning to functional role:</a:t>
            </a:r>
            <a:br>
              <a:rPr lang="en-GB" sz="5400" b="1" i="1" dirty="0"/>
            </a:br>
            <a:br>
              <a:rPr lang="en-GB" sz="5400" b="1" i="1" dirty="0"/>
            </a:br>
            <a:r>
              <a:rPr lang="en-GB" sz="4000" b="1" dirty="0"/>
              <a:t>The case of complex noun-verb phrases</a:t>
            </a:r>
            <a:br>
              <a:rPr lang="en-GB" sz="4000" b="1" dirty="0"/>
            </a:br>
            <a:r>
              <a:rPr lang="en-GB" sz="4000" b="1" dirty="0"/>
              <a:t>in German and Dutch</a:t>
            </a:r>
            <a:endParaRPr lang="fr-FR" sz="4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>
            <a:normAutofit/>
          </a:bodyPr>
          <a:lstStyle/>
          <a:p>
            <a:pPr algn="r"/>
            <a:r>
              <a:rPr lang="fr-BE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Sabine de </a:t>
            </a:r>
            <a:r>
              <a:rPr lang="fr-BE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knop</a:t>
            </a:r>
            <a:r>
              <a:rPr lang="fr-BE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&amp; Manon </a:t>
            </a:r>
            <a:r>
              <a:rPr lang="fr-BE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hermann</a:t>
            </a:r>
            <a:br>
              <a:rPr lang="fr-BE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BE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université </a:t>
            </a:r>
            <a:r>
              <a:rPr lang="fr-BE" sz="20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saint-louis</a:t>
            </a:r>
            <a:r>
              <a:rPr lang="fr-BE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Bruxelles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55" y="5237018"/>
            <a:ext cx="4656272" cy="1482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724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Object of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analysis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0088" y="2289208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posture and placement verbs</a:t>
            </a:r>
            <a:endParaRPr lang="fr-F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fr-F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German vs. Dutch </a:t>
            </a:r>
            <a:endParaRPr lang="fr-F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prepositional phrases</a:t>
            </a:r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6" name="Rectangle 5"/>
          <p:cNvSpPr/>
          <p:nvPr/>
        </p:nvSpPr>
        <p:spPr>
          <a:xfrm>
            <a:off x="2182108" y="4996930"/>
            <a:ext cx="7122695" cy="1122947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7290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Prepositional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phrases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8" name="ZoneTexte 7"/>
          <p:cNvSpPr txBox="1"/>
          <p:nvPr/>
        </p:nvSpPr>
        <p:spPr>
          <a:xfrm>
            <a:off x="1097280" y="2912320"/>
            <a:ext cx="1930844" cy="147732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dirty="0">
                <a:solidFill>
                  <a:schemeClr val="bg1"/>
                </a:solidFill>
              </a:rPr>
              <a:t>PREPOSITION 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+ 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NOUN </a:t>
            </a:r>
            <a:br>
              <a:rPr lang="fr-FR" dirty="0">
                <a:solidFill>
                  <a:schemeClr val="bg1"/>
                </a:solidFill>
              </a:rPr>
            </a:br>
            <a:r>
              <a:rPr lang="fr-FR" dirty="0">
                <a:solidFill>
                  <a:schemeClr val="bg1"/>
                </a:solidFill>
              </a:rPr>
              <a:t>+ </a:t>
            </a:r>
          </a:p>
          <a:p>
            <a:pPr algn="ctr"/>
            <a:r>
              <a:rPr lang="fr-FR" dirty="0">
                <a:solidFill>
                  <a:schemeClr val="bg1"/>
                </a:solidFill>
              </a:rPr>
              <a:t>POSV/PLV</a:t>
            </a:r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" t="2748" r="2693" b="7476"/>
          <a:stretch/>
        </p:blipFill>
        <p:spPr>
          <a:xfrm>
            <a:off x="3361387" y="1832284"/>
            <a:ext cx="7250806" cy="4285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9924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</a:t>
            </a:r>
            <a:r>
              <a:rPr lang="fr-BE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Funktionsverbgefüge</a:t>
            </a:r>
            <a:r>
              <a:rPr lang="en-GB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”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(FVG) </a:t>
            </a:r>
            <a:b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F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± </a:t>
            </a:r>
            <a:r>
              <a:rPr lang="fr-FR" sz="4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Complex</a:t>
            </a:r>
            <a:r>
              <a:rPr lang="fr-FR" sz="4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verbal phrases)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(von Polenz 1963, </a:t>
            </a:r>
            <a:r>
              <a:rPr lang="en-GB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Herrlitz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1973, </a:t>
            </a:r>
            <a:r>
              <a:rPr lang="en-GB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Helbig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/Buscha 2001, Eisenberg 2013, </a:t>
            </a:r>
            <a:r>
              <a:rPr lang="en-GB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Kamber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2006, Heine 2006)</a:t>
            </a:r>
            <a:endParaRPr lang="en-GB" sz="2400" b="1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CONSENSUS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= Combination of a </a:t>
            </a:r>
            <a:r>
              <a:rPr lang="en-GB" sz="2400" b="1" dirty="0">
                <a:solidFill>
                  <a:srgbClr val="00B0F0"/>
                </a:solidFill>
              </a:rPr>
              <a:t>nominal element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(with or without </a:t>
            </a:r>
            <a:r>
              <a:rPr lang="en-GB" sz="2400" b="1" dirty="0">
                <a:solidFill>
                  <a:srgbClr val="FFC000"/>
                </a:solidFill>
              </a:rPr>
              <a:t>preposition</a:t>
            </a:r>
            <a:r>
              <a:rPr lang="en-GB" sz="2400" dirty="0"/>
              <a:t>)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and a</a:t>
            </a:r>
            <a:r>
              <a:rPr lang="en-GB" sz="2400" dirty="0"/>
              <a:t> </a:t>
            </a:r>
            <a:r>
              <a:rPr lang="en-GB" sz="2400" b="1" i="1" dirty="0" err="1">
                <a:solidFill>
                  <a:srgbClr val="00B050"/>
                </a:solidFill>
              </a:rPr>
              <a:t>Funktionsverb</a:t>
            </a:r>
            <a:r>
              <a:rPr lang="en-GB" sz="2400" dirty="0"/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(= lost of lexical meaning, but functional role). </a:t>
            </a:r>
            <a:br>
              <a:rPr lang="en-GB" sz="2400" dirty="0"/>
            </a:br>
            <a:r>
              <a:rPr lang="en-GB" sz="2400" dirty="0"/>
              <a:t> 	</a:t>
            </a:r>
            <a:br>
              <a:rPr lang="en-GB" sz="2400" dirty="0"/>
            </a:br>
            <a:r>
              <a:rPr lang="en-GB" sz="2400" dirty="0"/>
              <a:t> 	</a:t>
            </a:r>
            <a:r>
              <a:rPr lang="en-GB" sz="1600" dirty="0"/>
              <a:t>(</a:t>
            </a:r>
            <a:r>
              <a:rPr lang="en-GB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</a:t>
            </a:r>
            <a:r>
              <a:rPr lang="en-GB" sz="1600" dirty="0"/>
              <a:t>)</a:t>
            </a:r>
            <a:r>
              <a:rPr lang="en-GB" sz="2400" dirty="0">
                <a:solidFill>
                  <a:srgbClr val="00CCFF"/>
                </a:solidFill>
              </a:rPr>
              <a:t> </a:t>
            </a:r>
            <a:r>
              <a:rPr lang="en-GB" sz="2400" b="1" i="1" dirty="0">
                <a:solidFill>
                  <a:srgbClr val="FFC000"/>
                </a:solidFill>
              </a:rPr>
              <a:t>in</a:t>
            </a:r>
            <a:r>
              <a:rPr lang="en-GB" sz="2400" i="1" dirty="0"/>
              <a:t> </a:t>
            </a:r>
            <a:r>
              <a:rPr lang="en-GB" sz="2400" b="1" i="1" dirty="0" err="1">
                <a:solidFill>
                  <a:srgbClr val="00B0F0"/>
                </a:solidFill>
              </a:rPr>
              <a:t>Bewegung</a:t>
            </a:r>
            <a:r>
              <a:rPr lang="en-GB" sz="2400" i="1" dirty="0"/>
              <a:t> </a:t>
            </a:r>
            <a:r>
              <a:rPr lang="en-GB" sz="2400" b="1" i="1" dirty="0" err="1">
                <a:solidFill>
                  <a:srgbClr val="00B050"/>
                </a:solidFill>
              </a:rPr>
              <a:t>setzen</a:t>
            </a:r>
            <a:r>
              <a:rPr lang="en-GB" sz="2400" i="1" dirty="0"/>
              <a:t> 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– 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400" b="1" i="1" dirty="0">
                <a:solidFill>
                  <a:srgbClr val="FFC000"/>
                </a:solidFill>
              </a:rPr>
              <a:t>in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b="1" i="1" dirty="0" err="1">
                <a:solidFill>
                  <a:srgbClr val="00B0F0"/>
                </a:solidFill>
              </a:rPr>
              <a:t>beweging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b="1" i="1" dirty="0" err="1">
                <a:solidFill>
                  <a:srgbClr val="00B050"/>
                </a:solidFill>
              </a:rPr>
              <a:t>zetten</a:t>
            </a:r>
            <a:r>
              <a:rPr lang="en-GB" sz="2400" i="1" dirty="0"/>
              <a:t>  </a:t>
            </a:r>
            <a:br>
              <a:rPr lang="en-GB" sz="2400" i="1" dirty="0"/>
            </a:br>
            <a:r>
              <a:rPr lang="en-GB" sz="2400" i="1" dirty="0"/>
              <a:t>	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GB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lit.‘to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set into motion’ = ‘to start an activity/process’)</a:t>
            </a:r>
            <a:endParaRPr lang="en-GB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i="1" dirty="0">
                <a:solidFill>
                  <a:srgbClr val="00B0F0"/>
                </a:solidFill>
              </a:rPr>
              <a:t> </a:t>
            </a:r>
            <a:r>
              <a:rPr lang="en-GB" sz="2400" b="1" dirty="0">
                <a:solidFill>
                  <a:srgbClr val="00B0F0"/>
                </a:solidFill>
              </a:rPr>
              <a:t>Noun</a:t>
            </a:r>
            <a:r>
              <a:rPr lang="en-GB" sz="2400" b="1" dirty="0"/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= abstract noun derived from a verb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rgbClr val="00B050"/>
                </a:solidFill>
              </a:rPr>
              <a:t> Verb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often POSV &amp; PLV</a:t>
            </a:r>
            <a:endParaRPr lang="de-DE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55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Complex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verbal phrases (FVG)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097280" y="1992085"/>
            <a:ext cx="10058400" cy="3886435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b="1" dirty="0"/>
              <a:t>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POSV &amp; PLV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“FUNKTIONSVERBEN” (± light verbs)</a:t>
            </a:r>
            <a:b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=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 no lexical meaning 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 no localization in space</a:t>
            </a:r>
            <a:b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sym typeface="Wingding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GRAMMATICALIZATION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 panose="05000000000000000000" pitchFamily="2" charset="2"/>
              </a:rPr>
              <a:t>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ym typeface="Wingdings" panose="05000000000000000000" pitchFamily="2" charset="2"/>
              </a:rPr>
              <a:t>- </a:t>
            </a:r>
            <a:r>
              <a:rPr lang="en-GB" sz="2400" b="1" dirty="0">
                <a:solidFill>
                  <a:srgbClr val="00B050"/>
                </a:solidFill>
                <a:sym typeface="Wingdings"/>
              </a:rPr>
              <a:t>YES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: </a:t>
            </a:r>
            <a:r>
              <a:rPr lang="en-GB" sz="2400" u="sn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some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uses are purely aspectual and have no link with original meaning of localization (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in </a:t>
            </a:r>
            <a:r>
              <a:rPr lang="en-GB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Bewegung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setzen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‘to start an activity/process’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inchoative</a:t>
            </a:r>
            <a:b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endParaRPr lang="en-GB" sz="2400" dirty="0">
              <a:sym typeface="Wingding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ym typeface="Wingdings"/>
              </a:rPr>
              <a:t>- </a:t>
            </a:r>
            <a:r>
              <a:rPr lang="en-GB" sz="2400" b="1" dirty="0">
                <a:solidFill>
                  <a:srgbClr val="C00000"/>
                </a:solidFill>
                <a:sym typeface="Wingdings"/>
              </a:rPr>
              <a:t>NO</a:t>
            </a:r>
            <a:r>
              <a:rPr lang="en-GB" sz="2400" dirty="0">
                <a:sym typeface="Wingdings"/>
              </a:rPr>
              <a:t>: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in </a:t>
            </a:r>
            <a:r>
              <a:rPr lang="en-GB" sz="2400" u="sn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most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FVG, the semantics of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light verb is still motivated by the original semantics of the POSV/PLV (</a:t>
            </a:r>
            <a:r>
              <a:rPr lang="en-GB" sz="19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unter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Strafe </a:t>
            </a:r>
            <a:r>
              <a:rPr lang="en-GB" sz="2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(‘to put under punishment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’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)(</a:t>
            </a:r>
            <a:r>
              <a:rPr lang="en-GB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Fabricius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-Hansen 2006)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</a:t>
            </a:r>
            <a:r>
              <a:rPr lang="en-GB" sz="2400" b="1" u="sn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CONTINUUM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F0B904-0404-499A-A43D-271265DE2D7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017" t="7498" r="3687"/>
          <a:stretch/>
        </p:blipFill>
        <p:spPr>
          <a:xfrm>
            <a:off x="9047832" y="1992085"/>
            <a:ext cx="1043225" cy="1009150"/>
          </a:xfrm>
          <a:prstGeom prst="rect">
            <a:avLst/>
          </a:prstGeom>
          <a:ln w="15875">
            <a:solidFill>
              <a:schemeClr val="tx1"/>
            </a:solidFill>
            <a:prstDash val="dashDot"/>
          </a:ln>
        </p:spPr>
      </p:pic>
    </p:spTree>
    <p:extLst>
      <p:ext uri="{BB962C8B-B14F-4D97-AF65-F5344CB8AC3E}">
        <p14:creationId xmlns:p14="http://schemas.microsoft.com/office/powerpoint/2010/main" val="18644436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CONTINUUM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7" name="Flèche vers la droite 6"/>
          <p:cNvSpPr/>
          <p:nvPr/>
        </p:nvSpPr>
        <p:spPr>
          <a:xfrm>
            <a:off x="400239" y="4898827"/>
            <a:ext cx="11422505" cy="1034580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238539" y="1932826"/>
            <a:ext cx="2465940" cy="14773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POSTURAL</a:t>
            </a:r>
          </a:p>
          <a:p>
            <a:pPr algn="ctr"/>
            <a:r>
              <a:rPr lang="fr-FR" b="1" dirty="0" err="1">
                <a:solidFill>
                  <a:srgbClr val="C00000"/>
                </a:solidFill>
              </a:rPr>
              <a:t>concrete</a:t>
            </a:r>
            <a:endParaRPr lang="fr-FR" b="1" dirty="0">
              <a:solidFill>
                <a:srgbClr val="C00000"/>
              </a:solidFill>
            </a:endParaRPr>
          </a:p>
          <a:p>
            <a:pPr algn="ctr"/>
            <a:endParaRPr lang="fr-FR" dirty="0"/>
          </a:p>
          <a:p>
            <a:r>
              <a: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auf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dem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Stuhl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sitzen</a:t>
            </a:r>
            <a:endParaRPr lang="fr-FR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‘to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on the chair’</a:t>
            </a:r>
          </a:p>
        </p:txBody>
      </p:sp>
      <p:sp>
        <p:nvSpPr>
          <p:cNvPr id="10" name="ZoneTexte 9"/>
          <p:cNvSpPr txBox="1"/>
          <p:nvPr/>
        </p:nvSpPr>
        <p:spPr>
          <a:xfrm>
            <a:off x="2783538" y="1932826"/>
            <a:ext cx="2648013" cy="14773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LOCATIONAL</a:t>
            </a:r>
            <a:br>
              <a:rPr lang="fr-FR" b="1" dirty="0">
                <a:solidFill>
                  <a:srgbClr val="C00000"/>
                </a:solidFill>
              </a:rPr>
            </a:br>
            <a:r>
              <a:rPr lang="fr-FR" b="1" dirty="0" err="1">
                <a:solidFill>
                  <a:srgbClr val="C00000"/>
                </a:solidFill>
              </a:rPr>
              <a:t>concrete</a:t>
            </a:r>
            <a:endParaRPr lang="fr-FR" b="1" dirty="0">
              <a:solidFill>
                <a:srgbClr val="C00000"/>
              </a:solidFill>
            </a:endParaRPr>
          </a:p>
          <a:p>
            <a:pPr algn="ctr"/>
            <a:endParaRPr lang="fr-FR" dirty="0"/>
          </a:p>
          <a:p>
            <a:r>
              <a: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</a:t>
            </a:r>
            <a:r>
              <a:rPr lang="fr-FR" sz="1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der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Schule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sitzen</a:t>
            </a:r>
            <a:endParaRPr lang="fr-FR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‘to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sit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the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school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’</a:t>
            </a:r>
          </a:p>
        </p:txBody>
      </p:sp>
      <p:sp>
        <p:nvSpPr>
          <p:cNvPr id="11" name="ZoneTexte 10"/>
          <p:cNvSpPr txBox="1"/>
          <p:nvPr/>
        </p:nvSpPr>
        <p:spPr>
          <a:xfrm>
            <a:off x="5547746" y="1932826"/>
            <a:ext cx="3250548" cy="1477328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LOCATIONAL</a:t>
            </a:r>
            <a:br>
              <a:rPr lang="fr-FR" b="1" dirty="0">
                <a:solidFill>
                  <a:srgbClr val="C00000"/>
                </a:solidFill>
              </a:rPr>
            </a:br>
            <a:r>
              <a:rPr lang="fr-FR" b="1" dirty="0">
                <a:solidFill>
                  <a:srgbClr val="C00000"/>
                </a:solidFill>
              </a:rPr>
              <a:t>abstract</a:t>
            </a:r>
          </a:p>
          <a:p>
            <a:pPr algn="ctr"/>
            <a:endParaRPr lang="fr-FR" dirty="0"/>
          </a:p>
          <a:p>
            <a:r>
              <a:rPr lang="fr-FR" sz="1400" dirty="0"/>
              <a:t>(</a:t>
            </a:r>
            <a:r>
              <a: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Ge)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im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Mittelpunkt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stehen</a:t>
            </a:r>
            <a:endParaRPr lang="fr-FR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>
                <a:solidFill>
                  <a:schemeClr val="tx1">
                    <a:lumMod val="85000"/>
                    <a:lumOff val="15000"/>
                  </a:schemeClr>
                </a:solidFill>
              </a:rPr>
              <a:t>’to stand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the centre’</a:t>
            </a:r>
          </a:p>
        </p:txBody>
      </p:sp>
      <p:sp>
        <p:nvSpPr>
          <p:cNvPr id="12" name="ZoneTexte 11"/>
          <p:cNvSpPr txBox="1"/>
          <p:nvPr/>
        </p:nvSpPr>
        <p:spPr>
          <a:xfrm>
            <a:off x="8914489" y="2014313"/>
            <a:ext cx="2773927" cy="1200329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fr-FR" b="1" dirty="0">
                <a:solidFill>
                  <a:srgbClr val="C00000"/>
                </a:solidFill>
              </a:rPr>
              <a:t>ASPECTUAL</a:t>
            </a:r>
          </a:p>
          <a:p>
            <a:endParaRPr lang="fr-FR" dirty="0"/>
          </a:p>
          <a:p>
            <a:r>
              <a:rPr lang="fr-FR" sz="1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Bewegung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setzen</a:t>
            </a:r>
            <a:endParaRPr lang="fr-FR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‘to set in motion’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" y="3717301"/>
            <a:ext cx="819675" cy="12610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B4F0B904-0404-499A-A43D-271265DE2D7A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017" t="7498" r="3687"/>
          <a:stretch/>
        </p:blipFill>
        <p:spPr>
          <a:xfrm>
            <a:off x="9562758" y="3896522"/>
            <a:ext cx="1080000" cy="1044724"/>
          </a:xfrm>
          <a:prstGeom prst="rect">
            <a:avLst/>
          </a:prstGeom>
          <a:ln w="15875">
            <a:solidFill>
              <a:schemeClr val="tx1"/>
            </a:solidFill>
            <a:prstDash val="dashDot"/>
          </a:ln>
        </p:spPr>
      </p:pic>
      <p:pic>
        <p:nvPicPr>
          <p:cNvPr id="15" name="Image 1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2" t="8863" r="28069" b="15018"/>
          <a:stretch/>
        </p:blipFill>
        <p:spPr>
          <a:xfrm>
            <a:off x="3465027" y="3870840"/>
            <a:ext cx="1246834" cy="109572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6" name="Image 1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452" t="8863" r="28069" b="15018"/>
          <a:stretch/>
        </p:blipFill>
        <p:spPr>
          <a:xfrm>
            <a:off x="6563884" y="3882618"/>
            <a:ext cx="1246834" cy="1095721"/>
          </a:xfrm>
          <a:prstGeom prst="rect">
            <a:avLst/>
          </a:prstGeom>
          <a:ln w="15875">
            <a:solidFill>
              <a:schemeClr val="tx1"/>
            </a:solidFill>
            <a:prstDash val="dashDot"/>
          </a:ln>
        </p:spPr>
      </p:pic>
      <p:sp>
        <p:nvSpPr>
          <p:cNvPr id="2" name="ZoneTexte 1"/>
          <p:cNvSpPr txBox="1"/>
          <p:nvPr/>
        </p:nvSpPr>
        <p:spPr>
          <a:xfrm>
            <a:off x="9597205" y="5218199"/>
            <a:ext cx="22255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solidFill>
                  <a:schemeClr val="bg1"/>
                </a:solidFill>
              </a:rPr>
              <a:t>ABSTRACTION</a:t>
            </a:r>
          </a:p>
        </p:txBody>
      </p:sp>
    </p:spTree>
    <p:extLst>
      <p:ext uri="{BB962C8B-B14F-4D97-AF65-F5344CB8AC3E}">
        <p14:creationId xmlns:p14="http://schemas.microsoft.com/office/powerpoint/2010/main" val="163451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6600" dirty="0"/>
              <a:t>(2) Analysis</a:t>
            </a:r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92766947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/>
              <a:t>Analysis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5607" y="2053087"/>
            <a:ext cx="11286237" cy="3825433"/>
          </a:xfrm>
        </p:spPr>
        <p:txBody>
          <a:bodyPr>
            <a:normAutofit/>
          </a:bodyPr>
          <a:lstStyle/>
          <a:p>
            <a:pPr algn="ctr"/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PLV</a:t>
            </a:r>
            <a:b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</a:t>
            </a:r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setzen</a:t>
            </a:r>
            <a:r>
              <a:rPr lang="fr-FR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/ </a:t>
            </a: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zetten</a:t>
            </a:r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fr-FR" sz="32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/</a:t>
            </a:r>
            <a: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sz="32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br>
              <a:rPr lang="fr-FR" sz="32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GB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</a:t>
            </a:r>
            <a:r>
              <a:rPr lang="de-DE" sz="28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semantic</a:t>
            </a:r>
            <a:r>
              <a:rPr lang="de-DE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de-DE" sz="28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motivation</a:t>
            </a:r>
            <a:r>
              <a:rPr lang="de-DE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?</a:t>
            </a:r>
            <a:br>
              <a:rPr lang="fr-FR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fr-FR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c</a:t>
            </a:r>
            <a:r>
              <a:rPr lang="de-DE" sz="28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onceptualizations</a:t>
            </a:r>
            <a:r>
              <a:rPr lang="de-DE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de-DE" sz="28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and</a:t>
            </a:r>
            <a:r>
              <a:rPr lang="de-DE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de-DE" sz="28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image</a:t>
            </a:r>
            <a:r>
              <a:rPr lang="de-DE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de-DE" sz="28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schemas</a:t>
            </a:r>
            <a:r>
              <a:rPr lang="de-DE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?</a:t>
            </a:r>
            <a:br>
              <a:rPr lang="de-DE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endParaRPr lang="en-GB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corpora :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DeReKo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(IDS) and 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Corpus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Hedendaags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Nederlands</a:t>
            </a:r>
            <a:b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synchronic (2000-2017), press articles</a:t>
            </a:r>
          </a:p>
          <a:p>
            <a:pPr algn="ctr"/>
            <a:endParaRPr lang="fr-FR" sz="32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13" name="Rectangle 12"/>
          <p:cNvSpPr/>
          <p:nvPr/>
        </p:nvSpPr>
        <p:spPr>
          <a:xfrm>
            <a:off x="2122715" y="1867453"/>
            <a:ext cx="8539843" cy="1349276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7455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Dominant conceptualizations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4" t="21600" r="6675" b="65866"/>
          <a:stretch/>
        </p:blipFill>
        <p:spPr>
          <a:xfrm>
            <a:off x="995395" y="1908707"/>
            <a:ext cx="10664308" cy="34807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8599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Dominant conceptualizations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4" t="21600" r="6675" b="70493"/>
          <a:stretch/>
        </p:blipFill>
        <p:spPr>
          <a:xfrm>
            <a:off x="1420798" y="2656483"/>
            <a:ext cx="9909127" cy="2040208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0" y="47043"/>
            <a:ext cx="12191999" cy="2369880"/>
          </a:xfrm>
          <a:prstGeom prst="rect">
            <a:avLst/>
          </a:prstGeom>
          <a:solidFill>
            <a:schemeClr val="bg1"/>
          </a:solidFill>
          <a:ln w="381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fr-FR" sz="2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DOMINANCE OF FIGURE</a:t>
            </a:r>
          </a:p>
          <a:p>
            <a:endParaRPr lang="fr-FR" sz="2400" dirty="0"/>
          </a:p>
          <a:p>
            <a:pPr marL="457200" indent="-457200">
              <a:buFontTx/>
              <a:buAutoNum type="arabicParenR"/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sz="2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Zijn</a:t>
            </a:r>
            <a:r>
              <a:rPr lang="fr-F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400" b="1" i="1" dirty="0" err="1">
                <a:solidFill>
                  <a:srgbClr val="00B050"/>
                </a:solidFill>
              </a:rPr>
              <a:t>naam</a:t>
            </a:r>
            <a:r>
              <a:rPr lang="fr-FR" sz="2400" i="1" dirty="0"/>
              <a:t> </a:t>
            </a:r>
            <a:r>
              <a:rPr lang="fr-FR" sz="2400" b="1" i="1" dirty="0" err="1">
                <a:solidFill>
                  <a:srgbClr val="00B0F0"/>
                </a:solidFill>
              </a:rPr>
              <a:t>staat</a:t>
            </a:r>
            <a:r>
              <a:rPr lang="fr-FR" sz="2400" i="1" dirty="0"/>
              <a:t> </a:t>
            </a:r>
            <a:r>
              <a:rPr lang="fr-F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 de </a:t>
            </a:r>
            <a:r>
              <a:rPr lang="fr-FR" sz="2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lijst</a:t>
            </a:r>
            <a:r>
              <a:rPr lang="fr-F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(‘</a:t>
            </a:r>
            <a:r>
              <a:rPr lang="fr-FR" sz="24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His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fr-FR" sz="24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name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stands on the </a:t>
            </a:r>
            <a:r>
              <a:rPr lang="fr-FR" sz="24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list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’)  WRITTEN TEXT</a:t>
            </a:r>
            <a:br>
              <a:rPr lang="fr-FR" sz="2400" dirty="0">
                <a:sym typeface="Wingdings"/>
              </a:rPr>
            </a:br>
            <a:endParaRPr lang="fr-FR" sz="2400" dirty="0">
              <a:sym typeface="Wingdings"/>
            </a:endParaRPr>
          </a:p>
          <a:p>
            <a:pPr marL="457200" indent="-457200">
              <a:buFontTx/>
              <a:buAutoNum type="arabicParenR"/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Het </a:t>
            </a:r>
            <a:r>
              <a:rPr lang="fr-FR" sz="2400" b="1" i="1" dirty="0" err="1">
                <a:solidFill>
                  <a:srgbClr val="00B050"/>
                </a:solidFill>
              </a:rPr>
              <a:t>voorstel</a:t>
            </a:r>
            <a:r>
              <a:rPr lang="fr-FR" sz="2400" i="1" dirty="0"/>
              <a:t> </a:t>
            </a:r>
            <a:r>
              <a:rPr lang="fr-FR" sz="2400" b="1" i="1" dirty="0" err="1">
                <a:solidFill>
                  <a:srgbClr val="00B0F0"/>
                </a:solidFill>
              </a:rPr>
              <a:t>ligt</a:t>
            </a:r>
            <a:r>
              <a:rPr lang="fr-FR" sz="2400" i="1" dirty="0"/>
              <a:t> </a:t>
            </a:r>
            <a:r>
              <a:rPr lang="fr-F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 </a:t>
            </a:r>
            <a:r>
              <a:rPr lang="fr-FR" sz="24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tafel</a:t>
            </a:r>
            <a:r>
              <a:rPr lang="fr-F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. 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(‘The </a:t>
            </a:r>
            <a:r>
              <a:rPr lang="fr-FR" sz="2400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proposal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lies on table’)   HORIZONTALITY</a:t>
            </a:r>
            <a:b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endParaRPr lang="fr-FR" sz="2400" dirty="0">
              <a:solidFill>
                <a:schemeClr val="tx1">
                  <a:lumMod val="85000"/>
                  <a:lumOff val="15000"/>
                </a:schemeClr>
              </a:solidFill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3751227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Dominant conceptualizations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984" t="27253" r="6675" b="65866"/>
          <a:stretch/>
        </p:blipFill>
        <p:spPr>
          <a:xfrm>
            <a:off x="1447240" y="3387254"/>
            <a:ext cx="10044000" cy="1799856"/>
          </a:xfrm>
          <a:prstGeom prst="rect">
            <a:avLst/>
          </a:prstGeom>
        </p:spPr>
      </p:pic>
      <p:sp>
        <p:nvSpPr>
          <p:cNvPr id="12" name="ZoneTexte 11"/>
          <p:cNvSpPr txBox="1"/>
          <p:nvPr/>
        </p:nvSpPr>
        <p:spPr>
          <a:xfrm>
            <a:off x="0" y="36970"/>
            <a:ext cx="12192000" cy="2646878"/>
          </a:xfrm>
          <a:prstGeom prst="rect">
            <a:avLst/>
          </a:prstGeom>
          <a:solidFill>
            <a:schemeClr val="bg1"/>
          </a:solidFill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fr-FR" sz="2400" dirty="0"/>
          </a:p>
          <a:p>
            <a:r>
              <a:rPr lang="fr-FR" sz="2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DOMINANCE OF [PREPOSITION + NOUN]</a:t>
            </a:r>
          </a:p>
          <a:p>
            <a:endParaRPr lang="fr-FR" sz="2400" dirty="0"/>
          </a:p>
          <a:p>
            <a:pPr marL="457200" indent="-457200">
              <a:buAutoNum type="arabicParenR"/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Der Mann </a:t>
            </a:r>
            <a:r>
              <a:rPr lang="fr-FR" sz="2400" b="1" i="1" dirty="0" err="1">
                <a:solidFill>
                  <a:srgbClr val="00B0F0"/>
                </a:solidFill>
              </a:rPr>
              <a:t>liegt</a:t>
            </a:r>
            <a:r>
              <a:rPr lang="fr-FR" sz="2400" i="1" dirty="0"/>
              <a:t> </a:t>
            </a:r>
            <a:r>
              <a:rPr lang="fr-FR" sz="2400" b="1" i="1" dirty="0" err="1">
                <a:solidFill>
                  <a:srgbClr val="C00000"/>
                </a:solidFill>
              </a:rPr>
              <a:t>im</a:t>
            </a:r>
            <a:r>
              <a:rPr lang="fr-FR" sz="2400" b="1" i="1" dirty="0">
                <a:solidFill>
                  <a:srgbClr val="C00000"/>
                </a:solidFill>
              </a:rPr>
              <a:t> </a:t>
            </a:r>
            <a:r>
              <a:rPr lang="fr-FR" sz="2400" b="1" i="1" dirty="0" err="1">
                <a:solidFill>
                  <a:srgbClr val="C00000"/>
                </a:solidFill>
              </a:rPr>
              <a:t>Koma</a:t>
            </a:r>
            <a:r>
              <a:rPr lang="fr-FR" sz="2400" i="1" dirty="0"/>
              <a:t>. 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(‘The man lies in the coma’)  LYING POSITION/PASSIVITY</a:t>
            </a:r>
            <a:br>
              <a:rPr lang="fr-FR" sz="2400" dirty="0"/>
            </a:br>
            <a:endParaRPr lang="fr-FR" sz="2400" dirty="0"/>
          </a:p>
          <a:p>
            <a:pPr marL="457200" indent="-457200">
              <a:buAutoNum type="arabicParenR"/>
            </a:pP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4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Der Mann </a:t>
            </a:r>
            <a:r>
              <a:rPr lang="fr-FR" sz="2400" b="1" i="1" dirty="0" err="1">
                <a:solidFill>
                  <a:srgbClr val="00B0F0"/>
                </a:solidFill>
              </a:rPr>
              <a:t>steht</a:t>
            </a:r>
            <a:r>
              <a:rPr lang="fr-FR" sz="2400" i="1" dirty="0"/>
              <a:t> </a:t>
            </a:r>
            <a:r>
              <a:rPr lang="fr-FR" sz="2400" b="1" i="1" dirty="0" err="1">
                <a:solidFill>
                  <a:srgbClr val="C00000"/>
                </a:solidFill>
              </a:rPr>
              <a:t>auf</a:t>
            </a:r>
            <a:r>
              <a:rPr lang="fr-FR" sz="2400" b="1" i="1" dirty="0">
                <a:solidFill>
                  <a:srgbClr val="C00000"/>
                </a:solidFill>
              </a:rPr>
              <a:t> der </a:t>
            </a:r>
            <a:r>
              <a:rPr lang="fr-FR" sz="2400" b="1" i="1" dirty="0" err="1">
                <a:solidFill>
                  <a:srgbClr val="C00000"/>
                </a:solidFill>
              </a:rPr>
              <a:t>Bühne</a:t>
            </a:r>
            <a:r>
              <a:rPr lang="fr-FR" sz="2400" i="1" dirty="0"/>
              <a:t>.</a:t>
            </a:r>
            <a:r>
              <a:rPr lang="fr-FR" sz="2400" i="1" dirty="0">
                <a:solidFill>
                  <a:srgbClr val="00CCFF"/>
                </a:solidFill>
              </a:rPr>
              <a:t> 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(‘The man stands on the stage’) </a:t>
            </a:r>
            <a:r>
              <a:rPr lang="fr-FR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TO BE ON ONE’S BASE</a:t>
            </a:r>
            <a:endParaRPr lang="fr-FR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34215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6600"/>
              <a:t>(1) Object of analysis</a:t>
            </a:r>
            <a:endParaRPr lang="de-DE" sz="6600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69204607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GERMAN </a:t>
            </a:r>
            <a:r>
              <a:rPr lang="fr-FR" b="1" i="1" dirty="0"/>
              <a:t>SETZEN</a:t>
            </a:r>
            <a:endParaRPr lang="de-DE" b="1" i="1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1855161"/>
            <a:ext cx="10058400" cy="4280542"/>
          </a:xfrm>
        </p:spPr>
        <p:txBody>
          <a:bodyPr>
            <a:normAutofit/>
          </a:bodyPr>
          <a:lstStyle/>
          <a:p>
            <a:r>
              <a:rPr lang="fr-FR" b="1" dirty="0">
                <a:solidFill>
                  <a:srgbClr val="002060"/>
                </a:solidFill>
              </a:rPr>
              <a:t>IMAGE SCHEMA OF CONTAINER</a:t>
            </a:r>
          </a:p>
          <a:p>
            <a:pPr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ENCLOSURE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die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Welt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setzen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(‘to set in the world’)</a:t>
            </a:r>
          </a:p>
          <a:p>
            <a:pPr lvl="1"/>
            <a:endParaRPr lang="fr-FR" sz="2000" dirty="0"/>
          </a:p>
          <a:p>
            <a:pPr marL="0" lvl="1"/>
            <a:r>
              <a:rPr lang="fr-FR" sz="2000" b="1" dirty="0">
                <a:solidFill>
                  <a:srgbClr val="002060"/>
                </a:solidFill>
              </a:rPr>
              <a:t>IMAGE SCHEMA OF ENABLEMENT </a:t>
            </a:r>
            <a:r>
              <a:rPr lang="fr-FR" sz="2000" b="1" dirty="0">
                <a:solidFill>
                  <a:srgbClr val="C00000"/>
                </a:solidFill>
                <a:sym typeface="Wingdings"/>
              </a:rPr>
              <a:t> </a:t>
            </a:r>
            <a:r>
              <a:rPr lang="fr-FR" sz="2000" b="1" dirty="0" err="1">
                <a:solidFill>
                  <a:srgbClr val="C00000"/>
                </a:solidFill>
                <a:sym typeface="Wingdings"/>
              </a:rPr>
              <a:t>only</a:t>
            </a:r>
            <a:r>
              <a:rPr lang="fr-FR" sz="2000" b="1" dirty="0">
                <a:solidFill>
                  <a:srgbClr val="C00000"/>
                </a:solidFill>
                <a:sym typeface="Wingdings"/>
              </a:rPr>
              <a:t> in FVG </a:t>
            </a:r>
            <a:r>
              <a:rPr lang="mr-IN" sz="2000" b="1" dirty="0">
                <a:solidFill>
                  <a:srgbClr val="C00000"/>
                </a:solidFill>
                <a:sym typeface="Wingdings"/>
              </a:rPr>
              <a:t>–</a:t>
            </a:r>
            <a:r>
              <a:rPr lang="fr-FR" sz="2000" b="1" dirty="0">
                <a:solidFill>
                  <a:srgbClr val="C00000"/>
                </a:solidFill>
                <a:sym typeface="Wingdings"/>
              </a:rPr>
              <a:t>&gt; </a:t>
            </a:r>
            <a:r>
              <a:rPr lang="fr-FR" sz="2000" b="1" dirty="0" err="1">
                <a:solidFill>
                  <a:srgbClr val="C00000"/>
                </a:solidFill>
                <a:sym typeface="Wingdings"/>
              </a:rPr>
              <a:t>aspectual</a:t>
            </a:r>
            <a:r>
              <a:rPr lang="fr-FR" sz="2000" b="1" dirty="0">
                <a:solidFill>
                  <a:srgbClr val="C00000"/>
                </a:solidFill>
                <a:sym typeface="Wingdings"/>
              </a:rPr>
              <a:t> use (INCHOATIVITY)</a:t>
            </a:r>
            <a:endParaRPr lang="fr-FR" sz="2000" b="1" dirty="0">
              <a:solidFill>
                <a:srgbClr val="C00000"/>
              </a:solidFill>
            </a:endParaRPr>
          </a:p>
          <a:p>
            <a:pPr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START OF CONCRETE PROCESS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Bewegung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setzen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(FVG) (‘to set in motion’)</a:t>
            </a:r>
          </a:p>
          <a:p>
            <a:pPr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START OF NEW STATE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Kenntnis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setzen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(FVG) (‘to set in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knowledge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’)</a:t>
            </a:r>
            <a:endParaRPr lang="fr-FR" sz="20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lvl="1"/>
            <a:endParaRPr lang="fr-FR" sz="20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fr-FR" b="1" dirty="0">
                <a:solidFill>
                  <a:srgbClr val="002060"/>
                </a:solidFill>
              </a:rPr>
              <a:t>IMAGE SCHEMA OF VERTICALITY </a:t>
            </a:r>
          </a:p>
          <a:p>
            <a:pPr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SCALE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auf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Platz</a:t>
            </a:r>
            <a:r>
              <a:rPr lang="mr-IN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…</a:t>
            </a:r>
            <a:r>
              <a:rPr lang="nl-BE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setzen </a:t>
            </a:r>
            <a:r>
              <a:rPr lang="nl-B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(‘to set on place … ’)</a:t>
            </a:r>
          </a:p>
          <a:p>
            <a:pPr lvl="1"/>
            <a:r>
              <a:rPr lang="nl-BE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WRITTEN TEXT</a:t>
            </a:r>
            <a:r>
              <a:rPr lang="nl-BE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nl-BE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auf die Agenda setzen </a:t>
            </a:r>
            <a:r>
              <a:rPr lang="nl-B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(‘to set on the agenda’)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941" y="286603"/>
            <a:ext cx="732339" cy="112667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50370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GERMAN </a:t>
            </a:r>
            <a:r>
              <a:rPr lang="fr-FR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endParaRPr lang="de-DE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1855161"/>
            <a:ext cx="10058400" cy="4280542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b="1" dirty="0">
                <a:solidFill>
                  <a:srgbClr val="002060"/>
                </a:solidFill>
              </a:rPr>
              <a:t>IMAGE SCHEMA OF VERTICALITY</a:t>
            </a:r>
          </a:p>
          <a:p>
            <a:pPr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TO BE ON ONE’S BASE &gt; FOUNDATION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auf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die Beine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(‘to put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upright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on the legs’)</a:t>
            </a:r>
          </a:p>
          <a:p>
            <a:pPr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CONTROL &amp; POWER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FVG: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an die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Spitze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einer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Firma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unter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Strafe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(FVG) </a:t>
            </a:r>
          </a:p>
          <a:p>
            <a:pPr lvl="8"/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(‘to set at the top (of a </a:t>
            </a:r>
            <a:r>
              <a:rPr lang="fr-FR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company</a:t>
            </a: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)’, ‘to set </a:t>
            </a:r>
            <a:r>
              <a:rPr lang="fr-FR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under</a:t>
            </a: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18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punishment</a:t>
            </a:r>
            <a:r>
              <a:rPr lang="fr-FR" sz="1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’)</a:t>
            </a:r>
          </a:p>
          <a:p>
            <a:r>
              <a:rPr lang="fr-FR" b="1" dirty="0">
                <a:solidFill>
                  <a:srgbClr val="002060"/>
                </a:solidFill>
              </a:rPr>
              <a:t>IMAGE SCHEMA OF CENTRE/PERIPHERY</a:t>
            </a:r>
          </a:p>
          <a:p>
            <a:pPr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EXPOSURE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den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Mittelpunkt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,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zur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Diskussion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(FVG)</a:t>
            </a:r>
          </a:p>
          <a:p>
            <a:pPr lvl="1"/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                  (‘to put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upright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the center’, ‘to put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upright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to the discussion’)</a:t>
            </a:r>
          </a:p>
          <a:p>
            <a:endParaRPr lang="fr-FR" dirty="0"/>
          </a:p>
          <a:p>
            <a:endParaRPr lang="de-DE" dirty="0"/>
          </a:p>
          <a:p>
            <a:endParaRPr lang="de-D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871" y="163282"/>
            <a:ext cx="511039" cy="137808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764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DUTCH </a:t>
            </a:r>
            <a:r>
              <a:rPr lang="fr-FR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ZETTEN</a:t>
            </a:r>
            <a:endParaRPr lang="de-DE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1855161"/>
            <a:ext cx="10058400" cy="4280542"/>
          </a:xfrm>
        </p:spPr>
        <p:txBody>
          <a:bodyPr>
            <a:normAutofit/>
          </a:bodyPr>
          <a:lstStyle/>
          <a:p>
            <a:br>
              <a:rPr lang="fr-FR" b="1" dirty="0">
                <a:solidFill>
                  <a:srgbClr val="C00000"/>
                </a:solidFill>
              </a:rPr>
            </a:br>
            <a:r>
              <a:rPr lang="fr-FR" b="1" dirty="0">
                <a:solidFill>
                  <a:srgbClr val="C00000"/>
                </a:solidFill>
              </a:rPr>
              <a:t>IDEM </a:t>
            </a:r>
            <a:r>
              <a:rPr lang="fr-FR" sz="1600" dirty="0">
                <a:solidFill>
                  <a:srgbClr val="C00000"/>
                </a:solidFill>
              </a:rPr>
              <a:t>(Ge)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b="1" i="1" dirty="0">
                <a:solidFill>
                  <a:srgbClr val="C00000"/>
                </a:solidFill>
              </a:rPr>
              <a:t>SETZEN</a:t>
            </a:r>
          </a:p>
          <a:p>
            <a:pPr marL="0"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START OF CONCRETE PROCESS</a:t>
            </a:r>
            <a:r>
              <a:rPr lang="fr-FR" sz="2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gang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zetten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‘to set in motion’)</a:t>
            </a:r>
          </a:p>
          <a:p>
            <a:pPr marL="0"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SCALE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 de </a:t>
            </a:r>
            <a:r>
              <a:rPr lang="mr-IN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…</a:t>
            </a:r>
            <a:r>
              <a:rPr lang="nl-BE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plaats zetten </a:t>
            </a:r>
            <a:r>
              <a:rPr lang="nl-B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(‘to set on the … place’)</a:t>
            </a:r>
            <a:endParaRPr lang="fr-FR" sz="20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/>
            <a:r>
              <a:rPr lang="nl-BE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WRITTEN TEXT</a:t>
            </a:r>
            <a:r>
              <a:rPr lang="nl-BE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 papier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zetten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(‘to set on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paper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’)</a:t>
            </a:r>
          </a:p>
          <a:p>
            <a:pPr marL="0" lvl="1"/>
            <a:endParaRPr lang="fr-FR" sz="2000" i="1" dirty="0"/>
          </a:p>
          <a:p>
            <a:pPr marL="0" lvl="1"/>
            <a:r>
              <a:rPr lang="fr-FR" sz="2000" b="1" dirty="0">
                <a:solidFill>
                  <a:srgbClr val="C00000"/>
                </a:solidFill>
              </a:rPr>
              <a:t>BUT // </a:t>
            </a:r>
            <a:r>
              <a:rPr lang="fr-FR" sz="1600" dirty="0">
                <a:solidFill>
                  <a:srgbClr val="C00000"/>
                </a:solidFill>
              </a:rPr>
              <a:t>(Ge)</a:t>
            </a:r>
            <a:r>
              <a:rPr lang="fr-FR" sz="2000" b="1" dirty="0">
                <a:solidFill>
                  <a:srgbClr val="C00000"/>
                </a:solidFill>
              </a:rPr>
              <a:t> </a:t>
            </a:r>
            <a:r>
              <a:rPr lang="fr-FR" sz="2000" b="1" i="1" dirty="0">
                <a:solidFill>
                  <a:srgbClr val="C00000"/>
                </a:solidFill>
              </a:rPr>
              <a:t>STELLEN</a:t>
            </a:r>
          </a:p>
          <a:p>
            <a:pPr marL="0"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FOUNDATION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op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poten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zetten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(‘to set on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paws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’)</a:t>
            </a:r>
          </a:p>
          <a:p>
            <a:pPr marL="0"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EXPOSURE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het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zonnetje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zetten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(‘to set in the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little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sun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’)</a:t>
            </a:r>
          </a:p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Lemmens 2006 :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« default causative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verb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 »</a:t>
            </a:r>
            <a:endParaRPr lang="de-DE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de-D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4" y="610685"/>
            <a:ext cx="732339" cy="1126675"/>
          </a:xfrm>
          <a:prstGeom prst="rect">
            <a:avLst/>
          </a:prstGeom>
          <a:ln>
            <a:noFill/>
          </a:ln>
        </p:spPr>
      </p:pic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748" y="3522335"/>
            <a:ext cx="289437" cy="780504"/>
          </a:xfrm>
          <a:prstGeom prst="rect">
            <a:avLst/>
          </a:prstGeom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2689" y="1794934"/>
            <a:ext cx="438777" cy="675041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44934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DUTCH </a:t>
            </a:r>
            <a:r>
              <a:rPr lang="fr-FR" b="1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endParaRPr lang="de-DE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097280" y="1855161"/>
            <a:ext cx="10058400" cy="4280542"/>
          </a:xfrm>
        </p:spPr>
        <p:txBody>
          <a:bodyPr>
            <a:normAutofit/>
          </a:bodyPr>
          <a:lstStyle/>
          <a:p>
            <a:endParaRPr lang="fr-FR" dirty="0"/>
          </a:p>
          <a:p>
            <a:r>
              <a:rPr lang="fr-FR" b="1" dirty="0">
                <a:solidFill>
                  <a:srgbClr val="C00000"/>
                </a:solidFill>
              </a:rPr>
              <a:t>IDEM </a:t>
            </a:r>
            <a:r>
              <a:rPr lang="fr-FR" sz="1600" dirty="0">
                <a:solidFill>
                  <a:srgbClr val="C00000"/>
                </a:solidFill>
              </a:rPr>
              <a:t>(Ge)</a:t>
            </a:r>
            <a:r>
              <a:rPr lang="fr-FR" b="1" dirty="0">
                <a:solidFill>
                  <a:srgbClr val="C00000"/>
                </a:solidFill>
              </a:rPr>
              <a:t> </a:t>
            </a:r>
            <a:r>
              <a:rPr lang="fr-FR" b="1" i="1" dirty="0">
                <a:solidFill>
                  <a:srgbClr val="C00000"/>
                </a:solidFill>
              </a:rPr>
              <a:t>STELLEN</a:t>
            </a:r>
          </a:p>
          <a:p>
            <a:r>
              <a:rPr lang="fr-FR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CONTROL &amp; POWER</a:t>
            </a:r>
            <a:r>
              <a:rPr lang="fr-FR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onder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toezicht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(FVG) (‘to put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upright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under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supervision‘) </a:t>
            </a:r>
          </a:p>
          <a:p>
            <a:r>
              <a:rPr lang="fr-FR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EXPOSURE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ter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beschikking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fr-FR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(FVG) (‘to put put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upright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disposal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’)</a:t>
            </a:r>
          </a:p>
          <a:p>
            <a:endParaRPr lang="fr-FR" b="1" dirty="0">
              <a:solidFill>
                <a:srgbClr val="FF0000"/>
              </a:solidFill>
            </a:endParaRPr>
          </a:p>
          <a:p>
            <a:pPr marL="0" lvl="1"/>
            <a:r>
              <a:rPr lang="fr-FR" sz="2000" b="1" dirty="0">
                <a:solidFill>
                  <a:srgbClr val="C00000"/>
                </a:solidFill>
              </a:rPr>
              <a:t>BUT // </a:t>
            </a:r>
            <a:r>
              <a:rPr lang="fr-FR" sz="1600" dirty="0">
                <a:solidFill>
                  <a:srgbClr val="C00000"/>
                </a:solidFill>
              </a:rPr>
              <a:t>(Ge) </a:t>
            </a:r>
            <a:r>
              <a:rPr lang="fr-FR" sz="2000" b="1" i="1" dirty="0">
                <a:solidFill>
                  <a:srgbClr val="C00000"/>
                </a:solidFill>
              </a:rPr>
              <a:t>SETZEN</a:t>
            </a:r>
          </a:p>
          <a:p>
            <a:pPr marL="0" lvl="1"/>
            <a:r>
              <a:rPr lang="fr-FR" sz="20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START OF NEW STATE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: </a:t>
            </a:r>
            <a:r>
              <a:rPr lang="fr-FR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staat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fr-FR" sz="20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(FVG) (‘to put </a:t>
            </a:r>
            <a:r>
              <a:rPr lang="fr-FR" sz="20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upright</a:t>
            </a:r>
            <a:r>
              <a:rPr lang="fr-FR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in state’)</a:t>
            </a:r>
            <a:endParaRPr lang="fr-FR" sz="20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0" lvl="1"/>
            <a:endParaRPr lang="en-GB" sz="2000" i="1" u="sng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marL="285750" lvl="1" indent="-285750">
              <a:buFont typeface="Wingdings" charset="2"/>
              <a:buChar char="à"/>
            </a:pP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Lemmens 2006 : “</a:t>
            </a:r>
            <a:r>
              <a:rPr lang="en-GB" sz="20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in some relics”   mostly in </a:t>
            </a:r>
            <a:r>
              <a:rPr lang="en-GB" sz="2000" b="1" u="sn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FVG</a:t>
            </a:r>
            <a:r>
              <a:rPr lang="en-GB" sz="20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000" b="1" dirty="0">
                <a:solidFill>
                  <a:srgbClr val="C00000"/>
                </a:solidFill>
                <a:sym typeface="Wingdings"/>
              </a:rPr>
              <a:t> aspectual uses</a:t>
            </a:r>
            <a:endParaRPr lang="en-GB" sz="2000" b="1" dirty="0">
              <a:solidFill>
                <a:srgbClr val="C00000"/>
              </a:solidFill>
            </a:endParaRPr>
          </a:p>
          <a:p>
            <a:pPr marL="285750" lvl="1" indent="-285750">
              <a:buFont typeface="Wingdings" charset="2"/>
              <a:buChar char="à"/>
            </a:pPr>
            <a:endParaRPr lang="fr-FR" sz="2000" i="1" u="sng" dirty="0"/>
          </a:p>
          <a:p>
            <a:endParaRPr lang="de-DE" dirty="0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57" y="322939"/>
            <a:ext cx="511039" cy="1378083"/>
          </a:xfrm>
          <a:prstGeom prst="rect">
            <a:avLst/>
          </a:prstGeom>
          <a:ln>
            <a:noFill/>
          </a:ln>
        </p:spPr>
      </p:pic>
      <p:pic>
        <p:nvPicPr>
          <p:cNvPr id="7" name="Imag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081" y="3657911"/>
            <a:ext cx="438777" cy="675041"/>
          </a:xfrm>
          <a:prstGeom prst="rect">
            <a:avLst/>
          </a:prstGeom>
          <a:ln>
            <a:noFill/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033" y="1888471"/>
            <a:ext cx="289437" cy="780504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483847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19953" y="286603"/>
            <a:ext cx="11474823" cy="1450757"/>
          </a:xfrm>
        </p:spPr>
        <p:txBody>
          <a:bodyPr/>
          <a:lstStyle/>
          <a:p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SETZEN-STELLEN &amp; 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ZETTEN-STELLEN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594840336"/>
              </p:ext>
            </p:extLst>
          </p:nvPr>
        </p:nvGraphicFramePr>
        <p:xfrm>
          <a:off x="849312" y="1874838"/>
          <a:ext cx="10694987" cy="4240215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4651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5234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982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088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9932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1135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CONCEPTUALISATION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i="0" dirty="0"/>
                        <a:t>(</a:t>
                      </a:r>
                      <a:r>
                        <a:rPr lang="de-DE" sz="1600" b="0" i="0" dirty="0" err="1"/>
                        <a:t>Ge</a:t>
                      </a:r>
                      <a:r>
                        <a:rPr lang="de-DE" sz="1600" b="0" i="0" dirty="0"/>
                        <a:t>)</a:t>
                      </a:r>
                      <a:r>
                        <a:rPr lang="de-DE" sz="1600" b="0" i="0" baseline="0" dirty="0"/>
                        <a:t> </a:t>
                      </a:r>
                      <a:r>
                        <a:rPr lang="de-DE" sz="2000" i="1" dirty="0"/>
                        <a:t>SETZEN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i="0" dirty="0"/>
                        <a:t>(</a:t>
                      </a:r>
                      <a:r>
                        <a:rPr lang="de-DE" sz="1600" b="0" i="0" dirty="0" err="1"/>
                        <a:t>Ge</a:t>
                      </a:r>
                      <a:r>
                        <a:rPr lang="de-DE" sz="1600" b="0" i="0" dirty="0"/>
                        <a:t>)</a:t>
                      </a:r>
                      <a:r>
                        <a:rPr lang="de-DE" sz="1600" b="0" i="0" baseline="0" dirty="0"/>
                        <a:t> </a:t>
                      </a:r>
                      <a:r>
                        <a:rPr lang="de-DE" sz="2000" i="1" dirty="0"/>
                        <a:t>STELLEN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dirty="0"/>
                        <a:t>(Du) </a:t>
                      </a:r>
                      <a:r>
                        <a:rPr lang="de-DE" sz="2000" i="1" dirty="0"/>
                        <a:t>ZETTEN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dirty="0"/>
                        <a:t>(Du) </a:t>
                      </a:r>
                      <a:r>
                        <a:rPr lang="de-DE" sz="2000" i="1" dirty="0"/>
                        <a:t>STELLEN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ENCLOSURE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START OF CONCRETE PROCESS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START OF NEW STATE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SCALE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r>
                        <a:rPr lang="nl-BE" sz="2000" b="1" u="none" dirty="0"/>
                        <a:t>WRITTEN TEXT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TO BE ON ONE’S BASE &gt; FOUNDATION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CONTROL &amp; POWER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1135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EXPOSURE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17643295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6963" y="345817"/>
            <a:ext cx="11474823" cy="1450757"/>
          </a:xfrm>
        </p:spPr>
        <p:txBody>
          <a:bodyPr/>
          <a:lstStyle/>
          <a:p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SETZEN vs. 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ZETTEN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05850710"/>
              </p:ext>
            </p:extLst>
          </p:nvPr>
        </p:nvGraphicFramePr>
        <p:xfrm>
          <a:off x="1096963" y="1855788"/>
          <a:ext cx="9723437" cy="42783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90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757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5685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75368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CONCEPTUALISATION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i="0" dirty="0"/>
                        <a:t>(</a:t>
                      </a:r>
                      <a:r>
                        <a:rPr lang="de-DE" sz="1600" b="0" i="0" dirty="0" err="1"/>
                        <a:t>Ge</a:t>
                      </a:r>
                      <a:r>
                        <a:rPr lang="de-DE" sz="1600" b="0" i="0" dirty="0"/>
                        <a:t>)</a:t>
                      </a:r>
                      <a:r>
                        <a:rPr lang="de-DE" sz="1600" b="0" i="0" baseline="0" dirty="0"/>
                        <a:t> </a:t>
                      </a:r>
                      <a:r>
                        <a:rPr lang="de-DE" sz="2000" i="1" dirty="0"/>
                        <a:t>SETZEN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dirty="0"/>
                        <a:t>(Du) </a:t>
                      </a:r>
                      <a:r>
                        <a:rPr lang="de-DE" sz="2000" i="1" dirty="0"/>
                        <a:t>ZETTEN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5368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ENCLOSURE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368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START OF CONCRETE PROCESS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5368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START OF NEW STATE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5368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SCALE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5368">
                <a:tc>
                  <a:txBody>
                    <a:bodyPr/>
                    <a:lstStyle/>
                    <a:p>
                      <a:r>
                        <a:rPr lang="nl-BE" sz="2000" b="1" u="none" dirty="0"/>
                        <a:t>WRITTEN TEXT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93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5368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TO BE ON ONE’S BASE &gt; FOUNDATION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5368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CONTROL &amp; POWER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5368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EXPOSURE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00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24" y="636194"/>
            <a:ext cx="732339" cy="1126675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6640783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96963" y="286603"/>
            <a:ext cx="10897813" cy="1450757"/>
          </a:xfrm>
        </p:spPr>
        <p:txBody>
          <a:bodyPr/>
          <a:lstStyle/>
          <a:p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de-DE" sz="2400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Ge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) 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STELLEN vs. </a:t>
            </a:r>
            <a:r>
              <a:rPr lang="de-DE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</a:p>
        </p:txBody>
      </p:sp>
      <p:graphicFrame>
        <p:nvGraphicFramePr>
          <p:cNvPr id="6" name="Espace réservé du contenu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73106595"/>
              </p:ext>
            </p:extLst>
          </p:nvPr>
        </p:nvGraphicFramePr>
        <p:xfrm>
          <a:off x="1096963" y="1855788"/>
          <a:ext cx="9875837" cy="4316409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575470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5989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06123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9601">
                <a:tc>
                  <a:txBody>
                    <a:bodyPr/>
                    <a:lstStyle/>
                    <a:p>
                      <a:pPr algn="ctr"/>
                      <a:r>
                        <a:rPr lang="de-DE" sz="2000" dirty="0"/>
                        <a:t>CONCEPTUALISATION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i="0" dirty="0"/>
                        <a:t>(</a:t>
                      </a:r>
                      <a:r>
                        <a:rPr lang="de-DE" sz="1600" b="0" i="0" dirty="0" err="1"/>
                        <a:t>Ge</a:t>
                      </a:r>
                      <a:r>
                        <a:rPr lang="de-DE" sz="1600" b="0" i="0" dirty="0"/>
                        <a:t>)</a:t>
                      </a:r>
                      <a:r>
                        <a:rPr lang="de-DE" sz="1600" b="0" i="0" baseline="0" dirty="0"/>
                        <a:t> </a:t>
                      </a:r>
                      <a:r>
                        <a:rPr lang="de-DE" sz="2000" i="1" dirty="0"/>
                        <a:t>STELLEN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600" b="0" dirty="0"/>
                        <a:t>(Du) </a:t>
                      </a:r>
                      <a:r>
                        <a:rPr lang="de-DE" sz="2000" i="1" dirty="0"/>
                        <a:t>STELLEN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9601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ENCLOSURE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9601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START OF CONCRETE PROCESS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9601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START OF NEW STATE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9601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SCALE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79601">
                <a:tc>
                  <a:txBody>
                    <a:bodyPr/>
                    <a:lstStyle/>
                    <a:p>
                      <a:r>
                        <a:rPr lang="nl-BE" sz="2000" b="1" u="none" dirty="0"/>
                        <a:t>WRITTEN TEXT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79601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TO BE ON ONE’S BASE &gt; FOUNDATION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de-DE" sz="2000" b="1" u="non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9601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CONTROL &amp; POWER 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79601">
                <a:tc>
                  <a:txBody>
                    <a:bodyPr/>
                    <a:lstStyle/>
                    <a:p>
                      <a:r>
                        <a:rPr lang="fr-FR" sz="2000" b="1" u="none" dirty="0"/>
                        <a:t>EXPOSURE</a:t>
                      </a:r>
                      <a:endParaRPr lang="de-DE" sz="2000" b="1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u="none" dirty="0"/>
                        <a:t>X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357" y="322939"/>
            <a:ext cx="511039" cy="1378083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66103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Grammaticalization? 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097280" y="1992085"/>
            <a:ext cx="10058400" cy="3886435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in </a:t>
            </a:r>
            <a:r>
              <a:rPr lang="en-GB" sz="2400" u="sn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some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FVG : </a:t>
            </a:r>
            <a:r>
              <a:rPr lang="en-GB" sz="2400" b="1" dirty="0">
                <a:solidFill>
                  <a:srgbClr val="C00000"/>
                </a:solidFill>
                <a:sym typeface="Wingdings"/>
              </a:rPr>
              <a:t>YES</a:t>
            </a:r>
            <a:r>
              <a:rPr lang="en-GB" sz="2400" dirty="0">
                <a:sym typeface="Wingdings"/>
              </a:rPr>
              <a:t>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no localization meaning at all, meaning is purely aspectual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Ex: 	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 </a:t>
            </a:r>
            <a:r>
              <a:rPr lang="en-GB" sz="2400" i="1" dirty="0">
                <a:solidFill>
                  <a:srgbClr val="C00000"/>
                </a:solidFill>
                <a:sym typeface="Wingdings"/>
              </a:rPr>
              <a:t>in </a:t>
            </a:r>
            <a:r>
              <a:rPr lang="en-GB" sz="2400" i="1" dirty="0" err="1">
                <a:solidFill>
                  <a:srgbClr val="C00000"/>
                </a:solidFill>
                <a:sym typeface="Wingdings"/>
              </a:rPr>
              <a:t>Bewegung</a:t>
            </a:r>
            <a:r>
              <a:rPr lang="en-GB" sz="2400" i="1" dirty="0">
                <a:solidFill>
                  <a:srgbClr val="C00000"/>
                </a:solidFill>
                <a:sym typeface="Wingdings"/>
              </a:rPr>
              <a:t> </a:t>
            </a:r>
            <a:r>
              <a:rPr lang="en-GB" sz="2400" i="1" dirty="0" err="1">
                <a:solidFill>
                  <a:srgbClr val="C00000"/>
                </a:solidFill>
                <a:sym typeface="Wingdings"/>
              </a:rPr>
              <a:t>setzen</a:t>
            </a:r>
            <a:r>
              <a:rPr lang="en-GB" sz="2400" i="1" dirty="0">
                <a:solidFill>
                  <a:srgbClr val="C00000"/>
                </a:solidFill>
                <a:sym typeface="Wingdings"/>
              </a:rPr>
              <a:t>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START OF CONCRETE PROCESS (inchoativity)</a:t>
            </a:r>
            <a:b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b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     	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i="1" dirty="0">
                <a:solidFill>
                  <a:srgbClr val="C00000"/>
                </a:solidFill>
                <a:sym typeface="Wingdings"/>
              </a:rPr>
              <a:t>in </a:t>
            </a:r>
            <a:r>
              <a:rPr lang="en-GB" sz="2400" i="1" dirty="0" err="1">
                <a:solidFill>
                  <a:srgbClr val="C00000"/>
                </a:solidFill>
                <a:sym typeface="Wingdings"/>
              </a:rPr>
              <a:t>Kenntnis</a:t>
            </a:r>
            <a:r>
              <a:rPr lang="en-GB" sz="2400" i="1" dirty="0">
                <a:solidFill>
                  <a:srgbClr val="C00000"/>
                </a:solidFill>
                <a:sym typeface="Wingdings"/>
              </a:rPr>
              <a:t> </a:t>
            </a:r>
            <a:r>
              <a:rPr lang="en-GB" sz="2400" i="1" dirty="0" err="1">
                <a:solidFill>
                  <a:srgbClr val="C00000"/>
                </a:solidFill>
                <a:sym typeface="Wingdings"/>
              </a:rPr>
              <a:t>setzen</a:t>
            </a:r>
            <a:r>
              <a:rPr lang="en-GB" sz="2400" i="1" dirty="0">
                <a:solidFill>
                  <a:srgbClr val="C00000"/>
                </a:solidFill>
                <a:sym typeface="Wingdings"/>
              </a:rPr>
              <a:t>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START OF NEW STATE (inchoativity)</a:t>
            </a:r>
            <a:br>
              <a:rPr lang="en-GB" b="1" dirty="0">
                <a:solidFill>
                  <a:srgbClr val="C00000"/>
                </a:solidFill>
                <a:sym typeface="Wingdings"/>
              </a:rPr>
            </a:br>
            <a:endParaRPr lang="en-GB" sz="2400" b="1" dirty="0">
              <a:solidFill>
                <a:srgbClr val="C00000"/>
              </a:solidFill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213026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Grammaticalization? 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097280" y="1992085"/>
            <a:ext cx="11094720" cy="44677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BUT in </a:t>
            </a:r>
            <a:r>
              <a:rPr lang="en-GB" sz="2400" u="sn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most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FVG : </a:t>
            </a:r>
            <a:r>
              <a:rPr lang="en-GB" sz="2400" b="1" dirty="0">
                <a:solidFill>
                  <a:srgbClr val="00B050"/>
                </a:solidFill>
                <a:sym typeface="Wingdings"/>
              </a:rPr>
              <a:t>NO</a:t>
            </a:r>
            <a:endParaRPr lang="en-GB" sz="2400" dirty="0">
              <a:sym typeface="Wingding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the semantics of the functional verb is related to the semantics of POSV/PLV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Ex:	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i="1" dirty="0" err="1">
                <a:solidFill>
                  <a:srgbClr val="00B050"/>
                </a:solidFill>
                <a:sym typeface="Wingdings"/>
              </a:rPr>
              <a:t>unter</a:t>
            </a:r>
            <a:r>
              <a:rPr lang="en-GB" sz="2400" i="1" dirty="0">
                <a:solidFill>
                  <a:srgbClr val="00B050"/>
                </a:solidFill>
                <a:sym typeface="Wingdings"/>
              </a:rPr>
              <a:t> Strafe </a:t>
            </a:r>
            <a:r>
              <a:rPr lang="en-GB" sz="2400" i="1" dirty="0" err="1">
                <a:solidFill>
                  <a:srgbClr val="00B050"/>
                </a:solidFill>
                <a:sym typeface="Wingdings"/>
              </a:rPr>
              <a:t>stellen</a:t>
            </a:r>
            <a:r>
              <a:rPr lang="en-GB" sz="2400" i="1" dirty="0">
                <a:solidFill>
                  <a:srgbClr val="00B050"/>
                </a:solidFill>
                <a:sym typeface="Wingdings"/>
              </a:rPr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(‘to put upright under punishment’)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CONTROL</a:t>
            </a:r>
            <a:b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b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	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 </a:t>
            </a:r>
            <a:r>
              <a:rPr lang="en-GB" sz="2400" i="1" dirty="0" err="1">
                <a:solidFill>
                  <a:srgbClr val="00B050"/>
                </a:solidFill>
                <a:sym typeface="Wingdings"/>
              </a:rPr>
              <a:t>zur</a:t>
            </a:r>
            <a:r>
              <a:rPr lang="en-GB" sz="2400" i="1" dirty="0">
                <a:solidFill>
                  <a:srgbClr val="00B050"/>
                </a:solidFill>
                <a:sym typeface="Wingdings"/>
              </a:rPr>
              <a:t> </a:t>
            </a:r>
            <a:r>
              <a:rPr lang="en-GB" sz="2400" i="1" dirty="0" err="1">
                <a:solidFill>
                  <a:srgbClr val="00B050"/>
                </a:solidFill>
                <a:sym typeface="Wingdings"/>
              </a:rPr>
              <a:t>Verfügung</a:t>
            </a:r>
            <a:r>
              <a:rPr lang="en-GB" sz="2400" i="1" dirty="0">
                <a:solidFill>
                  <a:srgbClr val="00B050"/>
                </a:solidFill>
                <a:sym typeface="Wingdings"/>
              </a:rPr>
              <a:t> </a:t>
            </a:r>
            <a:r>
              <a:rPr lang="en-GB" sz="2400" i="1" dirty="0" err="1">
                <a:solidFill>
                  <a:srgbClr val="00B050"/>
                </a:solidFill>
                <a:sym typeface="Wingdings"/>
              </a:rPr>
              <a:t>stellen</a:t>
            </a:r>
            <a:r>
              <a:rPr lang="en-GB" sz="2400" i="1" dirty="0">
                <a:solidFill>
                  <a:srgbClr val="00B050"/>
                </a:solidFill>
                <a:sym typeface="Wingdings"/>
              </a:rPr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(‘to put upright at the disposal’)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EXPOSURE</a:t>
            </a:r>
          </a:p>
          <a:p>
            <a:pPr>
              <a:buFont typeface="Arial" panose="020B0604020202020204" pitchFamily="34" charset="0"/>
              <a:buChar char="•"/>
            </a:pPr>
            <a:endParaRPr lang="en-GB" sz="2400" b="1" dirty="0">
              <a:solidFill>
                <a:schemeClr val="tx1">
                  <a:lumMod val="85000"/>
                  <a:lumOff val="15000"/>
                </a:schemeClr>
              </a:solidFill>
              <a:sym typeface="Wingding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also in collocations </a:t>
            </a:r>
            <a:b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	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 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an die </a:t>
            </a:r>
            <a:r>
              <a:rPr lang="en-GB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Spitze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stellen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(’to put upright at the top’)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CONTROL</a:t>
            </a:r>
            <a:br>
              <a:rPr lang="en-GB" sz="2400" b="1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sz="2400" b="1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	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 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in den </a:t>
            </a:r>
            <a:r>
              <a:rPr lang="en-GB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Mittelpunkt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stellen</a:t>
            </a:r>
            <a:r>
              <a:rPr lang="en-GB" sz="24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(‘to put upright in the focus’)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</a:t>
            </a:r>
            <a:r>
              <a:rPr lang="en-GB" sz="2400" b="1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EXPOSURE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sym typeface="Wingdings"/>
            </a:endParaRPr>
          </a:p>
        </p:txBody>
      </p:sp>
    </p:spTree>
    <p:extLst>
      <p:ext uri="{BB962C8B-B14F-4D97-AF65-F5344CB8AC3E}">
        <p14:creationId xmlns:p14="http://schemas.microsoft.com/office/powerpoint/2010/main" val="4617462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7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de-DE" sz="6600" dirty="0"/>
              <a:t>(3) </a:t>
            </a:r>
            <a:r>
              <a:rPr lang="de-DE" sz="6600" dirty="0" err="1"/>
              <a:t>Conclusions</a:t>
            </a:r>
            <a:endParaRPr lang="de-DE" sz="6600" dirty="0"/>
          </a:p>
        </p:txBody>
      </p:sp>
      <p:sp>
        <p:nvSpPr>
          <p:cNvPr id="2" name="Espace réservé du texte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</p:spTree>
    <p:extLst>
      <p:ext uri="{BB962C8B-B14F-4D97-AF65-F5344CB8AC3E}">
        <p14:creationId xmlns:p14="http://schemas.microsoft.com/office/powerpoint/2010/main" val="26981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Object of </a:t>
            </a:r>
            <a:r>
              <a:rPr lang="fr-FR" dirty="0" err="1"/>
              <a:t>analysis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0088" y="3840480"/>
            <a:ext cx="10058400" cy="2046972"/>
          </a:xfrm>
        </p:spPr>
        <p:txBody>
          <a:bodyPr>
            <a:normAutofit/>
          </a:bodyPr>
          <a:lstStyle/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</a:t>
            </a:r>
            <a:r>
              <a:rPr lang="en-GB" sz="3600" b="1" dirty="0">
                <a:solidFill>
                  <a:srgbClr val="0000FF"/>
                </a:solidFill>
              </a:rPr>
              <a:t>posture and placement verbs </a:t>
            </a:r>
            <a:endParaRPr lang="fr-FR" sz="3600" b="1" dirty="0">
              <a:solidFill>
                <a:srgbClr val="0000FF"/>
              </a:solidFill>
            </a:endParaRPr>
          </a:p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</a:t>
            </a:r>
            <a:r>
              <a:rPr lang="en-GB" sz="3600" b="1" dirty="0">
                <a:solidFill>
                  <a:srgbClr val="FF9300"/>
                </a:solidFill>
              </a:rPr>
              <a:t>German vs. Dutch</a:t>
            </a:r>
            <a:endParaRPr lang="fr-FR" sz="3600" b="1" dirty="0">
              <a:solidFill>
                <a:srgbClr val="FF9300"/>
              </a:solidFill>
            </a:endParaRPr>
          </a:p>
          <a:p>
            <a:pPr algn="ctr"/>
            <a:r>
              <a:rPr lang="fr-FR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</a:t>
            </a:r>
            <a:r>
              <a:rPr lang="en-GB" sz="3600" b="1" dirty="0">
                <a:solidFill>
                  <a:srgbClr val="00B050"/>
                </a:solidFill>
              </a:rPr>
              <a:t>prepositional phrases</a:t>
            </a:r>
            <a:endParaRPr lang="fr-FR" sz="3600" b="1" dirty="0">
              <a:solidFill>
                <a:srgbClr val="00B050"/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6" name="ZoneTexte 5"/>
          <p:cNvSpPr txBox="1"/>
          <p:nvPr/>
        </p:nvSpPr>
        <p:spPr>
          <a:xfrm>
            <a:off x="650088" y="2022513"/>
            <a:ext cx="11054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A contrastive study of </a:t>
            </a:r>
            <a:r>
              <a:rPr lang="en-GB" sz="3600" b="1" dirty="0">
                <a:solidFill>
                  <a:srgbClr val="00B050"/>
                </a:solidFill>
              </a:rPr>
              <a:t>prepositional phrases </a:t>
            </a:r>
            <a:r>
              <a:rPr lang="en-GB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with</a:t>
            </a:r>
            <a:r>
              <a:rPr lang="en-GB" sz="3600" b="1" dirty="0"/>
              <a:t> </a:t>
            </a:r>
            <a:r>
              <a:rPr lang="en-GB" sz="3600" b="1" dirty="0">
                <a:solidFill>
                  <a:srgbClr val="0000FF"/>
                </a:solidFill>
              </a:rPr>
              <a:t>posture  and placement verbs </a:t>
            </a:r>
            <a:r>
              <a:rPr lang="en-GB" sz="36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</a:t>
            </a:r>
            <a:r>
              <a:rPr lang="en-GB" sz="3600" b="1" dirty="0"/>
              <a:t> </a:t>
            </a:r>
            <a:r>
              <a:rPr lang="en-GB" sz="3600" b="1" dirty="0">
                <a:solidFill>
                  <a:srgbClr val="FF9300"/>
                </a:solidFill>
              </a:rPr>
              <a:t>German and Dutch</a:t>
            </a:r>
            <a:r>
              <a:rPr lang="en-GB" sz="3600" b="1" dirty="0"/>
              <a:t>.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565999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</a:t>
            </a:r>
            <a:r>
              <a:rPr lang="nl-BE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Conclusions</a:t>
            </a:r>
            <a:endParaRPr lang="fr-FR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7" name="Espace réservé du contenu 6"/>
          <p:cNvSpPr>
            <a:spLocks noGrp="1"/>
          </p:cNvSpPr>
          <p:nvPr>
            <p:ph idx="1"/>
          </p:nvPr>
        </p:nvSpPr>
        <p:spPr>
          <a:xfrm>
            <a:off x="1097279" y="1992085"/>
            <a:ext cx="10720647" cy="3886435"/>
          </a:xfrm>
        </p:spPr>
        <p:txBody>
          <a:bodyPr>
            <a:noAutofit/>
          </a:bodyPr>
          <a:lstStyle/>
          <a:p>
            <a:r>
              <a:rPr lang="en-GB" sz="2400" b="1" dirty="0">
                <a:solidFill>
                  <a:srgbClr val="002060"/>
                </a:solidFill>
              </a:rPr>
              <a:t>TYPOLOGY </a:t>
            </a:r>
            <a:r>
              <a:rPr lang="en-GB" b="1" dirty="0">
                <a:solidFill>
                  <a:srgbClr val="002060"/>
                </a:solidFill>
              </a:rPr>
              <a:t> </a:t>
            </a:r>
          </a:p>
          <a:p>
            <a:r>
              <a:rPr lang="en-GB" b="1" dirty="0">
                <a:solidFill>
                  <a:srgbClr val="C00000"/>
                </a:solidFill>
              </a:rPr>
              <a:t>SAME TYPOLOGICAL CLASS BUT DIFFERENCES!</a:t>
            </a:r>
          </a:p>
          <a:p>
            <a:r>
              <a:rPr lang="en-GB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GERMAN: 	clear distinction between </a:t>
            </a:r>
            <a:r>
              <a:rPr lang="en-GB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en-GB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setzen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and </a:t>
            </a:r>
            <a:r>
              <a:rPr lang="en-GB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 </a:t>
            </a:r>
            <a:r>
              <a:rPr lang="en-GB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stellen</a:t>
            </a:r>
            <a:r>
              <a:rPr lang="en-GB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different conceptualizations) </a:t>
            </a:r>
            <a:b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		+ balanced distribution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- DUTCH:  	no clear distinction between </a:t>
            </a:r>
            <a:r>
              <a:rPr lang="en-GB" sz="16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(Du)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zetten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and </a:t>
            </a:r>
            <a:r>
              <a:rPr lang="en-GB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en-GB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stellen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 </a:t>
            </a:r>
            <a:b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		 </a:t>
            </a:r>
            <a:r>
              <a:rPr lang="en-GB" sz="1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 </a:t>
            </a:r>
            <a:r>
              <a:rPr lang="en-GB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zetten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as single causative verb </a:t>
            </a:r>
            <a:b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endParaRPr lang="en-GB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r>
              <a:rPr lang="en-GB" sz="2400" b="1" dirty="0">
                <a:solidFill>
                  <a:srgbClr val="002060"/>
                </a:solidFill>
              </a:rPr>
              <a:t>GRAMMATICALIZATION</a:t>
            </a:r>
          </a:p>
          <a:p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- POSV and PLV are still motivated in </a:t>
            </a:r>
            <a:r>
              <a:rPr lang="en-GB" u="sn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most</a:t>
            </a:r>
            <a:r>
              <a:rPr lang="en-GB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FVG  </a:t>
            </a:r>
            <a:r>
              <a:rPr lang="en-GB" b="1" dirty="0">
                <a:solidFill>
                  <a:srgbClr val="C00000"/>
                </a:solidFill>
                <a:sym typeface="Wingdings"/>
              </a:rPr>
              <a:t>NO GRAMMATICALIZATION!</a:t>
            </a:r>
            <a:endParaRPr lang="en-GB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2046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019" b="13803"/>
          <a:stretch/>
        </p:blipFill>
        <p:spPr>
          <a:xfrm>
            <a:off x="1341907" y="605307"/>
            <a:ext cx="8878119" cy="5087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65773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Object of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analysis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0088" y="2289208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posture and placement verbs</a:t>
            </a:r>
            <a:endParaRPr lang="fr-F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fr-F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German vs. Dutch</a:t>
            </a:r>
            <a:endParaRPr lang="fr-F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fr-F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prepositional phrases</a:t>
            </a:r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6" name="Rectangle 5"/>
          <p:cNvSpPr/>
          <p:nvPr/>
        </p:nvSpPr>
        <p:spPr>
          <a:xfrm>
            <a:off x="2229853" y="2117558"/>
            <a:ext cx="7122695" cy="1122947"/>
          </a:xfrm>
          <a:prstGeom prst="rect">
            <a:avLst/>
          </a:prstGeom>
          <a:noFill/>
          <a:ln w="76200">
            <a:solidFill>
              <a:srgbClr val="0000FF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00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5001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51114" y="302645"/>
            <a:ext cx="10852307" cy="1450757"/>
          </a:xfrm>
        </p:spPr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Posture / placement </a:t>
            </a:r>
            <a:r>
              <a:rPr lang="fr-FR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verbs</a:t>
            </a:r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 </a:t>
            </a:r>
            <a:r>
              <a:rPr lang="fr-FR" sz="4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(POSV / PLV)</a:t>
            </a:r>
          </a:p>
        </p:txBody>
      </p:sp>
      <p:graphicFrame>
        <p:nvGraphicFramePr>
          <p:cNvPr id="8" name="Espace réservé du contenu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44427489"/>
              </p:ext>
            </p:extLst>
          </p:nvPr>
        </p:nvGraphicFramePr>
        <p:xfrm>
          <a:off x="751114" y="1855788"/>
          <a:ext cx="7200801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2008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fr-FR" sz="24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</a:rPr>
                        <a:t>GERMAN / DUTCH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  <a:p>
                      <a:endParaRPr lang="fr-FR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1239" y="3089527"/>
            <a:ext cx="720000" cy="19415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9381" y="3321437"/>
            <a:ext cx="1080000" cy="166153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Imag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9661" y="3621225"/>
            <a:ext cx="2160000" cy="9208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ZoneTexte 11"/>
          <p:cNvSpPr txBox="1"/>
          <p:nvPr/>
        </p:nvSpPr>
        <p:spPr>
          <a:xfrm>
            <a:off x="985051" y="2315150"/>
            <a:ext cx="1620000" cy="7200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(Ge) </a:t>
            </a:r>
            <a:r>
              <a:rPr lang="fr-FR" sz="2000" b="1" i="1" dirty="0"/>
              <a:t>STEHEN</a:t>
            </a:r>
          </a:p>
          <a:p>
            <a:pPr algn="ctr"/>
            <a:r>
              <a:rPr lang="fr-FR" sz="1400" dirty="0"/>
              <a:t>(Du) </a:t>
            </a:r>
            <a:r>
              <a:rPr lang="fr-FR" sz="2000" b="1" i="1" dirty="0"/>
              <a:t>STAAN</a:t>
            </a:r>
          </a:p>
        </p:txBody>
      </p:sp>
      <p:sp>
        <p:nvSpPr>
          <p:cNvPr id="13" name="ZoneTexte 12"/>
          <p:cNvSpPr txBox="1"/>
          <p:nvPr/>
        </p:nvSpPr>
        <p:spPr>
          <a:xfrm>
            <a:off x="941239" y="5148172"/>
            <a:ext cx="1620000" cy="72000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(Ge) </a:t>
            </a:r>
            <a:r>
              <a:rPr lang="fr-FR" sz="2000" b="1" i="1" dirty="0"/>
              <a:t>STELLEN</a:t>
            </a:r>
            <a:br>
              <a:rPr lang="fr-FR" sz="2000" b="1" dirty="0"/>
            </a:br>
            <a:r>
              <a:rPr lang="fr-FR" sz="2000" dirty="0"/>
              <a:t> </a:t>
            </a:r>
            <a:r>
              <a:rPr lang="fr-FR" sz="1400" dirty="0"/>
              <a:t>(Du) </a:t>
            </a:r>
            <a:r>
              <a:rPr lang="fr-FR" sz="2000" b="1" i="1" dirty="0"/>
              <a:t>STELLEN</a:t>
            </a:r>
          </a:p>
        </p:txBody>
      </p:sp>
      <p:sp>
        <p:nvSpPr>
          <p:cNvPr id="14" name="ZoneTexte 13"/>
          <p:cNvSpPr txBox="1"/>
          <p:nvPr/>
        </p:nvSpPr>
        <p:spPr>
          <a:xfrm>
            <a:off x="3299381" y="2322287"/>
            <a:ext cx="1620000" cy="7200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(Ge)</a:t>
            </a:r>
            <a:r>
              <a:rPr lang="fr-FR" sz="2000" dirty="0"/>
              <a:t> </a:t>
            </a:r>
            <a:r>
              <a:rPr lang="fr-FR" sz="2000" b="1" i="1" dirty="0"/>
              <a:t>SITZEN</a:t>
            </a:r>
            <a:br>
              <a:rPr lang="fr-FR" sz="2000" b="1" dirty="0"/>
            </a:br>
            <a:r>
              <a:rPr lang="fr-FR" sz="2000" dirty="0"/>
              <a:t> </a:t>
            </a:r>
            <a:r>
              <a:rPr lang="fr-FR" sz="1400" dirty="0"/>
              <a:t>(Du) </a:t>
            </a:r>
            <a:r>
              <a:rPr lang="fr-FR" sz="2000" b="1" i="1" dirty="0"/>
              <a:t>ZITTEN</a:t>
            </a:r>
          </a:p>
        </p:txBody>
      </p:sp>
      <p:sp>
        <p:nvSpPr>
          <p:cNvPr id="15" name="ZoneTexte 14"/>
          <p:cNvSpPr txBox="1"/>
          <p:nvPr/>
        </p:nvSpPr>
        <p:spPr>
          <a:xfrm>
            <a:off x="5786686" y="2322287"/>
            <a:ext cx="1620000" cy="720000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(Ge) </a:t>
            </a:r>
            <a:r>
              <a:rPr lang="fr-FR" sz="2000" b="1" i="1" dirty="0"/>
              <a:t>LIEGEN</a:t>
            </a:r>
            <a:br>
              <a:rPr lang="fr-FR" sz="2000" b="1" dirty="0"/>
            </a:br>
            <a:r>
              <a:rPr lang="fr-FR" sz="2000" dirty="0"/>
              <a:t> </a:t>
            </a:r>
            <a:r>
              <a:rPr lang="fr-FR" sz="1400" dirty="0"/>
              <a:t>(Du) </a:t>
            </a:r>
            <a:r>
              <a:rPr lang="fr-FR" sz="2000" b="1" i="1" dirty="0"/>
              <a:t>LIGGEN</a:t>
            </a:r>
          </a:p>
        </p:txBody>
      </p:sp>
      <p:sp>
        <p:nvSpPr>
          <p:cNvPr id="16" name="ZoneTexte 15"/>
          <p:cNvSpPr txBox="1"/>
          <p:nvPr/>
        </p:nvSpPr>
        <p:spPr>
          <a:xfrm>
            <a:off x="3299381" y="5148172"/>
            <a:ext cx="1620000" cy="72000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(Ge)  </a:t>
            </a:r>
            <a:r>
              <a:rPr lang="fr-FR" sz="2000" b="1" i="1" dirty="0"/>
              <a:t>SETZEN</a:t>
            </a:r>
            <a:br>
              <a:rPr lang="fr-FR" sz="2000" b="1" dirty="0"/>
            </a:br>
            <a:r>
              <a:rPr lang="fr-FR" sz="2000" dirty="0"/>
              <a:t> </a:t>
            </a:r>
            <a:r>
              <a:rPr lang="fr-FR" sz="1400" dirty="0"/>
              <a:t>(Du)  </a:t>
            </a:r>
            <a:r>
              <a:rPr lang="fr-FR" sz="2000" b="1" i="1" dirty="0"/>
              <a:t>ZETTEN</a:t>
            </a:r>
          </a:p>
        </p:txBody>
      </p:sp>
      <p:sp>
        <p:nvSpPr>
          <p:cNvPr id="17" name="ZoneTexte 16"/>
          <p:cNvSpPr txBox="1"/>
          <p:nvPr/>
        </p:nvSpPr>
        <p:spPr>
          <a:xfrm>
            <a:off x="5786686" y="5174461"/>
            <a:ext cx="1620000" cy="720000"/>
          </a:xfrm>
          <a:prstGeom prst="rect">
            <a:avLst/>
          </a:prstGeom>
          <a:solidFill>
            <a:srgbClr val="00B050"/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1400" dirty="0"/>
              <a:t>(Ge) </a:t>
            </a:r>
            <a:r>
              <a:rPr lang="fr-FR" sz="2000" b="1" i="1" dirty="0"/>
              <a:t>LEGEN</a:t>
            </a:r>
            <a:br>
              <a:rPr lang="fr-FR" sz="2000" b="1" dirty="0"/>
            </a:br>
            <a:r>
              <a:rPr lang="fr-FR" sz="2000" dirty="0"/>
              <a:t> </a:t>
            </a:r>
            <a:r>
              <a:rPr lang="fr-FR" sz="1400" dirty="0"/>
              <a:t>(Du)  </a:t>
            </a:r>
            <a:r>
              <a:rPr lang="fr-FR" sz="2000" b="1" i="1" dirty="0"/>
              <a:t>LEGGEN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8185851" y="2682287"/>
            <a:ext cx="390013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</a:t>
            </a:r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satellite-framed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languages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(cf. </a:t>
            </a:r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Talmy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2000) </a:t>
            </a:r>
          </a:p>
          <a:p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MANNER-dimension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22" name="ZoneTexte 21"/>
          <p:cNvSpPr txBox="1"/>
          <p:nvPr/>
        </p:nvSpPr>
        <p:spPr>
          <a:xfrm>
            <a:off x="8185852" y="4750416"/>
            <a:ext cx="3900137" cy="12003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Not </a:t>
            </a:r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only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posture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but also </a:t>
            </a:r>
          </a:p>
          <a:p>
            <a:pPr algn="ctr"/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locational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+ </a:t>
            </a:r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metaphorical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</a:p>
          <a:p>
            <a:pPr algn="ctr"/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uses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8" name="ZoneTexte 17"/>
          <p:cNvSpPr txBox="1"/>
          <p:nvPr/>
        </p:nvSpPr>
        <p:spPr>
          <a:xfrm>
            <a:off x="8185852" y="4114066"/>
            <a:ext cx="3900137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very</a:t>
            </a:r>
            <a:r>
              <a:rPr lang="de-DE" sz="2400" b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de-DE" sz="2400" b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frequent</a:t>
            </a:r>
            <a:endParaRPr lang="de-DE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72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3" grpId="0" animBg="1"/>
      <p:bldP spid="22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Object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50088" y="2289208"/>
            <a:ext cx="10058400" cy="4023360"/>
          </a:xfrm>
        </p:spPr>
        <p:txBody>
          <a:bodyPr>
            <a:normAutofit/>
          </a:bodyPr>
          <a:lstStyle/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(1)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posture and placement verbs</a:t>
            </a:r>
            <a:endParaRPr lang="fr-F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fr-FR" sz="40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German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(Ge)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vs. Dutch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(Du)</a:t>
            </a:r>
            <a:endParaRPr lang="fr-FR" sz="2400" b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  <a:p>
            <a:pPr algn="ctr"/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(3) </a:t>
            </a:r>
            <a:r>
              <a:rPr lang="en-GB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prepositional phrases</a:t>
            </a:r>
            <a:r>
              <a:rPr lang="fr-FR" sz="40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sp>
        <p:nvSpPr>
          <p:cNvPr id="6" name="Rectangle 5"/>
          <p:cNvSpPr/>
          <p:nvPr/>
        </p:nvSpPr>
        <p:spPr>
          <a:xfrm>
            <a:off x="2245895" y="3537099"/>
            <a:ext cx="7122695" cy="1122947"/>
          </a:xfrm>
          <a:prstGeom prst="rect">
            <a:avLst/>
          </a:prstGeom>
          <a:noFill/>
          <a:ln w="76200">
            <a:solidFill>
              <a:srgbClr val="FF93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82681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3953" y="1420913"/>
            <a:ext cx="8654778" cy="5060253"/>
          </a:xfrm>
          <a:prstGeom prst="rect">
            <a:avLst/>
          </a:prstGeom>
        </p:spPr>
      </p:pic>
      <p:sp>
        <p:nvSpPr>
          <p:cNvPr id="12" name="Flèche vers le bas 11"/>
          <p:cNvSpPr/>
          <p:nvPr/>
        </p:nvSpPr>
        <p:spPr>
          <a:xfrm>
            <a:off x="5486400" y="94129"/>
            <a:ext cx="884942" cy="2184216"/>
          </a:xfrm>
          <a:prstGeom prst="downArrow">
            <a:avLst>
              <a:gd name="adj1" fmla="val 50000"/>
              <a:gd name="adj2" fmla="val 51032"/>
            </a:avLst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3" name="Flèche vers le bas 12"/>
          <p:cNvSpPr/>
          <p:nvPr/>
        </p:nvSpPr>
        <p:spPr>
          <a:xfrm>
            <a:off x="6438577" y="94129"/>
            <a:ext cx="885596" cy="2184216"/>
          </a:xfrm>
          <a:prstGeom prst="downArrow">
            <a:avLst>
              <a:gd name="adj1" fmla="val 50000"/>
              <a:gd name="adj2" fmla="val 51032"/>
            </a:avLst>
          </a:prstGeom>
          <a:blipFill dpi="0"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00667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GERMAN vs. DUTCH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7" name="Picture 2" descr="Résultat de recherche d'images pour &quot;deutsch niederländishc&quot;">
            <a:extLst>
              <a:ext uri="{FF2B5EF4-FFF2-40B4-BE49-F238E27FC236}">
                <a16:creationId xmlns:a16="http://schemas.microsoft.com/office/drawing/2014/main" id="{C17C7B2A-1548-43C8-904D-6CA753692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9" b="89949" l="5462" r="98231">
                        <a14:foregroundMark x1="12462" y1="65641" x2="54538" y2="41949"/>
                        <a14:foregroundMark x1="35308" y1="53744" x2="35308" y2="53744"/>
                        <a14:foregroundMark x1="33308" y1="58872" x2="56308" y2="50974"/>
                        <a14:foregroundMark x1="27923" y1="60718" x2="31231" y2="62462"/>
                        <a14:foregroundMark x1="52769" y1="47795" x2="57846" y2="40410"/>
                        <a14:foregroundMark x1="60077" y1="40615" x2="60615" y2="36821"/>
                        <a14:foregroundMark x1="61846" y1="41949" x2="63308" y2="39179"/>
                        <a14:foregroundMark x1="12615" y1="67282" x2="10615" y2="61333"/>
                        <a14:foregroundMark x1="10615" y1="64103" x2="10923" y2="61538"/>
                        <a14:foregroundMark x1="11077" y1="69641" x2="12308" y2="72000"/>
                        <a14:foregroundMark x1="10385" y1="67897" x2="11231" y2="61538"/>
                        <a14:foregroundMark x1="11385" y1="60923" x2="12615" y2="59077"/>
                        <a14:foregroundMark x1="9615" y1="64923" x2="13615" y2="74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410" y="102584"/>
            <a:ext cx="2425060" cy="181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1097279" y="2075543"/>
            <a:ext cx="10789921" cy="4049212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 </a:t>
            </a:r>
            <a:r>
              <a:rPr lang="en-GB" sz="3600" dirty="0">
                <a:solidFill>
                  <a:srgbClr val="C00000"/>
                </a:solidFill>
              </a:rPr>
              <a:t>Close languages BUT differences!</a:t>
            </a:r>
            <a:endParaRPr lang="en-GB" sz="2800" dirty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Coding</a:t>
            </a:r>
            <a:r>
              <a:rPr lang="en-GB" sz="2800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selection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(Lemmens 2005)</a:t>
            </a:r>
            <a:endParaRPr lang="en-GB" sz="2400" dirty="0">
              <a:solidFill>
                <a:schemeClr val="tx1">
                  <a:lumMod val="85000"/>
                  <a:lumOff val="15000"/>
                </a:schemeClr>
              </a:solidFill>
              <a:sym typeface="Wingdings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setzen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≠ 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(Du)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zetten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: </a:t>
            </a:r>
            <a:b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sich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etwas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zum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Ziel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u="sn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setzen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 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(Du)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zich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iets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ten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doel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u="sn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stellen</a:t>
            </a:r>
            <a:br>
              <a:rPr lang="en-GB" sz="2800" i="1" u="sng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(‘to set oneself sth as goal’ = ‘to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make sth one's aim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’)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stellen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≠ 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(Du)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stellen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: </a:t>
            </a:r>
            <a:b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auf die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Beine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u="sn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stellen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 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(Du)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op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poten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u="sng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zetten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b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(‘to put sth on the legs’ = ’to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set up sth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’)</a:t>
            </a:r>
            <a:endParaRPr lang="nl-BE" sz="2400" i="1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214" y="3501949"/>
            <a:ext cx="579734" cy="89189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3" name="Imag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530" y="5038638"/>
            <a:ext cx="453102" cy="12218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87897" y="3554838"/>
            <a:ext cx="453102" cy="122184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Imag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28448" y="5156768"/>
            <a:ext cx="579734" cy="89189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Demi-tour 4"/>
          <p:cNvSpPr/>
          <p:nvPr/>
        </p:nvSpPr>
        <p:spPr>
          <a:xfrm>
            <a:off x="9328448" y="3120846"/>
            <a:ext cx="2286000" cy="43399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2" name="Demi-tour 11"/>
          <p:cNvSpPr/>
          <p:nvPr/>
        </p:nvSpPr>
        <p:spPr>
          <a:xfrm>
            <a:off x="7365989" y="4636665"/>
            <a:ext cx="2286000" cy="444014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4" name="Demi-tour 13"/>
          <p:cNvSpPr/>
          <p:nvPr/>
        </p:nvSpPr>
        <p:spPr>
          <a:xfrm flipH="1">
            <a:off x="448684" y="3147740"/>
            <a:ext cx="4433269" cy="43399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  <p:sp>
        <p:nvSpPr>
          <p:cNvPr id="15" name="Demi-tour 14"/>
          <p:cNvSpPr/>
          <p:nvPr/>
        </p:nvSpPr>
        <p:spPr>
          <a:xfrm flipH="1">
            <a:off x="515009" y="4636247"/>
            <a:ext cx="3716625" cy="433992"/>
          </a:xfrm>
          <a:prstGeom prst="utur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54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  <p:bldP spid="14" grpId="0" animBg="1"/>
      <p:bldP spid="15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(2) GERMAN vs. DUTCH</a:t>
            </a:r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3686185" y="6459785"/>
            <a:ext cx="4822804" cy="365125"/>
          </a:xfrm>
        </p:spPr>
        <p:txBody>
          <a:bodyPr/>
          <a:lstStyle/>
          <a:p>
            <a:r>
              <a:rPr lang="fr-BE"/>
              <a:t>DE KNOP &amp; HERMANN</a:t>
            </a:r>
            <a:endParaRPr lang="fr-BE" dirty="0"/>
          </a:p>
        </p:txBody>
      </p:sp>
      <p:pic>
        <p:nvPicPr>
          <p:cNvPr id="7" name="Picture 2" descr="Résultat de recherche d'images pour &quot;deutsch niederländishc&quot;">
            <a:extLst>
              <a:ext uri="{FF2B5EF4-FFF2-40B4-BE49-F238E27FC236}">
                <a16:creationId xmlns:a16="http://schemas.microsoft.com/office/drawing/2014/main" id="{C17C7B2A-1548-43C8-904D-6CA753692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949" b="89949" l="5462" r="98231">
                        <a14:foregroundMark x1="12462" y1="65641" x2="54538" y2="41949"/>
                        <a14:foregroundMark x1="35308" y1="53744" x2="35308" y2="53744"/>
                        <a14:foregroundMark x1="33308" y1="58872" x2="56308" y2="50974"/>
                        <a14:foregroundMark x1="27923" y1="60718" x2="31231" y2="62462"/>
                        <a14:foregroundMark x1="52769" y1="47795" x2="57846" y2="40410"/>
                        <a14:foregroundMark x1="60077" y1="40615" x2="60615" y2="36821"/>
                        <a14:foregroundMark x1="61846" y1="41949" x2="63308" y2="39179"/>
                        <a14:foregroundMark x1="12615" y1="67282" x2="10615" y2="61333"/>
                        <a14:foregroundMark x1="10615" y1="64103" x2="10923" y2="61538"/>
                        <a14:foregroundMark x1="11077" y1="69641" x2="12308" y2="72000"/>
                        <a14:foregroundMark x1="10385" y1="67897" x2="11231" y2="61538"/>
                        <a14:foregroundMark x1="11385" y1="60923" x2="12615" y2="59077"/>
                        <a14:foregroundMark x1="9615" y1="64923" x2="13615" y2="7446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34410" y="102584"/>
            <a:ext cx="2425060" cy="18187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Espace réservé du contenu 2"/>
          <p:cNvSpPr>
            <a:spLocks noGrp="1"/>
          </p:cNvSpPr>
          <p:nvPr>
            <p:ph idx="1"/>
          </p:nvPr>
        </p:nvSpPr>
        <p:spPr>
          <a:xfrm>
            <a:off x="1097279" y="2075543"/>
            <a:ext cx="10789921" cy="4049212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GB" sz="2800" dirty="0"/>
              <a:t> </a:t>
            </a:r>
            <a:r>
              <a:rPr lang="en-GB" sz="3600" dirty="0">
                <a:solidFill>
                  <a:srgbClr val="C00000"/>
                </a:solidFill>
              </a:rPr>
              <a:t>Close languages BUT differences!</a:t>
            </a:r>
            <a:endParaRPr lang="en-GB" sz="2800" dirty="0">
              <a:solidFill>
                <a:srgbClr val="C0000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GB" sz="2800" b="1" u="sng" dirty="0">
                <a:solidFill>
                  <a:schemeClr val="tx1">
                    <a:lumMod val="85000"/>
                    <a:lumOff val="15000"/>
                  </a:schemeClr>
                </a:solidFill>
              </a:rPr>
              <a:t>Coding obligation</a:t>
            </a:r>
            <a:r>
              <a:rPr lang="en-GB" sz="2800" b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4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(Lemmens 2005)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Dutch uses POSV and PLV obligatorily for the location of entities in all sentence types &gt;&lt; German: also uses copula in questions</a:t>
            </a:r>
            <a:b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(Du)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Waar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heb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je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gezeten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?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 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(Ge)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Wo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warst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du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denn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? 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(‘Where have you been?’)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- Dutch has developed a progressive use of POSV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+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(‘to’)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+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infinitive</a:t>
            </a:r>
            <a:b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</a:b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(</a:t>
            </a:r>
            <a:r>
              <a:rPr lang="en-GB" sz="1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(Du)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zitten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te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800" i="1" dirty="0" err="1">
                <a:solidFill>
                  <a:schemeClr val="tx1">
                    <a:lumMod val="85000"/>
                    <a:lumOff val="15000"/>
                  </a:schemeClr>
                </a:solidFill>
              </a:rPr>
              <a:t>wachten</a:t>
            </a:r>
            <a:r>
              <a:rPr lang="en-GB" sz="2800" i="1" dirty="0">
                <a:solidFill>
                  <a:schemeClr val="tx1">
                    <a:lumMod val="85000"/>
                    <a:lumOff val="15000"/>
                  </a:schemeClr>
                </a:solidFill>
              </a:rPr>
              <a:t> </a:t>
            </a:r>
            <a: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= ‘to sit and wait’) </a:t>
            </a:r>
            <a:br>
              <a:rPr lang="en-GB" sz="2800" dirty="0">
                <a:solidFill>
                  <a:schemeClr val="tx1">
                    <a:lumMod val="85000"/>
                    <a:lumOff val="15000"/>
                  </a:schemeClr>
                </a:solidFill>
                <a:sym typeface="Wingdings"/>
              </a:rPr>
            </a:br>
            <a:endParaRPr lang="nl-BE" sz="28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0708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Rétrospective">
  <a:themeElements>
    <a:clrScheme name="Nuances de gris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Rétrospectiv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étrospectiv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1570</Words>
  <Application>Microsoft Macintosh PowerPoint</Application>
  <PresentationFormat>Breitbild</PresentationFormat>
  <Paragraphs>353</Paragraphs>
  <Slides>31</Slides>
  <Notes>23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31</vt:i4>
      </vt:variant>
    </vt:vector>
  </HeadingPairs>
  <TitlesOfParts>
    <vt:vector size="37" baseType="lpstr">
      <vt:lpstr>Arial</vt:lpstr>
      <vt:lpstr>Calibri</vt:lpstr>
      <vt:lpstr>Calibri Light</vt:lpstr>
      <vt:lpstr>Mangal</vt:lpstr>
      <vt:lpstr>Wingdings</vt:lpstr>
      <vt:lpstr>Rétrospective</vt:lpstr>
      <vt:lpstr>From lexical meaning to functional role:  The case of complex noun-verb phrases in German and Dutch</vt:lpstr>
      <vt:lpstr>(1) Object of analysis</vt:lpstr>
      <vt:lpstr>Object of analysis</vt:lpstr>
      <vt:lpstr>Object of analysis </vt:lpstr>
      <vt:lpstr>(1) Posture / placement verbs  (POSV / PLV)</vt:lpstr>
      <vt:lpstr>Object</vt:lpstr>
      <vt:lpstr>PowerPoint-Präsentation</vt:lpstr>
      <vt:lpstr>(2) GERMAN vs. DUTCH</vt:lpstr>
      <vt:lpstr>(2) GERMAN vs. DUTCH</vt:lpstr>
      <vt:lpstr>Object of analysis </vt:lpstr>
      <vt:lpstr>(3) Prepositional phrases</vt:lpstr>
      <vt:lpstr>(3) “Funktionsverbgefüge” (FVG)  (± Complex verbal phrases)</vt:lpstr>
      <vt:lpstr>(3) Complex verbal phrases (FVG) </vt:lpstr>
      <vt:lpstr>CONTINUUM</vt:lpstr>
      <vt:lpstr>(2) Analysis</vt:lpstr>
      <vt:lpstr>Analysis</vt:lpstr>
      <vt:lpstr>Dominant conceptualizations </vt:lpstr>
      <vt:lpstr>Dominant conceptualizations </vt:lpstr>
      <vt:lpstr>Dominant conceptualizations </vt:lpstr>
      <vt:lpstr>GERMAN SETZEN</vt:lpstr>
      <vt:lpstr>GERMAN STELLEN</vt:lpstr>
      <vt:lpstr>DUTCH ZETTEN</vt:lpstr>
      <vt:lpstr>DUTCH STELLEN</vt:lpstr>
      <vt:lpstr>(Ge) SETZEN-STELLEN &amp; (Du) ZETTEN-STELLEN</vt:lpstr>
      <vt:lpstr>(Ge) SETZEN vs. (Du) ZETTEN</vt:lpstr>
      <vt:lpstr>(Ge) STELLEN vs. (Du) STELLEN</vt:lpstr>
      <vt:lpstr>Grammaticalization? </vt:lpstr>
      <vt:lpstr>Grammaticalization? </vt:lpstr>
      <vt:lpstr>(3) Conclusions</vt:lpstr>
      <vt:lpstr>(3) Conclusions</vt:lpstr>
      <vt:lpstr>PowerPoint-Präsentation</vt:lpstr>
    </vt:vector>
  </TitlesOfParts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Manon Hermann</dc:creator>
  <cp:lastModifiedBy>Microsoft Office User</cp:lastModifiedBy>
  <cp:revision>574</cp:revision>
  <cp:lastPrinted>2017-05-09T20:28:03Z</cp:lastPrinted>
  <dcterms:created xsi:type="dcterms:W3CDTF">2017-05-08T20:08:43Z</dcterms:created>
  <dcterms:modified xsi:type="dcterms:W3CDTF">2019-08-06T01:54:28Z</dcterms:modified>
</cp:coreProperties>
</file>