
<file path=[Content_Types].xml><?xml version="1.0" encoding="utf-8"?>
<Types xmlns="http://schemas.openxmlformats.org/package/2006/content-types">
  <Default Extension="png" ContentType="image/png"/>
  <Default Extension="jfif" ContentType="image/jpe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79" r:id="rId6"/>
    <p:sldId id="280" r:id="rId7"/>
    <p:sldId id="282" r:id="rId8"/>
    <p:sldId id="265" r:id="rId9"/>
    <p:sldId id="262" r:id="rId10"/>
    <p:sldId id="271" r:id="rId11"/>
    <p:sldId id="284" r:id="rId12"/>
    <p:sldId id="275" r:id="rId13"/>
    <p:sldId id="274" r:id="rId14"/>
    <p:sldId id="276" r:id="rId15"/>
    <p:sldId id="281" r:id="rId16"/>
    <p:sldId id="278"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9092"/>
    <a:srgbClr val="EA0000"/>
    <a:srgbClr val="FFEF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66750" autoAdjust="0"/>
  </p:normalViewPr>
  <p:slideViewPr>
    <p:cSldViewPr snapToGrid="0">
      <p:cViewPr varScale="1">
        <p:scale>
          <a:sx n="54" d="100"/>
          <a:sy n="54" d="100"/>
        </p:scale>
        <p:origin x="1598" y="62"/>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AAEF4-D32D-4003-A1F1-0AD1E2922990}" type="datetimeFigureOut">
              <a:rPr lang="fr-BE" smtClean="0"/>
              <a:t>24-09-24</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8D66E2-3C3E-4DF7-8599-428E5D8B1917}" type="slidenum">
              <a:rPr lang="fr-BE" smtClean="0"/>
              <a:t>‹N°›</a:t>
            </a:fld>
            <a:endParaRPr lang="fr-BE"/>
          </a:p>
        </p:txBody>
      </p:sp>
    </p:spTree>
    <p:extLst>
      <p:ext uri="{BB962C8B-B14F-4D97-AF65-F5344CB8AC3E}">
        <p14:creationId xmlns:p14="http://schemas.microsoft.com/office/powerpoint/2010/main" val="1738936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Hello </a:t>
            </a:r>
            <a:r>
              <a:rPr lang="fr-FR" dirty="0" err="1"/>
              <a:t>my</a:t>
            </a:r>
            <a:r>
              <a:rPr lang="fr-FR" dirty="0"/>
              <a:t> </a:t>
            </a:r>
            <a:r>
              <a:rPr lang="fr-FR" dirty="0" err="1"/>
              <a:t>name</a:t>
            </a:r>
            <a:r>
              <a:rPr lang="fr-FR" dirty="0"/>
              <a:t> </a:t>
            </a:r>
            <a:r>
              <a:rPr lang="fr-FR" dirty="0" err="1"/>
              <a:t>is</a:t>
            </a:r>
            <a:r>
              <a:rPr lang="fr-FR" dirty="0"/>
              <a:t> Alix, </a:t>
            </a:r>
            <a:r>
              <a:rPr lang="fr-FR" dirty="0" err="1"/>
              <a:t>today</a:t>
            </a:r>
            <a:r>
              <a:rPr lang="fr-FR" dirty="0"/>
              <a:t> i </a:t>
            </a:r>
            <a:r>
              <a:rPr lang="fr-FR" dirty="0" err="1"/>
              <a:t>am</a:t>
            </a:r>
            <a:r>
              <a:rPr lang="fr-FR" dirty="0"/>
              <a:t> </a:t>
            </a:r>
            <a:r>
              <a:rPr lang="fr-FR" dirty="0" err="1"/>
              <a:t>going</a:t>
            </a:r>
            <a:r>
              <a:rPr lang="fr-FR" dirty="0"/>
              <a:t> to talk about antisocial perso </a:t>
            </a:r>
            <a:r>
              <a:rPr lang="fr-FR" dirty="0" err="1"/>
              <a:t>disorder</a:t>
            </a:r>
            <a:r>
              <a:rPr lang="fr-FR" dirty="0"/>
              <a:t>, and the </a:t>
            </a:r>
            <a:r>
              <a:rPr lang="fr-FR" dirty="0" err="1"/>
              <a:t>presence</a:t>
            </a:r>
            <a:r>
              <a:rPr lang="fr-FR" dirty="0"/>
              <a:t> of an </a:t>
            </a:r>
            <a:r>
              <a:rPr lang="fr-FR" dirty="0" err="1"/>
              <a:t>altered</a:t>
            </a:r>
            <a:r>
              <a:rPr lang="fr-FR" dirty="0"/>
              <a:t> self-</a:t>
            </a:r>
            <a:r>
              <a:rPr lang="fr-FR" dirty="0" err="1"/>
              <a:t>other</a:t>
            </a:r>
            <a:r>
              <a:rPr lang="fr-FR" dirty="0"/>
              <a:t> distinction </a:t>
            </a:r>
            <a:r>
              <a:rPr lang="fr-FR" dirty="0" err="1"/>
              <a:t>ability</a:t>
            </a:r>
            <a:r>
              <a:rPr lang="fr-FR" dirty="0"/>
              <a:t> in </a:t>
            </a:r>
            <a:r>
              <a:rPr lang="fr-FR" dirty="0" err="1"/>
              <a:t>this</a:t>
            </a:r>
            <a:r>
              <a:rPr lang="fr-FR" dirty="0"/>
              <a:t> population</a:t>
            </a:r>
            <a:endParaRPr lang="fr-BE"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1</a:t>
            </a:fld>
            <a:endParaRPr lang="fr-BE"/>
          </a:p>
        </p:txBody>
      </p:sp>
    </p:spTree>
    <p:extLst>
      <p:ext uri="{BB962C8B-B14F-4D97-AF65-F5344CB8AC3E}">
        <p14:creationId xmlns:p14="http://schemas.microsoft.com/office/powerpoint/2010/main" val="937595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 </a:t>
            </a:r>
            <a:r>
              <a:rPr lang="fr-FR" dirty="0" err="1"/>
              <a:t>investigate</a:t>
            </a:r>
            <a:r>
              <a:rPr lang="fr-FR" dirty="0"/>
              <a:t> </a:t>
            </a:r>
            <a:r>
              <a:rPr lang="fr-FR" dirty="0" err="1"/>
              <a:t>which</a:t>
            </a:r>
            <a:r>
              <a:rPr lang="fr-FR" dirty="0"/>
              <a:t> </a:t>
            </a:r>
            <a:r>
              <a:rPr lang="fr-FR" dirty="0" err="1"/>
              <a:t>facet</a:t>
            </a:r>
            <a:r>
              <a:rPr lang="fr-FR" dirty="0"/>
              <a:t> of perspective </a:t>
            </a:r>
            <a:r>
              <a:rPr lang="fr-FR" dirty="0" err="1"/>
              <a:t>taking</a:t>
            </a:r>
            <a:r>
              <a:rPr lang="fr-FR" dirty="0"/>
              <a:t> </a:t>
            </a:r>
            <a:r>
              <a:rPr lang="fr-FR" dirty="0" err="1"/>
              <a:t>might</a:t>
            </a:r>
            <a:r>
              <a:rPr lang="fr-FR" dirty="0"/>
              <a:t> </a:t>
            </a:r>
            <a:r>
              <a:rPr lang="fr-FR" dirty="0" err="1"/>
              <a:t>be</a:t>
            </a:r>
            <a:r>
              <a:rPr lang="fr-FR" dirty="0"/>
              <a:t> </a:t>
            </a:r>
            <a:r>
              <a:rPr lang="fr-FR" dirty="0" err="1"/>
              <a:t>impaired</a:t>
            </a:r>
            <a:r>
              <a:rPr lang="fr-FR" dirty="0"/>
              <a:t> in </a:t>
            </a:r>
            <a:r>
              <a:rPr lang="fr-FR" dirty="0" err="1"/>
              <a:t>our</a:t>
            </a:r>
            <a:r>
              <a:rPr lang="fr-FR" dirty="0"/>
              <a:t> ASPD group, </a:t>
            </a:r>
            <a:r>
              <a:rPr lang="fr-FR" dirty="0" err="1"/>
              <a:t>we</a:t>
            </a:r>
            <a:r>
              <a:rPr lang="fr-FR" dirty="0"/>
              <a:t> </a:t>
            </a:r>
            <a:r>
              <a:rPr lang="fr-FR" dirty="0" err="1"/>
              <a:t>conducted</a:t>
            </a:r>
            <a:r>
              <a:rPr lang="fr-FR" dirty="0"/>
              <a:t> group </a:t>
            </a:r>
            <a:r>
              <a:rPr lang="fr-FR" dirty="0" err="1"/>
              <a:t>comparison</a:t>
            </a:r>
            <a:r>
              <a:rPr lang="fr-FR" dirty="0"/>
              <a:t> on </a:t>
            </a:r>
            <a:r>
              <a:rPr lang="fr-FR" dirty="0" err="1"/>
              <a:t>both</a:t>
            </a:r>
            <a:r>
              <a:rPr lang="fr-FR" dirty="0"/>
              <a:t> VPT dimensions</a:t>
            </a:r>
          </a:p>
          <a:p>
            <a:r>
              <a:rPr lang="fr-FR" dirty="0" err="1"/>
              <a:t>While</a:t>
            </a:r>
            <a:r>
              <a:rPr lang="fr-FR" dirty="0"/>
              <a:t> no </a:t>
            </a:r>
            <a:r>
              <a:rPr lang="fr-FR" dirty="0" err="1"/>
              <a:t>significant</a:t>
            </a:r>
            <a:r>
              <a:rPr lang="fr-FR" dirty="0"/>
              <a:t> </a:t>
            </a:r>
            <a:r>
              <a:rPr lang="fr-FR" dirty="0" err="1"/>
              <a:t>difference</a:t>
            </a:r>
            <a:r>
              <a:rPr lang="fr-FR" dirty="0"/>
              <a:t> </a:t>
            </a:r>
            <a:r>
              <a:rPr lang="fr-FR" dirty="0" err="1"/>
              <a:t>was</a:t>
            </a:r>
            <a:r>
              <a:rPr lang="fr-FR" dirty="0"/>
              <a:t> </a:t>
            </a:r>
            <a:r>
              <a:rPr lang="fr-FR" dirty="0" err="1"/>
              <a:t>found</a:t>
            </a:r>
            <a:r>
              <a:rPr lang="fr-FR" dirty="0"/>
              <a:t> on the self-</a:t>
            </a:r>
            <a:r>
              <a:rPr lang="fr-FR" dirty="0" err="1"/>
              <a:t>other</a:t>
            </a:r>
            <a:r>
              <a:rPr lang="fr-FR" dirty="0"/>
              <a:t> </a:t>
            </a:r>
            <a:r>
              <a:rPr lang="fr-FR" dirty="0" err="1"/>
              <a:t>priority</a:t>
            </a:r>
            <a:r>
              <a:rPr lang="fr-FR" dirty="0"/>
              <a:t> dimension </a:t>
            </a:r>
            <a:r>
              <a:rPr lang="fr-FR" dirty="0" err="1"/>
              <a:t>between</a:t>
            </a:r>
            <a:r>
              <a:rPr lang="fr-FR" dirty="0"/>
              <a:t> the 2 groups, </a:t>
            </a:r>
            <a:r>
              <a:rPr lang="fr-FR" dirty="0" err="1"/>
              <a:t>indicating</a:t>
            </a:r>
            <a:r>
              <a:rPr lang="fr-FR" dirty="0"/>
              <a:t> no </a:t>
            </a:r>
            <a:r>
              <a:rPr lang="fr-FR" dirty="0" err="1"/>
              <a:t>prioritization</a:t>
            </a:r>
            <a:r>
              <a:rPr lang="fr-FR" dirty="0"/>
              <a:t> for the self or the </a:t>
            </a:r>
            <a:r>
              <a:rPr lang="fr-FR" dirty="0" err="1"/>
              <a:t>other’s</a:t>
            </a:r>
            <a:r>
              <a:rPr lang="fr-FR" dirty="0"/>
              <a:t> perspective,</a:t>
            </a:r>
          </a:p>
          <a:p>
            <a:endParaRPr lang="fr-FR" dirty="0"/>
          </a:p>
          <a:p>
            <a:r>
              <a:rPr lang="fr-FR" dirty="0"/>
              <a:t> a </a:t>
            </a:r>
            <a:r>
              <a:rPr lang="fr-FR" dirty="0" err="1"/>
              <a:t>significant</a:t>
            </a:r>
            <a:r>
              <a:rPr lang="fr-FR" dirty="0"/>
              <a:t> </a:t>
            </a:r>
            <a:r>
              <a:rPr lang="fr-FR" dirty="0" err="1"/>
              <a:t>difference</a:t>
            </a:r>
            <a:r>
              <a:rPr lang="fr-FR" dirty="0"/>
              <a:t> </a:t>
            </a:r>
            <a:r>
              <a:rPr lang="fr-FR" dirty="0" err="1"/>
              <a:t>was</a:t>
            </a:r>
            <a:r>
              <a:rPr lang="fr-FR" dirty="0"/>
              <a:t> </a:t>
            </a:r>
            <a:r>
              <a:rPr lang="fr-FR" dirty="0" err="1"/>
              <a:t>found</a:t>
            </a:r>
            <a:r>
              <a:rPr lang="fr-FR" dirty="0"/>
              <a:t> on the self </a:t>
            </a:r>
            <a:r>
              <a:rPr lang="fr-FR" dirty="0" err="1"/>
              <a:t>other</a:t>
            </a:r>
            <a:r>
              <a:rPr lang="fr-FR" dirty="0"/>
              <a:t> distinction dimension. In </a:t>
            </a:r>
            <a:r>
              <a:rPr lang="fr-FR" dirty="0" err="1"/>
              <a:t>other</a:t>
            </a:r>
            <a:r>
              <a:rPr lang="fr-FR" dirty="0"/>
              <a:t> </a:t>
            </a:r>
            <a:r>
              <a:rPr lang="fr-FR" dirty="0" err="1"/>
              <a:t>words</a:t>
            </a:r>
            <a:r>
              <a:rPr lang="fr-FR" dirty="0"/>
              <a:t>, </a:t>
            </a:r>
            <a:r>
              <a:rPr lang="fr-FR" dirty="0" err="1"/>
              <a:t>while</a:t>
            </a:r>
            <a:r>
              <a:rPr lang="fr-FR" dirty="0"/>
              <a:t> no perspective </a:t>
            </a:r>
            <a:r>
              <a:rPr lang="fr-FR" dirty="0" err="1"/>
              <a:t>was</a:t>
            </a:r>
            <a:r>
              <a:rPr lang="fr-FR" dirty="0"/>
              <a:t> more </a:t>
            </a:r>
            <a:r>
              <a:rPr lang="fr-FR" dirty="0" err="1"/>
              <a:t>easily</a:t>
            </a:r>
            <a:r>
              <a:rPr lang="fr-FR" dirty="0"/>
              <a:t> </a:t>
            </a:r>
            <a:r>
              <a:rPr lang="fr-FR" dirty="0" err="1"/>
              <a:t>adopted</a:t>
            </a:r>
            <a:r>
              <a:rPr lang="fr-FR" dirty="0"/>
              <a:t> </a:t>
            </a:r>
            <a:r>
              <a:rPr lang="fr-FR" dirty="0" err="1"/>
              <a:t>between</a:t>
            </a:r>
            <a:r>
              <a:rPr lang="fr-FR" dirty="0"/>
              <a:t> the self and the </a:t>
            </a:r>
            <a:r>
              <a:rPr lang="fr-FR" dirty="0" err="1"/>
              <a:t>other</a:t>
            </a:r>
            <a:r>
              <a:rPr lang="fr-FR" dirty="0"/>
              <a:t>, the inhibition of an </a:t>
            </a:r>
            <a:r>
              <a:rPr lang="fr-FR" dirty="0" err="1"/>
              <a:t>irrelevant</a:t>
            </a:r>
            <a:r>
              <a:rPr lang="fr-FR" dirty="0"/>
              <a:t> perspective </a:t>
            </a:r>
            <a:r>
              <a:rPr lang="fr-FR" dirty="0" err="1"/>
              <a:t>was</a:t>
            </a:r>
            <a:r>
              <a:rPr lang="fr-FR" dirty="0"/>
              <a:t> </a:t>
            </a:r>
            <a:r>
              <a:rPr lang="fr-FR" dirty="0" err="1"/>
              <a:t>actually</a:t>
            </a:r>
            <a:r>
              <a:rPr lang="fr-FR" dirty="0"/>
              <a:t> more </a:t>
            </a:r>
            <a:r>
              <a:rPr lang="fr-FR" dirty="0" err="1"/>
              <a:t>difficult</a:t>
            </a:r>
            <a:r>
              <a:rPr lang="fr-FR" dirty="0"/>
              <a:t> for the </a:t>
            </a:r>
            <a:r>
              <a:rPr lang="fr-FR" dirty="0" err="1"/>
              <a:t>clinical</a:t>
            </a:r>
            <a:r>
              <a:rPr lang="fr-FR" dirty="0"/>
              <a:t> group. </a:t>
            </a:r>
          </a:p>
          <a:p>
            <a:endParaRPr lang="fr-FR" dirty="0"/>
          </a:p>
          <a:p>
            <a:r>
              <a:rPr lang="fr-FR" dirty="0" err="1"/>
              <a:t>Interestingly</a:t>
            </a:r>
            <a:r>
              <a:rPr lang="fr-FR" dirty="0"/>
              <a:t>, the </a:t>
            </a:r>
            <a:r>
              <a:rPr lang="fr-FR" dirty="0" err="1"/>
              <a:t>same</a:t>
            </a:r>
            <a:r>
              <a:rPr lang="fr-FR" dirty="0"/>
              <a:t> analyses </a:t>
            </a:r>
            <a:r>
              <a:rPr lang="fr-FR" dirty="0" err="1"/>
              <a:t>conducted</a:t>
            </a:r>
            <a:r>
              <a:rPr lang="fr-FR" dirty="0"/>
              <a:t> on the IRI indexes </a:t>
            </a:r>
            <a:r>
              <a:rPr lang="fr-FR" dirty="0" err="1"/>
              <a:t>showed</a:t>
            </a:r>
            <a:r>
              <a:rPr lang="fr-FR" dirty="0"/>
              <a:t> </a:t>
            </a:r>
            <a:r>
              <a:rPr lang="fr-FR" dirty="0" err="1"/>
              <a:t>similar</a:t>
            </a:r>
            <a:r>
              <a:rPr lang="fr-FR" dirty="0"/>
              <a:t> </a:t>
            </a:r>
            <a:r>
              <a:rPr lang="fr-FR" dirty="0" err="1"/>
              <a:t>results</a:t>
            </a:r>
            <a:r>
              <a:rPr lang="fr-FR" dirty="0"/>
              <a:t>, </a:t>
            </a:r>
            <a:r>
              <a:rPr lang="fr-FR" dirty="0" err="1"/>
              <a:t>hence</a:t>
            </a:r>
            <a:r>
              <a:rPr lang="fr-FR" dirty="0"/>
              <a:t> </a:t>
            </a:r>
            <a:r>
              <a:rPr lang="fr-FR" dirty="0" err="1"/>
              <a:t>supporting</a:t>
            </a:r>
            <a:r>
              <a:rPr lang="fr-FR" dirty="0"/>
              <a:t> the existence of a </a:t>
            </a:r>
            <a:r>
              <a:rPr lang="fr-FR" dirty="0" err="1"/>
              <a:t>specific</a:t>
            </a:r>
            <a:r>
              <a:rPr lang="fr-FR" dirty="0"/>
              <a:t> </a:t>
            </a:r>
            <a:r>
              <a:rPr lang="fr-FR" dirty="0" err="1"/>
              <a:t>deficit</a:t>
            </a:r>
            <a:r>
              <a:rPr lang="fr-FR" dirty="0"/>
              <a:t> on the self-</a:t>
            </a:r>
            <a:r>
              <a:rPr lang="fr-FR" dirty="0" err="1"/>
              <a:t>other</a:t>
            </a:r>
            <a:r>
              <a:rPr lang="fr-FR" dirty="0"/>
              <a:t> distinction dimension. </a:t>
            </a:r>
          </a:p>
          <a:p>
            <a:endParaRPr lang="fr-FR" dirty="0"/>
          </a:p>
          <a:p>
            <a:r>
              <a:rPr lang="en-US" sz="1200" i="1" kern="1200" dirty="0">
                <a:solidFill>
                  <a:schemeClr val="tx1"/>
                </a:solidFill>
                <a:effectLst/>
                <a:latin typeface="+mn-lt"/>
                <a:ea typeface="+mn-ea"/>
                <a:cs typeface="+mn-cs"/>
              </a:rPr>
              <a:t>A negative significant correlation between the IRI’s SOD and the VPT’s SOD index was found, suggesting that a higher difference between the EC and PD scores would predict fewer errors during visual perspective-taking due to conflicting viewpoints</a:t>
            </a:r>
          </a:p>
          <a:p>
            <a:r>
              <a:rPr lang="en-US" sz="1200" i="1" kern="1200" dirty="0">
                <a:solidFill>
                  <a:schemeClr val="tx1"/>
                </a:solidFill>
                <a:effectLst/>
                <a:latin typeface="+mn-lt"/>
                <a:ea typeface="+mn-ea"/>
                <a:cs typeface="+mn-cs"/>
              </a:rPr>
              <a:t>(r(39) = -0.355, p = .025)</a:t>
            </a:r>
          </a:p>
          <a:p>
            <a:r>
              <a:rPr lang="en-US" sz="1200" i="1" kern="1200" dirty="0">
                <a:solidFill>
                  <a:schemeClr val="tx1"/>
                </a:solidFill>
                <a:effectLst/>
                <a:latin typeface="+mn-lt"/>
                <a:ea typeface="+mn-ea"/>
                <a:cs typeface="+mn-cs"/>
              </a:rPr>
              <a:t>In the same vein, a negative correlation was found between the IRI’s PT and the VPT’s SOP median response time (r(39) = -0.401, p = .011), indicating that participants who scored higher on the PT subscale tended to respond faster when they were required to adopt the other's perspective compared to their own in the VPT task. </a:t>
            </a:r>
            <a:r>
              <a:rPr lang="en-US" sz="1200" i="1" kern="1200" dirty="0" err="1">
                <a:solidFill>
                  <a:schemeClr val="tx1"/>
                </a:solidFill>
                <a:effectLst/>
                <a:latin typeface="+mn-lt"/>
                <a:ea typeface="+mn-ea"/>
                <a:cs typeface="+mn-cs"/>
              </a:rPr>
              <a:t>onfusion</a:t>
            </a:r>
            <a:r>
              <a:rPr lang="en-US" sz="1200" i="1" kern="1200" dirty="0">
                <a:solidFill>
                  <a:schemeClr val="tx1"/>
                </a:solidFill>
                <a:effectLst/>
                <a:latin typeface="+mn-lt"/>
                <a:ea typeface="+mn-ea"/>
                <a:cs typeface="+mn-cs"/>
              </a:rPr>
              <a:t> between the self and the other’s viewpoints </a:t>
            </a:r>
            <a:endParaRPr lang="fr-BE" i="1"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10</a:t>
            </a:fld>
            <a:endParaRPr lang="fr-BE"/>
          </a:p>
        </p:txBody>
      </p:sp>
    </p:spTree>
    <p:extLst>
      <p:ext uri="{BB962C8B-B14F-4D97-AF65-F5344CB8AC3E}">
        <p14:creationId xmlns:p14="http://schemas.microsoft.com/office/powerpoint/2010/main" val="30166541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kern="1200" dirty="0">
                <a:solidFill>
                  <a:schemeClr val="tx1"/>
                </a:solidFill>
                <a:effectLst/>
                <a:latin typeface="+mn-lt"/>
                <a:ea typeface="+mn-ea"/>
                <a:cs typeface="+mn-cs"/>
              </a:rPr>
              <a:t>To conclude, we saw that to characterize whether the ASPD population could be qualified as egocentric, two dimensions should be investigated. While we observed that no high self-priority was present in this population, they demonstrated greater difficulty at inhibiting an interfering viewpoint, or, in other words, distinguishing their perspective from those coming from the others.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Hence, instead of establishing that the individuals with ASPD are solely egocentric, we can actually say that they are rather facing interferences coming from either their own perspective, that they project onto the others, but also interferences stemming from the others, that hinder the accessibility to the self perspective.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differentiating between our own mental state and those of others involves the ability to identify what stems from the self and what stems from others, in order to avoid confusion and preserve the integrity of the self.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altered sense of self may then lead to an increased vulnerability to emotional contagion, which can culminate in emotional outbursts ((((often observed in ASPD individuals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In that sense, the combination of a weakened sense of self, impaired inhibitory control and aggression can be interpreted as the manifestation of a defective SOD. Hence</a:t>
            </a:r>
          </a:p>
          <a:p>
            <a:r>
              <a:rPr lang="en-US" sz="1200" kern="1200" dirty="0">
                <a:solidFill>
                  <a:schemeClr val="tx1"/>
                </a:solidFill>
                <a:effectLst/>
                <a:latin typeface="+mn-lt"/>
                <a:ea typeface="+mn-ea"/>
                <a:cs typeface="+mn-cs"/>
              </a:rPr>
              <a:t>, the externalized behaviors displayed by ASPDs, such as harming others for example, may be read as a coping mechanism for the tenuous boundaries between self and the others. </a:t>
            </a:r>
          </a:p>
          <a:p>
            <a:r>
              <a:rPr lang="en-US" sz="1200" b="1" kern="1200" dirty="0">
                <a:solidFill>
                  <a:schemeClr val="tx1"/>
                </a:solidFill>
                <a:effectLst/>
                <a:latin typeface="+mn-lt"/>
                <a:ea typeface="+mn-ea"/>
                <a:cs typeface="+mn-cs"/>
              </a:rPr>
              <a:t>The adoption of such antagonistic behaviors might then be displayed in an attempt to overcome excessive emotional contagion responsible for their personal distress, and to recover a proper distinction between the self and the other </a:t>
            </a:r>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11</a:t>
            </a:fld>
            <a:endParaRPr lang="fr-BE"/>
          </a:p>
        </p:txBody>
      </p:sp>
    </p:spTree>
    <p:extLst>
      <p:ext uri="{BB962C8B-B14F-4D97-AF65-F5344CB8AC3E}">
        <p14:creationId xmlns:p14="http://schemas.microsoft.com/office/powerpoint/2010/main" val="1112658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sz="1200" b="1" kern="1200" dirty="0">
              <a:solidFill>
                <a:schemeClr val="tx1"/>
              </a:solidFill>
              <a:effectLst/>
              <a:latin typeface="+mn-lt"/>
              <a:ea typeface="+mn-ea"/>
              <a:cs typeface="+mn-cs"/>
            </a:endParaRPr>
          </a:p>
          <a:p>
            <a:pPr marL="171450" indent="-171450">
              <a:buFont typeface="Wingdings" panose="05000000000000000000" pitchFamily="2" charset="2"/>
              <a:buChar char="à"/>
            </a:pPr>
            <a:r>
              <a:rPr lang="en-US" sz="1200" b="1" kern="1200" dirty="0">
                <a:solidFill>
                  <a:schemeClr val="tx1"/>
                </a:solidFill>
                <a:effectLst/>
                <a:latin typeface="+mn-lt"/>
                <a:ea typeface="+mn-ea"/>
                <a:cs typeface="+mn-cs"/>
                <a:sym typeface="Wingdings" panose="05000000000000000000" pitchFamily="2" charset="2"/>
              </a:rPr>
              <a:t>Some limitations need to be pointed out, specifically regarding the sample. While all </a:t>
            </a:r>
            <a:r>
              <a:rPr lang="en-US" sz="1200" b="1" kern="1200" dirty="0" err="1">
                <a:solidFill>
                  <a:schemeClr val="tx1"/>
                </a:solidFill>
                <a:effectLst/>
                <a:latin typeface="+mn-lt"/>
                <a:ea typeface="+mn-ea"/>
                <a:cs typeface="+mn-cs"/>
                <a:sym typeface="Wingdings" panose="05000000000000000000" pitchFamily="2" charset="2"/>
              </a:rPr>
              <a:t>partcipants</a:t>
            </a:r>
            <a:r>
              <a:rPr lang="en-US" sz="1200" b="1" kern="1200" dirty="0">
                <a:solidFill>
                  <a:schemeClr val="tx1"/>
                </a:solidFill>
                <a:effectLst/>
                <a:latin typeface="+mn-lt"/>
                <a:ea typeface="+mn-ea"/>
                <a:cs typeface="+mn-cs"/>
                <a:sym typeface="Wingdings" panose="05000000000000000000" pitchFamily="2" charset="2"/>
              </a:rPr>
              <a:t> were diagnosed with antisocial personality, 9 of them also presented a psychopathic personality. This remains an important limitation as this specific population tend to display better cognitive abilities that are highly solicited in our task, and more generally, present more skills in interpersonal situations.</a:t>
            </a:r>
          </a:p>
          <a:p>
            <a:pPr marL="171450" indent="-171450">
              <a:buFont typeface="Wingdings" panose="05000000000000000000" pitchFamily="2" charset="2"/>
              <a:buChar char="à"/>
            </a:pPr>
            <a:endParaRPr lang="en-US" sz="1200" b="1" kern="1200" dirty="0">
              <a:solidFill>
                <a:schemeClr val="tx1"/>
              </a:solidFill>
              <a:effectLst/>
              <a:latin typeface="+mn-lt"/>
              <a:ea typeface="+mn-ea"/>
              <a:cs typeface="+mn-cs"/>
              <a:sym typeface="Wingdings" panose="05000000000000000000" pitchFamily="2" charset="2"/>
            </a:endParaRPr>
          </a:p>
          <a:p>
            <a:pPr marL="171450" indent="-171450">
              <a:buFont typeface="Wingdings" panose="05000000000000000000" pitchFamily="2" charset="2"/>
              <a:buChar char="à"/>
            </a:pPr>
            <a:r>
              <a:rPr lang="en-US" sz="1200" b="1" kern="1200" dirty="0">
                <a:solidFill>
                  <a:schemeClr val="tx1"/>
                </a:solidFill>
                <a:effectLst/>
                <a:latin typeface="+mn-lt"/>
                <a:ea typeface="+mn-ea"/>
                <a:cs typeface="+mn-cs"/>
                <a:sym typeface="Wingdings" panose="05000000000000000000" pitchFamily="2" charset="2"/>
              </a:rPr>
              <a:t>Beyond this heterogeneity within the sample, it is possible that an heterogeneity exists within the ASPDs, and that multiple profiles of perspective takers could be identified. This goes with the idea that, regardless of the prior diagnosis, some </a:t>
            </a:r>
            <a:r>
              <a:rPr lang="en-US" sz="1200" b="1" kern="1200" dirty="0" err="1">
                <a:solidFill>
                  <a:schemeClr val="tx1"/>
                </a:solidFill>
                <a:effectLst/>
                <a:latin typeface="+mn-lt"/>
                <a:ea typeface="+mn-ea"/>
                <a:cs typeface="+mn-cs"/>
                <a:sym typeface="Wingdings" panose="05000000000000000000" pitchFamily="2" charset="2"/>
              </a:rPr>
              <a:t>psychopathalogies</a:t>
            </a:r>
            <a:r>
              <a:rPr lang="en-US" sz="1200" b="1" kern="1200" dirty="0">
                <a:solidFill>
                  <a:schemeClr val="tx1"/>
                </a:solidFill>
                <a:effectLst/>
                <a:latin typeface="+mn-lt"/>
                <a:ea typeface="+mn-ea"/>
                <a:cs typeface="+mn-cs"/>
                <a:sym typeface="Wingdings" panose="05000000000000000000" pitchFamily="2" charset="2"/>
              </a:rPr>
              <a:t> may share similar impaired socio-cognitive processes, that could be better apprehended using a transdiagnostic approach. </a:t>
            </a:r>
          </a:p>
          <a:p>
            <a:pPr marL="171450" indent="-171450">
              <a:buFont typeface="Wingdings" panose="05000000000000000000" pitchFamily="2" charset="2"/>
              <a:buChar char="à"/>
            </a:pPr>
            <a:endParaRPr lang="en-US" sz="1200" b="1" kern="1200" dirty="0">
              <a:solidFill>
                <a:schemeClr val="tx1"/>
              </a:solidFill>
              <a:effectLst/>
              <a:latin typeface="+mn-lt"/>
              <a:ea typeface="+mn-ea"/>
              <a:cs typeface="+mn-cs"/>
              <a:sym typeface="Wingdings" panose="05000000000000000000" pitchFamily="2" charset="2"/>
            </a:endParaRPr>
          </a:p>
          <a:p>
            <a:pPr marL="171450" indent="-171450">
              <a:buFont typeface="Wingdings" panose="05000000000000000000" pitchFamily="2" charset="2"/>
              <a:buChar char="à"/>
            </a:pPr>
            <a:r>
              <a:rPr lang="en-US" sz="1200" b="1" kern="1200" dirty="0">
                <a:solidFill>
                  <a:schemeClr val="tx1"/>
                </a:solidFill>
                <a:effectLst/>
                <a:latin typeface="+mn-lt"/>
                <a:ea typeface="+mn-ea"/>
                <a:cs typeface="+mn-cs"/>
                <a:sym typeface="Wingdings" panose="05000000000000000000" pitchFamily="2" charset="2"/>
              </a:rPr>
              <a:t>Overall, we aim to replicate these results with a bigger sample to strengthen our conclusions. </a:t>
            </a:r>
          </a:p>
          <a:p>
            <a:endParaRPr lang="en-US" sz="1200" b="1" kern="1200" dirty="0">
              <a:solidFill>
                <a:schemeClr val="tx1"/>
              </a:solidFill>
              <a:effectLst/>
              <a:latin typeface="+mn-lt"/>
              <a:ea typeface="+mn-ea"/>
              <a:cs typeface="+mn-cs"/>
              <a:sym typeface="Wingdings" panose="05000000000000000000" pitchFamily="2" charset="2"/>
            </a:endParaRPr>
          </a:p>
          <a:p>
            <a:endParaRPr lang="en-US" sz="1200" b="1" kern="1200" dirty="0">
              <a:solidFill>
                <a:schemeClr val="tx1"/>
              </a:solidFill>
              <a:effectLst/>
              <a:latin typeface="+mn-lt"/>
              <a:ea typeface="+mn-ea"/>
              <a:cs typeface="+mn-cs"/>
              <a:sym typeface="Wingdings" panose="05000000000000000000" pitchFamily="2" charset="2"/>
            </a:endParaRPr>
          </a:p>
          <a:p>
            <a:r>
              <a:rPr lang="en-US" sz="1200" b="1" kern="1200" dirty="0">
                <a:solidFill>
                  <a:schemeClr val="tx1"/>
                </a:solidFill>
                <a:effectLst/>
                <a:latin typeface="+mn-lt"/>
                <a:ea typeface="+mn-ea"/>
                <a:cs typeface="+mn-cs"/>
                <a:sym typeface="Wingdings" panose="05000000000000000000" pitchFamily="2" charset="2"/>
              </a:rPr>
              <a:t> Heterogeneity: future perspective, limit, psychopath </a:t>
            </a:r>
            <a:r>
              <a:rPr lang="en-US" sz="1200" b="1" kern="1200" dirty="0" err="1">
                <a:solidFill>
                  <a:schemeClr val="tx1"/>
                </a:solidFill>
                <a:effectLst/>
                <a:latin typeface="+mn-lt"/>
                <a:ea typeface="+mn-ea"/>
                <a:cs typeface="+mn-cs"/>
                <a:sym typeface="Wingdings" panose="05000000000000000000" pitchFamily="2" charset="2"/>
              </a:rPr>
              <a:t>moins</a:t>
            </a:r>
            <a:r>
              <a:rPr lang="en-US" sz="1200" b="1" kern="1200" dirty="0">
                <a:solidFill>
                  <a:schemeClr val="tx1"/>
                </a:solidFill>
                <a:effectLst/>
                <a:latin typeface="+mn-lt"/>
                <a:ea typeface="+mn-ea"/>
                <a:cs typeface="+mn-cs"/>
                <a:sym typeface="Wingdings" panose="05000000000000000000" pitchFamily="2" charset="2"/>
              </a:rPr>
              <a:t> de souci, </a:t>
            </a:r>
            <a:r>
              <a:rPr lang="en-US" sz="1200" b="1" kern="1200" dirty="0" err="1">
                <a:solidFill>
                  <a:schemeClr val="tx1"/>
                </a:solidFill>
                <a:effectLst/>
                <a:latin typeface="+mn-lt"/>
                <a:ea typeface="+mn-ea"/>
                <a:cs typeface="+mn-cs"/>
                <a:sym typeface="Wingdings" panose="05000000000000000000" pitchFamily="2" charset="2"/>
              </a:rPr>
              <a:t>besoin</a:t>
            </a:r>
            <a:r>
              <a:rPr lang="en-US" sz="1200" b="1" kern="1200" dirty="0">
                <a:solidFill>
                  <a:schemeClr val="tx1"/>
                </a:solidFill>
                <a:effectLst/>
                <a:latin typeface="+mn-lt"/>
                <a:ea typeface="+mn-ea"/>
                <a:cs typeface="+mn-cs"/>
                <a:sym typeface="Wingdings" panose="05000000000000000000" pitchFamily="2" charset="2"/>
              </a:rPr>
              <a:t> de + de </a:t>
            </a:r>
            <a:r>
              <a:rPr lang="en-US" sz="1200" b="1" kern="1200" dirty="0" err="1">
                <a:solidFill>
                  <a:schemeClr val="tx1"/>
                </a:solidFill>
                <a:effectLst/>
                <a:latin typeface="+mn-lt"/>
                <a:ea typeface="+mn-ea"/>
                <a:cs typeface="+mn-cs"/>
                <a:sym typeface="Wingdings" panose="05000000000000000000" pitchFamily="2" charset="2"/>
              </a:rPr>
              <a:t>données</a:t>
            </a:r>
            <a:r>
              <a:rPr lang="en-US" sz="1200" b="1" kern="1200" dirty="0">
                <a:solidFill>
                  <a:schemeClr val="tx1"/>
                </a:solidFill>
                <a:effectLst/>
                <a:latin typeface="+mn-lt"/>
                <a:ea typeface="+mn-ea"/>
                <a:cs typeface="+mn-cs"/>
                <a:sym typeface="Wingdings" panose="05000000000000000000" pitchFamily="2" charset="2"/>
              </a:rPr>
              <a:t> </a:t>
            </a:r>
            <a:endParaRPr lang="fr-BE" b="1"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12</a:t>
            </a:fld>
            <a:endParaRPr lang="fr-BE"/>
          </a:p>
        </p:txBody>
      </p:sp>
    </p:spTree>
    <p:extLst>
      <p:ext uri="{BB962C8B-B14F-4D97-AF65-F5344CB8AC3E}">
        <p14:creationId xmlns:p14="http://schemas.microsoft.com/office/powerpoint/2010/main" val="633519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13</a:t>
            </a:fld>
            <a:endParaRPr lang="fr-BE"/>
          </a:p>
        </p:txBody>
      </p:sp>
    </p:spTree>
    <p:extLst>
      <p:ext uri="{BB962C8B-B14F-4D97-AF65-F5344CB8AC3E}">
        <p14:creationId xmlns:p14="http://schemas.microsoft.com/office/powerpoint/2010/main" val="1390495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So first, </a:t>
            </a:r>
            <a:r>
              <a:rPr lang="fr-FR" dirty="0" err="1"/>
              <a:t>i’ll</a:t>
            </a:r>
            <a:r>
              <a:rPr lang="fr-FR" dirty="0"/>
              <a:t> start by </a:t>
            </a:r>
            <a:r>
              <a:rPr lang="fr-FR" dirty="0" err="1"/>
              <a:t>defining</a:t>
            </a:r>
            <a:r>
              <a:rPr lang="fr-FR" dirty="0"/>
              <a:t> </a:t>
            </a:r>
            <a:r>
              <a:rPr lang="fr-FR" dirty="0" err="1"/>
              <a:t>what</a:t>
            </a:r>
            <a:r>
              <a:rPr lang="fr-FR" dirty="0"/>
              <a:t> </a:t>
            </a:r>
            <a:r>
              <a:rPr lang="fr-FR" dirty="0" err="1"/>
              <a:t>is</a:t>
            </a:r>
            <a:r>
              <a:rPr lang="fr-FR" dirty="0"/>
              <a:t> antisocial </a:t>
            </a:r>
            <a:r>
              <a:rPr lang="fr-FR" dirty="0" err="1"/>
              <a:t>personality</a:t>
            </a:r>
            <a:r>
              <a:rPr lang="fr-FR" dirty="0"/>
              <a:t> </a:t>
            </a:r>
            <a:r>
              <a:rPr lang="fr-FR" dirty="0" err="1"/>
              <a:t>disorder</a:t>
            </a:r>
            <a:r>
              <a:rPr lang="fr-FR" dirty="0"/>
              <a:t> </a:t>
            </a:r>
          </a:p>
          <a:p>
            <a:r>
              <a:rPr lang="fr-FR" dirty="0"/>
              <a:t>This </a:t>
            </a:r>
            <a:r>
              <a:rPr lang="fr-FR" dirty="0" err="1"/>
              <a:t>specific</a:t>
            </a:r>
            <a:r>
              <a:rPr lang="fr-FR" dirty="0"/>
              <a:t> </a:t>
            </a:r>
            <a:r>
              <a:rPr lang="fr-FR" dirty="0" err="1"/>
              <a:t>personality</a:t>
            </a:r>
            <a:r>
              <a:rPr lang="fr-FR" dirty="0"/>
              <a:t> </a:t>
            </a:r>
            <a:r>
              <a:rPr lang="fr-FR" dirty="0" err="1"/>
              <a:t>disorder</a:t>
            </a:r>
            <a:r>
              <a:rPr lang="fr-FR" dirty="0"/>
              <a:t> </a:t>
            </a:r>
            <a:r>
              <a:rPr lang="fr-FR" dirty="0" err="1"/>
              <a:t>is</a:t>
            </a:r>
            <a:r>
              <a:rPr lang="fr-FR" dirty="0"/>
              <a:t> </a:t>
            </a:r>
            <a:r>
              <a:rPr lang="fr-FR" dirty="0" err="1"/>
              <a:t>characterized</a:t>
            </a:r>
            <a:r>
              <a:rPr lang="fr-FR" dirty="0"/>
              <a:t> by a </a:t>
            </a:r>
            <a:r>
              <a:rPr lang="fr-FR" dirty="0" err="1"/>
              <a:t>low</a:t>
            </a:r>
            <a:r>
              <a:rPr lang="fr-FR" dirty="0"/>
              <a:t> </a:t>
            </a:r>
            <a:r>
              <a:rPr lang="fr-FR" dirty="0" err="1"/>
              <a:t>threshold</a:t>
            </a:r>
            <a:r>
              <a:rPr lang="fr-FR" dirty="0"/>
              <a:t> for </a:t>
            </a:r>
            <a:r>
              <a:rPr lang="fr-FR" dirty="0" err="1"/>
              <a:t>impulsivity</a:t>
            </a:r>
            <a:r>
              <a:rPr lang="fr-FR" dirty="0"/>
              <a:t> and </a:t>
            </a:r>
            <a:r>
              <a:rPr lang="fr-FR" dirty="0" err="1"/>
              <a:t>agressivity</a:t>
            </a:r>
            <a:r>
              <a:rPr lang="fr-FR" dirty="0"/>
              <a:t>, </a:t>
            </a:r>
            <a:r>
              <a:rPr lang="fr-FR" dirty="0" err="1"/>
              <a:t>that</a:t>
            </a:r>
            <a:r>
              <a:rPr lang="fr-FR" dirty="0"/>
              <a:t> </a:t>
            </a:r>
            <a:r>
              <a:rPr lang="fr-FR" dirty="0" err="1"/>
              <a:t>manifest</a:t>
            </a:r>
            <a:r>
              <a:rPr lang="fr-FR" dirty="0"/>
              <a:t> by </a:t>
            </a:r>
            <a:r>
              <a:rPr lang="fr-FR" dirty="0" err="1"/>
              <a:t>emotional</a:t>
            </a:r>
            <a:r>
              <a:rPr lang="fr-FR" dirty="0"/>
              <a:t> </a:t>
            </a:r>
            <a:r>
              <a:rPr lang="fr-FR" dirty="0" err="1"/>
              <a:t>outburst</a:t>
            </a:r>
            <a:r>
              <a:rPr lang="fr-FR" dirty="0"/>
              <a:t> and violence </a:t>
            </a:r>
            <a:r>
              <a:rPr lang="fr-FR" dirty="0" err="1"/>
              <a:t>toward</a:t>
            </a:r>
            <a:r>
              <a:rPr lang="fr-FR" dirty="0"/>
              <a:t> </a:t>
            </a:r>
            <a:r>
              <a:rPr lang="fr-FR" dirty="0" err="1"/>
              <a:t>others</a:t>
            </a:r>
            <a:endParaRPr lang="fr-FR" dirty="0"/>
          </a:p>
          <a:p>
            <a:endParaRPr lang="fr-FR" dirty="0"/>
          </a:p>
          <a:p>
            <a:r>
              <a:rPr lang="fr-FR" dirty="0"/>
              <a:t>The </a:t>
            </a:r>
            <a:r>
              <a:rPr lang="fr-FR" dirty="0" err="1"/>
              <a:t>individuals</a:t>
            </a:r>
            <a:r>
              <a:rPr lang="fr-FR" dirty="0"/>
              <a:t> </a:t>
            </a:r>
            <a:r>
              <a:rPr lang="fr-FR" dirty="0" err="1"/>
              <a:t>with</a:t>
            </a:r>
            <a:r>
              <a:rPr lang="fr-FR" dirty="0"/>
              <a:t> </a:t>
            </a:r>
            <a:r>
              <a:rPr lang="fr-FR" dirty="0" err="1"/>
              <a:t>such</a:t>
            </a:r>
            <a:r>
              <a:rPr lang="fr-FR" dirty="0"/>
              <a:t> </a:t>
            </a:r>
            <a:r>
              <a:rPr lang="fr-FR" dirty="0" err="1"/>
              <a:t>diagnosis</a:t>
            </a:r>
            <a:r>
              <a:rPr lang="fr-FR" dirty="0"/>
              <a:t> </a:t>
            </a:r>
            <a:r>
              <a:rPr lang="fr-FR" dirty="0" err="1"/>
              <a:t>often</a:t>
            </a:r>
            <a:r>
              <a:rPr lang="fr-FR" dirty="0"/>
              <a:t> </a:t>
            </a:r>
            <a:r>
              <a:rPr lang="fr-FR" dirty="0" err="1"/>
              <a:t>demonstrate</a:t>
            </a:r>
            <a:r>
              <a:rPr lang="fr-FR" dirty="0"/>
              <a:t> a </a:t>
            </a:r>
            <a:r>
              <a:rPr lang="fr-FR" dirty="0" err="1"/>
              <a:t>lack</a:t>
            </a:r>
            <a:r>
              <a:rPr lang="fr-FR" dirty="0"/>
              <a:t> of </a:t>
            </a:r>
            <a:r>
              <a:rPr lang="fr-FR" dirty="0" err="1"/>
              <a:t>guilt</a:t>
            </a:r>
            <a:r>
              <a:rPr lang="fr-FR" dirty="0"/>
              <a:t>, </a:t>
            </a:r>
            <a:r>
              <a:rPr lang="fr-FR" dirty="0" err="1"/>
              <a:t>remorse</a:t>
            </a:r>
            <a:r>
              <a:rPr lang="fr-FR" dirty="0"/>
              <a:t> and, more </a:t>
            </a:r>
            <a:r>
              <a:rPr lang="fr-FR" dirty="0" err="1"/>
              <a:t>generally</a:t>
            </a:r>
            <a:r>
              <a:rPr lang="fr-FR" dirty="0"/>
              <a:t>, a </a:t>
            </a:r>
            <a:r>
              <a:rPr lang="fr-FR" dirty="0" err="1"/>
              <a:t>lack</a:t>
            </a:r>
            <a:r>
              <a:rPr lang="fr-FR" dirty="0"/>
              <a:t> of </a:t>
            </a:r>
            <a:r>
              <a:rPr lang="fr-FR" dirty="0" err="1"/>
              <a:t>empathy</a:t>
            </a:r>
            <a:r>
              <a:rPr lang="fr-FR" dirty="0"/>
              <a:t> or </a:t>
            </a:r>
            <a:r>
              <a:rPr lang="fr-FR" dirty="0" err="1"/>
              <a:t>consideration</a:t>
            </a:r>
            <a:r>
              <a:rPr lang="fr-FR" dirty="0"/>
              <a:t> for </a:t>
            </a:r>
            <a:r>
              <a:rPr lang="fr-FR" dirty="0" err="1"/>
              <a:t>others</a:t>
            </a:r>
            <a:r>
              <a:rPr lang="fr-FR" dirty="0"/>
              <a:t>, </a:t>
            </a:r>
            <a:r>
              <a:rPr lang="fr-BE" dirty="0"/>
              <a:t>as </a:t>
            </a:r>
            <a:r>
              <a:rPr lang="fr-BE" dirty="0" err="1"/>
              <a:t>they</a:t>
            </a:r>
            <a:r>
              <a:rPr lang="fr-BE" dirty="0"/>
              <a:t> tend to </a:t>
            </a:r>
            <a:r>
              <a:rPr lang="fr-BE" dirty="0" err="1"/>
              <a:t>deceive</a:t>
            </a:r>
            <a:r>
              <a:rPr lang="fr-BE" dirty="0"/>
              <a:t> and exploit for </a:t>
            </a:r>
            <a:r>
              <a:rPr lang="fr-BE" dirty="0" err="1"/>
              <a:t>their</a:t>
            </a:r>
            <a:r>
              <a:rPr lang="fr-BE" dirty="0"/>
              <a:t> </a:t>
            </a:r>
            <a:r>
              <a:rPr lang="fr-BE" dirty="0" err="1"/>
              <a:t>own</a:t>
            </a:r>
            <a:r>
              <a:rPr lang="fr-BE" dirty="0"/>
              <a:t> </a:t>
            </a:r>
            <a:r>
              <a:rPr lang="fr-BE" dirty="0" err="1"/>
              <a:t>endeavors</a:t>
            </a:r>
            <a:r>
              <a:rPr lang="fr-BE" dirty="0"/>
              <a:t>.</a:t>
            </a:r>
          </a:p>
          <a:p>
            <a:endParaRPr lang="fr-BE"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 So </a:t>
            </a:r>
            <a:r>
              <a:rPr lang="fr-FR" dirty="0" err="1"/>
              <a:t>overall</a:t>
            </a:r>
            <a:r>
              <a:rPr lang="fr-FR" dirty="0"/>
              <a:t>, </a:t>
            </a:r>
            <a:r>
              <a:rPr lang="fr-FR" dirty="0" err="1"/>
              <a:t>individuals</a:t>
            </a:r>
            <a:r>
              <a:rPr lang="fr-FR" dirty="0"/>
              <a:t> </a:t>
            </a:r>
            <a:r>
              <a:rPr lang="fr-FR" dirty="0" err="1"/>
              <a:t>with</a:t>
            </a:r>
            <a:r>
              <a:rPr lang="fr-FR" dirty="0"/>
              <a:t> ASPD are </a:t>
            </a:r>
            <a:r>
              <a:rPr lang="en-US" dirty="0"/>
              <a:t>often blamed for their high level of egocentrism, that put them at </a:t>
            </a:r>
            <a:r>
              <a:rPr lang="fr-BE" dirty="0"/>
              <a:t>high </a:t>
            </a:r>
            <a:r>
              <a:rPr lang="fr-BE" dirty="0" err="1"/>
              <a:t>risk</a:t>
            </a:r>
            <a:r>
              <a:rPr lang="fr-BE" dirty="0"/>
              <a:t> for </a:t>
            </a:r>
            <a:r>
              <a:rPr lang="fr-BE" dirty="0" err="1"/>
              <a:t>incarceration</a:t>
            </a:r>
            <a:r>
              <a:rPr lang="fr-BE" dirty="0"/>
              <a:t>, </a:t>
            </a:r>
            <a:r>
              <a:rPr lang="fr-BE" dirty="0" err="1"/>
              <a:t>hospitalization</a:t>
            </a:r>
            <a:r>
              <a:rPr lang="fr-BE" dirty="0"/>
              <a:t>, </a:t>
            </a:r>
            <a:r>
              <a:rPr lang="fr-BE" dirty="0" err="1"/>
              <a:t>domestic</a:t>
            </a:r>
            <a:r>
              <a:rPr lang="fr-BE" dirty="0"/>
              <a:t> violence. But </a:t>
            </a:r>
            <a:r>
              <a:rPr lang="fr-BE" dirty="0" err="1"/>
              <a:t>what</a:t>
            </a:r>
            <a:r>
              <a:rPr lang="fr-BE" dirty="0"/>
              <a:t> </a:t>
            </a:r>
            <a:r>
              <a:rPr lang="fr-BE" dirty="0" err="1"/>
              <a:t>is</a:t>
            </a:r>
            <a:r>
              <a:rPr lang="fr-BE" dirty="0"/>
              <a:t> </a:t>
            </a:r>
            <a:r>
              <a:rPr lang="fr-BE" dirty="0" err="1"/>
              <a:t>really</a:t>
            </a:r>
            <a:r>
              <a:rPr lang="fr-BE" dirty="0"/>
              <a:t> </a:t>
            </a:r>
            <a:r>
              <a:rPr lang="fr-BE" dirty="0" err="1"/>
              <a:t>egocentrism</a:t>
            </a:r>
            <a:r>
              <a:rPr lang="fr-BE" dirty="0"/>
              <a:t> ?</a:t>
            </a:r>
          </a:p>
          <a:p>
            <a:endParaRPr lang="en-US" dirty="0"/>
          </a:p>
          <a:p>
            <a:endParaRPr lang="fr-FR" dirty="0"/>
          </a:p>
          <a:p>
            <a:endParaRPr lang="fr-FR" dirty="0"/>
          </a:p>
          <a:p>
            <a:r>
              <a:rPr lang="fr-FR" dirty="0">
                <a:sym typeface="Wingdings" panose="05000000000000000000" pitchFamily="2" charset="2"/>
              </a:rPr>
              <a:t> Axé sur </a:t>
            </a:r>
            <a:r>
              <a:rPr lang="fr-FR" dirty="0" err="1">
                <a:sym typeface="Wingdings" panose="05000000000000000000" pitchFamily="2" charset="2"/>
              </a:rPr>
              <a:t>egocentrisme</a:t>
            </a:r>
            <a:endParaRPr lang="fr-BE"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2</a:t>
            </a:fld>
            <a:endParaRPr lang="fr-BE"/>
          </a:p>
        </p:txBody>
      </p:sp>
    </p:spTree>
    <p:extLst>
      <p:ext uri="{BB962C8B-B14F-4D97-AF65-F5344CB8AC3E}">
        <p14:creationId xmlns:p14="http://schemas.microsoft.com/office/powerpoint/2010/main" val="713221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when</a:t>
            </a:r>
            <a:r>
              <a:rPr lang="fr-FR" dirty="0"/>
              <a:t> </a:t>
            </a:r>
            <a:r>
              <a:rPr lang="fr-FR" dirty="0" err="1"/>
              <a:t>we</a:t>
            </a:r>
            <a:r>
              <a:rPr lang="fr-FR" dirty="0"/>
              <a:t> talk about </a:t>
            </a:r>
            <a:r>
              <a:rPr lang="fr-FR" dirty="0" err="1"/>
              <a:t>egocentrism</a:t>
            </a:r>
            <a:r>
              <a:rPr lang="fr-FR" dirty="0"/>
              <a:t>, </a:t>
            </a:r>
            <a:r>
              <a:rPr lang="fr-FR" dirty="0" err="1"/>
              <a:t>we</a:t>
            </a:r>
            <a:r>
              <a:rPr lang="fr-FR" dirty="0"/>
              <a:t> </a:t>
            </a:r>
            <a:r>
              <a:rPr lang="fr-FR" dirty="0" err="1"/>
              <a:t>actually</a:t>
            </a:r>
            <a:r>
              <a:rPr lang="fr-FR" dirty="0"/>
              <a:t> </a:t>
            </a:r>
            <a:r>
              <a:rPr lang="fr-FR" dirty="0" err="1"/>
              <a:t>need</a:t>
            </a:r>
            <a:r>
              <a:rPr lang="fr-FR" dirty="0"/>
              <a:t> to </a:t>
            </a:r>
            <a:r>
              <a:rPr lang="fr-FR" dirty="0" err="1"/>
              <a:t>define</a:t>
            </a:r>
            <a:r>
              <a:rPr lang="fr-FR" dirty="0"/>
              <a:t> </a:t>
            </a:r>
            <a:r>
              <a:rPr lang="fr-FR" dirty="0" err="1"/>
              <a:t>what</a:t>
            </a:r>
            <a:r>
              <a:rPr lang="fr-FR" dirty="0"/>
              <a:t> </a:t>
            </a:r>
            <a:r>
              <a:rPr lang="fr-FR" dirty="0" err="1"/>
              <a:t>it</a:t>
            </a:r>
            <a:r>
              <a:rPr lang="fr-FR" dirty="0"/>
              <a:t> </a:t>
            </a:r>
            <a:r>
              <a:rPr lang="fr-FR" dirty="0" err="1"/>
              <a:t>involves</a:t>
            </a:r>
            <a:r>
              <a:rPr lang="fr-FR" dirty="0"/>
              <a:t>.  One </a:t>
            </a:r>
            <a:r>
              <a:rPr lang="fr-FR" dirty="0" err="1"/>
              <a:t>way</a:t>
            </a:r>
            <a:r>
              <a:rPr lang="fr-FR" dirty="0"/>
              <a:t> to </a:t>
            </a:r>
            <a:r>
              <a:rPr lang="fr-FR" dirty="0" err="1"/>
              <a:t>characterize</a:t>
            </a:r>
            <a:r>
              <a:rPr lang="fr-FR" dirty="0"/>
              <a:t> </a:t>
            </a:r>
            <a:r>
              <a:rPr lang="fr-FR" dirty="0" err="1"/>
              <a:t>egocentrism</a:t>
            </a:r>
            <a:r>
              <a:rPr lang="fr-FR" dirty="0"/>
              <a:t> </a:t>
            </a:r>
            <a:r>
              <a:rPr lang="fr-FR" dirty="0" err="1"/>
              <a:t>is</a:t>
            </a:r>
            <a:r>
              <a:rPr lang="fr-FR" dirty="0"/>
              <a:t> in </a:t>
            </a:r>
            <a:r>
              <a:rPr lang="fr-FR" dirty="0" err="1"/>
              <a:t>terms</a:t>
            </a:r>
            <a:r>
              <a:rPr lang="fr-FR" dirty="0"/>
              <a:t> of perspective </a:t>
            </a:r>
            <a:r>
              <a:rPr lang="fr-FR" dirty="0" err="1"/>
              <a:t>taking</a:t>
            </a:r>
            <a:r>
              <a:rPr lang="fr-FR" dirty="0"/>
              <a:t>, </a:t>
            </a:r>
            <a:r>
              <a:rPr lang="fr-FR" dirty="0" err="1"/>
              <a:t>which</a:t>
            </a:r>
            <a:r>
              <a:rPr lang="fr-FR" dirty="0"/>
              <a:t> </a:t>
            </a:r>
            <a:r>
              <a:rPr lang="fr-FR" dirty="0" err="1"/>
              <a:t>is</a:t>
            </a:r>
            <a:r>
              <a:rPr lang="fr-FR" dirty="0"/>
              <a:t> the </a:t>
            </a:r>
            <a:r>
              <a:rPr lang="fr-FR" dirty="0" err="1"/>
              <a:t>ability</a:t>
            </a:r>
            <a:r>
              <a:rPr lang="fr-FR" dirty="0"/>
              <a:t> to put </a:t>
            </a:r>
            <a:r>
              <a:rPr lang="fr-FR" dirty="0" err="1"/>
              <a:t>yourself</a:t>
            </a:r>
            <a:r>
              <a:rPr lang="fr-FR" dirty="0"/>
              <a:t> in </a:t>
            </a:r>
            <a:r>
              <a:rPr lang="fr-FR" dirty="0" err="1"/>
              <a:t>someone</a:t>
            </a:r>
            <a:r>
              <a:rPr lang="fr-FR" dirty="0"/>
              <a:t> </a:t>
            </a:r>
            <a:r>
              <a:rPr lang="fr-FR" dirty="0" err="1"/>
              <a:t>else’s</a:t>
            </a:r>
            <a:r>
              <a:rPr lang="fr-FR" dirty="0"/>
              <a:t> </a:t>
            </a:r>
            <a:r>
              <a:rPr lang="fr-FR" dirty="0" err="1"/>
              <a:t>shoes</a:t>
            </a:r>
            <a:r>
              <a:rPr lang="fr-FR" dirty="0"/>
              <a:t>.</a:t>
            </a:r>
          </a:p>
          <a:p>
            <a:r>
              <a:rPr lang="fr-FR" dirty="0"/>
              <a:t> </a:t>
            </a:r>
            <a:r>
              <a:rPr lang="fr-FR" dirty="0" err="1"/>
              <a:t>we</a:t>
            </a:r>
            <a:r>
              <a:rPr lang="fr-FR" dirty="0"/>
              <a:t> can </a:t>
            </a:r>
            <a:r>
              <a:rPr lang="fr-FR" dirty="0" err="1"/>
              <a:t>draw</a:t>
            </a:r>
            <a:r>
              <a:rPr lang="fr-FR" dirty="0"/>
              <a:t> </a:t>
            </a:r>
            <a:r>
              <a:rPr lang="fr-FR" dirty="0" err="1"/>
              <a:t>two</a:t>
            </a:r>
            <a:r>
              <a:rPr lang="fr-FR" dirty="0"/>
              <a:t> aspects </a:t>
            </a:r>
            <a:r>
              <a:rPr lang="fr-FR" dirty="0" err="1"/>
              <a:t>that</a:t>
            </a:r>
            <a:r>
              <a:rPr lang="fr-FR" dirty="0"/>
              <a:t> can </a:t>
            </a:r>
            <a:r>
              <a:rPr lang="fr-FR" dirty="0" err="1"/>
              <a:t>actually</a:t>
            </a:r>
            <a:r>
              <a:rPr lang="fr-FR" dirty="0"/>
              <a:t> </a:t>
            </a:r>
            <a:r>
              <a:rPr lang="fr-FR" dirty="0" err="1"/>
              <a:t>qualify</a:t>
            </a:r>
            <a:r>
              <a:rPr lang="fr-FR" dirty="0"/>
              <a:t> as </a:t>
            </a:r>
            <a:r>
              <a:rPr lang="fr-FR" dirty="0" err="1"/>
              <a:t>what</a:t>
            </a:r>
            <a:r>
              <a:rPr lang="fr-FR" dirty="0"/>
              <a:t> </a:t>
            </a:r>
            <a:r>
              <a:rPr lang="fr-FR" dirty="0" err="1"/>
              <a:t>we</a:t>
            </a:r>
            <a:r>
              <a:rPr lang="fr-FR" dirty="0"/>
              <a:t> call « </a:t>
            </a:r>
            <a:r>
              <a:rPr lang="fr-FR" dirty="0" err="1"/>
              <a:t>egocentrism</a:t>
            </a:r>
            <a:r>
              <a:rPr lang="fr-FR" dirty="0"/>
              <a:t> ». </a:t>
            </a:r>
          </a:p>
          <a:p>
            <a:endParaRPr lang="fr-FR" dirty="0"/>
          </a:p>
          <a:p>
            <a:endParaRPr lang="fr-FR" dirty="0"/>
          </a:p>
          <a:p>
            <a:r>
              <a:rPr lang="fr-FR" dirty="0"/>
              <a:t>First, in a perspective-</a:t>
            </a:r>
            <a:r>
              <a:rPr lang="fr-FR" dirty="0" err="1"/>
              <a:t>taking</a:t>
            </a:r>
            <a:r>
              <a:rPr lang="fr-FR" dirty="0"/>
              <a:t> situation, </a:t>
            </a:r>
            <a:r>
              <a:rPr lang="fr-FR" dirty="0" err="1"/>
              <a:t>two</a:t>
            </a:r>
            <a:r>
              <a:rPr lang="fr-FR" dirty="0"/>
              <a:t> perspectives are </a:t>
            </a:r>
            <a:r>
              <a:rPr lang="fr-FR" dirty="0" err="1"/>
              <a:t>available</a:t>
            </a:r>
            <a:r>
              <a:rPr lang="fr-FR" dirty="0"/>
              <a:t>: </a:t>
            </a:r>
            <a:r>
              <a:rPr lang="fr-FR" dirty="0" err="1"/>
              <a:t>yours</a:t>
            </a:r>
            <a:r>
              <a:rPr lang="fr-FR" dirty="0"/>
              <a:t>, and the one the </a:t>
            </a:r>
            <a:r>
              <a:rPr lang="fr-FR" dirty="0" err="1"/>
              <a:t>others</a:t>
            </a:r>
            <a:r>
              <a:rPr lang="fr-FR" dirty="0"/>
              <a:t>. </a:t>
            </a:r>
          </a:p>
          <a:p>
            <a:endParaRPr lang="fr-FR" dirty="0"/>
          </a:p>
          <a:p>
            <a:r>
              <a:rPr lang="fr-FR" dirty="0"/>
              <a:t>A first </a:t>
            </a:r>
            <a:r>
              <a:rPr lang="fr-FR" dirty="0" err="1"/>
              <a:t>requisite</a:t>
            </a:r>
            <a:r>
              <a:rPr lang="fr-FR" dirty="0"/>
              <a:t> to </a:t>
            </a:r>
            <a:r>
              <a:rPr lang="fr-FR" dirty="0" err="1"/>
              <a:t>be</a:t>
            </a:r>
            <a:r>
              <a:rPr lang="fr-FR" dirty="0"/>
              <a:t> </a:t>
            </a:r>
            <a:r>
              <a:rPr lang="fr-FR" dirty="0" err="1"/>
              <a:t>egocentric</a:t>
            </a:r>
            <a:r>
              <a:rPr lang="fr-FR" dirty="0"/>
              <a:t> </a:t>
            </a:r>
            <a:r>
              <a:rPr lang="fr-FR" dirty="0" err="1"/>
              <a:t>would</a:t>
            </a:r>
            <a:r>
              <a:rPr lang="fr-FR" dirty="0"/>
              <a:t> </a:t>
            </a:r>
            <a:r>
              <a:rPr lang="fr-FR" dirty="0" err="1"/>
              <a:t>be</a:t>
            </a:r>
            <a:r>
              <a:rPr lang="fr-FR" dirty="0"/>
              <a:t> to focus </a:t>
            </a:r>
            <a:r>
              <a:rPr lang="fr-FR" dirty="0" err="1"/>
              <a:t>exclusively</a:t>
            </a:r>
            <a:r>
              <a:rPr lang="fr-FR" dirty="0"/>
              <a:t> on the self, and put NO attention </a:t>
            </a:r>
            <a:r>
              <a:rPr lang="fr-FR" dirty="0" err="1"/>
              <a:t>toward</a:t>
            </a:r>
            <a:r>
              <a:rPr lang="fr-FR" dirty="0"/>
              <a:t> the </a:t>
            </a:r>
            <a:r>
              <a:rPr lang="fr-FR" dirty="0" err="1"/>
              <a:t>other</a:t>
            </a:r>
            <a:r>
              <a:rPr lang="fr-FR" dirty="0"/>
              <a:t>. </a:t>
            </a:r>
          </a:p>
          <a:p>
            <a:endParaRPr lang="fr-FR" dirty="0"/>
          </a:p>
          <a:p>
            <a:endParaRPr lang="fr-FR" dirty="0"/>
          </a:p>
          <a:p>
            <a:endParaRPr lang="fr-FR" dirty="0"/>
          </a:p>
          <a:p>
            <a:endParaRPr lang="fr-FR" dirty="0"/>
          </a:p>
          <a:p>
            <a:endParaRPr lang="fr-FR" dirty="0"/>
          </a:p>
          <a:p>
            <a:r>
              <a:rPr lang="fr-FR" dirty="0" err="1"/>
              <a:t>functioning</a:t>
            </a:r>
            <a:r>
              <a:rPr lang="fr-FR" dirty="0"/>
              <a:t>, </a:t>
            </a:r>
            <a:r>
              <a:rPr lang="fr-FR" dirty="0" err="1"/>
              <a:t>we</a:t>
            </a:r>
            <a:r>
              <a:rPr lang="fr-FR" dirty="0"/>
              <a:t> </a:t>
            </a:r>
            <a:r>
              <a:rPr lang="fr-FR" dirty="0" err="1"/>
              <a:t>necessarility</a:t>
            </a:r>
            <a:r>
              <a:rPr lang="fr-FR" dirty="0"/>
              <a:t> </a:t>
            </a:r>
            <a:r>
              <a:rPr lang="fr-FR" dirty="0" err="1"/>
              <a:t>think</a:t>
            </a:r>
            <a:r>
              <a:rPr lang="fr-FR" dirty="0"/>
              <a:t> about social cognition, and all the </a:t>
            </a:r>
            <a:r>
              <a:rPr lang="fr-FR" dirty="0" err="1"/>
              <a:t>related</a:t>
            </a:r>
            <a:r>
              <a:rPr lang="fr-FR" dirty="0"/>
              <a:t> </a:t>
            </a:r>
            <a:r>
              <a:rPr lang="fr-FR" dirty="0" err="1"/>
              <a:t>processes</a:t>
            </a:r>
            <a:r>
              <a:rPr lang="fr-FR" dirty="0"/>
              <a:t> </a:t>
            </a:r>
            <a:r>
              <a:rPr lang="fr-FR" dirty="0" err="1"/>
              <a:t>that</a:t>
            </a:r>
            <a:r>
              <a:rPr lang="fr-FR" dirty="0"/>
              <a:t> </a:t>
            </a:r>
            <a:r>
              <a:rPr lang="fr-FR" dirty="0" err="1"/>
              <a:t>allow</a:t>
            </a:r>
            <a:r>
              <a:rPr lang="fr-FR" dirty="0"/>
              <a:t> to </a:t>
            </a:r>
            <a:r>
              <a:rPr lang="fr-FR" dirty="0" err="1"/>
              <a:t>navigate</a:t>
            </a:r>
            <a:r>
              <a:rPr lang="fr-FR" dirty="0"/>
              <a:t> the </a:t>
            </a:r>
            <a:r>
              <a:rPr lang="fr-FR" dirty="0" err="1"/>
              <a:t>interpersonal</a:t>
            </a:r>
            <a:r>
              <a:rPr lang="fr-FR" dirty="0"/>
              <a:t> world. </a:t>
            </a:r>
          </a:p>
          <a:p>
            <a:endParaRPr lang="fr-FR" dirty="0"/>
          </a:p>
          <a:p>
            <a:r>
              <a:rPr lang="fr-FR" dirty="0"/>
              <a:t>One </a:t>
            </a:r>
            <a:r>
              <a:rPr lang="fr-FR" dirty="0" err="1"/>
              <a:t>processe</a:t>
            </a:r>
            <a:r>
              <a:rPr lang="fr-FR" dirty="0"/>
              <a:t> </a:t>
            </a:r>
            <a:r>
              <a:rPr lang="fr-FR" dirty="0" err="1"/>
              <a:t>that</a:t>
            </a:r>
            <a:r>
              <a:rPr lang="fr-FR" dirty="0"/>
              <a:t> </a:t>
            </a:r>
            <a:r>
              <a:rPr lang="fr-FR" dirty="0" err="1"/>
              <a:t>belong</a:t>
            </a:r>
            <a:r>
              <a:rPr lang="fr-FR" dirty="0"/>
              <a:t> to the social cognition concept </a:t>
            </a:r>
            <a:r>
              <a:rPr lang="fr-FR" dirty="0" err="1"/>
              <a:t>is</a:t>
            </a:r>
            <a:r>
              <a:rPr lang="fr-FR" dirty="0"/>
              <a:t> the </a:t>
            </a:r>
            <a:r>
              <a:rPr lang="fr-FR" dirty="0" err="1"/>
              <a:t>ability</a:t>
            </a:r>
            <a:r>
              <a:rPr lang="fr-FR" dirty="0"/>
              <a:t> to put </a:t>
            </a:r>
            <a:r>
              <a:rPr lang="fr-FR" dirty="0" err="1"/>
              <a:t>yourself</a:t>
            </a:r>
            <a:r>
              <a:rPr lang="fr-FR" dirty="0"/>
              <a:t> in </a:t>
            </a:r>
            <a:r>
              <a:rPr lang="fr-FR" dirty="0" err="1"/>
              <a:t>someone</a:t>
            </a:r>
            <a:r>
              <a:rPr lang="fr-FR" dirty="0"/>
              <a:t> </a:t>
            </a:r>
            <a:r>
              <a:rPr lang="fr-FR" dirty="0" err="1"/>
              <a:t>else’s</a:t>
            </a:r>
            <a:r>
              <a:rPr lang="fr-FR" dirty="0"/>
              <a:t> </a:t>
            </a:r>
            <a:r>
              <a:rPr lang="fr-FR" dirty="0" err="1"/>
              <a:t>shoes</a:t>
            </a:r>
            <a:r>
              <a:rPr lang="fr-FR" dirty="0"/>
              <a:t>, </a:t>
            </a:r>
            <a:r>
              <a:rPr lang="fr-FR" dirty="0" err="1"/>
              <a:t>namely</a:t>
            </a:r>
            <a:r>
              <a:rPr lang="fr-FR" dirty="0"/>
              <a:t>, perspective-</a:t>
            </a:r>
            <a:r>
              <a:rPr lang="fr-FR" dirty="0" err="1"/>
              <a:t>taking</a:t>
            </a:r>
            <a:r>
              <a:rPr lang="fr-FR" dirty="0"/>
              <a:t>. Perspective-</a:t>
            </a:r>
            <a:r>
              <a:rPr lang="fr-FR" dirty="0" err="1"/>
              <a:t>taking</a:t>
            </a:r>
            <a:r>
              <a:rPr lang="fr-FR" dirty="0"/>
              <a:t> </a:t>
            </a:r>
            <a:r>
              <a:rPr lang="fr-FR" dirty="0" err="1"/>
              <a:t>is</a:t>
            </a:r>
            <a:r>
              <a:rPr lang="fr-FR" dirty="0"/>
              <a:t> </a:t>
            </a:r>
            <a:r>
              <a:rPr lang="fr-FR" dirty="0" err="1"/>
              <a:t>interesting</a:t>
            </a:r>
            <a:r>
              <a:rPr lang="fr-FR" dirty="0"/>
              <a:t> </a:t>
            </a:r>
            <a:r>
              <a:rPr lang="fr-FR" dirty="0" err="1"/>
              <a:t>when</a:t>
            </a:r>
            <a:r>
              <a:rPr lang="fr-FR" dirty="0"/>
              <a:t> </a:t>
            </a:r>
            <a:r>
              <a:rPr lang="fr-FR" dirty="0" err="1"/>
              <a:t>we</a:t>
            </a:r>
            <a:r>
              <a:rPr lang="fr-FR" dirty="0"/>
              <a:t> </a:t>
            </a:r>
            <a:r>
              <a:rPr lang="fr-FR" dirty="0" err="1"/>
              <a:t>aim</a:t>
            </a:r>
            <a:r>
              <a:rPr lang="fr-FR" dirty="0"/>
              <a:t> to </a:t>
            </a:r>
            <a:r>
              <a:rPr lang="fr-FR" dirty="0" err="1"/>
              <a:t>tackle</a:t>
            </a:r>
            <a:r>
              <a:rPr lang="fr-FR" dirty="0"/>
              <a:t> or </a:t>
            </a:r>
            <a:r>
              <a:rPr lang="fr-FR" dirty="0" err="1"/>
              <a:t>better</a:t>
            </a:r>
            <a:r>
              <a:rPr lang="fr-FR" dirty="0"/>
              <a:t> </a:t>
            </a:r>
            <a:r>
              <a:rPr lang="fr-FR" dirty="0" err="1"/>
              <a:t>understand</a:t>
            </a:r>
            <a:r>
              <a:rPr lang="fr-FR" dirty="0"/>
              <a:t> </a:t>
            </a:r>
            <a:r>
              <a:rPr lang="fr-FR" dirty="0" err="1"/>
              <a:t>egocentric</a:t>
            </a:r>
            <a:r>
              <a:rPr lang="fr-FR" dirty="0"/>
              <a:t> </a:t>
            </a:r>
            <a:r>
              <a:rPr lang="fr-FR" dirty="0" err="1"/>
              <a:t>tendency</a:t>
            </a:r>
            <a:r>
              <a:rPr lang="fr-FR" dirty="0"/>
              <a:t> in the ASPD population, </a:t>
            </a:r>
            <a:r>
              <a:rPr lang="fr-FR" dirty="0" err="1"/>
              <a:t>because</a:t>
            </a:r>
            <a:r>
              <a:rPr lang="fr-FR" dirty="0"/>
              <a:t> </a:t>
            </a:r>
            <a:r>
              <a:rPr lang="fr-FR" dirty="0" err="1"/>
              <a:t>it</a:t>
            </a:r>
            <a:r>
              <a:rPr lang="fr-FR" dirty="0"/>
              <a:t> </a:t>
            </a:r>
            <a:r>
              <a:rPr lang="fr-FR" dirty="0" err="1"/>
              <a:t>requires</a:t>
            </a:r>
            <a:r>
              <a:rPr lang="fr-FR" dirty="0"/>
              <a:t> to </a:t>
            </a:r>
            <a:r>
              <a:rPr lang="fr-FR" dirty="0" err="1"/>
              <a:t>take</a:t>
            </a:r>
            <a:r>
              <a:rPr lang="fr-FR" dirty="0"/>
              <a:t> </a:t>
            </a:r>
            <a:r>
              <a:rPr lang="fr-FR" dirty="0" err="1"/>
              <a:t>into</a:t>
            </a:r>
            <a:r>
              <a:rPr lang="fr-FR" dirty="0"/>
              <a:t> </a:t>
            </a:r>
            <a:r>
              <a:rPr lang="fr-FR" dirty="0" err="1"/>
              <a:t>account</a:t>
            </a:r>
            <a:r>
              <a:rPr lang="fr-FR" dirty="0"/>
              <a:t> 2 </a:t>
            </a:r>
            <a:r>
              <a:rPr lang="fr-FR" dirty="0" err="1"/>
              <a:t>different</a:t>
            </a:r>
            <a:r>
              <a:rPr lang="fr-FR" dirty="0"/>
              <a:t> point of </a:t>
            </a:r>
            <a:r>
              <a:rPr lang="fr-FR" dirty="0" err="1"/>
              <a:t>views</a:t>
            </a:r>
            <a:r>
              <a:rPr lang="fr-FR" dirty="0"/>
              <a:t>, </a:t>
            </a:r>
            <a:r>
              <a:rPr lang="fr-FR" dirty="0" err="1"/>
              <a:t>that</a:t>
            </a:r>
            <a:r>
              <a:rPr lang="fr-FR" dirty="0"/>
              <a:t> are </a:t>
            </a:r>
            <a:r>
              <a:rPr lang="fr-FR" dirty="0" err="1"/>
              <a:t>sometimes</a:t>
            </a:r>
            <a:r>
              <a:rPr lang="fr-FR" dirty="0"/>
              <a:t> in </a:t>
            </a:r>
            <a:r>
              <a:rPr lang="fr-FR" dirty="0" err="1"/>
              <a:t>conflict</a:t>
            </a:r>
            <a:r>
              <a:rPr lang="fr-FR" dirty="0"/>
              <a:t>. Beyond the self perspective, </a:t>
            </a:r>
            <a:r>
              <a:rPr lang="fr-FR" dirty="0" err="1"/>
              <a:t>you</a:t>
            </a:r>
            <a:r>
              <a:rPr lang="fr-FR" dirty="0"/>
              <a:t> have to </a:t>
            </a:r>
            <a:r>
              <a:rPr lang="fr-FR" dirty="0" err="1"/>
              <a:t>be</a:t>
            </a:r>
            <a:r>
              <a:rPr lang="fr-FR" dirty="0"/>
              <a:t> able to </a:t>
            </a:r>
            <a:r>
              <a:rPr lang="fr-FR" dirty="0" err="1"/>
              <a:t>decenter</a:t>
            </a:r>
            <a:r>
              <a:rPr lang="fr-FR" dirty="0"/>
              <a:t> and </a:t>
            </a:r>
            <a:r>
              <a:rPr lang="fr-FR" dirty="0" err="1"/>
              <a:t>compute</a:t>
            </a:r>
            <a:r>
              <a:rPr lang="fr-FR" dirty="0"/>
              <a:t> the perspective of the </a:t>
            </a:r>
            <a:r>
              <a:rPr lang="fr-FR" dirty="0" err="1"/>
              <a:t>other</a:t>
            </a:r>
            <a:r>
              <a:rPr lang="fr-FR" dirty="0"/>
              <a:t>. </a:t>
            </a:r>
          </a:p>
          <a:p>
            <a:endParaRPr lang="fr-FR" dirty="0"/>
          </a:p>
          <a:p>
            <a:r>
              <a:rPr lang="fr-FR" dirty="0">
                <a:sym typeface="Wingdings" panose="05000000000000000000" pitchFamily="2" charset="2"/>
              </a:rPr>
              <a:t> Ego peut se décomposer en 2 </a:t>
            </a:r>
            <a:r>
              <a:rPr lang="fr-FR" dirty="0" err="1">
                <a:sym typeface="Wingdings" panose="05000000000000000000" pitchFamily="2" charset="2"/>
              </a:rPr>
              <a:t>dimensiosn</a:t>
            </a:r>
            <a:endParaRPr lang="fr-FR" dirty="0"/>
          </a:p>
          <a:p>
            <a:pPr marL="171450" indent="-171450">
              <a:buFont typeface="Wingdings" panose="05000000000000000000" pitchFamily="2" charset="2"/>
              <a:buChar char="à"/>
            </a:pPr>
            <a:r>
              <a:rPr lang="fr-FR" dirty="0">
                <a:sym typeface="Wingdings" panose="05000000000000000000" pitchFamily="2" charset="2"/>
              </a:rPr>
              <a:t>Coté attentionnel (loupe) focus sur le self, ou alors c’est la capacité à interchanger, </a:t>
            </a:r>
            <a:r>
              <a:rPr lang="fr-FR" dirty="0" err="1">
                <a:sym typeface="Wingdings" panose="05000000000000000000" pitchFamily="2" charset="2"/>
              </a:rPr>
              <a:t>fleche</a:t>
            </a:r>
            <a:r>
              <a:rPr lang="fr-FR" dirty="0">
                <a:sym typeface="Wingdings" panose="05000000000000000000" pitchFamily="2" charset="2"/>
              </a:rPr>
              <a:t> dans les 2 sens </a:t>
            </a:r>
          </a:p>
          <a:p>
            <a:pPr marL="171450" indent="-171450">
              <a:buFont typeface="Wingdings" panose="05000000000000000000" pitchFamily="2" charset="2"/>
              <a:buChar char="à"/>
            </a:pPr>
            <a:r>
              <a:rPr lang="fr-FR" dirty="0">
                <a:sym typeface="Wingdings" panose="05000000000000000000" pitchFamily="2" charset="2"/>
              </a:rPr>
              <a:t>Casser l’égocentrisme déjà maintenant avec les 2 dimensions </a:t>
            </a:r>
            <a:endParaRPr lang="fr-FR"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3</a:t>
            </a:fld>
            <a:endParaRPr lang="fr-BE"/>
          </a:p>
        </p:txBody>
      </p:sp>
    </p:spTree>
    <p:extLst>
      <p:ext uri="{BB962C8B-B14F-4D97-AF65-F5344CB8AC3E}">
        <p14:creationId xmlns:p14="http://schemas.microsoft.com/office/powerpoint/2010/main" val="37147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But </a:t>
            </a:r>
            <a:r>
              <a:rPr lang="fr-FR" dirty="0" err="1"/>
              <a:t>another</a:t>
            </a:r>
            <a:r>
              <a:rPr lang="fr-FR" dirty="0"/>
              <a:t> </a:t>
            </a:r>
            <a:r>
              <a:rPr lang="fr-FR" dirty="0" err="1"/>
              <a:t>way</a:t>
            </a:r>
            <a:r>
              <a:rPr lang="fr-FR" dirty="0"/>
              <a:t> to </a:t>
            </a:r>
            <a:r>
              <a:rPr lang="fr-FR" dirty="0" err="1"/>
              <a:t>characterize</a:t>
            </a:r>
            <a:r>
              <a:rPr lang="fr-FR" dirty="0"/>
              <a:t> </a:t>
            </a:r>
            <a:r>
              <a:rPr lang="fr-FR" dirty="0" err="1"/>
              <a:t>egocentricity</a:t>
            </a:r>
            <a:r>
              <a:rPr lang="fr-FR" dirty="0"/>
              <a:t> </a:t>
            </a:r>
            <a:r>
              <a:rPr lang="fr-FR" dirty="0" err="1"/>
              <a:t>would</a:t>
            </a:r>
            <a:r>
              <a:rPr lang="fr-FR" dirty="0"/>
              <a:t>, </a:t>
            </a:r>
            <a:r>
              <a:rPr lang="fr-FR" dirty="0" err="1"/>
              <a:t>that</a:t>
            </a:r>
            <a:r>
              <a:rPr lang="fr-FR" dirty="0"/>
              <a:t>, </a:t>
            </a:r>
            <a:r>
              <a:rPr lang="fr-FR" dirty="0" err="1"/>
              <a:t>when</a:t>
            </a:r>
            <a:r>
              <a:rPr lang="fr-FR" dirty="0"/>
              <a:t> </a:t>
            </a:r>
            <a:r>
              <a:rPr lang="fr-FR" dirty="0" err="1"/>
              <a:t>you</a:t>
            </a:r>
            <a:r>
              <a:rPr lang="fr-FR" dirty="0"/>
              <a:t> </a:t>
            </a:r>
            <a:r>
              <a:rPr lang="fr-FR" dirty="0" err="1"/>
              <a:t>actually</a:t>
            </a:r>
            <a:r>
              <a:rPr lang="fr-FR" dirty="0"/>
              <a:t> </a:t>
            </a:r>
            <a:r>
              <a:rPr lang="fr-FR" dirty="0" err="1"/>
              <a:t>try</a:t>
            </a:r>
            <a:r>
              <a:rPr lang="fr-FR" dirty="0"/>
              <a:t> to </a:t>
            </a:r>
            <a:r>
              <a:rPr lang="fr-FR" dirty="0" err="1"/>
              <a:t>pay</a:t>
            </a:r>
            <a:r>
              <a:rPr lang="fr-FR" dirty="0"/>
              <a:t> attention to the </a:t>
            </a:r>
            <a:r>
              <a:rPr lang="fr-FR" dirty="0" err="1"/>
              <a:t>other</a:t>
            </a:r>
            <a:r>
              <a:rPr lang="fr-FR" dirty="0"/>
              <a:t>, </a:t>
            </a:r>
            <a:r>
              <a:rPr lang="fr-FR" dirty="0" err="1"/>
              <a:t>you</a:t>
            </a:r>
            <a:r>
              <a:rPr lang="fr-FR" dirty="0"/>
              <a:t> are </a:t>
            </a:r>
            <a:r>
              <a:rPr lang="fr-FR" dirty="0" err="1"/>
              <a:t>unable</a:t>
            </a:r>
            <a:r>
              <a:rPr lang="fr-FR" dirty="0"/>
              <a:t> to </a:t>
            </a:r>
            <a:r>
              <a:rPr lang="fr-FR" dirty="0" err="1"/>
              <a:t>inhibit</a:t>
            </a:r>
            <a:r>
              <a:rPr lang="fr-FR" dirty="0"/>
              <a:t> </a:t>
            </a:r>
            <a:r>
              <a:rPr lang="fr-FR" dirty="0" err="1"/>
              <a:t>your</a:t>
            </a:r>
            <a:r>
              <a:rPr lang="fr-FR" dirty="0"/>
              <a:t> </a:t>
            </a:r>
            <a:r>
              <a:rPr lang="fr-FR" dirty="0" err="1"/>
              <a:t>own</a:t>
            </a:r>
            <a:r>
              <a:rPr lang="fr-FR" dirty="0"/>
              <a:t> perspective, </a:t>
            </a:r>
            <a:r>
              <a:rPr lang="fr-FR" dirty="0" err="1"/>
              <a:t>meaning</a:t>
            </a:r>
            <a:r>
              <a:rPr lang="fr-FR" dirty="0"/>
              <a:t> </a:t>
            </a:r>
            <a:r>
              <a:rPr lang="fr-FR" dirty="0" err="1"/>
              <a:t>that</a:t>
            </a:r>
            <a:r>
              <a:rPr lang="fr-FR" dirty="0"/>
              <a:t> </a:t>
            </a:r>
            <a:r>
              <a:rPr lang="fr-FR" dirty="0" err="1"/>
              <a:t>you</a:t>
            </a:r>
            <a:r>
              <a:rPr lang="fr-FR" dirty="0"/>
              <a:t> </a:t>
            </a:r>
            <a:r>
              <a:rPr lang="fr-FR" dirty="0" err="1"/>
              <a:t>can’t</a:t>
            </a:r>
            <a:r>
              <a:rPr lang="fr-FR" dirty="0"/>
              <a:t> </a:t>
            </a:r>
            <a:r>
              <a:rPr lang="fr-FR" dirty="0" err="1"/>
              <a:t>flexibly</a:t>
            </a:r>
            <a:r>
              <a:rPr lang="fr-FR" dirty="0"/>
              <a:t> switch </a:t>
            </a:r>
            <a:r>
              <a:rPr lang="fr-FR" dirty="0" err="1"/>
              <a:t>between</a:t>
            </a:r>
            <a:r>
              <a:rPr lang="fr-FR" dirty="0"/>
              <a:t> </a:t>
            </a:r>
            <a:r>
              <a:rPr lang="fr-FR" dirty="0" err="1"/>
              <a:t>your</a:t>
            </a:r>
            <a:r>
              <a:rPr lang="fr-FR" dirty="0"/>
              <a:t> perspective and the </a:t>
            </a:r>
            <a:r>
              <a:rPr lang="fr-FR" dirty="0" err="1"/>
              <a:t>others</a:t>
            </a:r>
            <a:r>
              <a:rPr lang="fr-FR" dirty="0"/>
              <a:t> </a:t>
            </a:r>
            <a:r>
              <a:rPr lang="fr-FR" dirty="0" err="1"/>
              <a:t>according</a:t>
            </a:r>
            <a:r>
              <a:rPr lang="fr-FR" dirty="0"/>
              <a:t> to the </a:t>
            </a:r>
            <a:r>
              <a:rPr lang="fr-FR" dirty="0" err="1"/>
              <a:t>context</a:t>
            </a:r>
            <a:r>
              <a:rPr lang="fr-FR" dirty="0"/>
              <a:t> </a:t>
            </a:r>
            <a:r>
              <a:rPr lang="fr-FR" dirty="0" err="1"/>
              <a:t>requirements</a:t>
            </a:r>
            <a:r>
              <a:rPr lang="fr-FR" dirty="0"/>
              <a:t>, and </a:t>
            </a:r>
            <a:r>
              <a:rPr lang="fr-FR" dirty="0" err="1"/>
              <a:t>you</a:t>
            </a:r>
            <a:r>
              <a:rPr lang="fr-FR" dirty="0"/>
              <a:t> </a:t>
            </a:r>
            <a:r>
              <a:rPr lang="fr-FR" dirty="0" err="1"/>
              <a:t>may</a:t>
            </a:r>
            <a:r>
              <a:rPr lang="fr-FR" dirty="0"/>
              <a:t> </a:t>
            </a:r>
            <a:r>
              <a:rPr lang="fr-FR" dirty="0" err="1"/>
              <a:t>project</a:t>
            </a:r>
            <a:r>
              <a:rPr lang="fr-FR" dirty="0"/>
              <a:t> </a:t>
            </a:r>
            <a:r>
              <a:rPr lang="fr-FR" dirty="0" err="1"/>
              <a:t>what</a:t>
            </a:r>
            <a:r>
              <a:rPr lang="fr-FR" dirty="0"/>
              <a:t> </a:t>
            </a:r>
            <a:r>
              <a:rPr lang="fr-FR" dirty="0" err="1"/>
              <a:t>you</a:t>
            </a:r>
            <a:r>
              <a:rPr lang="fr-FR" dirty="0"/>
              <a:t> are seing onto </a:t>
            </a:r>
            <a:r>
              <a:rPr lang="fr-FR" dirty="0" err="1"/>
              <a:t>what</a:t>
            </a:r>
            <a:r>
              <a:rPr lang="fr-FR" dirty="0"/>
              <a:t> the </a:t>
            </a:r>
            <a:r>
              <a:rPr lang="fr-FR" dirty="0" err="1"/>
              <a:t>other</a:t>
            </a:r>
            <a:r>
              <a:rPr lang="fr-FR" dirty="0"/>
              <a:t> </a:t>
            </a:r>
            <a:r>
              <a:rPr lang="fr-FR" dirty="0" err="1"/>
              <a:t>may</a:t>
            </a:r>
            <a:r>
              <a:rPr lang="fr-FR" dirty="0"/>
              <a:t> </a:t>
            </a:r>
            <a:r>
              <a:rPr lang="fr-FR" dirty="0" err="1"/>
              <a:t>be</a:t>
            </a:r>
            <a:r>
              <a:rPr lang="fr-FR" dirty="0"/>
              <a:t> seing.  </a:t>
            </a:r>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4</a:t>
            </a:fld>
            <a:endParaRPr lang="fr-BE"/>
          </a:p>
        </p:txBody>
      </p:sp>
    </p:spTree>
    <p:extLst>
      <p:ext uri="{BB962C8B-B14F-4D97-AF65-F5344CB8AC3E}">
        <p14:creationId xmlns:p14="http://schemas.microsoft.com/office/powerpoint/2010/main" val="2314769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kern="1200" dirty="0">
                <a:solidFill>
                  <a:schemeClr val="tx1"/>
                </a:solidFill>
                <a:effectLst/>
                <a:latin typeface="+mn-lt"/>
                <a:ea typeface="+mn-ea"/>
                <a:cs typeface="+mn-cs"/>
              </a:rPr>
              <a:t>many studies have examined social cognition in ASPD, and their empathetic ability or egocentrism tendencies. however, </a:t>
            </a:r>
            <a:r>
              <a:rPr lang="en-US" sz="1200" kern="1200" dirty="0">
                <a:solidFill>
                  <a:schemeClr val="tx1"/>
                </a:solidFill>
                <a:effectLst/>
                <a:latin typeface="+mn-lt"/>
                <a:ea typeface="+mn-ea"/>
                <a:cs typeface="+mn-cs"/>
                <a:sym typeface="Wingdings" panose="05000000000000000000" pitchFamily="2" charset="2"/>
              </a:rPr>
              <a:t>to this day, no study has tried to depict specifically where the difficulties lie, by decomposing the distinct facets that could be at play. </a:t>
            </a:r>
          </a:p>
          <a:p>
            <a:endParaRPr lang="en-US" sz="1200" kern="1200" dirty="0">
              <a:solidFill>
                <a:schemeClr val="tx1"/>
              </a:solidFill>
              <a:effectLst/>
              <a:latin typeface="+mn-lt"/>
              <a:ea typeface="+mn-ea"/>
              <a:cs typeface="+mn-cs"/>
              <a:sym typeface="Wingdings" panose="05000000000000000000" pitchFamily="2" charset="2"/>
            </a:endParaRPr>
          </a:p>
          <a:p>
            <a:r>
              <a:rPr lang="en-US" sz="1200" kern="1200" dirty="0">
                <a:solidFill>
                  <a:schemeClr val="tx1"/>
                </a:solidFill>
                <a:effectLst/>
                <a:latin typeface="+mn-lt"/>
                <a:ea typeface="+mn-ea"/>
                <a:cs typeface="+mn-cs"/>
                <a:sym typeface="Wingdings" panose="05000000000000000000" pitchFamily="2" charset="2"/>
              </a:rPr>
              <a:t>This may explain the inconsistency that can be observed in the </a:t>
            </a:r>
            <a:r>
              <a:rPr lang="en-US" sz="1200" kern="1200" dirty="0" err="1">
                <a:solidFill>
                  <a:schemeClr val="tx1"/>
                </a:solidFill>
                <a:effectLst/>
                <a:latin typeface="+mn-lt"/>
                <a:ea typeface="+mn-ea"/>
                <a:cs typeface="+mn-cs"/>
                <a:sym typeface="Wingdings" panose="05000000000000000000" pitchFamily="2" charset="2"/>
              </a:rPr>
              <a:t>litterature</a:t>
            </a:r>
            <a:r>
              <a:rPr lang="en-US" sz="1200" kern="1200" dirty="0">
                <a:solidFill>
                  <a:schemeClr val="tx1"/>
                </a:solidFill>
                <a:effectLst/>
                <a:latin typeface="+mn-lt"/>
                <a:ea typeface="+mn-ea"/>
                <a:cs typeface="+mn-cs"/>
                <a:sym typeface="Wingdings" panose="05000000000000000000" pitchFamily="2" charset="2"/>
              </a:rPr>
              <a:t>, as the wide variety of tasks used to measure empathy are actually either unspecific, or self-reported. While some studies support the existence of a deficit, some have failed to generate results going in the same direction.</a:t>
            </a:r>
          </a:p>
          <a:p>
            <a:pPr marL="0" indent="0">
              <a:buFont typeface="Wingdings" panose="05000000000000000000" pitchFamily="2" charset="2"/>
              <a:buNone/>
            </a:pPr>
            <a:endParaRPr lang="en-US" sz="1200" kern="1200" dirty="0">
              <a:solidFill>
                <a:schemeClr val="tx1"/>
              </a:solidFill>
              <a:effectLst/>
              <a:latin typeface="+mn-lt"/>
              <a:ea typeface="+mn-ea"/>
              <a:cs typeface="+mn-cs"/>
              <a:sym typeface="Wingdings" panose="05000000000000000000" pitchFamily="2" charset="2"/>
            </a:endParaRPr>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5</a:t>
            </a:fld>
            <a:endParaRPr lang="fr-BE"/>
          </a:p>
        </p:txBody>
      </p:sp>
    </p:spTree>
    <p:extLst>
      <p:ext uri="{BB962C8B-B14F-4D97-AF65-F5344CB8AC3E}">
        <p14:creationId xmlns:p14="http://schemas.microsoft.com/office/powerpoint/2010/main" val="1484823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Wingdings" panose="05000000000000000000" pitchFamily="2" charset="2"/>
              <a:buChar char="à"/>
            </a:pPr>
            <a:r>
              <a:rPr lang="fr-FR" dirty="0">
                <a:sym typeface="Wingdings" panose="05000000000000000000" pitchFamily="2" charset="2"/>
              </a:rPr>
              <a:t> to </a:t>
            </a:r>
            <a:r>
              <a:rPr lang="fr-FR" dirty="0" err="1">
                <a:sym typeface="Wingdings" panose="05000000000000000000" pitchFamily="2" charset="2"/>
              </a:rPr>
              <a:t>adress</a:t>
            </a:r>
            <a:r>
              <a:rPr lang="fr-FR" dirty="0">
                <a:sym typeface="Wingdings" panose="05000000000000000000" pitchFamily="2" charset="2"/>
              </a:rPr>
              <a:t> </a:t>
            </a:r>
            <a:r>
              <a:rPr lang="fr-FR" dirty="0" err="1">
                <a:sym typeface="Wingdings" panose="05000000000000000000" pitchFamily="2" charset="2"/>
              </a:rPr>
              <a:t>this</a:t>
            </a:r>
            <a:r>
              <a:rPr lang="fr-FR" dirty="0">
                <a:sym typeface="Wingdings" panose="05000000000000000000" pitchFamily="2" charset="2"/>
              </a:rPr>
              <a:t> issue and to </a:t>
            </a:r>
            <a:r>
              <a:rPr lang="fr-FR" dirty="0" err="1">
                <a:sym typeface="Wingdings" panose="05000000000000000000" pitchFamily="2" charset="2"/>
              </a:rPr>
              <a:t>better</a:t>
            </a:r>
            <a:r>
              <a:rPr lang="fr-FR" dirty="0">
                <a:sym typeface="Wingdings" panose="05000000000000000000" pitchFamily="2" charset="2"/>
              </a:rPr>
              <a:t> </a:t>
            </a:r>
            <a:r>
              <a:rPr lang="fr-FR" dirty="0" err="1">
                <a:sym typeface="Wingdings" panose="05000000000000000000" pitchFamily="2" charset="2"/>
              </a:rPr>
              <a:t>understand</a:t>
            </a:r>
            <a:r>
              <a:rPr lang="fr-FR" dirty="0">
                <a:sym typeface="Wingdings" panose="05000000000000000000" pitchFamily="2" charset="2"/>
              </a:rPr>
              <a:t> </a:t>
            </a:r>
            <a:r>
              <a:rPr lang="fr-FR" dirty="0" err="1">
                <a:sym typeface="Wingdings" panose="05000000000000000000" pitchFamily="2" charset="2"/>
              </a:rPr>
              <a:t>which</a:t>
            </a:r>
            <a:r>
              <a:rPr lang="fr-FR" dirty="0">
                <a:sym typeface="Wingdings" panose="05000000000000000000" pitchFamily="2" charset="2"/>
              </a:rPr>
              <a:t> </a:t>
            </a:r>
            <a:r>
              <a:rPr lang="fr-FR" dirty="0" err="1">
                <a:sym typeface="Wingdings" panose="05000000000000000000" pitchFamily="2" charset="2"/>
              </a:rPr>
              <a:t>facet</a:t>
            </a:r>
            <a:r>
              <a:rPr lang="fr-FR" dirty="0">
                <a:sym typeface="Wingdings" panose="05000000000000000000" pitchFamily="2" charset="2"/>
              </a:rPr>
              <a:t> of perspective </a:t>
            </a:r>
            <a:r>
              <a:rPr lang="fr-FR" dirty="0" err="1">
                <a:sym typeface="Wingdings" panose="05000000000000000000" pitchFamily="2" charset="2"/>
              </a:rPr>
              <a:t>taking</a:t>
            </a:r>
            <a:r>
              <a:rPr lang="fr-FR" dirty="0">
                <a:sym typeface="Wingdings" panose="05000000000000000000" pitchFamily="2" charset="2"/>
              </a:rPr>
              <a:t> </a:t>
            </a:r>
            <a:r>
              <a:rPr lang="fr-FR" dirty="0" err="1">
                <a:sym typeface="Wingdings" panose="05000000000000000000" pitchFamily="2" charset="2"/>
              </a:rPr>
              <a:t>is</a:t>
            </a:r>
            <a:r>
              <a:rPr lang="fr-FR" dirty="0">
                <a:sym typeface="Wingdings" panose="05000000000000000000" pitchFamily="2" charset="2"/>
              </a:rPr>
              <a:t> </a:t>
            </a:r>
            <a:r>
              <a:rPr lang="fr-FR" dirty="0" err="1">
                <a:sym typeface="Wingdings" panose="05000000000000000000" pitchFamily="2" charset="2"/>
              </a:rPr>
              <a:t>impaired</a:t>
            </a:r>
            <a:r>
              <a:rPr lang="fr-FR" dirty="0">
                <a:sym typeface="Wingdings" panose="05000000000000000000" pitchFamily="2" charset="2"/>
              </a:rPr>
              <a:t>, </a:t>
            </a:r>
            <a:r>
              <a:rPr lang="fr-FR" dirty="0" err="1">
                <a:sym typeface="Wingdings" panose="05000000000000000000" pitchFamily="2" charset="2"/>
              </a:rPr>
              <a:t>we</a:t>
            </a:r>
            <a:r>
              <a:rPr lang="fr-FR" dirty="0">
                <a:sym typeface="Wingdings" panose="05000000000000000000" pitchFamily="2" charset="2"/>
              </a:rPr>
              <a:t> </a:t>
            </a:r>
            <a:r>
              <a:rPr lang="fr-FR" dirty="0" err="1">
                <a:sym typeface="Wingdings" panose="05000000000000000000" pitchFamily="2" charset="2"/>
              </a:rPr>
              <a:t>recruited</a:t>
            </a:r>
            <a:r>
              <a:rPr lang="fr-FR" dirty="0">
                <a:sym typeface="Wingdings" panose="05000000000000000000" pitchFamily="2" charset="2"/>
              </a:rPr>
              <a:t> a </a:t>
            </a:r>
            <a:r>
              <a:rPr lang="fr-FR" dirty="0" err="1">
                <a:sym typeface="Wingdings" panose="05000000000000000000" pitchFamily="2" charset="2"/>
              </a:rPr>
              <a:t>sample</a:t>
            </a:r>
            <a:r>
              <a:rPr lang="fr-FR" dirty="0">
                <a:sym typeface="Wingdings" panose="05000000000000000000" pitchFamily="2" charset="2"/>
              </a:rPr>
              <a:t> of 21 ASPD and 19 control, all males,  to </a:t>
            </a:r>
            <a:r>
              <a:rPr lang="fr-FR" dirty="0" err="1">
                <a:sym typeface="Wingdings" panose="05000000000000000000" pitchFamily="2" charset="2"/>
              </a:rPr>
              <a:t>whom</a:t>
            </a:r>
            <a:r>
              <a:rPr lang="fr-FR" dirty="0">
                <a:sym typeface="Wingdings" panose="05000000000000000000" pitchFamily="2" charset="2"/>
              </a:rPr>
              <a:t> </a:t>
            </a:r>
            <a:r>
              <a:rPr lang="fr-FR" dirty="0" err="1">
                <a:sym typeface="Wingdings" panose="05000000000000000000" pitchFamily="2" charset="2"/>
              </a:rPr>
              <a:t>we</a:t>
            </a:r>
            <a:r>
              <a:rPr lang="fr-FR" dirty="0">
                <a:sym typeface="Wingdings" panose="05000000000000000000" pitchFamily="2" charset="2"/>
              </a:rPr>
              <a:t> </a:t>
            </a:r>
            <a:r>
              <a:rPr lang="fr-FR" dirty="0" err="1">
                <a:sym typeface="Wingdings" panose="05000000000000000000" pitchFamily="2" charset="2"/>
              </a:rPr>
              <a:t>administered</a:t>
            </a:r>
            <a:r>
              <a:rPr lang="fr-FR" dirty="0">
                <a:sym typeface="Wingdings" panose="05000000000000000000" pitchFamily="2" charset="2"/>
              </a:rPr>
              <a:t> the </a:t>
            </a:r>
            <a:r>
              <a:rPr lang="fr-FR" dirty="0" err="1">
                <a:sym typeface="Wingdings" panose="05000000000000000000" pitchFamily="2" charset="2"/>
              </a:rPr>
              <a:t>level</a:t>
            </a:r>
            <a:r>
              <a:rPr lang="fr-FR" dirty="0">
                <a:sym typeface="Wingdings" panose="05000000000000000000" pitchFamily="2" charset="2"/>
              </a:rPr>
              <a:t> 2 </a:t>
            </a:r>
            <a:r>
              <a:rPr lang="fr-FR" dirty="0" err="1">
                <a:sym typeface="Wingdings" panose="05000000000000000000" pitchFamily="2" charset="2"/>
              </a:rPr>
              <a:t>visual</a:t>
            </a:r>
            <a:r>
              <a:rPr lang="fr-FR" dirty="0">
                <a:sym typeface="Wingdings" panose="05000000000000000000" pitchFamily="2" charset="2"/>
              </a:rPr>
              <a:t> perspective </a:t>
            </a:r>
            <a:r>
              <a:rPr lang="fr-FR" dirty="0" err="1">
                <a:sym typeface="Wingdings" panose="05000000000000000000" pitchFamily="2" charset="2"/>
              </a:rPr>
              <a:t>taking</a:t>
            </a:r>
            <a:r>
              <a:rPr lang="fr-FR" dirty="0">
                <a:sym typeface="Wingdings" panose="05000000000000000000" pitchFamily="2" charset="2"/>
              </a:rPr>
              <a:t> </a:t>
            </a:r>
            <a:r>
              <a:rPr lang="fr-FR" dirty="0" err="1">
                <a:sym typeface="Wingdings" panose="05000000000000000000" pitchFamily="2" charset="2"/>
              </a:rPr>
              <a:t>task</a:t>
            </a:r>
            <a:r>
              <a:rPr lang="fr-FR" dirty="0">
                <a:sym typeface="Wingdings" panose="05000000000000000000" pitchFamily="2" charset="2"/>
              </a:rPr>
              <a:t>, </a:t>
            </a:r>
            <a:r>
              <a:rPr lang="fr-FR" dirty="0" err="1">
                <a:sym typeface="Wingdings" panose="05000000000000000000" pitchFamily="2" charset="2"/>
              </a:rPr>
              <a:t>which</a:t>
            </a:r>
            <a:r>
              <a:rPr lang="fr-FR" dirty="0">
                <a:sym typeface="Wingdings" panose="05000000000000000000" pitchFamily="2" charset="2"/>
              </a:rPr>
              <a:t> </a:t>
            </a:r>
            <a:r>
              <a:rPr lang="fr-FR" dirty="0" err="1">
                <a:sym typeface="Wingdings" panose="05000000000000000000" pitchFamily="2" charset="2"/>
              </a:rPr>
              <a:t>is</a:t>
            </a:r>
            <a:r>
              <a:rPr lang="fr-FR" dirty="0">
                <a:sym typeface="Wingdings" panose="05000000000000000000" pitchFamily="2" charset="2"/>
              </a:rPr>
              <a:t> a </a:t>
            </a:r>
            <a:r>
              <a:rPr lang="fr-FR" dirty="0" err="1">
                <a:sym typeface="Wingdings" panose="05000000000000000000" pitchFamily="2" charset="2"/>
              </a:rPr>
              <a:t>behavioral</a:t>
            </a:r>
            <a:r>
              <a:rPr lang="fr-FR" dirty="0">
                <a:sym typeface="Wingdings" panose="05000000000000000000" pitchFamily="2" charset="2"/>
              </a:rPr>
              <a:t> </a:t>
            </a:r>
            <a:r>
              <a:rPr lang="fr-FR" dirty="0" err="1">
                <a:sym typeface="Wingdings" panose="05000000000000000000" pitchFamily="2" charset="2"/>
              </a:rPr>
              <a:t>task</a:t>
            </a:r>
            <a:r>
              <a:rPr lang="fr-FR" dirty="0">
                <a:sym typeface="Wingdings" panose="05000000000000000000" pitchFamily="2" charset="2"/>
              </a:rPr>
              <a:t>, and </a:t>
            </a:r>
            <a:r>
              <a:rPr lang="fr-FR" dirty="0" err="1">
                <a:sym typeface="Wingdings" panose="05000000000000000000" pitchFamily="2" charset="2"/>
              </a:rPr>
              <a:t>also</a:t>
            </a:r>
            <a:r>
              <a:rPr lang="fr-FR" dirty="0">
                <a:sym typeface="Wingdings" panose="05000000000000000000" pitchFamily="2" charset="2"/>
              </a:rPr>
              <a:t> the </a:t>
            </a:r>
            <a:r>
              <a:rPr lang="fr-FR" dirty="0" err="1">
                <a:sym typeface="Wingdings" panose="05000000000000000000" pitchFamily="2" charset="2"/>
              </a:rPr>
              <a:t>interpersonal</a:t>
            </a:r>
            <a:r>
              <a:rPr lang="fr-FR" dirty="0">
                <a:sym typeface="Wingdings" panose="05000000000000000000" pitchFamily="2" charset="2"/>
              </a:rPr>
              <a:t> </a:t>
            </a:r>
            <a:r>
              <a:rPr lang="fr-FR" dirty="0" err="1">
                <a:sym typeface="Wingdings" panose="05000000000000000000" pitchFamily="2" charset="2"/>
              </a:rPr>
              <a:t>reactivity</a:t>
            </a:r>
            <a:r>
              <a:rPr lang="fr-FR" dirty="0">
                <a:sym typeface="Wingdings" panose="05000000000000000000" pitchFamily="2" charset="2"/>
              </a:rPr>
              <a:t> index, </a:t>
            </a:r>
            <a:r>
              <a:rPr lang="fr-FR" dirty="0" err="1">
                <a:sym typeface="Wingdings" panose="05000000000000000000" pitchFamily="2" charset="2"/>
              </a:rPr>
              <a:t>which</a:t>
            </a:r>
            <a:r>
              <a:rPr lang="fr-FR" dirty="0">
                <a:sym typeface="Wingdings" panose="05000000000000000000" pitchFamily="2" charset="2"/>
              </a:rPr>
              <a:t> </a:t>
            </a:r>
            <a:r>
              <a:rPr lang="fr-FR" dirty="0" err="1">
                <a:sym typeface="Wingdings" panose="05000000000000000000" pitchFamily="2" charset="2"/>
              </a:rPr>
              <a:t>is</a:t>
            </a:r>
            <a:r>
              <a:rPr lang="fr-FR" dirty="0">
                <a:sym typeface="Wingdings" panose="05000000000000000000" pitchFamily="2" charset="2"/>
              </a:rPr>
              <a:t> a self-</a:t>
            </a:r>
            <a:r>
              <a:rPr lang="fr-FR" dirty="0" err="1">
                <a:sym typeface="Wingdings" panose="05000000000000000000" pitchFamily="2" charset="2"/>
              </a:rPr>
              <a:t>reported</a:t>
            </a:r>
            <a:r>
              <a:rPr lang="fr-FR" dirty="0">
                <a:sym typeface="Wingdings" panose="05000000000000000000" pitchFamily="2" charset="2"/>
              </a:rPr>
              <a:t> questionnaire </a:t>
            </a:r>
            <a:r>
              <a:rPr lang="fr-FR" dirty="0" err="1">
                <a:sym typeface="Wingdings" panose="05000000000000000000" pitchFamily="2" charset="2"/>
              </a:rPr>
              <a:t>often</a:t>
            </a:r>
            <a:r>
              <a:rPr lang="fr-FR" dirty="0">
                <a:sym typeface="Wingdings" panose="05000000000000000000" pitchFamily="2" charset="2"/>
              </a:rPr>
              <a:t> </a:t>
            </a:r>
            <a:r>
              <a:rPr lang="fr-FR" dirty="0" err="1">
                <a:sym typeface="Wingdings" panose="05000000000000000000" pitchFamily="2" charset="2"/>
              </a:rPr>
              <a:t>used</a:t>
            </a:r>
            <a:r>
              <a:rPr lang="fr-FR" dirty="0">
                <a:sym typeface="Wingdings" panose="05000000000000000000" pitchFamily="2" charset="2"/>
              </a:rPr>
              <a:t> to </a:t>
            </a:r>
            <a:r>
              <a:rPr lang="fr-FR" dirty="0" err="1">
                <a:sym typeface="Wingdings" panose="05000000000000000000" pitchFamily="2" charset="2"/>
              </a:rPr>
              <a:t>measure</a:t>
            </a:r>
            <a:r>
              <a:rPr lang="fr-FR" dirty="0">
                <a:sym typeface="Wingdings" panose="05000000000000000000" pitchFamily="2" charset="2"/>
              </a:rPr>
              <a:t> </a:t>
            </a:r>
            <a:r>
              <a:rPr lang="fr-FR" dirty="0" err="1">
                <a:sym typeface="Wingdings" panose="05000000000000000000" pitchFamily="2" charset="2"/>
              </a:rPr>
              <a:t>empathetic</a:t>
            </a:r>
            <a:r>
              <a:rPr lang="fr-FR" dirty="0">
                <a:sym typeface="Wingdings" panose="05000000000000000000" pitchFamily="2" charset="2"/>
              </a:rPr>
              <a:t> </a:t>
            </a:r>
            <a:r>
              <a:rPr lang="fr-FR" dirty="0" err="1">
                <a:sym typeface="Wingdings" panose="05000000000000000000" pitchFamily="2" charset="2"/>
              </a:rPr>
              <a:t>tendencies</a:t>
            </a:r>
            <a:endParaRPr lang="fr-FR" dirty="0">
              <a:sym typeface="Wingdings" panose="05000000000000000000" pitchFamily="2" charset="2"/>
            </a:endParaRPr>
          </a:p>
          <a:p>
            <a:pPr marL="171450" indent="-171450">
              <a:buFont typeface="Wingdings" panose="05000000000000000000" pitchFamily="2" charset="2"/>
              <a:buChar char="à"/>
            </a:pPr>
            <a:endParaRPr lang="fr-FR" dirty="0">
              <a:sym typeface="Wingdings" panose="05000000000000000000" pitchFamily="2" charset="2"/>
            </a:endParaRPr>
          </a:p>
          <a:p>
            <a:pPr marL="0" indent="0">
              <a:buFont typeface="Wingdings" panose="05000000000000000000" pitchFamily="2" charset="2"/>
              <a:buNone/>
            </a:pPr>
            <a:endParaRPr lang="fr-FR" dirty="0">
              <a:sym typeface="Wingdings" panose="05000000000000000000" pitchFamily="2" charset="2"/>
            </a:endParaRPr>
          </a:p>
          <a:p>
            <a:pPr marL="171450" indent="-171450">
              <a:buFont typeface="Wingdings" panose="05000000000000000000" pitchFamily="2" charset="2"/>
              <a:buChar char="à"/>
            </a:pPr>
            <a:endParaRPr lang="fr-FR" dirty="0">
              <a:sym typeface="Wingdings" panose="05000000000000000000" pitchFamily="2" charset="2"/>
            </a:endParaRPr>
          </a:p>
          <a:p>
            <a:pPr marL="171450" indent="-171450">
              <a:buFont typeface="Wingdings" panose="05000000000000000000" pitchFamily="2" charset="2"/>
              <a:buChar char="à"/>
            </a:pPr>
            <a:r>
              <a:rPr lang="fr-FR" dirty="0">
                <a:sym typeface="Wingdings" panose="05000000000000000000" pitchFamily="2" charset="2"/>
              </a:rPr>
              <a:t>On veut donc tester nous meme avec ces 2 dimensions en parallèle, ainsi qu’un questionnaire </a:t>
            </a:r>
          </a:p>
          <a:p>
            <a:pPr marL="171450" indent="-171450">
              <a:buFont typeface="Wingdings" panose="05000000000000000000" pitchFamily="2" charset="2"/>
              <a:buChar char="à"/>
            </a:pPr>
            <a:r>
              <a:rPr lang="fr-FR" dirty="0">
                <a:sym typeface="Wingdings" panose="05000000000000000000" pitchFamily="2" charset="2"/>
              </a:rPr>
              <a:t>Recrutement 21 </a:t>
            </a:r>
            <a:r>
              <a:rPr lang="fr-FR" dirty="0" err="1">
                <a:sym typeface="Wingdings" panose="05000000000000000000" pitchFamily="2" charset="2"/>
              </a:rPr>
              <a:t>aspd</a:t>
            </a:r>
            <a:r>
              <a:rPr lang="fr-FR" dirty="0">
                <a:sym typeface="Wingdings" panose="05000000000000000000" pitchFamily="2" charset="2"/>
              </a:rPr>
              <a:t> </a:t>
            </a:r>
            <a:r>
              <a:rPr lang="fr-FR" dirty="0" err="1">
                <a:sym typeface="Wingdings" panose="05000000000000000000" pitchFamily="2" charset="2"/>
              </a:rPr>
              <a:t>etc</a:t>
            </a:r>
            <a:r>
              <a:rPr lang="fr-FR" dirty="0">
                <a:sym typeface="Wingdings" panose="05000000000000000000" pitchFamily="2" charset="2"/>
              </a:rPr>
              <a:t> </a:t>
            </a:r>
            <a:r>
              <a:rPr lang="fr-FR" dirty="0" err="1">
                <a:sym typeface="Wingdings" panose="05000000000000000000" pitchFamily="2" charset="2"/>
              </a:rPr>
              <a:t>etc</a:t>
            </a:r>
            <a:r>
              <a:rPr lang="fr-FR" dirty="0">
                <a:sym typeface="Wingdings" panose="05000000000000000000" pitchFamily="2" charset="2"/>
              </a:rPr>
              <a:t> </a:t>
            </a:r>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6</a:t>
            </a:fld>
            <a:endParaRPr lang="fr-BE"/>
          </a:p>
        </p:txBody>
      </p:sp>
    </p:spTree>
    <p:extLst>
      <p:ext uri="{BB962C8B-B14F-4D97-AF65-F5344CB8AC3E}">
        <p14:creationId xmlns:p14="http://schemas.microsoft.com/office/powerpoint/2010/main" val="1008356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To </a:t>
            </a:r>
            <a:r>
              <a:rPr lang="fr-FR" dirty="0" err="1"/>
              <a:t>introduce</a:t>
            </a:r>
            <a:r>
              <a:rPr lang="fr-FR" dirty="0"/>
              <a:t> to </a:t>
            </a:r>
            <a:r>
              <a:rPr lang="fr-FR" dirty="0" err="1"/>
              <a:t>you</a:t>
            </a:r>
            <a:r>
              <a:rPr lang="fr-FR" dirty="0"/>
              <a:t> the VPT </a:t>
            </a:r>
            <a:r>
              <a:rPr lang="fr-FR" dirty="0" err="1"/>
              <a:t>task</a:t>
            </a:r>
            <a:r>
              <a:rPr lang="fr-FR" dirty="0"/>
              <a:t>, </a:t>
            </a:r>
            <a:r>
              <a:rPr lang="fr-FR" dirty="0" err="1"/>
              <a:t>let’s</a:t>
            </a:r>
            <a:r>
              <a:rPr lang="fr-FR" dirty="0"/>
              <a:t> imagine </a:t>
            </a:r>
            <a:r>
              <a:rPr lang="fr-FR" dirty="0" err="1"/>
              <a:t>you</a:t>
            </a:r>
            <a:r>
              <a:rPr lang="fr-FR" dirty="0"/>
              <a:t> are </a:t>
            </a:r>
            <a:r>
              <a:rPr lang="fr-FR" dirty="0" err="1"/>
              <a:t>facing</a:t>
            </a:r>
            <a:r>
              <a:rPr lang="fr-FR" dirty="0"/>
              <a:t> a computer screen on </a:t>
            </a:r>
            <a:r>
              <a:rPr lang="fr-FR" dirty="0" err="1"/>
              <a:t>which</a:t>
            </a:r>
            <a:r>
              <a:rPr lang="fr-FR" dirty="0"/>
              <a:t> a </a:t>
            </a:r>
            <a:r>
              <a:rPr lang="fr-FR" dirty="0" err="1"/>
              <a:t>scene</a:t>
            </a:r>
            <a:r>
              <a:rPr lang="fr-FR" dirty="0"/>
              <a:t> juste like the one </a:t>
            </a:r>
            <a:r>
              <a:rPr lang="fr-FR" dirty="0" err="1"/>
              <a:t>you</a:t>
            </a:r>
            <a:r>
              <a:rPr lang="fr-FR" dirty="0"/>
              <a:t> can </a:t>
            </a:r>
            <a:r>
              <a:rPr lang="fr-FR" dirty="0" err="1"/>
              <a:t>see</a:t>
            </a:r>
            <a:r>
              <a:rPr lang="fr-FR" dirty="0"/>
              <a:t> </a:t>
            </a:r>
            <a:r>
              <a:rPr lang="fr-FR" dirty="0" err="1"/>
              <a:t>here</a:t>
            </a:r>
            <a:r>
              <a:rPr lang="fr-FR" dirty="0"/>
              <a:t> </a:t>
            </a:r>
            <a:r>
              <a:rPr lang="fr-FR" dirty="0" err="1"/>
              <a:t>appears</a:t>
            </a:r>
            <a:r>
              <a:rPr lang="fr-FR" dirty="0"/>
              <a:t>. You are </a:t>
            </a:r>
            <a:r>
              <a:rPr lang="fr-FR" dirty="0" err="1"/>
              <a:t>then</a:t>
            </a:r>
            <a:r>
              <a:rPr lang="fr-FR" dirty="0"/>
              <a:t> </a:t>
            </a:r>
            <a:r>
              <a:rPr lang="fr-FR" dirty="0" err="1"/>
              <a:t>facing</a:t>
            </a:r>
            <a:r>
              <a:rPr lang="fr-FR" dirty="0"/>
              <a:t> an </a:t>
            </a:r>
            <a:r>
              <a:rPr lang="fr-FR" dirty="0" err="1"/>
              <a:t>invidual</a:t>
            </a:r>
            <a:r>
              <a:rPr lang="fr-FR" dirty="0"/>
              <a:t>, and </a:t>
            </a:r>
            <a:r>
              <a:rPr lang="fr-FR" dirty="0" err="1"/>
              <a:t>both</a:t>
            </a:r>
            <a:r>
              <a:rPr lang="fr-FR" dirty="0"/>
              <a:t> of </a:t>
            </a:r>
            <a:r>
              <a:rPr lang="fr-FR" dirty="0" err="1"/>
              <a:t>you</a:t>
            </a:r>
            <a:r>
              <a:rPr lang="fr-FR" dirty="0"/>
              <a:t> can </a:t>
            </a:r>
            <a:r>
              <a:rPr lang="fr-FR" dirty="0" err="1"/>
              <a:t>see</a:t>
            </a:r>
            <a:r>
              <a:rPr lang="fr-FR" dirty="0"/>
              <a:t> a </a:t>
            </a:r>
            <a:r>
              <a:rPr lang="fr-FR" dirty="0" err="1"/>
              <a:t>number</a:t>
            </a:r>
            <a:r>
              <a:rPr lang="fr-FR" dirty="0"/>
              <a:t> </a:t>
            </a:r>
            <a:r>
              <a:rPr lang="fr-FR" dirty="0" err="1"/>
              <a:t>that</a:t>
            </a:r>
            <a:r>
              <a:rPr lang="fr-FR" dirty="0"/>
              <a:t> </a:t>
            </a:r>
            <a:r>
              <a:rPr lang="fr-FR" dirty="0" err="1"/>
              <a:t>is</a:t>
            </a:r>
            <a:r>
              <a:rPr lang="fr-FR" dirty="0"/>
              <a:t> </a:t>
            </a:r>
            <a:r>
              <a:rPr lang="fr-FR" dirty="0" err="1"/>
              <a:t>lying</a:t>
            </a:r>
            <a:r>
              <a:rPr lang="fr-FR" dirty="0"/>
              <a:t> down. </a:t>
            </a:r>
            <a:r>
              <a:rPr lang="fr-FR" dirty="0" err="1"/>
              <a:t>Now</a:t>
            </a:r>
            <a:r>
              <a:rPr lang="fr-FR" dirty="0"/>
              <a:t> </a:t>
            </a:r>
            <a:r>
              <a:rPr lang="fr-FR" dirty="0" err="1"/>
              <a:t>based</a:t>
            </a:r>
            <a:r>
              <a:rPr lang="fr-FR" dirty="0"/>
              <a:t> on the type of trial, as a participant, </a:t>
            </a:r>
            <a:r>
              <a:rPr lang="fr-FR" dirty="0" err="1"/>
              <a:t>you</a:t>
            </a:r>
            <a:r>
              <a:rPr lang="fr-FR" dirty="0"/>
              <a:t> can </a:t>
            </a:r>
            <a:r>
              <a:rPr lang="fr-FR" dirty="0" err="1"/>
              <a:t>either</a:t>
            </a:r>
            <a:r>
              <a:rPr lang="fr-FR" dirty="0"/>
              <a:t> </a:t>
            </a:r>
            <a:r>
              <a:rPr lang="fr-FR" dirty="0" err="1"/>
              <a:t>be</a:t>
            </a:r>
            <a:r>
              <a:rPr lang="fr-FR" dirty="0"/>
              <a:t> </a:t>
            </a:r>
            <a:r>
              <a:rPr lang="fr-FR" dirty="0" err="1"/>
              <a:t>asked</a:t>
            </a:r>
            <a:r>
              <a:rPr lang="fr-FR" dirty="0"/>
              <a:t> to </a:t>
            </a:r>
            <a:r>
              <a:rPr lang="fr-FR" dirty="0" err="1"/>
              <a:t>adop</a:t>
            </a:r>
            <a:r>
              <a:rPr lang="fr-FR" dirty="0"/>
              <a:t> </a:t>
            </a:r>
            <a:r>
              <a:rPr lang="fr-FR" dirty="0" err="1"/>
              <a:t>your</a:t>
            </a:r>
            <a:r>
              <a:rPr lang="fr-FR" dirty="0"/>
              <a:t> </a:t>
            </a:r>
            <a:r>
              <a:rPr lang="fr-FR" dirty="0" err="1"/>
              <a:t>own</a:t>
            </a:r>
            <a:r>
              <a:rPr lang="fr-FR" dirty="0"/>
              <a:t> perspective, </a:t>
            </a:r>
            <a:r>
              <a:rPr lang="fr-FR" dirty="0" err="1"/>
              <a:t>with</a:t>
            </a:r>
            <a:r>
              <a:rPr lang="fr-FR" dirty="0"/>
              <a:t> the instruction </a:t>
            </a:r>
            <a:r>
              <a:rPr lang="fr-FR" dirty="0" err="1"/>
              <a:t>asking</a:t>
            </a:r>
            <a:r>
              <a:rPr lang="fr-FR" dirty="0"/>
              <a:t> </a:t>
            </a:r>
            <a:r>
              <a:rPr lang="fr-FR" dirty="0" err="1"/>
              <a:t>whether</a:t>
            </a:r>
            <a:r>
              <a:rPr lang="fr-FR" dirty="0"/>
              <a:t> YOU </a:t>
            </a:r>
            <a:r>
              <a:rPr lang="fr-FR" dirty="0" err="1"/>
              <a:t>see</a:t>
            </a:r>
            <a:r>
              <a:rPr lang="fr-FR" dirty="0"/>
              <a:t> a 9; or </a:t>
            </a:r>
            <a:r>
              <a:rPr lang="fr-FR" dirty="0" err="1"/>
              <a:t>you</a:t>
            </a:r>
            <a:r>
              <a:rPr lang="fr-FR" dirty="0"/>
              <a:t> can </a:t>
            </a:r>
            <a:r>
              <a:rPr lang="fr-FR" dirty="0" err="1"/>
              <a:t>be</a:t>
            </a:r>
            <a:r>
              <a:rPr lang="fr-FR" dirty="0"/>
              <a:t> </a:t>
            </a:r>
            <a:r>
              <a:rPr lang="fr-FR" dirty="0" err="1"/>
              <a:t>asked</a:t>
            </a:r>
            <a:r>
              <a:rPr lang="fr-FR" dirty="0"/>
              <a:t> to </a:t>
            </a:r>
            <a:r>
              <a:rPr lang="fr-FR" dirty="0" err="1"/>
              <a:t>adopt</a:t>
            </a:r>
            <a:r>
              <a:rPr lang="fr-FR" dirty="0"/>
              <a:t> the perspective of the OTHER, </a:t>
            </a:r>
            <a:r>
              <a:rPr lang="fr-FR" dirty="0" err="1"/>
              <a:t>with</a:t>
            </a:r>
            <a:r>
              <a:rPr lang="fr-FR" dirty="0"/>
              <a:t> the instruction </a:t>
            </a:r>
            <a:r>
              <a:rPr lang="fr-FR" dirty="0" err="1"/>
              <a:t>indicating</a:t>
            </a:r>
            <a:r>
              <a:rPr lang="fr-FR" dirty="0"/>
              <a:t> </a:t>
            </a:r>
            <a:r>
              <a:rPr lang="fr-FR" dirty="0" err="1"/>
              <a:t>so</a:t>
            </a:r>
            <a:r>
              <a:rPr lang="fr-FR" dirty="0"/>
              <a:t>.</a:t>
            </a:r>
          </a:p>
          <a:p>
            <a:endParaRPr lang="fr-FR" dirty="0"/>
          </a:p>
          <a:p>
            <a:r>
              <a:rPr lang="fr-FR" dirty="0" err="1"/>
              <a:t>Now</a:t>
            </a:r>
            <a:r>
              <a:rPr lang="fr-FR" dirty="0"/>
              <a:t> by </a:t>
            </a:r>
            <a:r>
              <a:rPr lang="fr-FR" dirty="0" err="1"/>
              <a:t>comparing</a:t>
            </a:r>
            <a:r>
              <a:rPr lang="fr-FR" dirty="0"/>
              <a:t> the </a:t>
            </a:r>
            <a:r>
              <a:rPr lang="fr-FR" dirty="0" err="1"/>
              <a:t>rapidity</a:t>
            </a:r>
            <a:r>
              <a:rPr lang="fr-FR" dirty="0"/>
              <a:t> of </a:t>
            </a:r>
            <a:r>
              <a:rPr lang="fr-FR" dirty="0" err="1"/>
              <a:t>response</a:t>
            </a:r>
            <a:r>
              <a:rPr lang="fr-FR" dirty="0"/>
              <a:t> and the </a:t>
            </a:r>
            <a:r>
              <a:rPr lang="fr-FR" dirty="0" err="1"/>
              <a:t>accuracy</a:t>
            </a:r>
            <a:r>
              <a:rPr lang="fr-FR" dirty="0"/>
              <a:t> </a:t>
            </a:r>
            <a:r>
              <a:rPr lang="fr-FR" dirty="0" err="1"/>
              <a:t>between</a:t>
            </a:r>
            <a:r>
              <a:rPr lang="fr-FR" dirty="0"/>
              <a:t> </a:t>
            </a:r>
            <a:r>
              <a:rPr lang="fr-FR" dirty="0" err="1"/>
              <a:t>these</a:t>
            </a:r>
            <a:r>
              <a:rPr lang="fr-FR" dirty="0"/>
              <a:t> </a:t>
            </a:r>
            <a:r>
              <a:rPr lang="fr-FR" dirty="0" err="1"/>
              <a:t>two</a:t>
            </a:r>
            <a:r>
              <a:rPr lang="fr-FR" dirty="0"/>
              <a:t> types of trials, </a:t>
            </a:r>
            <a:r>
              <a:rPr lang="fr-FR" dirty="0" err="1"/>
              <a:t>it</a:t>
            </a:r>
            <a:r>
              <a:rPr lang="fr-FR" dirty="0"/>
              <a:t> </a:t>
            </a:r>
            <a:r>
              <a:rPr lang="fr-FR" dirty="0" err="1"/>
              <a:t>is</a:t>
            </a:r>
            <a:r>
              <a:rPr lang="fr-FR" dirty="0"/>
              <a:t> possible to </a:t>
            </a:r>
            <a:r>
              <a:rPr lang="fr-FR" dirty="0" err="1"/>
              <a:t>establish</a:t>
            </a:r>
            <a:r>
              <a:rPr lang="fr-FR" dirty="0"/>
              <a:t> the </a:t>
            </a:r>
            <a:r>
              <a:rPr lang="fr-FR" dirty="0" err="1"/>
              <a:t>tendency</a:t>
            </a:r>
            <a:r>
              <a:rPr lang="fr-FR" dirty="0"/>
              <a:t> to </a:t>
            </a:r>
            <a:r>
              <a:rPr lang="fr-FR" dirty="0" err="1"/>
              <a:t>automatically</a:t>
            </a:r>
            <a:r>
              <a:rPr lang="fr-FR" dirty="0"/>
              <a:t> </a:t>
            </a:r>
            <a:r>
              <a:rPr lang="fr-FR" dirty="0" err="1"/>
              <a:t>favor</a:t>
            </a:r>
            <a:r>
              <a:rPr lang="fr-FR" dirty="0"/>
              <a:t> the adoption of the self or the </a:t>
            </a:r>
            <a:r>
              <a:rPr lang="fr-FR" dirty="0" err="1"/>
              <a:t>other’s</a:t>
            </a:r>
            <a:r>
              <a:rPr lang="fr-FR" dirty="0"/>
              <a:t> perspective. This </a:t>
            </a:r>
            <a:r>
              <a:rPr lang="fr-FR" dirty="0" err="1"/>
              <a:t>tendency</a:t>
            </a:r>
            <a:r>
              <a:rPr lang="fr-FR" dirty="0"/>
              <a:t> </a:t>
            </a:r>
            <a:r>
              <a:rPr lang="fr-FR" dirty="0" err="1"/>
              <a:t>is</a:t>
            </a:r>
            <a:r>
              <a:rPr lang="fr-FR" dirty="0"/>
              <a:t> </a:t>
            </a:r>
            <a:r>
              <a:rPr lang="fr-FR" dirty="0" err="1"/>
              <a:t>called</a:t>
            </a:r>
            <a:r>
              <a:rPr lang="fr-FR" dirty="0"/>
              <a:t> self </a:t>
            </a:r>
            <a:r>
              <a:rPr lang="fr-FR" dirty="0" err="1"/>
              <a:t>other</a:t>
            </a:r>
            <a:r>
              <a:rPr lang="fr-FR" dirty="0"/>
              <a:t> </a:t>
            </a:r>
            <a:r>
              <a:rPr lang="fr-FR" dirty="0" err="1"/>
              <a:t>priority</a:t>
            </a:r>
            <a:r>
              <a:rPr lang="fr-FR" dirty="0"/>
              <a:t>. In </a:t>
            </a:r>
            <a:r>
              <a:rPr lang="fr-FR" dirty="0" err="1"/>
              <a:t>other</a:t>
            </a:r>
            <a:r>
              <a:rPr lang="fr-FR" dirty="0"/>
              <a:t> </a:t>
            </a:r>
            <a:r>
              <a:rPr lang="fr-FR" dirty="0" err="1"/>
              <a:t>words</a:t>
            </a:r>
            <a:r>
              <a:rPr lang="fr-FR" dirty="0"/>
              <a:t>, in </a:t>
            </a:r>
            <a:r>
              <a:rPr lang="fr-FR" dirty="0" err="1"/>
              <a:t>provides</a:t>
            </a:r>
            <a:r>
              <a:rPr lang="fr-FR" dirty="0"/>
              <a:t> an indication of how fast and </a:t>
            </a:r>
            <a:r>
              <a:rPr lang="fr-FR" dirty="0" err="1"/>
              <a:t>accurate</a:t>
            </a:r>
            <a:r>
              <a:rPr lang="fr-FR" dirty="0"/>
              <a:t> are </a:t>
            </a:r>
            <a:r>
              <a:rPr lang="fr-FR" dirty="0" err="1"/>
              <a:t>you</a:t>
            </a:r>
            <a:r>
              <a:rPr lang="fr-FR" dirty="0"/>
              <a:t> </a:t>
            </a:r>
            <a:r>
              <a:rPr lang="fr-FR" dirty="0" err="1"/>
              <a:t>when</a:t>
            </a:r>
            <a:r>
              <a:rPr lang="fr-FR" dirty="0"/>
              <a:t> </a:t>
            </a:r>
            <a:r>
              <a:rPr lang="fr-FR" dirty="0" err="1"/>
              <a:t>you</a:t>
            </a:r>
            <a:r>
              <a:rPr lang="fr-FR" dirty="0"/>
              <a:t> have to </a:t>
            </a:r>
            <a:r>
              <a:rPr lang="fr-FR" dirty="0" err="1"/>
              <a:t>adopt</a:t>
            </a:r>
            <a:r>
              <a:rPr lang="fr-FR" dirty="0"/>
              <a:t> </a:t>
            </a:r>
            <a:r>
              <a:rPr lang="fr-FR" dirty="0" err="1"/>
              <a:t>your</a:t>
            </a:r>
            <a:r>
              <a:rPr lang="fr-FR" dirty="0"/>
              <a:t> </a:t>
            </a:r>
            <a:r>
              <a:rPr lang="fr-FR" dirty="0" err="1"/>
              <a:t>own</a:t>
            </a:r>
            <a:r>
              <a:rPr lang="fr-FR" dirty="0"/>
              <a:t> perspective </a:t>
            </a:r>
            <a:r>
              <a:rPr lang="fr-FR" dirty="0" err="1"/>
              <a:t>compared</a:t>
            </a:r>
            <a:r>
              <a:rPr lang="fr-FR" dirty="0"/>
              <a:t> to the </a:t>
            </a:r>
            <a:r>
              <a:rPr lang="fr-FR" dirty="0" err="1"/>
              <a:t>other’s</a:t>
            </a:r>
            <a:r>
              <a:rPr lang="fr-FR" dirty="0"/>
              <a:t>. </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7</a:t>
            </a:fld>
            <a:endParaRPr lang="fr-BE"/>
          </a:p>
        </p:txBody>
      </p:sp>
    </p:spTree>
    <p:extLst>
      <p:ext uri="{BB962C8B-B14F-4D97-AF65-F5344CB8AC3E}">
        <p14:creationId xmlns:p14="http://schemas.microsoft.com/office/powerpoint/2010/main" val="176328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 second dimension of </a:t>
            </a:r>
            <a:r>
              <a:rPr lang="fr-FR" dirty="0" err="1"/>
              <a:t>this</a:t>
            </a:r>
            <a:r>
              <a:rPr lang="fr-FR" dirty="0"/>
              <a:t> </a:t>
            </a:r>
            <a:r>
              <a:rPr lang="fr-FR" dirty="0" err="1"/>
              <a:t>task</a:t>
            </a:r>
            <a:r>
              <a:rPr lang="fr-FR" dirty="0"/>
              <a:t> can </a:t>
            </a:r>
            <a:r>
              <a:rPr lang="fr-FR" dirty="0" err="1"/>
              <a:t>be</a:t>
            </a:r>
            <a:r>
              <a:rPr lang="fr-FR" dirty="0"/>
              <a:t> </a:t>
            </a:r>
            <a:r>
              <a:rPr lang="fr-FR" dirty="0" err="1"/>
              <a:t>extracted</a:t>
            </a:r>
            <a:r>
              <a:rPr lang="fr-FR" dirty="0"/>
              <a:t>. On </a:t>
            </a:r>
            <a:r>
              <a:rPr lang="fr-FR" dirty="0" err="1"/>
              <a:t>this</a:t>
            </a:r>
            <a:r>
              <a:rPr lang="fr-FR" dirty="0"/>
              <a:t> first </a:t>
            </a:r>
            <a:r>
              <a:rPr lang="fr-FR" dirty="0" err="1"/>
              <a:t>scene</a:t>
            </a:r>
            <a:r>
              <a:rPr lang="fr-FR" dirty="0"/>
              <a:t>, </a:t>
            </a:r>
            <a:r>
              <a:rPr lang="fr-FR" dirty="0" err="1"/>
              <a:t>you</a:t>
            </a:r>
            <a:r>
              <a:rPr lang="fr-FR" dirty="0"/>
              <a:t> can </a:t>
            </a:r>
            <a:r>
              <a:rPr lang="fr-FR" dirty="0" err="1"/>
              <a:t>see</a:t>
            </a:r>
            <a:r>
              <a:rPr lang="fr-FR" dirty="0"/>
              <a:t> </a:t>
            </a:r>
            <a:r>
              <a:rPr lang="fr-FR" dirty="0" err="1"/>
              <a:t>that</a:t>
            </a:r>
            <a:r>
              <a:rPr lang="fr-FR" dirty="0"/>
              <a:t> </a:t>
            </a:r>
            <a:r>
              <a:rPr lang="fr-FR" dirty="0" err="1"/>
              <a:t>your</a:t>
            </a:r>
            <a:r>
              <a:rPr lang="fr-FR" dirty="0"/>
              <a:t> perspective, and the one of the </a:t>
            </a:r>
            <a:r>
              <a:rPr lang="fr-FR" dirty="0" err="1"/>
              <a:t>other</a:t>
            </a:r>
            <a:r>
              <a:rPr lang="fr-FR" dirty="0"/>
              <a:t> are </a:t>
            </a:r>
            <a:r>
              <a:rPr lang="fr-FR" dirty="0" err="1"/>
              <a:t>different</a:t>
            </a:r>
            <a:r>
              <a:rPr lang="fr-FR" dirty="0"/>
              <a:t>. </a:t>
            </a:r>
            <a:r>
              <a:rPr lang="fr-FR" dirty="0" err="1"/>
              <a:t>While</a:t>
            </a:r>
            <a:r>
              <a:rPr lang="fr-FR" dirty="0"/>
              <a:t> </a:t>
            </a:r>
            <a:r>
              <a:rPr lang="fr-FR" dirty="0" err="1"/>
              <a:t>you</a:t>
            </a:r>
            <a:r>
              <a:rPr lang="fr-FR" dirty="0"/>
              <a:t> </a:t>
            </a:r>
            <a:r>
              <a:rPr lang="fr-FR" dirty="0" err="1"/>
              <a:t>see</a:t>
            </a:r>
            <a:r>
              <a:rPr lang="fr-FR" dirty="0"/>
              <a:t> a 9, </a:t>
            </a:r>
            <a:r>
              <a:rPr lang="fr-FR" dirty="0" err="1"/>
              <a:t>he</a:t>
            </a:r>
            <a:r>
              <a:rPr lang="fr-FR" dirty="0"/>
              <a:t> </a:t>
            </a:r>
            <a:r>
              <a:rPr lang="fr-FR" dirty="0" err="1"/>
              <a:t>sees</a:t>
            </a:r>
            <a:r>
              <a:rPr lang="fr-FR" dirty="0"/>
              <a:t> a 6. This </a:t>
            </a:r>
            <a:r>
              <a:rPr lang="fr-FR" dirty="0" err="1"/>
              <a:t>means</a:t>
            </a:r>
            <a:r>
              <a:rPr lang="fr-FR" dirty="0"/>
              <a:t> </a:t>
            </a:r>
            <a:r>
              <a:rPr lang="fr-FR" dirty="0" err="1"/>
              <a:t>that</a:t>
            </a:r>
            <a:r>
              <a:rPr lang="fr-FR" dirty="0"/>
              <a:t> </a:t>
            </a:r>
            <a:r>
              <a:rPr lang="fr-FR" dirty="0" err="1"/>
              <a:t>you</a:t>
            </a:r>
            <a:r>
              <a:rPr lang="fr-FR" dirty="0"/>
              <a:t> incongruent perspectives, </a:t>
            </a:r>
            <a:r>
              <a:rPr lang="fr-FR" dirty="0" err="1"/>
              <a:t>that</a:t>
            </a:r>
            <a:r>
              <a:rPr lang="fr-FR" dirty="0"/>
              <a:t> </a:t>
            </a:r>
            <a:r>
              <a:rPr lang="fr-FR" dirty="0" err="1"/>
              <a:t>there</a:t>
            </a:r>
            <a:r>
              <a:rPr lang="fr-FR" dirty="0"/>
              <a:t> </a:t>
            </a:r>
            <a:r>
              <a:rPr lang="fr-FR" dirty="0" err="1"/>
              <a:t>is</a:t>
            </a:r>
            <a:r>
              <a:rPr lang="fr-FR" dirty="0"/>
              <a:t> a </a:t>
            </a:r>
            <a:r>
              <a:rPr lang="fr-FR" dirty="0" err="1"/>
              <a:t>conflict</a:t>
            </a:r>
            <a:r>
              <a:rPr lang="fr-FR" dirty="0"/>
              <a:t> </a:t>
            </a:r>
            <a:r>
              <a:rPr lang="fr-FR" dirty="0" err="1"/>
              <a:t>between</a:t>
            </a:r>
            <a:r>
              <a:rPr lang="fr-FR" dirty="0"/>
              <a:t> </a:t>
            </a:r>
            <a:r>
              <a:rPr lang="fr-FR" dirty="0" err="1"/>
              <a:t>both</a:t>
            </a:r>
            <a:r>
              <a:rPr lang="fr-FR" dirty="0"/>
              <a:t>. </a:t>
            </a:r>
            <a:r>
              <a:rPr lang="fr-FR" dirty="0" err="1"/>
              <a:t>Another</a:t>
            </a:r>
            <a:r>
              <a:rPr lang="fr-FR" dirty="0"/>
              <a:t> type of trials </a:t>
            </a:r>
            <a:r>
              <a:rPr lang="fr-FR" dirty="0" err="1"/>
              <a:t>is</a:t>
            </a:r>
            <a:r>
              <a:rPr lang="fr-FR" dirty="0"/>
              <a:t> a </a:t>
            </a:r>
            <a:r>
              <a:rPr lang="fr-FR" dirty="0" err="1"/>
              <a:t>scene</a:t>
            </a:r>
            <a:r>
              <a:rPr lang="fr-FR" dirty="0"/>
              <a:t> </a:t>
            </a:r>
            <a:r>
              <a:rPr lang="fr-FR" dirty="0" err="1"/>
              <a:t>where</a:t>
            </a:r>
            <a:r>
              <a:rPr lang="fr-FR" dirty="0"/>
              <a:t> </a:t>
            </a:r>
            <a:r>
              <a:rPr lang="fr-FR" dirty="0" err="1"/>
              <a:t>both</a:t>
            </a:r>
            <a:r>
              <a:rPr lang="fr-FR" dirty="0"/>
              <a:t> of </a:t>
            </a:r>
            <a:r>
              <a:rPr lang="fr-FR" dirty="0" err="1"/>
              <a:t>you</a:t>
            </a:r>
            <a:r>
              <a:rPr lang="fr-FR" dirty="0"/>
              <a:t> </a:t>
            </a:r>
            <a:r>
              <a:rPr lang="fr-FR" dirty="0" err="1"/>
              <a:t>perceive</a:t>
            </a:r>
            <a:r>
              <a:rPr lang="fr-FR" dirty="0"/>
              <a:t> the </a:t>
            </a:r>
            <a:r>
              <a:rPr lang="fr-FR" dirty="0" err="1"/>
              <a:t>same</a:t>
            </a:r>
            <a:r>
              <a:rPr lang="fr-FR" dirty="0"/>
              <a:t> </a:t>
            </a:r>
            <a:r>
              <a:rPr lang="fr-FR" dirty="0" err="1"/>
              <a:t>number</a:t>
            </a:r>
            <a:r>
              <a:rPr lang="fr-FR" dirty="0"/>
              <a:t>. This </a:t>
            </a:r>
            <a:r>
              <a:rPr lang="fr-FR" dirty="0" err="1"/>
              <a:t>is</a:t>
            </a:r>
            <a:r>
              <a:rPr lang="fr-FR" dirty="0"/>
              <a:t> </a:t>
            </a:r>
            <a:r>
              <a:rPr lang="fr-FR" dirty="0" err="1"/>
              <a:t>then</a:t>
            </a:r>
            <a:r>
              <a:rPr lang="fr-FR" dirty="0"/>
              <a:t> a congruent trial, and by </a:t>
            </a:r>
            <a:r>
              <a:rPr lang="fr-FR" dirty="0" err="1"/>
              <a:t>comparing</a:t>
            </a:r>
            <a:r>
              <a:rPr lang="fr-FR" dirty="0"/>
              <a:t> the performance of the participant </a:t>
            </a:r>
            <a:r>
              <a:rPr lang="fr-FR" dirty="0" err="1"/>
              <a:t>between</a:t>
            </a:r>
            <a:r>
              <a:rPr lang="fr-FR" dirty="0"/>
              <a:t> congruent and incongruent condition, </a:t>
            </a:r>
            <a:r>
              <a:rPr lang="fr-FR" dirty="0" err="1"/>
              <a:t>you</a:t>
            </a:r>
            <a:r>
              <a:rPr lang="fr-FR" dirty="0"/>
              <a:t> can </a:t>
            </a:r>
            <a:r>
              <a:rPr lang="fr-FR" dirty="0" err="1"/>
              <a:t>establish</a:t>
            </a:r>
            <a:r>
              <a:rPr lang="fr-FR" dirty="0"/>
              <a:t> </a:t>
            </a:r>
            <a:r>
              <a:rPr lang="fr-FR" dirty="0" err="1"/>
              <a:t>their</a:t>
            </a:r>
            <a:r>
              <a:rPr lang="fr-FR" dirty="0"/>
              <a:t> </a:t>
            </a:r>
            <a:r>
              <a:rPr lang="fr-FR" dirty="0" err="1"/>
              <a:t>ability</a:t>
            </a:r>
            <a:r>
              <a:rPr lang="fr-FR" dirty="0"/>
              <a:t> to </a:t>
            </a:r>
            <a:r>
              <a:rPr lang="fr-FR" dirty="0" err="1"/>
              <a:t>separate</a:t>
            </a:r>
            <a:r>
              <a:rPr lang="fr-FR" dirty="0"/>
              <a:t> </a:t>
            </a:r>
            <a:r>
              <a:rPr lang="fr-FR" dirty="0" err="1"/>
              <a:t>two</a:t>
            </a:r>
            <a:r>
              <a:rPr lang="fr-FR" dirty="0"/>
              <a:t> </a:t>
            </a:r>
            <a:r>
              <a:rPr lang="fr-FR" dirty="0" err="1"/>
              <a:t>conflicting</a:t>
            </a:r>
            <a:r>
              <a:rPr lang="fr-FR" dirty="0"/>
              <a:t> perspectives, and </a:t>
            </a:r>
            <a:r>
              <a:rPr lang="fr-FR" dirty="0" err="1"/>
              <a:t>inhibit</a:t>
            </a:r>
            <a:r>
              <a:rPr lang="fr-FR" dirty="0"/>
              <a:t> an </a:t>
            </a:r>
            <a:r>
              <a:rPr lang="fr-FR" dirty="0" err="1"/>
              <a:t>irrelevant</a:t>
            </a:r>
            <a:r>
              <a:rPr lang="fr-FR" dirty="0"/>
              <a:t> one. This </a:t>
            </a:r>
            <a:r>
              <a:rPr lang="fr-FR" dirty="0" err="1"/>
              <a:t>capacity</a:t>
            </a:r>
            <a:r>
              <a:rPr lang="fr-FR" dirty="0"/>
              <a:t> </a:t>
            </a:r>
            <a:r>
              <a:rPr lang="fr-FR" dirty="0" err="1"/>
              <a:t>is</a:t>
            </a:r>
            <a:r>
              <a:rPr lang="fr-FR" dirty="0"/>
              <a:t> </a:t>
            </a:r>
            <a:r>
              <a:rPr lang="fr-FR" dirty="0" err="1"/>
              <a:t>called</a:t>
            </a:r>
            <a:r>
              <a:rPr lang="fr-FR" dirty="0"/>
              <a:t> self-</a:t>
            </a:r>
            <a:r>
              <a:rPr lang="fr-FR" dirty="0" err="1"/>
              <a:t>other</a:t>
            </a:r>
            <a:r>
              <a:rPr lang="fr-FR" dirty="0"/>
              <a:t> distinction. </a:t>
            </a:r>
          </a:p>
          <a:p>
            <a:endParaRPr lang="fr-FR" dirty="0"/>
          </a:p>
          <a:p>
            <a:endParaRPr lang="fr-FR" dirty="0"/>
          </a:p>
          <a:p>
            <a:r>
              <a:rPr lang="fr-FR" dirty="0" err="1"/>
              <a:t>Facing</a:t>
            </a:r>
            <a:r>
              <a:rPr lang="fr-FR" dirty="0"/>
              <a:t> a </a:t>
            </a:r>
            <a:r>
              <a:rPr lang="fr-FR" dirty="0" err="1"/>
              <a:t>scene</a:t>
            </a:r>
            <a:r>
              <a:rPr lang="fr-BE" dirty="0"/>
              <a:t>: </a:t>
            </a:r>
            <a:r>
              <a:rPr lang="fr-BE" dirty="0" err="1"/>
              <a:t>you</a:t>
            </a:r>
            <a:r>
              <a:rPr lang="fr-BE" dirty="0"/>
              <a:t> and an </a:t>
            </a:r>
            <a:r>
              <a:rPr lang="fr-BE" dirty="0" err="1"/>
              <a:t>other</a:t>
            </a:r>
            <a:r>
              <a:rPr lang="fr-BE" dirty="0"/>
              <a:t> </a:t>
            </a:r>
            <a:r>
              <a:rPr lang="fr-BE" dirty="0" err="1"/>
              <a:t>individual</a:t>
            </a:r>
            <a:r>
              <a:rPr lang="fr-BE" dirty="0"/>
              <a:t> are </a:t>
            </a:r>
            <a:r>
              <a:rPr lang="fr-BE" dirty="0" err="1"/>
              <a:t>facing</a:t>
            </a:r>
            <a:r>
              <a:rPr lang="fr-BE" dirty="0"/>
              <a:t> a </a:t>
            </a:r>
            <a:r>
              <a:rPr lang="fr-BE" dirty="0" err="1"/>
              <a:t>scene</a:t>
            </a:r>
            <a:r>
              <a:rPr lang="fr-BE" dirty="0"/>
              <a:t> </a:t>
            </a:r>
            <a:r>
              <a:rPr lang="fr-BE" dirty="0" err="1"/>
              <a:t>with</a:t>
            </a:r>
            <a:r>
              <a:rPr lang="fr-BE" dirty="0"/>
              <a:t> a </a:t>
            </a:r>
            <a:r>
              <a:rPr lang="fr-BE" dirty="0" err="1"/>
              <a:t>number</a:t>
            </a:r>
            <a:r>
              <a:rPr lang="fr-BE" dirty="0"/>
              <a:t> </a:t>
            </a:r>
            <a:r>
              <a:rPr lang="fr-BE" dirty="0" err="1"/>
              <a:t>between</a:t>
            </a:r>
            <a:r>
              <a:rPr lang="fr-BE" dirty="0"/>
              <a:t> </a:t>
            </a:r>
            <a:r>
              <a:rPr lang="fr-BE" dirty="0" err="1"/>
              <a:t>you</a:t>
            </a:r>
            <a:endParaRPr lang="fr-BE" dirty="0"/>
          </a:p>
          <a:p>
            <a:pPr marL="171450" indent="-171450">
              <a:buFont typeface="Wingdings" panose="05000000000000000000" pitchFamily="2" charset="2"/>
              <a:buChar char="à"/>
            </a:pPr>
            <a:r>
              <a:rPr lang="fr-BE" dirty="0">
                <a:sym typeface="Wingdings" panose="05000000000000000000" pitchFamily="2" charset="2"/>
              </a:rPr>
              <a:t>Image 2 apparait: the </a:t>
            </a:r>
            <a:r>
              <a:rPr lang="fr-BE" dirty="0" err="1">
                <a:sym typeface="Wingdings" panose="05000000000000000000" pitchFamily="2" charset="2"/>
              </a:rPr>
              <a:t>number</a:t>
            </a:r>
            <a:r>
              <a:rPr lang="fr-BE" dirty="0">
                <a:sym typeface="Wingdings" panose="05000000000000000000" pitchFamily="2" charset="2"/>
              </a:rPr>
              <a:t> can </a:t>
            </a:r>
            <a:r>
              <a:rPr lang="fr-BE" dirty="0" err="1">
                <a:sym typeface="Wingdings" panose="05000000000000000000" pitchFamily="2" charset="2"/>
              </a:rPr>
              <a:t>either</a:t>
            </a:r>
            <a:r>
              <a:rPr lang="fr-BE" dirty="0">
                <a:sym typeface="Wingdings" panose="05000000000000000000" pitchFamily="2" charset="2"/>
              </a:rPr>
              <a:t> stand or </a:t>
            </a:r>
            <a:r>
              <a:rPr lang="fr-BE" dirty="0" err="1">
                <a:sym typeface="Wingdings" panose="05000000000000000000" pitchFamily="2" charset="2"/>
              </a:rPr>
              <a:t>be</a:t>
            </a:r>
            <a:r>
              <a:rPr lang="fr-BE" dirty="0">
                <a:sym typeface="Wingdings" panose="05000000000000000000" pitchFamily="2" charset="2"/>
              </a:rPr>
              <a:t> laid down, and </a:t>
            </a:r>
            <a:r>
              <a:rPr lang="fr-BE" dirty="0" err="1">
                <a:sym typeface="Wingdings" panose="05000000000000000000" pitchFamily="2" charset="2"/>
              </a:rPr>
              <a:t>according</a:t>
            </a:r>
            <a:r>
              <a:rPr lang="fr-BE" dirty="0">
                <a:sym typeface="Wingdings" panose="05000000000000000000" pitchFamily="2" charset="2"/>
              </a:rPr>
              <a:t> to the perspective, can </a:t>
            </a:r>
            <a:r>
              <a:rPr lang="fr-BE" dirty="0" err="1">
                <a:sym typeface="Wingdings" panose="05000000000000000000" pitchFamily="2" charset="2"/>
              </a:rPr>
              <a:t>be</a:t>
            </a:r>
            <a:r>
              <a:rPr lang="fr-BE" dirty="0">
                <a:sym typeface="Wingdings" panose="05000000000000000000" pitchFamily="2" charset="2"/>
              </a:rPr>
              <a:t> </a:t>
            </a:r>
            <a:r>
              <a:rPr lang="fr-BE" dirty="0" err="1">
                <a:sym typeface="Wingdings" panose="05000000000000000000" pitchFamily="2" charset="2"/>
              </a:rPr>
              <a:t>seen</a:t>
            </a:r>
            <a:r>
              <a:rPr lang="fr-BE" dirty="0">
                <a:sym typeface="Wingdings" panose="05000000000000000000" pitchFamily="2" charset="2"/>
              </a:rPr>
              <a:t> as a 6 or a 9. </a:t>
            </a:r>
          </a:p>
          <a:p>
            <a:pPr marL="0" indent="0">
              <a:buFont typeface="Wingdings" panose="05000000000000000000" pitchFamily="2" charset="2"/>
              <a:buNone/>
            </a:pPr>
            <a:r>
              <a:rPr lang="fr-FR" dirty="0">
                <a:sym typeface="Wingdings" panose="05000000000000000000" pitchFamily="2" charset="2"/>
              </a:rPr>
              <a:t>W</a:t>
            </a:r>
            <a:r>
              <a:rPr lang="fr-BE" dirty="0" err="1">
                <a:sym typeface="Wingdings" panose="05000000000000000000" pitchFamily="2" charset="2"/>
              </a:rPr>
              <a:t>hen</a:t>
            </a:r>
            <a:r>
              <a:rPr lang="fr-BE" dirty="0">
                <a:sym typeface="Wingdings" panose="05000000000000000000" pitchFamily="2" charset="2"/>
              </a:rPr>
              <a:t> the </a:t>
            </a:r>
            <a:r>
              <a:rPr lang="fr-BE" dirty="0" err="1">
                <a:sym typeface="Wingdings" panose="05000000000000000000" pitchFamily="2" charset="2"/>
              </a:rPr>
              <a:t>number</a:t>
            </a:r>
            <a:r>
              <a:rPr lang="fr-BE" dirty="0">
                <a:sym typeface="Wingdings" panose="05000000000000000000" pitchFamily="2" charset="2"/>
              </a:rPr>
              <a:t> </a:t>
            </a:r>
            <a:r>
              <a:rPr lang="fr-BE" dirty="0" err="1">
                <a:sym typeface="Wingdings" panose="05000000000000000000" pitchFamily="2" charset="2"/>
              </a:rPr>
              <a:t>is</a:t>
            </a:r>
            <a:r>
              <a:rPr lang="fr-BE" dirty="0">
                <a:sym typeface="Wingdings" panose="05000000000000000000" pitchFamily="2" charset="2"/>
              </a:rPr>
              <a:t> standing, </a:t>
            </a:r>
            <a:r>
              <a:rPr lang="fr-BE" dirty="0" err="1">
                <a:sym typeface="Wingdings" panose="05000000000000000000" pitchFamily="2" charset="2"/>
              </a:rPr>
              <a:t>we</a:t>
            </a:r>
            <a:r>
              <a:rPr lang="fr-BE" dirty="0">
                <a:sym typeface="Wingdings" panose="05000000000000000000" pitchFamily="2" charset="2"/>
              </a:rPr>
              <a:t> have congruent perspective: </a:t>
            </a:r>
            <a:r>
              <a:rPr lang="fr-BE" dirty="0" err="1">
                <a:sym typeface="Wingdings" panose="05000000000000000000" pitchFamily="2" charset="2"/>
              </a:rPr>
              <a:t>you</a:t>
            </a:r>
            <a:r>
              <a:rPr lang="fr-BE" dirty="0">
                <a:sym typeface="Wingdings" panose="05000000000000000000" pitchFamily="2" charset="2"/>
              </a:rPr>
              <a:t> and the </a:t>
            </a:r>
            <a:r>
              <a:rPr lang="fr-BE" dirty="0" err="1">
                <a:sym typeface="Wingdings" panose="05000000000000000000" pitchFamily="2" charset="2"/>
              </a:rPr>
              <a:t>individual</a:t>
            </a:r>
            <a:r>
              <a:rPr lang="fr-BE" dirty="0">
                <a:sym typeface="Wingdings" panose="05000000000000000000" pitchFamily="2" charset="2"/>
              </a:rPr>
              <a:t> </a:t>
            </a:r>
            <a:r>
              <a:rPr lang="fr-BE" dirty="0" err="1">
                <a:sym typeface="Wingdings" panose="05000000000000000000" pitchFamily="2" charset="2"/>
              </a:rPr>
              <a:t>perceive</a:t>
            </a:r>
            <a:r>
              <a:rPr lang="fr-BE" dirty="0">
                <a:sym typeface="Wingdings" panose="05000000000000000000" pitchFamily="2" charset="2"/>
              </a:rPr>
              <a:t> the </a:t>
            </a:r>
            <a:r>
              <a:rPr lang="fr-BE" dirty="0" err="1">
                <a:sym typeface="Wingdings" panose="05000000000000000000" pitchFamily="2" charset="2"/>
              </a:rPr>
              <a:t>same</a:t>
            </a:r>
            <a:r>
              <a:rPr lang="fr-BE" dirty="0">
                <a:sym typeface="Wingdings" panose="05000000000000000000" pitchFamily="2" charset="2"/>
              </a:rPr>
              <a:t> </a:t>
            </a:r>
            <a:r>
              <a:rPr lang="fr-BE" dirty="0" err="1">
                <a:sym typeface="Wingdings" panose="05000000000000000000" pitchFamily="2" charset="2"/>
              </a:rPr>
              <a:t>number</a:t>
            </a:r>
            <a:endParaRPr lang="fr-BE" dirty="0">
              <a:sym typeface="Wingdings" panose="05000000000000000000" pitchFamily="2" charset="2"/>
            </a:endParaRPr>
          </a:p>
          <a:p>
            <a:pPr marL="0" indent="0">
              <a:buFont typeface="Wingdings" panose="05000000000000000000" pitchFamily="2" charset="2"/>
              <a:buNone/>
            </a:pPr>
            <a:r>
              <a:rPr lang="fr-FR" dirty="0" err="1">
                <a:sym typeface="Wingdings" panose="05000000000000000000" pitchFamily="2" charset="2"/>
              </a:rPr>
              <a:t>When</a:t>
            </a:r>
            <a:r>
              <a:rPr lang="fr-FR" dirty="0">
                <a:sym typeface="Wingdings" panose="05000000000000000000" pitchFamily="2" charset="2"/>
              </a:rPr>
              <a:t> </a:t>
            </a:r>
            <a:r>
              <a:rPr lang="fr-FR" dirty="0" err="1">
                <a:sym typeface="Wingdings" panose="05000000000000000000" pitchFamily="2" charset="2"/>
              </a:rPr>
              <a:t>it’s</a:t>
            </a:r>
            <a:r>
              <a:rPr lang="fr-FR" dirty="0">
                <a:sym typeface="Wingdings" panose="05000000000000000000" pitchFamily="2" charset="2"/>
              </a:rPr>
              <a:t> laid down, </a:t>
            </a:r>
            <a:r>
              <a:rPr lang="fr-FR" dirty="0" err="1">
                <a:sym typeface="Wingdings" panose="05000000000000000000" pitchFamily="2" charset="2"/>
              </a:rPr>
              <a:t>then</a:t>
            </a:r>
            <a:r>
              <a:rPr lang="fr-FR" dirty="0">
                <a:sym typeface="Wingdings" panose="05000000000000000000" pitchFamily="2" charset="2"/>
              </a:rPr>
              <a:t> the perspective are incongruent as </a:t>
            </a:r>
            <a:r>
              <a:rPr lang="fr-FR" dirty="0" err="1">
                <a:sym typeface="Wingdings" panose="05000000000000000000" pitchFamily="2" charset="2"/>
              </a:rPr>
              <a:t>you</a:t>
            </a:r>
            <a:r>
              <a:rPr lang="fr-FR" dirty="0">
                <a:sym typeface="Wingdings" panose="05000000000000000000" pitchFamily="2" charset="2"/>
              </a:rPr>
              <a:t> and the </a:t>
            </a:r>
            <a:r>
              <a:rPr lang="fr-FR" dirty="0" err="1">
                <a:sym typeface="Wingdings" panose="05000000000000000000" pitchFamily="2" charset="2"/>
              </a:rPr>
              <a:t>individual</a:t>
            </a:r>
            <a:r>
              <a:rPr lang="fr-FR" dirty="0">
                <a:sym typeface="Wingdings" panose="05000000000000000000" pitchFamily="2" charset="2"/>
              </a:rPr>
              <a:t> </a:t>
            </a:r>
            <a:r>
              <a:rPr lang="fr-FR" dirty="0" err="1">
                <a:sym typeface="Wingdings" panose="05000000000000000000" pitchFamily="2" charset="2"/>
              </a:rPr>
              <a:t>does</a:t>
            </a:r>
            <a:r>
              <a:rPr lang="fr-FR" dirty="0">
                <a:sym typeface="Wingdings" panose="05000000000000000000" pitchFamily="2" charset="2"/>
              </a:rPr>
              <a:t> not </a:t>
            </a:r>
            <a:r>
              <a:rPr lang="fr-FR" dirty="0" err="1">
                <a:sym typeface="Wingdings" panose="05000000000000000000" pitchFamily="2" charset="2"/>
              </a:rPr>
              <a:t>perceive</a:t>
            </a:r>
            <a:r>
              <a:rPr lang="fr-FR" dirty="0">
                <a:sym typeface="Wingdings" panose="05000000000000000000" pitchFamily="2" charset="2"/>
              </a:rPr>
              <a:t> the </a:t>
            </a:r>
            <a:r>
              <a:rPr lang="fr-FR" dirty="0" err="1">
                <a:sym typeface="Wingdings" panose="05000000000000000000" pitchFamily="2" charset="2"/>
              </a:rPr>
              <a:t>same</a:t>
            </a:r>
            <a:r>
              <a:rPr lang="fr-FR" dirty="0">
                <a:sym typeface="Wingdings" panose="05000000000000000000" pitchFamily="2" charset="2"/>
              </a:rPr>
              <a:t> </a:t>
            </a:r>
            <a:r>
              <a:rPr lang="fr-FR" dirty="0" err="1">
                <a:sym typeface="Wingdings" panose="05000000000000000000" pitchFamily="2" charset="2"/>
              </a:rPr>
              <a:t>number</a:t>
            </a:r>
            <a:endParaRPr lang="fr-FR" dirty="0">
              <a:sym typeface="Wingdings" panose="05000000000000000000" pitchFamily="2" charset="2"/>
            </a:endParaRPr>
          </a:p>
          <a:p>
            <a:pPr marL="0" indent="0">
              <a:buFont typeface="Wingdings" panose="05000000000000000000" pitchFamily="2" charset="2"/>
              <a:buNone/>
            </a:pPr>
            <a:endParaRPr lang="fr-FR" dirty="0"/>
          </a:p>
          <a:p>
            <a:pPr marL="0" indent="0">
              <a:buFont typeface="Wingdings" panose="05000000000000000000" pitchFamily="2" charset="2"/>
              <a:buNone/>
            </a:pPr>
            <a:r>
              <a:rPr lang="fr-FR" dirty="0">
                <a:sym typeface="Wingdings" panose="05000000000000000000" pitchFamily="2" charset="2"/>
              </a:rPr>
              <a:t> Rajouter les flèches </a:t>
            </a:r>
            <a:endParaRPr lang="fr-FR"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8</a:t>
            </a:fld>
            <a:endParaRPr lang="fr-BE"/>
          </a:p>
        </p:txBody>
      </p:sp>
    </p:spTree>
    <p:extLst>
      <p:ext uri="{BB962C8B-B14F-4D97-AF65-F5344CB8AC3E}">
        <p14:creationId xmlns:p14="http://schemas.microsoft.com/office/powerpoint/2010/main" val="2831964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We</a:t>
            </a:r>
            <a:r>
              <a:rPr lang="fr-FR" dirty="0"/>
              <a:t> </a:t>
            </a:r>
            <a:r>
              <a:rPr lang="fr-FR" dirty="0" err="1"/>
              <a:t>also</a:t>
            </a:r>
            <a:r>
              <a:rPr lang="fr-FR" dirty="0"/>
              <a:t> </a:t>
            </a:r>
            <a:r>
              <a:rPr lang="fr-FR" dirty="0" err="1"/>
              <a:t>wanted</a:t>
            </a:r>
            <a:r>
              <a:rPr lang="fr-FR" dirty="0"/>
              <a:t> to </a:t>
            </a:r>
            <a:r>
              <a:rPr lang="fr-FR" dirty="0" err="1"/>
              <a:t>investigate</a:t>
            </a:r>
            <a:r>
              <a:rPr lang="fr-FR" dirty="0"/>
              <a:t> </a:t>
            </a:r>
            <a:r>
              <a:rPr lang="fr-FR" dirty="0" err="1"/>
              <a:t>these</a:t>
            </a:r>
            <a:r>
              <a:rPr lang="fr-FR" dirty="0"/>
              <a:t> 2 dimensions by </a:t>
            </a:r>
            <a:r>
              <a:rPr lang="fr-FR" dirty="0" err="1"/>
              <a:t>using</a:t>
            </a:r>
            <a:r>
              <a:rPr lang="fr-FR" dirty="0"/>
              <a:t> the </a:t>
            </a:r>
            <a:r>
              <a:rPr lang="fr-FR" dirty="0" err="1"/>
              <a:t>interpersonal</a:t>
            </a:r>
            <a:r>
              <a:rPr lang="fr-FR" dirty="0"/>
              <a:t> </a:t>
            </a:r>
            <a:r>
              <a:rPr lang="fr-FR" dirty="0" err="1"/>
              <a:t>reactivity</a:t>
            </a:r>
            <a:r>
              <a:rPr lang="fr-FR" dirty="0"/>
              <a:t> index. This questionnaire </a:t>
            </a:r>
            <a:r>
              <a:rPr lang="fr-FR" dirty="0" err="1"/>
              <a:t>is</a:t>
            </a:r>
            <a:r>
              <a:rPr lang="fr-FR" dirty="0"/>
              <a:t> </a:t>
            </a:r>
            <a:r>
              <a:rPr lang="fr-FR" dirty="0" err="1"/>
              <a:t>widely</a:t>
            </a:r>
            <a:r>
              <a:rPr lang="fr-FR" dirty="0"/>
              <a:t> </a:t>
            </a:r>
            <a:r>
              <a:rPr lang="fr-FR" dirty="0" err="1"/>
              <a:t>used</a:t>
            </a:r>
            <a:r>
              <a:rPr lang="fr-FR" dirty="0"/>
              <a:t> to </a:t>
            </a:r>
            <a:r>
              <a:rPr lang="fr-FR" dirty="0" err="1"/>
              <a:t>measure</a:t>
            </a:r>
            <a:r>
              <a:rPr lang="fr-FR" dirty="0"/>
              <a:t> </a:t>
            </a:r>
            <a:r>
              <a:rPr lang="fr-FR" dirty="0" err="1"/>
              <a:t>empathy</a:t>
            </a:r>
            <a:r>
              <a:rPr lang="fr-FR" dirty="0"/>
              <a:t>, but </a:t>
            </a:r>
            <a:r>
              <a:rPr lang="fr-FR" dirty="0" err="1"/>
              <a:t>here</a:t>
            </a:r>
            <a:r>
              <a:rPr lang="fr-FR" dirty="0"/>
              <a:t>, </a:t>
            </a:r>
            <a:r>
              <a:rPr lang="fr-FR" dirty="0" err="1"/>
              <a:t>we</a:t>
            </a:r>
            <a:r>
              <a:rPr lang="fr-FR" dirty="0"/>
              <a:t> propose an « </a:t>
            </a:r>
            <a:r>
              <a:rPr lang="fr-FR" dirty="0" err="1"/>
              <a:t>adapted</a:t>
            </a:r>
            <a:r>
              <a:rPr lang="fr-FR" dirty="0"/>
              <a:t> » </a:t>
            </a:r>
            <a:r>
              <a:rPr lang="fr-FR" dirty="0" err="1"/>
              <a:t>reading</a:t>
            </a:r>
            <a:r>
              <a:rPr lang="fr-FR" dirty="0"/>
              <a:t> of the items and the </a:t>
            </a:r>
            <a:r>
              <a:rPr lang="fr-FR" dirty="0" err="1"/>
              <a:t>different</a:t>
            </a:r>
            <a:r>
              <a:rPr lang="fr-FR" dirty="0"/>
              <a:t> dimensions.</a:t>
            </a:r>
          </a:p>
          <a:p>
            <a:endParaRPr lang="fr-FR" dirty="0"/>
          </a:p>
          <a:p>
            <a:r>
              <a:rPr lang="fr-FR" dirty="0"/>
              <a:t>First, if </a:t>
            </a:r>
            <a:r>
              <a:rPr lang="fr-FR" dirty="0" err="1"/>
              <a:t>we</a:t>
            </a:r>
            <a:r>
              <a:rPr lang="fr-FR" dirty="0"/>
              <a:t> look at the </a:t>
            </a:r>
            <a:r>
              <a:rPr lang="fr-FR" dirty="0" err="1"/>
              <a:t>empathic</a:t>
            </a:r>
            <a:r>
              <a:rPr lang="fr-FR" dirty="0"/>
              <a:t> </a:t>
            </a:r>
            <a:r>
              <a:rPr lang="fr-FR" dirty="0" err="1"/>
              <a:t>concern</a:t>
            </a:r>
            <a:r>
              <a:rPr lang="fr-FR" dirty="0"/>
              <a:t> </a:t>
            </a:r>
            <a:r>
              <a:rPr lang="fr-FR" dirty="0" err="1"/>
              <a:t>subscale</a:t>
            </a:r>
            <a:r>
              <a:rPr lang="fr-FR" dirty="0"/>
              <a:t>, </a:t>
            </a:r>
            <a:r>
              <a:rPr lang="fr-FR" dirty="0" err="1"/>
              <a:t>we</a:t>
            </a:r>
            <a:r>
              <a:rPr lang="fr-FR" dirty="0"/>
              <a:t> can </a:t>
            </a:r>
            <a:r>
              <a:rPr lang="fr-FR" dirty="0" err="1"/>
              <a:t>see</a:t>
            </a:r>
            <a:r>
              <a:rPr lang="fr-FR" dirty="0"/>
              <a:t> </a:t>
            </a:r>
            <a:r>
              <a:rPr lang="fr-FR" dirty="0" err="1"/>
              <a:t>that</a:t>
            </a:r>
            <a:r>
              <a:rPr lang="fr-FR" dirty="0"/>
              <a:t> </a:t>
            </a:r>
            <a:r>
              <a:rPr lang="fr-FR" dirty="0" err="1"/>
              <a:t>some</a:t>
            </a:r>
            <a:r>
              <a:rPr lang="fr-FR" dirty="0"/>
              <a:t> of the items – </a:t>
            </a:r>
            <a:r>
              <a:rPr lang="fr-FR" dirty="0" err="1"/>
              <a:t>here</a:t>
            </a:r>
            <a:r>
              <a:rPr lang="fr-FR" dirty="0"/>
              <a:t> i put 2 to </a:t>
            </a:r>
            <a:r>
              <a:rPr lang="fr-FR" dirty="0" err="1"/>
              <a:t>illustrate</a:t>
            </a:r>
            <a:r>
              <a:rPr lang="fr-FR" dirty="0"/>
              <a:t> – </a:t>
            </a:r>
            <a:r>
              <a:rPr lang="fr-FR" dirty="0" err="1"/>
              <a:t>actually</a:t>
            </a:r>
            <a:r>
              <a:rPr lang="fr-FR" dirty="0"/>
              <a:t> </a:t>
            </a:r>
            <a:r>
              <a:rPr lang="fr-FR" dirty="0" err="1"/>
              <a:t>investigate</a:t>
            </a:r>
            <a:r>
              <a:rPr lang="fr-FR" dirty="0"/>
              <a:t> the </a:t>
            </a:r>
            <a:r>
              <a:rPr lang="fr-FR" dirty="0" err="1"/>
              <a:t>sensitivity</a:t>
            </a:r>
            <a:r>
              <a:rPr lang="fr-FR" dirty="0"/>
              <a:t> one has for the </a:t>
            </a:r>
            <a:r>
              <a:rPr lang="fr-FR" dirty="0" err="1"/>
              <a:t>other</a:t>
            </a:r>
            <a:r>
              <a:rPr lang="fr-FR" dirty="0"/>
              <a:t>, </a:t>
            </a:r>
            <a:r>
              <a:rPr lang="fr-FR" dirty="0" err="1"/>
              <a:t>coupled</a:t>
            </a:r>
            <a:r>
              <a:rPr lang="fr-FR" dirty="0"/>
              <a:t> </a:t>
            </a:r>
            <a:r>
              <a:rPr lang="fr-FR" dirty="0" err="1"/>
              <a:t>with</a:t>
            </a:r>
            <a:r>
              <a:rPr lang="fr-FR" dirty="0"/>
              <a:t> the </a:t>
            </a:r>
            <a:r>
              <a:rPr lang="fr-FR" dirty="0" err="1"/>
              <a:t>onset</a:t>
            </a:r>
            <a:r>
              <a:rPr lang="fr-FR" dirty="0"/>
              <a:t> of </a:t>
            </a:r>
            <a:r>
              <a:rPr lang="fr-FR" dirty="0" err="1"/>
              <a:t>complementary</a:t>
            </a:r>
            <a:r>
              <a:rPr lang="fr-FR" dirty="0"/>
              <a:t>, </a:t>
            </a:r>
            <a:r>
              <a:rPr lang="fr-FR" dirty="0" err="1"/>
              <a:t>reactive</a:t>
            </a:r>
            <a:r>
              <a:rPr lang="fr-FR" dirty="0"/>
              <a:t> </a:t>
            </a:r>
            <a:r>
              <a:rPr lang="fr-FR" dirty="0" err="1"/>
              <a:t>emotions</a:t>
            </a:r>
            <a:r>
              <a:rPr lang="fr-FR" dirty="0"/>
              <a:t> in </a:t>
            </a:r>
            <a:r>
              <a:rPr lang="fr-FR" dirty="0" err="1"/>
              <a:t>response</a:t>
            </a:r>
            <a:r>
              <a:rPr lang="fr-FR" dirty="0"/>
              <a:t> to </a:t>
            </a:r>
            <a:r>
              <a:rPr lang="fr-FR" dirty="0" err="1"/>
              <a:t>someone</a:t>
            </a:r>
            <a:r>
              <a:rPr lang="fr-FR" dirty="0"/>
              <a:t> </a:t>
            </a:r>
            <a:r>
              <a:rPr lang="fr-FR" dirty="0" err="1"/>
              <a:t>else’s</a:t>
            </a:r>
            <a:r>
              <a:rPr lang="fr-FR" dirty="0"/>
              <a:t> </a:t>
            </a:r>
            <a:r>
              <a:rPr lang="fr-FR" dirty="0" err="1"/>
              <a:t>distress</a:t>
            </a:r>
            <a:r>
              <a:rPr lang="fr-FR" dirty="0"/>
              <a:t>. </a:t>
            </a:r>
          </a:p>
          <a:p>
            <a:r>
              <a:rPr lang="fr-FR" dirty="0"/>
              <a:t>For instance; « </a:t>
            </a:r>
            <a:r>
              <a:rPr lang="fr-FR" dirty="0" err="1"/>
              <a:t>when</a:t>
            </a:r>
            <a:r>
              <a:rPr lang="fr-FR" dirty="0"/>
              <a:t> i </a:t>
            </a:r>
            <a:r>
              <a:rPr lang="fr-FR" dirty="0" err="1"/>
              <a:t>see</a:t>
            </a:r>
            <a:r>
              <a:rPr lang="fr-FR" dirty="0"/>
              <a:t> </a:t>
            </a:r>
            <a:r>
              <a:rPr lang="fr-FR" dirty="0" err="1"/>
              <a:t>someone</a:t>
            </a:r>
            <a:r>
              <a:rPr lang="fr-FR" dirty="0"/>
              <a:t> </a:t>
            </a:r>
            <a:r>
              <a:rPr lang="fr-FR" dirty="0" err="1"/>
              <a:t>being</a:t>
            </a:r>
            <a:r>
              <a:rPr lang="fr-FR" dirty="0"/>
              <a:t> </a:t>
            </a:r>
            <a:r>
              <a:rPr lang="fr-FR" dirty="0" err="1"/>
              <a:t>taken</a:t>
            </a:r>
            <a:r>
              <a:rPr lang="fr-FR" dirty="0"/>
              <a:t> </a:t>
            </a:r>
            <a:r>
              <a:rPr lang="fr-FR" dirty="0" err="1"/>
              <a:t>advantage</a:t>
            </a:r>
            <a:r>
              <a:rPr lang="fr-FR" dirty="0"/>
              <a:t> of, i </a:t>
            </a:r>
            <a:r>
              <a:rPr lang="fr-FR" dirty="0" err="1"/>
              <a:t>feel</a:t>
            </a:r>
            <a:r>
              <a:rPr lang="fr-FR" dirty="0"/>
              <a:t> </a:t>
            </a:r>
            <a:r>
              <a:rPr lang="fr-FR" dirty="0" err="1"/>
              <a:t>kind</a:t>
            </a:r>
            <a:r>
              <a:rPr lang="fr-FR" dirty="0"/>
              <a:t> of protective </a:t>
            </a:r>
            <a:r>
              <a:rPr lang="fr-FR" dirty="0" err="1"/>
              <a:t>toward</a:t>
            </a:r>
            <a:r>
              <a:rPr lang="fr-FR" dirty="0"/>
              <a:t> </a:t>
            </a:r>
            <a:r>
              <a:rPr lang="fr-FR" dirty="0" err="1"/>
              <a:t>them</a:t>
            </a:r>
            <a:r>
              <a:rPr lang="fr-FR" dirty="0"/>
              <a:t> », </a:t>
            </a:r>
            <a:r>
              <a:rPr lang="fr-FR" dirty="0" err="1"/>
              <a:t>we</a:t>
            </a:r>
            <a:r>
              <a:rPr lang="fr-FR" dirty="0"/>
              <a:t> can </a:t>
            </a:r>
            <a:r>
              <a:rPr lang="fr-FR" dirty="0" err="1"/>
              <a:t>see</a:t>
            </a:r>
            <a:r>
              <a:rPr lang="fr-FR" dirty="0"/>
              <a:t> </a:t>
            </a:r>
            <a:r>
              <a:rPr lang="fr-FR" dirty="0" err="1"/>
              <a:t>that</a:t>
            </a:r>
            <a:r>
              <a:rPr lang="fr-FR" dirty="0"/>
              <a:t> </a:t>
            </a:r>
            <a:r>
              <a:rPr lang="fr-FR" dirty="0" err="1"/>
              <a:t>there</a:t>
            </a:r>
            <a:r>
              <a:rPr lang="fr-FR" dirty="0"/>
              <a:t> </a:t>
            </a:r>
            <a:r>
              <a:rPr lang="fr-FR" dirty="0" err="1"/>
              <a:t>is</a:t>
            </a:r>
            <a:r>
              <a:rPr lang="fr-FR" dirty="0"/>
              <a:t> a </a:t>
            </a:r>
            <a:r>
              <a:rPr lang="fr-FR" dirty="0" err="1"/>
              <a:t>consideration</a:t>
            </a:r>
            <a:r>
              <a:rPr lang="fr-FR" dirty="0"/>
              <a:t>, a </a:t>
            </a:r>
            <a:r>
              <a:rPr lang="fr-FR" dirty="0" err="1"/>
              <a:t>sensitivity</a:t>
            </a:r>
            <a:r>
              <a:rPr lang="fr-FR" dirty="0"/>
              <a:t> to the </a:t>
            </a:r>
            <a:r>
              <a:rPr lang="fr-FR" dirty="0" err="1"/>
              <a:t>other</a:t>
            </a:r>
            <a:r>
              <a:rPr lang="fr-FR" dirty="0"/>
              <a:t>, but </a:t>
            </a:r>
            <a:r>
              <a:rPr lang="fr-FR" dirty="0" err="1"/>
              <a:t>also</a:t>
            </a:r>
            <a:r>
              <a:rPr lang="fr-FR" dirty="0"/>
              <a:t> a protective feeling </a:t>
            </a:r>
            <a:r>
              <a:rPr lang="fr-FR" dirty="0" err="1"/>
              <a:t>that</a:t>
            </a:r>
            <a:r>
              <a:rPr lang="fr-FR" dirty="0"/>
              <a:t> </a:t>
            </a:r>
            <a:r>
              <a:rPr lang="fr-FR" dirty="0" err="1"/>
              <a:t>emerges</a:t>
            </a:r>
            <a:r>
              <a:rPr lang="fr-FR" dirty="0"/>
              <a:t> in </a:t>
            </a:r>
            <a:r>
              <a:rPr lang="fr-FR" dirty="0" err="1"/>
              <a:t>response</a:t>
            </a:r>
            <a:r>
              <a:rPr lang="fr-FR" dirty="0"/>
              <a:t> to an </a:t>
            </a:r>
            <a:r>
              <a:rPr lang="fr-FR" dirty="0" err="1"/>
              <a:t>unfair</a:t>
            </a:r>
            <a:r>
              <a:rPr lang="fr-FR" dirty="0"/>
              <a:t> situation.</a:t>
            </a:r>
          </a:p>
          <a:p>
            <a:endParaRPr lang="fr-FR" dirty="0"/>
          </a:p>
          <a:p>
            <a:r>
              <a:rPr lang="fr-FR" dirty="0"/>
              <a:t>By </a:t>
            </a:r>
            <a:r>
              <a:rPr lang="fr-FR" dirty="0" err="1"/>
              <a:t>comparison</a:t>
            </a:r>
            <a:r>
              <a:rPr lang="fr-FR" dirty="0"/>
              <a:t>, the items forming the </a:t>
            </a:r>
            <a:r>
              <a:rPr lang="fr-FR" dirty="0" err="1"/>
              <a:t>personal</a:t>
            </a:r>
            <a:r>
              <a:rPr lang="fr-FR" dirty="0"/>
              <a:t> </a:t>
            </a:r>
            <a:r>
              <a:rPr lang="fr-FR" dirty="0" err="1"/>
              <a:t>distress</a:t>
            </a:r>
            <a:r>
              <a:rPr lang="fr-FR" dirty="0"/>
              <a:t> </a:t>
            </a:r>
            <a:r>
              <a:rPr lang="fr-FR" dirty="0" err="1"/>
              <a:t>subscale</a:t>
            </a:r>
            <a:r>
              <a:rPr lang="fr-FR" dirty="0"/>
              <a:t> </a:t>
            </a:r>
            <a:r>
              <a:rPr lang="fr-FR" dirty="0" err="1"/>
              <a:t>also</a:t>
            </a:r>
            <a:r>
              <a:rPr lang="fr-FR" dirty="0"/>
              <a:t> </a:t>
            </a:r>
            <a:r>
              <a:rPr lang="fr-FR" dirty="0" err="1"/>
              <a:t>reflects</a:t>
            </a:r>
            <a:r>
              <a:rPr lang="fr-FR" dirty="0"/>
              <a:t> the </a:t>
            </a:r>
            <a:r>
              <a:rPr lang="fr-FR" dirty="0" err="1"/>
              <a:t>sensitivy</a:t>
            </a:r>
            <a:r>
              <a:rPr lang="fr-FR" dirty="0"/>
              <a:t> to the </a:t>
            </a:r>
            <a:r>
              <a:rPr lang="fr-FR" dirty="0" err="1"/>
              <a:t>other</a:t>
            </a:r>
            <a:r>
              <a:rPr lang="fr-FR" dirty="0"/>
              <a:t>, but </a:t>
            </a:r>
            <a:r>
              <a:rPr lang="fr-FR" dirty="0" err="1"/>
              <a:t>this</a:t>
            </a:r>
            <a:r>
              <a:rPr lang="fr-FR" dirty="0"/>
              <a:t> time </a:t>
            </a:r>
            <a:r>
              <a:rPr lang="fr-FR" dirty="0" err="1"/>
              <a:t>coupled</a:t>
            </a:r>
            <a:r>
              <a:rPr lang="fr-FR" dirty="0"/>
              <a:t> </a:t>
            </a:r>
            <a:r>
              <a:rPr lang="fr-FR" dirty="0" err="1"/>
              <a:t>with</a:t>
            </a:r>
            <a:r>
              <a:rPr lang="fr-FR" dirty="0"/>
              <a:t> </a:t>
            </a:r>
            <a:r>
              <a:rPr lang="fr-FR" dirty="0" err="1"/>
              <a:t>some</a:t>
            </a:r>
            <a:r>
              <a:rPr lang="fr-FR" dirty="0"/>
              <a:t> sort of </a:t>
            </a:r>
            <a:r>
              <a:rPr lang="fr-FR" dirty="0" err="1"/>
              <a:t>emotional</a:t>
            </a:r>
            <a:r>
              <a:rPr lang="fr-FR" dirty="0"/>
              <a:t> contagion, or </a:t>
            </a:r>
            <a:r>
              <a:rPr lang="fr-FR" dirty="0" err="1"/>
              <a:t>disregulated</a:t>
            </a:r>
            <a:r>
              <a:rPr lang="fr-FR" dirty="0"/>
              <a:t> </a:t>
            </a:r>
            <a:r>
              <a:rPr lang="fr-FR" dirty="0" err="1"/>
              <a:t>negative</a:t>
            </a:r>
            <a:r>
              <a:rPr lang="fr-FR" dirty="0"/>
              <a:t> </a:t>
            </a:r>
            <a:r>
              <a:rPr lang="fr-FR" dirty="0" err="1"/>
              <a:t>emotions</a:t>
            </a:r>
            <a:r>
              <a:rPr lang="fr-FR" dirty="0"/>
              <a:t> in </a:t>
            </a:r>
            <a:r>
              <a:rPr lang="fr-FR" dirty="0" err="1"/>
              <a:t>response</a:t>
            </a:r>
            <a:r>
              <a:rPr lang="fr-FR" dirty="0"/>
              <a:t> to a </a:t>
            </a:r>
            <a:r>
              <a:rPr lang="fr-FR" dirty="0" err="1"/>
              <a:t>negative</a:t>
            </a:r>
            <a:r>
              <a:rPr lang="fr-FR" dirty="0"/>
              <a:t> stimulus. For instance, « </a:t>
            </a:r>
            <a:r>
              <a:rPr lang="fr-FR" dirty="0" err="1"/>
              <a:t>when</a:t>
            </a:r>
            <a:r>
              <a:rPr lang="fr-FR" dirty="0"/>
              <a:t> i </a:t>
            </a:r>
            <a:r>
              <a:rPr lang="fr-FR" dirty="0" err="1"/>
              <a:t>see</a:t>
            </a:r>
            <a:r>
              <a:rPr lang="fr-FR" dirty="0"/>
              <a:t> </a:t>
            </a:r>
            <a:r>
              <a:rPr lang="fr-FR" dirty="0" err="1"/>
              <a:t>someone</a:t>
            </a:r>
            <a:r>
              <a:rPr lang="fr-FR" dirty="0"/>
              <a:t> </a:t>
            </a:r>
            <a:r>
              <a:rPr lang="fr-FR" dirty="0" err="1"/>
              <a:t>who</a:t>
            </a:r>
            <a:r>
              <a:rPr lang="fr-FR" dirty="0"/>
              <a:t> </a:t>
            </a:r>
            <a:r>
              <a:rPr lang="fr-FR" dirty="0" err="1"/>
              <a:t>badly</a:t>
            </a:r>
            <a:r>
              <a:rPr lang="fr-FR" dirty="0"/>
              <a:t> </a:t>
            </a:r>
            <a:r>
              <a:rPr lang="fr-FR" dirty="0" err="1"/>
              <a:t>needs</a:t>
            </a:r>
            <a:r>
              <a:rPr lang="fr-FR" dirty="0"/>
              <a:t> help in an emergency, i go to </a:t>
            </a:r>
            <a:r>
              <a:rPr lang="fr-FR" dirty="0" err="1"/>
              <a:t>pieces</a:t>
            </a:r>
            <a:r>
              <a:rPr lang="fr-FR" dirty="0"/>
              <a:t> »</a:t>
            </a:r>
          </a:p>
          <a:p>
            <a:r>
              <a:rPr lang="fr-FR" dirty="0" err="1"/>
              <a:t>Now</a:t>
            </a:r>
            <a:r>
              <a:rPr lang="fr-FR" dirty="0"/>
              <a:t> by </a:t>
            </a:r>
            <a:r>
              <a:rPr lang="fr-FR" dirty="0" err="1"/>
              <a:t>substracting</a:t>
            </a:r>
            <a:r>
              <a:rPr lang="fr-FR" dirty="0"/>
              <a:t> the </a:t>
            </a:r>
            <a:r>
              <a:rPr lang="fr-FR" dirty="0" err="1"/>
              <a:t>two</a:t>
            </a:r>
            <a:r>
              <a:rPr lang="fr-FR" dirty="0"/>
              <a:t> scores, </a:t>
            </a:r>
            <a:r>
              <a:rPr lang="fr-FR" dirty="0" err="1"/>
              <a:t>we</a:t>
            </a:r>
            <a:r>
              <a:rPr lang="fr-FR" dirty="0"/>
              <a:t> can </a:t>
            </a:r>
            <a:r>
              <a:rPr lang="fr-FR" dirty="0" err="1"/>
              <a:t>obtain</a:t>
            </a:r>
            <a:r>
              <a:rPr lang="fr-FR" dirty="0"/>
              <a:t> a </a:t>
            </a:r>
            <a:r>
              <a:rPr lang="fr-FR" dirty="0" err="1"/>
              <a:t>measure</a:t>
            </a:r>
            <a:r>
              <a:rPr lang="fr-FR" dirty="0"/>
              <a:t> </a:t>
            </a:r>
            <a:r>
              <a:rPr lang="fr-FR" dirty="0" err="1"/>
              <a:t>than</a:t>
            </a:r>
            <a:r>
              <a:rPr lang="fr-FR" dirty="0"/>
              <a:t> cancels out the </a:t>
            </a:r>
            <a:r>
              <a:rPr lang="fr-FR" dirty="0" err="1"/>
              <a:t>sensitivity</a:t>
            </a:r>
            <a:r>
              <a:rPr lang="fr-FR" dirty="0"/>
              <a:t> to the </a:t>
            </a:r>
            <a:r>
              <a:rPr lang="fr-FR" dirty="0" err="1"/>
              <a:t>other</a:t>
            </a:r>
            <a:r>
              <a:rPr lang="fr-FR" dirty="0"/>
              <a:t> </a:t>
            </a:r>
            <a:r>
              <a:rPr lang="fr-FR" dirty="0" err="1"/>
              <a:t>present</a:t>
            </a:r>
            <a:r>
              <a:rPr lang="fr-FR" dirty="0"/>
              <a:t> in </a:t>
            </a:r>
            <a:r>
              <a:rPr lang="fr-FR" dirty="0" err="1"/>
              <a:t>both</a:t>
            </a:r>
            <a:r>
              <a:rPr lang="fr-FR" dirty="0"/>
              <a:t> </a:t>
            </a:r>
            <a:r>
              <a:rPr lang="fr-FR" dirty="0" err="1"/>
              <a:t>subscales</a:t>
            </a:r>
            <a:r>
              <a:rPr lang="fr-FR" dirty="0"/>
              <a:t>, and </a:t>
            </a:r>
            <a:r>
              <a:rPr lang="fr-FR" dirty="0" err="1"/>
              <a:t>hence</a:t>
            </a:r>
            <a:r>
              <a:rPr lang="fr-FR" dirty="0"/>
              <a:t> </a:t>
            </a:r>
            <a:r>
              <a:rPr lang="fr-FR" dirty="0" err="1"/>
              <a:t>represent</a:t>
            </a:r>
            <a:r>
              <a:rPr lang="fr-FR" dirty="0"/>
              <a:t> a score </a:t>
            </a:r>
            <a:r>
              <a:rPr lang="fr-FR" dirty="0" err="1"/>
              <a:t>reflective</a:t>
            </a:r>
            <a:r>
              <a:rPr lang="fr-FR" dirty="0"/>
              <a:t> of the </a:t>
            </a:r>
            <a:r>
              <a:rPr lang="fr-FR" dirty="0" err="1"/>
              <a:t>ability</a:t>
            </a:r>
            <a:r>
              <a:rPr lang="fr-FR" dirty="0"/>
              <a:t> to </a:t>
            </a:r>
            <a:r>
              <a:rPr lang="fr-FR" dirty="0" err="1"/>
              <a:t>inhibit</a:t>
            </a:r>
            <a:r>
              <a:rPr lang="fr-FR" dirty="0"/>
              <a:t> an </a:t>
            </a:r>
            <a:r>
              <a:rPr lang="fr-FR" dirty="0" err="1"/>
              <a:t>interfering</a:t>
            </a:r>
            <a:r>
              <a:rPr lang="fr-FR" dirty="0"/>
              <a:t> </a:t>
            </a:r>
            <a:r>
              <a:rPr lang="fr-FR" dirty="0" err="1"/>
              <a:t>emotion</a:t>
            </a:r>
            <a:r>
              <a:rPr lang="fr-FR" dirty="0"/>
              <a:t> and </a:t>
            </a:r>
            <a:r>
              <a:rPr lang="fr-FR" dirty="0" err="1"/>
              <a:t>respond</a:t>
            </a:r>
            <a:r>
              <a:rPr lang="fr-FR" dirty="0"/>
              <a:t> in an </a:t>
            </a:r>
            <a:r>
              <a:rPr lang="fr-FR" dirty="0" err="1"/>
              <a:t>functional</a:t>
            </a:r>
            <a:r>
              <a:rPr lang="fr-FR" dirty="0"/>
              <a:t>, </a:t>
            </a:r>
            <a:r>
              <a:rPr lang="fr-FR" dirty="0" err="1"/>
              <a:t>empathetic</a:t>
            </a:r>
            <a:r>
              <a:rPr lang="fr-FR" dirty="0"/>
              <a:t> </a:t>
            </a:r>
            <a:r>
              <a:rPr lang="fr-FR" dirty="0" err="1"/>
              <a:t>manner</a:t>
            </a:r>
            <a:r>
              <a:rPr lang="fr-FR" dirty="0"/>
              <a:t>.  </a:t>
            </a:r>
          </a:p>
          <a:p>
            <a:endParaRPr lang="fr-FR" dirty="0"/>
          </a:p>
          <a:p>
            <a:r>
              <a:rPr lang="fr-FR" dirty="0" err="1"/>
              <a:t>Another</a:t>
            </a:r>
            <a:r>
              <a:rPr lang="fr-FR" dirty="0"/>
              <a:t> </a:t>
            </a:r>
            <a:r>
              <a:rPr lang="fr-FR" dirty="0" err="1"/>
              <a:t>interesting</a:t>
            </a:r>
            <a:r>
              <a:rPr lang="fr-FR" dirty="0"/>
              <a:t> set of items </a:t>
            </a:r>
            <a:r>
              <a:rPr lang="fr-FR" dirty="0" err="1"/>
              <a:t>is</a:t>
            </a:r>
            <a:r>
              <a:rPr lang="fr-FR" dirty="0"/>
              <a:t> the perspective-</a:t>
            </a:r>
            <a:r>
              <a:rPr lang="fr-FR" dirty="0" err="1"/>
              <a:t>taking</a:t>
            </a:r>
            <a:r>
              <a:rPr lang="fr-FR" dirty="0"/>
              <a:t> </a:t>
            </a:r>
            <a:r>
              <a:rPr lang="fr-FR" dirty="0" err="1"/>
              <a:t>subscale</a:t>
            </a:r>
            <a:r>
              <a:rPr lang="fr-FR" dirty="0"/>
              <a:t>, </a:t>
            </a:r>
            <a:r>
              <a:rPr lang="fr-FR" dirty="0" err="1"/>
              <a:t>which</a:t>
            </a:r>
            <a:r>
              <a:rPr lang="fr-FR" dirty="0"/>
              <a:t> </a:t>
            </a:r>
            <a:r>
              <a:rPr lang="fr-FR" dirty="0" err="1"/>
              <a:t>represent</a:t>
            </a:r>
            <a:r>
              <a:rPr lang="fr-FR" dirty="0"/>
              <a:t> the motivation one has to </a:t>
            </a:r>
            <a:r>
              <a:rPr lang="fr-FR" dirty="0" err="1"/>
              <a:t>adopt</a:t>
            </a:r>
            <a:r>
              <a:rPr lang="fr-FR" dirty="0"/>
              <a:t> the perspective of the </a:t>
            </a:r>
            <a:r>
              <a:rPr lang="fr-FR" dirty="0" err="1"/>
              <a:t>other</a:t>
            </a:r>
            <a:r>
              <a:rPr lang="fr-FR" dirty="0"/>
              <a:t>. </a:t>
            </a:r>
            <a:r>
              <a:rPr lang="fr-FR" dirty="0" err="1"/>
              <a:t>Hence</a:t>
            </a:r>
            <a:r>
              <a:rPr lang="fr-FR" dirty="0"/>
              <a:t>, </a:t>
            </a:r>
            <a:r>
              <a:rPr lang="fr-FR" dirty="0" err="1"/>
              <a:t>this</a:t>
            </a:r>
            <a:r>
              <a:rPr lang="fr-FR" dirty="0"/>
              <a:t> index </a:t>
            </a:r>
            <a:r>
              <a:rPr lang="fr-FR" dirty="0" err="1"/>
              <a:t>is</a:t>
            </a:r>
            <a:r>
              <a:rPr lang="fr-FR" dirty="0"/>
              <a:t> </a:t>
            </a:r>
            <a:r>
              <a:rPr lang="fr-FR" dirty="0" err="1"/>
              <a:t>highly</a:t>
            </a:r>
            <a:r>
              <a:rPr lang="fr-FR" dirty="0"/>
              <a:t> </a:t>
            </a:r>
            <a:r>
              <a:rPr lang="fr-FR" dirty="0" err="1"/>
              <a:t>associated</a:t>
            </a:r>
            <a:r>
              <a:rPr lang="fr-FR" dirty="0"/>
              <a:t> </a:t>
            </a:r>
            <a:r>
              <a:rPr lang="fr-FR" dirty="0" err="1"/>
              <a:t>with</a:t>
            </a:r>
            <a:r>
              <a:rPr lang="fr-FR" dirty="0"/>
              <a:t> the self-</a:t>
            </a:r>
            <a:r>
              <a:rPr lang="fr-FR" dirty="0" err="1"/>
              <a:t>other</a:t>
            </a:r>
            <a:r>
              <a:rPr lang="fr-FR" dirty="0"/>
              <a:t> </a:t>
            </a:r>
            <a:r>
              <a:rPr lang="fr-FR" dirty="0" err="1"/>
              <a:t>priority</a:t>
            </a:r>
            <a:r>
              <a:rPr lang="fr-FR" dirty="0"/>
              <a:t> dimension </a:t>
            </a:r>
            <a:r>
              <a:rPr lang="fr-FR" dirty="0" err="1"/>
              <a:t>that</a:t>
            </a:r>
            <a:r>
              <a:rPr lang="fr-FR" dirty="0"/>
              <a:t> </a:t>
            </a:r>
            <a:r>
              <a:rPr lang="fr-FR" dirty="0" err="1"/>
              <a:t>was</a:t>
            </a:r>
            <a:r>
              <a:rPr lang="fr-FR" dirty="0"/>
              <a:t> </a:t>
            </a:r>
            <a:r>
              <a:rPr lang="fr-FR" dirty="0" err="1"/>
              <a:t>presented</a:t>
            </a:r>
            <a:r>
              <a:rPr lang="fr-FR" dirty="0"/>
              <a:t> </a:t>
            </a:r>
            <a:r>
              <a:rPr lang="fr-FR" dirty="0" err="1"/>
              <a:t>just</a:t>
            </a:r>
            <a:r>
              <a:rPr lang="fr-FR" dirty="0"/>
              <a:t> </a:t>
            </a:r>
            <a:r>
              <a:rPr lang="fr-FR" dirty="0" err="1"/>
              <a:t>before</a:t>
            </a:r>
            <a:r>
              <a:rPr lang="fr-FR" dirty="0"/>
              <a:t>, as </a:t>
            </a:r>
            <a:r>
              <a:rPr lang="fr-FR" dirty="0" err="1"/>
              <a:t>both</a:t>
            </a:r>
            <a:r>
              <a:rPr lang="fr-FR" dirty="0"/>
              <a:t> capture the </a:t>
            </a:r>
            <a:r>
              <a:rPr lang="fr-FR" dirty="0" err="1"/>
              <a:t>attentional</a:t>
            </a:r>
            <a:r>
              <a:rPr lang="fr-FR" dirty="0"/>
              <a:t> </a:t>
            </a:r>
            <a:r>
              <a:rPr lang="fr-FR" dirty="0" err="1"/>
              <a:t>priority</a:t>
            </a:r>
            <a:r>
              <a:rPr lang="fr-FR" dirty="0"/>
              <a:t> one has for the </a:t>
            </a:r>
            <a:r>
              <a:rPr lang="fr-FR" dirty="0" err="1"/>
              <a:t>other</a:t>
            </a:r>
            <a:r>
              <a:rPr lang="fr-FR" dirty="0"/>
              <a:t>. In the </a:t>
            </a:r>
            <a:r>
              <a:rPr lang="fr-FR" dirty="0" err="1"/>
              <a:t>two</a:t>
            </a:r>
            <a:r>
              <a:rPr lang="fr-FR" dirty="0"/>
              <a:t> items </a:t>
            </a:r>
            <a:r>
              <a:rPr lang="fr-FR" dirty="0" err="1"/>
              <a:t>that</a:t>
            </a:r>
            <a:r>
              <a:rPr lang="fr-FR" dirty="0"/>
              <a:t> </a:t>
            </a:r>
            <a:r>
              <a:rPr lang="fr-FR" dirty="0" err="1"/>
              <a:t>you</a:t>
            </a:r>
            <a:r>
              <a:rPr lang="fr-FR" dirty="0"/>
              <a:t> can </a:t>
            </a:r>
            <a:r>
              <a:rPr lang="fr-FR" dirty="0" err="1"/>
              <a:t>read</a:t>
            </a:r>
            <a:r>
              <a:rPr lang="fr-FR" dirty="0"/>
              <a:t> </a:t>
            </a:r>
            <a:r>
              <a:rPr lang="fr-FR" dirty="0" err="1"/>
              <a:t>here</a:t>
            </a:r>
            <a:r>
              <a:rPr lang="fr-FR" dirty="0"/>
              <a:t>, « i </a:t>
            </a:r>
            <a:r>
              <a:rPr lang="fr-FR" dirty="0" err="1"/>
              <a:t>sometimes</a:t>
            </a:r>
            <a:r>
              <a:rPr lang="fr-FR" dirty="0"/>
              <a:t> </a:t>
            </a:r>
            <a:r>
              <a:rPr lang="fr-FR" dirty="0" err="1"/>
              <a:t>try</a:t>
            </a:r>
            <a:r>
              <a:rPr lang="fr-FR" dirty="0"/>
              <a:t> to </a:t>
            </a:r>
            <a:r>
              <a:rPr lang="fr-FR" dirty="0" err="1"/>
              <a:t>understand</a:t>
            </a:r>
            <a:r>
              <a:rPr lang="fr-FR" dirty="0"/>
              <a:t> </a:t>
            </a:r>
            <a:r>
              <a:rPr lang="fr-FR" dirty="0" err="1"/>
              <a:t>my</a:t>
            </a:r>
            <a:r>
              <a:rPr lang="fr-FR" dirty="0"/>
              <a:t> </a:t>
            </a:r>
            <a:r>
              <a:rPr lang="fr-FR" dirty="0" err="1"/>
              <a:t>friends</a:t>
            </a:r>
            <a:r>
              <a:rPr lang="fr-FR" dirty="0"/>
              <a:t> </a:t>
            </a:r>
            <a:r>
              <a:rPr lang="fr-FR" dirty="0" err="1"/>
              <a:t>better</a:t>
            </a:r>
            <a:r>
              <a:rPr lang="fr-FR" dirty="0"/>
              <a:t> by </a:t>
            </a:r>
            <a:r>
              <a:rPr lang="fr-FR" dirty="0" err="1"/>
              <a:t>imagining</a:t>
            </a:r>
            <a:r>
              <a:rPr lang="fr-FR" dirty="0"/>
              <a:t> how </a:t>
            </a:r>
            <a:r>
              <a:rPr lang="fr-FR" dirty="0" err="1"/>
              <a:t>things</a:t>
            </a:r>
            <a:r>
              <a:rPr lang="fr-FR" dirty="0"/>
              <a:t> look </a:t>
            </a:r>
            <a:r>
              <a:rPr lang="fr-FR" dirty="0" err="1"/>
              <a:t>from</a:t>
            </a:r>
            <a:r>
              <a:rPr lang="fr-FR" dirty="0"/>
              <a:t> </a:t>
            </a:r>
            <a:r>
              <a:rPr lang="fr-FR" dirty="0" err="1"/>
              <a:t>their</a:t>
            </a:r>
            <a:r>
              <a:rPr lang="fr-FR" dirty="0"/>
              <a:t> perspectives » and « i </a:t>
            </a:r>
            <a:r>
              <a:rPr lang="fr-FR" dirty="0" err="1"/>
              <a:t>sometimes</a:t>
            </a:r>
            <a:r>
              <a:rPr lang="fr-FR" dirty="0"/>
              <a:t> </a:t>
            </a:r>
            <a:r>
              <a:rPr lang="fr-FR" dirty="0" err="1"/>
              <a:t>try</a:t>
            </a:r>
            <a:r>
              <a:rPr lang="fr-FR" dirty="0"/>
              <a:t> to </a:t>
            </a:r>
            <a:r>
              <a:rPr lang="fr-FR" dirty="0" err="1"/>
              <a:t>understand</a:t>
            </a:r>
            <a:r>
              <a:rPr lang="fr-FR" dirty="0"/>
              <a:t> </a:t>
            </a:r>
            <a:r>
              <a:rPr lang="fr-FR" dirty="0" err="1"/>
              <a:t>my</a:t>
            </a:r>
            <a:r>
              <a:rPr lang="fr-FR" dirty="0"/>
              <a:t> </a:t>
            </a:r>
            <a:r>
              <a:rPr lang="fr-FR" dirty="0" err="1"/>
              <a:t>friends</a:t>
            </a:r>
            <a:r>
              <a:rPr lang="fr-FR" dirty="0"/>
              <a:t> </a:t>
            </a:r>
            <a:r>
              <a:rPr lang="fr-FR" dirty="0" err="1"/>
              <a:t>better</a:t>
            </a:r>
            <a:r>
              <a:rPr lang="fr-FR" dirty="0"/>
              <a:t> by </a:t>
            </a:r>
            <a:r>
              <a:rPr lang="fr-FR" dirty="0" err="1"/>
              <a:t>imagining</a:t>
            </a:r>
            <a:r>
              <a:rPr lang="fr-FR" dirty="0"/>
              <a:t> how </a:t>
            </a:r>
            <a:r>
              <a:rPr lang="fr-FR" dirty="0" err="1"/>
              <a:t>things</a:t>
            </a:r>
            <a:r>
              <a:rPr lang="fr-FR" dirty="0"/>
              <a:t> look </a:t>
            </a:r>
            <a:r>
              <a:rPr lang="fr-FR" dirty="0" err="1"/>
              <a:t>from</a:t>
            </a:r>
            <a:r>
              <a:rPr lang="fr-FR" dirty="0"/>
              <a:t> </a:t>
            </a:r>
            <a:r>
              <a:rPr lang="fr-FR" dirty="0" err="1"/>
              <a:t>their</a:t>
            </a:r>
            <a:r>
              <a:rPr lang="fr-FR" dirty="0"/>
              <a:t> perspective », the </a:t>
            </a:r>
            <a:r>
              <a:rPr lang="fr-FR" dirty="0" err="1"/>
              <a:t>verb</a:t>
            </a:r>
            <a:r>
              <a:rPr lang="fr-FR" dirty="0"/>
              <a:t> </a:t>
            </a:r>
            <a:r>
              <a:rPr lang="fr-FR" dirty="0" err="1"/>
              <a:t>try</a:t>
            </a:r>
            <a:r>
              <a:rPr lang="fr-FR" dirty="0"/>
              <a:t> more </a:t>
            </a:r>
            <a:r>
              <a:rPr lang="fr-FR" dirty="0" err="1"/>
              <a:t>concretelly</a:t>
            </a:r>
            <a:r>
              <a:rPr lang="fr-FR" dirty="0"/>
              <a:t> </a:t>
            </a:r>
            <a:r>
              <a:rPr lang="fr-FR" dirty="0" err="1"/>
              <a:t>reflect</a:t>
            </a:r>
            <a:r>
              <a:rPr lang="fr-FR" dirty="0"/>
              <a:t> the motivation </a:t>
            </a:r>
            <a:r>
              <a:rPr lang="fr-FR" dirty="0" err="1"/>
              <a:t>rather</a:t>
            </a:r>
            <a:r>
              <a:rPr lang="fr-FR" dirty="0"/>
              <a:t> </a:t>
            </a:r>
            <a:r>
              <a:rPr lang="fr-FR" dirty="0" err="1"/>
              <a:t>than</a:t>
            </a:r>
            <a:r>
              <a:rPr lang="fr-FR" dirty="0"/>
              <a:t> the </a:t>
            </a:r>
            <a:r>
              <a:rPr lang="fr-FR" dirty="0" err="1"/>
              <a:t>capacity</a:t>
            </a:r>
            <a:r>
              <a:rPr lang="fr-FR" dirty="0"/>
              <a:t>. </a:t>
            </a:r>
          </a:p>
          <a:p>
            <a:endParaRPr lang="fr-FR" dirty="0"/>
          </a:p>
        </p:txBody>
      </p:sp>
      <p:sp>
        <p:nvSpPr>
          <p:cNvPr id="4" name="Espace réservé du numéro de diapositive 3"/>
          <p:cNvSpPr>
            <a:spLocks noGrp="1"/>
          </p:cNvSpPr>
          <p:nvPr>
            <p:ph type="sldNum" sz="quarter" idx="5"/>
          </p:nvPr>
        </p:nvSpPr>
        <p:spPr/>
        <p:txBody>
          <a:bodyPr/>
          <a:lstStyle/>
          <a:p>
            <a:fld id="{318D66E2-3C3E-4DF7-8599-428E5D8B1917}" type="slidenum">
              <a:rPr lang="fr-BE" smtClean="0"/>
              <a:t>9</a:t>
            </a:fld>
            <a:endParaRPr lang="fr-BE"/>
          </a:p>
        </p:txBody>
      </p:sp>
    </p:spTree>
    <p:extLst>
      <p:ext uri="{BB962C8B-B14F-4D97-AF65-F5344CB8AC3E}">
        <p14:creationId xmlns:p14="http://schemas.microsoft.com/office/powerpoint/2010/main" val="3228306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1E95CB-A35A-4F31-8B03-9EE7B83C134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CCBF68BF-12E3-4A16-8D3A-1D0878365B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04418942-1929-4A9E-BA57-7406D2845A28}"/>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5" name="Espace réservé du pied de page 4">
            <a:extLst>
              <a:ext uri="{FF2B5EF4-FFF2-40B4-BE49-F238E27FC236}">
                <a16:creationId xmlns:a16="http://schemas.microsoft.com/office/drawing/2014/main" id="{FE77125C-EFB9-44CE-9A93-481EF45DFD2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0CB9618D-C2D1-4CC0-9FBA-40934461B660}"/>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2312969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73CF79-247A-4F43-A6DC-F3B9BA6B1F28}"/>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719BC0EA-FD00-4724-9741-3D1D4220DE13}"/>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7582D95-F786-4370-9D3D-21EDD84A96A0}"/>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5" name="Espace réservé du pied de page 4">
            <a:extLst>
              <a:ext uri="{FF2B5EF4-FFF2-40B4-BE49-F238E27FC236}">
                <a16:creationId xmlns:a16="http://schemas.microsoft.com/office/drawing/2014/main" id="{468C8EEB-1BAF-49EE-99EE-0C3DDDCB1E7F}"/>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770795E1-27E0-4FBC-A363-B885CF00DECC}"/>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1911065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1119225-9898-498A-8F26-CBA6F1F26ED3}"/>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57ECD8B3-4C7E-4633-90CC-103163531127}"/>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C6580D20-55AF-42DD-931B-ED7843A9A57D}"/>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5" name="Espace réservé du pied de page 4">
            <a:extLst>
              <a:ext uri="{FF2B5EF4-FFF2-40B4-BE49-F238E27FC236}">
                <a16:creationId xmlns:a16="http://schemas.microsoft.com/office/drawing/2014/main" id="{2DD387ED-02FC-46E5-A3D3-232ABA93229F}"/>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899D6EE4-C947-4DBC-9F44-0E9C4362840F}"/>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3691354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505E73-4DF0-418E-B2B6-99D6C15047E4}"/>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34C96006-428F-4AB5-94AB-49C433F325CB}"/>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1422F6C-91EF-4B9E-BA95-959BFAC383EC}"/>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5" name="Espace réservé du pied de page 4">
            <a:extLst>
              <a:ext uri="{FF2B5EF4-FFF2-40B4-BE49-F238E27FC236}">
                <a16:creationId xmlns:a16="http://schemas.microsoft.com/office/drawing/2014/main" id="{C1355986-B24A-4793-A346-92D8ACE6BEFD}"/>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DA944FC0-D3BB-45A6-B28A-AA6B693834E3}"/>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3677954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87BA7-D58D-4309-BA97-1FB86CEA33E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87DE8B77-FA85-4259-ACC9-1FED4BA372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1FFFD7AB-D4C2-4F0C-82C0-90F5078E97C4}"/>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5" name="Espace réservé du pied de page 4">
            <a:extLst>
              <a:ext uri="{FF2B5EF4-FFF2-40B4-BE49-F238E27FC236}">
                <a16:creationId xmlns:a16="http://schemas.microsoft.com/office/drawing/2014/main" id="{FFAEF5F6-BC04-497D-A122-BB053A287783}"/>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CD51285A-41CF-4B22-88E6-B107719695FD}"/>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2916163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A8CDD7-7F47-476C-8807-E4A27D078950}"/>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BB05359-AFA3-4766-9E41-B2A1657B57DA}"/>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5A9FAA8D-50E3-47F7-801F-7627432B21A5}"/>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E2EE05BE-F0CE-4A2C-BE7D-7D6784776082}"/>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6" name="Espace réservé du pied de page 5">
            <a:extLst>
              <a:ext uri="{FF2B5EF4-FFF2-40B4-BE49-F238E27FC236}">
                <a16:creationId xmlns:a16="http://schemas.microsoft.com/office/drawing/2014/main" id="{D5462ED7-9212-4E34-8F79-DE0917E9D26A}"/>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BC03492C-9CE8-4E3C-A506-455709634DC6}"/>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1742897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064880-C69C-45A9-B147-6CE15977AC42}"/>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A0EEEF44-5E55-4387-8EC0-D6B233A255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A12AD3C9-CB7C-46A4-B1A0-7BB0725214B0}"/>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D0FB39FB-F2C2-4C95-AA99-E4564A2A0D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01903631-3350-4E3A-89BF-BBA86ABB4EEE}"/>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EC62F710-4D8B-42DD-BC19-08F0A46083CF}"/>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8" name="Espace réservé du pied de page 7">
            <a:extLst>
              <a:ext uri="{FF2B5EF4-FFF2-40B4-BE49-F238E27FC236}">
                <a16:creationId xmlns:a16="http://schemas.microsoft.com/office/drawing/2014/main" id="{E772098B-B5B6-478D-B7D6-7401B7E5A436}"/>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6EBC59AA-B7C0-4306-BA08-772D990497C3}"/>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4181692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63AFFC-CF32-4DD9-8E2D-287DE5FF65A6}"/>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9E7D1E21-5E09-42DE-94C3-AB0DB9CC69F9}"/>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4" name="Espace réservé du pied de page 3">
            <a:extLst>
              <a:ext uri="{FF2B5EF4-FFF2-40B4-BE49-F238E27FC236}">
                <a16:creationId xmlns:a16="http://schemas.microsoft.com/office/drawing/2014/main" id="{6E4C63F0-66B5-4004-9EC6-9C731F17BE46}"/>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25D7CCB5-CCA2-44A7-9B1A-C15E48EE4A31}"/>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3332949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5B502F9-1C27-439B-A029-88CE46251951}"/>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3" name="Espace réservé du pied de page 2">
            <a:extLst>
              <a:ext uri="{FF2B5EF4-FFF2-40B4-BE49-F238E27FC236}">
                <a16:creationId xmlns:a16="http://schemas.microsoft.com/office/drawing/2014/main" id="{7C51FC2B-89A3-4ECF-A2FF-4FFA82A20BFB}"/>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6AC2909C-24B4-4C84-BC8B-27B3F4B310A7}"/>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3644534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BA66F5-B0E3-4CA4-8962-9BC40BCB717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76134DA2-F013-4381-9E6A-0AA32E915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95FF85E5-AB57-4480-BF46-001342B4B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EF0F244-BA02-4346-A796-493DF17DC7F8}"/>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6" name="Espace réservé du pied de page 5">
            <a:extLst>
              <a:ext uri="{FF2B5EF4-FFF2-40B4-BE49-F238E27FC236}">
                <a16:creationId xmlns:a16="http://schemas.microsoft.com/office/drawing/2014/main" id="{D6579C1E-1FB2-4E58-8ECC-107041846CA6}"/>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5CFA0E51-027D-46D7-8D7D-F3142DF22D23}"/>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1540938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0210A0F-EA9E-45DD-A8A0-34E600F5DEB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D51CE345-BE76-4E2C-ABEF-16CC3119A1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5FC11265-C5A9-4144-A719-D444DE348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5A80616A-AB71-4F22-B09E-6BBAD9755DAC}"/>
              </a:ext>
            </a:extLst>
          </p:cNvPr>
          <p:cNvSpPr>
            <a:spLocks noGrp="1"/>
          </p:cNvSpPr>
          <p:nvPr>
            <p:ph type="dt" sz="half" idx="10"/>
          </p:nvPr>
        </p:nvSpPr>
        <p:spPr/>
        <p:txBody>
          <a:bodyPr/>
          <a:lstStyle/>
          <a:p>
            <a:fld id="{4258CDA8-5778-40E4-993A-B948A04303A0}" type="datetimeFigureOut">
              <a:rPr lang="fr-BE" smtClean="0"/>
              <a:t>24-09-24</a:t>
            </a:fld>
            <a:endParaRPr lang="fr-BE"/>
          </a:p>
        </p:txBody>
      </p:sp>
      <p:sp>
        <p:nvSpPr>
          <p:cNvPr id="6" name="Espace réservé du pied de page 5">
            <a:extLst>
              <a:ext uri="{FF2B5EF4-FFF2-40B4-BE49-F238E27FC236}">
                <a16:creationId xmlns:a16="http://schemas.microsoft.com/office/drawing/2014/main" id="{961D9EAA-4491-4DBC-BA38-B949BF97EE02}"/>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A7C84BB2-8CFD-43BC-A6A5-0F4530C59A3A}"/>
              </a:ext>
            </a:extLst>
          </p:cNvPr>
          <p:cNvSpPr>
            <a:spLocks noGrp="1"/>
          </p:cNvSpPr>
          <p:nvPr>
            <p:ph type="sldNum" sz="quarter" idx="12"/>
          </p:nvPr>
        </p:nvSpPr>
        <p:spPr/>
        <p:txBody>
          <a:bodyPr/>
          <a:lstStyle/>
          <a:p>
            <a:fld id="{E6FD2014-1504-42E1-B5B4-5727D307A8D5}" type="slidenum">
              <a:rPr lang="fr-BE" smtClean="0"/>
              <a:t>‹N°›</a:t>
            </a:fld>
            <a:endParaRPr lang="fr-BE"/>
          </a:p>
        </p:txBody>
      </p:sp>
    </p:spTree>
    <p:extLst>
      <p:ext uri="{BB962C8B-B14F-4D97-AF65-F5344CB8AC3E}">
        <p14:creationId xmlns:p14="http://schemas.microsoft.com/office/powerpoint/2010/main" val="1674828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C987BEC-D3F4-4D1F-A664-B66385AE7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BB745964-833B-4163-84EA-F05E0ACC54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75B3D93-0572-419B-B964-50AAF55EE0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58CDA8-5778-40E4-993A-B948A04303A0}" type="datetimeFigureOut">
              <a:rPr lang="fr-BE" smtClean="0"/>
              <a:t>24-09-24</a:t>
            </a:fld>
            <a:endParaRPr lang="fr-BE"/>
          </a:p>
        </p:txBody>
      </p:sp>
      <p:sp>
        <p:nvSpPr>
          <p:cNvPr id="5" name="Espace réservé du pied de page 4">
            <a:extLst>
              <a:ext uri="{FF2B5EF4-FFF2-40B4-BE49-F238E27FC236}">
                <a16:creationId xmlns:a16="http://schemas.microsoft.com/office/drawing/2014/main" id="{6E2E28DE-3E38-4888-B2C7-A065B51AE4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52882E22-9B82-49AB-BB75-0F943024F4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FD2014-1504-42E1-B5B4-5727D307A8D5}" type="slidenum">
              <a:rPr lang="fr-BE" smtClean="0"/>
              <a:t>‹N°›</a:t>
            </a:fld>
            <a:endParaRPr lang="fr-BE"/>
          </a:p>
        </p:txBody>
      </p:sp>
    </p:spTree>
    <p:extLst>
      <p:ext uri="{BB962C8B-B14F-4D97-AF65-F5344CB8AC3E}">
        <p14:creationId xmlns:p14="http://schemas.microsoft.com/office/powerpoint/2010/main" val="58949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fif"/><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4.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sv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F1C9BE-48A3-44E8-A0B1-A7F6C36912AE}"/>
              </a:ext>
            </a:extLst>
          </p:cNvPr>
          <p:cNvSpPr>
            <a:spLocks noGrp="1"/>
          </p:cNvSpPr>
          <p:nvPr>
            <p:ph type="ctrTitle"/>
          </p:nvPr>
        </p:nvSpPr>
        <p:spPr>
          <a:xfrm>
            <a:off x="1419497" y="1537555"/>
            <a:ext cx="9353006" cy="2387600"/>
          </a:xfrm>
        </p:spPr>
        <p:txBody>
          <a:bodyPr>
            <a:noAutofit/>
          </a:bodyPr>
          <a:lstStyle/>
          <a:p>
            <a:r>
              <a:rPr lang="en-US" sz="4800" dirty="0"/>
              <a:t>Confusing my viewpoint with his: </a:t>
            </a:r>
            <a:r>
              <a:rPr lang="en-US" sz="4800" b="1" dirty="0"/>
              <a:t>Altered self-other distinction in ASPD</a:t>
            </a:r>
            <a:endParaRPr lang="fr-BE" sz="4800" b="1" dirty="0"/>
          </a:p>
        </p:txBody>
      </p:sp>
      <p:pic>
        <p:nvPicPr>
          <p:cNvPr id="3" name="Image 2">
            <a:extLst>
              <a:ext uri="{FF2B5EF4-FFF2-40B4-BE49-F238E27FC236}">
                <a16:creationId xmlns:a16="http://schemas.microsoft.com/office/drawing/2014/main" id="{A08BE71E-7968-4FF1-8097-38C217FF33A9}"/>
              </a:ext>
            </a:extLst>
          </p:cNvPr>
          <p:cNvPicPr>
            <a:picLocks noChangeAspect="1"/>
          </p:cNvPicPr>
          <p:nvPr/>
        </p:nvPicPr>
        <p:blipFill>
          <a:blip r:embed="rId3"/>
          <a:stretch>
            <a:fillRect/>
          </a:stretch>
        </p:blipFill>
        <p:spPr>
          <a:xfrm>
            <a:off x="10490125" y="6174851"/>
            <a:ext cx="530172" cy="654109"/>
          </a:xfrm>
          <a:prstGeom prst="rect">
            <a:avLst/>
          </a:prstGeom>
        </p:spPr>
      </p:pic>
      <p:pic>
        <p:nvPicPr>
          <p:cNvPr id="4" name="Image 3">
            <a:extLst>
              <a:ext uri="{FF2B5EF4-FFF2-40B4-BE49-F238E27FC236}">
                <a16:creationId xmlns:a16="http://schemas.microsoft.com/office/drawing/2014/main" id="{4135648E-ACD9-4BA8-B52A-C046392BE833}"/>
              </a:ext>
            </a:extLst>
          </p:cNvPr>
          <p:cNvPicPr>
            <a:picLocks noChangeAspect="1"/>
          </p:cNvPicPr>
          <p:nvPr/>
        </p:nvPicPr>
        <p:blipFill>
          <a:blip r:embed="rId4"/>
          <a:stretch>
            <a:fillRect/>
          </a:stretch>
        </p:blipFill>
        <p:spPr>
          <a:xfrm>
            <a:off x="11073431" y="6223621"/>
            <a:ext cx="1067352" cy="554290"/>
          </a:xfrm>
          <a:prstGeom prst="rect">
            <a:avLst/>
          </a:prstGeom>
        </p:spPr>
      </p:pic>
      <p:pic>
        <p:nvPicPr>
          <p:cNvPr id="5" name="Image 4" descr="Une image contenant texte, clipart&#10;&#10;Description générée automatiquement">
            <a:extLst>
              <a:ext uri="{FF2B5EF4-FFF2-40B4-BE49-F238E27FC236}">
                <a16:creationId xmlns:a16="http://schemas.microsoft.com/office/drawing/2014/main" id="{861868BA-E16E-4B71-83B9-13E7087B406A}"/>
              </a:ext>
            </a:extLst>
          </p:cNvPr>
          <p:cNvPicPr>
            <a:picLocks noChangeAspect="1"/>
          </p:cNvPicPr>
          <p:nvPr/>
        </p:nvPicPr>
        <p:blipFill>
          <a:blip r:embed="rId5"/>
          <a:stretch>
            <a:fillRect/>
          </a:stretch>
        </p:blipFill>
        <p:spPr>
          <a:xfrm>
            <a:off x="9593268" y="6355295"/>
            <a:ext cx="813558" cy="430241"/>
          </a:xfrm>
          <a:prstGeom prst="rect">
            <a:avLst/>
          </a:prstGeom>
        </p:spPr>
      </p:pic>
      <p:pic>
        <p:nvPicPr>
          <p:cNvPr id="6" name="Image 5">
            <a:extLst>
              <a:ext uri="{FF2B5EF4-FFF2-40B4-BE49-F238E27FC236}">
                <a16:creationId xmlns:a16="http://schemas.microsoft.com/office/drawing/2014/main" id="{7856C510-B639-4EDB-8306-19E0CCA9EA19}"/>
              </a:ext>
            </a:extLst>
          </p:cNvPr>
          <p:cNvPicPr>
            <a:picLocks noChangeAspect="1"/>
          </p:cNvPicPr>
          <p:nvPr/>
        </p:nvPicPr>
        <p:blipFill>
          <a:blip r:embed="rId6"/>
          <a:stretch>
            <a:fillRect/>
          </a:stretch>
        </p:blipFill>
        <p:spPr>
          <a:xfrm>
            <a:off x="7477872" y="6329677"/>
            <a:ext cx="1033150" cy="496773"/>
          </a:xfrm>
          <a:prstGeom prst="rect">
            <a:avLst/>
          </a:prstGeom>
        </p:spPr>
      </p:pic>
      <p:pic>
        <p:nvPicPr>
          <p:cNvPr id="8" name="Image 7">
            <a:extLst>
              <a:ext uri="{FF2B5EF4-FFF2-40B4-BE49-F238E27FC236}">
                <a16:creationId xmlns:a16="http://schemas.microsoft.com/office/drawing/2014/main" id="{A88C9F6B-0D00-4BED-82F7-B9357E1BC413}"/>
              </a:ext>
            </a:extLst>
          </p:cNvPr>
          <p:cNvPicPr>
            <a:picLocks noChangeAspect="1"/>
          </p:cNvPicPr>
          <p:nvPr/>
        </p:nvPicPr>
        <p:blipFill>
          <a:blip r:embed="rId7"/>
          <a:stretch>
            <a:fillRect/>
          </a:stretch>
        </p:blipFill>
        <p:spPr>
          <a:xfrm>
            <a:off x="8520943" y="6442655"/>
            <a:ext cx="922283" cy="317419"/>
          </a:xfrm>
          <a:prstGeom prst="rect">
            <a:avLst/>
          </a:prstGeom>
        </p:spPr>
      </p:pic>
      <p:pic>
        <p:nvPicPr>
          <p:cNvPr id="10" name="Image 9">
            <a:extLst>
              <a:ext uri="{FF2B5EF4-FFF2-40B4-BE49-F238E27FC236}">
                <a16:creationId xmlns:a16="http://schemas.microsoft.com/office/drawing/2014/main" id="{E8209593-B7DD-4F57-AE49-25643F0AC7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66873" y="90771"/>
            <a:ext cx="1578015" cy="362877"/>
          </a:xfrm>
          <a:prstGeom prst="rect">
            <a:avLst/>
          </a:prstGeom>
        </p:spPr>
      </p:pic>
      <p:pic>
        <p:nvPicPr>
          <p:cNvPr id="11" name="Image 10">
            <a:extLst>
              <a:ext uri="{FF2B5EF4-FFF2-40B4-BE49-F238E27FC236}">
                <a16:creationId xmlns:a16="http://schemas.microsoft.com/office/drawing/2014/main" id="{FEEB91FB-AC0B-4C73-9F9D-273301FAB4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370" y="6327667"/>
            <a:ext cx="943054" cy="517005"/>
          </a:xfrm>
          <a:prstGeom prst="rect">
            <a:avLst/>
          </a:prstGeom>
        </p:spPr>
      </p:pic>
      <p:pic>
        <p:nvPicPr>
          <p:cNvPr id="12" name="Picture 2" descr="Pop&amp;Gum - Studio Graphique IoNS • Insitute of Neuroscience (UCLouvain)">
            <a:extLst>
              <a:ext uri="{FF2B5EF4-FFF2-40B4-BE49-F238E27FC236}">
                <a16:creationId xmlns:a16="http://schemas.microsoft.com/office/drawing/2014/main" id="{DA85B4F9-DB36-4EAE-A20F-FBF940C5D6D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727" y="6493090"/>
            <a:ext cx="703915" cy="240765"/>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3BD14BFC-BD8A-40A0-AA1A-BC52C9CCF56B}"/>
              </a:ext>
            </a:extLst>
          </p:cNvPr>
          <p:cNvSpPr txBox="1"/>
          <p:nvPr/>
        </p:nvSpPr>
        <p:spPr>
          <a:xfrm>
            <a:off x="8072958" y="6009895"/>
            <a:ext cx="294733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black"/>
                </a:solidFill>
                <a:effectLst/>
                <a:uLnTx/>
                <a:uFillTx/>
                <a:latin typeface="+mj-lt"/>
                <a:ea typeface="+mn-ea"/>
                <a:cs typeface="+mn-cs"/>
              </a:rPr>
              <a:t>In collaboration </a:t>
            </a:r>
            <a:r>
              <a:rPr kumimoji="0" lang="fr-FR" sz="1600" b="0" i="1" u="none" strike="noStrike" kern="1200" cap="none" spc="0" normalizeH="0" baseline="0" noProof="0" dirty="0" err="1">
                <a:ln>
                  <a:noFill/>
                </a:ln>
                <a:solidFill>
                  <a:prstClr val="black"/>
                </a:solidFill>
                <a:effectLst/>
                <a:uLnTx/>
                <a:uFillTx/>
                <a:latin typeface="+mj-lt"/>
                <a:ea typeface="+mn-ea"/>
                <a:cs typeface="+mn-cs"/>
              </a:rPr>
              <a:t>with</a:t>
            </a:r>
            <a:r>
              <a:rPr kumimoji="0" lang="fr-FR" sz="1600" b="0" i="1" u="none" strike="noStrike" kern="1200" cap="none" spc="0" normalizeH="0" baseline="0" noProof="0" dirty="0">
                <a:ln>
                  <a:noFill/>
                </a:ln>
                <a:solidFill>
                  <a:prstClr val="black"/>
                </a:solidFill>
                <a:effectLst/>
                <a:uLnTx/>
                <a:uFillTx/>
                <a:latin typeface="+mj-lt"/>
                <a:ea typeface="+mn-ea"/>
                <a:cs typeface="+mn-cs"/>
              </a:rPr>
              <a:t>:</a:t>
            </a:r>
            <a:endParaRPr kumimoji="0" lang="fr-BE" sz="1600" b="0" i="1" u="none" strike="noStrike" kern="1200" cap="none" spc="0" normalizeH="0" baseline="0" noProof="0" dirty="0">
              <a:ln>
                <a:noFill/>
              </a:ln>
              <a:solidFill>
                <a:prstClr val="black"/>
              </a:solidFill>
              <a:effectLst/>
              <a:uLnTx/>
              <a:uFillTx/>
              <a:latin typeface="+mj-lt"/>
              <a:ea typeface="+mn-ea"/>
              <a:cs typeface="+mn-cs"/>
            </a:endParaRPr>
          </a:p>
        </p:txBody>
      </p:sp>
      <p:sp>
        <p:nvSpPr>
          <p:cNvPr id="14" name="ZoneTexte 13">
            <a:extLst>
              <a:ext uri="{FF2B5EF4-FFF2-40B4-BE49-F238E27FC236}">
                <a16:creationId xmlns:a16="http://schemas.microsoft.com/office/drawing/2014/main" id="{770EDA9E-81F7-4017-9DD0-F1ED745C79D2}"/>
              </a:ext>
            </a:extLst>
          </p:cNvPr>
          <p:cNvSpPr txBox="1"/>
          <p:nvPr/>
        </p:nvSpPr>
        <p:spPr>
          <a:xfrm>
            <a:off x="194920" y="5863806"/>
            <a:ext cx="282422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Calibri Light" panose="020F0302020204030204"/>
                <a:ea typeface="+mn-ea"/>
                <a:cs typeface="+mn-cs"/>
              </a:rPr>
              <a:t>BIGOT Alix </a:t>
            </a:r>
            <a:endParaRPr kumimoji="0" lang="fr-BE" sz="28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pic>
        <p:nvPicPr>
          <p:cNvPr id="15" name="Picture 2" descr="Logos">
            <a:extLst>
              <a:ext uri="{FF2B5EF4-FFF2-40B4-BE49-F238E27FC236}">
                <a16:creationId xmlns:a16="http://schemas.microsoft.com/office/drawing/2014/main" id="{294AA2B1-491B-4829-B5A3-22395A7A6D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9042" y="128280"/>
            <a:ext cx="825150" cy="523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476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18852DF-7D13-484D-823A-F60185B28587}"/>
              </a:ext>
            </a:extLst>
          </p:cNvPr>
          <p:cNvSpPr txBox="1">
            <a:spLocks/>
          </p:cNvSpPr>
          <p:nvPr/>
        </p:nvSpPr>
        <p:spPr>
          <a:xfrm>
            <a:off x="139337" y="18255"/>
            <a:ext cx="114198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t>Analyses: </a:t>
            </a:r>
            <a:r>
              <a:rPr lang="fr-FR" dirty="0" err="1"/>
              <a:t>Independant</a:t>
            </a:r>
            <a:r>
              <a:rPr lang="fr-FR" dirty="0"/>
              <a:t> </a:t>
            </a:r>
            <a:r>
              <a:rPr lang="fr-FR" dirty="0" err="1"/>
              <a:t>sample</a:t>
            </a:r>
            <a:r>
              <a:rPr lang="fr-FR" dirty="0"/>
              <a:t> </a:t>
            </a:r>
            <a:r>
              <a:rPr lang="fr-FR" dirty="0" err="1"/>
              <a:t>T-test</a:t>
            </a:r>
            <a:r>
              <a:rPr lang="fr-FR" dirty="0"/>
              <a:t> </a:t>
            </a:r>
            <a:r>
              <a:rPr lang="fr-FR" sz="2800" dirty="0"/>
              <a:t>(ASPD vs. </a:t>
            </a:r>
            <a:r>
              <a:rPr lang="fr-FR" sz="2800" dirty="0" err="1"/>
              <a:t>controls</a:t>
            </a:r>
            <a:r>
              <a:rPr lang="fr-FR" sz="2800" dirty="0"/>
              <a:t>)</a:t>
            </a:r>
            <a:endParaRPr lang="fr-BE" sz="2800" dirty="0"/>
          </a:p>
        </p:txBody>
      </p:sp>
      <p:sp>
        <p:nvSpPr>
          <p:cNvPr id="5" name="ZoneTexte 4">
            <a:extLst>
              <a:ext uri="{FF2B5EF4-FFF2-40B4-BE49-F238E27FC236}">
                <a16:creationId xmlns:a16="http://schemas.microsoft.com/office/drawing/2014/main" id="{9111408F-BDA0-4E13-A1C6-47A848E84135}"/>
              </a:ext>
            </a:extLst>
          </p:cNvPr>
          <p:cNvSpPr txBox="1"/>
          <p:nvPr/>
        </p:nvSpPr>
        <p:spPr>
          <a:xfrm>
            <a:off x="308113" y="1756090"/>
            <a:ext cx="11947024" cy="1692771"/>
          </a:xfrm>
          <a:prstGeom prst="rect">
            <a:avLst/>
          </a:prstGeom>
          <a:noFill/>
        </p:spPr>
        <p:txBody>
          <a:bodyPr wrap="square" rtlCol="0">
            <a:spAutoFit/>
          </a:bodyPr>
          <a:lstStyle/>
          <a:p>
            <a:r>
              <a:rPr lang="fr-FR" sz="3600" dirty="0">
                <a:ln w="0"/>
                <a:solidFill>
                  <a:srgbClr val="4472C4">
                    <a:lumMod val="75000"/>
                  </a:srgbClr>
                </a:solidFill>
                <a:effectLst>
                  <a:outerShdw blurRad="60007" dist="310007" dir="7680000" sy="30000" kx="1300200" algn="ctr" rotWithShape="0">
                    <a:prstClr val="black">
                      <a:alpha val="32000"/>
                    </a:prstClr>
                  </a:outerShdw>
                </a:effectLst>
              </a:rPr>
              <a:t>Self-</a:t>
            </a:r>
            <a:r>
              <a:rPr lang="fr-FR" sz="3600" dirty="0" err="1">
                <a:ln w="0"/>
                <a:solidFill>
                  <a:srgbClr val="4472C4">
                    <a:lumMod val="75000"/>
                  </a:srgbClr>
                </a:solidFill>
                <a:effectLst>
                  <a:outerShdw blurRad="60007" dist="310007" dir="7680000" sy="30000" kx="1300200" algn="ctr" rotWithShape="0">
                    <a:prstClr val="black">
                      <a:alpha val="32000"/>
                    </a:prstClr>
                  </a:outerShdw>
                </a:effectLst>
              </a:rPr>
              <a:t>other</a:t>
            </a:r>
            <a:r>
              <a:rPr lang="fr-FR" sz="3600" dirty="0">
                <a:ln w="0"/>
                <a:solidFill>
                  <a:srgbClr val="4472C4">
                    <a:lumMod val="75000"/>
                  </a:srgbClr>
                </a:solidFill>
                <a:effectLst>
                  <a:outerShdw blurRad="60007" dist="310007" dir="7680000" sy="30000" kx="1300200" algn="ctr" rotWithShape="0">
                    <a:prstClr val="black">
                      <a:alpha val="32000"/>
                    </a:prstClr>
                  </a:outerShdw>
                </a:effectLst>
              </a:rPr>
              <a:t> </a:t>
            </a:r>
            <a:r>
              <a:rPr lang="fr-FR" sz="3600" dirty="0" err="1">
                <a:ln w="0"/>
                <a:solidFill>
                  <a:srgbClr val="4472C4">
                    <a:lumMod val="75000"/>
                  </a:srgbClr>
                </a:solidFill>
                <a:effectLst>
                  <a:outerShdw blurRad="60007" dist="310007" dir="7680000" sy="30000" kx="1300200" algn="ctr" rotWithShape="0">
                    <a:prstClr val="black">
                      <a:alpha val="32000"/>
                    </a:prstClr>
                  </a:outerShdw>
                </a:effectLst>
              </a:rPr>
              <a:t>Priority</a:t>
            </a:r>
            <a:r>
              <a:rPr lang="fr-FR" sz="3600" dirty="0">
                <a:ln w="0"/>
                <a:solidFill>
                  <a:srgbClr val="4472C4">
                    <a:lumMod val="75000"/>
                  </a:srgbClr>
                </a:solidFill>
                <a:effectLst>
                  <a:outerShdw blurRad="60007" dist="310007" dir="7680000" sy="30000" kx="1300200" algn="ctr" rotWithShape="0">
                    <a:prstClr val="black">
                      <a:alpha val="32000"/>
                    </a:prstClr>
                  </a:outerShdw>
                </a:effectLst>
              </a:rPr>
              <a:t>: </a:t>
            </a:r>
            <a:r>
              <a:rPr lang="fr-FR" sz="2000" i="1" dirty="0" err="1">
                <a:ln w="0"/>
                <a:solidFill>
                  <a:prstClr val="black"/>
                </a:solidFill>
                <a:effectLst>
                  <a:outerShdw blurRad="60007" dist="310007" dir="7680000" sy="30000" kx="1300200" algn="ctr" rotWithShape="0">
                    <a:prstClr val="black">
                      <a:alpha val="32000"/>
                    </a:prstClr>
                  </a:outerShdw>
                </a:effectLst>
                <a:latin typeface="Calibri Light" panose="020F0302020204030204"/>
              </a:rPr>
              <a:t>prioritizing</a:t>
            </a:r>
            <a:r>
              <a:rPr lang="fr-FR" sz="2000" i="1" dirty="0">
                <a:ln w="0"/>
                <a:solidFill>
                  <a:prstClr val="black"/>
                </a:solidFill>
                <a:effectLst>
                  <a:outerShdw blurRad="60007" dist="310007" dir="7680000" sy="30000" kx="1300200" algn="ctr" rotWithShape="0">
                    <a:prstClr val="black">
                      <a:alpha val="32000"/>
                    </a:prstClr>
                  </a:outerShdw>
                </a:effectLst>
                <a:latin typeface="Calibri Light" panose="020F0302020204030204"/>
              </a:rPr>
              <a:t> the self or the </a:t>
            </a:r>
            <a:r>
              <a:rPr lang="fr-FR" sz="2000" i="1" dirty="0" err="1">
                <a:ln w="0"/>
                <a:solidFill>
                  <a:prstClr val="black"/>
                </a:solidFill>
                <a:effectLst>
                  <a:outerShdw blurRad="60007" dist="310007" dir="7680000" sy="30000" kx="1300200" algn="ctr" rotWithShape="0">
                    <a:prstClr val="black">
                      <a:alpha val="32000"/>
                    </a:prstClr>
                  </a:outerShdw>
                </a:effectLst>
                <a:latin typeface="Calibri Light" panose="020F0302020204030204"/>
              </a:rPr>
              <a:t>other</a:t>
            </a:r>
            <a:r>
              <a:rPr lang="fr-FR" sz="2000" i="1" dirty="0">
                <a:ln w="0"/>
                <a:solidFill>
                  <a:prstClr val="black"/>
                </a:solidFill>
                <a:effectLst>
                  <a:outerShdw blurRad="60007" dist="310007" dir="7680000" sy="30000" kx="1300200" algn="ctr" rotWithShape="0">
                    <a:prstClr val="black">
                      <a:alpha val="32000"/>
                    </a:prstClr>
                  </a:outerShdw>
                </a:effectLst>
                <a:latin typeface="Calibri Light" panose="020F0302020204030204"/>
              </a:rPr>
              <a:t> perspective </a:t>
            </a:r>
          </a:p>
          <a:p>
            <a:endParaRPr lang="fr-FR" sz="800" dirty="0">
              <a:ln w="0"/>
              <a:solidFill>
                <a:srgbClr val="4472C4">
                  <a:lumMod val="75000"/>
                </a:srgbClr>
              </a:solidFill>
              <a:effectLst>
                <a:outerShdw blurRad="60007" dist="310007" dir="7680000" sy="30000" kx="1300200" algn="ctr" rotWithShape="0">
                  <a:prstClr val="black">
                    <a:alpha val="32000"/>
                  </a:prstClr>
                </a:outerShdw>
              </a:effectLst>
            </a:endParaRPr>
          </a:p>
          <a:p>
            <a:pPr lvl="0"/>
            <a:r>
              <a:rPr lang="fr-FR" sz="2400" i="1" dirty="0">
                <a:latin typeface="+mj-lt"/>
              </a:rPr>
              <a:t>t</a:t>
            </a:r>
            <a:r>
              <a:rPr lang="fr-FR" sz="2400" dirty="0">
                <a:latin typeface="+mj-lt"/>
              </a:rPr>
              <a:t>(38) </a:t>
            </a:r>
            <a:r>
              <a:rPr lang="fr-FR" sz="2400" i="1" dirty="0">
                <a:latin typeface="+mj-lt"/>
              </a:rPr>
              <a:t>= </a:t>
            </a:r>
            <a:r>
              <a:rPr lang="fr-FR" sz="2400" dirty="0">
                <a:latin typeface="+mj-lt"/>
              </a:rPr>
              <a:t>-1.491, </a:t>
            </a:r>
            <a:r>
              <a:rPr lang="fr-FR" sz="2400" i="1" dirty="0">
                <a:latin typeface="+mj-lt"/>
              </a:rPr>
              <a:t>p </a:t>
            </a:r>
            <a:r>
              <a:rPr lang="fr-FR" sz="2400" dirty="0">
                <a:latin typeface="+mj-lt"/>
              </a:rPr>
              <a:t>= .149</a:t>
            </a:r>
            <a:r>
              <a:rPr lang="en-US" sz="2400" dirty="0">
                <a:latin typeface="+mj-lt"/>
              </a:rPr>
              <a:t> ; </a:t>
            </a:r>
            <a:r>
              <a:rPr lang="en-US" sz="2400" i="1" dirty="0">
                <a:latin typeface="+mj-lt"/>
              </a:rPr>
              <a:t>M</a:t>
            </a:r>
            <a:r>
              <a:rPr lang="en-US" sz="2400" baseline="-25000" dirty="0">
                <a:latin typeface="+mj-lt"/>
              </a:rPr>
              <a:t>ASPD</a:t>
            </a:r>
            <a:r>
              <a:rPr lang="en-US" sz="2400" dirty="0">
                <a:latin typeface="+mj-lt"/>
              </a:rPr>
              <a:t> = 5.26 p.p.(21.72 p.p.) and </a:t>
            </a:r>
            <a:r>
              <a:rPr lang="en-US" sz="2400" i="1" dirty="0" err="1">
                <a:latin typeface="+mj-lt"/>
              </a:rPr>
              <a:t>M</a:t>
            </a:r>
            <a:r>
              <a:rPr lang="en-US" sz="2400" baseline="-25000" dirty="0" err="1">
                <a:latin typeface="+mj-lt"/>
              </a:rPr>
              <a:t>control</a:t>
            </a:r>
            <a:r>
              <a:rPr lang="en-US" sz="2400" dirty="0">
                <a:latin typeface="+mj-lt"/>
              </a:rPr>
              <a:t> = -2.11 p.p.(6.08 p.p.)</a:t>
            </a:r>
            <a:r>
              <a:rPr lang="fr-FR" sz="2400" dirty="0">
                <a:solidFill>
                  <a:srgbClr val="ED7D31">
                    <a:lumMod val="75000"/>
                  </a:srgbClr>
                </a:solidFill>
                <a:effectLst>
                  <a:outerShdw blurRad="60007" dist="310007" dir="7680000" sy="30000" kx="1300200" algn="ctr" rotWithShape="0">
                    <a:prstClr val="black">
                      <a:alpha val="32000"/>
                    </a:prstClr>
                  </a:outerShdw>
                </a:effectLst>
              </a:rPr>
              <a:t> </a:t>
            </a:r>
          </a:p>
          <a:p>
            <a:pPr lvl="0"/>
            <a:r>
              <a:rPr lang="fr-FR" sz="1200" dirty="0">
                <a:solidFill>
                  <a:srgbClr val="ED7D31">
                    <a:lumMod val="75000"/>
                  </a:srgbClr>
                </a:solidFill>
                <a:effectLst>
                  <a:outerShdw blurRad="60007" dist="310007" dir="7680000" sy="30000" kx="1300200" algn="ctr" rotWithShape="0">
                    <a:prstClr val="black">
                      <a:alpha val="32000"/>
                    </a:prstClr>
                  </a:outerShdw>
                </a:effectLst>
              </a:rPr>
              <a:t>	</a:t>
            </a:r>
          </a:p>
          <a:p>
            <a:pPr lvl="0"/>
            <a:r>
              <a:rPr lang="fr-FR" sz="2400" dirty="0">
                <a:solidFill>
                  <a:srgbClr val="ED7D31">
                    <a:lumMod val="75000"/>
                  </a:srgbClr>
                </a:solidFill>
                <a:effectLst>
                  <a:outerShdw blurRad="60007" dist="310007" dir="7680000" sy="30000" kx="1300200" algn="ctr" rotWithShape="0">
                    <a:prstClr val="black">
                      <a:alpha val="32000"/>
                    </a:prstClr>
                  </a:outerShdw>
                </a:effectLst>
              </a:rPr>
              <a:t>	IRI SOP: </a:t>
            </a:r>
            <a:r>
              <a:rPr lang="en-US" i="1" dirty="0">
                <a:solidFill>
                  <a:prstClr val="black"/>
                </a:solidFill>
                <a:latin typeface="Calibri Light" panose="020F0302020204030204"/>
              </a:rPr>
              <a:t>t</a:t>
            </a:r>
            <a:r>
              <a:rPr lang="en-US" dirty="0">
                <a:solidFill>
                  <a:prstClr val="black"/>
                </a:solidFill>
                <a:latin typeface="Calibri Light" panose="020F0302020204030204"/>
              </a:rPr>
              <a:t>(38) = -1.173, </a:t>
            </a:r>
            <a:r>
              <a:rPr lang="en-US" i="1" dirty="0">
                <a:solidFill>
                  <a:prstClr val="black"/>
                </a:solidFill>
                <a:latin typeface="Calibri Light" panose="020F0302020204030204"/>
              </a:rPr>
              <a:t>p</a:t>
            </a:r>
            <a:r>
              <a:rPr lang="en-US" dirty="0">
                <a:solidFill>
                  <a:prstClr val="black"/>
                </a:solidFill>
                <a:latin typeface="Calibri Light" panose="020F0302020204030204"/>
              </a:rPr>
              <a:t> = .248; </a:t>
            </a:r>
            <a:r>
              <a:rPr lang="en-US" i="1" dirty="0">
                <a:solidFill>
                  <a:prstClr val="black"/>
                </a:solidFill>
                <a:latin typeface="Calibri Light" panose="020F0302020204030204"/>
              </a:rPr>
              <a:t>M</a:t>
            </a:r>
            <a:r>
              <a:rPr lang="en-US" baseline="-25000" dirty="0">
                <a:solidFill>
                  <a:prstClr val="black"/>
                </a:solidFill>
                <a:latin typeface="Calibri Light" panose="020F0302020204030204"/>
              </a:rPr>
              <a:t>ASPD</a:t>
            </a:r>
            <a:r>
              <a:rPr lang="en-US" dirty="0">
                <a:solidFill>
                  <a:prstClr val="black"/>
                </a:solidFill>
                <a:latin typeface="Calibri Light" panose="020F0302020204030204"/>
              </a:rPr>
              <a:t> = 30.75 (8.25) and </a:t>
            </a:r>
            <a:r>
              <a:rPr lang="en-US" i="1" dirty="0" err="1">
                <a:solidFill>
                  <a:prstClr val="black"/>
                </a:solidFill>
                <a:latin typeface="Calibri Light" panose="020F0302020204030204"/>
              </a:rPr>
              <a:t>M</a:t>
            </a:r>
            <a:r>
              <a:rPr lang="en-US" baseline="-25000" dirty="0" err="1">
                <a:solidFill>
                  <a:prstClr val="black"/>
                </a:solidFill>
                <a:latin typeface="Calibri Light" panose="020F0302020204030204"/>
              </a:rPr>
              <a:t>control</a:t>
            </a:r>
            <a:r>
              <a:rPr lang="en-US" baseline="-25000" dirty="0">
                <a:solidFill>
                  <a:prstClr val="black"/>
                </a:solidFill>
                <a:latin typeface="Calibri Light" panose="020F0302020204030204"/>
              </a:rPr>
              <a:t> </a:t>
            </a:r>
            <a:r>
              <a:rPr lang="en-US" dirty="0">
                <a:solidFill>
                  <a:prstClr val="black"/>
                </a:solidFill>
                <a:latin typeface="Calibri Light" panose="020F0302020204030204"/>
              </a:rPr>
              <a:t>= 33.47 </a:t>
            </a:r>
            <a:r>
              <a:rPr lang="en-US" i="1" dirty="0">
                <a:solidFill>
                  <a:prstClr val="black"/>
                </a:solidFill>
                <a:latin typeface="Calibri Light" panose="020F0302020204030204"/>
              </a:rPr>
              <a:t>(</a:t>
            </a:r>
            <a:r>
              <a:rPr lang="en-US" dirty="0">
                <a:solidFill>
                  <a:prstClr val="black"/>
                </a:solidFill>
                <a:latin typeface="Calibri Light" panose="020F0302020204030204"/>
              </a:rPr>
              <a:t>6.17)</a:t>
            </a:r>
            <a:endParaRPr lang="fr-BE" sz="2400" dirty="0">
              <a:solidFill>
                <a:schemeClr val="accent1">
                  <a:lumMod val="75000"/>
                </a:schemeClr>
              </a:solidFill>
              <a:latin typeface="+mj-lt"/>
            </a:endParaRPr>
          </a:p>
        </p:txBody>
      </p:sp>
      <p:sp>
        <p:nvSpPr>
          <p:cNvPr id="6" name="ZoneTexte 5">
            <a:extLst>
              <a:ext uri="{FF2B5EF4-FFF2-40B4-BE49-F238E27FC236}">
                <a16:creationId xmlns:a16="http://schemas.microsoft.com/office/drawing/2014/main" id="{9606E94E-0F0D-44A6-8C28-9EF62C240EEB}"/>
              </a:ext>
            </a:extLst>
          </p:cNvPr>
          <p:cNvSpPr txBox="1"/>
          <p:nvPr/>
        </p:nvSpPr>
        <p:spPr>
          <a:xfrm>
            <a:off x="308113" y="3992395"/>
            <a:ext cx="11947024" cy="1754326"/>
          </a:xfrm>
          <a:prstGeom prst="rect">
            <a:avLst/>
          </a:prstGeom>
          <a:noFill/>
          <a:effectLst>
            <a:outerShdw blurRad="76200" dir="13500000" sy="23000" kx="1200000" algn="br" rotWithShape="0">
              <a:prstClr val="black">
                <a:alpha val="20000"/>
              </a:prstClr>
            </a:outerShdw>
          </a:effectLst>
        </p:spPr>
        <p:txBody>
          <a:bodyPr wrap="square" rtlCol="0">
            <a:spAutoFit/>
          </a:bodyPr>
          <a:lstStyle/>
          <a:p>
            <a:r>
              <a:rPr lang="fr-FR" sz="4000" dirty="0">
                <a:ln w="0"/>
                <a:solidFill>
                  <a:schemeClr val="accent2"/>
                </a:solidFill>
                <a:effectLst>
                  <a:outerShdw blurRad="60007" dist="310007" dir="7680000" sy="30000" kx="1300200" algn="ctr" rotWithShape="0">
                    <a:prstClr val="black">
                      <a:alpha val="32000"/>
                    </a:prstClr>
                  </a:outerShdw>
                </a:effectLst>
              </a:rPr>
              <a:t>Self-</a:t>
            </a:r>
            <a:r>
              <a:rPr lang="fr-FR" sz="4000" dirty="0" err="1">
                <a:ln w="0"/>
                <a:solidFill>
                  <a:schemeClr val="accent2"/>
                </a:solidFill>
                <a:effectLst>
                  <a:outerShdw blurRad="60007" dist="310007" dir="7680000" sy="30000" kx="1300200" algn="ctr" rotWithShape="0">
                    <a:prstClr val="black">
                      <a:alpha val="32000"/>
                    </a:prstClr>
                  </a:outerShdw>
                </a:effectLst>
              </a:rPr>
              <a:t>other</a:t>
            </a:r>
            <a:r>
              <a:rPr lang="fr-FR" sz="4000" dirty="0">
                <a:ln w="0"/>
                <a:solidFill>
                  <a:schemeClr val="accent2"/>
                </a:solidFill>
                <a:effectLst>
                  <a:outerShdw blurRad="60007" dist="310007" dir="7680000" sy="30000" kx="1300200" algn="ctr" rotWithShape="0">
                    <a:prstClr val="black">
                      <a:alpha val="32000"/>
                    </a:prstClr>
                  </a:outerShdw>
                </a:effectLst>
              </a:rPr>
              <a:t> Distinction: </a:t>
            </a:r>
            <a:r>
              <a:rPr lang="fr-FR" sz="2000" i="1" dirty="0" err="1">
                <a:ln w="0"/>
                <a:solidFill>
                  <a:prstClr val="black"/>
                </a:solidFill>
                <a:effectLst>
                  <a:outerShdw blurRad="60007" dist="310007" dir="7680000" sy="30000" kx="1300200" algn="ctr" rotWithShape="0">
                    <a:prstClr val="black">
                      <a:alpha val="32000"/>
                    </a:prstClr>
                  </a:outerShdw>
                </a:effectLst>
                <a:latin typeface="Calibri Light" panose="020F0302020204030204"/>
              </a:rPr>
              <a:t>distinguishing</a:t>
            </a:r>
            <a:r>
              <a:rPr lang="fr-FR" sz="2000" i="1" dirty="0">
                <a:ln w="0"/>
                <a:solidFill>
                  <a:prstClr val="black"/>
                </a:solidFill>
                <a:effectLst>
                  <a:outerShdw blurRad="60007" dist="310007" dir="7680000" sy="30000" kx="1300200" algn="ctr" rotWithShape="0">
                    <a:prstClr val="black">
                      <a:alpha val="32000"/>
                    </a:prstClr>
                  </a:outerShdw>
                </a:effectLst>
                <a:latin typeface="Calibri Light" panose="020F0302020204030204"/>
              </a:rPr>
              <a:t> </a:t>
            </a:r>
            <a:r>
              <a:rPr lang="fr-FR" sz="2000" i="1" dirty="0" err="1">
                <a:ln w="0"/>
                <a:solidFill>
                  <a:prstClr val="black"/>
                </a:solidFill>
                <a:effectLst>
                  <a:outerShdw blurRad="60007" dist="310007" dir="7680000" sy="30000" kx="1300200" algn="ctr" rotWithShape="0">
                    <a:prstClr val="black">
                      <a:alpha val="32000"/>
                    </a:prstClr>
                  </a:outerShdw>
                </a:effectLst>
                <a:latin typeface="Calibri Light" panose="020F0302020204030204"/>
              </a:rPr>
              <a:t>between</a:t>
            </a:r>
            <a:r>
              <a:rPr lang="fr-FR" sz="2000" i="1" dirty="0">
                <a:ln w="0"/>
                <a:solidFill>
                  <a:prstClr val="black"/>
                </a:solidFill>
                <a:effectLst>
                  <a:outerShdw blurRad="60007" dist="310007" dir="7680000" sy="30000" kx="1300200" algn="ctr" rotWithShape="0">
                    <a:prstClr val="black">
                      <a:alpha val="32000"/>
                    </a:prstClr>
                  </a:outerShdw>
                </a:effectLst>
                <a:latin typeface="Calibri Light" panose="020F0302020204030204"/>
              </a:rPr>
              <a:t> self and </a:t>
            </a:r>
            <a:r>
              <a:rPr lang="fr-FR" sz="2000" i="1" dirty="0" err="1">
                <a:ln w="0"/>
                <a:solidFill>
                  <a:prstClr val="black"/>
                </a:solidFill>
                <a:effectLst>
                  <a:outerShdw blurRad="60007" dist="310007" dir="7680000" sy="30000" kx="1300200" algn="ctr" rotWithShape="0">
                    <a:prstClr val="black">
                      <a:alpha val="32000"/>
                    </a:prstClr>
                  </a:outerShdw>
                </a:effectLst>
                <a:latin typeface="Calibri Light" panose="020F0302020204030204"/>
              </a:rPr>
              <a:t>other</a:t>
            </a:r>
            <a:r>
              <a:rPr lang="fr-FR" sz="2000" i="1" dirty="0">
                <a:ln w="0"/>
                <a:solidFill>
                  <a:prstClr val="black"/>
                </a:solidFill>
                <a:effectLst>
                  <a:outerShdw blurRad="60007" dist="310007" dir="7680000" sy="30000" kx="1300200" algn="ctr" rotWithShape="0">
                    <a:prstClr val="black">
                      <a:alpha val="32000"/>
                    </a:prstClr>
                  </a:outerShdw>
                </a:effectLst>
                <a:latin typeface="Calibri Light" panose="020F0302020204030204"/>
              </a:rPr>
              <a:t> perspective</a:t>
            </a:r>
          </a:p>
          <a:p>
            <a:endParaRPr lang="fr-FR" sz="800" dirty="0">
              <a:ln w="0"/>
              <a:solidFill>
                <a:schemeClr val="accent2"/>
              </a:solidFill>
              <a:effectLst>
                <a:outerShdw blurRad="60007" dist="310007" dir="7680000" sy="30000" kx="1300200" algn="ctr" rotWithShape="0">
                  <a:prstClr val="black">
                    <a:alpha val="32000"/>
                  </a:prstClr>
                </a:outerShdw>
              </a:effectLst>
            </a:endParaRPr>
          </a:p>
          <a:p>
            <a:r>
              <a:rPr lang="en-US" sz="2400" i="1" dirty="0">
                <a:latin typeface="+mj-lt"/>
              </a:rPr>
              <a:t>t</a:t>
            </a:r>
            <a:r>
              <a:rPr lang="en-US" sz="2400" dirty="0">
                <a:latin typeface="+mj-lt"/>
              </a:rPr>
              <a:t>(38) = -3.275, </a:t>
            </a:r>
            <a:r>
              <a:rPr lang="en-US" sz="2400" i="1" dirty="0">
                <a:highlight>
                  <a:srgbClr val="FFFF00"/>
                </a:highlight>
                <a:latin typeface="+mj-lt"/>
              </a:rPr>
              <a:t>p</a:t>
            </a:r>
            <a:r>
              <a:rPr lang="en-US" sz="2400" dirty="0">
                <a:highlight>
                  <a:srgbClr val="FFFF00"/>
                </a:highlight>
                <a:latin typeface="+mj-lt"/>
              </a:rPr>
              <a:t> = .003 </a:t>
            </a:r>
            <a:r>
              <a:rPr lang="en-US" sz="2400" dirty="0">
                <a:latin typeface="+mj-lt"/>
              </a:rPr>
              <a:t>; </a:t>
            </a:r>
            <a:r>
              <a:rPr lang="en-US" sz="2400" i="1" dirty="0">
                <a:latin typeface="+mj-lt"/>
              </a:rPr>
              <a:t>M</a:t>
            </a:r>
            <a:r>
              <a:rPr lang="en-US" sz="2400" baseline="-25000" dirty="0">
                <a:latin typeface="+mj-lt"/>
              </a:rPr>
              <a:t>ASPD</a:t>
            </a:r>
            <a:r>
              <a:rPr lang="en-US" sz="2400" dirty="0">
                <a:latin typeface="+mj-lt"/>
              </a:rPr>
              <a:t> = 19.07 p.p.(20.13 p.p.) and </a:t>
            </a:r>
            <a:r>
              <a:rPr lang="en-US" sz="2400" i="1" dirty="0" err="1">
                <a:latin typeface="+mj-lt"/>
              </a:rPr>
              <a:t>M</a:t>
            </a:r>
            <a:r>
              <a:rPr lang="en-US" sz="2400" baseline="-25000" dirty="0" err="1">
                <a:latin typeface="+mj-lt"/>
              </a:rPr>
              <a:t>control</a:t>
            </a:r>
            <a:r>
              <a:rPr lang="en-US" sz="2400" dirty="0">
                <a:latin typeface="+mj-lt"/>
              </a:rPr>
              <a:t> = 4.26 p.p.(4.69 p.p.)</a:t>
            </a:r>
          </a:p>
          <a:p>
            <a:endParaRPr lang="en-US" sz="1200" dirty="0">
              <a:latin typeface="+mj-lt"/>
            </a:endParaRPr>
          </a:p>
          <a:p>
            <a:r>
              <a:rPr lang="fr-FR" sz="2400" dirty="0">
                <a:solidFill>
                  <a:schemeClr val="accent2">
                    <a:lumMod val="75000"/>
                  </a:schemeClr>
                </a:solidFill>
                <a:effectLst>
                  <a:outerShdw blurRad="60007" dist="310007" dir="7680000" sy="30000" kx="1300200" algn="ctr" rotWithShape="0">
                    <a:prstClr val="black">
                      <a:alpha val="32000"/>
                    </a:prstClr>
                  </a:outerShdw>
                </a:effectLst>
              </a:rPr>
              <a:t>	IRI SOD: </a:t>
            </a:r>
            <a:r>
              <a:rPr lang="en-US" i="1" dirty="0">
                <a:latin typeface="+mj-lt"/>
              </a:rPr>
              <a:t>t</a:t>
            </a:r>
            <a:r>
              <a:rPr lang="en-US" dirty="0">
                <a:latin typeface="+mj-lt"/>
              </a:rPr>
              <a:t>(38) = - 2.511, </a:t>
            </a:r>
            <a:r>
              <a:rPr lang="en-US" i="1" dirty="0">
                <a:highlight>
                  <a:srgbClr val="FFFF00"/>
                </a:highlight>
                <a:latin typeface="+mj-lt"/>
              </a:rPr>
              <a:t>p</a:t>
            </a:r>
            <a:r>
              <a:rPr lang="en-US" dirty="0">
                <a:highlight>
                  <a:srgbClr val="FFFF00"/>
                </a:highlight>
                <a:latin typeface="+mj-lt"/>
              </a:rPr>
              <a:t> = .016</a:t>
            </a:r>
            <a:r>
              <a:rPr lang="en-US" dirty="0">
                <a:latin typeface="+mj-lt"/>
              </a:rPr>
              <a:t>; </a:t>
            </a:r>
            <a:r>
              <a:rPr lang="en-US" i="1" dirty="0">
                <a:latin typeface="+mj-lt"/>
              </a:rPr>
              <a:t>M</a:t>
            </a:r>
            <a:r>
              <a:rPr lang="en-US" baseline="-25000" dirty="0">
                <a:latin typeface="+mj-lt"/>
              </a:rPr>
              <a:t>ASPD</a:t>
            </a:r>
            <a:r>
              <a:rPr lang="en-US" dirty="0">
                <a:latin typeface="+mj-lt"/>
              </a:rPr>
              <a:t> = 7.00 (7.32) and </a:t>
            </a:r>
            <a:r>
              <a:rPr lang="en-US" i="1" dirty="0" err="1">
                <a:latin typeface="+mj-lt"/>
              </a:rPr>
              <a:t>M</a:t>
            </a:r>
            <a:r>
              <a:rPr lang="en-US" baseline="-25000" dirty="0" err="1">
                <a:latin typeface="+mj-lt"/>
              </a:rPr>
              <a:t>control</a:t>
            </a:r>
            <a:r>
              <a:rPr lang="en-US" baseline="-25000" dirty="0">
                <a:latin typeface="+mj-lt"/>
              </a:rPr>
              <a:t> </a:t>
            </a:r>
            <a:r>
              <a:rPr lang="en-US" dirty="0">
                <a:latin typeface="+mj-lt"/>
              </a:rPr>
              <a:t>= 12.95 </a:t>
            </a:r>
            <a:r>
              <a:rPr lang="en-US" i="1" dirty="0">
                <a:latin typeface="+mj-lt"/>
              </a:rPr>
              <a:t>(</a:t>
            </a:r>
            <a:r>
              <a:rPr lang="en-US" dirty="0">
                <a:latin typeface="+mj-lt"/>
              </a:rPr>
              <a:t>7.66)</a:t>
            </a:r>
            <a:endParaRPr lang="en-US" sz="2400" dirty="0">
              <a:solidFill>
                <a:schemeClr val="accent2">
                  <a:lumMod val="75000"/>
                </a:schemeClr>
              </a:solidFill>
              <a:effectLst>
                <a:outerShdw blurRad="60007" dist="310007" dir="7680000" sy="30000" kx="1300200" algn="ctr" rotWithShape="0">
                  <a:prstClr val="black">
                    <a:alpha val="32000"/>
                  </a:prstClr>
                </a:outerShdw>
              </a:effectLst>
              <a:latin typeface="+mj-lt"/>
            </a:endParaRPr>
          </a:p>
        </p:txBody>
      </p:sp>
      <p:sp>
        <p:nvSpPr>
          <p:cNvPr id="11" name="Flèche : droite 10">
            <a:extLst>
              <a:ext uri="{FF2B5EF4-FFF2-40B4-BE49-F238E27FC236}">
                <a16:creationId xmlns:a16="http://schemas.microsoft.com/office/drawing/2014/main" id="{5754BE91-B607-4DE7-A6E4-7572903CF7E6}"/>
              </a:ext>
            </a:extLst>
          </p:cNvPr>
          <p:cNvSpPr/>
          <p:nvPr/>
        </p:nvSpPr>
        <p:spPr>
          <a:xfrm>
            <a:off x="904461" y="5413923"/>
            <a:ext cx="248478" cy="151989"/>
          </a:xfrm>
          <a:prstGeom prst="rightArrow">
            <a:avLst/>
          </a:pr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effectLst>
                <a:outerShdw blurRad="60007" dist="310007" dir="7680000" sy="30000" kx="1300200" algn="ctr" rotWithShape="0">
                  <a:prstClr val="black">
                    <a:alpha val="32000"/>
                  </a:prstClr>
                </a:outerShdw>
              </a:effectLst>
            </a:endParaRPr>
          </a:p>
        </p:txBody>
      </p:sp>
      <p:sp>
        <p:nvSpPr>
          <p:cNvPr id="12" name="Flèche : droite 11">
            <a:extLst>
              <a:ext uri="{FF2B5EF4-FFF2-40B4-BE49-F238E27FC236}">
                <a16:creationId xmlns:a16="http://schemas.microsoft.com/office/drawing/2014/main" id="{54553E6E-374C-4E8A-B78A-D3FCC63C110C}"/>
              </a:ext>
            </a:extLst>
          </p:cNvPr>
          <p:cNvSpPr/>
          <p:nvPr/>
        </p:nvSpPr>
        <p:spPr>
          <a:xfrm>
            <a:off x="904461" y="3101434"/>
            <a:ext cx="248478" cy="151989"/>
          </a:xfrm>
          <a:prstGeom prst="rightArrow">
            <a:avLst/>
          </a:prstGeom>
          <a:solidFill>
            <a:schemeClr val="accent2">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effectLst>
                <a:outerShdw blurRad="60007" dist="310007" dir="7680000" sy="30000" kx="1300200" algn="ctr" rotWithShape="0">
                  <a:prstClr val="black">
                    <a:alpha val="32000"/>
                  </a:prstClr>
                </a:outerShdw>
              </a:effectLst>
            </a:endParaRPr>
          </a:p>
        </p:txBody>
      </p:sp>
      <p:sp>
        <p:nvSpPr>
          <p:cNvPr id="13" name="ZoneTexte 12">
            <a:extLst>
              <a:ext uri="{FF2B5EF4-FFF2-40B4-BE49-F238E27FC236}">
                <a16:creationId xmlns:a16="http://schemas.microsoft.com/office/drawing/2014/main" id="{F9F69A55-D208-4DAE-BDFB-2C3B8BD27747}"/>
              </a:ext>
            </a:extLst>
          </p:cNvPr>
          <p:cNvSpPr txBox="1"/>
          <p:nvPr/>
        </p:nvSpPr>
        <p:spPr>
          <a:xfrm>
            <a:off x="10402537" y="3992395"/>
            <a:ext cx="1377014" cy="707886"/>
          </a:xfrm>
          <a:prstGeom prst="rect">
            <a:avLst/>
          </a:prstGeom>
          <a:noFill/>
        </p:spPr>
        <p:txBody>
          <a:bodyPr wrap="square" rtlCol="0">
            <a:spAutoFit/>
          </a:bodyPr>
          <a:lstStyle/>
          <a:p>
            <a:r>
              <a:rPr lang="fr-FR" sz="4000" b="1" dirty="0">
                <a:solidFill>
                  <a:srgbClr val="FF0000"/>
                </a:solidFill>
                <a:latin typeface="+mj-lt"/>
              </a:rPr>
              <a:t>KO</a:t>
            </a:r>
            <a:endParaRPr lang="fr-BE" sz="4000" b="1" dirty="0">
              <a:solidFill>
                <a:srgbClr val="FF0000"/>
              </a:solidFill>
              <a:latin typeface="+mj-lt"/>
            </a:endParaRPr>
          </a:p>
        </p:txBody>
      </p:sp>
      <p:sp>
        <p:nvSpPr>
          <p:cNvPr id="14" name="ZoneTexte 13">
            <a:extLst>
              <a:ext uri="{FF2B5EF4-FFF2-40B4-BE49-F238E27FC236}">
                <a16:creationId xmlns:a16="http://schemas.microsoft.com/office/drawing/2014/main" id="{37F7B5C3-99C6-4278-A3F1-7A8C903E613C}"/>
              </a:ext>
            </a:extLst>
          </p:cNvPr>
          <p:cNvSpPr txBox="1"/>
          <p:nvPr/>
        </p:nvSpPr>
        <p:spPr>
          <a:xfrm>
            <a:off x="9025523" y="1756090"/>
            <a:ext cx="1377014" cy="677108"/>
          </a:xfrm>
          <a:prstGeom prst="rect">
            <a:avLst/>
          </a:prstGeom>
          <a:noFill/>
        </p:spPr>
        <p:txBody>
          <a:bodyPr wrap="square" rtlCol="0">
            <a:spAutoFit/>
          </a:bodyPr>
          <a:lstStyle/>
          <a:p>
            <a:r>
              <a:rPr lang="fr-FR" sz="3800" b="1" dirty="0">
                <a:solidFill>
                  <a:schemeClr val="accent6"/>
                </a:solidFill>
                <a:latin typeface="+mj-lt"/>
              </a:rPr>
              <a:t>OK</a:t>
            </a:r>
            <a:endParaRPr lang="fr-BE" sz="3800" b="1" dirty="0">
              <a:solidFill>
                <a:schemeClr val="accent6"/>
              </a:solidFill>
              <a:latin typeface="+mj-lt"/>
            </a:endParaRPr>
          </a:p>
        </p:txBody>
      </p:sp>
    </p:spTree>
    <p:extLst>
      <p:ext uri="{BB962C8B-B14F-4D97-AF65-F5344CB8AC3E}">
        <p14:creationId xmlns:p14="http://schemas.microsoft.com/office/powerpoint/2010/main" val="213305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1679E5B-50E5-43D1-A69C-47B0AEFB0587}"/>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r="54149" b="32585"/>
          <a:stretch/>
        </p:blipFill>
        <p:spPr>
          <a:xfrm>
            <a:off x="920621" y="2909989"/>
            <a:ext cx="1027447" cy="1268467"/>
          </a:xfrm>
          <a:prstGeom prst="rect">
            <a:avLst/>
          </a:prstGeom>
        </p:spPr>
      </p:pic>
      <p:pic>
        <p:nvPicPr>
          <p:cNvPr id="17" name="Image 16">
            <a:extLst>
              <a:ext uri="{FF2B5EF4-FFF2-40B4-BE49-F238E27FC236}">
                <a16:creationId xmlns:a16="http://schemas.microsoft.com/office/drawing/2014/main" id="{923F9E46-A001-477F-B200-626E16C2156F}"/>
              </a:ext>
            </a:extLst>
          </p:cNvPr>
          <p:cNvPicPr>
            <a:picLocks noChangeAspect="1"/>
          </p:cNvPicPr>
          <p:nvPr/>
        </p:nvPicPr>
        <p:blipFill rotWithShape="1">
          <a:blip r:embed="rId3">
            <a:clrChange>
              <a:clrFrom>
                <a:srgbClr val="FFFFFF"/>
              </a:clrFrom>
              <a:clrTo>
                <a:srgbClr val="FFFFFF">
                  <a:alpha val="0"/>
                </a:srgbClr>
              </a:clrTo>
            </a:clrChange>
            <a:biLevel thresh="75000"/>
            <a:extLst>
              <a:ext uri="{BEBA8EAE-BF5A-486C-A8C5-ECC9F3942E4B}">
                <a14:imgProps xmlns:a14="http://schemas.microsoft.com/office/drawing/2010/main">
                  <a14:imgLayer r:embed="rId4">
                    <a14:imgEffect>
                      <a14:saturation sat="0"/>
                    </a14:imgEffect>
                  </a14:imgLayer>
                </a14:imgProps>
              </a:ext>
            </a:extLst>
          </a:blip>
          <a:srcRect r="54149" b="32585"/>
          <a:stretch/>
        </p:blipFill>
        <p:spPr>
          <a:xfrm>
            <a:off x="920621" y="2909989"/>
            <a:ext cx="1027447" cy="1268467"/>
          </a:xfrm>
          <a:prstGeom prst="rect">
            <a:avLst/>
          </a:prstGeom>
        </p:spPr>
      </p:pic>
      <p:pic>
        <p:nvPicPr>
          <p:cNvPr id="7" name="Picture 5">
            <a:extLst>
              <a:ext uri="{FF2B5EF4-FFF2-40B4-BE49-F238E27FC236}">
                <a16:creationId xmlns:a16="http://schemas.microsoft.com/office/drawing/2014/main" id="{130B4EF3-62F9-4BCA-9487-3D4A3087C6BB}"/>
              </a:ext>
            </a:extLst>
          </p:cNvPr>
          <p:cNvPicPr>
            <a:picLocks noChangeAspect="1"/>
          </p:cNvPicPr>
          <p:nvPr/>
        </p:nvPicPr>
        <p:blipFill rotWithShape="1">
          <a:blip r:embed="rId5">
            <a:duotone>
              <a:schemeClr val="accent2">
                <a:shade val="45000"/>
                <a:satMod val="135000"/>
              </a:schemeClr>
              <a:prstClr val="white"/>
            </a:duotone>
          </a:blip>
          <a:srcRect l="58135" r="-1114" b="31905"/>
          <a:stretch/>
        </p:blipFill>
        <p:spPr>
          <a:xfrm>
            <a:off x="4084987" y="2887601"/>
            <a:ext cx="954156" cy="1270978"/>
          </a:xfrm>
          <a:prstGeom prst="rect">
            <a:avLst/>
          </a:prstGeom>
        </p:spPr>
      </p:pic>
      <p:pic>
        <p:nvPicPr>
          <p:cNvPr id="8" name="Image 7">
            <a:extLst>
              <a:ext uri="{FF2B5EF4-FFF2-40B4-BE49-F238E27FC236}">
                <a16:creationId xmlns:a16="http://schemas.microsoft.com/office/drawing/2014/main" id="{9881A39D-9D84-474E-81AB-72BA3C2883AD}"/>
              </a:ext>
            </a:extLst>
          </p:cNvPr>
          <p:cNvPicPr>
            <a:picLocks noChangeAspect="1"/>
          </p:cNvPicPr>
          <p:nvPr/>
        </p:nvPicPr>
        <p:blipFill rotWithShape="1">
          <a:blip r:embed="rId3">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r="54149" b="32585"/>
          <a:stretch/>
        </p:blipFill>
        <p:spPr>
          <a:xfrm>
            <a:off x="4131110" y="2909990"/>
            <a:ext cx="1027447" cy="1268467"/>
          </a:xfrm>
          <a:prstGeom prst="rect">
            <a:avLst/>
          </a:prstGeom>
        </p:spPr>
      </p:pic>
      <p:sp>
        <p:nvSpPr>
          <p:cNvPr id="4" name="Titre 1">
            <a:extLst>
              <a:ext uri="{FF2B5EF4-FFF2-40B4-BE49-F238E27FC236}">
                <a16:creationId xmlns:a16="http://schemas.microsoft.com/office/drawing/2014/main" id="{082BD2BB-0C4C-4EBE-9CE1-A68B538CEAD0}"/>
              </a:ext>
            </a:extLst>
          </p:cNvPr>
          <p:cNvSpPr txBox="1">
            <a:spLocks/>
          </p:cNvSpPr>
          <p:nvPr/>
        </p:nvSpPr>
        <p:spPr>
          <a:xfrm>
            <a:off x="139337" y="18255"/>
            <a:ext cx="114198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t>Discussion</a:t>
            </a:r>
            <a:endParaRPr lang="fr-BE" sz="2800" dirty="0"/>
          </a:p>
        </p:txBody>
      </p:sp>
      <p:sp>
        <p:nvSpPr>
          <p:cNvPr id="5" name="ZoneTexte 4">
            <a:extLst>
              <a:ext uri="{FF2B5EF4-FFF2-40B4-BE49-F238E27FC236}">
                <a16:creationId xmlns:a16="http://schemas.microsoft.com/office/drawing/2014/main" id="{3D861D98-77FB-4CB9-BCA8-90EAFE3767E0}"/>
              </a:ext>
            </a:extLst>
          </p:cNvPr>
          <p:cNvSpPr txBox="1"/>
          <p:nvPr/>
        </p:nvSpPr>
        <p:spPr>
          <a:xfrm>
            <a:off x="283902" y="4330261"/>
            <a:ext cx="2300886" cy="400110"/>
          </a:xfrm>
          <a:prstGeom prst="rect">
            <a:avLst/>
          </a:prstGeom>
          <a:noFill/>
        </p:spPr>
        <p:txBody>
          <a:bodyPr wrap="none" rtlCol="0">
            <a:spAutoFit/>
          </a:bodyPr>
          <a:lstStyle/>
          <a:p>
            <a:r>
              <a:rPr lang="fr-FR" sz="2000" dirty="0" err="1">
                <a:latin typeface="+mj-lt"/>
                <a:sym typeface="Wingdings" panose="05000000000000000000" pitchFamily="2" charset="2"/>
              </a:rPr>
              <a:t>Altered</a:t>
            </a:r>
            <a:r>
              <a:rPr lang="fr-FR" sz="2000" dirty="0">
                <a:latin typeface="+mj-lt"/>
                <a:sym typeface="Wingdings" panose="05000000000000000000" pitchFamily="2" charset="2"/>
              </a:rPr>
              <a:t> </a:t>
            </a:r>
            <a:r>
              <a:rPr lang="fr-FR" sz="2000" dirty="0" err="1">
                <a:latin typeface="+mj-lt"/>
                <a:sym typeface="Wingdings" panose="05000000000000000000" pitchFamily="2" charset="2"/>
              </a:rPr>
              <a:t>sense</a:t>
            </a:r>
            <a:r>
              <a:rPr lang="fr-FR" sz="2000" dirty="0">
                <a:latin typeface="+mj-lt"/>
                <a:sym typeface="Wingdings" panose="05000000000000000000" pitchFamily="2" charset="2"/>
              </a:rPr>
              <a:t> of self</a:t>
            </a:r>
            <a:endParaRPr lang="fr-BE" sz="2000" dirty="0">
              <a:latin typeface="+mj-lt"/>
            </a:endParaRPr>
          </a:p>
        </p:txBody>
      </p:sp>
      <p:sp>
        <p:nvSpPr>
          <p:cNvPr id="9" name="ZoneTexte 8">
            <a:extLst>
              <a:ext uri="{FF2B5EF4-FFF2-40B4-BE49-F238E27FC236}">
                <a16:creationId xmlns:a16="http://schemas.microsoft.com/office/drawing/2014/main" id="{292E71E0-24C3-4BD9-9129-870500C959E9}"/>
              </a:ext>
            </a:extLst>
          </p:cNvPr>
          <p:cNvSpPr txBox="1"/>
          <p:nvPr/>
        </p:nvSpPr>
        <p:spPr>
          <a:xfrm>
            <a:off x="3448882" y="4327477"/>
            <a:ext cx="2337884" cy="707886"/>
          </a:xfrm>
          <a:prstGeom prst="rect">
            <a:avLst/>
          </a:prstGeom>
          <a:noFill/>
        </p:spPr>
        <p:txBody>
          <a:bodyPr wrap="none" rtlCol="0">
            <a:spAutoFit/>
          </a:bodyPr>
          <a:lstStyle/>
          <a:p>
            <a:pPr algn="ctr"/>
            <a:r>
              <a:rPr lang="fr-FR" sz="2000" dirty="0" err="1">
                <a:latin typeface="+mj-lt"/>
                <a:sym typeface="Wingdings" panose="05000000000000000000" pitchFamily="2" charset="2"/>
              </a:rPr>
              <a:t>identity</a:t>
            </a:r>
            <a:r>
              <a:rPr lang="fr-FR" sz="2000" dirty="0">
                <a:latin typeface="+mj-lt"/>
                <a:sym typeface="Wingdings" panose="05000000000000000000" pitchFamily="2" charset="2"/>
              </a:rPr>
              <a:t> diffusion/</a:t>
            </a:r>
          </a:p>
          <a:p>
            <a:pPr algn="ctr"/>
            <a:r>
              <a:rPr lang="fr-FR" sz="2000" dirty="0" err="1">
                <a:latin typeface="+mj-lt"/>
                <a:sym typeface="Wingdings" panose="05000000000000000000" pitchFamily="2" charset="2"/>
              </a:rPr>
              <a:t>emotional</a:t>
            </a:r>
            <a:r>
              <a:rPr lang="fr-FR" sz="2000" dirty="0">
                <a:latin typeface="+mj-lt"/>
                <a:sym typeface="Wingdings" panose="05000000000000000000" pitchFamily="2" charset="2"/>
              </a:rPr>
              <a:t> contagion</a:t>
            </a:r>
            <a:endParaRPr lang="fr-BE" sz="2000" dirty="0">
              <a:latin typeface="+mj-lt"/>
            </a:endParaRPr>
          </a:p>
        </p:txBody>
      </p:sp>
      <p:pic>
        <p:nvPicPr>
          <p:cNvPr id="13" name="Image 12">
            <a:extLst>
              <a:ext uri="{FF2B5EF4-FFF2-40B4-BE49-F238E27FC236}">
                <a16:creationId xmlns:a16="http://schemas.microsoft.com/office/drawing/2014/main" id="{896B3D53-69DA-4BCE-B4D0-186DA5778763}"/>
              </a:ext>
            </a:extLst>
          </p:cNvPr>
          <p:cNvPicPr>
            <a:picLocks noChangeAspect="1"/>
          </p:cNvPicPr>
          <p:nvPr/>
        </p:nvPicPr>
        <p:blipFill>
          <a:blip r:embed="rId6">
            <a:biLevel thresh="25000"/>
          </a:blip>
          <a:stretch>
            <a:fillRect/>
          </a:stretch>
        </p:blipFill>
        <p:spPr>
          <a:xfrm>
            <a:off x="7222185" y="2909989"/>
            <a:ext cx="1268467" cy="1268467"/>
          </a:xfrm>
          <a:prstGeom prst="rect">
            <a:avLst/>
          </a:prstGeom>
        </p:spPr>
      </p:pic>
      <p:sp>
        <p:nvSpPr>
          <p:cNvPr id="14" name="ZoneTexte 13">
            <a:extLst>
              <a:ext uri="{FF2B5EF4-FFF2-40B4-BE49-F238E27FC236}">
                <a16:creationId xmlns:a16="http://schemas.microsoft.com/office/drawing/2014/main" id="{2950AD6E-0F50-4214-AC38-B3586B00007B}"/>
              </a:ext>
            </a:extLst>
          </p:cNvPr>
          <p:cNvSpPr txBox="1"/>
          <p:nvPr/>
        </p:nvSpPr>
        <p:spPr>
          <a:xfrm>
            <a:off x="6650860" y="4330261"/>
            <a:ext cx="2200411" cy="400110"/>
          </a:xfrm>
          <a:prstGeom prst="rect">
            <a:avLst/>
          </a:prstGeom>
          <a:noFill/>
        </p:spPr>
        <p:txBody>
          <a:bodyPr wrap="none" rtlCol="0">
            <a:spAutoFit/>
          </a:bodyPr>
          <a:lstStyle/>
          <a:p>
            <a:r>
              <a:rPr lang="fr-FR" sz="2000" dirty="0" err="1">
                <a:latin typeface="+mj-lt"/>
                <a:sym typeface="Wingdings" panose="05000000000000000000" pitchFamily="2" charset="2"/>
              </a:rPr>
              <a:t>Emotional</a:t>
            </a:r>
            <a:r>
              <a:rPr lang="fr-FR" sz="2000" dirty="0">
                <a:latin typeface="+mj-lt"/>
                <a:sym typeface="Wingdings" panose="05000000000000000000" pitchFamily="2" charset="2"/>
              </a:rPr>
              <a:t> </a:t>
            </a:r>
            <a:r>
              <a:rPr lang="fr-FR" sz="2000" dirty="0" err="1">
                <a:latin typeface="+mj-lt"/>
                <a:sym typeface="Wingdings" panose="05000000000000000000" pitchFamily="2" charset="2"/>
              </a:rPr>
              <a:t>outburst</a:t>
            </a:r>
            <a:endParaRPr lang="fr-BE" sz="2000" dirty="0">
              <a:latin typeface="+mj-lt"/>
            </a:endParaRPr>
          </a:p>
        </p:txBody>
      </p:sp>
      <p:pic>
        <p:nvPicPr>
          <p:cNvPr id="15" name="Image 14">
            <a:extLst>
              <a:ext uri="{FF2B5EF4-FFF2-40B4-BE49-F238E27FC236}">
                <a16:creationId xmlns:a16="http://schemas.microsoft.com/office/drawing/2014/main" id="{285D30F4-7FC5-4204-8355-0AAA6BEB40A1}"/>
              </a:ext>
            </a:extLst>
          </p:cNvPr>
          <p:cNvPicPr>
            <a:picLocks noChangeAspect="1"/>
          </p:cNvPicPr>
          <p:nvPr/>
        </p:nvPicPr>
        <p:blipFill>
          <a:blip r:embed="rId7"/>
          <a:stretch>
            <a:fillRect/>
          </a:stretch>
        </p:blipFill>
        <p:spPr>
          <a:xfrm>
            <a:off x="9715365" y="2719998"/>
            <a:ext cx="1648448" cy="1648448"/>
          </a:xfrm>
          <a:prstGeom prst="rect">
            <a:avLst/>
          </a:prstGeom>
        </p:spPr>
      </p:pic>
      <p:sp>
        <p:nvSpPr>
          <p:cNvPr id="16" name="ZoneTexte 15">
            <a:extLst>
              <a:ext uri="{FF2B5EF4-FFF2-40B4-BE49-F238E27FC236}">
                <a16:creationId xmlns:a16="http://schemas.microsoft.com/office/drawing/2014/main" id="{3CB94983-EEB8-4BE9-A2C1-EBB98ECFCD96}"/>
              </a:ext>
            </a:extLst>
          </p:cNvPr>
          <p:cNvSpPr txBox="1"/>
          <p:nvPr/>
        </p:nvSpPr>
        <p:spPr>
          <a:xfrm>
            <a:off x="9439383" y="4283373"/>
            <a:ext cx="2543197" cy="400110"/>
          </a:xfrm>
          <a:prstGeom prst="rect">
            <a:avLst/>
          </a:prstGeom>
          <a:noFill/>
        </p:spPr>
        <p:txBody>
          <a:bodyPr wrap="none" rtlCol="0">
            <a:spAutoFit/>
          </a:bodyPr>
          <a:lstStyle/>
          <a:p>
            <a:r>
              <a:rPr lang="fr-FR" sz="2000" dirty="0" err="1">
                <a:latin typeface="+mj-lt"/>
                <a:sym typeface="Wingdings" panose="05000000000000000000" pitchFamily="2" charset="2"/>
              </a:rPr>
              <a:t>Antagonistic</a:t>
            </a:r>
            <a:r>
              <a:rPr lang="fr-FR" sz="2000" dirty="0">
                <a:latin typeface="+mj-lt"/>
                <a:sym typeface="Wingdings" panose="05000000000000000000" pitchFamily="2" charset="2"/>
              </a:rPr>
              <a:t> </a:t>
            </a:r>
            <a:r>
              <a:rPr lang="fr-FR" sz="2000" dirty="0" err="1">
                <a:latin typeface="+mj-lt"/>
                <a:sym typeface="Wingdings" panose="05000000000000000000" pitchFamily="2" charset="2"/>
              </a:rPr>
              <a:t>behaviors</a:t>
            </a:r>
            <a:endParaRPr lang="fr-BE" sz="2000" dirty="0">
              <a:latin typeface="+mj-lt"/>
            </a:endParaRPr>
          </a:p>
        </p:txBody>
      </p:sp>
      <p:sp>
        <p:nvSpPr>
          <p:cNvPr id="18" name="Rectangle 17">
            <a:extLst>
              <a:ext uri="{FF2B5EF4-FFF2-40B4-BE49-F238E27FC236}">
                <a16:creationId xmlns:a16="http://schemas.microsoft.com/office/drawing/2014/main" id="{374F7AF5-D407-456D-B3D7-DADDD694694C}"/>
              </a:ext>
            </a:extLst>
          </p:cNvPr>
          <p:cNvSpPr/>
          <p:nvPr/>
        </p:nvSpPr>
        <p:spPr>
          <a:xfrm>
            <a:off x="427571" y="1665238"/>
            <a:ext cx="11419871" cy="830997"/>
          </a:xfrm>
          <a:prstGeom prst="rect">
            <a:avLst/>
          </a:prstGeom>
        </p:spPr>
        <p:txBody>
          <a:bodyPr wrap="square">
            <a:spAutoFit/>
          </a:bodyPr>
          <a:lstStyle/>
          <a:p>
            <a:pPr marL="342900" indent="-342900">
              <a:buFont typeface="Arial" panose="020B0604020202020204" pitchFamily="34" charset="0"/>
              <a:buChar char="•"/>
            </a:pPr>
            <a:r>
              <a:rPr lang="fr-FR" sz="2400" dirty="0">
                <a:latin typeface="+mj-lt"/>
              </a:rPr>
              <a:t>No </a:t>
            </a:r>
            <a:r>
              <a:rPr lang="fr-FR" sz="2400" dirty="0">
                <a:solidFill>
                  <a:schemeClr val="accent1"/>
                </a:solidFill>
                <a:latin typeface="+mj-lt"/>
              </a:rPr>
              <a:t>high self-</a:t>
            </a:r>
            <a:r>
              <a:rPr lang="fr-FR" sz="2400" dirty="0" err="1">
                <a:solidFill>
                  <a:schemeClr val="accent1"/>
                </a:solidFill>
                <a:latin typeface="+mj-lt"/>
              </a:rPr>
              <a:t>priority</a:t>
            </a:r>
            <a:r>
              <a:rPr lang="fr-FR" sz="2400" dirty="0">
                <a:solidFill>
                  <a:schemeClr val="accent1"/>
                </a:solidFill>
                <a:latin typeface="+mj-lt"/>
              </a:rPr>
              <a:t> </a:t>
            </a:r>
            <a:r>
              <a:rPr lang="fr-FR" sz="2400" dirty="0">
                <a:latin typeface="+mj-lt"/>
              </a:rPr>
              <a:t>but </a:t>
            </a:r>
            <a:r>
              <a:rPr lang="fr-FR" sz="2400" dirty="0" err="1">
                <a:latin typeface="+mj-lt"/>
              </a:rPr>
              <a:t>difficulty</a:t>
            </a:r>
            <a:r>
              <a:rPr lang="fr-FR" sz="2400" dirty="0">
                <a:latin typeface="+mj-lt"/>
              </a:rPr>
              <a:t> to </a:t>
            </a:r>
            <a:r>
              <a:rPr lang="en-US" sz="2400" dirty="0">
                <a:solidFill>
                  <a:schemeClr val="accent2"/>
                </a:solidFill>
                <a:latin typeface="+mj-lt"/>
              </a:rPr>
              <a:t>inhibit the interfering viewpoint </a:t>
            </a:r>
            <a:r>
              <a:rPr lang="en-US" sz="2400" dirty="0">
                <a:latin typeface="+mj-lt"/>
              </a:rPr>
              <a:t>(self or other people perspectives) </a:t>
            </a:r>
          </a:p>
        </p:txBody>
      </p:sp>
      <p:sp>
        <p:nvSpPr>
          <p:cNvPr id="19" name="ZoneTexte 18">
            <a:extLst>
              <a:ext uri="{FF2B5EF4-FFF2-40B4-BE49-F238E27FC236}">
                <a16:creationId xmlns:a16="http://schemas.microsoft.com/office/drawing/2014/main" id="{D8054A0E-4A2F-4697-823F-DF6E2C25C300}"/>
              </a:ext>
            </a:extLst>
          </p:cNvPr>
          <p:cNvSpPr txBox="1"/>
          <p:nvPr/>
        </p:nvSpPr>
        <p:spPr>
          <a:xfrm>
            <a:off x="3491053" y="1004560"/>
            <a:ext cx="4365365" cy="584775"/>
          </a:xfrm>
          <a:prstGeom prst="rect">
            <a:avLst/>
          </a:prstGeom>
          <a:no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wrap="square" rtlCol="0">
            <a:spAutoFit/>
          </a:bodyPr>
          <a:lstStyle/>
          <a:p>
            <a:r>
              <a:rPr lang="fr-FR" sz="3200" b="1" i="1" dirty="0" err="1">
                <a:solidFill>
                  <a:srgbClr val="EA0000"/>
                </a:solidFill>
                <a:effectLst>
                  <a:outerShdw blurRad="50800" dist="50800" dir="5400000" algn="ctr" rotWithShape="0">
                    <a:schemeClr val="bg1">
                      <a:lumMod val="75000"/>
                    </a:schemeClr>
                  </a:outerShdw>
                </a:effectLst>
              </a:rPr>
              <a:t>Egocentrism</a:t>
            </a:r>
            <a:r>
              <a:rPr lang="fr-FR" sz="3200" b="1" i="1" dirty="0">
                <a:solidFill>
                  <a:srgbClr val="EA0000"/>
                </a:solidFill>
                <a:effectLst>
                  <a:outerShdw blurRad="50800" dist="50800" dir="5400000" algn="ctr" rotWithShape="0">
                    <a:schemeClr val="bg1">
                      <a:lumMod val="75000"/>
                    </a:schemeClr>
                  </a:outerShdw>
                </a:effectLst>
              </a:rPr>
              <a:t> ?</a:t>
            </a:r>
            <a:endParaRPr lang="fr-BE" sz="3200" b="1" i="1" dirty="0">
              <a:solidFill>
                <a:srgbClr val="EA0000"/>
              </a:solidFill>
              <a:effectLst>
                <a:outerShdw blurRad="50800" dist="50800" dir="5400000" algn="ctr" rotWithShape="0">
                  <a:schemeClr val="bg1">
                    <a:lumMod val="75000"/>
                  </a:schemeClr>
                </a:outerShdw>
              </a:effectLst>
            </a:endParaRPr>
          </a:p>
        </p:txBody>
      </p:sp>
      <p:sp>
        <p:nvSpPr>
          <p:cNvPr id="20" name="Flèche : droite 19">
            <a:extLst>
              <a:ext uri="{FF2B5EF4-FFF2-40B4-BE49-F238E27FC236}">
                <a16:creationId xmlns:a16="http://schemas.microsoft.com/office/drawing/2014/main" id="{929AEA15-5D86-4597-B1E3-639C8496E7E6}"/>
              </a:ext>
            </a:extLst>
          </p:cNvPr>
          <p:cNvSpPr/>
          <p:nvPr/>
        </p:nvSpPr>
        <p:spPr>
          <a:xfrm>
            <a:off x="2305878" y="3697357"/>
            <a:ext cx="1027447" cy="159026"/>
          </a:xfrm>
          <a:prstGeom prst="rightArrow">
            <a:avLst/>
          </a:prstGeom>
          <a:solidFill>
            <a:schemeClr val="bg1">
              <a:lumMod val="85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1" name="Flèche : droite 20">
            <a:extLst>
              <a:ext uri="{FF2B5EF4-FFF2-40B4-BE49-F238E27FC236}">
                <a16:creationId xmlns:a16="http://schemas.microsoft.com/office/drawing/2014/main" id="{99C61F23-96FB-4C7E-8AE6-F78AB3FF60D7}"/>
              </a:ext>
            </a:extLst>
          </p:cNvPr>
          <p:cNvSpPr/>
          <p:nvPr/>
        </p:nvSpPr>
        <p:spPr>
          <a:xfrm>
            <a:off x="5673735" y="3697357"/>
            <a:ext cx="1027447" cy="159026"/>
          </a:xfrm>
          <a:prstGeom prst="rightArrow">
            <a:avLst/>
          </a:prstGeom>
          <a:solidFill>
            <a:schemeClr val="bg1">
              <a:lumMod val="85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Flèche : droite 21">
            <a:extLst>
              <a:ext uri="{FF2B5EF4-FFF2-40B4-BE49-F238E27FC236}">
                <a16:creationId xmlns:a16="http://schemas.microsoft.com/office/drawing/2014/main" id="{A40BB26A-7F4E-42B7-BC19-E4B26E6785F8}"/>
              </a:ext>
            </a:extLst>
          </p:cNvPr>
          <p:cNvSpPr/>
          <p:nvPr/>
        </p:nvSpPr>
        <p:spPr>
          <a:xfrm>
            <a:off x="8807332" y="3697357"/>
            <a:ext cx="1027447" cy="159026"/>
          </a:xfrm>
          <a:prstGeom prst="rightArrow">
            <a:avLst/>
          </a:prstGeom>
          <a:solidFill>
            <a:schemeClr val="bg1">
              <a:lumMod val="85000"/>
            </a:schemeClr>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3" name="ZoneTexte 22">
            <a:extLst>
              <a:ext uri="{FF2B5EF4-FFF2-40B4-BE49-F238E27FC236}">
                <a16:creationId xmlns:a16="http://schemas.microsoft.com/office/drawing/2014/main" id="{C397B0FC-60BB-4D52-90BA-27DF3B9946B2}"/>
              </a:ext>
            </a:extLst>
          </p:cNvPr>
          <p:cNvSpPr txBox="1"/>
          <p:nvPr/>
        </p:nvSpPr>
        <p:spPr>
          <a:xfrm>
            <a:off x="5673735" y="5248734"/>
            <a:ext cx="1330577" cy="600164"/>
          </a:xfrm>
          <a:prstGeom prst="rect">
            <a:avLst/>
          </a:prstGeom>
          <a:noFill/>
        </p:spPr>
        <p:txBody>
          <a:bodyPr wrap="square" rtlCol="0">
            <a:spAutoFit/>
          </a:bodyPr>
          <a:lstStyle/>
          <a:p>
            <a:r>
              <a:rPr lang="en-US" sz="1100" dirty="0">
                <a:solidFill>
                  <a:schemeClr val="bg2">
                    <a:lumMod val="75000"/>
                  </a:schemeClr>
                </a:solidFill>
              </a:rPr>
              <a:t>Martin et al., 2019</a:t>
            </a:r>
          </a:p>
          <a:p>
            <a:r>
              <a:rPr lang="en-US" sz="1100" dirty="0" err="1">
                <a:solidFill>
                  <a:schemeClr val="bg2">
                    <a:lumMod val="75000"/>
                  </a:schemeClr>
                </a:solidFill>
              </a:rPr>
              <a:t>Nalbant</a:t>
            </a:r>
            <a:r>
              <a:rPr lang="en-US" sz="1100" dirty="0">
                <a:solidFill>
                  <a:schemeClr val="bg2">
                    <a:lumMod val="75000"/>
                  </a:schemeClr>
                </a:solidFill>
              </a:rPr>
              <a:t>, 2022</a:t>
            </a:r>
          </a:p>
          <a:p>
            <a:r>
              <a:rPr lang="en-US" sz="1100" dirty="0" err="1">
                <a:solidFill>
                  <a:schemeClr val="bg2">
                    <a:lumMod val="75000"/>
                  </a:schemeClr>
                </a:solidFill>
              </a:rPr>
              <a:t>Velotti</a:t>
            </a:r>
            <a:r>
              <a:rPr lang="en-US" sz="1100" dirty="0">
                <a:solidFill>
                  <a:schemeClr val="bg2">
                    <a:lumMod val="75000"/>
                  </a:schemeClr>
                </a:solidFill>
              </a:rPr>
              <a:t> et al., 2019 </a:t>
            </a:r>
            <a:endParaRPr lang="fr-BE" sz="1100" dirty="0">
              <a:solidFill>
                <a:schemeClr val="bg2">
                  <a:lumMod val="75000"/>
                </a:schemeClr>
              </a:solidFill>
            </a:endParaRPr>
          </a:p>
        </p:txBody>
      </p:sp>
      <p:sp>
        <p:nvSpPr>
          <p:cNvPr id="24" name="ZoneTexte 23">
            <a:extLst>
              <a:ext uri="{FF2B5EF4-FFF2-40B4-BE49-F238E27FC236}">
                <a16:creationId xmlns:a16="http://schemas.microsoft.com/office/drawing/2014/main" id="{2DB9F910-CAC3-4A04-960B-A681A2E4E72C}"/>
              </a:ext>
            </a:extLst>
          </p:cNvPr>
          <p:cNvSpPr txBox="1"/>
          <p:nvPr/>
        </p:nvSpPr>
        <p:spPr>
          <a:xfrm>
            <a:off x="8752532" y="5381911"/>
            <a:ext cx="1330577" cy="261610"/>
          </a:xfrm>
          <a:prstGeom prst="rect">
            <a:avLst/>
          </a:prstGeom>
          <a:noFill/>
        </p:spPr>
        <p:txBody>
          <a:bodyPr wrap="square" rtlCol="0">
            <a:spAutoFit/>
          </a:bodyPr>
          <a:lstStyle/>
          <a:p>
            <a:r>
              <a:rPr lang="en-US" sz="1100" dirty="0">
                <a:solidFill>
                  <a:schemeClr val="bg2">
                    <a:lumMod val="75000"/>
                  </a:schemeClr>
                </a:solidFill>
              </a:rPr>
              <a:t>Eddy, 2018; 2022</a:t>
            </a:r>
            <a:endParaRPr lang="fr-BE" sz="1100" dirty="0">
              <a:solidFill>
                <a:schemeClr val="bg2">
                  <a:lumMod val="75000"/>
                </a:schemeClr>
              </a:solidFill>
            </a:endParaRPr>
          </a:p>
        </p:txBody>
      </p:sp>
      <p:sp>
        <p:nvSpPr>
          <p:cNvPr id="25" name="ZoneTexte 24">
            <a:extLst>
              <a:ext uri="{FF2B5EF4-FFF2-40B4-BE49-F238E27FC236}">
                <a16:creationId xmlns:a16="http://schemas.microsoft.com/office/drawing/2014/main" id="{9931588B-287B-4D0A-971E-479D02843AD6}"/>
              </a:ext>
            </a:extLst>
          </p:cNvPr>
          <p:cNvSpPr txBox="1"/>
          <p:nvPr/>
        </p:nvSpPr>
        <p:spPr>
          <a:xfrm>
            <a:off x="2305878" y="5418011"/>
            <a:ext cx="1330577" cy="261610"/>
          </a:xfrm>
          <a:prstGeom prst="rect">
            <a:avLst/>
          </a:prstGeom>
          <a:noFill/>
        </p:spPr>
        <p:txBody>
          <a:bodyPr wrap="square" rtlCol="0">
            <a:spAutoFit/>
          </a:bodyPr>
          <a:lstStyle/>
          <a:p>
            <a:r>
              <a:rPr lang="en-US" sz="1100" dirty="0" err="1">
                <a:solidFill>
                  <a:schemeClr val="bg2">
                    <a:lumMod val="75000"/>
                  </a:schemeClr>
                </a:solidFill>
              </a:rPr>
              <a:t>Luyten</a:t>
            </a:r>
            <a:r>
              <a:rPr lang="en-US" sz="1100" dirty="0">
                <a:solidFill>
                  <a:schemeClr val="bg2">
                    <a:lumMod val="75000"/>
                  </a:schemeClr>
                </a:solidFill>
              </a:rPr>
              <a:t> et al., 2021</a:t>
            </a:r>
            <a:endParaRPr lang="fr-BE" sz="1100" dirty="0">
              <a:solidFill>
                <a:schemeClr val="bg2">
                  <a:lumMod val="75000"/>
                </a:schemeClr>
              </a:solidFill>
            </a:endParaRPr>
          </a:p>
        </p:txBody>
      </p:sp>
    </p:spTree>
    <p:extLst>
      <p:ext uri="{BB962C8B-B14F-4D97-AF65-F5344CB8AC3E}">
        <p14:creationId xmlns:p14="http://schemas.microsoft.com/office/powerpoint/2010/main" val="406739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par>
                                <p:cTn id="19" presetID="14" presetClass="exit" presetSubtype="10" fill="hold" nodeType="withEffect">
                                  <p:stCondLst>
                                    <p:cond delay="500"/>
                                  </p:stCondLst>
                                  <p:childTnLst>
                                    <p:animEffect transition="out" filter="randombar(horizontal)">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par>
                                <p:cTn id="22" presetID="1" presetClass="entr" presetSubtype="0" fill="hold" grpId="0" nodeType="withEffect">
                                  <p:stCondLst>
                                    <p:cond delay="50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par>
                                <p:cTn id="29" presetID="1" presetClass="entr" presetSubtype="0" fill="hold" nodeType="withEffect">
                                  <p:stCondLst>
                                    <p:cond delay="20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20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200"/>
                                  </p:stCondLst>
                                  <p:childTnLst>
                                    <p:set>
                                      <p:cBhvr>
                                        <p:cTn id="34" dur="1" fill="hold">
                                          <p:stCondLst>
                                            <p:cond delay="0"/>
                                          </p:stCondLst>
                                        </p:cTn>
                                        <p:tgtEl>
                                          <p:spTgt spid="9"/>
                                        </p:tgtEl>
                                        <p:attrNameLst>
                                          <p:attrName>style.visibility</p:attrName>
                                        </p:attrNameLst>
                                      </p:cBhvr>
                                      <p:to>
                                        <p:strVal val="visible"/>
                                      </p:to>
                                    </p:set>
                                  </p:childTnLst>
                                </p:cTn>
                              </p:par>
                              <p:par>
                                <p:cTn id="35" presetID="10" presetClass="entr" presetSubtype="0" fill="hold" grpId="0" nodeType="withEffect">
                                  <p:stCondLst>
                                    <p:cond delay="20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par>
                                <p:cTn id="43" presetID="1" presetClass="entr" presetSubtype="0" fill="hold" nodeType="withEffect">
                                  <p:stCondLst>
                                    <p:cond delay="200"/>
                                  </p:stCondLst>
                                  <p:childTnLst>
                                    <p:set>
                                      <p:cBhvr>
                                        <p:cTn id="44" dur="1" fill="hold">
                                          <p:stCondLst>
                                            <p:cond delay="0"/>
                                          </p:stCondLst>
                                        </p:cTn>
                                        <p:tgtEl>
                                          <p:spTgt spid="13"/>
                                        </p:tgtEl>
                                        <p:attrNameLst>
                                          <p:attrName>style.visibility</p:attrName>
                                        </p:attrNameLst>
                                      </p:cBhvr>
                                      <p:to>
                                        <p:strVal val="visible"/>
                                      </p:to>
                                    </p:set>
                                  </p:childTnLst>
                                </p:cTn>
                              </p:par>
                              <p:par>
                                <p:cTn id="45" presetID="1" presetClass="entr" presetSubtype="0" fill="hold" grpId="0" nodeType="withEffect">
                                  <p:stCondLst>
                                    <p:cond delay="200"/>
                                  </p:stCondLst>
                                  <p:childTnLst>
                                    <p:set>
                                      <p:cBhvr>
                                        <p:cTn id="46" dur="1" fill="hold">
                                          <p:stCondLst>
                                            <p:cond delay="0"/>
                                          </p:stCondLst>
                                        </p:cTn>
                                        <p:tgtEl>
                                          <p:spTgt spid="14"/>
                                        </p:tgtEl>
                                        <p:attrNameLst>
                                          <p:attrName>style.visibility</p:attrName>
                                        </p:attrNameLst>
                                      </p:cBhvr>
                                      <p:to>
                                        <p:strVal val="visible"/>
                                      </p:to>
                                    </p:set>
                                  </p:childTnLst>
                                </p:cTn>
                              </p:par>
                              <p:par>
                                <p:cTn id="47" presetID="10" presetClass="entr" presetSubtype="0" fill="hold" grpId="0" nodeType="withEffect">
                                  <p:stCondLst>
                                    <p:cond delay="20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par>
                                <p:cTn id="55" presetID="1" presetClass="entr" presetSubtype="0" fill="hold" nodeType="withEffect">
                                  <p:stCondLst>
                                    <p:cond delay="200"/>
                                  </p:stCondLst>
                                  <p:childTnLst>
                                    <p:set>
                                      <p:cBhvr>
                                        <p:cTn id="56" dur="1" fill="hold">
                                          <p:stCondLst>
                                            <p:cond delay="0"/>
                                          </p:stCondLst>
                                        </p:cTn>
                                        <p:tgtEl>
                                          <p:spTgt spid="15"/>
                                        </p:tgtEl>
                                        <p:attrNameLst>
                                          <p:attrName>style.visibility</p:attrName>
                                        </p:attrNameLst>
                                      </p:cBhvr>
                                      <p:to>
                                        <p:strVal val="visible"/>
                                      </p:to>
                                    </p:set>
                                  </p:childTnLst>
                                </p:cTn>
                              </p:par>
                              <p:par>
                                <p:cTn id="57" presetID="1" presetClass="entr" presetSubtype="0" fill="hold" grpId="0" nodeType="withEffect">
                                  <p:stCondLst>
                                    <p:cond delay="200"/>
                                  </p:stCondLst>
                                  <p:childTnLst>
                                    <p:set>
                                      <p:cBhvr>
                                        <p:cTn id="58" dur="1" fill="hold">
                                          <p:stCondLst>
                                            <p:cond delay="0"/>
                                          </p:stCondLst>
                                        </p:cTn>
                                        <p:tgtEl>
                                          <p:spTgt spid="16"/>
                                        </p:tgtEl>
                                        <p:attrNameLst>
                                          <p:attrName>style.visibility</p:attrName>
                                        </p:attrNameLst>
                                      </p:cBhvr>
                                      <p:to>
                                        <p:strVal val="visible"/>
                                      </p:to>
                                    </p:set>
                                  </p:childTnLst>
                                </p:cTn>
                              </p:par>
                              <p:par>
                                <p:cTn id="59" presetID="10" presetClass="entr" presetSubtype="0" fill="hold" grpId="0" nodeType="withEffect">
                                  <p:stCondLst>
                                    <p:cond delay="200"/>
                                  </p:stCondLst>
                                  <p:childTnLst>
                                    <p:set>
                                      <p:cBhvr>
                                        <p:cTn id="60" dur="1" fill="hold">
                                          <p:stCondLst>
                                            <p:cond delay="0"/>
                                          </p:stCondLst>
                                        </p:cTn>
                                        <p:tgtEl>
                                          <p:spTgt spid="24"/>
                                        </p:tgtEl>
                                        <p:attrNameLst>
                                          <p:attrName>style.visibility</p:attrName>
                                        </p:attrNameLst>
                                      </p:cBhvr>
                                      <p:to>
                                        <p:strVal val="visible"/>
                                      </p:to>
                                    </p:set>
                                    <p:animEffect transition="in" filter="fade">
                                      <p:cBhvr>
                                        <p:cTn id="6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4" grpId="0"/>
      <p:bldP spid="16" grpId="0"/>
      <p:bldP spid="18" grpId="0"/>
      <p:bldP spid="19" grpId="0"/>
      <p:bldP spid="20" grpId="0" animBg="1"/>
      <p:bldP spid="21" grpId="0" animBg="1"/>
      <p:bldP spid="22" grpId="0" animBg="1"/>
      <p:bldP spid="23"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3DF767B-69C1-44DB-883B-CBD5497A0C90}"/>
              </a:ext>
            </a:extLst>
          </p:cNvPr>
          <p:cNvSpPr>
            <a:spLocks noGrp="1"/>
          </p:cNvSpPr>
          <p:nvPr>
            <p:ph idx="1"/>
          </p:nvPr>
        </p:nvSpPr>
        <p:spPr>
          <a:xfrm>
            <a:off x="311727" y="1669762"/>
            <a:ext cx="11568546" cy="4351338"/>
          </a:xfrm>
        </p:spPr>
        <p:txBody>
          <a:bodyPr>
            <a:normAutofit/>
          </a:bodyPr>
          <a:lstStyle/>
          <a:p>
            <a:r>
              <a:rPr lang="en-US" dirty="0">
                <a:latin typeface="+mj-lt"/>
              </a:rPr>
              <a:t>High comorbidity among our sample </a:t>
            </a:r>
          </a:p>
          <a:p>
            <a:pPr marL="457200" lvl="1" indent="0">
              <a:buNone/>
            </a:pPr>
            <a:r>
              <a:rPr lang="en-US" sz="2000" dirty="0">
                <a:latin typeface="+mj-lt"/>
                <a:sym typeface="Wingdings" panose="05000000000000000000" pitchFamily="2" charset="2"/>
              </a:rPr>
              <a:t>9 participants with psychopathy </a:t>
            </a:r>
          </a:p>
          <a:p>
            <a:pPr marL="457200" lvl="1" indent="0">
              <a:buNone/>
            </a:pPr>
            <a:endParaRPr lang="en-US" sz="2000" dirty="0">
              <a:latin typeface="+mj-lt"/>
              <a:sym typeface="Wingdings" panose="05000000000000000000" pitchFamily="2" charset="2"/>
            </a:endParaRPr>
          </a:p>
          <a:p>
            <a:pPr marL="457200" lvl="1" indent="0">
              <a:buNone/>
            </a:pPr>
            <a:endParaRPr lang="en-US" sz="2000" dirty="0">
              <a:latin typeface="+mj-lt"/>
              <a:sym typeface="Wingdings" panose="05000000000000000000" pitchFamily="2" charset="2"/>
            </a:endParaRPr>
          </a:p>
          <a:p>
            <a:r>
              <a:rPr lang="en-US" dirty="0">
                <a:latin typeface="+mj-lt"/>
                <a:sym typeface="Wingdings" panose="05000000000000000000" pitchFamily="2" charset="2"/>
              </a:rPr>
              <a:t>Heterogeneity within the population ? </a:t>
            </a:r>
          </a:p>
          <a:p>
            <a:pPr marL="457200" lvl="1" indent="0">
              <a:buNone/>
            </a:pPr>
            <a:endParaRPr lang="en-US" sz="2000" dirty="0">
              <a:latin typeface="+mj-lt"/>
              <a:sym typeface="Wingdings" panose="05000000000000000000" pitchFamily="2" charset="2"/>
            </a:endParaRPr>
          </a:p>
          <a:p>
            <a:pPr marL="457200" lvl="1" indent="0">
              <a:buNone/>
            </a:pPr>
            <a:endParaRPr lang="en-US" sz="2000" dirty="0">
              <a:latin typeface="+mj-lt"/>
              <a:sym typeface="Wingdings" panose="05000000000000000000" pitchFamily="2" charset="2"/>
            </a:endParaRPr>
          </a:p>
          <a:p>
            <a:r>
              <a:rPr lang="en-US" dirty="0">
                <a:latin typeface="+mj-lt"/>
                <a:sym typeface="Wingdings" panose="05000000000000000000" pitchFamily="2" charset="2"/>
              </a:rPr>
              <a:t>Replication with higher sample</a:t>
            </a:r>
          </a:p>
          <a:p>
            <a:endParaRPr lang="en-US" dirty="0">
              <a:latin typeface="+mj-lt"/>
              <a:sym typeface="Wingdings" panose="05000000000000000000" pitchFamily="2" charset="2"/>
            </a:endParaRPr>
          </a:p>
          <a:p>
            <a:pPr marL="457200" lvl="1" indent="0">
              <a:buNone/>
            </a:pPr>
            <a:endParaRPr lang="fr-FR" sz="2000" dirty="0">
              <a:latin typeface="+mj-lt"/>
              <a:sym typeface="Wingdings" panose="05000000000000000000" pitchFamily="2" charset="2"/>
            </a:endParaRPr>
          </a:p>
          <a:p>
            <a:endParaRPr lang="en-US" sz="2400" dirty="0">
              <a:latin typeface="+mj-lt"/>
            </a:endParaRPr>
          </a:p>
          <a:p>
            <a:pPr marL="0" indent="0">
              <a:buNone/>
            </a:pPr>
            <a:endParaRPr lang="en-US" sz="2400" dirty="0">
              <a:latin typeface="+mj-lt"/>
            </a:endParaRPr>
          </a:p>
          <a:p>
            <a:pPr marL="0" indent="0">
              <a:buNone/>
            </a:pPr>
            <a:endParaRPr lang="en-US" sz="2400" i="1" dirty="0">
              <a:latin typeface="+mj-lt"/>
            </a:endParaRPr>
          </a:p>
        </p:txBody>
      </p:sp>
      <p:sp>
        <p:nvSpPr>
          <p:cNvPr id="4" name="Titre 1">
            <a:extLst>
              <a:ext uri="{FF2B5EF4-FFF2-40B4-BE49-F238E27FC236}">
                <a16:creationId xmlns:a16="http://schemas.microsoft.com/office/drawing/2014/main" id="{082BD2BB-0C4C-4EBE-9CE1-A68B538CEAD0}"/>
              </a:ext>
            </a:extLst>
          </p:cNvPr>
          <p:cNvSpPr txBox="1">
            <a:spLocks/>
          </p:cNvSpPr>
          <p:nvPr/>
        </p:nvSpPr>
        <p:spPr>
          <a:xfrm>
            <a:off x="139337" y="18255"/>
            <a:ext cx="1141987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t>Discussion: </a:t>
            </a:r>
            <a:r>
              <a:rPr lang="fr-FR" dirty="0"/>
              <a:t>Limits</a:t>
            </a:r>
            <a:endParaRPr lang="fr-BE" sz="2800" dirty="0"/>
          </a:p>
        </p:txBody>
      </p:sp>
      <p:pic>
        <p:nvPicPr>
          <p:cNvPr id="2" name="Image 1">
            <a:extLst>
              <a:ext uri="{FF2B5EF4-FFF2-40B4-BE49-F238E27FC236}">
                <a16:creationId xmlns:a16="http://schemas.microsoft.com/office/drawing/2014/main" id="{0E7AEF68-F85E-401E-8B27-82B450BC2DBD}"/>
              </a:ext>
            </a:extLst>
          </p:cNvPr>
          <p:cNvPicPr>
            <a:picLocks noChangeAspect="1"/>
          </p:cNvPicPr>
          <p:nvPr/>
        </p:nvPicPr>
        <p:blipFill>
          <a:blip r:embed="rId3"/>
          <a:stretch>
            <a:fillRect/>
          </a:stretch>
        </p:blipFill>
        <p:spPr>
          <a:xfrm>
            <a:off x="6891454" y="2234953"/>
            <a:ext cx="4900376" cy="2353771"/>
          </a:xfrm>
          <a:prstGeom prst="rect">
            <a:avLst/>
          </a:prstGeom>
        </p:spPr>
      </p:pic>
      <p:sp>
        <p:nvSpPr>
          <p:cNvPr id="5" name="ZoneTexte 4">
            <a:extLst>
              <a:ext uri="{FF2B5EF4-FFF2-40B4-BE49-F238E27FC236}">
                <a16:creationId xmlns:a16="http://schemas.microsoft.com/office/drawing/2014/main" id="{91CD0A66-C244-4A7E-9925-CBA6469037DF}"/>
              </a:ext>
            </a:extLst>
          </p:cNvPr>
          <p:cNvSpPr txBox="1"/>
          <p:nvPr/>
        </p:nvSpPr>
        <p:spPr>
          <a:xfrm>
            <a:off x="8296508" y="2297182"/>
            <a:ext cx="2486721" cy="369332"/>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dirty="0" err="1">
                <a:solidFill>
                  <a:schemeClr val="accent1">
                    <a:lumMod val="75000"/>
                  </a:schemeClr>
                </a:solidFill>
              </a:rPr>
              <a:t>Transdiagnostic</a:t>
            </a:r>
            <a:r>
              <a:rPr lang="fr-FR" dirty="0">
                <a:solidFill>
                  <a:schemeClr val="accent1">
                    <a:lumMod val="75000"/>
                  </a:schemeClr>
                </a:solidFill>
              </a:rPr>
              <a:t> profiles</a:t>
            </a:r>
            <a:endParaRPr lang="fr-BE" dirty="0">
              <a:solidFill>
                <a:schemeClr val="accent1">
                  <a:lumMod val="75000"/>
                </a:schemeClr>
              </a:solidFill>
            </a:endParaRPr>
          </a:p>
        </p:txBody>
      </p:sp>
      <p:sp>
        <p:nvSpPr>
          <p:cNvPr id="6" name="ZoneTexte 5">
            <a:extLst>
              <a:ext uri="{FF2B5EF4-FFF2-40B4-BE49-F238E27FC236}">
                <a16:creationId xmlns:a16="http://schemas.microsoft.com/office/drawing/2014/main" id="{1687FAD8-2439-4E2E-87E3-C0C1E93A9650}"/>
              </a:ext>
            </a:extLst>
          </p:cNvPr>
          <p:cNvSpPr txBox="1"/>
          <p:nvPr/>
        </p:nvSpPr>
        <p:spPr>
          <a:xfrm>
            <a:off x="7025270" y="2563334"/>
            <a:ext cx="911086" cy="369332"/>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dirty="0">
                <a:solidFill>
                  <a:schemeClr val="accent1">
                    <a:lumMod val="75000"/>
                  </a:schemeClr>
                </a:solidFill>
              </a:rPr>
              <a:t>ASPD</a:t>
            </a:r>
            <a:endParaRPr lang="fr-BE" dirty="0">
              <a:solidFill>
                <a:schemeClr val="accent1">
                  <a:lumMod val="75000"/>
                </a:schemeClr>
              </a:solidFill>
            </a:endParaRPr>
          </a:p>
        </p:txBody>
      </p:sp>
      <p:sp>
        <p:nvSpPr>
          <p:cNvPr id="7" name="ZoneTexte 6">
            <a:extLst>
              <a:ext uri="{FF2B5EF4-FFF2-40B4-BE49-F238E27FC236}">
                <a16:creationId xmlns:a16="http://schemas.microsoft.com/office/drawing/2014/main" id="{8BBB87B1-7C03-44BD-AC4B-596762EA5D6A}"/>
              </a:ext>
            </a:extLst>
          </p:cNvPr>
          <p:cNvSpPr txBox="1"/>
          <p:nvPr/>
        </p:nvSpPr>
        <p:spPr>
          <a:xfrm>
            <a:off x="6971372" y="2992458"/>
            <a:ext cx="1063486" cy="369332"/>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dirty="0">
                <a:solidFill>
                  <a:schemeClr val="accent1">
                    <a:lumMod val="75000"/>
                  </a:schemeClr>
                </a:solidFill>
              </a:rPr>
              <a:t>Controls</a:t>
            </a:r>
            <a:endParaRPr lang="fr-BE" dirty="0">
              <a:solidFill>
                <a:schemeClr val="accent1">
                  <a:lumMod val="75000"/>
                </a:schemeClr>
              </a:solidFill>
            </a:endParaRPr>
          </a:p>
        </p:txBody>
      </p:sp>
      <p:sp>
        <p:nvSpPr>
          <p:cNvPr id="8" name="ZoneTexte 7">
            <a:extLst>
              <a:ext uri="{FF2B5EF4-FFF2-40B4-BE49-F238E27FC236}">
                <a16:creationId xmlns:a16="http://schemas.microsoft.com/office/drawing/2014/main" id="{CD49ADE0-14C2-49EC-B3C5-77D1934B1AB8}"/>
              </a:ext>
            </a:extLst>
          </p:cNvPr>
          <p:cNvSpPr txBox="1"/>
          <p:nvPr/>
        </p:nvSpPr>
        <p:spPr>
          <a:xfrm>
            <a:off x="7554951" y="3969475"/>
            <a:ext cx="1962615" cy="553998"/>
          </a:xfrm>
          <a:prstGeom prst="rect">
            <a:avLst/>
          </a:prstGeom>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000" dirty="0" err="1">
                <a:solidFill>
                  <a:schemeClr val="accent1">
                    <a:lumMod val="50000"/>
                  </a:schemeClr>
                </a:solidFill>
                <a:latin typeface="+mj-lt"/>
              </a:rPr>
              <a:t>Highly</a:t>
            </a:r>
            <a:r>
              <a:rPr lang="fr-FR" sz="1000" dirty="0">
                <a:solidFill>
                  <a:schemeClr val="accent1">
                    <a:lumMod val="50000"/>
                  </a:schemeClr>
                </a:solidFill>
                <a:latin typeface="+mj-lt"/>
              </a:rPr>
              <a:t> </a:t>
            </a:r>
            <a:r>
              <a:rPr lang="fr-FR" sz="1000" dirty="0" err="1">
                <a:solidFill>
                  <a:schemeClr val="accent1">
                    <a:lumMod val="50000"/>
                  </a:schemeClr>
                </a:solidFill>
                <a:latin typeface="+mj-lt"/>
              </a:rPr>
              <a:t>interfered</a:t>
            </a:r>
            <a:r>
              <a:rPr lang="fr-FR" sz="1000" dirty="0">
                <a:solidFill>
                  <a:schemeClr val="accent1">
                    <a:lumMod val="50000"/>
                  </a:schemeClr>
                </a:solidFill>
                <a:latin typeface="+mj-lt"/>
              </a:rPr>
              <a:t> by the </a:t>
            </a:r>
            <a:r>
              <a:rPr lang="fr-FR" sz="1000" dirty="0" err="1">
                <a:solidFill>
                  <a:schemeClr val="accent1">
                    <a:lumMod val="50000"/>
                  </a:schemeClr>
                </a:solidFill>
                <a:latin typeface="+mj-lt"/>
              </a:rPr>
              <a:t>other</a:t>
            </a:r>
            <a:endParaRPr lang="fr-FR" sz="1000" dirty="0">
              <a:solidFill>
                <a:schemeClr val="accent1">
                  <a:lumMod val="50000"/>
                </a:schemeClr>
              </a:solidFill>
              <a:latin typeface="+mj-lt"/>
            </a:endParaRPr>
          </a:p>
          <a:p>
            <a:r>
              <a:rPr lang="fr-FR" sz="1000" dirty="0" err="1">
                <a:solidFill>
                  <a:schemeClr val="accent1">
                    <a:lumMod val="50000"/>
                  </a:schemeClr>
                </a:solidFill>
                <a:latin typeface="+mj-lt"/>
              </a:rPr>
              <a:t>Other-centred</a:t>
            </a:r>
            <a:endParaRPr lang="fr-FR" sz="1000" dirty="0">
              <a:solidFill>
                <a:schemeClr val="accent1">
                  <a:lumMod val="50000"/>
                </a:schemeClr>
              </a:solidFill>
              <a:latin typeface="+mj-lt"/>
            </a:endParaRPr>
          </a:p>
          <a:p>
            <a:r>
              <a:rPr lang="fr-FR" sz="1000" dirty="0" err="1">
                <a:solidFill>
                  <a:schemeClr val="accent1">
                    <a:lumMod val="50000"/>
                  </a:schemeClr>
                </a:solidFill>
                <a:latin typeface="+mj-lt"/>
              </a:rPr>
              <a:t>Interfered</a:t>
            </a:r>
            <a:r>
              <a:rPr lang="fr-FR" sz="1000" dirty="0">
                <a:solidFill>
                  <a:schemeClr val="accent1">
                    <a:lumMod val="50000"/>
                  </a:schemeClr>
                </a:solidFill>
                <a:latin typeface="+mj-lt"/>
              </a:rPr>
              <a:t> by the self</a:t>
            </a:r>
            <a:endParaRPr lang="fr-BE" sz="1000" dirty="0">
              <a:solidFill>
                <a:schemeClr val="accent1">
                  <a:lumMod val="50000"/>
                </a:schemeClr>
              </a:solidFill>
              <a:latin typeface="+mj-lt"/>
            </a:endParaRPr>
          </a:p>
        </p:txBody>
      </p:sp>
      <p:sp>
        <p:nvSpPr>
          <p:cNvPr id="9" name="ZoneTexte 8">
            <a:extLst>
              <a:ext uri="{FF2B5EF4-FFF2-40B4-BE49-F238E27FC236}">
                <a16:creationId xmlns:a16="http://schemas.microsoft.com/office/drawing/2014/main" id="{936F1C9A-9C7C-4078-880E-63B4E2874E05}"/>
              </a:ext>
            </a:extLst>
          </p:cNvPr>
          <p:cNvSpPr txBox="1"/>
          <p:nvPr/>
        </p:nvSpPr>
        <p:spPr>
          <a:xfrm>
            <a:off x="9775864" y="3991777"/>
            <a:ext cx="1757668" cy="407804"/>
          </a:xfrm>
          <a:prstGeom prst="rect">
            <a:avLst/>
          </a:prstGeom>
          <a:ln>
            <a:noFill/>
            <a:headEnd type="none" w="med" len="med"/>
            <a:tailEnd type="none" w="med" len="med"/>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sz="1050" dirty="0" err="1">
                <a:solidFill>
                  <a:schemeClr val="accent1">
                    <a:lumMod val="50000"/>
                  </a:schemeClr>
                </a:solidFill>
                <a:latin typeface="+mj-lt"/>
              </a:rPr>
              <a:t>Highly</a:t>
            </a:r>
            <a:r>
              <a:rPr lang="fr-FR" sz="1050" dirty="0">
                <a:solidFill>
                  <a:schemeClr val="accent1">
                    <a:lumMod val="50000"/>
                  </a:schemeClr>
                </a:solidFill>
                <a:latin typeface="+mj-lt"/>
              </a:rPr>
              <a:t> </a:t>
            </a:r>
            <a:r>
              <a:rPr lang="fr-FR" sz="1050" dirty="0" err="1">
                <a:solidFill>
                  <a:schemeClr val="accent1">
                    <a:lumMod val="50000"/>
                  </a:schemeClr>
                </a:solidFill>
                <a:latin typeface="+mj-lt"/>
              </a:rPr>
              <a:t>interfered</a:t>
            </a:r>
            <a:r>
              <a:rPr lang="fr-FR" sz="1050" dirty="0">
                <a:solidFill>
                  <a:schemeClr val="accent1">
                    <a:lumMod val="50000"/>
                  </a:schemeClr>
                </a:solidFill>
                <a:latin typeface="+mj-lt"/>
              </a:rPr>
              <a:t> by the self</a:t>
            </a:r>
          </a:p>
          <a:p>
            <a:r>
              <a:rPr lang="fr-FR" sz="1000" dirty="0">
                <a:solidFill>
                  <a:schemeClr val="accent1">
                    <a:lumMod val="50000"/>
                  </a:schemeClr>
                </a:solidFill>
                <a:latin typeface="+mj-lt"/>
              </a:rPr>
              <a:t>Self-</a:t>
            </a:r>
            <a:r>
              <a:rPr lang="fr-FR" sz="1000" dirty="0" err="1">
                <a:solidFill>
                  <a:schemeClr val="accent1">
                    <a:lumMod val="50000"/>
                  </a:schemeClr>
                </a:solidFill>
                <a:latin typeface="+mj-lt"/>
              </a:rPr>
              <a:t>centred</a:t>
            </a:r>
            <a:endParaRPr lang="fr-FR" sz="1050" dirty="0">
              <a:solidFill>
                <a:schemeClr val="accent1">
                  <a:lumMod val="50000"/>
                </a:schemeClr>
              </a:solidFill>
              <a:latin typeface="+mj-lt"/>
            </a:endParaRPr>
          </a:p>
        </p:txBody>
      </p:sp>
      <p:sp>
        <p:nvSpPr>
          <p:cNvPr id="10" name="ZoneTexte 9">
            <a:extLst>
              <a:ext uri="{FF2B5EF4-FFF2-40B4-BE49-F238E27FC236}">
                <a16:creationId xmlns:a16="http://schemas.microsoft.com/office/drawing/2014/main" id="{E22FE5A8-1CA2-461F-AB33-1565182875AA}"/>
              </a:ext>
            </a:extLst>
          </p:cNvPr>
          <p:cNvSpPr txBox="1"/>
          <p:nvPr/>
        </p:nvSpPr>
        <p:spPr>
          <a:xfrm>
            <a:off x="6902605" y="3378385"/>
            <a:ext cx="1088779" cy="369332"/>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r>
              <a:rPr lang="fr-FR" dirty="0" err="1">
                <a:solidFill>
                  <a:schemeClr val="accent1">
                    <a:lumMod val="75000"/>
                  </a:schemeClr>
                </a:solidFill>
              </a:rPr>
              <a:t>Anorexics</a:t>
            </a:r>
            <a:endParaRPr lang="fr-BE" dirty="0">
              <a:solidFill>
                <a:schemeClr val="accent1">
                  <a:lumMod val="75000"/>
                </a:schemeClr>
              </a:solidFill>
            </a:endParaRPr>
          </a:p>
        </p:txBody>
      </p:sp>
    </p:spTree>
    <p:extLst>
      <p:ext uri="{BB962C8B-B14F-4D97-AF65-F5344CB8AC3E}">
        <p14:creationId xmlns:p14="http://schemas.microsoft.com/office/powerpoint/2010/main" val="326714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10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left)">
                                      <p:cBhvr>
                                        <p:cTn id="3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C2470F-1FB3-4321-AA51-28CF6F92D801}"/>
              </a:ext>
            </a:extLst>
          </p:cNvPr>
          <p:cNvSpPr>
            <a:spLocks noGrp="1"/>
          </p:cNvSpPr>
          <p:nvPr>
            <p:ph type="title"/>
          </p:nvPr>
        </p:nvSpPr>
        <p:spPr>
          <a:xfrm>
            <a:off x="1189892" y="349799"/>
            <a:ext cx="10515600" cy="2852737"/>
          </a:xfrm>
        </p:spPr>
        <p:txBody>
          <a:bodyPr anchor="ctr"/>
          <a:lstStyle/>
          <a:p>
            <a:r>
              <a:rPr lang="fr-FR" b="1" dirty="0" err="1"/>
              <a:t>Thank</a:t>
            </a:r>
            <a:r>
              <a:rPr lang="fr-FR" b="1" dirty="0"/>
              <a:t> </a:t>
            </a:r>
            <a:r>
              <a:rPr lang="fr-FR" b="1" dirty="0" err="1"/>
              <a:t>you</a:t>
            </a:r>
            <a:r>
              <a:rPr lang="fr-FR" b="1" dirty="0"/>
              <a:t> for </a:t>
            </a:r>
            <a:r>
              <a:rPr lang="fr-FR" b="1" dirty="0" err="1"/>
              <a:t>your</a:t>
            </a:r>
            <a:r>
              <a:rPr lang="fr-FR" b="1" dirty="0"/>
              <a:t> attention !</a:t>
            </a:r>
            <a:endParaRPr lang="fr-BE" b="1" dirty="0"/>
          </a:p>
        </p:txBody>
      </p:sp>
      <p:pic>
        <p:nvPicPr>
          <p:cNvPr id="10" name="Image 9">
            <a:extLst>
              <a:ext uri="{FF2B5EF4-FFF2-40B4-BE49-F238E27FC236}">
                <a16:creationId xmlns:a16="http://schemas.microsoft.com/office/drawing/2014/main" id="{C7C8A8D2-7727-4FC8-A5A2-B8E744113A51}"/>
              </a:ext>
            </a:extLst>
          </p:cNvPr>
          <p:cNvPicPr>
            <a:picLocks noChangeAspect="1"/>
          </p:cNvPicPr>
          <p:nvPr/>
        </p:nvPicPr>
        <p:blipFill>
          <a:blip r:embed="rId3">
            <a:duotone>
              <a:schemeClr val="accent2">
                <a:shade val="45000"/>
                <a:satMod val="135000"/>
              </a:schemeClr>
              <a:prstClr val="white"/>
            </a:duotone>
          </a:blip>
          <a:stretch>
            <a:fillRect/>
          </a:stretch>
        </p:blipFill>
        <p:spPr>
          <a:xfrm>
            <a:off x="3235570" y="2904758"/>
            <a:ext cx="4911970" cy="2762983"/>
          </a:xfrm>
          <a:prstGeom prst="rect">
            <a:avLst/>
          </a:prstGeom>
        </p:spPr>
      </p:pic>
      <p:sp>
        <p:nvSpPr>
          <p:cNvPr id="11" name="ZoneTexte 10">
            <a:extLst>
              <a:ext uri="{FF2B5EF4-FFF2-40B4-BE49-F238E27FC236}">
                <a16:creationId xmlns:a16="http://schemas.microsoft.com/office/drawing/2014/main" id="{AFAA7C3E-6669-4742-BFE7-60249B13D10E}"/>
              </a:ext>
            </a:extLst>
          </p:cNvPr>
          <p:cNvSpPr txBox="1"/>
          <p:nvPr/>
        </p:nvSpPr>
        <p:spPr>
          <a:xfrm>
            <a:off x="8686800" y="6323535"/>
            <a:ext cx="3247293" cy="369332"/>
          </a:xfrm>
          <a:prstGeom prst="rect">
            <a:avLst/>
          </a:prstGeom>
          <a:noFill/>
        </p:spPr>
        <p:txBody>
          <a:bodyPr wrap="square" rtlCol="0">
            <a:spAutoFit/>
          </a:bodyPr>
          <a:lstStyle/>
          <a:p>
            <a:r>
              <a:rPr lang="fr-FR" dirty="0"/>
              <a:t>Alix.bigot@uclouvain.be</a:t>
            </a:r>
            <a:endParaRPr lang="fr-BE" dirty="0"/>
          </a:p>
        </p:txBody>
      </p:sp>
    </p:spTree>
    <p:extLst>
      <p:ext uri="{BB962C8B-B14F-4D97-AF65-F5344CB8AC3E}">
        <p14:creationId xmlns:p14="http://schemas.microsoft.com/office/powerpoint/2010/main" val="303522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86E5C0C-1A45-4F19-939C-D90C45BA02CE}"/>
              </a:ext>
            </a:extLst>
          </p:cNvPr>
          <p:cNvPicPr>
            <a:picLocks noChangeAspect="1"/>
          </p:cNvPicPr>
          <p:nvPr/>
        </p:nvPicPr>
        <p:blipFill>
          <a:blip r:embed="rId3"/>
          <a:stretch>
            <a:fillRect/>
          </a:stretch>
        </p:blipFill>
        <p:spPr>
          <a:xfrm>
            <a:off x="9546176" y="1455378"/>
            <a:ext cx="2037451" cy="2037451"/>
          </a:xfrm>
          <a:prstGeom prst="rect">
            <a:avLst/>
          </a:prstGeom>
        </p:spPr>
      </p:pic>
      <p:pic>
        <p:nvPicPr>
          <p:cNvPr id="1026" name="Picture 2" descr="How to Draw a Hospital - Step by Step Easy Drawing Guides - Drawing Howtos">
            <a:extLst>
              <a:ext uri="{FF2B5EF4-FFF2-40B4-BE49-F238E27FC236}">
                <a16:creationId xmlns:a16="http://schemas.microsoft.com/office/drawing/2014/main" id="{1305BDB1-B42A-445D-9B87-5A110D1009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1590" y="3156905"/>
            <a:ext cx="2399936" cy="23999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0986DC8A-8B71-4194-AF9A-C7021515325B}"/>
              </a:ext>
            </a:extLst>
          </p:cNvPr>
          <p:cNvSpPr>
            <a:spLocks noGrp="1"/>
          </p:cNvSpPr>
          <p:nvPr>
            <p:ph type="title"/>
          </p:nvPr>
        </p:nvSpPr>
        <p:spPr>
          <a:xfrm>
            <a:off x="139336" y="18255"/>
            <a:ext cx="12052663" cy="1325563"/>
          </a:xfrm>
        </p:spPr>
        <p:txBody>
          <a:bodyPr/>
          <a:lstStyle/>
          <a:p>
            <a:r>
              <a:rPr lang="fr-FR" b="1" dirty="0"/>
              <a:t>Introduction:</a:t>
            </a:r>
            <a:r>
              <a:rPr lang="fr-FR" dirty="0"/>
              <a:t> Antisocial </a:t>
            </a:r>
            <a:r>
              <a:rPr lang="fr-FR" dirty="0" err="1"/>
              <a:t>personality</a:t>
            </a:r>
            <a:r>
              <a:rPr lang="fr-FR" dirty="0"/>
              <a:t> </a:t>
            </a:r>
            <a:r>
              <a:rPr lang="fr-FR" dirty="0" err="1"/>
              <a:t>disorder</a:t>
            </a:r>
            <a:r>
              <a:rPr lang="fr-FR" dirty="0"/>
              <a:t> </a:t>
            </a:r>
            <a:r>
              <a:rPr lang="fr-FR" sz="3200" dirty="0"/>
              <a:t>(ASPD)  </a:t>
            </a:r>
            <a:endParaRPr lang="fr-BE" dirty="0"/>
          </a:p>
        </p:txBody>
      </p:sp>
      <p:sp>
        <p:nvSpPr>
          <p:cNvPr id="3" name="Espace réservé du contenu 2">
            <a:extLst>
              <a:ext uri="{FF2B5EF4-FFF2-40B4-BE49-F238E27FC236}">
                <a16:creationId xmlns:a16="http://schemas.microsoft.com/office/drawing/2014/main" id="{1D4E3564-847C-4A44-B9E6-1490D045618B}"/>
              </a:ext>
            </a:extLst>
          </p:cNvPr>
          <p:cNvSpPr>
            <a:spLocks noGrp="1"/>
          </p:cNvSpPr>
          <p:nvPr>
            <p:ph idx="1"/>
          </p:nvPr>
        </p:nvSpPr>
        <p:spPr>
          <a:xfrm>
            <a:off x="838200" y="1597975"/>
            <a:ext cx="10515600" cy="4351338"/>
          </a:xfrm>
        </p:spPr>
        <p:txBody>
          <a:bodyPr>
            <a:normAutofit/>
          </a:bodyPr>
          <a:lstStyle/>
          <a:p>
            <a:pPr marL="0" indent="0">
              <a:buNone/>
            </a:pPr>
            <a:endParaRPr lang="fr-FR" sz="3200" b="1" dirty="0">
              <a:latin typeface="+mj-lt"/>
            </a:endParaRPr>
          </a:p>
          <a:p>
            <a:pPr>
              <a:buFontTx/>
              <a:buChar char="-"/>
            </a:pPr>
            <a:r>
              <a:rPr lang="fr-FR" sz="3200" dirty="0" err="1">
                <a:latin typeface="+mj-lt"/>
              </a:rPr>
              <a:t>Impulsivity</a:t>
            </a:r>
            <a:r>
              <a:rPr lang="fr-FR" sz="3200" dirty="0">
                <a:latin typeface="+mj-lt"/>
              </a:rPr>
              <a:t>, </a:t>
            </a:r>
            <a:r>
              <a:rPr lang="fr-FR" sz="3200" dirty="0" err="1">
                <a:latin typeface="+mj-lt"/>
              </a:rPr>
              <a:t>agressivity</a:t>
            </a:r>
            <a:r>
              <a:rPr lang="fr-FR" sz="3200" dirty="0">
                <a:latin typeface="+mj-lt"/>
              </a:rPr>
              <a:t> </a:t>
            </a:r>
          </a:p>
          <a:p>
            <a:pPr>
              <a:buFontTx/>
              <a:buChar char="-"/>
            </a:pPr>
            <a:r>
              <a:rPr lang="fr-FR" sz="3200" dirty="0" err="1">
                <a:latin typeface="+mj-lt"/>
              </a:rPr>
              <a:t>Lack</a:t>
            </a:r>
            <a:r>
              <a:rPr lang="fr-FR" sz="3200" dirty="0">
                <a:latin typeface="+mj-lt"/>
              </a:rPr>
              <a:t> of </a:t>
            </a:r>
            <a:r>
              <a:rPr lang="fr-FR" sz="3200" dirty="0" err="1">
                <a:latin typeface="+mj-lt"/>
              </a:rPr>
              <a:t>guilt</a:t>
            </a:r>
            <a:r>
              <a:rPr lang="fr-FR" sz="3200" dirty="0">
                <a:latin typeface="+mj-lt"/>
              </a:rPr>
              <a:t>, </a:t>
            </a:r>
            <a:r>
              <a:rPr lang="fr-FR" sz="3200" dirty="0" err="1">
                <a:latin typeface="+mj-lt"/>
              </a:rPr>
              <a:t>remorse</a:t>
            </a:r>
            <a:r>
              <a:rPr lang="fr-FR" sz="3200" dirty="0">
                <a:latin typeface="+mj-lt"/>
              </a:rPr>
              <a:t> and </a:t>
            </a:r>
            <a:r>
              <a:rPr lang="fr-FR" sz="3200" dirty="0" err="1">
                <a:latin typeface="+mj-lt"/>
              </a:rPr>
              <a:t>empathy</a:t>
            </a:r>
            <a:endParaRPr lang="fr-FR" sz="3200" dirty="0">
              <a:latin typeface="+mj-lt"/>
            </a:endParaRPr>
          </a:p>
          <a:p>
            <a:pPr>
              <a:buFontTx/>
              <a:buChar char="-"/>
            </a:pPr>
            <a:r>
              <a:rPr lang="fr-FR" sz="3200" dirty="0" err="1">
                <a:latin typeface="+mj-lt"/>
              </a:rPr>
              <a:t>Deception</a:t>
            </a:r>
            <a:r>
              <a:rPr lang="fr-FR" sz="3200" dirty="0">
                <a:latin typeface="+mj-lt"/>
              </a:rPr>
              <a:t> and exploitation of </a:t>
            </a:r>
            <a:r>
              <a:rPr lang="fr-FR" sz="3200" dirty="0" err="1">
                <a:latin typeface="+mj-lt"/>
              </a:rPr>
              <a:t>others</a:t>
            </a:r>
            <a:endParaRPr lang="fr-FR" sz="3200" dirty="0">
              <a:latin typeface="+mj-lt"/>
            </a:endParaRPr>
          </a:p>
          <a:p>
            <a:pPr>
              <a:buFontTx/>
              <a:buChar char="-"/>
            </a:pPr>
            <a:r>
              <a:rPr lang="fr-FR" sz="3200" dirty="0" err="1">
                <a:latin typeface="+mj-lt"/>
              </a:rPr>
              <a:t>Repeated</a:t>
            </a:r>
            <a:r>
              <a:rPr lang="fr-FR" sz="3200" dirty="0">
                <a:latin typeface="+mj-lt"/>
              </a:rPr>
              <a:t> </a:t>
            </a:r>
            <a:r>
              <a:rPr lang="fr-FR" sz="3200" dirty="0" err="1">
                <a:latin typeface="+mj-lt"/>
              </a:rPr>
              <a:t>harm</a:t>
            </a:r>
            <a:r>
              <a:rPr lang="fr-FR" sz="3200" dirty="0">
                <a:latin typeface="+mj-lt"/>
              </a:rPr>
              <a:t> to </a:t>
            </a:r>
            <a:r>
              <a:rPr lang="fr-FR" sz="3200" dirty="0" err="1">
                <a:latin typeface="+mj-lt"/>
              </a:rPr>
              <a:t>others</a:t>
            </a:r>
            <a:endParaRPr lang="fr-FR" sz="3200" dirty="0">
              <a:latin typeface="+mj-lt"/>
            </a:endParaRPr>
          </a:p>
          <a:p>
            <a:pPr marL="0" indent="0">
              <a:buNone/>
            </a:pPr>
            <a:endParaRPr lang="fr-BE" sz="3200" dirty="0">
              <a:latin typeface="+mj-lt"/>
            </a:endParaRPr>
          </a:p>
        </p:txBody>
      </p:sp>
      <p:sp>
        <p:nvSpPr>
          <p:cNvPr id="5" name="Flèche : droite 4">
            <a:extLst>
              <a:ext uri="{FF2B5EF4-FFF2-40B4-BE49-F238E27FC236}">
                <a16:creationId xmlns:a16="http://schemas.microsoft.com/office/drawing/2014/main" id="{EB4E4A84-5CCE-449F-8EA6-84F3F3BB132A}"/>
              </a:ext>
            </a:extLst>
          </p:cNvPr>
          <p:cNvSpPr/>
          <p:nvPr/>
        </p:nvSpPr>
        <p:spPr>
          <a:xfrm>
            <a:off x="3293006" y="5403152"/>
            <a:ext cx="708644" cy="391998"/>
          </a:xfrm>
          <a:prstGeom prst="rightArrow">
            <a:avLst/>
          </a:prstGeom>
          <a:solidFill>
            <a:srgbClr val="EA0000"/>
          </a:solidFill>
          <a:ln>
            <a:no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effectLst>
                <a:outerShdw blurRad="50800" dist="50800" dir="5400000" algn="ctr" rotWithShape="0">
                  <a:schemeClr val="bg1">
                    <a:lumMod val="75000"/>
                  </a:schemeClr>
                </a:outerShdw>
              </a:effectLst>
            </a:endParaRPr>
          </a:p>
        </p:txBody>
      </p:sp>
      <p:sp>
        <p:nvSpPr>
          <p:cNvPr id="6" name="ZoneTexte 5">
            <a:extLst>
              <a:ext uri="{FF2B5EF4-FFF2-40B4-BE49-F238E27FC236}">
                <a16:creationId xmlns:a16="http://schemas.microsoft.com/office/drawing/2014/main" id="{E2B88977-E132-4BE7-AC97-CE88C02D38CD}"/>
              </a:ext>
            </a:extLst>
          </p:cNvPr>
          <p:cNvSpPr txBox="1"/>
          <p:nvPr/>
        </p:nvSpPr>
        <p:spPr>
          <a:xfrm>
            <a:off x="4114224" y="5311425"/>
            <a:ext cx="4365365" cy="584775"/>
          </a:xfrm>
          <a:prstGeom prst="rect">
            <a:avLst/>
          </a:prstGeom>
          <a:no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wrap="square" rtlCol="0">
            <a:spAutoFit/>
          </a:bodyPr>
          <a:lstStyle/>
          <a:p>
            <a:r>
              <a:rPr lang="fr-FR" sz="3200" b="1" i="1" dirty="0" err="1">
                <a:solidFill>
                  <a:srgbClr val="EA0000"/>
                </a:solidFill>
                <a:effectLst>
                  <a:outerShdw blurRad="50800" dist="50800" dir="5400000" algn="ctr" rotWithShape="0">
                    <a:schemeClr val="bg1">
                      <a:lumMod val="75000"/>
                    </a:schemeClr>
                  </a:outerShdw>
                </a:effectLst>
              </a:rPr>
              <a:t>Egocentrism</a:t>
            </a:r>
            <a:r>
              <a:rPr lang="fr-FR" sz="3200" b="1" i="1" dirty="0">
                <a:solidFill>
                  <a:srgbClr val="EA0000"/>
                </a:solidFill>
                <a:effectLst>
                  <a:outerShdw blurRad="50800" dist="50800" dir="5400000" algn="ctr" rotWithShape="0">
                    <a:schemeClr val="bg1">
                      <a:lumMod val="75000"/>
                    </a:schemeClr>
                  </a:outerShdw>
                </a:effectLst>
              </a:rPr>
              <a:t> ?</a:t>
            </a:r>
            <a:endParaRPr lang="fr-BE" sz="3200" b="1" i="1" dirty="0">
              <a:solidFill>
                <a:srgbClr val="EA0000"/>
              </a:solidFill>
              <a:effectLst>
                <a:outerShdw blurRad="50800" dist="50800" dir="5400000" algn="ctr" rotWithShape="0">
                  <a:schemeClr val="bg1">
                    <a:lumMod val="75000"/>
                  </a:schemeClr>
                </a:outerShdw>
              </a:effectLst>
            </a:endParaRPr>
          </a:p>
        </p:txBody>
      </p:sp>
      <p:pic>
        <p:nvPicPr>
          <p:cNvPr id="11" name="Image 10">
            <a:extLst>
              <a:ext uri="{FF2B5EF4-FFF2-40B4-BE49-F238E27FC236}">
                <a16:creationId xmlns:a16="http://schemas.microsoft.com/office/drawing/2014/main" id="{F98E5020-7B67-42A7-82AE-B59A120BFC42}"/>
              </a:ext>
            </a:extLst>
          </p:cNvPr>
          <p:cNvPicPr>
            <a:picLocks noChangeAspect="1"/>
          </p:cNvPicPr>
          <p:nvPr/>
        </p:nvPicPr>
        <p:blipFill>
          <a:blip r:embed="rId5">
            <a:biLevel thresh="25000"/>
          </a:blip>
          <a:stretch>
            <a:fillRect/>
          </a:stretch>
        </p:blipFill>
        <p:spPr>
          <a:xfrm>
            <a:off x="7979638" y="1888438"/>
            <a:ext cx="1268467" cy="1268467"/>
          </a:xfrm>
          <a:prstGeom prst="rect">
            <a:avLst/>
          </a:prstGeom>
        </p:spPr>
      </p:pic>
      <p:pic>
        <p:nvPicPr>
          <p:cNvPr id="4" name="Image 3">
            <a:extLst>
              <a:ext uri="{FF2B5EF4-FFF2-40B4-BE49-F238E27FC236}">
                <a16:creationId xmlns:a16="http://schemas.microsoft.com/office/drawing/2014/main" id="{E41CE891-E1CF-451E-9616-1A169BD60DD1}"/>
              </a:ext>
            </a:extLst>
          </p:cNvPr>
          <p:cNvPicPr>
            <a:picLocks noChangeAspect="1"/>
          </p:cNvPicPr>
          <p:nvPr/>
        </p:nvPicPr>
        <p:blipFill>
          <a:blip r:embed="rId6"/>
          <a:stretch>
            <a:fillRect/>
          </a:stretch>
        </p:blipFill>
        <p:spPr>
          <a:xfrm>
            <a:off x="8029590" y="3631037"/>
            <a:ext cx="1599293" cy="1309126"/>
          </a:xfrm>
          <a:prstGeom prst="rect">
            <a:avLst/>
          </a:prstGeom>
        </p:spPr>
      </p:pic>
    </p:spTree>
    <p:extLst>
      <p:ext uri="{BB962C8B-B14F-4D97-AF65-F5344CB8AC3E}">
        <p14:creationId xmlns:p14="http://schemas.microsoft.com/office/powerpoint/2010/main" val="126641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40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20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6DC8A-8B71-4194-AF9A-C7021515325B}"/>
              </a:ext>
            </a:extLst>
          </p:cNvPr>
          <p:cNvSpPr>
            <a:spLocks noGrp="1"/>
          </p:cNvSpPr>
          <p:nvPr>
            <p:ph type="title"/>
          </p:nvPr>
        </p:nvSpPr>
        <p:spPr>
          <a:xfrm>
            <a:off x="139337" y="18255"/>
            <a:ext cx="10515600" cy="1325563"/>
          </a:xfrm>
        </p:spPr>
        <p:txBody>
          <a:bodyPr/>
          <a:lstStyle/>
          <a:p>
            <a:r>
              <a:rPr lang="fr-FR" b="1" dirty="0"/>
              <a:t>Introduction: </a:t>
            </a:r>
            <a:r>
              <a:rPr lang="fr-FR" dirty="0"/>
              <a:t>Social cognition in ASPD</a:t>
            </a:r>
            <a:endParaRPr lang="fr-BE" dirty="0"/>
          </a:p>
        </p:txBody>
      </p:sp>
      <p:sp>
        <p:nvSpPr>
          <p:cNvPr id="9" name="Ellipse 8">
            <a:extLst>
              <a:ext uri="{FF2B5EF4-FFF2-40B4-BE49-F238E27FC236}">
                <a16:creationId xmlns:a16="http://schemas.microsoft.com/office/drawing/2014/main" id="{8F1F7573-D237-427A-9580-7A9FD1FDFD12}"/>
              </a:ext>
            </a:extLst>
          </p:cNvPr>
          <p:cNvSpPr/>
          <p:nvPr/>
        </p:nvSpPr>
        <p:spPr>
          <a:xfrm>
            <a:off x="2254785" y="1210152"/>
            <a:ext cx="7682430" cy="4879179"/>
          </a:xfrm>
          <a:prstGeom prst="ellipse">
            <a:avLst/>
          </a:prstGeom>
          <a:noFill/>
          <a:ln w="9525" cap="flat" cmpd="sng" algn="ctr">
            <a:solidFill>
              <a:srgbClr val="F89092"/>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fr-BE"/>
          </a:p>
        </p:txBody>
      </p:sp>
      <p:sp>
        <p:nvSpPr>
          <p:cNvPr id="10" name="ZoneTexte 9">
            <a:extLst>
              <a:ext uri="{FF2B5EF4-FFF2-40B4-BE49-F238E27FC236}">
                <a16:creationId xmlns:a16="http://schemas.microsoft.com/office/drawing/2014/main" id="{D1D24E22-C692-4616-8B85-9E232437EBA0}"/>
              </a:ext>
            </a:extLst>
          </p:cNvPr>
          <p:cNvSpPr txBox="1"/>
          <p:nvPr/>
        </p:nvSpPr>
        <p:spPr>
          <a:xfrm>
            <a:off x="4931229" y="1515494"/>
            <a:ext cx="2269671" cy="461665"/>
          </a:xfrm>
          <a:prstGeom prst="rect">
            <a:avLst/>
          </a:prstGeom>
          <a:noFill/>
          <a:effectLst/>
        </p:spPr>
        <p:txBody>
          <a:bodyPr wrap="square" rtlCol="0">
            <a:spAutoFit/>
          </a:bodyPr>
          <a:lstStyle/>
          <a:p>
            <a:pPr algn="ctr"/>
            <a:r>
              <a:rPr lang="fr-FR" sz="2400" dirty="0" err="1">
                <a:solidFill>
                  <a:srgbClr val="EA0000"/>
                </a:solidFill>
              </a:rPr>
              <a:t>Egocentrism</a:t>
            </a:r>
            <a:r>
              <a:rPr lang="fr-FR" sz="2400" dirty="0">
                <a:solidFill>
                  <a:srgbClr val="EA0000"/>
                </a:solidFill>
              </a:rPr>
              <a:t> ?</a:t>
            </a:r>
            <a:endParaRPr lang="fr-BE" sz="2400" dirty="0">
              <a:solidFill>
                <a:srgbClr val="EA0000"/>
              </a:solidFill>
            </a:endParaRPr>
          </a:p>
        </p:txBody>
      </p:sp>
      <p:sp>
        <p:nvSpPr>
          <p:cNvPr id="11" name="ZoneTexte 10">
            <a:extLst>
              <a:ext uri="{FF2B5EF4-FFF2-40B4-BE49-F238E27FC236}">
                <a16:creationId xmlns:a16="http://schemas.microsoft.com/office/drawing/2014/main" id="{966A0F9B-8F0F-4410-A0FE-5365013ABEB4}"/>
              </a:ext>
            </a:extLst>
          </p:cNvPr>
          <p:cNvSpPr txBox="1"/>
          <p:nvPr/>
        </p:nvSpPr>
        <p:spPr>
          <a:xfrm>
            <a:off x="3730269" y="2105986"/>
            <a:ext cx="4978724" cy="461665"/>
          </a:xfrm>
          <a:prstGeom prst="rect">
            <a:avLst/>
          </a:prstGeom>
          <a:noFill/>
        </p:spPr>
        <p:txBody>
          <a:bodyPr wrap="square" rtlCol="0">
            <a:spAutoFit/>
          </a:bodyPr>
          <a:lstStyle/>
          <a:p>
            <a:r>
              <a:rPr lang="fr-FR" sz="2400" i="1" dirty="0">
                <a:latin typeface="+mj-lt"/>
              </a:rPr>
              <a:t> Put </a:t>
            </a:r>
            <a:r>
              <a:rPr lang="fr-FR" sz="2400" i="1" dirty="0" err="1">
                <a:latin typeface="+mj-lt"/>
              </a:rPr>
              <a:t>yourself</a:t>
            </a:r>
            <a:r>
              <a:rPr lang="fr-FR" sz="2400" i="1" dirty="0">
                <a:latin typeface="+mj-lt"/>
              </a:rPr>
              <a:t> in </a:t>
            </a:r>
            <a:r>
              <a:rPr lang="fr-FR" sz="2400" i="1" dirty="0" err="1">
                <a:latin typeface="+mj-lt"/>
              </a:rPr>
              <a:t>someone</a:t>
            </a:r>
            <a:r>
              <a:rPr lang="fr-FR" sz="2400" i="1" dirty="0">
                <a:latin typeface="+mj-lt"/>
              </a:rPr>
              <a:t> </a:t>
            </a:r>
            <a:r>
              <a:rPr lang="fr-FR" sz="2400" i="1" dirty="0" err="1">
                <a:latin typeface="+mj-lt"/>
              </a:rPr>
              <a:t>else’s</a:t>
            </a:r>
            <a:r>
              <a:rPr lang="fr-FR" sz="2400" i="1" dirty="0">
                <a:latin typeface="+mj-lt"/>
              </a:rPr>
              <a:t> </a:t>
            </a:r>
            <a:r>
              <a:rPr lang="fr-FR" sz="2400" i="1" dirty="0" err="1">
                <a:latin typeface="+mj-lt"/>
              </a:rPr>
              <a:t>shoes</a:t>
            </a:r>
            <a:endParaRPr lang="fr-BE" sz="2400" i="1" dirty="0">
              <a:latin typeface="+mj-lt"/>
            </a:endParaRPr>
          </a:p>
        </p:txBody>
      </p:sp>
      <p:pic>
        <p:nvPicPr>
          <p:cNvPr id="12" name="Picture 5">
            <a:extLst>
              <a:ext uri="{FF2B5EF4-FFF2-40B4-BE49-F238E27FC236}">
                <a16:creationId xmlns:a16="http://schemas.microsoft.com/office/drawing/2014/main" id="{FC4B7D29-8DF4-4E06-9428-6808E594AB65}"/>
              </a:ext>
            </a:extLst>
          </p:cNvPr>
          <p:cNvPicPr>
            <a:picLocks noChangeAspect="1"/>
          </p:cNvPicPr>
          <p:nvPr/>
        </p:nvPicPr>
        <p:blipFill>
          <a:blip r:embed="rId3"/>
          <a:stretch>
            <a:fillRect/>
          </a:stretch>
        </p:blipFill>
        <p:spPr>
          <a:xfrm>
            <a:off x="4475941" y="2729146"/>
            <a:ext cx="3191349" cy="2683077"/>
          </a:xfrm>
          <a:prstGeom prst="rect">
            <a:avLst/>
          </a:prstGeom>
        </p:spPr>
      </p:pic>
      <p:sp>
        <p:nvSpPr>
          <p:cNvPr id="23" name="ZoneTexte 22">
            <a:extLst>
              <a:ext uri="{FF2B5EF4-FFF2-40B4-BE49-F238E27FC236}">
                <a16:creationId xmlns:a16="http://schemas.microsoft.com/office/drawing/2014/main" id="{4FE284B1-3C2E-4093-9ADC-FB63BC766725}"/>
              </a:ext>
            </a:extLst>
          </p:cNvPr>
          <p:cNvSpPr txBox="1"/>
          <p:nvPr/>
        </p:nvSpPr>
        <p:spPr>
          <a:xfrm>
            <a:off x="3643611" y="3437647"/>
            <a:ext cx="941057" cy="378940"/>
          </a:xfrm>
          <a:prstGeom prst="rect">
            <a:avLst/>
          </a:prstGeom>
          <a:noFill/>
        </p:spPr>
        <p:txBody>
          <a:bodyPr wrap="square" rtlCol="0">
            <a:spAutoFit/>
          </a:bodyPr>
          <a:lstStyle/>
          <a:p>
            <a:r>
              <a:rPr lang="fr-FR" b="1" dirty="0">
                <a:solidFill>
                  <a:schemeClr val="accent5">
                    <a:lumMod val="75000"/>
                  </a:schemeClr>
                </a:solidFill>
                <a:effectLst>
                  <a:outerShdw blurRad="60007" dist="310007" dir="7680000" sy="30000" kx="1300200" algn="ctr" rotWithShape="0">
                    <a:prstClr val="black">
                      <a:alpha val="32000"/>
                    </a:prstClr>
                  </a:outerShdw>
                </a:effectLst>
              </a:rPr>
              <a:t>SELF</a:t>
            </a:r>
            <a:endParaRPr lang="fr-BE" b="1" dirty="0">
              <a:solidFill>
                <a:schemeClr val="accent5">
                  <a:lumMod val="75000"/>
                </a:schemeClr>
              </a:solidFill>
              <a:effectLst>
                <a:outerShdw blurRad="60007" dist="310007" dir="7680000" sy="30000" kx="1300200" algn="ctr" rotWithShape="0">
                  <a:prstClr val="black">
                    <a:alpha val="32000"/>
                  </a:prstClr>
                </a:outerShdw>
              </a:effectLst>
            </a:endParaRPr>
          </a:p>
        </p:txBody>
      </p:sp>
      <p:sp>
        <p:nvSpPr>
          <p:cNvPr id="24" name="ZoneTexte 23">
            <a:extLst>
              <a:ext uri="{FF2B5EF4-FFF2-40B4-BE49-F238E27FC236}">
                <a16:creationId xmlns:a16="http://schemas.microsoft.com/office/drawing/2014/main" id="{AE1ED57B-7424-4874-8EDA-1417E753B87B}"/>
              </a:ext>
            </a:extLst>
          </p:cNvPr>
          <p:cNvSpPr txBox="1"/>
          <p:nvPr/>
        </p:nvSpPr>
        <p:spPr>
          <a:xfrm>
            <a:off x="7795776" y="3429000"/>
            <a:ext cx="941057" cy="378940"/>
          </a:xfrm>
          <a:prstGeom prst="rect">
            <a:avLst/>
          </a:prstGeom>
          <a:noFill/>
        </p:spPr>
        <p:txBody>
          <a:bodyPr wrap="square" rtlCol="0">
            <a:spAutoFit/>
          </a:bodyPr>
          <a:lstStyle/>
          <a:p>
            <a:r>
              <a:rPr lang="fr-FR" b="1" dirty="0">
                <a:solidFill>
                  <a:schemeClr val="accent5">
                    <a:lumMod val="75000"/>
                  </a:schemeClr>
                </a:solidFill>
                <a:effectLst>
                  <a:outerShdw blurRad="60007" dist="310007" dir="7680000" sy="30000" kx="1300200" algn="ctr" rotWithShape="0">
                    <a:prstClr val="black">
                      <a:alpha val="32000"/>
                    </a:prstClr>
                  </a:outerShdw>
                </a:effectLst>
              </a:rPr>
              <a:t>OTHER</a:t>
            </a:r>
            <a:endParaRPr lang="fr-BE" b="1" dirty="0">
              <a:solidFill>
                <a:schemeClr val="accent5">
                  <a:lumMod val="75000"/>
                </a:schemeClr>
              </a:solidFill>
              <a:effectLst>
                <a:outerShdw blurRad="60007" dist="310007" dir="7680000" sy="30000" kx="1300200" algn="ctr" rotWithShape="0">
                  <a:prstClr val="black">
                    <a:alpha val="32000"/>
                  </a:prstClr>
                </a:outerShdw>
              </a:effectLst>
            </a:endParaRPr>
          </a:p>
        </p:txBody>
      </p:sp>
      <p:pic>
        <p:nvPicPr>
          <p:cNvPr id="6" name="Graphique 5" descr="Lampadaire">
            <a:extLst>
              <a:ext uri="{FF2B5EF4-FFF2-40B4-BE49-F238E27FC236}">
                <a16:creationId xmlns:a16="http://schemas.microsoft.com/office/drawing/2014/main" id="{A66C7BB5-C125-4B4F-979C-D861C4B873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13081" y="2907468"/>
            <a:ext cx="1234375" cy="1234375"/>
          </a:xfrm>
          <a:prstGeom prst="rect">
            <a:avLst/>
          </a:prstGeom>
          <a:effectLst>
            <a:glow rad="63500">
              <a:schemeClr val="accent4">
                <a:alpha val="40000"/>
              </a:schemeClr>
            </a:glow>
            <a:outerShdw blurRad="76200" dir="13500000" sy="23000" kx="1200000" algn="br" rotWithShape="0">
              <a:prstClr val="black">
                <a:alpha val="20000"/>
              </a:prstClr>
            </a:outerShdw>
          </a:effectLst>
        </p:spPr>
      </p:pic>
      <p:pic>
        <p:nvPicPr>
          <p:cNvPr id="8" name="Graphique 7" descr="Fermer">
            <a:extLst>
              <a:ext uri="{FF2B5EF4-FFF2-40B4-BE49-F238E27FC236}">
                <a16:creationId xmlns:a16="http://schemas.microsoft.com/office/drawing/2014/main" id="{FCCD52E9-C971-4BED-A9BC-E10EA515EED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76998" y="3295135"/>
            <a:ext cx="646670" cy="646670"/>
          </a:xfrm>
          <a:prstGeom prst="rect">
            <a:avLst/>
          </a:prstGeom>
        </p:spPr>
      </p:pic>
    </p:spTree>
    <p:extLst>
      <p:ext uri="{BB962C8B-B14F-4D97-AF65-F5344CB8AC3E}">
        <p14:creationId xmlns:p14="http://schemas.microsoft.com/office/powerpoint/2010/main" val="427626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5">
            <a:extLst>
              <a:ext uri="{FF2B5EF4-FFF2-40B4-BE49-F238E27FC236}">
                <a16:creationId xmlns:a16="http://schemas.microsoft.com/office/drawing/2014/main" id="{BCFEED37-4D61-44D6-84FD-80251FD79385}"/>
              </a:ext>
            </a:extLst>
          </p:cNvPr>
          <p:cNvPicPr>
            <a:picLocks noChangeAspect="1"/>
          </p:cNvPicPr>
          <p:nvPr/>
        </p:nvPicPr>
        <p:blipFill>
          <a:blip r:embed="rId3"/>
          <a:stretch>
            <a:fillRect/>
          </a:stretch>
        </p:blipFill>
        <p:spPr>
          <a:xfrm>
            <a:off x="4475941" y="2729146"/>
            <a:ext cx="3191349" cy="2683077"/>
          </a:xfrm>
          <a:prstGeom prst="rect">
            <a:avLst/>
          </a:prstGeom>
        </p:spPr>
      </p:pic>
      <p:sp>
        <p:nvSpPr>
          <p:cNvPr id="21" name="ZoneTexte 20">
            <a:extLst>
              <a:ext uri="{FF2B5EF4-FFF2-40B4-BE49-F238E27FC236}">
                <a16:creationId xmlns:a16="http://schemas.microsoft.com/office/drawing/2014/main" id="{110C14BB-6061-486C-AD84-763391B0996F}"/>
              </a:ext>
            </a:extLst>
          </p:cNvPr>
          <p:cNvSpPr txBox="1"/>
          <p:nvPr/>
        </p:nvSpPr>
        <p:spPr>
          <a:xfrm>
            <a:off x="6533606" y="3063213"/>
            <a:ext cx="284431" cy="266606"/>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BE" sz="4000" b="1" dirty="0">
              <a:solidFill>
                <a:schemeClr val="accent2">
                  <a:lumMod val="75000"/>
                </a:schemeClr>
              </a:solidFill>
            </a:endParaRPr>
          </a:p>
        </p:txBody>
      </p:sp>
      <p:sp>
        <p:nvSpPr>
          <p:cNvPr id="15" name="ZoneTexte 14">
            <a:extLst>
              <a:ext uri="{FF2B5EF4-FFF2-40B4-BE49-F238E27FC236}">
                <a16:creationId xmlns:a16="http://schemas.microsoft.com/office/drawing/2014/main" id="{789E3E18-B6CD-4824-AFB9-E9E42C3843E9}"/>
              </a:ext>
            </a:extLst>
          </p:cNvPr>
          <p:cNvSpPr txBox="1"/>
          <p:nvPr/>
        </p:nvSpPr>
        <p:spPr>
          <a:xfrm>
            <a:off x="6406715" y="2853724"/>
            <a:ext cx="512956" cy="707886"/>
          </a:xfrm>
          <a:prstGeom prst="rect">
            <a:avLst/>
          </a:prstGeom>
          <a:noFill/>
        </p:spPr>
        <p:txBody>
          <a:bodyPr wrap="square" rtlCol="0">
            <a:spAutoFit/>
          </a:bodyPr>
          <a:lstStyle/>
          <a:p>
            <a:r>
              <a:rPr lang="fr-FR" sz="4000" b="1" dirty="0">
                <a:ln>
                  <a:solidFill>
                    <a:schemeClr val="accent2">
                      <a:lumMod val="75000"/>
                    </a:schemeClr>
                  </a:solidFill>
                </a:ln>
                <a:solidFill>
                  <a:schemeClr val="accent4">
                    <a:lumMod val="60000"/>
                    <a:lumOff val="40000"/>
                  </a:schemeClr>
                </a:solidFill>
              </a:rPr>
              <a:t>6</a:t>
            </a:r>
            <a:endParaRPr lang="fr-BE" sz="4000" b="1" dirty="0">
              <a:ln>
                <a:solidFill>
                  <a:schemeClr val="accent2">
                    <a:lumMod val="75000"/>
                  </a:schemeClr>
                </a:solidFill>
              </a:ln>
              <a:solidFill>
                <a:schemeClr val="accent4">
                  <a:lumMod val="60000"/>
                  <a:lumOff val="40000"/>
                </a:schemeClr>
              </a:solidFill>
            </a:endParaRPr>
          </a:p>
        </p:txBody>
      </p:sp>
      <p:sp>
        <p:nvSpPr>
          <p:cNvPr id="2" name="Titre 1">
            <a:extLst>
              <a:ext uri="{FF2B5EF4-FFF2-40B4-BE49-F238E27FC236}">
                <a16:creationId xmlns:a16="http://schemas.microsoft.com/office/drawing/2014/main" id="{0986DC8A-8B71-4194-AF9A-C7021515325B}"/>
              </a:ext>
            </a:extLst>
          </p:cNvPr>
          <p:cNvSpPr>
            <a:spLocks noGrp="1"/>
          </p:cNvSpPr>
          <p:nvPr>
            <p:ph type="title"/>
          </p:nvPr>
        </p:nvSpPr>
        <p:spPr>
          <a:xfrm>
            <a:off x="139337" y="18255"/>
            <a:ext cx="10515600" cy="1325563"/>
          </a:xfrm>
        </p:spPr>
        <p:txBody>
          <a:bodyPr/>
          <a:lstStyle/>
          <a:p>
            <a:r>
              <a:rPr lang="fr-FR" b="1" dirty="0"/>
              <a:t>Introduction: </a:t>
            </a:r>
            <a:r>
              <a:rPr lang="fr-FR" dirty="0"/>
              <a:t>Social cognition in ASPD</a:t>
            </a:r>
            <a:endParaRPr lang="fr-BE" dirty="0"/>
          </a:p>
        </p:txBody>
      </p:sp>
      <p:sp>
        <p:nvSpPr>
          <p:cNvPr id="10" name="ZoneTexte 9">
            <a:extLst>
              <a:ext uri="{FF2B5EF4-FFF2-40B4-BE49-F238E27FC236}">
                <a16:creationId xmlns:a16="http://schemas.microsoft.com/office/drawing/2014/main" id="{D1D24E22-C692-4616-8B85-9E232437EBA0}"/>
              </a:ext>
            </a:extLst>
          </p:cNvPr>
          <p:cNvSpPr txBox="1"/>
          <p:nvPr/>
        </p:nvSpPr>
        <p:spPr>
          <a:xfrm>
            <a:off x="4931229" y="1515494"/>
            <a:ext cx="2269671" cy="461665"/>
          </a:xfrm>
          <a:prstGeom prst="rect">
            <a:avLst/>
          </a:prstGeom>
          <a:noFill/>
          <a:effectLst/>
        </p:spPr>
        <p:txBody>
          <a:bodyPr wrap="square" rtlCol="0">
            <a:spAutoFit/>
          </a:bodyPr>
          <a:lstStyle/>
          <a:p>
            <a:pPr algn="ctr"/>
            <a:r>
              <a:rPr lang="fr-FR" sz="2400" dirty="0" err="1">
                <a:solidFill>
                  <a:srgbClr val="EA0000"/>
                </a:solidFill>
              </a:rPr>
              <a:t>Egocentrism</a:t>
            </a:r>
            <a:r>
              <a:rPr lang="fr-FR" sz="2400" dirty="0">
                <a:solidFill>
                  <a:srgbClr val="EA0000"/>
                </a:solidFill>
              </a:rPr>
              <a:t> ?</a:t>
            </a:r>
            <a:endParaRPr lang="fr-BE" sz="2400" dirty="0">
              <a:solidFill>
                <a:srgbClr val="EA0000"/>
              </a:solidFill>
            </a:endParaRPr>
          </a:p>
        </p:txBody>
      </p:sp>
      <p:sp>
        <p:nvSpPr>
          <p:cNvPr id="11" name="ZoneTexte 10">
            <a:extLst>
              <a:ext uri="{FF2B5EF4-FFF2-40B4-BE49-F238E27FC236}">
                <a16:creationId xmlns:a16="http://schemas.microsoft.com/office/drawing/2014/main" id="{966A0F9B-8F0F-4410-A0FE-5365013ABEB4}"/>
              </a:ext>
            </a:extLst>
          </p:cNvPr>
          <p:cNvSpPr txBox="1"/>
          <p:nvPr/>
        </p:nvSpPr>
        <p:spPr>
          <a:xfrm>
            <a:off x="3730269" y="2105986"/>
            <a:ext cx="4978724" cy="461665"/>
          </a:xfrm>
          <a:prstGeom prst="rect">
            <a:avLst/>
          </a:prstGeom>
          <a:noFill/>
        </p:spPr>
        <p:txBody>
          <a:bodyPr wrap="square" rtlCol="0">
            <a:spAutoFit/>
          </a:bodyPr>
          <a:lstStyle/>
          <a:p>
            <a:r>
              <a:rPr lang="fr-FR" sz="2400" i="1" dirty="0">
                <a:latin typeface="+mj-lt"/>
              </a:rPr>
              <a:t> Put </a:t>
            </a:r>
            <a:r>
              <a:rPr lang="fr-FR" sz="2400" i="1" dirty="0" err="1">
                <a:latin typeface="+mj-lt"/>
              </a:rPr>
              <a:t>yourself</a:t>
            </a:r>
            <a:r>
              <a:rPr lang="fr-FR" sz="2400" i="1" dirty="0">
                <a:latin typeface="+mj-lt"/>
              </a:rPr>
              <a:t> in </a:t>
            </a:r>
            <a:r>
              <a:rPr lang="fr-FR" sz="2400" i="1" dirty="0" err="1">
                <a:latin typeface="+mj-lt"/>
              </a:rPr>
              <a:t>someone</a:t>
            </a:r>
            <a:r>
              <a:rPr lang="fr-FR" sz="2400" i="1" dirty="0">
                <a:latin typeface="+mj-lt"/>
              </a:rPr>
              <a:t> </a:t>
            </a:r>
            <a:r>
              <a:rPr lang="fr-FR" sz="2400" i="1" dirty="0" err="1">
                <a:latin typeface="+mj-lt"/>
              </a:rPr>
              <a:t>else’s</a:t>
            </a:r>
            <a:r>
              <a:rPr lang="fr-FR" sz="2400" i="1" dirty="0">
                <a:latin typeface="+mj-lt"/>
              </a:rPr>
              <a:t> </a:t>
            </a:r>
            <a:r>
              <a:rPr lang="fr-FR" sz="2400" i="1" dirty="0" err="1">
                <a:latin typeface="+mj-lt"/>
              </a:rPr>
              <a:t>shoes</a:t>
            </a:r>
            <a:endParaRPr lang="fr-BE" sz="2400" i="1" dirty="0">
              <a:latin typeface="+mj-lt"/>
            </a:endParaRPr>
          </a:p>
        </p:txBody>
      </p:sp>
      <p:sp>
        <p:nvSpPr>
          <p:cNvPr id="23" name="ZoneTexte 22">
            <a:extLst>
              <a:ext uri="{FF2B5EF4-FFF2-40B4-BE49-F238E27FC236}">
                <a16:creationId xmlns:a16="http://schemas.microsoft.com/office/drawing/2014/main" id="{4FE284B1-3C2E-4093-9ADC-FB63BC766725}"/>
              </a:ext>
            </a:extLst>
          </p:cNvPr>
          <p:cNvSpPr txBox="1"/>
          <p:nvPr/>
        </p:nvSpPr>
        <p:spPr>
          <a:xfrm>
            <a:off x="3643611" y="3437647"/>
            <a:ext cx="941057" cy="378940"/>
          </a:xfrm>
          <a:prstGeom prst="rect">
            <a:avLst/>
          </a:prstGeom>
          <a:noFill/>
        </p:spPr>
        <p:txBody>
          <a:bodyPr wrap="square" rtlCol="0">
            <a:spAutoFit/>
          </a:bodyPr>
          <a:lstStyle/>
          <a:p>
            <a:r>
              <a:rPr lang="fr-FR" b="1" dirty="0">
                <a:solidFill>
                  <a:schemeClr val="accent5">
                    <a:lumMod val="75000"/>
                  </a:schemeClr>
                </a:solidFill>
                <a:effectLst>
                  <a:outerShdw blurRad="60007" dist="310007" dir="7680000" sy="30000" kx="1300200" algn="ctr" rotWithShape="0">
                    <a:prstClr val="black">
                      <a:alpha val="32000"/>
                    </a:prstClr>
                  </a:outerShdw>
                </a:effectLst>
              </a:rPr>
              <a:t>SELF</a:t>
            </a:r>
            <a:endParaRPr lang="fr-BE" b="1" dirty="0">
              <a:solidFill>
                <a:schemeClr val="accent5">
                  <a:lumMod val="75000"/>
                </a:schemeClr>
              </a:solidFill>
              <a:effectLst>
                <a:outerShdw blurRad="60007" dist="310007" dir="7680000" sy="30000" kx="1300200" algn="ctr" rotWithShape="0">
                  <a:prstClr val="black">
                    <a:alpha val="32000"/>
                  </a:prstClr>
                </a:outerShdw>
              </a:effectLst>
            </a:endParaRPr>
          </a:p>
        </p:txBody>
      </p:sp>
      <p:sp>
        <p:nvSpPr>
          <p:cNvPr id="24" name="ZoneTexte 23">
            <a:extLst>
              <a:ext uri="{FF2B5EF4-FFF2-40B4-BE49-F238E27FC236}">
                <a16:creationId xmlns:a16="http://schemas.microsoft.com/office/drawing/2014/main" id="{AE1ED57B-7424-4874-8EDA-1417E753B87B}"/>
              </a:ext>
            </a:extLst>
          </p:cNvPr>
          <p:cNvSpPr txBox="1"/>
          <p:nvPr/>
        </p:nvSpPr>
        <p:spPr>
          <a:xfrm>
            <a:off x="7795776" y="3429000"/>
            <a:ext cx="941057" cy="378940"/>
          </a:xfrm>
          <a:prstGeom prst="rect">
            <a:avLst/>
          </a:prstGeom>
          <a:noFill/>
        </p:spPr>
        <p:txBody>
          <a:bodyPr wrap="square" rtlCol="0">
            <a:spAutoFit/>
          </a:bodyPr>
          <a:lstStyle/>
          <a:p>
            <a:r>
              <a:rPr lang="fr-FR" b="1" dirty="0">
                <a:solidFill>
                  <a:schemeClr val="accent5">
                    <a:lumMod val="75000"/>
                  </a:schemeClr>
                </a:solidFill>
                <a:effectLst>
                  <a:outerShdw blurRad="60007" dist="310007" dir="7680000" sy="30000" kx="1300200" algn="ctr" rotWithShape="0">
                    <a:prstClr val="black">
                      <a:alpha val="32000"/>
                    </a:prstClr>
                  </a:outerShdw>
                </a:effectLst>
              </a:rPr>
              <a:t>OTHER</a:t>
            </a:r>
            <a:endParaRPr lang="fr-BE" b="1" dirty="0">
              <a:solidFill>
                <a:schemeClr val="accent5">
                  <a:lumMod val="75000"/>
                </a:schemeClr>
              </a:solidFill>
              <a:effectLst>
                <a:outerShdw blurRad="60007" dist="310007" dir="7680000" sy="30000" kx="1300200" algn="ctr" rotWithShape="0">
                  <a:prstClr val="black">
                    <a:alpha val="32000"/>
                  </a:prstClr>
                </a:outerShdw>
              </a:effectLst>
            </a:endParaRPr>
          </a:p>
        </p:txBody>
      </p:sp>
      <p:pic>
        <p:nvPicPr>
          <p:cNvPr id="7" name="Graphique 6" descr="Soleil">
            <a:extLst>
              <a:ext uri="{FF2B5EF4-FFF2-40B4-BE49-F238E27FC236}">
                <a16:creationId xmlns:a16="http://schemas.microsoft.com/office/drawing/2014/main" id="{31756A3B-A546-4591-A07A-A65E46C70FD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79710" y="2567651"/>
            <a:ext cx="1192343" cy="1192343"/>
          </a:xfrm>
          <a:prstGeom prst="rect">
            <a:avLst/>
          </a:prstGeom>
        </p:spPr>
      </p:pic>
      <p:sp>
        <p:nvSpPr>
          <p:cNvPr id="18" name="Ellipse 17">
            <a:extLst>
              <a:ext uri="{FF2B5EF4-FFF2-40B4-BE49-F238E27FC236}">
                <a16:creationId xmlns:a16="http://schemas.microsoft.com/office/drawing/2014/main" id="{C67FC878-6F3E-493B-A2CA-D31573B7451F}"/>
              </a:ext>
            </a:extLst>
          </p:cNvPr>
          <p:cNvSpPr/>
          <p:nvPr/>
        </p:nvSpPr>
        <p:spPr>
          <a:xfrm>
            <a:off x="2254785" y="1210152"/>
            <a:ext cx="7682430" cy="4879179"/>
          </a:xfrm>
          <a:prstGeom prst="ellipse">
            <a:avLst/>
          </a:prstGeom>
          <a:noFill/>
          <a:ln w="9525" cap="flat" cmpd="sng" algn="ctr">
            <a:solidFill>
              <a:srgbClr val="F89092"/>
            </a:solidFill>
            <a:prstDash val="solid"/>
            <a:round/>
            <a:headEnd type="none" w="med" len="med"/>
            <a:tailEnd type="none" w="med" len="med"/>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fr-BE"/>
          </a:p>
        </p:txBody>
      </p:sp>
      <p:sp>
        <p:nvSpPr>
          <p:cNvPr id="16" name="Flèche : droite 15">
            <a:extLst>
              <a:ext uri="{FF2B5EF4-FFF2-40B4-BE49-F238E27FC236}">
                <a16:creationId xmlns:a16="http://schemas.microsoft.com/office/drawing/2014/main" id="{C816FC45-5FD7-44A5-9313-C09487EF995E}"/>
              </a:ext>
            </a:extLst>
          </p:cNvPr>
          <p:cNvSpPr/>
          <p:nvPr/>
        </p:nvSpPr>
        <p:spPr>
          <a:xfrm>
            <a:off x="5971403" y="3039324"/>
            <a:ext cx="373007" cy="248996"/>
          </a:xfrm>
          <a:prstGeom prst="rightArrow">
            <a:avLst/>
          </a:prstGeom>
          <a:solidFill>
            <a:schemeClr val="accent4">
              <a:lumMod val="40000"/>
              <a:lumOff val="60000"/>
            </a:schemeClr>
          </a:solidFill>
          <a:ln>
            <a:solidFill>
              <a:schemeClr val="accent2">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50897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2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700"/>
                                        <p:tgtEl>
                                          <p:spTgt spid="16"/>
                                        </p:tgtEl>
                                      </p:cBhvr>
                                    </p:animEffect>
                                  </p:childTnLst>
                                </p:cTn>
                              </p:par>
                              <p:par>
                                <p:cTn id="12" presetID="22" presetClass="entr" presetSubtype="8" fill="hold" grpId="0" nodeType="withEffect">
                                  <p:stCondLst>
                                    <p:cond delay="40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700"/>
                                        <p:tgtEl>
                                          <p:spTgt spid="15"/>
                                        </p:tgtEl>
                                      </p:cBhvr>
                                    </p:animEffect>
                                  </p:childTnLst>
                                </p:cTn>
                              </p:par>
                              <p:par>
                                <p:cTn id="15" presetID="1" presetClass="entr" presetSubtype="0" fill="hold" grpId="0" nodeType="withEffect">
                                  <p:stCondLst>
                                    <p:cond delay="40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5" grpId="0"/>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5">
            <a:extLst>
              <a:ext uri="{FF2B5EF4-FFF2-40B4-BE49-F238E27FC236}">
                <a16:creationId xmlns:a16="http://schemas.microsoft.com/office/drawing/2014/main" id="{D76B37CD-3722-4D5C-B584-0643DC484C1F}"/>
              </a:ext>
            </a:extLst>
          </p:cNvPr>
          <p:cNvPicPr>
            <a:picLocks noChangeAspect="1"/>
          </p:cNvPicPr>
          <p:nvPr/>
        </p:nvPicPr>
        <p:blipFill>
          <a:blip r:embed="rId3"/>
          <a:stretch>
            <a:fillRect/>
          </a:stretch>
        </p:blipFill>
        <p:spPr>
          <a:xfrm>
            <a:off x="4475941" y="2729146"/>
            <a:ext cx="3191349" cy="2683077"/>
          </a:xfrm>
          <a:prstGeom prst="rect">
            <a:avLst/>
          </a:prstGeom>
        </p:spPr>
      </p:pic>
      <p:sp>
        <p:nvSpPr>
          <p:cNvPr id="2" name="Titre 1">
            <a:extLst>
              <a:ext uri="{FF2B5EF4-FFF2-40B4-BE49-F238E27FC236}">
                <a16:creationId xmlns:a16="http://schemas.microsoft.com/office/drawing/2014/main" id="{0986DC8A-8B71-4194-AF9A-C7021515325B}"/>
              </a:ext>
            </a:extLst>
          </p:cNvPr>
          <p:cNvSpPr>
            <a:spLocks noGrp="1"/>
          </p:cNvSpPr>
          <p:nvPr>
            <p:ph type="title"/>
          </p:nvPr>
        </p:nvSpPr>
        <p:spPr>
          <a:xfrm>
            <a:off x="139337" y="18255"/>
            <a:ext cx="10515600" cy="1325563"/>
          </a:xfrm>
        </p:spPr>
        <p:txBody>
          <a:bodyPr/>
          <a:lstStyle/>
          <a:p>
            <a:r>
              <a:rPr lang="fr-FR" b="1" dirty="0"/>
              <a:t>Introduction: </a:t>
            </a:r>
            <a:r>
              <a:rPr lang="fr-FR" dirty="0"/>
              <a:t>Social cognition in ASPD</a:t>
            </a:r>
            <a:endParaRPr lang="fr-BE" dirty="0"/>
          </a:p>
        </p:txBody>
      </p:sp>
      <p:sp>
        <p:nvSpPr>
          <p:cNvPr id="4" name="ZoneTexte 3">
            <a:extLst>
              <a:ext uri="{FF2B5EF4-FFF2-40B4-BE49-F238E27FC236}">
                <a16:creationId xmlns:a16="http://schemas.microsoft.com/office/drawing/2014/main" id="{2AD2EB51-A95E-4FE5-88FE-825D023D03B4}"/>
              </a:ext>
            </a:extLst>
          </p:cNvPr>
          <p:cNvSpPr txBox="1"/>
          <p:nvPr/>
        </p:nvSpPr>
        <p:spPr>
          <a:xfrm>
            <a:off x="10979735" y="3376541"/>
            <a:ext cx="1113214" cy="276999"/>
          </a:xfrm>
          <a:prstGeom prst="rect">
            <a:avLst/>
          </a:prstGeom>
          <a:noFill/>
        </p:spPr>
        <p:txBody>
          <a:bodyPr wrap="square" rtlCol="0">
            <a:spAutoFit/>
          </a:bodyPr>
          <a:lstStyle/>
          <a:p>
            <a:r>
              <a:rPr lang="fr-FR" sz="1200" dirty="0">
                <a:latin typeface="+mj-lt"/>
              </a:rPr>
              <a:t>Marsden, 2019</a:t>
            </a:r>
            <a:endParaRPr lang="fr-BE" sz="1200" dirty="0">
              <a:latin typeface="+mj-lt"/>
            </a:endParaRPr>
          </a:p>
        </p:txBody>
      </p:sp>
      <p:pic>
        <p:nvPicPr>
          <p:cNvPr id="5" name="Image 4">
            <a:extLst>
              <a:ext uri="{FF2B5EF4-FFF2-40B4-BE49-F238E27FC236}">
                <a16:creationId xmlns:a16="http://schemas.microsoft.com/office/drawing/2014/main" id="{43579A72-639E-473C-9E84-1718A4FC1A96}"/>
              </a:ext>
            </a:extLst>
          </p:cNvPr>
          <p:cNvPicPr>
            <a:picLocks noChangeAspect="1"/>
          </p:cNvPicPr>
          <p:nvPr/>
        </p:nvPicPr>
        <p:blipFill>
          <a:blip r:embed="rId4"/>
          <a:stretch>
            <a:fillRect/>
          </a:stretch>
        </p:blipFill>
        <p:spPr>
          <a:xfrm>
            <a:off x="7396940" y="4395043"/>
            <a:ext cx="4252985" cy="54841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6B79C80E-AC43-47E8-8E8B-93431609BAEF}"/>
              </a:ext>
            </a:extLst>
          </p:cNvPr>
          <p:cNvSpPr/>
          <p:nvPr/>
        </p:nvSpPr>
        <p:spPr>
          <a:xfrm>
            <a:off x="9137817" y="4395043"/>
            <a:ext cx="2512108" cy="201653"/>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15" name="ZoneTexte 14">
            <a:extLst>
              <a:ext uri="{FF2B5EF4-FFF2-40B4-BE49-F238E27FC236}">
                <a16:creationId xmlns:a16="http://schemas.microsoft.com/office/drawing/2014/main" id="{C1F506A7-F826-44E2-9B89-B79BE35AE189}"/>
              </a:ext>
            </a:extLst>
          </p:cNvPr>
          <p:cNvSpPr txBox="1"/>
          <p:nvPr/>
        </p:nvSpPr>
        <p:spPr>
          <a:xfrm>
            <a:off x="10329955" y="4151700"/>
            <a:ext cx="2078502" cy="276999"/>
          </a:xfrm>
          <a:prstGeom prst="rect">
            <a:avLst/>
          </a:prstGeom>
          <a:noFill/>
        </p:spPr>
        <p:txBody>
          <a:bodyPr wrap="square" rtlCol="0">
            <a:spAutoFit/>
          </a:bodyPr>
          <a:lstStyle/>
          <a:p>
            <a:r>
              <a:rPr lang="fr-FR" sz="1200" dirty="0">
                <a:latin typeface="+mj-lt"/>
              </a:rPr>
              <a:t>Johnson et al., 2022</a:t>
            </a:r>
            <a:endParaRPr lang="fr-BE" sz="1200" dirty="0">
              <a:latin typeface="+mj-lt"/>
            </a:endParaRPr>
          </a:p>
        </p:txBody>
      </p:sp>
      <p:pic>
        <p:nvPicPr>
          <p:cNvPr id="16" name="Image 15">
            <a:extLst>
              <a:ext uri="{FF2B5EF4-FFF2-40B4-BE49-F238E27FC236}">
                <a16:creationId xmlns:a16="http://schemas.microsoft.com/office/drawing/2014/main" id="{84A08597-FBB5-4DFB-B48F-AC092E981628}"/>
              </a:ext>
            </a:extLst>
          </p:cNvPr>
          <p:cNvPicPr>
            <a:picLocks noChangeAspect="1"/>
          </p:cNvPicPr>
          <p:nvPr/>
        </p:nvPicPr>
        <p:blipFill>
          <a:blip r:embed="rId5"/>
          <a:stretch>
            <a:fillRect/>
          </a:stretch>
        </p:blipFill>
        <p:spPr>
          <a:xfrm>
            <a:off x="6197236" y="5390986"/>
            <a:ext cx="5757403" cy="43158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16">
            <a:extLst>
              <a:ext uri="{FF2B5EF4-FFF2-40B4-BE49-F238E27FC236}">
                <a16:creationId xmlns:a16="http://schemas.microsoft.com/office/drawing/2014/main" id="{D34674A2-5849-453C-B4C7-EA618314AD29}"/>
              </a:ext>
            </a:extLst>
          </p:cNvPr>
          <p:cNvSpPr/>
          <p:nvPr/>
        </p:nvSpPr>
        <p:spPr>
          <a:xfrm>
            <a:off x="7736731" y="5608249"/>
            <a:ext cx="3403123" cy="214326"/>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18" name="ZoneTexte 17">
            <a:extLst>
              <a:ext uri="{FF2B5EF4-FFF2-40B4-BE49-F238E27FC236}">
                <a16:creationId xmlns:a16="http://schemas.microsoft.com/office/drawing/2014/main" id="{30918204-8E95-4A0F-A378-26E32115CB8A}"/>
              </a:ext>
            </a:extLst>
          </p:cNvPr>
          <p:cNvSpPr txBox="1"/>
          <p:nvPr/>
        </p:nvSpPr>
        <p:spPr>
          <a:xfrm>
            <a:off x="10436721" y="5151594"/>
            <a:ext cx="2078502" cy="276999"/>
          </a:xfrm>
          <a:prstGeom prst="rect">
            <a:avLst/>
          </a:prstGeom>
          <a:noFill/>
        </p:spPr>
        <p:txBody>
          <a:bodyPr wrap="square" rtlCol="0">
            <a:spAutoFit/>
          </a:bodyPr>
          <a:lstStyle/>
          <a:p>
            <a:r>
              <a:rPr lang="fr-FR" sz="1200" dirty="0">
                <a:latin typeface="+mj-lt"/>
              </a:rPr>
              <a:t>Van Langen et al., 2014</a:t>
            </a:r>
            <a:endParaRPr lang="fr-BE" sz="1200" dirty="0">
              <a:latin typeface="+mj-lt"/>
            </a:endParaRPr>
          </a:p>
        </p:txBody>
      </p:sp>
      <p:pic>
        <p:nvPicPr>
          <p:cNvPr id="21" name="Image 20">
            <a:extLst>
              <a:ext uri="{FF2B5EF4-FFF2-40B4-BE49-F238E27FC236}">
                <a16:creationId xmlns:a16="http://schemas.microsoft.com/office/drawing/2014/main" id="{8A9C59B6-6230-4479-9580-FCFDD65CDE74}"/>
              </a:ext>
            </a:extLst>
          </p:cNvPr>
          <p:cNvPicPr>
            <a:picLocks noChangeAspect="1"/>
          </p:cNvPicPr>
          <p:nvPr/>
        </p:nvPicPr>
        <p:blipFill>
          <a:blip r:embed="rId6"/>
          <a:stretch>
            <a:fillRect/>
          </a:stretch>
        </p:blipFill>
        <p:spPr>
          <a:xfrm>
            <a:off x="294904" y="3663856"/>
            <a:ext cx="5353371" cy="431589"/>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Rectangle 21">
            <a:extLst>
              <a:ext uri="{FF2B5EF4-FFF2-40B4-BE49-F238E27FC236}">
                <a16:creationId xmlns:a16="http://schemas.microsoft.com/office/drawing/2014/main" id="{F5FE925E-8198-4171-BD7F-02D28B7B744F}"/>
              </a:ext>
            </a:extLst>
          </p:cNvPr>
          <p:cNvSpPr/>
          <p:nvPr/>
        </p:nvSpPr>
        <p:spPr>
          <a:xfrm>
            <a:off x="4756925" y="3697344"/>
            <a:ext cx="747060" cy="166392"/>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23" name="Rectangle 22">
            <a:extLst>
              <a:ext uri="{FF2B5EF4-FFF2-40B4-BE49-F238E27FC236}">
                <a16:creationId xmlns:a16="http://schemas.microsoft.com/office/drawing/2014/main" id="{2BF34591-B71B-4B97-B0E9-118358747CAE}"/>
              </a:ext>
            </a:extLst>
          </p:cNvPr>
          <p:cNvSpPr/>
          <p:nvPr/>
        </p:nvSpPr>
        <p:spPr>
          <a:xfrm>
            <a:off x="294903" y="3907409"/>
            <a:ext cx="4462021" cy="166392"/>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24" name="ZoneTexte 23">
            <a:extLst>
              <a:ext uri="{FF2B5EF4-FFF2-40B4-BE49-F238E27FC236}">
                <a16:creationId xmlns:a16="http://schemas.microsoft.com/office/drawing/2014/main" id="{8363AA01-6760-41E8-9786-AD421E5418FE}"/>
              </a:ext>
            </a:extLst>
          </p:cNvPr>
          <p:cNvSpPr txBox="1"/>
          <p:nvPr/>
        </p:nvSpPr>
        <p:spPr>
          <a:xfrm>
            <a:off x="216973" y="3402313"/>
            <a:ext cx="1801368" cy="276999"/>
          </a:xfrm>
          <a:prstGeom prst="rect">
            <a:avLst/>
          </a:prstGeom>
          <a:noFill/>
        </p:spPr>
        <p:txBody>
          <a:bodyPr wrap="square" rtlCol="0">
            <a:spAutoFit/>
          </a:bodyPr>
          <a:lstStyle/>
          <a:p>
            <a:r>
              <a:rPr lang="fr-FR" sz="1200" dirty="0">
                <a:latin typeface="+mj-lt"/>
              </a:rPr>
              <a:t>Campos et al., 2022</a:t>
            </a:r>
            <a:endParaRPr lang="fr-BE" sz="1200" dirty="0">
              <a:latin typeface="+mj-lt"/>
            </a:endParaRPr>
          </a:p>
        </p:txBody>
      </p:sp>
      <p:pic>
        <p:nvPicPr>
          <p:cNvPr id="25" name="Image 24">
            <a:extLst>
              <a:ext uri="{FF2B5EF4-FFF2-40B4-BE49-F238E27FC236}">
                <a16:creationId xmlns:a16="http://schemas.microsoft.com/office/drawing/2014/main" id="{9577B84C-BE10-4F0B-BE2C-73E5C8B1A3CE}"/>
              </a:ext>
            </a:extLst>
          </p:cNvPr>
          <p:cNvPicPr>
            <a:picLocks noChangeAspect="1"/>
          </p:cNvPicPr>
          <p:nvPr/>
        </p:nvPicPr>
        <p:blipFill>
          <a:blip r:embed="rId7"/>
          <a:stretch>
            <a:fillRect/>
          </a:stretch>
        </p:blipFill>
        <p:spPr>
          <a:xfrm>
            <a:off x="216974" y="4600541"/>
            <a:ext cx="5922986" cy="341593"/>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ZoneTexte 25">
            <a:extLst>
              <a:ext uri="{FF2B5EF4-FFF2-40B4-BE49-F238E27FC236}">
                <a16:creationId xmlns:a16="http://schemas.microsoft.com/office/drawing/2014/main" id="{3A01517D-57D3-4C21-A1A6-D6318163456C}"/>
              </a:ext>
            </a:extLst>
          </p:cNvPr>
          <p:cNvSpPr txBox="1"/>
          <p:nvPr/>
        </p:nvSpPr>
        <p:spPr>
          <a:xfrm>
            <a:off x="161239" y="4338998"/>
            <a:ext cx="1801368" cy="276999"/>
          </a:xfrm>
          <a:prstGeom prst="rect">
            <a:avLst/>
          </a:prstGeom>
          <a:noFill/>
        </p:spPr>
        <p:txBody>
          <a:bodyPr wrap="square" rtlCol="0">
            <a:spAutoFit/>
          </a:bodyPr>
          <a:lstStyle/>
          <a:p>
            <a:r>
              <a:rPr lang="fr-FR" sz="1200" dirty="0">
                <a:latin typeface="+mj-lt"/>
              </a:rPr>
              <a:t>Miller &amp; Eisenberg, 1988</a:t>
            </a:r>
            <a:endParaRPr lang="fr-BE" sz="1200" dirty="0">
              <a:latin typeface="+mj-lt"/>
            </a:endParaRPr>
          </a:p>
        </p:txBody>
      </p:sp>
      <p:sp>
        <p:nvSpPr>
          <p:cNvPr id="27" name="Rectangle 26">
            <a:extLst>
              <a:ext uri="{FF2B5EF4-FFF2-40B4-BE49-F238E27FC236}">
                <a16:creationId xmlns:a16="http://schemas.microsoft.com/office/drawing/2014/main" id="{17CDE63F-076C-4D83-846E-44C5E57F3B8E}"/>
              </a:ext>
            </a:extLst>
          </p:cNvPr>
          <p:cNvSpPr/>
          <p:nvPr/>
        </p:nvSpPr>
        <p:spPr>
          <a:xfrm>
            <a:off x="2685679" y="4600817"/>
            <a:ext cx="3454282" cy="166392"/>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28" name="Rectangle 27">
            <a:extLst>
              <a:ext uri="{FF2B5EF4-FFF2-40B4-BE49-F238E27FC236}">
                <a16:creationId xmlns:a16="http://schemas.microsoft.com/office/drawing/2014/main" id="{E662A86D-8BD2-4343-B5DC-D96095BD7EFF}"/>
              </a:ext>
            </a:extLst>
          </p:cNvPr>
          <p:cNvSpPr/>
          <p:nvPr/>
        </p:nvSpPr>
        <p:spPr>
          <a:xfrm>
            <a:off x="216973" y="4775742"/>
            <a:ext cx="583127" cy="166392"/>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pic>
        <p:nvPicPr>
          <p:cNvPr id="29" name="Image 28">
            <a:extLst>
              <a:ext uri="{FF2B5EF4-FFF2-40B4-BE49-F238E27FC236}">
                <a16:creationId xmlns:a16="http://schemas.microsoft.com/office/drawing/2014/main" id="{AD7ECEDE-2A08-45D3-AF82-1647AC5796D0}"/>
              </a:ext>
            </a:extLst>
          </p:cNvPr>
          <p:cNvPicPr>
            <a:picLocks noChangeAspect="1"/>
          </p:cNvPicPr>
          <p:nvPr/>
        </p:nvPicPr>
        <p:blipFill>
          <a:blip r:embed="rId8"/>
          <a:stretch>
            <a:fillRect/>
          </a:stretch>
        </p:blipFill>
        <p:spPr>
          <a:xfrm>
            <a:off x="294903" y="5483954"/>
            <a:ext cx="5216836" cy="409513"/>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0" name="Rectangle 29">
            <a:extLst>
              <a:ext uri="{FF2B5EF4-FFF2-40B4-BE49-F238E27FC236}">
                <a16:creationId xmlns:a16="http://schemas.microsoft.com/office/drawing/2014/main" id="{11A5F4B5-5E80-4253-865A-6C54F5E55D1F}"/>
              </a:ext>
            </a:extLst>
          </p:cNvPr>
          <p:cNvSpPr/>
          <p:nvPr/>
        </p:nvSpPr>
        <p:spPr>
          <a:xfrm>
            <a:off x="3225981" y="5492160"/>
            <a:ext cx="2278004" cy="162498"/>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31" name="Rectangle 30">
            <a:extLst>
              <a:ext uri="{FF2B5EF4-FFF2-40B4-BE49-F238E27FC236}">
                <a16:creationId xmlns:a16="http://schemas.microsoft.com/office/drawing/2014/main" id="{9E9FCA2D-3D72-4988-9CE1-DCEF496A096D}"/>
              </a:ext>
            </a:extLst>
          </p:cNvPr>
          <p:cNvSpPr/>
          <p:nvPr/>
        </p:nvSpPr>
        <p:spPr>
          <a:xfrm>
            <a:off x="294903" y="5683513"/>
            <a:ext cx="1137657" cy="153885"/>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32" name="ZoneTexte 31">
            <a:extLst>
              <a:ext uri="{FF2B5EF4-FFF2-40B4-BE49-F238E27FC236}">
                <a16:creationId xmlns:a16="http://schemas.microsoft.com/office/drawing/2014/main" id="{3119A19E-F61A-4EE8-9D09-DBE23332B3D2}"/>
              </a:ext>
            </a:extLst>
          </p:cNvPr>
          <p:cNvSpPr txBox="1"/>
          <p:nvPr/>
        </p:nvSpPr>
        <p:spPr>
          <a:xfrm>
            <a:off x="223140" y="5203677"/>
            <a:ext cx="1801368" cy="276999"/>
          </a:xfrm>
          <a:prstGeom prst="rect">
            <a:avLst/>
          </a:prstGeom>
          <a:noFill/>
        </p:spPr>
        <p:txBody>
          <a:bodyPr wrap="square" rtlCol="0">
            <a:spAutoFit/>
          </a:bodyPr>
          <a:lstStyle/>
          <a:p>
            <a:r>
              <a:rPr lang="fr-FR" sz="1200" dirty="0" err="1">
                <a:latin typeface="+mj-lt"/>
              </a:rPr>
              <a:t>Joliffe</a:t>
            </a:r>
            <a:r>
              <a:rPr lang="fr-FR" sz="1200" dirty="0">
                <a:latin typeface="+mj-lt"/>
              </a:rPr>
              <a:t> &amp; </a:t>
            </a:r>
            <a:r>
              <a:rPr lang="fr-FR" sz="1200" dirty="0" err="1">
                <a:latin typeface="+mj-lt"/>
              </a:rPr>
              <a:t>Farrington</a:t>
            </a:r>
            <a:r>
              <a:rPr lang="fr-FR" sz="1200" dirty="0">
                <a:latin typeface="+mj-lt"/>
              </a:rPr>
              <a:t>, 2004</a:t>
            </a:r>
            <a:endParaRPr lang="fr-BE" sz="1200" dirty="0">
              <a:latin typeface="+mj-lt"/>
            </a:endParaRPr>
          </a:p>
        </p:txBody>
      </p:sp>
      <p:pic>
        <p:nvPicPr>
          <p:cNvPr id="33" name="Image 32">
            <a:extLst>
              <a:ext uri="{FF2B5EF4-FFF2-40B4-BE49-F238E27FC236}">
                <a16:creationId xmlns:a16="http://schemas.microsoft.com/office/drawing/2014/main" id="{2ADFB671-6C07-406B-BDB0-C85339D1A8E6}"/>
              </a:ext>
            </a:extLst>
          </p:cNvPr>
          <p:cNvPicPr>
            <a:picLocks noChangeAspect="1"/>
          </p:cNvPicPr>
          <p:nvPr/>
        </p:nvPicPr>
        <p:blipFill>
          <a:blip r:embed="rId9"/>
          <a:stretch>
            <a:fillRect/>
          </a:stretch>
        </p:blipFill>
        <p:spPr>
          <a:xfrm>
            <a:off x="6049462" y="3634113"/>
            <a:ext cx="5994764" cy="33694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4" name="Rectangle 33">
            <a:extLst>
              <a:ext uri="{FF2B5EF4-FFF2-40B4-BE49-F238E27FC236}">
                <a16:creationId xmlns:a16="http://schemas.microsoft.com/office/drawing/2014/main" id="{463DE937-CB04-4149-9FF6-B4D20825A18F}"/>
              </a:ext>
            </a:extLst>
          </p:cNvPr>
          <p:cNvSpPr/>
          <p:nvPr/>
        </p:nvSpPr>
        <p:spPr>
          <a:xfrm>
            <a:off x="7720555" y="3639286"/>
            <a:ext cx="2221584" cy="171415"/>
          </a:xfrm>
          <a:prstGeom prst="rect">
            <a:avLst/>
          </a:prstGeom>
          <a:solidFill>
            <a:schemeClr val="accent4">
              <a:alpha val="16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BE"/>
          </a:p>
        </p:txBody>
      </p:sp>
      <p:sp>
        <p:nvSpPr>
          <p:cNvPr id="7" name="ZoneTexte 6">
            <a:extLst>
              <a:ext uri="{FF2B5EF4-FFF2-40B4-BE49-F238E27FC236}">
                <a16:creationId xmlns:a16="http://schemas.microsoft.com/office/drawing/2014/main" id="{0546B071-2FAB-4778-905A-455EF60EC3EA}"/>
              </a:ext>
            </a:extLst>
          </p:cNvPr>
          <p:cNvSpPr txBox="1"/>
          <p:nvPr/>
        </p:nvSpPr>
        <p:spPr>
          <a:xfrm>
            <a:off x="2589433" y="2128280"/>
            <a:ext cx="1377014" cy="707886"/>
          </a:xfrm>
          <a:prstGeom prst="rect">
            <a:avLst/>
          </a:prstGeom>
          <a:noFill/>
        </p:spPr>
        <p:txBody>
          <a:bodyPr wrap="square" rtlCol="0">
            <a:spAutoFit/>
          </a:bodyPr>
          <a:lstStyle/>
          <a:p>
            <a:r>
              <a:rPr lang="fr-FR" sz="4000" b="1" dirty="0">
                <a:solidFill>
                  <a:srgbClr val="FF0000"/>
                </a:solidFill>
                <a:latin typeface="+mj-lt"/>
              </a:rPr>
              <a:t>KO</a:t>
            </a:r>
            <a:endParaRPr lang="fr-BE" sz="4000" b="1" dirty="0">
              <a:solidFill>
                <a:srgbClr val="FF0000"/>
              </a:solidFill>
              <a:latin typeface="+mj-lt"/>
            </a:endParaRPr>
          </a:p>
        </p:txBody>
      </p:sp>
      <p:sp>
        <p:nvSpPr>
          <p:cNvPr id="36" name="ZoneTexte 35">
            <a:extLst>
              <a:ext uri="{FF2B5EF4-FFF2-40B4-BE49-F238E27FC236}">
                <a16:creationId xmlns:a16="http://schemas.microsoft.com/office/drawing/2014/main" id="{AAB8C7E5-5C29-4A76-963D-016C381CE876}"/>
              </a:ext>
            </a:extLst>
          </p:cNvPr>
          <p:cNvSpPr txBox="1"/>
          <p:nvPr/>
        </p:nvSpPr>
        <p:spPr>
          <a:xfrm>
            <a:off x="8769045" y="2126306"/>
            <a:ext cx="1377014" cy="677108"/>
          </a:xfrm>
          <a:prstGeom prst="rect">
            <a:avLst/>
          </a:prstGeom>
          <a:noFill/>
        </p:spPr>
        <p:txBody>
          <a:bodyPr wrap="square" rtlCol="0">
            <a:spAutoFit/>
          </a:bodyPr>
          <a:lstStyle/>
          <a:p>
            <a:r>
              <a:rPr lang="fr-FR" sz="3800" b="1" dirty="0">
                <a:solidFill>
                  <a:schemeClr val="accent6"/>
                </a:solidFill>
                <a:latin typeface="+mj-lt"/>
              </a:rPr>
              <a:t>OK</a:t>
            </a:r>
            <a:endParaRPr lang="fr-BE" sz="3800" b="1" dirty="0">
              <a:solidFill>
                <a:schemeClr val="accent6"/>
              </a:solidFill>
              <a:latin typeface="+mj-lt"/>
            </a:endParaRPr>
          </a:p>
        </p:txBody>
      </p:sp>
    </p:spTree>
    <p:extLst>
      <p:ext uri="{BB962C8B-B14F-4D97-AF65-F5344CB8AC3E}">
        <p14:creationId xmlns:p14="http://schemas.microsoft.com/office/powerpoint/2010/main" val="35921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par>
                                <p:cTn id="8" presetID="22" presetClass="entr" presetSubtype="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up)">
                                      <p:cBhvr>
                                        <p:cTn id="10" dur="500"/>
                                        <p:tgtEl>
                                          <p:spTgt spid="2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up)">
                                      <p:cBhvr>
                                        <p:cTn id="13" dur="500"/>
                                        <p:tgtEl>
                                          <p:spTgt spid="23"/>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par>
                                <p:cTn id="17" presetID="22" presetClass="entr" presetSubtype="1"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up)">
                                      <p:cBhvr>
                                        <p:cTn id="19" dur="500"/>
                                        <p:tgtEl>
                                          <p:spTgt spid="26"/>
                                        </p:tgtEl>
                                      </p:cBhvr>
                                    </p:animEffect>
                                  </p:childTnLst>
                                </p:cTn>
                              </p:par>
                              <p:par>
                                <p:cTn id="20" presetID="22" presetClass="entr" presetSubtype="1"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up)">
                                      <p:cBhvr>
                                        <p:cTn id="22" dur="500"/>
                                        <p:tgtEl>
                                          <p:spTgt spid="27"/>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500"/>
                                        <p:tgtEl>
                                          <p:spTgt spid="28"/>
                                        </p:tgtEl>
                                      </p:cBhvr>
                                    </p:animEffect>
                                  </p:childTnLst>
                                </p:cTn>
                              </p:par>
                              <p:par>
                                <p:cTn id="26" presetID="22" presetClass="entr" presetSubtype="1"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up)">
                                      <p:cBhvr>
                                        <p:cTn id="28" dur="500"/>
                                        <p:tgtEl>
                                          <p:spTgt spid="25"/>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up)">
                                      <p:cBhvr>
                                        <p:cTn id="31" dur="500"/>
                                        <p:tgtEl>
                                          <p:spTgt spid="32"/>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up)">
                                      <p:cBhvr>
                                        <p:cTn id="34" dur="500"/>
                                        <p:tgtEl>
                                          <p:spTgt spid="30"/>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up)">
                                      <p:cBhvr>
                                        <p:cTn id="37" dur="500"/>
                                        <p:tgtEl>
                                          <p:spTgt spid="31"/>
                                        </p:tgtEl>
                                      </p:cBhvr>
                                    </p:animEffect>
                                  </p:childTnLst>
                                </p:cTn>
                              </p:par>
                              <p:par>
                                <p:cTn id="38" presetID="22" presetClass="entr" presetSubtype="1" fill="hold"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up)">
                                      <p:cBhvr>
                                        <p:cTn id="40" dur="500"/>
                                        <p:tgtEl>
                                          <p:spTgt spid="29"/>
                                        </p:tgtEl>
                                      </p:cBhvr>
                                    </p:animEffect>
                                  </p:childTnLst>
                                </p:cTn>
                              </p:par>
                              <p:par>
                                <p:cTn id="41" presetID="22" presetClass="entr" presetSubtype="1"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wipe(up)">
                                      <p:cBhvr>
                                        <p:cTn id="43" dur="500"/>
                                        <p:tgtEl>
                                          <p:spTgt spid="33"/>
                                        </p:tgtEl>
                                      </p:cBhvr>
                                    </p:animEffect>
                                  </p:childTnLst>
                                </p:cTn>
                              </p:par>
                              <p:par>
                                <p:cTn id="44" presetID="22" presetClass="entr" presetSubtype="1" fill="hold" nodeType="with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up)">
                                      <p:cBhvr>
                                        <p:cTn id="46" dur="500"/>
                                        <p:tgtEl>
                                          <p:spTgt spid="5"/>
                                        </p:tgtEl>
                                      </p:cBhvr>
                                    </p:animEffect>
                                  </p:childTnLst>
                                </p:cTn>
                              </p:par>
                              <p:par>
                                <p:cTn id="47" presetID="22" presetClass="entr" presetSubtype="1"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up)">
                                      <p:cBhvr>
                                        <p:cTn id="49" dur="500"/>
                                        <p:tgtEl>
                                          <p:spTgt spid="16"/>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wipe(up)">
                                      <p:cBhvr>
                                        <p:cTn id="52" dur="500"/>
                                        <p:tgtEl>
                                          <p:spTgt spid="34"/>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wipe(up)">
                                      <p:cBhvr>
                                        <p:cTn id="55" dur="500"/>
                                        <p:tgtEl>
                                          <p:spTgt spid="6"/>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wipe(up)">
                                      <p:cBhvr>
                                        <p:cTn id="58" dur="500"/>
                                        <p:tgtEl>
                                          <p:spTgt spid="17"/>
                                        </p:tgtEl>
                                      </p:cBhvr>
                                    </p:animEffect>
                                  </p:childTnLst>
                                </p:cTn>
                              </p:par>
                              <p:par>
                                <p:cTn id="59" presetID="22" presetClass="entr" presetSubtype="1"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wipe(up)">
                                      <p:cBhvr>
                                        <p:cTn id="61" dur="500"/>
                                        <p:tgtEl>
                                          <p:spTgt spid="4"/>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up)">
                                      <p:cBhvr>
                                        <p:cTn id="64" dur="500"/>
                                        <p:tgtEl>
                                          <p:spTgt spid="15"/>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up)">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6"/>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15" grpId="0"/>
      <p:bldP spid="17" grpId="0" animBg="1"/>
      <p:bldP spid="18" grpId="0"/>
      <p:bldP spid="22" grpId="0" animBg="1"/>
      <p:bldP spid="23" grpId="0" animBg="1"/>
      <p:bldP spid="24" grpId="0"/>
      <p:bldP spid="26" grpId="0"/>
      <p:bldP spid="27" grpId="0" animBg="1"/>
      <p:bldP spid="28" grpId="0" animBg="1"/>
      <p:bldP spid="30" grpId="0" animBg="1"/>
      <p:bldP spid="31" grpId="0" animBg="1"/>
      <p:bldP spid="32" grpId="0"/>
      <p:bldP spid="34" grpId="0" animBg="1"/>
      <p:bldP spid="7"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743E080-73C9-4A90-B475-8D581B725E96}"/>
              </a:ext>
            </a:extLst>
          </p:cNvPr>
          <p:cNvSpPr>
            <a:spLocks noGrp="1"/>
          </p:cNvSpPr>
          <p:nvPr>
            <p:ph idx="1"/>
          </p:nvPr>
        </p:nvSpPr>
        <p:spPr>
          <a:xfrm>
            <a:off x="638811" y="2339657"/>
            <a:ext cx="10515600" cy="4351338"/>
          </a:xfrm>
        </p:spPr>
        <p:txBody>
          <a:bodyPr>
            <a:normAutofit/>
          </a:bodyPr>
          <a:lstStyle/>
          <a:p>
            <a:pPr>
              <a:lnSpc>
                <a:spcPct val="120000"/>
              </a:lnSpc>
            </a:pPr>
            <a:r>
              <a:rPr lang="fr-FR" sz="2000" b="1" dirty="0">
                <a:latin typeface="+mj-lt"/>
              </a:rPr>
              <a:t>21 ASPD male </a:t>
            </a:r>
            <a:r>
              <a:rPr lang="fr-FR" sz="2000" b="1" dirty="0" err="1">
                <a:latin typeface="+mj-lt"/>
              </a:rPr>
              <a:t>forensic</a:t>
            </a:r>
            <a:r>
              <a:rPr lang="fr-FR" sz="2000" b="1" dirty="0">
                <a:latin typeface="+mj-lt"/>
              </a:rPr>
              <a:t> </a:t>
            </a:r>
            <a:r>
              <a:rPr lang="fr-FR" sz="2000" b="1" dirty="0" err="1">
                <a:latin typeface="+mj-lt"/>
              </a:rPr>
              <a:t>inpatients</a:t>
            </a:r>
            <a:endParaRPr lang="fr-FR" sz="2000" b="1" dirty="0">
              <a:latin typeface="+mj-lt"/>
            </a:endParaRPr>
          </a:p>
          <a:p>
            <a:pPr marL="0" indent="0">
              <a:lnSpc>
                <a:spcPct val="120000"/>
              </a:lnSpc>
              <a:buNone/>
            </a:pPr>
            <a:r>
              <a:rPr lang="fr-FR" sz="2000" dirty="0">
                <a:latin typeface="+mj-lt"/>
              </a:rPr>
              <a:t>- </a:t>
            </a:r>
            <a:r>
              <a:rPr lang="fr-FR" sz="2000" dirty="0" err="1">
                <a:latin typeface="+mj-lt"/>
              </a:rPr>
              <a:t>Diagnosed</a:t>
            </a:r>
            <a:r>
              <a:rPr lang="fr-FR" sz="2000" dirty="0">
                <a:latin typeface="+mj-lt"/>
              </a:rPr>
              <a:t> </a:t>
            </a:r>
            <a:r>
              <a:rPr lang="fr-FR" sz="2000" dirty="0" err="1">
                <a:latin typeface="+mj-lt"/>
              </a:rPr>
              <a:t>with</a:t>
            </a:r>
            <a:r>
              <a:rPr lang="fr-FR" sz="2000" dirty="0">
                <a:latin typeface="+mj-lt"/>
              </a:rPr>
              <a:t> MINI and SCID-II</a:t>
            </a:r>
          </a:p>
          <a:p>
            <a:pPr>
              <a:lnSpc>
                <a:spcPct val="120000"/>
              </a:lnSpc>
              <a:buFontTx/>
              <a:buChar char="-"/>
            </a:pPr>
            <a:r>
              <a:rPr lang="fr-FR" sz="2000" dirty="0" err="1">
                <a:latin typeface="+mj-lt"/>
              </a:rPr>
              <a:t>Hospitalized</a:t>
            </a:r>
            <a:r>
              <a:rPr lang="fr-FR" sz="2000" dirty="0">
                <a:latin typeface="+mj-lt"/>
              </a:rPr>
              <a:t> in a high-</a:t>
            </a:r>
            <a:r>
              <a:rPr lang="fr-FR" sz="2000" dirty="0" err="1">
                <a:latin typeface="+mj-lt"/>
              </a:rPr>
              <a:t>risk</a:t>
            </a:r>
            <a:r>
              <a:rPr lang="fr-FR" sz="2000" dirty="0">
                <a:latin typeface="+mj-lt"/>
              </a:rPr>
              <a:t> </a:t>
            </a:r>
            <a:r>
              <a:rPr lang="fr-FR" sz="2000" dirty="0" err="1">
                <a:latin typeface="+mj-lt"/>
              </a:rPr>
              <a:t>security</a:t>
            </a:r>
            <a:r>
              <a:rPr lang="fr-FR" sz="2000" dirty="0">
                <a:latin typeface="+mj-lt"/>
              </a:rPr>
              <a:t> </a:t>
            </a:r>
            <a:r>
              <a:rPr lang="fr-FR" sz="2000" dirty="0" err="1">
                <a:latin typeface="+mj-lt"/>
              </a:rPr>
              <a:t>forensic</a:t>
            </a:r>
            <a:r>
              <a:rPr lang="fr-FR" sz="2000" dirty="0">
                <a:latin typeface="+mj-lt"/>
              </a:rPr>
              <a:t> </a:t>
            </a:r>
            <a:r>
              <a:rPr lang="fr-FR" sz="2000" dirty="0" err="1">
                <a:latin typeface="+mj-lt"/>
              </a:rPr>
              <a:t>hospital</a:t>
            </a:r>
            <a:endParaRPr lang="fr-FR" sz="2000" dirty="0">
              <a:latin typeface="+mj-lt"/>
            </a:endParaRPr>
          </a:p>
          <a:p>
            <a:pPr>
              <a:lnSpc>
                <a:spcPct val="120000"/>
              </a:lnSpc>
              <a:buFontTx/>
              <a:buChar char="-"/>
            </a:pPr>
            <a:r>
              <a:rPr lang="fr-FR" sz="2000" dirty="0">
                <a:latin typeface="+mj-lt"/>
              </a:rPr>
              <a:t>« Not </a:t>
            </a:r>
            <a:r>
              <a:rPr lang="fr-FR" sz="2000" dirty="0" err="1">
                <a:latin typeface="+mj-lt"/>
              </a:rPr>
              <a:t>guilty</a:t>
            </a:r>
            <a:r>
              <a:rPr lang="fr-FR" sz="2000" dirty="0">
                <a:latin typeface="+mj-lt"/>
              </a:rPr>
              <a:t> for </a:t>
            </a:r>
            <a:r>
              <a:rPr lang="fr-FR" sz="2000" dirty="0" err="1">
                <a:latin typeface="+mj-lt"/>
              </a:rPr>
              <a:t>reason</a:t>
            </a:r>
            <a:r>
              <a:rPr lang="fr-FR" sz="2000" dirty="0">
                <a:latin typeface="+mj-lt"/>
              </a:rPr>
              <a:t> of </a:t>
            </a:r>
            <a:r>
              <a:rPr lang="fr-FR" sz="2000" dirty="0" err="1">
                <a:latin typeface="+mj-lt"/>
              </a:rPr>
              <a:t>Insanity</a:t>
            </a:r>
            <a:r>
              <a:rPr lang="fr-FR" sz="2000" dirty="0">
                <a:latin typeface="+mj-lt"/>
              </a:rPr>
              <a:t> »</a:t>
            </a:r>
          </a:p>
          <a:p>
            <a:pPr marL="0" indent="0">
              <a:buNone/>
            </a:pPr>
            <a:endParaRPr lang="fr-FR" sz="2000" dirty="0"/>
          </a:p>
          <a:p>
            <a:pPr>
              <a:lnSpc>
                <a:spcPct val="120000"/>
              </a:lnSpc>
            </a:pPr>
            <a:r>
              <a:rPr lang="fr-FR" sz="2000" b="1" dirty="0">
                <a:latin typeface="+mj-lt"/>
              </a:rPr>
              <a:t>19 male </a:t>
            </a:r>
            <a:r>
              <a:rPr lang="fr-FR" sz="2000" b="1" dirty="0" err="1">
                <a:latin typeface="+mj-lt"/>
              </a:rPr>
              <a:t>controls</a:t>
            </a:r>
            <a:endParaRPr lang="fr-FR" sz="2000" b="1" dirty="0">
              <a:latin typeface="+mj-lt"/>
            </a:endParaRPr>
          </a:p>
          <a:p>
            <a:pPr marL="0" indent="0">
              <a:lnSpc>
                <a:spcPct val="120000"/>
              </a:lnSpc>
              <a:buNone/>
            </a:pPr>
            <a:r>
              <a:rPr lang="fr-FR" sz="2000" dirty="0">
                <a:latin typeface="+mj-lt"/>
              </a:rPr>
              <a:t>- </a:t>
            </a:r>
            <a:r>
              <a:rPr lang="fr-FR" sz="2000" dirty="0" err="1">
                <a:latin typeface="+mj-lt"/>
              </a:rPr>
              <a:t>Tested</a:t>
            </a:r>
            <a:r>
              <a:rPr lang="fr-FR" sz="2000" dirty="0">
                <a:latin typeface="+mj-lt"/>
              </a:rPr>
              <a:t> at home </a:t>
            </a:r>
            <a:r>
              <a:rPr lang="fr-FR" sz="2000" dirty="0" err="1">
                <a:latin typeface="+mj-lt"/>
              </a:rPr>
              <a:t>with</a:t>
            </a:r>
            <a:r>
              <a:rPr lang="fr-FR" sz="2000" dirty="0">
                <a:latin typeface="+mj-lt"/>
              </a:rPr>
              <a:t> an </a:t>
            </a:r>
            <a:r>
              <a:rPr lang="fr-FR" sz="2000" dirty="0" err="1">
                <a:latin typeface="+mj-lt"/>
              </a:rPr>
              <a:t>experimenter</a:t>
            </a:r>
            <a:endParaRPr lang="fr-FR" sz="2000" dirty="0">
              <a:latin typeface="+mj-lt"/>
            </a:endParaRPr>
          </a:p>
          <a:p>
            <a:pPr marL="0" indent="0">
              <a:buNone/>
            </a:pPr>
            <a:endParaRPr lang="fr-FR" sz="2000" dirty="0"/>
          </a:p>
          <a:p>
            <a:pPr marL="0" indent="0">
              <a:buNone/>
            </a:pPr>
            <a:endParaRPr lang="fr-BE" sz="2000" dirty="0"/>
          </a:p>
        </p:txBody>
      </p:sp>
      <p:pic>
        <p:nvPicPr>
          <p:cNvPr id="4" name="Image 3">
            <a:extLst>
              <a:ext uri="{FF2B5EF4-FFF2-40B4-BE49-F238E27FC236}">
                <a16:creationId xmlns:a16="http://schemas.microsoft.com/office/drawing/2014/main" id="{F7F4D3ED-AFA7-4BC8-B1EC-98CD7BFF2AA7}"/>
              </a:ext>
            </a:extLst>
          </p:cNvPr>
          <p:cNvPicPr/>
          <p:nvPr/>
        </p:nvPicPr>
        <p:blipFill rotWithShape="1">
          <a:blip r:embed="rId3"/>
          <a:srcRect l="13677" t="13675" r="29031" b="18825"/>
          <a:stretch/>
        </p:blipFill>
        <p:spPr>
          <a:xfrm>
            <a:off x="8860598" y="3429000"/>
            <a:ext cx="1950720" cy="1403994"/>
          </a:xfrm>
          <a:prstGeom prst="rect">
            <a:avLst/>
          </a:prstGeom>
        </p:spPr>
      </p:pic>
      <p:sp>
        <p:nvSpPr>
          <p:cNvPr id="5" name="ZoneTexte 4">
            <a:extLst>
              <a:ext uri="{FF2B5EF4-FFF2-40B4-BE49-F238E27FC236}">
                <a16:creationId xmlns:a16="http://schemas.microsoft.com/office/drawing/2014/main" id="{53A3A80E-A6E5-4469-9B52-A78004E4AA78}"/>
              </a:ext>
            </a:extLst>
          </p:cNvPr>
          <p:cNvSpPr txBox="1"/>
          <p:nvPr/>
        </p:nvSpPr>
        <p:spPr>
          <a:xfrm>
            <a:off x="1416474" y="1599248"/>
            <a:ext cx="2529840" cy="523220"/>
          </a:xfrm>
          <a:prstGeom prst="rect">
            <a:avLst/>
          </a:prstGeom>
          <a:noFill/>
        </p:spPr>
        <p:txBody>
          <a:bodyPr wrap="square" rtlCol="0">
            <a:spAutoFit/>
          </a:bodyPr>
          <a:lstStyle/>
          <a:p>
            <a:r>
              <a:rPr lang="fr-FR" sz="2800" dirty="0">
                <a:ln w="0"/>
                <a:solidFill>
                  <a:schemeClr val="accent1"/>
                </a:solidFill>
                <a:effectLst>
                  <a:outerShdw blurRad="60007" dist="310007" dir="7680000" sy="30000" kx="1300200" algn="ctr" rotWithShape="0">
                    <a:prstClr val="black">
                      <a:alpha val="32000"/>
                    </a:prstClr>
                  </a:outerShdw>
                </a:effectLst>
              </a:rPr>
              <a:t>SAMPLE</a:t>
            </a:r>
            <a:endParaRPr lang="fr-BE" sz="2800" dirty="0">
              <a:ln w="0"/>
              <a:solidFill>
                <a:schemeClr val="accent1"/>
              </a:solidFill>
              <a:effectLst>
                <a:outerShdw blurRad="60007" dist="310007" dir="7680000" sy="30000" kx="1300200" algn="ctr" rotWithShape="0">
                  <a:prstClr val="black">
                    <a:alpha val="32000"/>
                  </a:prstClr>
                </a:outerShdw>
              </a:effectLst>
            </a:endParaRPr>
          </a:p>
        </p:txBody>
      </p:sp>
      <p:sp>
        <p:nvSpPr>
          <p:cNvPr id="6" name="ZoneTexte 5">
            <a:extLst>
              <a:ext uri="{FF2B5EF4-FFF2-40B4-BE49-F238E27FC236}">
                <a16:creationId xmlns:a16="http://schemas.microsoft.com/office/drawing/2014/main" id="{E9BC707D-887D-4510-B35F-33557F607A47}"/>
              </a:ext>
            </a:extLst>
          </p:cNvPr>
          <p:cNvSpPr txBox="1"/>
          <p:nvPr/>
        </p:nvSpPr>
        <p:spPr>
          <a:xfrm>
            <a:off x="8364682" y="1662122"/>
            <a:ext cx="2942552" cy="523220"/>
          </a:xfrm>
          <a:prstGeom prst="rect">
            <a:avLst/>
          </a:prstGeom>
          <a:noFill/>
        </p:spPr>
        <p:txBody>
          <a:bodyPr wrap="square" rtlCol="0">
            <a:spAutoFit/>
          </a:bodyPr>
          <a:lstStyle/>
          <a:p>
            <a:r>
              <a:rPr lang="fr-FR" sz="2800" dirty="0">
                <a:ln w="0"/>
                <a:solidFill>
                  <a:schemeClr val="accent1"/>
                </a:solidFill>
                <a:effectLst>
                  <a:outerShdw blurRad="60007" dist="310007" dir="7680000" sy="30000" kx="1300200" algn="ctr" rotWithShape="0">
                    <a:prstClr val="black">
                      <a:alpha val="32000"/>
                    </a:prstClr>
                  </a:outerShdw>
                </a:effectLst>
              </a:rPr>
              <a:t>MEASURES</a:t>
            </a:r>
            <a:endParaRPr lang="fr-BE" sz="2800" dirty="0">
              <a:ln w="0"/>
              <a:solidFill>
                <a:schemeClr val="accent1"/>
              </a:solidFill>
              <a:effectLst>
                <a:outerShdw blurRad="60007" dist="310007" dir="7680000" sy="30000" kx="1300200" algn="ctr" rotWithShape="0">
                  <a:prstClr val="black">
                    <a:alpha val="32000"/>
                  </a:prstClr>
                </a:outerShdw>
              </a:effectLst>
            </a:endParaRPr>
          </a:p>
        </p:txBody>
      </p:sp>
      <p:sp>
        <p:nvSpPr>
          <p:cNvPr id="7" name="ZoneTexte 6">
            <a:extLst>
              <a:ext uri="{FF2B5EF4-FFF2-40B4-BE49-F238E27FC236}">
                <a16:creationId xmlns:a16="http://schemas.microsoft.com/office/drawing/2014/main" id="{96B9B3AF-8697-4E50-9D72-CDAF37C39B74}"/>
              </a:ext>
            </a:extLst>
          </p:cNvPr>
          <p:cNvSpPr txBox="1"/>
          <p:nvPr/>
        </p:nvSpPr>
        <p:spPr>
          <a:xfrm>
            <a:off x="7725639" y="2369107"/>
            <a:ext cx="4223905" cy="1015663"/>
          </a:xfrm>
          <a:prstGeom prst="rect">
            <a:avLst/>
          </a:prstGeom>
          <a:noFill/>
        </p:spPr>
        <p:txBody>
          <a:bodyPr wrap="square" rtlCol="0">
            <a:spAutoFit/>
          </a:bodyPr>
          <a:lstStyle/>
          <a:p>
            <a:pPr marL="285750" indent="-285750">
              <a:buFont typeface="Arial" panose="020B0604020202020204" pitchFamily="34" charset="0"/>
              <a:buChar char="•"/>
            </a:pPr>
            <a:r>
              <a:rPr lang="fr-FR" sz="2000" b="1" dirty="0">
                <a:latin typeface="+mj-lt"/>
              </a:rPr>
              <a:t>Visual Perspective-</a:t>
            </a:r>
            <a:r>
              <a:rPr lang="fr-FR" sz="2000" b="1" dirty="0" err="1">
                <a:latin typeface="+mj-lt"/>
              </a:rPr>
              <a:t>taking</a:t>
            </a:r>
            <a:r>
              <a:rPr lang="fr-FR" sz="2000" b="1" dirty="0">
                <a:latin typeface="+mj-lt"/>
              </a:rPr>
              <a:t> </a:t>
            </a:r>
            <a:r>
              <a:rPr lang="fr-FR" sz="2000" b="1" dirty="0" err="1">
                <a:latin typeface="+mj-lt"/>
              </a:rPr>
              <a:t>Task</a:t>
            </a:r>
            <a:endParaRPr lang="fr-FR" sz="2000" b="1" dirty="0">
              <a:latin typeface="+mj-lt"/>
            </a:endParaRPr>
          </a:p>
          <a:p>
            <a:pPr marL="342900" indent="-342900">
              <a:buFontTx/>
              <a:buChar char="-"/>
            </a:pPr>
            <a:r>
              <a:rPr lang="fr-FR" sz="2000" dirty="0" err="1">
                <a:latin typeface="+mj-lt"/>
              </a:rPr>
              <a:t>Conflict</a:t>
            </a:r>
            <a:r>
              <a:rPr lang="fr-FR" sz="2000" dirty="0">
                <a:latin typeface="+mj-lt"/>
              </a:rPr>
              <a:t> </a:t>
            </a:r>
            <a:r>
              <a:rPr lang="fr-FR" sz="2000" dirty="0" err="1">
                <a:latin typeface="+mj-lt"/>
              </a:rPr>
              <a:t>between</a:t>
            </a:r>
            <a:r>
              <a:rPr lang="fr-FR" sz="2000" dirty="0">
                <a:latin typeface="+mj-lt"/>
              </a:rPr>
              <a:t> perspectives</a:t>
            </a:r>
          </a:p>
          <a:p>
            <a:pPr marL="342900" indent="-342900">
              <a:buFontTx/>
              <a:buChar char="-"/>
            </a:pPr>
            <a:r>
              <a:rPr lang="fr-FR" sz="2000" dirty="0" err="1">
                <a:latin typeface="+mj-lt"/>
              </a:rPr>
              <a:t>Attentional</a:t>
            </a:r>
            <a:r>
              <a:rPr lang="fr-FR" sz="2000" dirty="0">
                <a:latin typeface="+mj-lt"/>
              </a:rPr>
              <a:t> </a:t>
            </a:r>
            <a:r>
              <a:rPr lang="fr-FR" sz="2000" dirty="0" err="1">
                <a:latin typeface="+mj-lt"/>
              </a:rPr>
              <a:t>priority</a:t>
            </a:r>
            <a:r>
              <a:rPr lang="fr-FR" sz="2000" b="1" dirty="0">
                <a:latin typeface="+mj-lt"/>
              </a:rPr>
              <a:t> </a:t>
            </a:r>
            <a:endParaRPr lang="fr-BE" sz="2000" b="1" dirty="0">
              <a:latin typeface="+mj-lt"/>
            </a:endParaRPr>
          </a:p>
        </p:txBody>
      </p:sp>
      <p:sp>
        <p:nvSpPr>
          <p:cNvPr id="8" name="ZoneTexte 7">
            <a:extLst>
              <a:ext uri="{FF2B5EF4-FFF2-40B4-BE49-F238E27FC236}">
                <a16:creationId xmlns:a16="http://schemas.microsoft.com/office/drawing/2014/main" id="{5929B79B-C436-4461-893F-C284BF69B06D}"/>
              </a:ext>
            </a:extLst>
          </p:cNvPr>
          <p:cNvSpPr txBox="1"/>
          <p:nvPr/>
        </p:nvSpPr>
        <p:spPr>
          <a:xfrm>
            <a:off x="7725640" y="5184450"/>
            <a:ext cx="4395356" cy="1015663"/>
          </a:xfrm>
          <a:prstGeom prst="rect">
            <a:avLst/>
          </a:prstGeom>
          <a:noFill/>
        </p:spPr>
        <p:txBody>
          <a:bodyPr wrap="square" rtlCol="0">
            <a:spAutoFit/>
          </a:bodyPr>
          <a:lstStyle/>
          <a:p>
            <a:pPr marL="285750" indent="-285750">
              <a:buFont typeface="Arial" panose="020B0604020202020204" pitchFamily="34" charset="0"/>
              <a:buChar char="•"/>
            </a:pPr>
            <a:r>
              <a:rPr lang="fr-FR" sz="2000" b="1" dirty="0" err="1">
                <a:latin typeface="+mj-lt"/>
              </a:rPr>
              <a:t>Interpersonal</a:t>
            </a:r>
            <a:r>
              <a:rPr lang="fr-FR" sz="2000" b="1" dirty="0">
                <a:latin typeface="+mj-lt"/>
              </a:rPr>
              <a:t> </a:t>
            </a:r>
            <a:r>
              <a:rPr lang="fr-FR" sz="2000" b="1" dirty="0" err="1">
                <a:latin typeface="+mj-lt"/>
              </a:rPr>
              <a:t>Reactivity</a:t>
            </a:r>
            <a:r>
              <a:rPr lang="fr-FR" sz="2000" b="1" dirty="0">
                <a:latin typeface="+mj-lt"/>
              </a:rPr>
              <a:t> Index</a:t>
            </a:r>
          </a:p>
          <a:p>
            <a:pPr marL="342900" indent="-342900">
              <a:buFontTx/>
              <a:buChar char="-"/>
            </a:pPr>
            <a:r>
              <a:rPr lang="fr-FR" sz="2000" dirty="0" err="1">
                <a:latin typeface="+mj-lt"/>
              </a:rPr>
              <a:t>Empathic</a:t>
            </a:r>
            <a:r>
              <a:rPr lang="fr-FR" sz="2000" dirty="0">
                <a:latin typeface="+mj-lt"/>
              </a:rPr>
              <a:t> </a:t>
            </a:r>
            <a:r>
              <a:rPr lang="fr-FR" sz="2000" dirty="0" err="1">
                <a:latin typeface="+mj-lt"/>
              </a:rPr>
              <a:t>concern</a:t>
            </a:r>
            <a:r>
              <a:rPr lang="fr-FR" sz="2000" dirty="0">
                <a:latin typeface="+mj-lt"/>
              </a:rPr>
              <a:t> – </a:t>
            </a:r>
            <a:r>
              <a:rPr lang="fr-FR" sz="2000" dirty="0" err="1">
                <a:latin typeface="+mj-lt"/>
              </a:rPr>
              <a:t>personal</a:t>
            </a:r>
            <a:r>
              <a:rPr lang="fr-FR" sz="2000" dirty="0">
                <a:latin typeface="+mj-lt"/>
              </a:rPr>
              <a:t> </a:t>
            </a:r>
            <a:r>
              <a:rPr lang="fr-FR" sz="2000" dirty="0" err="1">
                <a:latin typeface="+mj-lt"/>
              </a:rPr>
              <a:t>distress</a:t>
            </a:r>
            <a:endParaRPr lang="fr-FR" sz="2000" dirty="0">
              <a:latin typeface="+mj-lt"/>
            </a:endParaRPr>
          </a:p>
          <a:p>
            <a:pPr marL="342900" indent="-342900">
              <a:buFontTx/>
              <a:buChar char="-"/>
            </a:pPr>
            <a:r>
              <a:rPr lang="fr-FR" sz="2000" dirty="0">
                <a:latin typeface="+mj-lt"/>
              </a:rPr>
              <a:t>Perspective-</a:t>
            </a:r>
            <a:r>
              <a:rPr lang="fr-FR" sz="2000" dirty="0" err="1">
                <a:latin typeface="+mj-lt"/>
              </a:rPr>
              <a:t>taking</a:t>
            </a:r>
            <a:endParaRPr lang="fr-FR" sz="2000" dirty="0">
              <a:latin typeface="+mj-lt"/>
            </a:endParaRPr>
          </a:p>
        </p:txBody>
      </p:sp>
      <p:sp>
        <p:nvSpPr>
          <p:cNvPr id="11" name="Titre 1">
            <a:extLst>
              <a:ext uri="{FF2B5EF4-FFF2-40B4-BE49-F238E27FC236}">
                <a16:creationId xmlns:a16="http://schemas.microsoft.com/office/drawing/2014/main" id="{0D6BB735-8948-4977-A3A1-B1A3071AF3F7}"/>
              </a:ext>
            </a:extLst>
          </p:cNvPr>
          <p:cNvSpPr txBox="1">
            <a:spLocks/>
          </p:cNvSpPr>
          <p:nvPr/>
        </p:nvSpPr>
        <p:spPr>
          <a:xfrm>
            <a:off x="139337"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t>Method – </a:t>
            </a:r>
            <a:r>
              <a:rPr lang="fr-FR" dirty="0" err="1"/>
              <a:t>Which</a:t>
            </a:r>
            <a:r>
              <a:rPr lang="fr-FR" dirty="0"/>
              <a:t> </a:t>
            </a:r>
            <a:r>
              <a:rPr lang="fr-FR" dirty="0" err="1"/>
              <a:t>facet</a:t>
            </a:r>
            <a:r>
              <a:rPr lang="fr-FR" dirty="0"/>
              <a:t> of PT </a:t>
            </a:r>
            <a:r>
              <a:rPr lang="fr-FR" dirty="0" err="1"/>
              <a:t>is</a:t>
            </a:r>
            <a:r>
              <a:rPr lang="fr-FR" dirty="0"/>
              <a:t> </a:t>
            </a:r>
            <a:r>
              <a:rPr lang="fr-FR" dirty="0" err="1"/>
              <a:t>impaired</a:t>
            </a:r>
            <a:r>
              <a:rPr lang="fr-FR" dirty="0"/>
              <a:t> ? </a:t>
            </a:r>
            <a:endParaRPr lang="fr-BE" dirty="0"/>
          </a:p>
        </p:txBody>
      </p:sp>
    </p:spTree>
    <p:extLst>
      <p:ext uri="{BB962C8B-B14F-4D97-AF65-F5344CB8AC3E}">
        <p14:creationId xmlns:p14="http://schemas.microsoft.com/office/powerpoint/2010/main" val="198817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8C29A118-E9D3-42FF-814E-31C7173DC458}"/>
              </a:ext>
            </a:extLst>
          </p:cNvPr>
          <p:cNvSpPr>
            <a:spLocks noGrp="1"/>
          </p:cNvSpPr>
          <p:nvPr>
            <p:ph type="title"/>
          </p:nvPr>
        </p:nvSpPr>
        <p:spPr>
          <a:xfrm>
            <a:off x="139337" y="18255"/>
            <a:ext cx="10515600" cy="1325563"/>
          </a:xfrm>
        </p:spPr>
        <p:txBody>
          <a:bodyPr/>
          <a:lstStyle/>
          <a:p>
            <a:r>
              <a:rPr lang="fr-FR" b="1" dirty="0"/>
              <a:t>Method: </a:t>
            </a:r>
            <a:r>
              <a:rPr lang="fr-FR" dirty="0"/>
              <a:t>Visual PT </a:t>
            </a:r>
            <a:r>
              <a:rPr lang="fr-FR" dirty="0" err="1"/>
              <a:t>task</a:t>
            </a:r>
            <a:r>
              <a:rPr lang="fr-FR" dirty="0"/>
              <a:t> (</a:t>
            </a:r>
            <a:r>
              <a:rPr lang="fr-FR" dirty="0" err="1"/>
              <a:t>level</a:t>
            </a:r>
            <a:r>
              <a:rPr lang="fr-FR" dirty="0"/>
              <a:t> 2)</a:t>
            </a:r>
            <a:endParaRPr lang="fr-BE" dirty="0"/>
          </a:p>
        </p:txBody>
      </p:sp>
      <p:sp>
        <p:nvSpPr>
          <p:cNvPr id="15" name="ZoneTexte 14">
            <a:extLst>
              <a:ext uri="{FF2B5EF4-FFF2-40B4-BE49-F238E27FC236}">
                <a16:creationId xmlns:a16="http://schemas.microsoft.com/office/drawing/2014/main" id="{CFFB80CB-D60B-40D7-8795-502F2E859332}"/>
              </a:ext>
            </a:extLst>
          </p:cNvPr>
          <p:cNvSpPr txBox="1"/>
          <p:nvPr/>
        </p:nvSpPr>
        <p:spPr>
          <a:xfrm>
            <a:off x="4345708" y="5083846"/>
            <a:ext cx="4857927" cy="646331"/>
          </a:xfrm>
          <a:prstGeom prst="rect">
            <a:avLst/>
          </a:prstGeom>
          <a:noFill/>
        </p:spPr>
        <p:txBody>
          <a:bodyPr wrap="square" rtlCol="0">
            <a:spAutoFit/>
          </a:bodyPr>
          <a:lstStyle/>
          <a:p>
            <a:r>
              <a:rPr lang="fr-FR" sz="3600" dirty="0">
                <a:ln w="0"/>
                <a:solidFill>
                  <a:schemeClr val="accent1">
                    <a:lumMod val="75000"/>
                  </a:schemeClr>
                </a:solidFill>
                <a:effectLst>
                  <a:outerShdw blurRad="60007" dist="310007" dir="7680000" sy="30000" kx="1300200" algn="ctr" rotWithShape="0">
                    <a:prstClr val="black">
                      <a:alpha val="32000"/>
                    </a:prstClr>
                  </a:outerShdw>
                </a:effectLst>
              </a:rPr>
              <a:t>Self-</a:t>
            </a:r>
            <a:r>
              <a:rPr lang="fr-FR" sz="3600" dirty="0" err="1">
                <a:ln w="0"/>
                <a:solidFill>
                  <a:schemeClr val="accent1">
                    <a:lumMod val="75000"/>
                  </a:schemeClr>
                </a:solidFill>
                <a:effectLst>
                  <a:outerShdw blurRad="60007" dist="310007" dir="7680000" sy="30000" kx="1300200" algn="ctr" rotWithShape="0">
                    <a:prstClr val="black">
                      <a:alpha val="32000"/>
                    </a:prstClr>
                  </a:outerShdw>
                </a:effectLst>
              </a:rPr>
              <a:t>other</a:t>
            </a:r>
            <a:r>
              <a:rPr lang="fr-FR" sz="3600" dirty="0">
                <a:ln w="0"/>
                <a:solidFill>
                  <a:schemeClr val="accent1">
                    <a:lumMod val="75000"/>
                  </a:schemeClr>
                </a:solidFill>
                <a:effectLst>
                  <a:outerShdw blurRad="60007" dist="310007" dir="7680000" sy="30000" kx="1300200" algn="ctr" rotWithShape="0">
                    <a:prstClr val="black">
                      <a:alpha val="32000"/>
                    </a:prstClr>
                  </a:outerShdw>
                </a:effectLst>
              </a:rPr>
              <a:t> </a:t>
            </a:r>
            <a:r>
              <a:rPr lang="fr-FR" sz="3600" dirty="0" err="1">
                <a:ln w="0"/>
                <a:solidFill>
                  <a:schemeClr val="accent1">
                    <a:lumMod val="75000"/>
                  </a:schemeClr>
                </a:solidFill>
                <a:effectLst>
                  <a:outerShdw blurRad="60007" dist="310007" dir="7680000" sy="30000" kx="1300200" algn="ctr" rotWithShape="0">
                    <a:prstClr val="black">
                      <a:alpha val="32000"/>
                    </a:prstClr>
                  </a:outerShdw>
                </a:effectLst>
              </a:rPr>
              <a:t>Priority</a:t>
            </a:r>
            <a:r>
              <a:rPr lang="fr-FR" sz="3600" dirty="0">
                <a:ln w="0"/>
                <a:solidFill>
                  <a:schemeClr val="accent1">
                    <a:lumMod val="75000"/>
                  </a:schemeClr>
                </a:solidFill>
                <a:effectLst>
                  <a:outerShdw blurRad="60007" dist="310007" dir="7680000" sy="30000" kx="1300200" algn="ctr" rotWithShape="0">
                    <a:prstClr val="black">
                      <a:alpha val="32000"/>
                    </a:prstClr>
                  </a:outerShdw>
                </a:effectLst>
              </a:rPr>
              <a:t> </a:t>
            </a:r>
            <a:r>
              <a:rPr lang="fr-FR" sz="2000" dirty="0">
                <a:ln w="0"/>
                <a:solidFill>
                  <a:schemeClr val="accent1">
                    <a:lumMod val="75000"/>
                  </a:schemeClr>
                </a:solidFill>
                <a:effectLst>
                  <a:outerShdw blurRad="60007" dist="310007" dir="7680000" sy="30000" kx="1300200" algn="ctr" rotWithShape="0">
                    <a:prstClr val="black">
                      <a:alpha val="32000"/>
                    </a:prstClr>
                  </a:outerShdw>
                </a:effectLst>
              </a:rPr>
              <a:t>(SOP)</a:t>
            </a:r>
            <a:endParaRPr lang="fr-BE" sz="2000" dirty="0">
              <a:ln w="0"/>
              <a:solidFill>
                <a:schemeClr val="accent1">
                  <a:lumMod val="75000"/>
                </a:schemeClr>
              </a:solidFill>
              <a:effectLst>
                <a:outerShdw blurRad="60007" dist="310007" dir="7680000" sy="30000" kx="1300200" algn="ctr" rotWithShape="0">
                  <a:prstClr val="black">
                    <a:alpha val="32000"/>
                  </a:prstClr>
                </a:outerShdw>
              </a:effectLst>
            </a:endParaRPr>
          </a:p>
        </p:txBody>
      </p:sp>
      <p:cxnSp>
        <p:nvCxnSpPr>
          <p:cNvPr id="17" name="Connecteur droit avec flèche 16">
            <a:extLst>
              <a:ext uri="{FF2B5EF4-FFF2-40B4-BE49-F238E27FC236}">
                <a16:creationId xmlns:a16="http://schemas.microsoft.com/office/drawing/2014/main" id="{CC79B39D-3976-4109-BB08-4A2E1361E1B3}"/>
              </a:ext>
            </a:extLst>
          </p:cNvPr>
          <p:cNvCxnSpPr>
            <a:cxnSpLocks/>
          </p:cNvCxnSpPr>
          <p:nvPr/>
        </p:nvCxnSpPr>
        <p:spPr>
          <a:xfrm>
            <a:off x="4006176" y="5405604"/>
            <a:ext cx="270641" cy="0"/>
          </a:xfrm>
          <a:prstGeom prst="straightConnector1">
            <a:avLst/>
          </a:prstGeom>
          <a:ln w="38100">
            <a:solidFill>
              <a:schemeClr val="accent1">
                <a:lumMod val="75000"/>
              </a:schemeClr>
            </a:solidFill>
            <a:tailEnd type="triangle"/>
          </a:ln>
          <a:effectLst>
            <a:outerShdw blurRad="76200" dir="13500000" sy="23000" kx="1200000" algn="br"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0CE332DB-9946-40DE-BC85-307EBE676DEC}"/>
              </a:ext>
            </a:extLst>
          </p:cNvPr>
          <p:cNvSpPr txBox="1"/>
          <p:nvPr/>
        </p:nvSpPr>
        <p:spPr>
          <a:xfrm>
            <a:off x="1851938" y="5735417"/>
            <a:ext cx="9109990" cy="400110"/>
          </a:xfrm>
          <a:prstGeom prst="rect">
            <a:avLst/>
          </a:prstGeom>
          <a:noFill/>
        </p:spPr>
        <p:txBody>
          <a:bodyPr wrap="square" rtlCol="0">
            <a:spAutoFit/>
          </a:bodyPr>
          <a:lstStyle/>
          <a:p>
            <a:r>
              <a:rPr lang="fr-FR" sz="2000" i="1" dirty="0">
                <a:latin typeface="+mj-lt"/>
              </a:rPr>
              <a:t>The </a:t>
            </a:r>
            <a:r>
              <a:rPr lang="fr-FR" sz="2000" i="1" dirty="0" err="1">
                <a:latin typeface="+mj-lt"/>
              </a:rPr>
              <a:t>tendency</a:t>
            </a:r>
            <a:r>
              <a:rPr lang="fr-FR" sz="2000" i="1" dirty="0">
                <a:latin typeface="+mj-lt"/>
              </a:rPr>
              <a:t> to </a:t>
            </a:r>
            <a:r>
              <a:rPr lang="fr-FR" sz="2000" i="1" dirty="0" err="1">
                <a:latin typeface="+mj-lt"/>
              </a:rPr>
              <a:t>automatically</a:t>
            </a:r>
            <a:r>
              <a:rPr lang="fr-FR" sz="2000" i="1" dirty="0">
                <a:latin typeface="+mj-lt"/>
              </a:rPr>
              <a:t> </a:t>
            </a:r>
            <a:r>
              <a:rPr lang="fr-FR" sz="2000" i="1" dirty="0" err="1">
                <a:latin typeface="+mj-lt"/>
              </a:rPr>
              <a:t>favor</a:t>
            </a:r>
            <a:r>
              <a:rPr lang="fr-FR" sz="2000" i="1" dirty="0">
                <a:latin typeface="+mj-lt"/>
              </a:rPr>
              <a:t> the adoption of the self or the </a:t>
            </a:r>
            <a:r>
              <a:rPr lang="fr-FR" sz="2000" i="1" dirty="0" err="1">
                <a:latin typeface="+mj-lt"/>
              </a:rPr>
              <a:t>other’s</a:t>
            </a:r>
            <a:r>
              <a:rPr lang="fr-FR" sz="2000" i="1" dirty="0">
                <a:latin typeface="+mj-lt"/>
              </a:rPr>
              <a:t> perspective </a:t>
            </a:r>
            <a:endParaRPr lang="fr-BE" sz="2000" i="1" dirty="0">
              <a:latin typeface="+mj-lt"/>
            </a:endParaRPr>
          </a:p>
        </p:txBody>
      </p:sp>
      <p:sp>
        <p:nvSpPr>
          <p:cNvPr id="32" name="ZoneTexte 31">
            <a:extLst>
              <a:ext uri="{FF2B5EF4-FFF2-40B4-BE49-F238E27FC236}">
                <a16:creationId xmlns:a16="http://schemas.microsoft.com/office/drawing/2014/main" id="{06556569-9C1F-4CC8-841D-EED1949B9D30}"/>
              </a:ext>
            </a:extLst>
          </p:cNvPr>
          <p:cNvSpPr txBox="1"/>
          <p:nvPr/>
        </p:nvSpPr>
        <p:spPr>
          <a:xfrm>
            <a:off x="2868913" y="1503740"/>
            <a:ext cx="777240" cy="400110"/>
          </a:xfrm>
          <a:prstGeom prst="rect">
            <a:avLst/>
          </a:prstGeom>
          <a:noFill/>
        </p:spPr>
        <p:txBody>
          <a:bodyPr wrap="square" rtlCol="0">
            <a:spAutoFit/>
          </a:bodyPr>
          <a:lstStyle/>
          <a:p>
            <a:r>
              <a:rPr lang="fr-FR" sz="2000" dirty="0">
                <a:ln w="0"/>
                <a:solidFill>
                  <a:schemeClr val="accent1"/>
                </a:solidFill>
                <a:effectLst>
                  <a:outerShdw blurRad="38100" dist="25400" dir="5400000" algn="ctr" rotWithShape="0">
                    <a:srgbClr val="6E747A">
                      <a:alpha val="43000"/>
                    </a:srgbClr>
                  </a:outerShdw>
                </a:effectLst>
              </a:rPr>
              <a:t>SELF</a:t>
            </a:r>
            <a:endParaRPr lang="fr-BE" sz="2000" dirty="0">
              <a:ln w="0"/>
              <a:solidFill>
                <a:schemeClr val="accent1"/>
              </a:solidFill>
              <a:effectLst>
                <a:outerShdw blurRad="38100" dist="25400" dir="5400000" algn="ctr" rotWithShape="0">
                  <a:srgbClr val="6E747A">
                    <a:alpha val="43000"/>
                  </a:srgbClr>
                </a:outerShdw>
              </a:effectLst>
            </a:endParaRPr>
          </a:p>
        </p:txBody>
      </p:sp>
      <p:sp>
        <p:nvSpPr>
          <p:cNvPr id="35" name="ZoneTexte 34">
            <a:extLst>
              <a:ext uri="{FF2B5EF4-FFF2-40B4-BE49-F238E27FC236}">
                <a16:creationId xmlns:a16="http://schemas.microsoft.com/office/drawing/2014/main" id="{79D930CF-6513-4174-83AB-F01EA1186CBE}"/>
              </a:ext>
            </a:extLst>
          </p:cNvPr>
          <p:cNvSpPr txBox="1"/>
          <p:nvPr/>
        </p:nvSpPr>
        <p:spPr>
          <a:xfrm>
            <a:off x="5120557" y="1503740"/>
            <a:ext cx="958932" cy="400110"/>
          </a:xfrm>
          <a:prstGeom prst="rect">
            <a:avLst/>
          </a:prstGeom>
          <a:noFill/>
        </p:spPr>
        <p:txBody>
          <a:bodyPr wrap="square" rtlCol="0">
            <a:spAutoFit/>
          </a:bodyPr>
          <a:lstStyle/>
          <a:p>
            <a:r>
              <a:rPr lang="fr-FR" sz="2000" b="1" dirty="0">
                <a:ln w="0"/>
                <a:solidFill>
                  <a:schemeClr val="accent1"/>
                </a:solidFill>
                <a:effectLst>
                  <a:outerShdw blurRad="38100" dist="25400" dir="5400000" algn="ctr" rotWithShape="0">
                    <a:srgbClr val="6E747A">
                      <a:alpha val="43000"/>
                    </a:srgbClr>
                  </a:outerShdw>
                </a:effectLst>
              </a:rPr>
              <a:t>OTHER</a:t>
            </a:r>
            <a:endParaRPr lang="fr-BE" sz="2000" b="1" dirty="0">
              <a:ln w="0"/>
              <a:solidFill>
                <a:schemeClr val="accent1"/>
              </a:solidFill>
              <a:effectLst>
                <a:outerShdw blurRad="38100" dist="25400" dir="5400000" algn="ctr" rotWithShape="0">
                  <a:srgbClr val="6E747A">
                    <a:alpha val="43000"/>
                  </a:srgbClr>
                </a:outerShdw>
              </a:effectLst>
            </a:endParaRPr>
          </a:p>
        </p:txBody>
      </p:sp>
      <p:sp>
        <p:nvSpPr>
          <p:cNvPr id="36" name="ZoneTexte 35">
            <a:extLst>
              <a:ext uri="{FF2B5EF4-FFF2-40B4-BE49-F238E27FC236}">
                <a16:creationId xmlns:a16="http://schemas.microsoft.com/office/drawing/2014/main" id="{497BB975-F5B6-4134-AC07-D6374F563912}"/>
              </a:ext>
            </a:extLst>
          </p:cNvPr>
          <p:cNvSpPr txBox="1"/>
          <p:nvPr/>
        </p:nvSpPr>
        <p:spPr>
          <a:xfrm>
            <a:off x="4123343" y="1442185"/>
            <a:ext cx="521854" cy="461665"/>
          </a:xfrm>
          <a:prstGeom prst="rect">
            <a:avLst/>
          </a:prstGeom>
          <a:noFill/>
          <a:effectLst>
            <a:reflection blurRad="6350" stA="52000" endA="300" endPos="35000" dir="5400000" sy="-100000" algn="bl" rotWithShape="0"/>
          </a:effectLst>
        </p:spPr>
        <p:txBody>
          <a:bodyPr wrap="square" rtlCol="0">
            <a:spAutoFit/>
          </a:bodyPr>
          <a:lstStyle/>
          <a:p>
            <a:r>
              <a:rPr lang="fr-FR" sz="2400" dirty="0">
                <a:solidFill>
                  <a:schemeClr val="bg1">
                    <a:lumMod val="50000"/>
                  </a:schemeClr>
                </a:solidFill>
                <a:effectLst>
                  <a:outerShdw blurRad="60007" dist="310007" dir="7680000" sy="30000" kx="1300200" algn="ctr" rotWithShape="0">
                    <a:prstClr val="black">
                      <a:alpha val="32000"/>
                    </a:prstClr>
                  </a:outerShdw>
                </a:effectLst>
                <a:latin typeface="+mj-lt"/>
              </a:rPr>
              <a:t>vs.</a:t>
            </a:r>
            <a:endParaRPr lang="fr-BE" sz="2400" dirty="0">
              <a:solidFill>
                <a:schemeClr val="bg1">
                  <a:lumMod val="50000"/>
                </a:schemeClr>
              </a:solidFill>
              <a:effectLst>
                <a:outerShdw blurRad="60007" dist="310007" dir="7680000" sy="30000" kx="1300200" algn="ctr" rotWithShape="0">
                  <a:prstClr val="black">
                    <a:alpha val="32000"/>
                  </a:prstClr>
                </a:outerShdw>
              </a:effectLst>
              <a:latin typeface="+mj-lt"/>
            </a:endParaRPr>
          </a:p>
        </p:txBody>
      </p:sp>
      <p:pic>
        <p:nvPicPr>
          <p:cNvPr id="38" name="Image 37">
            <a:extLst>
              <a:ext uri="{FF2B5EF4-FFF2-40B4-BE49-F238E27FC236}">
                <a16:creationId xmlns:a16="http://schemas.microsoft.com/office/drawing/2014/main" id="{E3B436B8-1676-4CAE-B9DD-6484936A2DF5}"/>
              </a:ext>
            </a:extLst>
          </p:cNvPr>
          <p:cNvPicPr>
            <a:picLocks noChangeAspect="1"/>
          </p:cNvPicPr>
          <p:nvPr/>
        </p:nvPicPr>
        <p:blipFill>
          <a:blip r:embed="rId3"/>
          <a:stretch>
            <a:fillRect/>
          </a:stretch>
        </p:blipFill>
        <p:spPr>
          <a:xfrm>
            <a:off x="2815325" y="1999851"/>
            <a:ext cx="3363971" cy="2520990"/>
          </a:xfrm>
          <a:prstGeom prst="rect">
            <a:avLst/>
          </a:prstGeom>
        </p:spPr>
      </p:pic>
      <p:sp>
        <p:nvSpPr>
          <p:cNvPr id="42" name="ZoneTexte 41">
            <a:extLst>
              <a:ext uri="{FF2B5EF4-FFF2-40B4-BE49-F238E27FC236}">
                <a16:creationId xmlns:a16="http://schemas.microsoft.com/office/drawing/2014/main" id="{1ED3BD5E-AC2D-4144-8758-B4B7B03FCE82}"/>
              </a:ext>
            </a:extLst>
          </p:cNvPr>
          <p:cNvSpPr txBox="1"/>
          <p:nvPr/>
        </p:nvSpPr>
        <p:spPr>
          <a:xfrm>
            <a:off x="191873" y="2306349"/>
            <a:ext cx="2777890" cy="400110"/>
          </a:xfrm>
          <a:prstGeom prst="rect">
            <a:avLst/>
          </a:prstGeom>
          <a:noFill/>
        </p:spPr>
        <p:txBody>
          <a:bodyPr wrap="square" rtlCol="0">
            <a:spAutoFit/>
          </a:bodyPr>
          <a:lstStyle/>
          <a:p>
            <a:r>
              <a:rPr lang="fr-FR" sz="2000" i="1" dirty="0">
                <a:solidFill>
                  <a:srgbClr val="FF0000"/>
                </a:solidFill>
                <a:latin typeface="+mj-lt"/>
              </a:rPr>
              <a:t>« Do </a:t>
            </a:r>
            <a:r>
              <a:rPr lang="fr-FR" sz="2000" i="1" dirty="0" err="1">
                <a:solidFill>
                  <a:srgbClr val="FF0000"/>
                </a:solidFill>
                <a:latin typeface="+mj-lt"/>
              </a:rPr>
              <a:t>you</a:t>
            </a:r>
            <a:r>
              <a:rPr lang="fr-FR" sz="2000" i="1" dirty="0">
                <a:solidFill>
                  <a:srgbClr val="FF0000"/>
                </a:solidFill>
                <a:latin typeface="+mj-lt"/>
              </a:rPr>
              <a:t> </a:t>
            </a:r>
            <a:r>
              <a:rPr lang="fr-FR" sz="2000" i="1" dirty="0" err="1">
                <a:solidFill>
                  <a:srgbClr val="FF0000"/>
                </a:solidFill>
                <a:latin typeface="+mj-lt"/>
              </a:rPr>
              <a:t>see</a:t>
            </a:r>
            <a:r>
              <a:rPr lang="fr-FR" sz="2000" i="1" dirty="0">
                <a:solidFill>
                  <a:srgbClr val="FF0000"/>
                </a:solidFill>
                <a:latin typeface="+mj-lt"/>
              </a:rPr>
              <a:t> a 9 ? »</a:t>
            </a:r>
            <a:endParaRPr lang="fr-BE" sz="2000" i="1" dirty="0">
              <a:solidFill>
                <a:srgbClr val="FF0000"/>
              </a:solidFill>
              <a:latin typeface="+mj-lt"/>
            </a:endParaRPr>
          </a:p>
        </p:txBody>
      </p:sp>
      <p:sp>
        <p:nvSpPr>
          <p:cNvPr id="43" name="ZoneTexte 42">
            <a:extLst>
              <a:ext uri="{FF2B5EF4-FFF2-40B4-BE49-F238E27FC236}">
                <a16:creationId xmlns:a16="http://schemas.microsoft.com/office/drawing/2014/main" id="{B81AE824-DFA8-487D-8385-EDC64F3DBDBB}"/>
              </a:ext>
            </a:extLst>
          </p:cNvPr>
          <p:cNvSpPr txBox="1"/>
          <p:nvPr/>
        </p:nvSpPr>
        <p:spPr>
          <a:xfrm>
            <a:off x="191873" y="2806601"/>
            <a:ext cx="2777890" cy="400110"/>
          </a:xfrm>
          <a:prstGeom prst="rect">
            <a:avLst/>
          </a:prstGeom>
          <a:noFill/>
        </p:spPr>
        <p:txBody>
          <a:bodyPr wrap="square" rtlCol="0">
            <a:spAutoFit/>
          </a:bodyPr>
          <a:lstStyle/>
          <a:p>
            <a:r>
              <a:rPr lang="fr-FR" sz="2000" i="1" dirty="0">
                <a:solidFill>
                  <a:srgbClr val="FF0000"/>
                </a:solidFill>
                <a:latin typeface="+mj-lt"/>
              </a:rPr>
              <a:t>« </a:t>
            </a:r>
            <a:r>
              <a:rPr lang="fr-FR" sz="2000" i="1" dirty="0" err="1">
                <a:solidFill>
                  <a:srgbClr val="FF0000"/>
                </a:solidFill>
                <a:latin typeface="+mj-lt"/>
              </a:rPr>
              <a:t>Does</a:t>
            </a:r>
            <a:r>
              <a:rPr lang="fr-FR" sz="2000" i="1" dirty="0">
                <a:solidFill>
                  <a:srgbClr val="FF0000"/>
                </a:solidFill>
                <a:latin typeface="+mj-lt"/>
              </a:rPr>
              <a:t> </a:t>
            </a:r>
            <a:r>
              <a:rPr lang="fr-FR" sz="2000" i="1" dirty="0" err="1">
                <a:solidFill>
                  <a:srgbClr val="FF0000"/>
                </a:solidFill>
                <a:latin typeface="+mj-lt"/>
              </a:rPr>
              <a:t>he</a:t>
            </a:r>
            <a:r>
              <a:rPr lang="fr-FR" sz="2000" i="1" dirty="0">
                <a:solidFill>
                  <a:srgbClr val="FF0000"/>
                </a:solidFill>
                <a:latin typeface="+mj-lt"/>
              </a:rPr>
              <a:t> </a:t>
            </a:r>
            <a:r>
              <a:rPr lang="fr-FR" sz="2000" i="1" dirty="0" err="1">
                <a:solidFill>
                  <a:srgbClr val="FF0000"/>
                </a:solidFill>
                <a:latin typeface="+mj-lt"/>
              </a:rPr>
              <a:t>see</a:t>
            </a:r>
            <a:r>
              <a:rPr lang="fr-FR" sz="2000" i="1" dirty="0">
                <a:solidFill>
                  <a:srgbClr val="FF0000"/>
                </a:solidFill>
                <a:latin typeface="+mj-lt"/>
              </a:rPr>
              <a:t> a 9 ? »</a:t>
            </a:r>
            <a:endParaRPr lang="fr-BE" sz="2000" i="1" dirty="0">
              <a:solidFill>
                <a:srgbClr val="FF0000"/>
              </a:solidFill>
              <a:latin typeface="+mj-lt"/>
            </a:endParaRPr>
          </a:p>
        </p:txBody>
      </p:sp>
    </p:spTree>
    <p:extLst>
      <p:ext uri="{BB962C8B-B14F-4D97-AF65-F5344CB8AC3E}">
        <p14:creationId xmlns:p14="http://schemas.microsoft.com/office/powerpoint/2010/main" val="3124386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22" presetClass="entr" presetSubtype="8" fill="hold" grpId="0" nodeType="withEffect">
                                  <p:stCondLst>
                                    <p:cond delay="300"/>
                                  </p:stCondLst>
                                  <p:childTnLst>
                                    <p:set>
                                      <p:cBhvr>
                                        <p:cTn id="12" dur="1" fill="hold">
                                          <p:stCondLst>
                                            <p:cond delay="0"/>
                                          </p:stCondLst>
                                        </p:cTn>
                                        <p:tgtEl>
                                          <p:spTgt spid="42"/>
                                        </p:tgtEl>
                                        <p:attrNameLst>
                                          <p:attrName>style.visibility</p:attrName>
                                        </p:attrNameLst>
                                      </p:cBhvr>
                                      <p:to>
                                        <p:strVal val="visible"/>
                                      </p:to>
                                    </p:set>
                                    <p:animEffect transition="in" filter="wipe(left)">
                                      <p:cBhvr>
                                        <p:cTn id="13" dur="5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par>
                                <p:cTn id="18" presetID="22" presetClass="entr" presetSubtype="8" fill="hold" grpId="0" nodeType="withEffect">
                                  <p:stCondLst>
                                    <p:cond delay="200"/>
                                  </p:stCondLst>
                                  <p:childTnLst>
                                    <p:set>
                                      <p:cBhvr>
                                        <p:cTn id="19" dur="1" fill="hold">
                                          <p:stCondLst>
                                            <p:cond delay="0"/>
                                          </p:stCondLst>
                                        </p:cTn>
                                        <p:tgtEl>
                                          <p:spTgt spid="43"/>
                                        </p:tgtEl>
                                        <p:attrNameLst>
                                          <p:attrName>style.visibility</p:attrName>
                                        </p:attrNameLst>
                                      </p:cBhvr>
                                      <p:to>
                                        <p:strVal val="visible"/>
                                      </p:to>
                                    </p:set>
                                    <p:animEffect transition="in" filter="wipe(left)">
                                      <p:cBhvr>
                                        <p:cTn id="20" dur="500"/>
                                        <p:tgtEl>
                                          <p:spTgt spid="4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22" presetClass="entr" presetSubtype="8"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left)">
                                      <p:cBhvr>
                                        <p:cTn id="29" dur="500"/>
                                        <p:tgtEl>
                                          <p:spTgt spid="2"/>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32" grpId="0"/>
      <p:bldP spid="35" grpId="0"/>
      <p:bldP spid="36" grpId="0"/>
      <p:bldP spid="42" grpId="0"/>
      <p:bldP spid="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Connecteur droit avec flèche 25">
            <a:extLst>
              <a:ext uri="{FF2B5EF4-FFF2-40B4-BE49-F238E27FC236}">
                <a16:creationId xmlns:a16="http://schemas.microsoft.com/office/drawing/2014/main" id="{EAB3B486-35C3-4897-896A-5A65AB2D64B0}"/>
              </a:ext>
            </a:extLst>
          </p:cNvPr>
          <p:cNvCxnSpPr>
            <a:cxnSpLocks/>
          </p:cNvCxnSpPr>
          <p:nvPr/>
        </p:nvCxnSpPr>
        <p:spPr>
          <a:xfrm>
            <a:off x="4006176" y="5395126"/>
            <a:ext cx="270641" cy="0"/>
          </a:xfrm>
          <a:prstGeom prst="straightConnector1">
            <a:avLst/>
          </a:prstGeom>
          <a:ln w="38100">
            <a:solidFill>
              <a:schemeClr val="accent2"/>
            </a:solidFill>
            <a:tailEnd type="triangle"/>
          </a:ln>
          <a:effectLst>
            <a:outerShdw blurRad="76200" dir="13500000" sy="23000" kx="1200000" algn="br" rotWithShape="0">
              <a:prstClr val="black">
                <a:alpha val="20000"/>
              </a:prstClr>
            </a:outerShdw>
          </a:effectLst>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8C29A118-E9D3-42FF-814E-31C7173DC458}"/>
              </a:ext>
            </a:extLst>
          </p:cNvPr>
          <p:cNvSpPr>
            <a:spLocks noGrp="1"/>
          </p:cNvSpPr>
          <p:nvPr>
            <p:ph type="title"/>
          </p:nvPr>
        </p:nvSpPr>
        <p:spPr>
          <a:xfrm>
            <a:off x="139337" y="18255"/>
            <a:ext cx="10515600" cy="1325563"/>
          </a:xfrm>
        </p:spPr>
        <p:txBody>
          <a:bodyPr/>
          <a:lstStyle/>
          <a:p>
            <a:r>
              <a:rPr lang="fr-FR" b="1" dirty="0"/>
              <a:t>Method: </a:t>
            </a:r>
            <a:r>
              <a:rPr lang="fr-FR" dirty="0"/>
              <a:t>Visual PT </a:t>
            </a:r>
            <a:r>
              <a:rPr lang="fr-FR" dirty="0" err="1"/>
              <a:t>task</a:t>
            </a:r>
            <a:r>
              <a:rPr lang="fr-FR" dirty="0"/>
              <a:t> (</a:t>
            </a:r>
            <a:r>
              <a:rPr lang="fr-FR" dirty="0" err="1"/>
              <a:t>level</a:t>
            </a:r>
            <a:r>
              <a:rPr lang="fr-FR" dirty="0"/>
              <a:t> 2)</a:t>
            </a:r>
            <a:endParaRPr lang="fr-BE" dirty="0"/>
          </a:p>
        </p:txBody>
      </p:sp>
      <p:sp>
        <p:nvSpPr>
          <p:cNvPr id="25" name="ZoneTexte 24">
            <a:extLst>
              <a:ext uri="{FF2B5EF4-FFF2-40B4-BE49-F238E27FC236}">
                <a16:creationId xmlns:a16="http://schemas.microsoft.com/office/drawing/2014/main" id="{54887DA5-0401-4DDC-BAEE-BDA8AAB81C2E}"/>
              </a:ext>
            </a:extLst>
          </p:cNvPr>
          <p:cNvSpPr txBox="1"/>
          <p:nvPr/>
        </p:nvSpPr>
        <p:spPr>
          <a:xfrm>
            <a:off x="4346249" y="5083846"/>
            <a:ext cx="5464214" cy="646331"/>
          </a:xfrm>
          <a:prstGeom prst="rect">
            <a:avLst/>
          </a:prstGeom>
          <a:noFill/>
        </p:spPr>
        <p:txBody>
          <a:bodyPr wrap="square" rtlCol="0">
            <a:spAutoFit/>
          </a:bodyPr>
          <a:lstStyle/>
          <a:p>
            <a:r>
              <a:rPr lang="fr-FR" sz="3600" dirty="0">
                <a:ln w="0"/>
                <a:solidFill>
                  <a:schemeClr val="accent2"/>
                </a:solidFill>
                <a:effectLst>
                  <a:outerShdw blurRad="60007" dist="310007" dir="7680000" sy="30000" kx="1300200" algn="ctr" rotWithShape="0">
                    <a:prstClr val="black">
                      <a:alpha val="32000"/>
                    </a:prstClr>
                  </a:outerShdw>
                </a:effectLst>
              </a:rPr>
              <a:t>Self-</a:t>
            </a:r>
            <a:r>
              <a:rPr lang="fr-FR" sz="3600" dirty="0" err="1">
                <a:ln w="0"/>
                <a:solidFill>
                  <a:schemeClr val="accent2"/>
                </a:solidFill>
                <a:effectLst>
                  <a:outerShdw blurRad="60007" dist="310007" dir="7680000" sy="30000" kx="1300200" algn="ctr" rotWithShape="0">
                    <a:prstClr val="black">
                      <a:alpha val="32000"/>
                    </a:prstClr>
                  </a:outerShdw>
                </a:effectLst>
              </a:rPr>
              <a:t>other</a:t>
            </a:r>
            <a:r>
              <a:rPr lang="fr-FR" sz="3600" dirty="0">
                <a:ln w="0"/>
                <a:solidFill>
                  <a:schemeClr val="accent2"/>
                </a:solidFill>
                <a:effectLst>
                  <a:outerShdw blurRad="60007" dist="310007" dir="7680000" sy="30000" kx="1300200" algn="ctr" rotWithShape="0">
                    <a:prstClr val="black">
                      <a:alpha val="32000"/>
                    </a:prstClr>
                  </a:outerShdw>
                </a:effectLst>
              </a:rPr>
              <a:t> Distinction </a:t>
            </a:r>
            <a:r>
              <a:rPr lang="fr-FR" sz="2000" dirty="0">
                <a:ln w="0"/>
                <a:solidFill>
                  <a:schemeClr val="accent2"/>
                </a:solidFill>
                <a:effectLst>
                  <a:outerShdw blurRad="60007" dist="310007" dir="7680000" sy="30000" kx="1300200" algn="ctr" rotWithShape="0">
                    <a:prstClr val="black">
                      <a:alpha val="32000"/>
                    </a:prstClr>
                  </a:outerShdw>
                </a:effectLst>
              </a:rPr>
              <a:t>(SOD)</a:t>
            </a:r>
            <a:endParaRPr lang="fr-BE" sz="2000" dirty="0">
              <a:ln w="0"/>
              <a:solidFill>
                <a:schemeClr val="accent2"/>
              </a:solidFill>
              <a:effectLst>
                <a:outerShdw blurRad="60007" dist="310007" dir="7680000" sy="30000" kx="1300200" algn="ctr" rotWithShape="0">
                  <a:prstClr val="black">
                    <a:alpha val="32000"/>
                  </a:prstClr>
                </a:outerShdw>
              </a:effectLst>
            </a:endParaRPr>
          </a:p>
        </p:txBody>
      </p:sp>
      <p:sp>
        <p:nvSpPr>
          <p:cNvPr id="27" name="ZoneTexte 26">
            <a:extLst>
              <a:ext uri="{FF2B5EF4-FFF2-40B4-BE49-F238E27FC236}">
                <a16:creationId xmlns:a16="http://schemas.microsoft.com/office/drawing/2014/main" id="{A374CF7B-CB1A-4B9E-A625-EEAFA827E2B6}"/>
              </a:ext>
            </a:extLst>
          </p:cNvPr>
          <p:cNvSpPr txBox="1"/>
          <p:nvPr/>
        </p:nvSpPr>
        <p:spPr>
          <a:xfrm>
            <a:off x="1706512" y="5739338"/>
            <a:ext cx="9109990" cy="400110"/>
          </a:xfrm>
          <a:prstGeom prst="rect">
            <a:avLst/>
          </a:prstGeom>
          <a:noFill/>
        </p:spPr>
        <p:txBody>
          <a:bodyPr wrap="square" rtlCol="0">
            <a:spAutoFit/>
          </a:bodyPr>
          <a:lstStyle/>
          <a:p>
            <a:r>
              <a:rPr lang="fr-FR" sz="2000" i="1" dirty="0">
                <a:latin typeface="+mj-lt"/>
              </a:rPr>
              <a:t>The </a:t>
            </a:r>
            <a:r>
              <a:rPr lang="fr-FR" sz="2000" i="1" dirty="0" err="1">
                <a:latin typeface="+mj-lt"/>
              </a:rPr>
              <a:t>ability</a:t>
            </a:r>
            <a:r>
              <a:rPr lang="fr-FR" sz="2000" i="1" dirty="0">
                <a:latin typeface="+mj-lt"/>
              </a:rPr>
              <a:t> to </a:t>
            </a:r>
            <a:r>
              <a:rPr lang="fr-FR" sz="2000" i="1" dirty="0" err="1">
                <a:latin typeface="+mj-lt"/>
              </a:rPr>
              <a:t>separate</a:t>
            </a:r>
            <a:r>
              <a:rPr lang="fr-FR" sz="2000" i="1" dirty="0">
                <a:latin typeface="+mj-lt"/>
              </a:rPr>
              <a:t> </a:t>
            </a:r>
            <a:r>
              <a:rPr lang="fr-FR" sz="2000" i="1" dirty="0" err="1">
                <a:latin typeface="+mj-lt"/>
              </a:rPr>
              <a:t>two</a:t>
            </a:r>
            <a:r>
              <a:rPr lang="fr-FR" sz="2000" i="1" dirty="0">
                <a:latin typeface="+mj-lt"/>
              </a:rPr>
              <a:t> </a:t>
            </a:r>
            <a:r>
              <a:rPr lang="fr-FR" sz="2000" i="1" dirty="0" err="1">
                <a:latin typeface="+mj-lt"/>
              </a:rPr>
              <a:t>conflicting</a:t>
            </a:r>
            <a:r>
              <a:rPr lang="fr-FR" sz="2000" i="1" dirty="0">
                <a:latin typeface="+mj-lt"/>
              </a:rPr>
              <a:t> perspectives and </a:t>
            </a:r>
            <a:r>
              <a:rPr lang="fr-FR" sz="2000" i="1" dirty="0" err="1">
                <a:latin typeface="+mj-lt"/>
              </a:rPr>
              <a:t>inhibit</a:t>
            </a:r>
            <a:r>
              <a:rPr lang="fr-FR" sz="2000" i="1" dirty="0">
                <a:latin typeface="+mj-lt"/>
              </a:rPr>
              <a:t> an </a:t>
            </a:r>
            <a:r>
              <a:rPr lang="fr-FR" sz="2000" i="1" dirty="0" err="1">
                <a:latin typeface="+mj-lt"/>
              </a:rPr>
              <a:t>irrelevant</a:t>
            </a:r>
            <a:r>
              <a:rPr lang="fr-FR" sz="2000" i="1" dirty="0">
                <a:latin typeface="+mj-lt"/>
              </a:rPr>
              <a:t> perspective </a:t>
            </a:r>
            <a:endParaRPr lang="fr-BE" sz="2000" i="1" dirty="0">
              <a:latin typeface="+mj-lt"/>
            </a:endParaRPr>
          </a:p>
        </p:txBody>
      </p:sp>
      <p:sp>
        <p:nvSpPr>
          <p:cNvPr id="31" name="ZoneTexte 30">
            <a:extLst>
              <a:ext uri="{FF2B5EF4-FFF2-40B4-BE49-F238E27FC236}">
                <a16:creationId xmlns:a16="http://schemas.microsoft.com/office/drawing/2014/main" id="{1DF61F83-E894-48C0-9CE7-C84A23A6397E}"/>
              </a:ext>
            </a:extLst>
          </p:cNvPr>
          <p:cNvSpPr txBox="1"/>
          <p:nvPr/>
        </p:nvSpPr>
        <p:spPr>
          <a:xfrm>
            <a:off x="2868913" y="1503740"/>
            <a:ext cx="777240" cy="400110"/>
          </a:xfrm>
          <a:prstGeom prst="rect">
            <a:avLst/>
          </a:prstGeom>
          <a:noFill/>
        </p:spPr>
        <p:txBody>
          <a:bodyPr wrap="square" rtlCol="0">
            <a:spAutoFit/>
          </a:bodyPr>
          <a:lstStyle/>
          <a:p>
            <a:r>
              <a:rPr lang="fr-FR" sz="2000" dirty="0">
                <a:ln w="0"/>
                <a:solidFill>
                  <a:schemeClr val="accent1"/>
                </a:solidFill>
                <a:effectLst>
                  <a:outerShdw blurRad="38100" dist="25400" dir="5400000" algn="ctr" rotWithShape="0">
                    <a:srgbClr val="6E747A">
                      <a:alpha val="43000"/>
                    </a:srgbClr>
                  </a:outerShdw>
                </a:effectLst>
              </a:rPr>
              <a:t>SELF</a:t>
            </a:r>
            <a:endParaRPr lang="fr-BE" sz="2000" dirty="0">
              <a:ln w="0"/>
              <a:solidFill>
                <a:schemeClr val="accent1"/>
              </a:solidFill>
              <a:effectLst>
                <a:outerShdw blurRad="38100" dist="25400" dir="5400000" algn="ctr" rotWithShape="0">
                  <a:srgbClr val="6E747A">
                    <a:alpha val="43000"/>
                  </a:srgbClr>
                </a:outerShdw>
              </a:effectLst>
            </a:endParaRPr>
          </a:p>
        </p:txBody>
      </p:sp>
      <p:sp>
        <p:nvSpPr>
          <p:cNvPr id="32" name="ZoneTexte 31">
            <a:extLst>
              <a:ext uri="{FF2B5EF4-FFF2-40B4-BE49-F238E27FC236}">
                <a16:creationId xmlns:a16="http://schemas.microsoft.com/office/drawing/2014/main" id="{1A0D74E5-3D4D-4818-83D4-3F564AFCBDB4}"/>
              </a:ext>
            </a:extLst>
          </p:cNvPr>
          <p:cNvSpPr txBox="1"/>
          <p:nvPr/>
        </p:nvSpPr>
        <p:spPr>
          <a:xfrm>
            <a:off x="7667222" y="1498354"/>
            <a:ext cx="777240" cy="400110"/>
          </a:xfrm>
          <a:prstGeom prst="rect">
            <a:avLst/>
          </a:prstGeom>
          <a:noFill/>
        </p:spPr>
        <p:txBody>
          <a:bodyPr wrap="square" rtlCol="0">
            <a:spAutoFit/>
          </a:bodyPr>
          <a:lstStyle/>
          <a:p>
            <a:r>
              <a:rPr lang="fr-FR" sz="2000" dirty="0">
                <a:ln w="0"/>
                <a:solidFill>
                  <a:schemeClr val="accent1"/>
                </a:solidFill>
                <a:effectLst>
                  <a:outerShdw blurRad="38100" dist="25400" dir="5400000" algn="ctr" rotWithShape="0">
                    <a:srgbClr val="6E747A">
                      <a:alpha val="43000"/>
                    </a:srgbClr>
                  </a:outerShdw>
                </a:effectLst>
              </a:rPr>
              <a:t>SELF</a:t>
            </a:r>
            <a:endParaRPr lang="fr-BE" sz="2000" dirty="0">
              <a:ln w="0"/>
              <a:solidFill>
                <a:schemeClr val="accent1"/>
              </a:solidFill>
              <a:effectLst>
                <a:outerShdw blurRad="38100" dist="25400" dir="5400000" algn="ctr" rotWithShape="0">
                  <a:srgbClr val="6E747A">
                    <a:alpha val="43000"/>
                  </a:srgbClr>
                </a:outerShdw>
              </a:effectLst>
            </a:endParaRPr>
          </a:p>
        </p:txBody>
      </p:sp>
      <p:sp>
        <p:nvSpPr>
          <p:cNvPr id="33" name="ZoneTexte 32">
            <a:extLst>
              <a:ext uri="{FF2B5EF4-FFF2-40B4-BE49-F238E27FC236}">
                <a16:creationId xmlns:a16="http://schemas.microsoft.com/office/drawing/2014/main" id="{3065E596-3019-40E7-A6CD-CB67E139D149}"/>
              </a:ext>
            </a:extLst>
          </p:cNvPr>
          <p:cNvSpPr txBox="1"/>
          <p:nvPr/>
        </p:nvSpPr>
        <p:spPr>
          <a:xfrm>
            <a:off x="9839416" y="1498354"/>
            <a:ext cx="958932" cy="400110"/>
          </a:xfrm>
          <a:prstGeom prst="rect">
            <a:avLst/>
          </a:prstGeom>
          <a:noFill/>
        </p:spPr>
        <p:txBody>
          <a:bodyPr wrap="square" rtlCol="0">
            <a:spAutoFit/>
          </a:bodyPr>
          <a:lstStyle/>
          <a:p>
            <a:r>
              <a:rPr lang="fr-FR" sz="2000" b="1" dirty="0">
                <a:ln w="0"/>
                <a:solidFill>
                  <a:schemeClr val="accent1"/>
                </a:solidFill>
                <a:effectLst>
                  <a:outerShdw blurRad="38100" dist="25400" dir="5400000" algn="ctr" rotWithShape="0">
                    <a:srgbClr val="6E747A">
                      <a:alpha val="43000"/>
                    </a:srgbClr>
                  </a:outerShdw>
                </a:effectLst>
              </a:rPr>
              <a:t>OTHER</a:t>
            </a:r>
            <a:endParaRPr lang="fr-BE" sz="2000" b="1" dirty="0">
              <a:ln w="0"/>
              <a:solidFill>
                <a:schemeClr val="accent1"/>
              </a:solidFill>
              <a:effectLst>
                <a:outerShdw blurRad="38100" dist="25400" dir="5400000" algn="ctr" rotWithShape="0">
                  <a:srgbClr val="6E747A">
                    <a:alpha val="43000"/>
                  </a:srgbClr>
                </a:outerShdw>
              </a:effectLst>
            </a:endParaRPr>
          </a:p>
        </p:txBody>
      </p:sp>
      <p:sp>
        <p:nvSpPr>
          <p:cNvPr id="34" name="ZoneTexte 33">
            <a:extLst>
              <a:ext uri="{FF2B5EF4-FFF2-40B4-BE49-F238E27FC236}">
                <a16:creationId xmlns:a16="http://schemas.microsoft.com/office/drawing/2014/main" id="{4AE49A79-7C1A-425F-B2A9-3F168CFA9DEB}"/>
              </a:ext>
            </a:extLst>
          </p:cNvPr>
          <p:cNvSpPr txBox="1"/>
          <p:nvPr/>
        </p:nvSpPr>
        <p:spPr>
          <a:xfrm>
            <a:off x="5120557" y="1503740"/>
            <a:ext cx="958932" cy="400110"/>
          </a:xfrm>
          <a:prstGeom prst="rect">
            <a:avLst/>
          </a:prstGeom>
          <a:noFill/>
        </p:spPr>
        <p:txBody>
          <a:bodyPr wrap="square" rtlCol="0">
            <a:spAutoFit/>
          </a:bodyPr>
          <a:lstStyle/>
          <a:p>
            <a:r>
              <a:rPr lang="fr-FR" sz="2000" b="1" dirty="0">
                <a:ln w="0"/>
                <a:solidFill>
                  <a:schemeClr val="accent1"/>
                </a:solidFill>
                <a:effectLst>
                  <a:outerShdw blurRad="38100" dist="25400" dir="5400000" algn="ctr" rotWithShape="0">
                    <a:srgbClr val="6E747A">
                      <a:alpha val="43000"/>
                    </a:srgbClr>
                  </a:outerShdw>
                </a:effectLst>
              </a:rPr>
              <a:t>OTHER</a:t>
            </a:r>
            <a:endParaRPr lang="fr-BE" sz="2000" b="1" dirty="0">
              <a:ln w="0"/>
              <a:solidFill>
                <a:schemeClr val="accent1"/>
              </a:solidFill>
              <a:effectLst>
                <a:outerShdw blurRad="38100" dist="25400" dir="5400000" algn="ctr" rotWithShape="0">
                  <a:srgbClr val="6E747A">
                    <a:alpha val="43000"/>
                  </a:srgbClr>
                </a:outerShdw>
              </a:effectLst>
            </a:endParaRPr>
          </a:p>
        </p:txBody>
      </p:sp>
      <p:sp>
        <p:nvSpPr>
          <p:cNvPr id="35" name="ZoneTexte 34">
            <a:extLst>
              <a:ext uri="{FF2B5EF4-FFF2-40B4-BE49-F238E27FC236}">
                <a16:creationId xmlns:a16="http://schemas.microsoft.com/office/drawing/2014/main" id="{8442DDE8-933C-4F97-A176-0A775C247D6F}"/>
              </a:ext>
            </a:extLst>
          </p:cNvPr>
          <p:cNvSpPr txBox="1"/>
          <p:nvPr/>
        </p:nvSpPr>
        <p:spPr>
          <a:xfrm>
            <a:off x="4123343" y="1442185"/>
            <a:ext cx="521854" cy="461665"/>
          </a:xfrm>
          <a:prstGeom prst="rect">
            <a:avLst/>
          </a:prstGeom>
          <a:noFill/>
          <a:effectLst>
            <a:reflection blurRad="6350" stA="52000" endA="300" endPos="35000" dir="5400000" sy="-100000" algn="bl" rotWithShape="0"/>
          </a:effectLst>
        </p:spPr>
        <p:txBody>
          <a:bodyPr wrap="square" rtlCol="0">
            <a:spAutoFit/>
          </a:bodyPr>
          <a:lstStyle/>
          <a:p>
            <a:r>
              <a:rPr lang="fr-FR" sz="2400" dirty="0">
                <a:solidFill>
                  <a:schemeClr val="bg1">
                    <a:lumMod val="50000"/>
                  </a:schemeClr>
                </a:solidFill>
                <a:effectLst>
                  <a:outerShdw blurRad="60007" dist="310007" dir="7680000" sy="30000" kx="1300200" algn="ctr" rotWithShape="0">
                    <a:prstClr val="black">
                      <a:alpha val="32000"/>
                    </a:prstClr>
                  </a:outerShdw>
                </a:effectLst>
                <a:latin typeface="+mj-lt"/>
              </a:rPr>
              <a:t>vs.</a:t>
            </a:r>
            <a:endParaRPr lang="fr-BE" sz="2400" dirty="0">
              <a:solidFill>
                <a:schemeClr val="bg1">
                  <a:lumMod val="50000"/>
                </a:schemeClr>
              </a:solidFill>
              <a:effectLst>
                <a:outerShdw blurRad="60007" dist="310007" dir="7680000" sy="30000" kx="1300200" algn="ctr" rotWithShape="0">
                  <a:prstClr val="black">
                    <a:alpha val="32000"/>
                  </a:prstClr>
                </a:outerShdw>
              </a:effectLst>
              <a:latin typeface="+mj-lt"/>
            </a:endParaRPr>
          </a:p>
        </p:txBody>
      </p:sp>
      <p:sp>
        <p:nvSpPr>
          <p:cNvPr id="36" name="ZoneTexte 35">
            <a:extLst>
              <a:ext uri="{FF2B5EF4-FFF2-40B4-BE49-F238E27FC236}">
                <a16:creationId xmlns:a16="http://schemas.microsoft.com/office/drawing/2014/main" id="{D7B69134-376D-4F53-BBD8-6D7FD00088B3}"/>
              </a:ext>
            </a:extLst>
          </p:cNvPr>
          <p:cNvSpPr txBox="1"/>
          <p:nvPr/>
        </p:nvSpPr>
        <p:spPr>
          <a:xfrm>
            <a:off x="8892557" y="1436799"/>
            <a:ext cx="521854" cy="461665"/>
          </a:xfrm>
          <a:prstGeom prst="rect">
            <a:avLst/>
          </a:prstGeom>
          <a:noFill/>
          <a:effectLst>
            <a:reflection blurRad="6350" stA="52000" endA="300" endPos="35000" dir="5400000" sy="-100000" algn="bl" rotWithShape="0"/>
          </a:effectLst>
        </p:spPr>
        <p:txBody>
          <a:bodyPr wrap="square" rtlCol="0">
            <a:spAutoFit/>
          </a:bodyPr>
          <a:lstStyle/>
          <a:p>
            <a:r>
              <a:rPr lang="fr-FR" sz="2400" dirty="0">
                <a:solidFill>
                  <a:schemeClr val="bg1">
                    <a:lumMod val="50000"/>
                  </a:schemeClr>
                </a:solidFill>
                <a:effectLst>
                  <a:outerShdw blurRad="60007" dist="310007" dir="7680000" sy="30000" kx="1300200" algn="ctr" rotWithShape="0">
                    <a:prstClr val="black">
                      <a:alpha val="32000"/>
                    </a:prstClr>
                  </a:outerShdw>
                </a:effectLst>
                <a:latin typeface="+mj-lt"/>
              </a:rPr>
              <a:t>vs.</a:t>
            </a:r>
            <a:endParaRPr lang="fr-BE" sz="2400" dirty="0">
              <a:solidFill>
                <a:schemeClr val="bg1">
                  <a:lumMod val="50000"/>
                </a:schemeClr>
              </a:solidFill>
              <a:effectLst>
                <a:outerShdw blurRad="60007" dist="310007" dir="7680000" sy="30000" kx="1300200" algn="ctr" rotWithShape="0">
                  <a:prstClr val="black">
                    <a:alpha val="32000"/>
                  </a:prstClr>
                </a:outerShdw>
              </a:effectLst>
              <a:latin typeface="+mj-lt"/>
            </a:endParaRPr>
          </a:p>
        </p:txBody>
      </p:sp>
      <p:pic>
        <p:nvPicPr>
          <p:cNvPr id="37" name="Image 36">
            <a:extLst>
              <a:ext uri="{FF2B5EF4-FFF2-40B4-BE49-F238E27FC236}">
                <a16:creationId xmlns:a16="http://schemas.microsoft.com/office/drawing/2014/main" id="{FFCD2C28-939E-46E5-9E07-BD165DCECF4E}"/>
              </a:ext>
            </a:extLst>
          </p:cNvPr>
          <p:cNvPicPr>
            <a:picLocks noChangeAspect="1"/>
          </p:cNvPicPr>
          <p:nvPr/>
        </p:nvPicPr>
        <p:blipFill>
          <a:blip r:embed="rId3"/>
          <a:stretch>
            <a:fillRect/>
          </a:stretch>
        </p:blipFill>
        <p:spPr>
          <a:xfrm>
            <a:off x="2815325" y="1999851"/>
            <a:ext cx="3363971" cy="2520990"/>
          </a:xfrm>
          <a:prstGeom prst="rect">
            <a:avLst/>
          </a:prstGeom>
        </p:spPr>
      </p:pic>
      <p:pic>
        <p:nvPicPr>
          <p:cNvPr id="38" name="Image 37">
            <a:extLst>
              <a:ext uri="{FF2B5EF4-FFF2-40B4-BE49-F238E27FC236}">
                <a16:creationId xmlns:a16="http://schemas.microsoft.com/office/drawing/2014/main" id="{75E395F8-F8DF-47A3-A7A1-700039CFD2FA}"/>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Lst>
          </a:blip>
          <a:stretch>
            <a:fillRect/>
          </a:stretch>
        </p:blipFill>
        <p:spPr>
          <a:xfrm>
            <a:off x="7527219" y="1999851"/>
            <a:ext cx="3352832" cy="2520990"/>
          </a:xfrm>
          <a:prstGeom prst="rect">
            <a:avLst/>
          </a:prstGeom>
        </p:spPr>
      </p:pic>
      <p:sp>
        <p:nvSpPr>
          <p:cNvPr id="39" name="ZoneTexte 38">
            <a:extLst>
              <a:ext uri="{FF2B5EF4-FFF2-40B4-BE49-F238E27FC236}">
                <a16:creationId xmlns:a16="http://schemas.microsoft.com/office/drawing/2014/main" id="{A31F8F86-89C4-4BA6-90FA-FEA0831F5A01}"/>
              </a:ext>
            </a:extLst>
          </p:cNvPr>
          <p:cNvSpPr txBox="1"/>
          <p:nvPr/>
        </p:nvSpPr>
        <p:spPr>
          <a:xfrm>
            <a:off x="8397353" y="1196822"/>
            <a:ext cx="1394956" cy="369332"/>
          </a:xfrm>
          <a:prstGeom prst="rect">
            <a:avLst/>
          </a:prstGeom>
          <a:noFill/>
        </p:spPr>
        <p:txBody>
          <a:bodyPr wrap="square" rtlCol="0">
            <a:spAutoFit/>
          </a:bodyPr>
          <a:lstStyle/>
          <a:p>
            <a:r>
              <a:rPr lang="fr-FR" dirty="0">
                <a:ln w="0"/>
                <a:solidFill>
                  <a:schemeClr val="accent2"/>
                </a:solidFill>
                <a:effectLst>
                  <a:outerShdw blurRad="38100" dist="25400" dir="5400000" algn="ctr" rotWithShape="0">
                    <a:srgbClr val="6E747A">
                      <a:alpha val="43000"/>
                    </a:srgbClr>
                  </a:outerShdw>
                </a:effectLst>
              </a:rPr>
              <a:t>CONGRUENT</a:t>
            </a:r>
            <a:endParaRPr lang="fr-BE" dirty="0">
              <a:ln w="0"/>
              <a:solidFill>
                <a:schemeClr val="accent2"/>
              </a:solidFill>
              <a:effectLst>
                <a:outerShdw blurRad="38100" dist="25400" dir="5400000" algn="ctr" rotWithShape="0">
                  <a:srgbClr val="6E747A">
                    <a:alpha val="43000"/>
                  </a:srgbClr>
                </a:outerShdw>
              </a:effectLst>
            </a:endParaRPr>
          </a:p>
        </p:txBody>
      </p:sp>
      <p:sp>
        <p:nvSpPr>
          <p:cNvPr id="40" name="ZoneTexte 39">
            <a:extLst>
              <a:ext uri="{FF2B5EF4-FFF2-40B4-BE49-F238E27FC236}">
                <a16:creationId xmlns:a16="http://schemas.microsoft.com/office/drawing/2014/main" id="{37CB192E-1D73-4258-BE66-352ABD3B862E}"/>
              </a:ext>
            </a:extLst>
          </p:cNvPr>
          <p:cNvSpPr txBox="1"/>
          <p:nvPr/>
        </p:nvSpPr>
        <p:spPr>
          <a:xfrm>
            <a:off x="3646153" y="1187586"/>
            <a:ext cx="1824181" cy="369332"/>
          </a:xfrm>
          <a:prstGeom prst="rect">
            <a:avLst/>
          </a:prstGeom>
          <a:noFill/>
          <a:effectLst/>
        </p:spPr>
        <p:txBody>
          <a:bodyPr wrap="square" rtlCol="0">
            <a:spAutoFit/>
          </a:bodyPr>
          <a:lstStyle/>
          <a:p>
            <a:r>
              <a:rPr lang="fr-FR" b="1" dirty="0">
                <a:ln w="0"/>
                <a:solidFill>
                  <a:schemeClr val="accent2"/>
                </a:solidFill>
                <a:effectLst>
                  <a:outerShdw blurRad="38100" dist="25400" dir="5400000" algn="ctr" rotWithShape="0">
                    <a:srgbClr val="6E747A">
                      <a:alpha val="43000"/>
                    </a:srgbClr>
                  </a:outerShdw>
                </a:effectLst>
              </a:rPr>
              <a:t>INCONGRUENT</a:t>
            </a:r>
            <a:endParaRPr lang="fr-BE" b="1" dirty="0">
              <a:ln w="0"/>
              <a:solidFill>
                <a:schemeClr val="accent2"/>
              </a:solidFill>
              <a:effectLst>
                <a:outerShdw blurRad="38100" dist="25400" dir="5400000" algn="ctr" rotWithShape="0">
                  <a:srgbClr val="6E747A">
                    <a:alpha val="43000"/>
                  </a:srgbClr>
                </a:outerShdw>
              </a:effectLst>
            </a:endParaRPr>
          </a:p>
        </p:txBody>
      </p:sp>
      <p:sp>
        <p:nvSpPr>
          <p:cNvPr id="42" name="ZoneTexte 41">
            <a:extLst>
              <a:ext uri="{FF2B5EF4-FFF2-40B4-BE49-F238E27FC236}">
                <a16:creationId xmlns:a16="http://schemas.microsoft.com/office/drawing/2014/main" id="{7D37EF00-B428-4BE4-BBC1-215AF424578F}"/>
              </a:ext>
            </a:extLst>
          </p:cNvPr>
          <p:cNvSpPr txBox="1"/>
          <p:nvPr/>
        </p:nvSpPr>
        <p:spPr>
          <a:xfrm>
            <a:off x="191873" y="2306349"/>
            <a:ext cx="2777890" cy="400110"/>
          </a:xfrm>
          <a:prstGeom prst="rect">
            <a:avLst/>
          </a:prstGeom>
          <a:noFill/>
        </p:spPr>
        <p:txBody>
          <a:bodyPr wrap="square" rtlCol="0">
            <a:spAutoFit/>
          </a:bodyPr>
          <a:lstStyle/>
          <a:p>
            <a:r>
              <a:rPr lang="fr-FR" sz="2000" i="1" dirty="0">
                <a:solidFill>
                  <a:srgbClr val="FF0000"/>
                </a:solidFill>
                <a:latin typeface="+mj-lt"/>
              </a:rPr>
              <a:t>« Do </a:t>
            </a:r>
            <a:r>
              <a:rPr lang="fr-FR" sz="2000" i="1" dirty="0" err="1">
                <a:solidFill>
                  <a:srgbClr val="FF0000"/>
                </a:solidFill>
                <a:latin typeface="+mj-lt"/>
              </a:rPr>
              <a:t>you</a:t>
            </a:r>
            <a:r>
              <a:rPr lang="fr-FR" sz="2000" i="1" dirty="0">
                <a:solidFill>
                  <a:srgbClr val="FF0000"/>
                </a:solidFill>
                <a:latin typeface="+mj-lt"/>
              </a:rPr>
              <a:t> </a:t>
            </a:r>
            <a:r>
              <a:rPr lang="fr-FR" sz="2000" i="1" dirty="0" err="1">
                <a:solidFill>
                  <a:srgbClr val="FF0000"/>
                </a:solidFill>
                <a:latin typeface="+mj-lt"/>
              </a:rPr>
              <a:t>see</a:t>
            </a:r>
            <a:r>
              <a:rPr lang="fr-FR" sz="2000" i="1" dirty="0">
                <a:solidFill>
                  <a:srgbClr val="FF0000"/>
                </a:solidFill>
                <a:latin typeface="+mj-lt"/>
              </a:rPr>
              <a:t> a 9 ? »</a:t>
            </a:r>
            <a:endParaRPr lang="fr-BE" sz="2000" i="1" dirty="0">
              <a:solidFill>
                <a:srgbClr val="FF0000"/>
              </a:solidFill>
              <a:latin typeface="+mj-lt"/>
            </a:endParaRPr>
          </a:p>
        </p:txBody>
      </p:sp>
      <p:sp>
        <p:nvSpPr>
          <p:cNvPr id="43" name="ZoneTexte 42">
            <a:extLst>
              <a:ext uri="{FF2B5EF4-FFF2-40B4-BE49-F238E27FC236}">
                <a16:creationId xmlns:a16="http://schemas.microsoft.com/office/drawing/2014/main" id="{E2DC7CF5-DF3D-4E0E-8C0E-5492BD510AA5}"/>
              </a:ext>
            </a:extLst>
          </p:cNvPr>
          <p:cNvSpPr txBox="1"/>
          <p:nvPr/>
        </p:nvSpPr>
        <p:spPr>
          <a:xfrm>
            <a:off x="191873" y="2806601"/>
            <a:ext cx="2777890" cy="400110"/>
          </a:xfrm>
          <a:prstGeom prst="rect">
            <a:avLst/>
          </a:prstGeom>
          <a:noFill/>
        </p:spPr>
        <p:txBody>
          <a:bodyPr wrap="square" rtlCol="0">
            <a:spAutoFit/>
          </a:bodyPr>
          <a:lstStyle/>
          <a:p>
            <a:r>
              <a:rPr lang="fr-FR" sz="2000" i="1" dirty="0">
                <a:solidFill>
                  <a:srgbClr val="FF0000"/>
                </a:solidFill>
                <a:latin typeface="+mj-lt"/>
              </a:rPr>
              <a:t>« </a:t>
            </a:r>
            <a:r>
              <a:rPr lang="fr-FR" sz="2000" i="1" dirty="0" err="1">
                <a:solidFill>
                  <a:srgbClr val="FF0000"/>
                </a:solidFill>
                <a:latin typeface="+mj-lt"/>
              </a:rPr>
              <a:t>Does</a:t>
            </a:r>
            <a:r>
              <a:rPr lang="fr-FR" sz="2000" i="1" dirty="0">
                <a:solidFill>
                  <a:srgbClr val="FF0000"/>
                </a:solidFill>
                <a:latin typeface="+mj-lt"/>
              </a:rPr>
              <a:t> </a:t>
            </a:r>
            <a:r>
              <a:rPr lang="fr-FR" sz="2000" i="1" dirty="0" err="1">
                <a:solidFill>
                  <a:srgbClr val="FF0000"/>
                </a:solidFill>
                <a:latin typeface="+mj-lt"/>
              </a:rPr>
              <a:t>he</a:t>
            </a:r>
            <a:r>
              <a:rPr lang="fr-FR" sz="2000" i="1" dirty="0">
                <a:solidFill>
                  <a:srgbClr val="FF0000"/>
                </a:solidFill>
                <a:latin typeface="+mj-lt"/>
              </a:rPr>
              <a:t> </a:t>
            </a:r>
            <a:r>
              <a:rPr lang="fr-FR" sz="2000" i="1" dirty="0" err="1">
                <a:solidFill>
                  <a:srgbClr val="FF0000"/>
                </a:solidFill>
                <a:latin typeface="+mj-lt"/>
              </a:rPr>
              <a:t>see</a:t>
            </a:r>
            <a:r>
              <a:rPr lang="fr-FR" sz="2000" i="1" dirty="0">
                <a:solidFill>
                  <a:srgbClr val="FF0000"/>
                </a:solidFill>
                <a:latin typeface="+mj-lt"/>
              </a:rPr>
              <a:t> a 9 ? »</a:t>
            </a:r>
            <a:endParaRPr lang="fr-BE" sz="2000" i="1" dirty="0">
              <a:solidFill>
                <a:srgbClr val="FF0000"/>
              </a:solidFill>
              <a:latin typeface="+mj-lt"/>
            </a:endParaRPr>
          </a:p>
        </p:txBody>
      </p:sp>
      <p:sp>
        <p:nvSpPr>
          <p:cNvPr id="44" name="ZoneTexte 43">
            <a:extLst>
              <a:ext uri="{FF2B5EF4-FFF2-40B4-BE49-F238E27FC236}">
                <a16:creationId xmlns:a16="http://schemas.microsoft.com/office/drawing/2014/main" id="{F93AB2BF-2C01-490A-B2A2-E3918F580D69}"/>
              </a:ext>
            </a:extLst>
          </p:cNvPr>
          <p:cNvSpPr txBox="1"/>
          <p:nvPr/>
        </p:nvSpPr>
        <p:spPr>
          <a:xfrm>
            <a:off x="6612428" y="1117566"/>
            <a:ext cx="521854" cy="461665"/>
          </a:xfrm>
          <a:prstGeom prst="rect">
            <a:avLst/>
          </a:prstGeom>
          <a:noFill/>
          <a:effectLst>
            <a:reflection blurRad="6350" stA="52000" endA="300" endPos="35000" dir="5400000" sy="-100000" algn="bl" rotWithShape="0"/>
          </a:effectLst>
        </p:spPr>
        <p:txBody>
          <a:bodyPr wrap="square" rtlCol="0">
            <a:spAutoFit/>
          </a:bodyPr>
          <a:lstStyle/>
          <a:p>
            <a:r>
              <a:rPr lang="fr-FR" sz="2400" dirty="0">
                <a:solidFill>
                  <a:schemeClr val="bg1">
                    <a:lumMod val="50000"/>
                  </a:schemeClr>
                </a:solidFill>
                <a:effectLst>
                  <a:outerShdw blurRad="60007" dist="310007" dir="7680000" sy="30000" kx="1300200" algn="ctr" rotWithShape="0">
                    <a:prstClr val="black">
                      <a:alpha val="32000"/>
                    </a:prstClr>
                  </a:outerShdw>
                </a:effectLst>
                <a:latin typeface="+mj-lt"/>
              </a:rPr>
              <a:t>vs.</a:t>
            </a:r>
            <a:endParaRPr lang="fr-BE" sz="2400" dirty="0">
              <a:solidFill>
                <a:schemeClr val="bg1">
                  <a:lumMod val="50000"/>
                </a:schemeClr>
              </a:solidFill>
              <a:effectLst>
                <a:outerShdw blurRad="60007" dist="310007" dir="7680000" sy="30000" kx="1300200" algn="ctr" rotWithShape="0">
                  <a:prstClr val="black">
                    <a:alpha val="32000"/>
                  </a:prstClr>
                </a:outerShdw>
              </a:effectLst>
              <a:latin typeface="+mj-lt"/>
            </a:endParaRPr>
          </a:p>
        </p:txBody>
      </p:sp>
    </p:spTree>
    <p:extLst>
      <p:ext uri="{BB962C8B-B14F-4D97-AF65-F5344CB8AC3E}">
        <p14:creationId xmlns:p14="http://schemas.microsoft.com/office/powerpoint/2010/main" val="137896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6" presetClass="entr" presetSubtype="21"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barn(inVertical)">
                                      <p:cBhvr>
                                        <p:cTn id="15" dur="500"/>
                                        <p:tgtEl>
                                          <p:spTgt spid="3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arn(inVertical)">
                                      <p:cBhvr>
                                        <p:cTn id="18" dur="500"/>
                                        <p:tgtEl>
                                          <p:spTgt spid="3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arn(inVertical)">
                                      <p:cBhvr>
                                        <p:cTn id="21" dur="500"/>
                                        <p:tgtEl>
                                          <p:spTgt spid="33"/>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childTnLst>
                                </p:cTn>
                              </p:par>
                              <p:par>
                                <p:cTn id="30" presetID="22" presetClass="entr" presetSubtype="8"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32" grpId="0"/>
      <p:bldP spid="33" grpId="0"/>
      <p:bldP spid="36" grpId="0"/>
      <p:bldP spid="39" grpId="0"/>
      <p:bldP spid="40" grpId="0"/>
      <p:bldP spid="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Connecteur droit avec flèche 26">
            <a:extLst>
              <a:ext uri="{FF2B5EF4-FFF2-40B4-BE49-F238E27FC236}">
                <a16:creationId xmlns:a16="http://schemas.microsoft.com/office/drawing/2014/main" id="{225E885E-1123-41FE-95B6-BDCD578E5DA3}"/>
              </a:ext>
            </a:extLst>
          </p:cNvPr>
          <p:cNvCxnSpPr>
            <a:cxnSpLocks/>
          </p:cNvCxnSpPr>
          <p:nvPr/>
        </p:nvCxnSpPr>
        <p:spPr>
          <a:xfrm flipH="1">
            <a:off x="10056741" y="5109009"/>
            <a:ext cx="1" cy="377687"/>
          </a:xfrm>
          <a:prstGeom prst="straightConnector1">
            <a:avLst/>
          </a:prstGeom>
          <a:ln w="28575">
            <a:solidFill>
              <a:schemeClr val="accent1">
                <a:lumMod val="50000"/>
              </a:schemeClr>
            </a:solidFill>
            <a:prstDash val="dash"/>
            <a:tailEnd type="triangle"/>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3" name="Espace réservé du contenu 2">
            <a:extLst>
              <a:ext uri="{FF2B5EF4-FFF2-40B4-BE49-F238E27FC236}">
                <a16:creationId xmlns:a16="http://schemas.microsoft.com/office/drawing/2014/main" id="{0B0713C4-378D-4BDA-8B89-96C2BABCA683}"/>
              </a:ext>
            </a:extLst>
          </p:cNvPr>
          <p:cNvSpPr>
            <a:spLocks noGrp="1"/>
          </p:cNvSpPr>
          <p:nvPr>
            <p:ph idx="1"/>
          </p:nvPr>
        </p:nvSpPr>
        <p:spPr>
          <a:xfrm>
            <a:off x="434010" y="1288912"/>
            <a:ext cx="3402494" cy="3372539"/>
          </a:xfrm>
          <a:ln>
            <a:solidFill>
              <a:schemeClr val="accent2">
                <a:lumMod val="20000"/>
                <a:lumOff val="80000"/>
              </a:schemeClr>
            </a:solidFill>
          </a:ln>
          <a:effectLst/>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fr-FR" b="1" dirty="0" err="1">
                <a:solidFill>
                  <a:schemeClr val="accent2"/>
                </a:solidFill>
                <a:latin typeface="+mj-lt"/>
              </a:rPr>
              <a:t>Empathic</a:t>
            </a:r>
            <a:r>
              <a:rPr lang="fr-FR" b="1" dirty="0">
                <a:solidFill>
                  <a:schemeClr val="accent2"/>
                </a:solidFill>
                <a:latin typeface="+mj-lt"/>
              </a:rPr>
              <a:t> </a:t>
            </a:r>
            <a:r>
              <a:rPr lang="fr-FR" b="1" dirty="0" err="1">
                <a:solidFill>
                  <a:schemeClr val="accent2"/>
                </a:solidFill>
                <a:latin typeface="+mj-lt"/>
              </a:rPr>
              <a:t>concern</a:t>
            </a:r>
            <a:endParaRPr lang="fr-FR" b="1" dirty="0">
              <a:solidFill>
                <a:schemeClr val="accent2"/>
              </a:solidFill>
              <a:latin typeface="+mj-lt"/>
            </a:endParaRPr>
          </a:p>
          <a:p>
            <a:pPr marL="0" indent="0">
              <a:buNone/>
            </a:pPr>
            <a:endParaRPr lang="fr-FR" sz="500" b="1" dirty="0">
              <a:solidFill>
                <a:schemeClr val="accent2"/>
              </a:solidFill>
              <a:latin typeface="+mj-lt"/>
            </a:endParaRPr>
          </a:p>
          <a:p>
            <a:pPr>
              <a:buFontTx/>
              <a:buChar char="-"/>
            </a:pPr>
            <a:r>
              <a:rPr lang="en-US" sz="2000" i="1" dirty="0">
                <a:latin typeface="+mj-lt"/>
              </a:rPr>
              <a:t>“I often have tender, concerned feelings for people less fortunate than me.”</a:t>
            </a:r>
            <a:endParaRPr lang="en-US" sz="1800" i="1" dirty="0">
              <a:latin typeface="+mj-lt"/>
            </a:endParaRPr>
          </a:p>
          <a:p>
            <a:pPr>
              <a:buFontTx/>
              <a:buChar char="-"/>
            </a:pPr>
            <a:r>
              <a:rPr lang="en-US" sz="2000" i="1" dirty="0">
                <a:latin typeface="+mj-lt"/>
              </a:rPr>
              <a:t>“When I see someone being taken advantage of, I feel kind of protective toward them.”</a:t>
            </a:r>
          </a:p>
        </p:txBody>
      </p:sp>
      <p:sp>
        <p:nvSpPr>
          <p:cNvPr id="6" name="Titre 1">
            <a:extLst>
              <a:ext uri="{FF2B5EF4-FFF2-40B4-BE49-F238E27FC236}">
                <a16:creationId xmlns:a16="http://schemas.microsoft.com/office/drawing/2014/main" id="{FADC39E6-72A4-401F-961B-CD7C15372B11}"/>
              </a:ext>
            </a:extLst>
          </p:cNvPr>
          <p:cNvSpPr txBox="1">
            <a:spLocks/>
          </p:cNvSpPr>
          <p:nvPr/>
        </p:nvSpPr>
        <p:spPr>
          <a:xfrm>
            <a:off x="139337"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t>Method: </a:t>
            </a:r>
            <a:r>
              <a:rPr lang="fr-FR" dirty="0" err="1"/>
              <a:t>Interpersonal</a:t>
            </a:r>
            <a:r>
              <a:rPr lang="fr-FR" dirty="0"/>
              <a:t> </a:t>
            </a:r>
            <a:r>
              <a:rPr lang="fr-FR" dirty="0" err="1"/>
              <a:t>Reactivity</a:t>
            </a:r>
            <a:r>
              <a:rPr lang="fr-FR" dirty="0"/>
              <a:t> Index</a:t>
            </a:r>
            <a:endParaRPr lang="fr-BE" dirty="0"/>
          </a:p>
        </p:txBody>
      </p:sp>
      <p:sp>
        <p:nvSpPr>
          <p:cNvPr id="7" name="Espace réservé du contenu 2">
            <a:extLst>
              <a:ext uri="{FF2B5EF4-FFF2-40B4-BE49-F238E27FC236}">
                <a16:creationId xmlns:a16="http://schemas.microsoft.com/office/drawing/2014/main" id="{8BBD28C9-760F-483D-9CC4-58F58F1D782F}"/>
              </a:ext>
            </a:extLst>
          </p:cNvPr>
          <p:cNvSpPr txBox="1">
            <a:spLocks/>
          </p:cNvSpPr>
          <p:nvPr/>
        </p:nvSpPr>
        <p:spPr>
          <a:xfrm>
            <a:off x="4394753" y="1288912"/>
            <a:ext cx="3402494" cy="3372539"/>
          </a:xfrm>
          <a:prstGeom prst="rect">
            <a:avLst/>
          </a:prstGeom>
          <a:ln>
            <a:solidFill>
              <a:schemeClr val="accent2">
                <a:lumMod val="20000"/>
                <a:lumOff val="80000"/>
              </a:schemeClr>
            </a:solidFill>
          </a:ln>
          <a:effectLst/>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b="1" dirty="0" err="1">
                <a:solidFill>
                  <a:schemeClr val="accent2"/>
                </a:solidFill>
                <a:latin typeface="+mj-lt"/>
              </a:rPr>
              <a:t>Personal</a:t>
            </a:r>
            <a:r>
              <a:rPr lang="fr-FR" b="1" dirty="0">
                <a:solidFill>
                  <a:schemeClr val="accent2"/>
                </a:solidFill>
                <a:latin typeface="+mj-lt"/>
              </a:rPr>
              <a:t> </a:t>
            </a:r>
            <a:r>
              <a:rPr lang="fr-FR" b="1" dirty="0" err="1">
                <a:solidFill>
                  <a:schemeClr val="accent2"/>
                </a:solidFill>
                <a:latin typeface="+mj-lt"/>
              </a:rPr>
              <a:t>distress</a:t>
            </a:r>
            <a:endParaRPr lang="fr-FR" b="1" dirty="0">
              <a:solidFill>
                <a:schemeClr val="accent2"/>
              </a:solidFill>
              <a:latin typeface="+mj-lt"/>
            </a:endParaRPr>
          </a:p>
          <a:p>
            <a:pPr marL="0" indent="0">
              <a:buFont typeface="Arial" panose="020B0604020202020204" pitchFamily="34" charset="0"/>
              <a:buNone/>
            </a:pPr>
            <a:endParaRPr lang="fr-FR" sz="500" b="1" dirty="0">
              <a:solidFill>
                <a:schemeClr val="accent2"/>
              </a:solidFill>
              <a:latin typeface="+mj-lt"/>
            </a:endParaRPr>
          </a:p>
          <a:p>
            <a:pPr>
              <a:buFontTx/>
              <a:buChar char="-"/>
            </a:pPr>
            <a:r>
              <a:rPr lang="en-US" sz="2000" i="1" dirty="0"/>
              <a:t>“ </a:t>
            </a:r>
            <a:r>
              <a:rPr lang="en-US" sz="2000" i="1" dirty="0">
                <a:latin typeface="+mj-lt"/>
              </a:rPr>
              <a:t>When I see someone who badly needs help in an emergency, I go to pieces.”</a:t>
            </a:r>
            <a:endParaRPr lang="en-US" sz="1800" i="1" dirty="0">
              <a:latin typeface="+mj-lt"/>
            </a:endParaRPr>
          </a:p>
          <a:p>
            <a:pPr>
              <a:buFontTx/>
              <a:buChar char="-"/>
            </a:pPr>
            <a:r>
              <a:rPr lang="en-US" sz="2000" i="1" dirty="0">
                <a:latin typeface="+mj-lt"/>
              </a:rPr>
              <a:t>“I tend to lose control during emergencies.”</a:t>
            </a:r>
            <a:endParaRPr lang="fr-FR" sz="2000" i="1" dirty="0">
              <a:latin typeface="+mj-lt"/>
            </a:endParaRPr>
          </a:p>
        </p:txBody>
      </p:sp>
      <p:sp>
        <p:nvSpPr>
          <p:cNvPr id="8" name="Espace réservé du contenu 2">
            <a:extLst>
              <a:ext uri="{FF2B5EF4-FFF2-40B4-BE49-F238E27FC236}">
                <a16:creationId xmlns:a16="http://schemas.microsoft.com/office/drawing/2014/main" id="{7A025AA5-7798-450B-BA6B-BE3AD9036448}"/>
              </a:ext>
            </a:extLst>
          </p:cNvPr>
          <p:cNvSpPr txBox="1">
            <a:spLocks/>
          </p:cNvSpPr>
          <p:nvPr/>
        </p:nvSpPr>
        <p:spPr>
          <a:xfrm>
            <a:off x="8355495" y="1288912"/>
            <a:ext cx="3402495" cy="3372539"/>
          </a:xfrm>
          <a:prstGeom prst="rect">
            <a:avLst/>
          </a:prstGeom>
          <a:ln>
            <a:solidFill>
              <a:schemeClr val="accent1">
                <a:lumMod val="20000"/>
                <a:lumOff val="80000"/>
              </a:schemeClr>
            </a:solidFill>
          </a:ln>
          <a:effectLst/>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b="1" dirty="0">
                <a:solidFill>
                  <a:schemeClr val="accent1"/>
                </a:solidFill>
                <a:latin typeface="+mj-lt"/>
              </a:rPr>
              <a:t>Perspective-</a:t>
            </a:r>
            <a:r>
              <a:rPr lang="fr-FR" b="1" dirty="0" err="1">
                <a:solidFill>
                  <a:schemeClr val="accent1"/>
                </a:solidFill>
                <a:latin typeface="+mj-lt"/>
              </a:rPr>
              <a:t>taking</a:t>
            </a:r>
            <a:endParaRPr lang="fr-FR" b="1" dirty="0">
              <a:solidFill>
                <a:schemeClr val="accent1"/>
              </a:solidFill>
              <a:latin typeface="+mj-lt"/>
            </a:endParaRPr>
          </a:p>
          <a:p>
            <a:pPr marL="0" indent="0">
              <a:buFont typeface="Arial" panose="020B0604020202020204" pitchFamily="34" charset="0"/>
              <a:buNone/>
            </a:pPr>
            <a:endParaRPr lang="fr-FR" sz="100" b="1" dirty="0">
              <a:solidFill>
                <a:schemeClr val="accent1"/>
              </a:solidFill>
              <a:latin typeface="+mj-lt"/>
            </a:endParaRPr>
          </a:p>
          <a:p>
            <a:pPr>
              <a:buFontTx/>
              <a:buChar char="-"/>
            </a:pPr>
            <a:r>
              <a:rPr lang="en-US" sz="2000" i="1" dirty="0">
                <a:latin typeface="+mj-lt"/>
              </a:rPr>
              <a:t>“I sometimes try to understand my friends better by imagining how things look from their perspective”</a:t>
            </a:r>
            <a:endParaRPr lang="en-US" sz="2000" b="1" i="1" dirty="0">
              <a:solidFill>
                <a:schemeClr val="accent1"/>
              </a:solidFill>
              <a:latin typeface="+mj-lt"/>
            </a:endParaRPr>
          </a:p>
          <a:p>
            <a:pPr>
              <a:buFontTx/>
              <a:buChar char="-"/>
            </a:pPr>
            <a:r>
              <a:rPr lang="en-US" sz="2000" i="1" dirty="0">
                <a:latin typeface="+mj-lt"/>
              </a:rPr>
              <a:t>“I sometimes find it difficult to see things from the "other guy's" point of view.</a:t>
            </a:r>
            <a:r>
              <a:rPr lang="en-US" sz="2000" i="1" dirty="0"/>
              <a:t>”</a:t>
            </a:r>
          </a:p>
          <a:p>
            <a:pPr marL="0" indent="0">
              <a:buNone/>
            </a:pPr>
            <a:endParaRPr lang="en-US" sz="1900" i="1" dirty="0">
              <a:latin typeface="+mj-lt"/>
            </a:endParaRPr>
          </a:p>
        </p:txBody>
      </p:sp>
      <p:sp>
        <p:nvSpPr>
          <p:cNvPr id="9" name="Rectangle 8">
            <a:extLst>
              <a:ext uri="{FF2B5EF4-FFF2-40B4-BE49-F238E27FC236}">
                <a16:creationId xmlns:a16="http://schemas.microsoft.com/office/drawing/2014/main" id="{BB08A2DA-0AFB-4EB3-9E94-367AAE70C64A}"/>
              </a:ext>
            </a:extLst>
          </p:cNvPr>
          <p:cNvSpPr/>
          <p:nvPr/>
        </p:nvSpPr>
        <p:spPr>
          <a:xfrm>
            <a:off x="734667" y="4582088"/>
            <a:ext cx="2801180" cy="362574"/>
          </a:xfrm>
          <a:prstGeom prst="rect">
            <a:avLst/>
          </a:prstGeom>
          <a:solidFill>
            <a:schemeClr val="accent2">
              <a:lumMod val="75000"/>
            </a:schemeClr>
          </a:solidFill>
          <a:ln>
            <a:solidFill>
              <a:schemeClr val="accent2">
                <a:lumMod val="50000"/>
              </a:schemeClr>
            </a:solid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mj-lt"/>
              </a:rPr>
              <a:t>Non-</a:t>
            </a:r>
            <a:r>
              <a:rPr lang="fr-FR" dirty="0" err="1">
                <a:latin typeface="+mj-lt"/>
              </a:rPr>
              <a:t>isomorphic</a:t>
            </a:r>
            <a:r>
              <a:rPr lang="fr-FR" dirty="0">
                <a:latin typeface="+mj-lt"/>
              </a:rPr>
              <a:t> </a:t>
            </a:r>
            <a:r>
              <a:rPr lang="fr-FR" dirty="0" err="1">
                <a:latin typeface="+mj-lt"/>
              </a:rPr>
              <a:t>emotions</a:t>
            </a:r>
            <a:endParaRPr lang="fr-BE" dirty="0">
              <a:latin typeface="+mj-lt"/>
            </a:endParaRPr>
          </a:p>
        </p:txBody>
      </p:sp>
      <p:sp>
        <p:nvSpPr>
          <p:cNvPr id="10" name="Rectangle 9">
            <a:extLst>
              <a:ext uri="{FF2B5EF4-FFF2-40B4-BE49-F238E27FC236}">
                <a16:creationId xmlns:a16="http://schemas.microsoft.com/office/drawing/2014/main" id="{34845CF1-7FD7-44DE-A6C3-B101AEC3EC3E}"/>
              </a:ext>
            </a:extLst>
          </p:cNvPr>
          <p:cNvSpPr/>
          <p:nvPr/>
        </p:nvSpPr>
        <p:spPr>
          <a:xfrm>
            <a:off x="4934775" y="4582088"/>
            <a:ext cx="2305879" cy="362574"/>
          </a:xfrm>
          <a:prstGeom prst="rect">
            <a:avLst/>
          </a:prstGeom>
          <a:solidFill>
            <a:schemeClr val="accent2">
              <a:lumMod val="75000"/>
            </a:schemeClr>
          </a:solidFill>
          <a:ln>
            <a:solidFill>
              <a:schemeClr val="accent2">
                <a:lumMod val="50000"/>
              </a:schemeClr>
            </a:solid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latin typeface="+mj-lt"/>
              </a:rPr>
              <a:t>Emotional</a:t>
            </a:r>
            <a:r>
              <a:rPr lang="fr-FR" dirty="0">
                <a:latin typeface="+mj-lt"/>
              </a:rPr>
              <a:t> contagion</a:t>
            </a:r>
            <a:endParaRPr lang="fr-BE" dirty="0">
              <a:latin typeface="+mj-lt"/>
            </a:endParaRPr>
          </a:p>
        </p:txBody>
      </p:sp>
      <p:sp>
        <p:nvSpPr>
          <p:cNvPr id="11" name="Rectangle 10">
            <a:extLst>
              <a:ext uri="{FF2B5EF4-FFF2-40B4-BE49-F238E27FC236}">
                <a16:creationId xmlns:a16="http://schemas.microsoft.com/office/drawing/2014/main" id="{10E0760D-2D5F-4CCB-899B-F41EDA40F4B6}"/>
              </a:ext>
            </a:extLst>
          </p:cNvPr>
          <p:cNvSpPr/>
          <p:nvPr/>
        </p:nvSpPr>
        <p:spPr>
          <a:xfrm>
            <a:off x="8903801" y="4558614"/>
            <a:ext cx="2305879" cy="534330"/>
          </a:xfrm>
          <a:prstGeom prst="rect">
            <a:avLst/>
          </a:prstGeom>
          <a:solidFill>
            <a:schemeClr val="accent1"/>
          </a:solidFill>
          <a:ln>
            <a:solidFill>
              <a:schemeClr val="accent1">
                <a:lumMod val="50000"/>
              </a:schemeClr>
            </a:solidFill>
          </a:ln>
          <a:effectLst>
            <a:outerShdw blurRad="76200" dist="12700" dir="8100000" sy="-23000" kx="8004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latin typeface="+mj-lt"/>
              </a:rPr>
              <a:t>Motivation to </a:t>
            </a:r>
            <a:r>
              <a:rPr lang="fr-FR" dirty="0" err="1">
                <a:latin typeface="+mj-lt"/>
              </a:rPr>
              <a:t>take</a:t>
            </a:r>
            <a:r>
              <a:rPr lang="fr-FR" dirty="0">
                <a:latin typeface="+mj-lt"/>
              </a:rPr>
              <a:t> perspective</a:t>
            </a:r>
            <a:endParaRPr lang="fr-BE" dirty="0">
              <a:latin typeface="+mj-lt"/>
            </a:endParaRPr>
          </a:p>
        </p:txBody>
      </p:sp>
      <p:cxnSp>
        <p:nvCxnSpPr>
          <p:cNvPr id="19" name="Connecteur droit avec flèche 18">
            <a:extLst>
              <a:ext uri="{FF2B5EF4-FFF2-40B4-BE49-F238E27FC236}">
                <a16:creationId xmlns:a16="http://schemas.microsoft.com/office/drawing/2014/main" id="{79C76F37-AF42-491D-BA10-7E1EFB5B2103}"/>
              </a:ext>
            </a:extLst>
          </p:cNvPr>
          <p:cNvCxnSpPr>
            <a:cxnSpLocks/>
          </p:cNvCxnSpPr>
          <p:nvPr/>
        </p:nvCxnSpPr>
        <p:spPr>
          <a:xfrm flipH="1">
            <a:off x="4104639" y="5106036"/>
            <a:ext cx="1" cy="377687"/>
          </a:xfrm>
          <a:prstGeom prst="straightConnector1">
            <a:avLst/>
          </a:prstGeom>
          <a:ln w="28575">
            <a:solidFill>
              <a:schemeClr val="accent2">
                <a:lumMod val="50000"/>
              </a:schemeClr>
            </a:solidFill>
            <a:prstDash val="dash"/>
            <a:tailEnd type="triangle"/>
          </a:ln>
          <a:effectLst>
            <a:outerShdw blurRad="50800" dist="38100" dir="8100000" algn="tr" rotWithShape="0">
              <a:prstClr val="black">
                <a:alpha val="40000"/>
              </a:prstClr>
            </a:outerShdw>
          </a:effectLst>
        </p:spPr>
        <p:style>
          <a:lnRef idx="1">
            <a:schemeClr val="accent2"/>
          </a:lnRef>
          <a:fillRef idx="0">
            <a:schemeClr val="accent2"/>
          </a:fillRef>
          <a:effectRef idx="0">
            <a:schemeClr val="accent2"/>
          </a:effectRef>
          <a:fontRef idx="minor">
            <a:schemeClr val="tx1"/>
          </a:fontRef>
        </p:style>
      </p:cxnSp>
      <p:sp>
        <p:nvSpPr>
          <p:cNvPr id="24" name="Ellipse 23">
            <a:extLst>
              <a:ext uri="{FF2B5EF4-FFF2-40B4-BE49-F238E27FC236}">
                <a16:creationId xmlns:a16="http://schemas.microsoft.com/office/drawing/2014/main" id="{848B9635-6E1C-4F73-8B1A-279E9AB1267A}"/>
              </a:ext>
            </a:extLst>
          </p:cNvPr>
          <p:cNvSpPr/>
          <p:nvPr/>
        </p:nvSpPr>
        <p:spPr>
          <a:xfrm>
            <a:off x="3806859" y="4630195"/>
            <a:ext cx="605435" cy="484813"/>
          </a:xfrm>
          <a:prstGeom prst="ellipse">
            <a:avLst/>
          </a:prstGeom>
          <a:solidFill>
            <a:schemeClr val="accent2">
              <a:lumMod val="40000"/>
              <a:lumOff val="60000"/>
            </a:schemeClr>
          </a:solidFill>
          <a:ln>
            <a:solidFill>
              <a:schemeClr val="accent2">
                <a:lumMod val="60000"/>
                <a:lumOff val="4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solidFill>
                  <a:schemeClr val="accent2">
                    <a:lumMod val="50000"/>
                  </a:schemeClr>
                </a:solidFill>
              </a:rPr>
              <a:t>-</a:t>
            </a:r>
            <a:endParaRPr lang="fr-BE" sz="3200" dirty="0">
              <a:solidFill>
                <a:schemeClr val="accent2">
                  <a:lumMod val="50000"/>
                </a:schemeClr>
              </a:solidFill>
            </a:endParaRPr>
          </a:p>
        </p:txBody>
      </p:sp>
      <p:sp>
        <p:nvSpPr>
          <p:cNvPr id="26" name="ZoneTexte 25">
            <a:extLst>
              <a:ext uri="{FF2B5EF4-FFF2-40B4-BE49-F238E27FC236}">
                <a16:creationId xmlns:a16="http://schemas.microsoft.com/office/drawing/2014/main" id="{3DFD01A0-D803-4717-ADCA-6C1DD8400BF2}"/>
              </a:ext>
            </a:extLst>
          </p:cNvPr>
          <p:cNvSpPr txBox="1"/>
          <p:nvPr/>
        </p:nvSpPr>
        <p:spPr>
          <a:xfrm>
            <a:off x="3715146" y="5444775"/>
            <a:ext cx="815008" cy="523220"/>
          </a:xfrm>
          <a:prstGeom prst="rect">
            <a:avLst/>
          </a:prstGeom>
          <a:noFill/>
          <a:effectLst>
            <a:outerShdw blurRad="50800" dist="38100" dir="8100000" algn="tr" rotWithShape="0">
              <a:prstClr val="black">
                <a:alpha val="40000"/>
              </a:prstClr>
            </a:outerShdw>
          </a:effectLst>
        </p:spPr>
        <p:txBody>
          <a:bodyPr wrap="square" rtlCol="0">
            <a:spAutoFit/>
          </a:bodyPr>
          <a:lstStyle/>
          <a:p>
            <a:r>
              <a:rPr lang="fr-FR" sz="2800" dirty="0">
                <a:solidFill>
                  <a:schemeClr val="accent2">
                    <a:lumMod val="75000"/>
                  </a:schemeClr>
                </a:solidFill>
                <a:latin typeface="+mj-lt"/>
              </a:rPr>
              <a:t>SOD</a:t>
            </a:r>
            <a:endParaRPr lang="fr-BE" sz="2800" dirty="0">
              <a:solidFill>
                <a:schemeClr val="accent2">
                  <a:lumMod val="75000"/>
                </a:schemeClr>
              </a:solidFill>
              <a:latin typeface="+mj-lt"/>
            </a:endParaRPr>
          </a:p>
        </p:txBody>
      </p:sp>
      <p:sp>
        <p:nvSpPr>
          <p:cNvPr id="28" name="ZoneTexte 27">
            <a:extLst>
              <a:ext uri="{FF2B5EF4-FFF2-40B4-BE49-F238E27FC236}">
                <a16:creationId xmlns:a16="http://schemas.microsoft.com/office/drawing/2014/main" id="{BD026D35-9576-4EB5-A476-C3737EF55990}"/>
              </a:ext>
            </a:extLst>
          </p:cNvPr>
          <p:cNvSpPr txBox="1"/>
          <p:nvPr/>
        </p:nvSpPr>
        <p:spPr>
          <a:xfrm>
            <a:off x="9649237" y="5466818"/>
            <a:ext cx="815008" cy="523220"/>
          </a:xfrm>
          <a:prstGeom prst="rect">
            <a:avLst/>
          </a:prstGeom>
          <a:noFill/>
          <a:effectLst>
            <a:outerShdw blurRad="50800" dist="38100" dir="8100000" algn="tr" rotWithShape="0">
              <a:prstClr val="black">
                <a:alpha val="40000"/>
              </a:prstClr>
            </a:outerShdw>
          </a:effectLst>
        </p:spPr>
        <p:txBody>
          <a:bodyPr wrap="square" rtlCol="0">
            <a:spAutoFit/>
          </a:bodyPr>
          <a:lstStyle/>
          <a:p>
            <a:r>
              <a:rPr lang="fr-FR" sz="2800" dirty="0">
                <a:solidFill>
                  <a:schemeClr val="accent1">
                    <a:lumMod val="75000"/>
                  </a:schemeClr>
                </a:solidFill>
                <a:latin typeface="+mj-lt"/>
              </a:rPr>
              <a:t>SOP</a:t>
            </a:r>
            <a:endParaRPr lang="fr-BE" sz="2800" dirty="0">
              <a:solidFill>
                <a:schemeClr val="accent1">
                  <a:lumMod val="75000"/>
                </a:schemeClr>
              </a:solidFill>
              <a:latin typeface="+mj-lt"/>
            </a:endParaRPr>
          </a:p>
        </p:txBody>
      </p:sp>
    </p:spTree>
    <p:extLst>
      <p:ext uri="{BB962C8B-B14F-4D97-AF65-F5344CB8AC3E}">
        <p14:creationId xmlns:p14="http://schemas.microsoft.com/office/powerpoint/2010/main" val="61599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up)">
                                      <p:cBhvr>
                                        <p:cTn id="7" dur="500"/>
                                        <p:tgtEl>
                                          <p:spTgt spid="3">
                                            <p:bg/>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wipe(up)">
                                      <p:cBhvr>
                                        <p:cTn id="10" dur="500"/>
                                        <p:tgtEl>
                                          <p:spTgt spid="3">
                                            <p:txEl>
                                              <p:pRg st="0" end="0"/>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up)">
                                      <p:cBhvr>
                                        <p:cTn id="13" dur="500"/>
                                        <p:tgtEl>
                                          <p:spTgt spid="3">
                                            <p:txEl>
                                              <p:pRg st="2" end="2"/>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up)">
                                      <p:cBhvr>
                                        <p:cTn id="16" dur="500"/>
                                        <p:tgtEl>
                                          <p:spTgt spid="3">
                                            <p:txEl>
                                              <p:pRg st="3" end="3"/>
                                            </p:txEl>
                                          </p:spTgt>
                                        </p:tgtEl>
                                      </p:cBhvr>
                                    </p:animEffect>
                                  </p:childTnLst>
                                </p:cTn>
                              </p:par>
                              <p:par>
                                <p:cTn id="17" presetID="1" presetClass="entr" presetSubtype="0" fill="hold" grpId="0" nodeType="withEffect">
                                  <p:stCondLst>
                                    <p:cond delay="40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par>
                                <p:cTn id="24" presetID="1" presetClass="entr" presetSubtype="0" fill="hold" grpId="0" nodeType="withEffect">
                                  <p:stCondLst>
                                    <p:cond delay="40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22" presetClass="entr" presetSubtype="1" fill="hold" nodeType="withEffect">
                                  <p:stCondLst>
                                    <p:cond delay="2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par>
                                <p:cTn id="33" presetID="22" presetClass="entr" presetSubtype="1" fill="hold" grpId="0" nodeType="withEffect">
                                  <p:stCondLst>
                                    <p:cond delay="200"/>
                                  </p:stCondLst>
                                  <p:childTnLst>
                                    <p:set>
                                      <p:cBhvr>
                                        <p:cTn id="34" dur="1" fill="hold">
                                          <p:stCondLst>
                                            <p:cond delay="0"/>
                                          </p:stCondLst>
                                        </p:cTn>
                                        <p:tgtEl>
                                          <p:spTgt spid="26"/>
                                        </p:tgtEl>
                                        <p:attrNameLst>
                                          <p:attrName>style.visibility</p:attrName>
                                        </p:attrNameLst>
                                      </p:cBhvr>
                                      <p:to>
                                        <p:strVal val="visible"/>
                                      </p:to>
                                    </p:set>
                                    <p:animEffect transition="in" filter="wipe(up)">
                                      <p:cBhvr>
                                        <p:cTn id="35" dur="500"/>
                                        <p:tgtEl>
                                          <p:spTgt spid="2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up)">
                                      <p:cBhvr>
                                        <p:cTn id="40" dur="500"/>
                                        <p:tgtEl>
                                          <p:spTgt spid="8"/>
                                        </p:tgtEl>
                                      </p:cBhvr>
                                    </p:animEffect>
                                  </p:childTnLst>
                                </p:cTn>
                              </p:par>
                              <p:par>
                                <p:cTn id="41" presetID="1" presetClass="entr" presetSubtype="0" fill="hold" grpId="0" nodeType="withEffect">
                                  <p:stCondLst>
                                    <p:cond delay="40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200"/>
                                  </p:stCondLst>
                                  <p:childTnLst>
                                    <p:set>
                                      <p:cBhvr>
                                        <p:cTn id="46" dur="1" fill="hold">
                                          <p:stCondLst>
                                            <p:cond delay="0"/>
                                          </p:stCondLst>
                                        </p:cTn>
                                        <p:tgtEl>
                                          <p:spTgt spid="28"/>
                                        </p:tgtEl>
                                        <p:attrNameLst>
                                          <p:attrName>style.visibility</p:attrName>
                                        </p:attrNameLst>
                                      </p:cBhvr>
                                      <p:to>
                                        <p:strVal val="visible"/>
                                      </p:to>
                                    </p:set>
                                  </p:childTnLst>
                                </p:cTn>
                              </p:par>
                              <p:par>
                                <p:cTn id="47" presetID="22" presetClass="entr" presetSubtype="1"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up)">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7" grpId="0" animBg="1"/>
      <p:bldP spid="8" grpId="0" animBg="1"/>
      <p:bldP spid="9" grpId="0" animBg="1"/>
      <p:bldP spid="10" grpId="0" animBg="1"/>
      <p:bldP spid="11" grpId="0" animBg="1"/>
      <p:bldP spid="24" grpId="0" animBg="1"/>
      <p:bldP spid="26" grpId="0"/>
      <p:bldP spid="28"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4b28613-7bdf-4061-a2bd-f8b65a70c3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BF6D5B1ED45F846915C54039FA3B076" ma:contentTypeVersion="18" ma:contentTypeDescription="Crée un document." ma:contentTypeScope="" ma:versionID="72532c6d3df39a02183c91680f007257">
  <xsd:schema xmlns:xsd="http://www.w3.org/2001/XMLSchema" xmlns:xs="http://www.w3.org/2001/XMLSchema" xmlns:p="http://schemas.microsoft.com/office/2006/metadata/properties" xmlns:ns3="b4b28613-7bdf-4061-a2bd-f8b65a70c3cd" xmlns:ns4="bf248fc7-35b3-4e00-a914-7470c697f93f" targetNamespace="http://schemas.microsoft.com/office/2006/metadata/properties" ma:root="true" ma:fieldsID="5ff9b05dbdc4bba547f81ff6c9b7a846" ns3:_="" ns4:_="">
    <xsd:import namespace="b4b28613-7bdf-4061-a2bd-f8b65a70c3cd"/>
    <xsd:import namespace="bf248fc7-35b3-4e00-a914-7470c697f93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_activity" minOccurs="0"/>
                <xsd:element ref="ns3:MediaServiceLocation"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b28613-7bdf-4061-a2bd-f8b65a70c3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248fc7-35b3-4e00-a914-7470c697f93f"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8D5B5F-34C2-42EB-8824-3D294F24155F}">
  <ds:schemaRefs>
    <ds:schemaRef ds:uri="http://schemas.microsoft.com/office/2006/metadata/properties"/>
    <ds:schemaRef ds:uri="http://purl.org/dc/elements/1.1/"/>
    <ds:schemaRef ds:uri="b4b28613-7bdf-4061-a2bd-f8b65a70c3cd"/>
    <ds:schemaRef ds:uri="http://schemas.openxmlformats.org/package/2006/metadata/core-properties"/>
    <ds:schemaRef ds:uri="http://purl.org/dc/terms/"/>
    <ds:schemaRef ds:uri="bf248fc7-35b3-4e00-a914-7470c697f93f"/>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6C2A976D-2B43-4A05-A3FE-5A31A09BC7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b28613-7bdf-4061-a2bd-f8b65a70c3cd"/>
    <ds:schemaRef ds:uri="bf248fc7-35b3-4e00-a914-7470c697f9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9DB3B7-FE86-4C8D-81FF-FB85A3572F7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12305</TotalTime>
  <Words>2806</Words>
  <Application>Microsoft Office PowerPoint</Application>
  <PresentationFormat>Grand écran</PresentationFormat>
  <Paragraphs>241</Paragraphs>
  <Slides>13</Slides>
  <Notes>13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Calibri Light</vt:lpstr>
      <vt:lpstr>Wingdings</vt:lpstr>
      <vt:lpstr>Thème Office</vt:lpstr>
      <vt:lpstr>Confusing my viewpoint with his: Altered self-other distinction in ASPD</vt:lpstr>
      <vt:lpstr>Introduction: Antisocial personality disorder (ASPD)  </vt:lpstr>
      <vt:lpstr>Introduction: Social cognition in ASPD</vt:lpstr>
      <vt:lpstr>Introduction: Social cognition in ASPD</vt:lpstr>
      <vt:lpstr>Introduction: Social cognition in ASPD</vt:lpstr>
      <vt:lpstr>Présentation PowerPoint</vt:lpstr>
      <vt:lpstr>Method: Visual PT task (level 2)</vt:lpstr>
      <vt:lpstr>Method: Visual PT task (level 2)</vt:lpstr>
      <vt:lpstr>Présentation PowerPoint</vt:lpstr>
      <vt:lpstr>Présentation PowerPoint</vt:lpstr>
      <vt:lpstr>Présentation PowerPoint</vt:lpstr>
      <vt:lpstr>Présentation PowerPoint</vt:lpstr>
      <vt:lpstr>Thank you for your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Confusing my viewpoint with his: Altered self-other distinction performance in antisocial personality disorder</dc:title>
  <dc:creator>Alix Bigot</dc:creator>
  <cp:lastModifiedBy>Alix Bigot</cp:lastModifiedBy>
  <cp:revision>129</cp:revision>
  <dcterms:created xsi:type="dcterms:W3CDTF">2024-02-20T16:23:47Z</dcterms:created>
  <dcterms:modified xsi:type="dcterms:W3CDTF">2024-09-24T11:21:02Z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0x0101006BF6D5B1ED45F846915C54039FA3B076</vt:lpwstr>
  </property>
</Properties>
</file>