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7" r:id="rId1"/>
  </p:sldMasterIdLst>
  <p:notesMasterIdLst>
    <p:notesMasterId r:id="rId14"/>
  </p:notesMasterIdLst>
  <p:sldIdLst>
    <p:sldId id="312" r:id="rId2"/>
    <p:sldId id="258" r:id="rId3"/>
    <p:sldId id="270" r:id="rId4"/>
    <p:sldId id="273" r:id="rId5"/>
    <p:sldId id="313" r:id="rId6"/>
    <p:sldId id="314" r:id="rId7"/>
    <p:sldId id="315" r:id="rId8"/>
    <p:sldId id="288" r:id="rId9"/>
    <p:sldId id="276" r:id="rId10"/>
    <p:sldId id="284" r:id="rId11"/>
    <p:sldId id="283" r:id="rId12"/>
    <p:sldId id="285" r:id="rId13"/>
  </p:sldIdLst>
  <p:sldSz cx="9144000" cy="5143500" type="screen16x9"/>
  <p:notesSz cx="6858000" cy="9144000"/>
  <p:embeddedFontLst>
    <p:embeddedFont>
      <p:font typeface="Asap" panose="020B0604020202020204" charset="0"/>
      <p:regular r:id="rId15"/>
      <p:bold r:id="rId16"/>
      <p:italic r:id="rId17"/>
      <p:boldItalic r:id="rId18"/>
    </p:embeddedFont>
    <p:embeddedFont>
      <p:font typeface="Asap Medium" panose="020B0604020202020204" charset="0"/>
      <p:regular r:id="rId19"/>
      <p:bold r:id="rId20"/>
      <p:italic r:id="rId21"/>
      <p:boldItalic r:id="rId22"/>
    </p:embeddedFont>
    <p:embeddedFont>
      <p:font typeface="Bebas Neue" panose="020B0604020202020204" charset="0"/>
      <p:regular r:id="rId23"/>
    </p:embeddedFont>
    <p:embeddedFont>
      <p:font typeface="Cambria Math" panose="02040503050406030204" pitchFamily="18" charset="0"/>
      <p:regular r:id="rId24"/>
    </p:embeddedFont>
    <p:embeddedFont>
      <p:font typeface="Noto Sans" panose="020B0604020202020204" charset="0"/>
      <p:regular r:id="rId25"/>
      <p:bold r:id="rId26"/>
      <p:italic r:id="rId27"/>
      <p:boldItalic r:id="rId28"/>
    </p:embeddedFont>
    <p:embeddedFont>
      <p:font typeface="Proxima Nova" panose="020B0604020202020204" charset="0"/>
      <p:regular r:id="rId29"/>
      <p:bold r:id="rId30"/>
      <p:italic r:id="rId31"/>
      <p:boldItalic r:id="rId32"/>
    </p:embeddedFont>
    <p:embeddedFont>
      <p:font typeface="Proxima Nova Semibold" panose="020B0604020202020204" charset="0"/>
      <p:regular r:id="rId33"/>
      <p:bold r:id="rId34"/>
      <p:boldItalic r:id="rId35"/>
    </p:embeddedFont>
    <p:embeddedFont>
      <p:font typeface="Readex Pro Light" panose="020B0604020202020204" charset="0"/>
      <p:regular r:id="rId36"/>
      <p:bold r:id="rId37"/>
    </p:embeddedFont>
    <p:embeddedFont>
      <p:font typeface="Readex Pro Medium" panose="020B0604020202020204" charset="0"/>
      <p:regular r:id="rId38"/>
      <p:bold r:id="rId39"/>
    </p:embeddedFont>
    <p:embeddedFont>
      <p:font typeface="Roboto" panose="020B0604020202020204" charset="0"/>
      <p:regular r:id="rId40"/>
      <p:bold r:id="rId41"/>
      <p:italic r:id="rId42"/>
      <p:boldItalic r:id="rId43"/>
    </p:embeddedFont>
    <p:embeddedFont>
      <p:font typeface="Rowdies" panose="020B0604020202020204" charset="0"/>
      <p:regular r:id="rId44"/>
      <p:bold r:id="rId45"/>
    </p:embeddedFont>
    <p:embeddedFont>
      <p:font typeface="Yanone Kaffeesatz Medium" panose="020B0604020202020204" charset="0"/>
      <p:regular r:id="rId46"/>
      <p:bold r:id="rId4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C05E545-BC61-4E8C-93E0-35D962CE74D7}">
  <a:tblStyle styleId="{EC05E545-BC61-4E8C-93E0-35D962CE74D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86" d="100"/>
          <a:sy n="86" d="100"/>
        </p:scale>
        <p:origin x="8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9" Type="http://schemas.openxmlformats.org/officeDocument/2006/relationships/font" Target="fonts/font25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schemas.openxmlformats.org/officeDocument/2006/relationships/font" Target="fonts/font20.fntdata"/><Relationship Id="rId42" Type="http://schemas.openxmlformats.org/officeDocument/2006/relationships/font" Target="fonts/font28.fntdata"/><Relationship Id="rId47" Type="http://schemas.openxmlformats.org/officeDocument/2006/relationships/font" Target="fonts/font33.fnt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font" Target="fonts/font19.fntdata"/><Relationship Id="rId38" Type="http://schemas.openxmlformats.org/officeDocument/2006/relationships/font" Target="fonts/font24.fntdata"/><Relationship Id="rId46" Type="http://schemas.openxmlformats.org/officeDocument/2006/relationships/font" Target="fonts/font32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41" Type="http://schemas.openxmlformats.org/officeDocument/2006/relationships/font" Target="fonts/font2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font" Target="fonts/font18.fntdata"/><Relationship Id="rId37" Type="http://schemas.openxmlformats.org/officeDocument/2006/relationships/font" Target="fonts/font23.fntdata"/><Relationship Id="rId40" Type="http://schemas.openxmlformats.org/officeDocument/2006/relationships/font" Target="fonts/font26.fntdata"/><Relationship Id="rId45" Type="http://schemas.openxmlformats.org/officeDocument/2006/relationships/font" Target="fonts/font31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36" Type="http://schemas.openxmlformats.org/officeDocument/2006/relationships/font" Target="fonts/font22.fntdata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font" Target="fonts/font17.fntdata"/><Relationship Id="rId44" Type="http://schemas.openxmlformats.org/officeDocument/2006/relationships/font" Target="fonts/font3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35" Type="http://schemas.openxmlformats.org/officeDocument/2006/relationships/font" Target="fonts/font21.fntdata"/><Relationship Id="rId43" Type="http://schemas.openxmlformats.org/officeDocument/2006/relationships/font" Target="fonts/font29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Google Shape;844;gcf3f0b5439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5" name="Google Shape;845;gcf3f0b5439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0" name="Google Shape;1540;gd21dc375f2_0_167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1" name="Google Shape;1541;gd21dc375f2_0_167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7" name="Google Shape;1277;g1340135a080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8" name="Google Shape;1278;g1340135a080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6" name="Google Shape;1076;gd21dc375f2_0_158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7" name="Google Shape;1077;gd21dc375f2_0_158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4" name="Google Shape;1224;gd21dc375f2_0_162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5" name="Google Shape;1225;gd21dc375f2_0_162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" name="Google Shape;980;g54dda1946d_4_26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1" name="Google Shape;981;g54dda1946d_4_26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3" name="Google Shape;493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" name="Google Shape;872;g1a2ca17149b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3" name="Google Shape;873;g1a2ca17149b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6" name="Google Shape;1676;gd21dc375f2_0_169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7" name="Google Shape;1677;gd21dc375f2_0_169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Google Shape;1045;g113dfeee943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6" name="Google Shape;1046;g113dfeee943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2" name="Google Shape;1572;gd21dc375f2_0_167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3" name="Google Shape;1573;gd21dc375f2_0_167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4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45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38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4"/>
          <p:cNvSpPr txBox="1">
            <a:spLocks noGrp="1"/>
          </p:cNvSpPr>
          <p:nvPr>
            <p:ph type="body" idx="1"/>
          </p:nvPr>
        </p:nvSpPr>
        <p:spPr>
          <a:xfrm>
            <a:off x="713225" y="1234500"/>
            <a:ext cx="7717500" cy="33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25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93291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1_Table of contents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100" y="138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5" name="Google Shape;105;p13"/>
          <p:cNvGrpSpPr/>
          <p:nvPr/>
        </p:nvGrpSpPr>
        <p:grpSpPr>
          <a:xfrm>
            <a:off x="78" y="78"/>
            <a:ext cx="9144055" cy="5143616"/>
            <a:chOff x="1636825" y="1633675"/>
            <a:chExt cx="4343350" cy="2443175"/>
          </a:xfrm>
        </p:grpSpPr>
        <p:sp>
          <p:nvSpPr>
            <p:cNvPr id="106" name="Google Shape;106;p13"/>
            <p:cNvSpPr/>
            <p:nvPr/>
          </p:nvSpPr>
          <p:spPr>
            <a:xfrm>
              <a:off x="1636825" y="1633675"/>
              <a:ext cx="4343350" cy="2443175"/>
            </a:xfrm>
            <a:custGeom>
              <a:avLst/>
              <a:gdLst/>
              <a:ahLst/>
              <a:cxnLst/>
              <a:rect l="l" t="t" r="r" b="b"/>
              <a:pathLst>
                <a:path w="173734" h="97727" extrusionOk="0">
                  <a:moveTo>
                    <a:pt x="171193" y="2542"/>
                  </a:moveTo>
                  <a:lnTo>
                    <a:pt x="171193" y="95185"/>
                  </a:lnTo>
                  <a:lnTo>
                    <a:pt x="2542" y="95185"/>
                  </a:lnTo>
                  <a:lnTo>
                    <a:pt x="2542" y="2542"/>
                  </a:lnTo>
                  <a:close/>
                  <a:moveTo>
                    <a:pt x="1" y="1"/>
                  </a:moveTo>
                  <a:lnTo>
                    <a:pt x="1" y="97726"/>
                  </a:lnTo>
                  <a:lnTo>
                    <a:pt x="173734" y="97726"/>
                  </a:lnTo>
                  <a:lnTo>
                    <a:pt x="17373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13"/>
            <p:cNvSpPr/>
            <p:nvPr/>
          </p:nvSpPr>
          <p:spPr>
            <a:xfrm>
              <a:off x="1715000" y="1711875"/>
              <a:ext cx="4187000" cy="2286775"/>
            </a:xfrm>
            <a:custGeom>
              <a:avLst/>
              <a:gdLst/>
              <a:ahLst/>
              <a:cxnLst/>
              <a:rect l="l" t="t" r="r" b="b"/>
              <a:pathLst>
                <a:path w="167480" h="91471" extrusionOk="0">
                  <a:moveTo>
                    <a:pt x="783" y="0"/>
                  </a:moveTo>
                  <a:lnTo>
                    <a:pt x="783" y="782"/>
                  </a:lnTo>
                  <a:lnTo>
                    <a:pt x="4833" y="782"/>
                  </a:lnTo>
                  <a:lnTo>
                    <a:pt x="4833" y="0"/>
                  </a:lnTo>
                  <a:close/>
                  <a:moveTo>
                    <a:pt x="8878" y="0"/>
                  </a:moveTo>
                  <a:lnTo>
                    <a:pt x="8878" y="782"/>
                  </a:lnTo>
                  <a:lnTo>
                    <a:pt x="12928" y="782"/>
                  </a:lnTo>
                  <a:lnTo>
                    <a:pt x="12928" y="0"/>
                  </a:lnTo>
                  <a:close/>
                  <a:moveTo>
                    <a:pt x="16972" y="0"/>
                  </a:moveTo>
                  <a:lnTo>
                    <a:pt x="16972" y="782"/>
                  </a:lnTo>
                  <a:lnTo>
                    <a:pt x="21017" y="782"/>
                  </a:lnTo>
                  <a:lnTo>
                    <a:pt x="21017" y="0"/>
                  </a:lnTo>
                  <a:close/>
                  <a:moveTo>
                    <a:pt x="25067" y="0"/>
                  </a:moveTo>
                  <a:lnTo>
                    <a:pt x="25067" y="782"/>
                  </a:lnTo>
                  <a:lnTo>
                    <a:pt x="29112" y="782"/>
                  </a:lnTo>
                  <a:lnTo>
                    <a:pt x="29112" y="0"/>
                  </a:lnTo>
                  <a:close/>
                  <a:moveTo>
                    <a:pt x="33157" y="0"/>
                  </a:moveTo>
                  <a:lnTo>
                    <a:pt x="33157" y="782"/>
                  </a:lnTo>
                  <a:lnTo>
                    <a:pt x="37207" y="782"/>
                  </a:lnTo>
                  <a:lnTo>
                    <a:pt x="37207" y="0"/>
                  </a:lnTo>
                  <a:close/>
                  <a:moveTo>
                    <a:pt x="41252" y="0"/>
                  </a:moveTo>
                  <a:lnTo>
                    <a:pt x="41252" y="782"/>
                  </a:lnTo>
                  <a:lnTo>
                    <a:pt x="45296" y="782"/>
                  </a:lnTo>
                  <a:lnTo>
                    <a:pt x="45296" y="0"/>
                  </a:lnTo>
                  <a:close/>
                  <a:moveTo>
                    <a:pt x="49347" y="0"/>
                  </a:moveTo>
                  <a:lnTo>
                    <a:pt x="49347" y="782"/>
                  </a:lnTo>
                  <a:lnTo>
                    <a:pt x="53391" y="782"/>
                  </a:lnTo>
                  <a:lnTo>
                    <a:pt x="53391" y="0"/>
                  </a:lnTo>
                  <a:close/>
                  <a:moveTo>
                    <a:pt x="57441" y="0"/>
                  </a:moveTo>
                  <a:lnTo>
                    <a:pt x="57441" y="782"/>
                  </a:lnTo>
                  <a:lnTo>
                    <a:pt x="61486" y="782"/>
                  </a:lnTo>
                  <a:lnTo>
                    <a:pt x="61486" y="0"/>
                  </a:lnTo>
                  <a:close/>
                  <a:moveTo>
                    <a:pt x="65531" y="0"/>
                  </a:moveTo>
                  <a:lnTo>
                    <a:pt x="65531" y="782"/>
                  </a:lnTo>
                  <a:lnTo>
                    <a:pt x="69581" y="782"/>
                  </a:lnTo>
                  <a:lnTo>
                    <a:pt x="69581" y="0"/>
                  </a:lnTo>
                  <a:close/>
                  <a:moveTo>
                    <a:pt x="73626" y="0"/>
                  </a:moveTo>
                  <a:lnTo>
                    <a:pt x="73626" y="782"/>
                  </a:lnTo>
                  <a:lnTo>
                    <a:pt x="77670" y="782"/>
                  </a:lnTo>
                  <a:lnTo>
                    <a:pt x="77670" y="0"/>
                  </a:lnTo>
                  <a:close/>
                  <a:moveTo>
                    <a:pt x="81721" y="0"/>
                  </a:moveTo>
                  <a:lnTo>
                    <a:pt x="81721" y="782"/>
                  </a:lnTo>
                  <a:lnTo>
                    <a:pt x="85765" y="782"/>
                  </a:lnTo>
                  <a:lnTo>
                    <a:pt x="85765" y="0"/>
                  </a:lnTo>
                  <a:close/>
                  <a:moveTo>
                    <a:pt x="89816" y="0"/>
                  </a:moveTo>
                  <a:lnTo>
                    <a:pt x="89816" y="782"/>
                  </a:lnTo>
                  <a:lnTo>
                    <a:pt x="93860" y="782"/>
                  </a:lnTo>
                  <a:lnTo>
                    <a:pt x="93860" y="0"/>
                  </a:lnTo>
                  <a:close/>
                  <a:moveTo>
                    <a:pt x="97905" y="0"/>
                  </a:moveTo>
                  <a:lnTo>
                    <a:pt x="97905" y="782"/>
                  </a:lnTo>
                  <a:lnTo>
                    <a:pt x="101955" y="782"/>
                  </a:lnTo>
                  <a:lnTo>
                    <a:pt x="101955" y="0"/>
                  </a:lnTo>
                  <a:close/>
                  <a:moveTo>
                    <a:pt x="106000" y="0"/>
                  </a:moveTo>
                  <a:lnTo>
                    <a:pt x="106000" y="782"/>
                  </a:lnTo>
                  <a:lnTo>
                    <a:pt x="110045" y="782"/>
                  </a:lnTo>
                  <a:lnTo>
                    <a:pt x="110045" y="0"/>
                  </a:lnTo>
                  <a:close/>
                  <a:moveTo>
                    <a:pt x="114095" y="0"/>
                  </a:moveTo>
                  <a:lnTo>
                    <a:pt x="114095" y="782"/>
                  </a:lnTo>
                  <a:lnTo>
                    <a:pt x="118139" y="782"/>
                  </a:lnTo>
                  <a:lnTo>
                    <a:pt x="118139" y="0"/>
                  </a:lnTo>
                  <a:close/>
                  <a:moveTo>
                    <a:pt x="122184" y="0"/>
                  </a:moveTo>
                  <a:lnTo>
                    <a:pt x="122184" y="782"/>
                  </a:lnTo>
                  <a:lnTo>
                    <a:pt x="126234" y="782"/>
                  </a:lnTo>
                  <a:lnTo>
                    <a:pt x="126234" y="0"/>
                  </a:lnTo>
                  <a:close/>
                  <a:moveTo>
                    <a:pt x="130279" y="0"/>
                  </a:moveTo>
                  <a:lnTo>
                    <a:pt x="130279" y="782"/>
                  </a:lnTo>
                  <a:lnTo>
                    <a:pt x="134329" y="782"/>
                  </a:lnTo>
                  <a:lnTo>
                    <a:pt x="134329" y="0"/>
                  </a:lnTo>
                  <a:close/>
                  <a:moveTo>
                    <a:pt x="138374" y="0"/>
                  </a:moveTo>
                  <a:lnTo>
                    <a:pt x="138374" y="782"/>
                  </a:lnTo>
                  <a:lnTo>
                    <a:pt x="142419" y="782"/>
                  </a:lnTo>
                  <a:lnTo>
                    <a:pt x="142419" y="0"/>
                  </a:lnTo>
                  <a:close/>
                  <a:moveTo>
                    <a:pt x="146469" y="0"/>
                  </a:moveTo>
                  <a:lnTo>
                    <a:pt x="146469" y="782"/>
                  </a:lnTo>
                  <a:lnTo>
                    <a:pt x="150514" y="782"/>
                  </a:lnTo>
                  <a:lnTo>
                    <a:pt x="150514" y="0"/>
                  </a:lnTo>
                  <a:close/>
                  <a:moveTo>
                    <a:pt x="154558" y="0"/>
                  </a:moveTo>
                  <a:lnTo>
                    <a:pt x="154558" y="782"/>
                  </a:lnTo>
                  <a:lnTo>
                    <a:pt x="158608" y="782"/>
                  </a:lnTo>
                  <a:lnTo>
                    <a:pt x="158608" y="0"/>
                  </a:lnTo>
                  <a:close/>
                  <a:moveTo>
                    <a:pt x="162653" y="0"/>
                  </a:moveTo>
                  <a:lnTo>
                    <a:pt x="162653" y="782"/>
                  </a:lnTo>
                  <a:lnTo>
                    <a:pt x="166698" y="782"/>
                  </a:lnTo>
                  <a:lnTo>
                    <a:pt x="166698" y="0"/>
                  </a:lnTo>
                  <a:close/>
                  <a:moveTo>
                    <a:pt x="1" y="782"/>
                  </a:moveTo>
                  <a:lnTo>
                    <a:pt x="1" y="4110"/>
                  </a:lnTo>
                  <a:lnTo>
                    <a:pt x="783" y="4110"/>
                  </a:lnTo>
                  <a:lnTo>
                    <a:pt x="783" y="782"/>
                  </a:lnTo>
                  <a:close/>
                  <a:moveTo>
                    <a:pt x="166698" y="782"/>
                  </a:moveTo>
                  <a:lnTo>
                    <a:pt x="166698" y="4110"/>
                  </a:lnTo>
                  <a:lnTo>
                    <a:pt x="167480" y="4110"/>
                  </a:lnTo>
                  <a:lnTo>
                    <a:pt x="167480" y="782"/>
                  </a:lnTo>
                  <a:close/>
                  <a:moveTo>
                    <a:pt x="1" y="7443"/>
                  </a:moveTo>
                  <a:lnTo>
                    <a:pt x="1" y="10772"/>
                  </a:lnTo>
                  <a:lnTo>
                    <a:pt x="783" y="10772"/>
                  </a:lnTo>
                  <a:lnTo>
                    <a:pt x="783" y="7443"/>
                  </a:lnTo>
                  <a:close/>
                  <a:moveTo>
                    <a:pt x="166698" y="7443"/>
                  </a:moveTo>
                  <a:lnTo>
                    <a:pt x="166698" y="10772"/>
                  </a:lnTo>
                  <a:lnTo>
                    <a:pt x="167480" y="10772"/>
                  </a:lnTo>
                  <a:lnTo>
                    <a:pt x="167480" y="7443"/>
                  </a:lnTo>
                  <a:close/>
                  <a:moveTo>
                    <a:pt x="1" y="14100"/>
                  </a:moveTo>
                  <a:lnTo>
                    <a:pt x="1" y="17433"/>
                  </a:lnTo>
                  <a:lnTo>
                    <a:pt x="783" y="17433"/>
                  </a:lnTo>
                  <a:lnTo>
                    <a:pt x="783" y="14100"/>
                  </a:lnTo>
                  <a:close/>
                  <a:moveTo>
                    <a:pt x="166698" y="14100"/>
                  </a:moveTo>
                  <a:lnTo>
                    <a:pt x="166698" y="17433"/>
                  </a:lnTo>
                  <a:lnTo>
                    <a:pt x="167480" y="17433"/>
                  </a:lnTo>
                  <a:lnTo>
                    <a:pt x="167480" y="14100"/>
                  </a:lnTo>
                  <a:close/>
                  <a:moveTo>
                    <a:pt x="1" y="20761"/>
                  </a:moveTo>
                  <a:lnTo>
                    <a:pt x="1" y="24089"/>
                  </a:lnTo>
                  <a:lnTo>
                    <a:pt x="783" y="24089"/>
                  </a:lnTo>
                  <a:lnTo>
                    <a:pt x="783" y="20761"/>
                  </a:lnTo>
                  <a:close/>
                  <a:moveTo>
                    <a:pt x="166698" y="20761"/>
                  </a:moveTo>
                  <a:lnTo>
                    <a:pt x="166698" y="24089"/>
                  </a:lnTo>
                  <a:lnTo>
                    <a:pt x="167480" y="24089"/>
                  </a:lnTo>
                  <a:lnTo>
                    <a:pt x="167480" y="20761"/>
                  </a:lnTo>
                  <a:close/>
                  <a:moveTo>
                    <a:pt x="1" y="27423"/>
                  </a:moveTo>
                  <a:lnTo>
                    <a:pt x="1" y="30751"/>
                  </a:lnTo>
                  <a:lnTo>
                    <a:pt x="783" y="30751"/>
                  </a:lnTo>
                  <a:lnTo>
                    <a:pt x="783" y="27423"/>
                  </a:lnTo>
                  <a:close/>
                  <a:moveTo>
                    <a:pt x="166698" y="27423"/>
                  </a:moveTo>
                  <a:lnTo>
                    <a:pt x="166698" y="30751"/>
                  </a:lnTo>
                  <a:lnTo>
                    <a:pt x="167480" y="30751"/>
                  </a:lnTo>
                  <a:lnTo>
                    <a:pt x="167480" y="27423"/>
                  </a:lnTo>
                  <a:close/>
                  <a:moveTo>
                    <a:pt x="1" y="34079"/>
                  </a:moveTo>
                  <a:lnTo>
                    <a:pt x="1" y="37412"/>
                  </a:lnTo>
                  <a:lnTo>
                    <a:pt x="783" y="37412"/>
                  </a:lnTo>
                  <a:lnTo>
                    <a:pt x="783" y="34079"/>
                  </a:lnTo>
                  <a:close/>
                  <a:moveTo>
                    <a:pt x="166698" y="34079"/>
                  </a:moveTo>
                  <a:lnTo>
                    <a:pt x="166698" y="37412"/>
                  </a:lnTo>
                  <a:lnTo>
                    <a:pt x="167480" y="37412"/>
                  </a:lnTo>
                  <a:lnTo>
                    <a:pt x="167480" y="34079"/>
                  </a:lnTo>
                  <a:close/>
                  <a:moveTo>
                    <a:pt x="1" y="40741"/>
                  </a:moveTo>
                  <a:lnTo>
                    <a:pt x="1" y="44069"/>
                  </a:lnTo>
                  <a:lnTo>
                    <a:pt x="783" y="44069"/>
                  </a:lnTo>
                  <a:lnTo>
                    <a:pt x="783" y="40741"/>
                  </a:lnTo>
                  <a:close/>
                  <a:moveTo>
                    <a:pt x="166698" y="40741"/>
                  </a:moveTo>
                  <a:lnTo>
                    <a:pt x="166698" y="44069"/>
                  </a:lnTo>
                  <a:lnTo>
                    <a:pt x="167480" y="44069"/>
                  </a:lnTo>
                  <a:lnTo>
                    <a:pt x="167480" y="40741"/>
                  </a:lnTo>
                  <a:close/>
                  <a:moveTo>
                    <a:pt x="1" y="47402"/>
                  </a:moveTo>
                  <a:lnTo>
                    <a:pt x="1" y="50730"/>
                  </a:lnTo>
                  <a:lnTo>
                    <a:pt x="783" y="50730"/>
                  </a:lnTo>
                  <a:lnTo>
                    <a:pt x="783" y="47402"/>
                  </a:lnTo>
                  <a:close/>
                  <a:moveTo>
                    <a:pt x="166698" y="47402"/>
                  </a:moveTo>
                  <a:lnTo>
                    <a:pt x="166698" y="50730"/>
                  </a:lnTo>
                  <a:lnTo>
                    <a:pt x="167480" y="50730"/>
                  </a:lnTo>
                  <a:lnTo>
                    <a:pt x="167480" y="47402"/>
                  </a:lnTo>
                  <a:close/>
                  <a:moveTo>
                    <a:pt x="1" y="54058"/>
                  </a:moveTo>
                  <a:lnTo>
                    <a:pt x="1" y="57392"/>
                  </a:lnTo>
                  <a:lnTo>
                    <a:pt x="783" y="57392"/>
                  </a:lnTo>
                  <a:lnTo>
                    <a:pt x="783" y="54058"/>
                  </a:lnTo>
                  <a:close/>
                  <a:moveTo>
                    <a:pt x="166698" y="54058"/>
                  </a:moveTo>
                  <a:lnTo>
                    <a:pt x="166698" y="57392"/>
                  </a:lnTo>
                  <a:lnTo>
                    <a:pt x="167480" y="57392"/>
                  </a:lnTo>
                  <a:lnTo>
                    <a:pt x="167480" y="54058"/>
                  </a:lnTo>
                  <a:close/>
                  <a:moveTo>
                    <a:pt x="1" y="60720"/>
                  </a:moveTo>
                  <a:lnTo>
                    <a:pt x="1" y="64048"/>
                  </a:lnTo>
                  <a:lnTo>
                    <a:pt x="783" y="64048"/>
                  </a:lnTo>
                  <a:lnTo>
                    <a:pt x="783" y="60720"/>
                  </a:lnTo>
                  <a:close/>
                  <a:moveTo>
                    <a:pt x="166698" y="60720"/>
                  </a:moveTo>
                  <a:lnTo>
                    <a:pt x="166698" y="64048"/>
                  </a:lnTo>
                  <a:lnTo>
                    <a:pt x="167480" y="64048"/>
                  </a:lnTo>
                  <a:lnTo>
                    <a:pt x="167480" y="60720"/>
                  </a:lnTo>
                  <a:close/>
                  <a:moveTo>
                    <a:pt x="1" y="67382"/>
                  </a:moveTo>
                  <a:lnTo>
                    <a:pt x="1" y="70710"/>
                  </a:lnTo>
                  <a:lnTo>
                    <a:pt x="783" y="70710"/>
                  </a:lnTo>
                  <a:lnTo>
                    <a:pt x="783" y="67382"/>
                  </a:lnTo>
                  <a:close/>
                  <a:moveTo>
                    <a:pt x="166698" y="67382"/>
                  </a:moveTo>
                  <a:lnTo>
                    <a:pt x="166698" y="70710"/>
                  </a:lnTo>
                  <a:lnTo>
                    <a:pt x="167480" y="70710"/>
                  </a:lnTo>
                  <a:lnTo>
                    <a:pt x="167480" y="67382"/>
                  </a:lnTo>
                  <a:close/>
                  <a:moveTo>
                    <a:pt x="1" y="74038"/>
                  </a:moveTo>
                  <a:lnTo>
                    <a:pt x="1" y="77371"/>
                  </a:lnTo>
                  <a:lnTo>
                    <a:pt x="783" y="77371"/>
                  </a:lnTo>
                  <a:lnTo>
                    <a:pt x="783" y="74038"/>
                  </a:lnTo>
                  <a:close/>
                  <a:moveTo>
                    <a:pt x="166698" y="74038"/>
                  </a:moveTo>
                  <a:lnTo>
                    <a:pt x="166698" y="77371"/>
                  </a:lnTo>
                  <a:lnTo>
                    <a:pt x="167480" y="77371"/>
                  </a:lnTo>
                  <a:lnTo>
                    <a:pt x="167480" y="74038"/>
                  </a:lnTo>
                  <a:close/>
                  <a:moveTo>
                    <a:pt x="1" y="80699"/>
                  </a:moveTo>
                  <a:lnTo>
                    <a:pt x="1" y="84027"/>
                  </a:lnTo>
                  <a:lnTo>
                    <a:pt x="783" y="84027"/>
                  </a:lnTo>
                  <a:lnTo>
                    <a:pt x="783" y="80699"/>
                  </a:lnTo>
                  <a:close/>
                  <a:moveTo>
                    <a:pt x="166698" y="80699"/>
                  </a:moveTo>
                  <a:lnTo>
                    <a:pt x="166698" y="84027"/>
                  </a:lnTo>
                  <a:lnTo>
                    <a:pt x="167480" y="84027"/>
                  </a:lnTo>
                  <a:lnTo>
                    <a:pt x="167480" y="80699"/>
                  </a:lnTo>
                  <a:close/>
                  <a:moveTo>
                    <a:pt x="1" y="87361"/>
                  </a:moveTo>
                  <a:lnTo>
                    <a:pt x="1" y="90689"/>
                  </a:lnTo>
                  <a:lnTo>
                    <a:pt x="783" y="90689"/>
                  </a:lnTo>
                  <a:lnTo>
                    <a:pt x="783" y="87361"/>
                  </a:lnTo>
                  <a:close/>
                  <a:moveTo>
                    <a:pt x="166698" y="87361"/>
                  </a:moveTo>
                  <a:lnTo>
                    <a:pt x="166698" y="90689"/>
                  </a:lnTo>
                  <a:lnTo>
                    <a:pt x="167480" y="90689"/>
                  </a:lnTo>
                  <a:lnTo>
                    <a:pt x="167480" y="87361"/>
                  </a:lnTo>
                  <a:close/>
                  <a:moveTo>
                    <a:pt x="783" y="90689"/>
                  </a:moveTo>
                  <a:lnTo>
                    <a:pt x="783" y="91471"/>
                  </a:lnTo>
                  <a:lnTo>
                    <a:pt x="4833" y="91471"/>
                  </a:lnTo>
                  <a:lnTo>
                    <a:pt x="4833" y="90689"/>
                  </a:lnTo>
                  <a:close/>
                  <a:moveTo>
                    <a:pt x="8878" y="90689"/>
                  </a:moveTo>
                  <a:lnTo>
                    <a:pt x="8878" y="91471"/>
                  </a:lnTo>
                  <a:lnTo>
                    <a:pt x="12928" y="91471"/>
                  </a:lnTo>
                  <a:lnTo>
                    <a:pt x="12928" y="90689"/>
                  </a:lnTo>
                  <a:close/>
                  <a:moveTo>
                    <a:pt x="16972" y="90689"/>
                  </a:moveTo>
                  <a:lnTo>
                    <a:pt x="16972" y="91471"/>
                  </a:lnTo>
                  <a:lnTo>
                    <a:pt x="21017" y="91471"/>
                  </a:lnTo>
                  <a:lnTo>
                    <a:pt x="21017" y="90689"/>
                  </a:lnTo>
                  <a:close/>
                  <a:moveTo>
                    <a:pt x="25067" y="90689"/>
                  </a:moveTo>
                  <a:lnTo>
                    <a:pt x="25067" y="91471"/>
                  </a:lnTo>
                  <a:lnTo>
                    <a:pt x="29112" y="91471"/>
                  </a:lnTo>
                  <a:lnTo>
                    <a:pt x="29112" y="90689"/>
                  </a:lnTo>
                  <a:close/>
                  <a:moveTo>
                    <a:pt x="33157" y="90689"/>
                  </a:moveTo>
                  <a:lnTo>
                    <a:pt x="33157" y="91471"/>
                  </a:lnTo>
                  <a:lnTo>
                    <a:pt x="37207" y="91471"/>
                  </a:lnTo>
                  <a:lnTo>
                    <a:pt x="37207" y="90689"/>
                  </a:lnTo>
                  <a:close/>
                  <a:moveTo>
                    <a:pt x="41252" y="90689"/>
                  </a:moveTo>
                  <a:lnTo>
                    <a:pt x="41252" y="91471"/>
                  </a:lnTo>
                  <a:lnTo>
                    <a:pt x="45296" y="91471"/>
                  </a:lnTo>
                  <a:lnTo>
                    <a:pt x="45296" y="90689"/>
                  </a:lnTo>
                  <a:close/>
                  <a:moveTo>
                    <a:pt x="49347" y="90689"/>
                  </a:moveTo>
                  <a:lnTo>
                    <a:pt x="49347" y="91471"/>
                  </a:lnTo>
                  <a:lnTo>
                    <a:pt x="53391" y="91471"/>
                  </a:lnTo>
                  <a:lnTo>
                    <a:pt x="53391" y="90689"/>
                  </a:lnTo>
                  <a:close/>
                  <a:moveTo>
                    <a:pt x="57441" y="90689"/>
                  </a:moveTo>
                  <a:lnTo>
                    <a:pt x="57441" y="91471"/>
                  </a:lnTo>
                  <a:lnTo>
                    <a:pt x="61486" y="91471"/>
                  </a:lnTo>
                  <a:lnTo>
                    <a:pt x="61486" y="90689"/>
                  </a:lnTo>
                  <a:close/>
                  <a:moveTo>
                    <a:pt x="65531" y="90689"/>
                  </a:moveTo>
                  <a:lnTo>
                    <a:pt x="65531" y="91471"/>
                  </a:lnTo>
                  <a:lnTo>
                    <a:pt x="69581" y="91471"/>
                  </a:lnTo>
                  <a:lnTo>
                    <a:pt x="69581" y="90689"/>
                  </a:lnTo>
                  <a:close/>
                  <a:moveTo>
                    <a:pt x="73626" y="90689"/>
                  </a:moveTo>
                  <a:lnTo>
                    <a:pt x="73626" y="91471"/>
                  </a:lnTo>
                  <a:lnTo>
                    <a:pt x="77670" y="91471"/>
                  </a:lnTo>
                  <a:lnTo>
                    <a:pt x="77670" y="90689"/>
                  </a:lnTo>
                  <a:close/>
                  <a:moveTo>
                    <a:pt x="81721" y="90689"/>
                  </a:moveTo>
                  <a:lnTo>
                    <a:pt x="81721" y="91471"/>
                  </a:lnTo>
                  <a:lnTo>
                    <a:pt x="85765" y="91471"/>
                  </a:lnTo>
                  <a:lnTo>
                    <a:pt x="85765" y="90689"/>
                  </a:lnTo>
                  <a:close/>
                  <a:moveTo>
                    <a:pt x="89816" y="90689"/>
                  </a:moveTo>
                  <a:lnTo>
                    <a:pt x="89816" y="91471"/>
                  </a:lnTo>
                  <a:lnTo>
                    <a:pt x="93860" y="91471"/>
                  </a:lnTo>
                  <a:lnTo>
                    <a:pt x="93860" y="90689"/>
                  </a:lnTo>
                  <a:close/>
                  <a:moveTo>
                    <a:pt x="97905" y="90689"/>
                  </a:moveTo>
                  <a:lnTo>
                    <a:pt x="97905" y="91471"/>
                  </a:lnTo>
                  <a:lnTo>
                    <a:pt x="101955" y="91471"/>
                  </a:lnTo>
                  <a:lnTo>
                    <a:pt x="101955" y="90689"/>
                  </a:lnTo>
                  <a:close/>
                  <a:moveTo>
                    <a:pt x="106000" y="90689"/>
                  </a:moveTo>
                  <a:lnTo>
                    <a:pt x="106000" y="91471"/>
                  </a:lnTo>
                  <a:lnTo>
                    <a:pt x="110045" y="91471"/>
                  </a:lnTo>
                  <a:lnTo>
                    <a:pt x="110045" y="90689"/>
                  </a:lnTo>
                  <a:close/>
                  <a:moveTo>
                    <a:pt x="114095" y="90689"/>
                  </a:moveTo>
                  <a:lnTo>
                    <a:pt x="114095" y="91471"/>
                  </a:lnTo>
                  <a:lnTo>
                    <a:pt x="118139" y="91471"/>
                  </a:lnTo>
                  <a:lnTo>
                    <a:pt x="118139" y="90689"/>
                  </a:lnTo>
                  <a:close/>
                  <a:moveTo>
                    <a:pt x="122184" y="90689"/>
                  </a:moveTo>
                  <a:lnTo>
                    <a:pt x="122184" y="91471"/>
                  </a:lnTo>
                  <a:lnTo>
                    <a:pt x="126234" y="91471"/>
                  </a:lnTo>
                  <a:lnTo>
                    <a:pt x="126234" y="90689"/>
                  </a:lnTo>
                  <a:close/>
                  <a:moveTo>
                    <a:pt x="130279" y="90689"/>
                  </a:moveTo>
                  <a:lnTo>
                    <a:pt x="130279" y="91471"/>
                  </a:lnTo>
                  <a:lnTo>
                    <a:pt x="134329" y="91471"/>
                  </a:lnTo>
                  <a:lnTo>
                    <a:pt x="134329" y="90689"/>
                  </a:lnTo>
                  <a:close/>
                  <a:moveTo>
                    <a:pt x="138374" y="90689"/>
                  </a:moveTo>
                  <a:lnTo>
                    <a:pt x="138374" y="91471"/>
                  </a:lnTo>
                  <a:lnTo>
                    <a:pt x="142419" y="91471"/>
                  </a:lnTo>
                  <a:lnTo>
                    <a:pt x="142419" y="90689"/>
                  </a:lnTo>
                  <a:close/>
                  <a:moveTo>
                    <a:pt x="146469" y="90689"/>
                  </a:moveTo>
                  <a:lnTo>
                    <a:pt x="146469" y="91471"/>
                  </a:lnTo>
                  <a:lnTo>
                    <a:pt x="150514" y="91471"/>
                  </a:lnTo>
                  <a:lnTo>
                    <a:pt x="150514" y="90689"/>
                  </a:lnTo>
                  <a:close/>
                  <a:moveTo>
                    <a:pt x="154558" y="90689"/>
                  </a:moveTo>
                  <a:lnTo>
                    <a:pt x="154558" y="91471"/>
                  </a:lnTo>
                  <a:lnTo>
                    <a:pt x="158608" y="91471"/>
                  </a:lnTo>
                  <a:lnTo>
                    <a:pt x="158608" y="90689"/>
                  </a:lnTo>
                  <a:close/>
                  <a:moveTo>
                    <a:pt x="162653" y="90689"/>
                  </a:moveTo>
                  <a:lnTo>
                    <a:pt x="162653" y="91471"/>
                  </a:lnTo>
                  <a:lnTo>
                    <a:pt x="166698" y="91471"/>
                  </a:lnTo>
                  <a:lnTo>
                    <a:pt x="166698" y="9068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3"/>
            <p:cNvSpPr/>
            <p:nvPr/>
          </p:nvSpPr>
          <p:spPr>
            <a:xfrm>
              <a:off x="1715000" y="1711875"/>
              <a:ext cx="4187000" cy="2286775"/>
            </a:xfrm>
            <a:custGeom>
              <a:avLst/>
              <a:gdLst/>
              <a:ahLst/>
              <a:cxnLst/>
              <a:rect l="l" t="t" r="r" b="b"/>
              <a:pathLst>
                <a:path w="167480" h="91471" fill="none" extrusionOk="0">
                  <a:moveTo>
                    <a:pt x="1" y="0"/>
                  </a:moveTo>
                  <a:lnTo>
                    <a:pt x="167480" y="0"/>
                  </a:lnTo>
                  <a:lnTo>
                    <a:pt x="167480" y="91471"/>
                  </a:lnTo>
                  <a:lnTo>
                    <a:pt x="1" y="91471"/>
                  </a:lnTo>
                  <a:close/>
                </a:path>
              </a:pathLst>
            </a:custGeom>
            <a:noFill/>
            <a:ln w="1075" cap="flat" cmpd="sng">
              <a:solidFill>
                <a:schemeClr val="lt2"/>
              </a:solidFill>
              <a:prstDash val="solid"/>
              <a:miter lim="54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3"/>
            <p:cNvSpPr/>
            <p:nvPr/>
          </p:nvSpPr>
          <p:spPr>
            <a:xfrm>
              <a:off x="1734550" y="1731400"/>
              <a:ext cx="4147900" cy="2247725"/>
            </a:xfrm>
            <a:custGeom>
              <a:avLst/>
              <a:gdLst/>
              <a:ahLst/>
              <a:cxnLst/>
              <a:rect l="l" t="t" r="r" b="b"/>
              <a:pathLst>
                <a:path w="165916" h="89909" fill="none" extrusionOk="0">
                  <a:moveTo>
                    <a:pt x="1" y="1"/>
                  </a:moveTo>
                  <a:lnTo>
                    <a:pt x="165916" y="1"/>
                  </a:lnTo>
                  <a:lnTo>
                    <a:pt x="165916" y="89908"/>
                  </a:lnTo>
                  <a:lnTo>
                    <a:pt x="1" y="89908"/>
                  </a:lnTo>
                  <a:close/>
                </a:path>
              </a:pathLst>
            </a:custGeom>
            <a:noFill/>
            <a:ln w="1075" cap="flat" cmpd="sng">
              <a:solidFill>
                <a:schemeClr val="lt2"/>
              </a:solidFill>
              <a:prstDash val="solid"/>
              <a:miter lim="54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0" name="Google Shape;110;p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3"/>
          <p:cNvSpPr txBox="1">
            <a:spLocks noGrp="1"/>
          </p:cNvSpPr>
          <p:nvPr>
            <p:ph type="subTitle" idx="1"/>
          </p:nvPr>
        </p:nvSpPr>
        <p:spPr>
          <a:xfrm>
            <a:off x="713225" y="2116975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13"/>
          <p:cNvSpPr txBox="1">
            <a:spLocks noGrp="1"/>
          </p:cNvSpPr>
          <p:nvPr>
            <p:ph type="subTitle" idx="2"/>
          </p:nvPr>
        </p:nvSpPr>
        <p:spPr>
          <a:xfrm>
            <a:off x="713225" y="3788652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3"/>
          <p:cNvSpPr txBox="1">
            <a:spLocks noGrp="1"/>
          </p:cNvSpPr>
          <p:nvPr>
            <p:ph type="subTitle" idx="3"/>
          </p:nvPr>
        </p:nvSpPr>
        <p:spPr>
          <a:xfrm>
            <a:off x="3419250" y="3788652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3"/>
          <p:cNvSpPr txBox="1">
            <a:spLocks noGrp="1"/>
          </p:cNvSpPr>
          <p:nvPr>
            <p:ph type="subTitle" idx="4"/>
          </p:nvPr>
        </p:nvSpPr>
        <p:spPr>
          <a:xfrm>
            <a:off x="3419250" y="2116975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13"/>
          <p:cNvSpPr txBox="1">
            <a:spLocks noGrp="1"/>
          </p:cNvSpPr>
          <p:nvPr>
            <p:ph type="title" idx="5" hasCustomPrompt="1"/>
          </p:nvPr>
        </p:nvSpPr>
        <p:spPr>
          <a:xfrm>
            <a:off x="1415375" y="1407100"/>
            <a:ext cx="901200" cy="385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6" name="Google Shape;116;p13"/>
          <p:cNvSpPr txBox="1">
            <a:spLocks noGrp="1"/>
          </p:cNvSpPr>
          <p:nvPr>
            <p:ph type="title" idx="6" hasCustomPrompt="1"/>
          </p:nvPr>
        </p:nvSpPr>
        <p:spPr>
          <a:xfrm>
            <a:off x="4121400" y="3078850"/>
            <a:ext cx="901200" cy="385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7" name="Google Shape;117;p13"/>
          <p:cNvSpPr txBox="1">
            <a:spLocks noGrp="1"/>
          </p:cNvSpPr>
          <p:nvPr>
            <p:ph type="title" idx="7" hasCustomPrompt="1"/>
          </p:nvPr>
        </p:nvSpPr>
        <p:spPr>
          <a:xfrm>
            <a:off x="1415375" y="3078850"/>
            <a:ext cx="901200" cy="385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8" name="Google Shape;118;p13"/>
          <p:cNvSpPr txBox="1">
            <a:spLocks noGrp="1"/>
          </p:cNvSpPr>
          <p:nvPr>
            <p:ph type="title" idx="8" hasCustomPrompt="1"/>
          </p:nvPr>
        </p:nvSpPr>
        <p:spPr>
          <a:xfrm>
            <a:off x="4121400" y="1407100"/>
            <a:ext cx="901200" cy="385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9" name="Google Shape;119;p13"/>
          <p:cNvSpPr txBox="1">
            <a:spLocks noGrp="1"/>
          </p:cNvSpPr>
          <p:nvPr>
            <p:ph type="subTitle" idx="9"/>
          </p:nvPr>
        </p:nvSpPr>
        <p:spPr>
          <a:xfrm>
            <a:off x="6125275" y="3788652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13"/>
          <p:cNvSpPr txBox="1">
            <a:spLocks noGrp="1"/>
          </p:cNvSpPr>
          <p:nvPr>
            <p:ph type="subTitle" idx="13"/>
          </p:nvPr>
        </p:nvSpPr>
        <p:spPr>
          <a:xfrm>
            <a:off x="6125275" y="2116975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3"/>
          <p:cNvSpPr txBox="1">
            <a:spLocks noGrp="1"/>
          </p:cNvSpPr>
          <p:nvPr>
            <p:ph type="title" idx="14" hasCustomPrompt="1"/>
          </p:nvPr>
        </p:nvSpPr>
        <p:spPr>
          <a:xfrm>
            <a:off x="6827425" y="3078850"/>
            <a:ext cx="901200" cy="385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22" name="Google Shape;122;p13"/>
          <p:cNvSpPr txBox="1">
            <a:spLocks noGrp="1"/>
          </p:cNvSpPr>
          <p:nvPr>
            <p:ph type="title" idx="15" hasCustomPrompt="1"/>
          </p:nvPr>
        </p:nvSpPr>
        <p:spPr>
          <a:xfrm>
            <a:off x="6827425" y="1407100"/>
            <a:ext cx="901200" cy="385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23" name="Google Shape;123;p13"/>
          <p:cNvSpPr txBox="1">
            <a:spLocks noGrp="1"/>
          </p:cNvSpPr>
          <p:nvPr>
            <p:ph type="subTitle" idx="16"/>
          </p:nvPr>
        </p:nvSpPr>
        <p:spPr>
          <a:xfrm>
            <a:off x="713225" y="1835575"/>
            <a:ext cx="2305500" cy="341700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1800">
                <a:solidFill>
                  <a:schemeClr val="lt1"/>
                </a:solidFill>
                <a:latin typeface="Rowdies"/>
                <a:ea typeface="Rowdies"/>
                <a:cs typeface="Rowdies"/>
                <a:sym typeface="Rowdie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24" name="Google Shape;124;p13"/>
          <p:cNvSpPr txBox="1">
            <a:spLocks noGrp="1"/>
          </p:cNvSpPr>
          <p:nvPr>
            <p:ph type="subTitle" idx="17"/>
          </p:nvPr>
        </p:nvSpPr>
        <p:spPr>
          <a:xfrm>
            <a:off x="713225" y="3507250"/>
            <a:ext cx="2305500" cy="341700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1800">
                <a:solidFill>
                  <a:schemeClr val="lt1"/>
                </a:solidFill>
                <a:latin typeface="Rowdies"/>
                <a:ea typeface="Rowdies"/>
                <a:cs typeface="Rowdies"/>
                <a:sym typeface="Rowdie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25" name="Google Shape;125;p13"/>
          <p:cNvSpPr txBox="1">
            <a:spLocks noGrp="1"/>
          </p:cNvSpPr>
          <p:nvPr>
            <p:ph type="subTitle" idx="18"/>
          </p:nvPr>
        </p:nvSpPr>
        <p:spPr>
          <a:xfrm>
            <a:off x="3419250" y="3507250"/>
            <a:ext cx="2305500" cy="341700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1800">
                <a:solidFill>
                  <a:schemeClr val="lt1"/>
                </a:solidFill>
                <a:latin typeface="Rowdies"/>
                <a:ea typeface="Rowdies"/>
                <a:cs typeface="Rowdies"/>
                <a:sym typeface="Rowdie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26" name="Google Shape;126;p13"/>
          <p:cNvSpPr txBox="1">
            <a:spLocks noGrp="1"/>
          </p:cNvSpPr>
          <p:nvPr>
            <p:ph type="subTitle" idx="19"/>
          </p:nvPr>
        </p:nvSpPr>
        <p:spPr>
          <a:xfrm>
            <a:off x="3419250" y="1835575"/>
            <a:ext cx="2305500" cy="341700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1800">
                <a:solidFill>
                  <a:schemeClr val="lt1"/>
                </a:solidFill>
                <a:latin typeface="Rowdies"/>
                <a:ea typeface="Rowdies"/>
                <a:cs typeface="Rowdies"/>
                <a:sym typeface="Rowdie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27" name="Google Shape;127;p13"/>
          <p:cNvSpPr txBox="1">
            <a:spLocks noGrp="1"/>
          </p:cNvSpPr>
          <p:nvPr>
            <p:ph type="subTitle" idx="20"/>
          </p:nvPr>
        </p:nvSpPr>
        <p:spPr>
          <a:xfrm>
            <a:off x="6125275" y="3507250"/>
            <a:ext cx="2305500" cy="341700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1800">
                <a:solidFill>
                  <a:schemeClr val="lt1"/>
                </a:solidFill>
                <a:latin typeface="Rowdies"/>
                <a:ea typeface="Rowdies"/>
                <a:cs typeface="Rowdies"/>
                <a:sym typeface="Rowdie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28" name="Google Shape;128;p13"/>
          <p:cNvSpPr txBox="1">
            <a:spLocks noGrp="1"/>
          </p:cNvSpPr>
          <p:nvPr>
            <p:ph type="subTitle" idx="21"/>
          </p:nvPr>
        </p:nvSpPr>
        <p:spPr>
          <a:xfrm>
            <a:off x="6125275" y="1835575"/>
            <a:ext cx="2305500" cy="341700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1800">
                <a:solidFill>
                  <a:schemeClr val="lt1"/>
                </a:solidFill>
                <a:latin typeface="Rowdies"/>
                <a:ea typeface="Rowdies"/>
                <a:cs typeface="Rowdies"/>
                <a:sym typeface="Rowdie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85602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50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100" y="138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1" name="Google Shape;51;p6"/>
          <p:cNvGrpSpPr/>
          <p:nvPr/>
        </p:nvGrpSpPr>
        <p:grpSpPr>
          <a:xfrm>
            <a:off x="78" y="78"/>
            <a:ext cx="9144055" cy="5143616"/>
            <a:chOff x="1636825" y="1633675"/>
            <a:chExt cx="4343350" cy="2443175"/>
          </a:xfrm>
        </p:grpSpPr>
        <p:sp>
          <p:nvSpPr>
            <p:cNvPr id="52" name="Google Shape;52;p6"/>
            <p:cNvSpPr/>
            <p:nvPr/>
          </p:nvSpPr>
          <p:spPr>
            <a:xfrm>
              <a:off x="1636825" y="1633675"/>
              <a:ext cx="4343350" cy="2443175"/>
            </a:xfrm>
            <a:custGeom>
              <a:avLst/>
              <a:gdLst/>
              <a:ahLst/>
              <a:cxnLst/>
              <a:rect l="l" t="t" r="r" b="b"/>
              <a:pathLst>
                <a:path w="173734" h="97727" extrusionOk="0">
                  <a:moveTo>
                    <a:pt x="171193" y="2542"/>
                  </a:moveTo>
                  <a:lnTo>
                    <a:pt x="171193" y="95185"/>
                  </a:lnTo>
                  <a:lnTo>
                    <a:pt x="2542" y="95185"/>
                  </a:lnTo>
                  <a:lnTo>
                    <a:pt x="2542" y="2542"/>
                  </a:lnTo>
                  <a:close/>
                  <a:moveTo>
                    <a:pt x="1" y="1"/>
                  </a:moveTo>
                  <a:lnTo>
                    <a:pt x="1" y="97726"/>
                  </a:lnTo>
                  <a:lnTo>
                    <a:pt x="173734" y="97726"/>
                  </a:lnTo>
                  <a:lnTo>
                    <a:pt x="17373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6"/>
            <p:cNvSpPr/>
            <p:nvPr/>
          </p:nvSpPr>
          <p:spPr>
            <a:xfrm>
              <a:off x="1715000" y="1711875"/>
              <a:ext cx="4187000" cy="2286775"/>
            </a:xfrm>
            <a:custGeom>
              <a:avLst/>
              <a:gdLst/>
              <a:ahLst/>
              <a:cxnLst/>
              <a:rect l="l" t="t" r="r" b="b"/>
              <a:pathLst>
                <a:path w="167480" h="91471" extrusionOk="0">
                  <a:moveTo>
                    <a:pt x="783" y="0"/>
                  </a:moveTo>
                  <a:lnTo>
                    <a:pt x="783" y="782"/>
                  </a:lnTo>
                  <a:lnTo>
                    <a:pt x="4833" y="782"/>
                  </a:lnTo>
                  <a:lnTo>
                    <a:pt x="4833" y="0"/>
                  </a:lnTo>
                  <a:close/>
                  <a:moveTo>
                    <a:pt x="8878" y="0"/>
                  </a:moveTo>
                  <a:lnTo>
                    <a:pt x="8878" y="782"/>
                  </a:lnTo>
                  <a:lnTo>
                    <a:pt x="12928" y="782"/>
                  </a:lnTo>
                  <a:lnTo>
                    <a:pt x="12928" y="0"/>
                  </a:lnTo>
                  <a:close/>
                  <a:moveTo>
                    <a:pt x="16972" y="0"/>
                  </a:moveTo>
                  <a:lnTo>
                    <a:pt x="16972" y="782"/>
                  </a:lnTo>
                  <a:lnTo>
                    <a:pt x="21017" y="782"/>
                  </a:lnTo>
                  <a:lnTo>
                    <a:pt x="21017" y="0"/>
                  </a:lnTo>
                  <a:close/>
                  <a:moveTo>
                    <a:pt x="25067" y="0"/>
                  </a:moveTo>
                  <a:lnTo>
                    <a:pt x="25067" y="782"/>
                  </a:lnTo>
                  <a:lnTo>
                    <a:pt x="29112" y="782"/>
                  </a:lnTo>
                  <a:lnTo>
                    <a:pt x="29112" y="0"/>
                  </a:lnTo>
                  <a:close/>
                  <a:moveTo>
                    <a:pt x="33157" y="0"/>
                  </a:moveTo>
                  <a:lnTo>
                    <a:pt x="33157" y="782"/>
                  </a:lnTo>
                  <a:lnTo>
                    <a:pt x="37207" y="782"/>
                  </a:lnTo>
                  <a:lnTo>
                    <a:pt x="37207" y="0"/>
                  </a:lnTo>
                  <a:close/>
                  <a:moveTo>
                    <a:pt x="41252" y="0"/>
                  </a:moveTo>
                  <a:lnTo>
                    <a:pt x="41252" y="782"/>
                  </a:lnTo>
                  <a:lnTo>
                    <a:pt x="45296" y="782"/>
                  </a:lnTo>
                  <a:lnTo>
                    <a:pt x="45296" y="0"/>
                  </a:lnTo>
                  <a:close/>
                  <a:moveTo>
                    <a:pt x="49347" y="0"/>
                  </a:moveTo>
                  <a:lnTo>
                    <a:pt x="49347" y="782"/>
                  </a:lnTo>
                  <a:lnTo>
                    <a:pt x="53391" y="782"/>
                  </a:lnTo>
                  <a:lnTo>
                    <a:pt x="53391" y="0"/>
                  </a:lnTo>
                  <a:close/>
                  <a:moveTo>
                    <a:pt x="57441" y="0"/>
                  </a:moveTo>
                  <a:lnTo>
                    <a:pt x="57441" y="782"/>
                  </a:lnTo>
                  <a:lnTo>
                    <a:pt x="61486" y="782"/>
                  </a:lnTo>
                  <a:lnTo>
                    <a:pt x="61486" y="0"/>
                  </a:lnTo>
                  <a:close/>
                  <a:moveTo>
                    <a:pt x="65531" y="0"/>
                  </a:moveTo>
                  <a:lnTo>
                    <a:pt x="65531" y="782"/>
                  </a:lnTo>
                  <a:lnTo>
                    <a:pt x="69581" y="782"/>
                  </a:lnTo>
                  <a:lnTo>
                    <a:pt x="69581" y="0"/>
                  </a:lnTo>
                  <a:close/>
                  <a:moveTo>
                    <a:pt x="73626" y="0"/>
                  </a:moveTo>
                  <a:lnTo>
                    <a:pt x="73626" y="782"/>
                  </a:lnTo>
                  <a:lnTo>
                    <a:pt x="77670" y="782"/>
                  </a:lnTo>
                  <a:lnTo>
                    <a:pt x="77670" y="0"/>
                  </a:lnTo>
                  <a:close/>
                  <a:moveTo>
                    <a:pt x="81721" y="0"/>
                  </a:moveTo>
                  <a:lnTo>
                    <a:pt x="81721" y="782"/>
                  </a:lnTo>
                  <a:lnTo>
                    <a:pt x="85765" y="782"/>
                  </a:lnTo>
                  <a:lnTo>
                    <a:pt x="85765" y="0"/>
                  </a:lnTo>
                  <a:close/>
                  <a:moveTo>
                    <a:pt x="89816" y="0"/>
                  </a:moveTo>
                  <a:lnTo>
                    <a:pt x="89816" y="782"/>
                  </a:lnTo>
                  <a:lnTo>
                    <a:pt x="93860" y="782"/>
                  </a:lnTo>
                  <a:lnTo>
                    <a:pt x="93860" y="0"/>
                  </a:lnTo>
                  <a:close/>
                  <a:moveTo>
                    <a:pt x="97905" y="0"/>
                  </a:moveTo>
                  <a:lnTo>
                    <a:pt x="97905" y="782"/>
                  </a:lnTo>
                  <a:lnTo>
                    <a:pt x="101955" y="782"/>
                  </a:lnTo>
                  <a:lnTo>
                    <a:pt x="101955" y="0"/>
                  </a:lnTo>
                  <a:close/>
                  <a:moveTo>
                    <a:pt x="106000" y="0"/>
                  </a:moveTo>
                  <a:lnTo>
                    <a:pt x="106000" y="782"/>
                  </a:lnTo>
                  <a:lnTo>
                    <a:pt x="110045" y="782"/>
                  </a:lnTo>
                  <a:lnTo>
                    <a:pt x="110045" y="0"/>
                  </a:lnTo>
                  <a:close/>
                  <a:moveTo>
                    <a:pt x="114095" y="0"/>
                  </a:moveTo>
                  <a:lnTo>
                    <a:pt x="114095" y="782"/>
                  </a:lnTo>
                  <a:lnTo>
                    <a:pt x="118139" y="782"/>
                  </a:lnTo>
                  <a:lnTo>
                    <a:pt x="118139" y="0"/>
                  </a:lnTo>
                  <a:close/>
                  <a:moveTo>
                    <a:pt x="122184" y="0"/>
                  </a:moveTo>
                  <a:lnTo>
                    <a:pt x="122184" y="782"/>
                  </a:lnTo>
                  <a:lnTo>
                    <a:pt x="126234" y="782"/>
                  </a:lnTo>
                  <a:lnTo>
                    <a:pt x="126234" y="0"/>
                  </a:lnTo>
                  <a:close/>
                  <a:moveTo>
                    <a:pt x="130279" y="0"/>
                  </a:moveTo>
                  <a:lnTo>
                    <a:pt x="130279" y="782"/>
                  </a:lnTo>
                  <a:lnTo>
                    <a:pt x="134329" y="782"/>
                  </a:lnTo>
                  <a:lnTo>
                    <a:pt x="134329" y="0"/>
                  </a:lnTo>
                  <a:close/>
                  <a:moveTo>
                    <a:pt x="138374" y="0"/>
                  </a:moveTo>
                  <a:lnTo>
                    <a:pt x="138374" y="782"/>
                  </a:lnTo>
                  <a:lnTo>
                    <a:pt x="142419" y="782"/>
                  </a:lnTo>
                  <a:lnTo>
                    <a:pt x="142419" y="0"/>
                  </a:lnTo>
                  <a:close/>
                  <a:moveTo>
                    <a:pt x="146469" y="0"/>
                  </a:moveTo>
                  <a:lnTo>
                    <a:pt x="146469" y="782"/>
                  </a:lnTo>
                  <a:lnTo>
                    <a:pt x="150514" y="782"/>
                  </a:lnTo>
                  <a:lnTo>
                    <a:pt x="150514" y="0"/>
                  </a:lnTo>
                  <a:close/>
                  <a:moveTo>
                    <a:pt x="154558" y="0"/>
                  </a:moveTo>
                  <a:lnTo>
                    <a:pt x="154558" y="782"/>
                  </a:lnTo>
                  <a:lnTo>
                    <a:pt x="158608" y="782"/>
                  </a:lnTo>
                  <a:lnTo>
                    <a:pt x="158608" y="0"/>
                  </a:lnTo>
                  <a:close/>
                  <a:moveTo>
                    <a:pt x="162653" y="0"/>
                  </a:moveTo>
                  <a:lnTo>
                    <a:pt x="162653" y="782"/>
                  </a:lnTo>
                  <a:lnTo>
                    <a:pt x="166698" y="782"/>
                  </a:lnTo>
                  <a:lnTo>
                    <a:pt x="166698" y="0"/>
                  </a:lnTo>
                  <a:close/>
                  <a:moveTo>
                    <a:pt x="1" y="782"/>
                  </a:moveTo>
                  <a:lnTo>
                    <a:pt x="1" y="4110"/>
                  </a:lnTo>
                  <a:lnTo>
                    <a:pt x="783" y="4110"/>
                  </a:lnTo>
                  <a:lnTo>
                    <a:pt x="783" y="782"/>
                  </a:lnTo>
                  <a:close/>
                  <a:moveTo>
                    <a:pt x="166698" y="782"/>
                  </a:moveTo>
                  <a:lnTo>
                    <a:pt x="166698" y="4110"/>
                  </a:lnTo>
                  <a:lnTo>
                    <a:pt x="167480" y="4110"/>
                  </a:lnTo>
                  <a:lnTo>
                    <a:pt x="167480" y="782"/>
                  </a:lnTo>
                  <a:close/>
                  <a:moveTo>
                    <a:pt x="1" y="7443"/>
                  </a:moveTo>
                  <a:lnTo>
                    <a:pt x="1" y="10772"/>
                  </a:lnTo>
                  <a:lnTo>
                    <a:pt x="783" y="10772"/>
                  </a:lnTo>
                  <a:lnTo>
                    <a:pt x="783" y="7443"/>
                  </a:lnTo>
                  <a:close/>
                  <a:moveTo>
                    <a:pt x="166698" y="7443"/>
                  </a:moveTo>
                  <a:lnTo>
                    <a:pt x="166698" y="10772"/>
                  </a:lnTo>
                  <a:lnTo>
                    <a:pt x="167480" y="10772"/>
                  </a:lnTo>
                  <a:lnTo>
                    <a:pt x="167480" y="7443"/>
                  </a:lnTo>
                  <a:close/>
                  <a:moveTo>
                    <a:pt x="1" y="14100"/>
                  </a:moveTo>
                  <a:lnTo>
                    <a:pt x="1" y="17433"/>
                  </a:lnTo>
                  <a:lnTo>
                    <a:pt x="783" y="17433"/>
                  </a:lnTo>
                  <a:lnTo>
                    <a:pt x="783" y="14100"/>
                  </a:lnTo>
                  <a:close/>
                  <a:moveTo>
                    <a:pt x="166698" y="14100"/>
                  </a:moveTo>
                  <a:lnTo>
                    <a:pt x="166698" y="17433"/>
                  </a:lnTo>
                  <a:lnTo>
                    <a:pt x="167480" y="17433"/>
                  </a:lnTo>
                  <a:lnTo>
                    <a:pt x="167480" y="14100"/>
                  </a:lnTo>
                  <a:close/>
                  <a:moveTo>
                    <a:pt x="1" y="20761"/>
                  </a:moveTo>
                  <a:lnTo>
                    <a:pt x="1" y="24089"/>
                  </a:lnTo>
                  <a:lnTo>
                    <a:pt x="783" y="24089"/>
                  </a:lnTo>
                  <a:lnTo>
                    <a:pt x="783" y="20761"/>
                  </a:lnTo>
                  <a:close/>
                  <a:moveTo>
                    <a:pt x="166698" y="20761"/>
                  </a:moveTo>
                  <a:lnTo>
                    <a:pt x="166698" y="24089"/>
                  </a:lnTo>
                  <a:lnTo>
                    <a:pt x="167480" y="24089"/>
                  </a:lnTo>
                  <a:lnTo>
                    <a:pt x="167480" y="20761"/>
                  </a:lnTo>
                  <a:close/>
                  <a:moveTo>
                    <a:pt x="1" y="27423"/>
                  </a:moveTo>
                  <a:lnTo>
                    <a:pt x="1" y="30751"/>
                  </a:lnTo>
                  <a:lnTo>
                    <a:pt x="783" y="30751"/>
                  </a:lnTo>
                  <a:lnTo>
                    <a:pt x="783" y="27423"/>
                  </a:lnTo>
                  <a:close/>
                  <a:moveTo>
                    <a:pt x="166698" y="27423"/>
                  </a:moveTo>
                  <a:lnTo>
                    <a:pt x="166698" y="30751"/>
                  </a:lnTo>
                  <a:lnTo>
                    <a:pt x="167480" y="30751"/>
                  </a:lnTo>
                  <a:lnTo>
                    <a:pt x="167480" y="27423"/>
                  </a:lnTo>
                  <a:close/>
                  <a:moveTo>
                    <a:pt x="1" y="34079"/>
                  </a:moveTo>
                  <a:lnTo>
                    <a:pt x="1" y="37412"/>
                  </a:lnTo>
                  <a:lnTo>
                    <a:pt x="783" y="37412"/>
                  </a:lnTo>
                  <a:lnTo>
                    <a:pt x="783" y="34079"/>
                  </a:lnTo>
                  <a:close/>
                  <a:moveTo>
                    <a:pt x="166698" y="34079"/>
                  </a:moveTo>
                  <a:lnTo>
                    <a:pt x="166698" y="37412"/>
                  </a:lnTo>
                  <a:lnTo>
                    <a:pt x="167480" y="37412"/>
                  </a:lnTo>
                  <a:lnTo>
                    <a:pt x="167480" y="34079"/>
                  </a:lnTo>
                  <a:close/>
                  <a:moveTo>
                    <a:pt x="1" y="40741"/>
                  </a:moveTo>
                  <a:lnTo>
                    <a:pt x="1" y="44069"/>
                  </a:lnTo>
                  <a:lnTo>
                    <a:pt x="783" y="44069"/>
                  </a:lnTo>
                  <a:lnTo>
                    <a:pt x="783" y="40741"/>
                  </a:lnTo>
                  <a:close/>
                  <a:moveTo>
                    <a:pt x="166698" y="40741"/>
                  </a:moveTo>
                  <a:lnTo>
                    <a:pt x="166698" y="44069"/>
                  </a:lnTo>
                  <a:lnTo>
                    <a:pt x="167480" y="44069"/>
                  </a:lnTo>
                  <a:lnTo>
                    <a:pt x="167480" y="40741"/>
                  </a:lnTo>
                  <a:close/>
                  <a:moveTo>
                    <a:pt x="1" y="47402"/>
                  </a:moveTo>
                  <a:lnTo>
                    <a:pt x="1" y="50730"/>
                  </a:lnTo>
                  <a:lnTo>
                    <a:pt x="783" y="50730"/>
                  </a:lnTo>
                  <a:lnTo>
                    <a:pt x="783" y="47402"/>
                  </a:lnTo>
                  <a:close/>
                  <a:moveTo>
                    <a:pt x="166698" y="47402"/>
                  </a:moveTo>
                  <a:lnTo>
                    <a:pt x="166698" y="50730"/>
                  </a:lnTo>
                  <a:lnTo>
                    <a:pt x="167480" y="50730"/>
                  </a:lnTo>
                  <a:lnTo>
                    <a:pt x="167480" y="47402"/>
                  </a:lnTo>
                  <a:close/>
                  <a:moveTo>
                    <a:pt x="1" y="54058"/>
                  </a:moveTo>
                  <a:lnTo>
                    <a:pt x="1" y="57392"/>
                  </a:lnTo>
                  <a:lnTo>
                    <a:pt x="783" y="57392"/>
                  </a:lnTo>
                  <a:lnTo>
                    <a:pt x="783" y="54058"/>
                  </a:lnTo>
                  <a:close/>
                  <a:moveTo>
                    <a:pt x="166698" y="54058"/>
                  </a:moveTo>
                  <a:lnTo>
                    <a:pt x="166698" y="57392"/>
                  </a:lnTo>
                  <a:lnTo>
                    <a:pt x="167480" y="57392"/>
                  </a:lnTo>
                  <a:lnTo>
                    <a:pt x="167480" y="54058"/>
                  </a:lnTo>
                  <a:close/>
                  <a:moveTo>
                    <a:pt x="1" y="60720"/>
                  </a:moveTo>
                  <a:lnTo>
                    <a:pt x="1" y="64048"/>
                  </a:lnTo>
                  <a:lnTo>
                    <a:pt x="783" y="64048"/>
                  </a:lnTo>
                  <a:lnTo>
                    <a:pt x="783" y="60720"/>
                  </a:lnTo>
                  <a:close/>
                  <a:moveTo>
                    <a:pt x="166698" y="60720"/>
                  </a:moveTo>
                  <a:lnTo>
                    <a:pt x="166698" y="64048"/>
                  </a:lnTo>
                  <a:lnTo>
                    <a:pt x="167480" y="64048"/>
                  </a:lnTo>
                  <a:lnTo>
                    <a:pt x="167480" y="60720"/>
                  </a:lnTo>
                  <a:close/>
                  <a:moveTo>
                    <a:pt x="1" y="67382"/>
                  </a:moveTo>
                  <a:lnTo>
                    <a:pt x="1" y="70710"/>
                  </a:lnTo>
                  <a:lnTo>
                    <a:pt x="783" y="70710"/>
                  </a:lnTo>
                  <a:lnTo>
                    <a:pt x="783" y="67382"/>
                  </a:lnTo>
                  <a:close/>
                  <a:moveTo>
                    <a:pt x="166698" y="67382"/>
                  </a:moveTo>
                  <a:lnTo>
                    <a:pt x="166698" y="70710"/>
                  </a:lnTo>
                  <a:lnTo>
                    <a:pt x="167480" y="70710"/>
                  </a:lnTo>
                  <a:lnTo>
                    <a:pt x="167480" y="67382"/>
                  </a:lnTo>
                  <a:close/>
                  <a:moveTo>
                    <a:pt x="1" y="74038"/>
                  </a:moveTo>
                  <a:lnTo>
                    <a:pt x="1" y="77371"/>
                  </a:lnTo>
                  <a:lnTo>
                    <a:pt x="783" y="77371"/>
                  </a:lnTo>
                  <a:lnTo>
                    <a:pt x="783" y="74038"/>
                  </a:lnTo>
                  <a:close/>
                  <a:moveTo>
                    <a:pt x="166698" y="74038"/>
                  </a:moveTo>
                  <a:lnTo>
                    <a:pt x="166698" y="77371"/>
                  </a:lnTo>
                  <a:lnTo>
                    <a:pt x="167480" y="77371"/>
                  </a:lnTo>
                  <a:lnTo>
                    <a:pt x="167480" y="74038"/>
                  </a:lnTo>
                  <a:close/>
                  <a:moveTo>
                    <a:pt x="1" y="80699"/>
                  </a:moveTo>
                  <a:lnTo>
                    <a:pt x="1" y="84027"/>
                  </a:lnTo>
                  <a:lnTo>
                    <a:pt x="783" y="84027"/>
                  </a:lnTo>
                  <a:lnTo>
                    <a:pt x="783" y="80699"/>
                  </a:lnTo>
                  <a:close/>
                  <a:moveTo>
                    <a:pt x="166698" y="80699"/>
                  </a:moveTo>
                  <a:lnTo>
                    <a:pt x="166698" y="84027"/>
                  </a:lnTo>
                  <a:lnTo>
                    <a:pt x="167480" y="84027"/>
                  </a:lnTo>
                  <a:lnTo>
                    <a:pt x="167480" y="80699"/>
                  </a:lnTo>
                  <a:close/>
                  <a:moveTo>
                    <a:pt x="1" y="87361"/>
                  </a:moveTo>
                  <a:lnTo>
                    <a:pt x="1" y="90689"/>
                  </a:lnTo>
                  <a:lnTo>
                    <a:pt x="783" y="90689"/>
                  </a:lnTo>
                  <a:lnTo>
                    <a:pt x="783" y="87361"/>
                  </a:lnTo>
                  <a:close/>
                  <a:moveTo>
                    <a:pt x="166698" y="87361"/>
                  </a:moveTo>
                  <a:lnTo>
                    <a:pt x="166698" y="90689"/>
                  </a:lnTo>
                  <a:lnTo>
                    <a:pt x="167480" y="90689"/>
                  </a:lnTo>
                  <a:lnTo>
                    <a:pt x="167480" y="87361"/>
                  </a:lnTo>
                  <a:close/>
                  <a:moveTo>
                    <a:pt x="783" y="90689"/>
                  </a:moveTo>
                  <a:lnTo>
                    <a:pt x="783" y="91471"/>
                  </a:lnTo>
                  <a:lnTo>
                    <a:pt x="4833" y="91471"/>
                  </a:lnTo>
                  <a:lnTo>
                    <a:pt x="4833" y="90689"/>
                  </a:lnTo>
                  <a:close/>
                  <a:moveTo>
                    <a:pt x="8878" y="90689"/>
                  </a:moveTo>
                  <a:lnTo>
                    <a:pt x="8878" y="91471"/>
                  </a:lnTo>
                  <a:lnTo>
                    <a:pt x="12928" y="91471"/>
                  </a:lnTo>
                  <a:lnTo>
                    <a:pt x="12928" y="90689"/>
                  </a:lnTo>
                  <a:close/>
                  <a:moveTo>
                    <a:pt x="16972" y="90689"/>
                  </a:moveTo>
                  <a:lnTo>
                    <a:pt x="16972" y="91471"/>
                  </a:lnTo>
                  <a:lnTo>
                    <a:pt x="21017" y="91471"/>
                  </a:lnTo>
                  <a:lnTo>
                    <a:pt x="21017" y="90689"/>
                  </a:lnTo>
                  <a:close/>
                  <a:moveTo>
                    <a:pt x="25067" y="90689"/>
                  </a:moveTo>
                  <a:lnTo>
                    <a:pt x="25067" y="91471"/>
                  </a:lnTo>
                  <a:lnTo>
                    <a:pt x="29112" y="91471"/>
                  </a:lnTo>
                  <a:lnTo>
                    <a:pt x="29112" y="90689"/>
                  </a:lnTo>
                  <a:close/>
                  <a:moveTo>
                    <a:pt x="33157" y="90689"/>
                  </a:moveTo>
                  <a:lnTo>
                    <a:pt x="33157" y="91471"/>
                  </a:lnTo>
                  <a:lnTo>
                    <a:pt x="37207" y="91471"/>
                  </a:lnTo>
                  <a:lnTo>
                    <a:pt x="37207" y="90689"/>
                  </a:lnTo>
                  <a:close/>
                  <a:moveTo>
                    <a:pt x="41252" y="90689"/>
                  </a:moveTo>
                  <a:lnTo>
                    <a:pt x="41252" y="91471"/>
                  </a:lnTo>
                  <a:lnTo>
                    <a:pt x="45296" y="91471"/>
                  </a:lnTo>
                  <a:lnTo>
                    <a:pt x="45296" y="90689"/>
                  </a:lnTo>
                  <a:close/>
                  <a:moveTo>
                    <a:pt x="49347" y="90689"/>
                  </a:moveTo>
                  <a:lnTo>
                    <a:pt x="49347" y="91471"/>
                  </a:lnTo>
                  <a:lnTo>
                    <a:pt x="53391" y="91471"/>
                  </a:lnTo>
                  <a:lnTo>
                    <a:pt x="53391" y="90689"/>
                  </a:lnTo>
                  <a:close/>
                  <a:moveTo>
                    <a:pt x="57441" y="90689"/>
                  </a:moveTo>
                  <a:lnTo>
                    <a:pt x="57441" y="91471"/>
                  </a:lnTo>
                  <a:lnTo>
                    <a:pt x="61486" y="91471"/>
                  </a:lnTo>
                  <a:lnTo>
                    <a:pt x="61486" y="90689"/>
                  </a:lnTo>
                  <a:close/>
                  <a:moveTo>
                    <a:pt x="65531" y="90689"/>
                  </a:moveTo>
                  <a:lnTo>
                    <a:pt x="65531" y="91471"/>
                  </a:lnTo>
                  <a:lnTo>
                    <a:pt x="69581" y="91471"/>
                  </a:lnTo>
                  <a:lnTo>
                    <a:pt x="69581" y="90689"/>
                  </a:lnTo>
                  <a:close/>
                  <a:moveTo>
                    <a:pt x="73626" y="90689"/>
                  </a:moveTo>
                  <a:lnTo>
                    <a:pt x="73626" y="91471"/>
                  </a:lnTo>
                  <a:lnTo>
                    <a:pt x="77670" y="91471"/>
                  </a:lnTo>
                  <a:lnTo>
                    <a:pt x="77670" y="90689"/>
                  </a:lnTo>
                  <a:close/>
                  <a:moveTo>
                    <a:pt x="81721" y="90689"/>
                  </a:moveTo>
                  <a:lnTo>
                    <a:pt x="81721" y="91471"/>
                  </a:lnTo>
                  <a:lnTo>
                    <a:pt x="85765" y="91471"/>
                  </a:lnTo>
                  <a:lnTo>
                    <a:pt x="85765" y="90689"/>
                  </a:lnTo>
                  <a:close/>
                  <a:moveTo>
                    <a:pt x="89816" y="90689"/>
                  </a:moveTo>
                  <a:lnTo>
                    <a:pt x="89816" y="91471"/>
                  </a:lnTo>
                  <a:lnTo>
                    <a:pt x="93860" y="91471"/>
                  </a:lnTo>
                  <a:lnTo>
                    <a:pt x="93860" y="90689"/>
                  </a:lnTo>
                  <a:close/>
                  <a:moveTo>
                    <a:pt x="97905" y="90689"/>
                  </a:moveTo>
                  <a:lnTo>
                    <a:pt x="97905" y="91471"/>
                  </a:lnTo>
                  <a:lnTo>
                    <a:pt x="101955" y="91471"/>
                  </a:lnTo>
                  <a:lnTo>
                    <a:pt x="101955" y="90689"/>
                  </a:lnTo>
                  <a:close/>
                  <a:moveTo>
                    <a:pt x="106000" y="90689"/>
                  </a:moveTo>
                  <a:lnTo>
                    <a:pt x="106000" y="91471"/>
                  </a:lnTo>
                  <a:lnTo>
                    <a:pt x="110045" y="91471"/>
                  </a:lnTo>
                  <a:lnTo>
                    <a:pt x="110045" y="90689"/>
                  </a:lnTo>
                  <a:close/>
                  <a:moveTo>
                    <a:pt x="114095" y="90689"/>
                  </a:moveTo>
                  <a:lnTo>
                    <a:pt x="114095" y="91471"/>
                  </a:lnTo>
                  <a:lnTo>
                    <a:pt x="118139" y="91471"/>
                  </a:lnTo>
                  <a:lnTo>
                    <a:pt x="118139" y="90689"/>
                  </a:lnTo>
                  <a:close/>
                  <a:moveTo>
                    <a:pt x="122184" y="90689"/>
                  </a:moveTo>
                  <a:lnTo>
                    <a:pt x="122184" y="91471"/>
                  </a:lnTo>
                  <a:lnTo>
                    <a:pt x="126234" y="91471"/>
                  </a:lnTo>
                  <a:lnTo>
                    <a:pt x="126234" y="90689"/>
                  </a:lnTo>
                  <a:close/>
                  <a:moveTo>
                    <a:pt x="130279" y="90689"/>
                  </a:moveTo>
                  <a:lnTo>
                    <a:pt x="130279" y="91471"/>
                  </a:lnTo>
                  <a:lnTo>
                    <a:pt x="134329" y="91471"/>
                  </a:lnTo>
                  <a:lnTo>
                    <a:pt x="134329" y="90689"/>
                  </a:lnTo>
                  <a:close/>
                  <a:moveTo>
                    <a:pt x="138374" y="90689"/>
                  </a:moveTo>
                  <a:lnTo>
                    <a:pt x="138374" y="91471"/>
                  </a:lnTo>
                  <a:lnTo>
                    <a:pt x="142419" y="91471"/>
                  </a:lnTo>
                  <a:lnTo>
                    <a:pt x="142419" y="90689"/>
                  </a:lnTo>
                  <a:close/>
                  <a:moveTo>
                    <a:pt x="146469" y="90689"/>
                  </a:moveTo>
                  <a:lnTo>
                    <a:pt x="146469" y="91471"/>
                  </a:lnTo>
                  <a:lnTo>
                    <a:pt x="150514" y="91471"/>
                  </a:lnTo>
                  <a:lnTo>
                    <a:pt x="150514" y="90689"/>
                  </a:lnTo>
                  <a:close/>
                  <a:moveTo>
                    <a:pt x="154558" y="90689"/>
                  </a:moveTo>
                  <a:lnTo>
                    <a:pt x="154558" y="91471"/>
                  </a:lnTo>
                  <a:lnTo>
                    <a:pt x="158608" y="91471"/>
                  </a:lnTo>
                  <a:lnTo>
                    <a:pt x="158608" y="90689"/>
                  </a:lnTo>
                  <a:close/>
                  <a:moveTo>
                    <a:pt x="162653" y="90689"/>
                  </a:moveTo>
                  <a:lnTo>
                    <a:pt x="162653" y="91471"/>
                  </a:lnTo>
                  <a:lnTo>
                    <a:pt x="166698" y="91471"/>
                  </a:lnTo>
                  <a:lnTo>
                    <a:pt x="166698" y="9068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6"/>
            <p:cNvSpPr/>
            <p:nvPr/>
          </p:nvSpPr>
          <p:spPr>
            <a:xfrm>
              <a:off x="1715000" y="1711875"/>
              <a:ext cx="4187000" cy="2286775"/>
            </a:xfrm>
            <a:custGeom>
              <a:avLst/>
              <a:gdLst/>
              <a:ahLst/>
              <a:cxnLst/>
              <a:rect l="l" t="t" r="r" b="b"/>
              <a:pathLst>
                <a:path w="167480" h="91471" fill="none" extrusionOk="0">
                  <a:moveTo>
                    <a:pt x="1" y="0"/>
                  </a:moveTo>
                  <a:lnTo>
                    <a:pt x="167480" y="0"/>
                  </a:lnTo>
                  <a:lnTo>
                    <a:pt x="167480" y="91471"/>
                  </a:lnTo>
                  <a:lnTo>
                    <a:pt x="1" y="91471"/>
                  </a:lnTo>
                  <a:close/>
                </a:path>
              </a:pathLst>
            </a:custGeom>
            <a:noFill/>
            <a:ln w="1075" cap="flat" cmpd="sng">
              <a:solidFill>
                <a:schemeClr val="lt2"/>
              </a:solidFill>
              <a:prstDash val="solid"/>
              <a:miter lim="54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6"/>
            <p:cNvSpPr/>
            <p:nvPr/>
          </p:nvSpPr>
          <p:spPr>
            <a:xfrm>
              <a:off x="1734550" y="1731400"/>
              <a:ext cx="4147900" cy="2247725"/>
            </a:xfrm>
            <a:custGeom>
              <a:avLst/>
              <a:gdLst/>
              <a:ahLst/>
              <a:cxnLst/>
              <a:rect l="l" t="t" r="r" b="b"/>
              <a:pathLst>
                <a:path w="165916" h="89909" fill="none" extrusionOk="0">
                  <a:moveTo>
                    <a:pt x="1" y="1"/>
                  </a:moveTo>
                  <a:lnTo>
                    <a:pt x="165916" y="1"/>
                  </a:lnTo>
                  <a:lnTo>
                    <a:pt x="165916" y="89908"/>
                  </a:lnTo>
                  <a:lnTo>
                    <a:pt x="1" y="89908"/>
                  </a:lnTo>
                  <a:close/>
                </a:path>
              </a:pathLst>
            </a:custGeom>
            <a:noFill/>
            <a:ln w="1075" cap="flat" cmpd="sng">
              <a:solidFill>
                <a:schemeClr val="lt2"/>
              </a:solidFill>
              <a:prstDash val="solid"/>
              <a:miter lim="542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" name="Google Shape;56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04141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3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45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3" name="Google Shape;303;p13"/>
          <p:cNvSpPr txBox="1">
            <a:spLocks noGrp="1"/>
          </p:cNvSpPr>
          <p:nvPr>
            <p:ph type="title" idx="2"/>
          </p:nvPr>
        </p:nvSpPr>
        <p:spPr>
          <a:xfrm>
            <a:off x="774994" y="1229325"/>
            <a:ext cx="1589400" cy="105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4" name="Google Shape;304;p13"/>
          <p:cNvSpPr txBox="1">
            <a:spLocks noGrp="1"/>
          </p:cNvSpPr>
          <p:nvPr>
            <p:ph type="subTitle" idx="1"/>
          </p:nvPr>
        </p:nvSpPr>
        <p:spPr>
          <a:xfrm>
            <a:off x="783094" y="2276375"/>
            <a:ext cx="2356500" cy="40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5" name="Google Shape;305;p13"/>
          <p:cNvSpPr txBox="1">
            <a:spLocks noGrp="1"/>
          </p:cNvSpPr>
          <p:nvPr>
            <p:ph type="title" idx="3"/>
          </p:nvPr>
        </p:nvSpPr>
        <p:spPr>
          <a:xfrm>
            <a:off x="3392119" y="1229325"/>
            <a:ext cx="1589400" cy="105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13"/>
          <p:cNvSpPr txBox="1">
            <a:spLocks noGrp="1"/>
          </p:cNvSpPr>
          <p:nvPr>
            <p:ph type="subTitle" idx="4"/>
          </p:nvPr>
        </p:nvSpPr>
        <p:spPr>
          <a:xfrm>
            <a:off x="3400219" y="2276375"/>
            <a:ext cx="2356500" cy="40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7" name="Google Shape;307;p13"/>
          <p:cNvSpPr txBox="1">
            <a:spLocks noGrp="1"/>
          </p:cNvSpPr>
          <p:nvPr>
            <p:ph type="title" idx="5"/>
          </p:nvPr>
        </p:nvSpPr>
        <p:spPr>
          <a:xfrm>
            <a:off x="777031" y="3153300"/>
            <a:ext cx="1589400" cy="105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13"/>
          <p:cNvSpPr txBox="1">
            <a:spLocks noGrp="1"/>
          </p:cNvSpPr>
          <p:nvPr>
            <p:ph type="subTitle" idx="6"/>
          </p:nvPr>
        </p:nvSpPr>
        <p:spPr>
          <a:xfrm>
            <a:off x="785131" y="4199900"/>
            <a:ext cx="2356500" cy="40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9" name="Google Shape;309;p13"/>
          <p:cNvSpPr txBox="1">
            <a:spLocks noGrp="1"/>
          </p:cNvSpPr>
          <p:nvPr>
            <p:ph type="title" idx="7"/>
          </p:nvPr>
        </p:nvSpPr>
        <p:spPr>
          <a:xfrm>
            <a:off x="3394156" y="3153300"/>
            <a:ext cx="1589400" cy="105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13"/>
          <p:cNvSpPr txBox="1">
            <a:spLocks noGrp="1"/>
          </p:cNvSpPr>
          <p:nvPr>
            <p:ph type="subTitle" idx="8"/>
          </p:nvPr>
        </p:nvSpPr>
        <p:spPr>
          <a:xfrm>
            <a:off x="3402256" y="4199900"/>
            <a:ext cx="2356500" cy="40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p13"/>
          <p:cNvSpPr txBox="1">
            <a:spLocks noGrp="1"/>
          </p:cNvSpPr>
          <p:nvPr>
            <p:ph type="title" idx="9"/>
          </p:nvPr>
        </p:nvSpPr>
        <p:spPr>
          <a:xfrm>
            <a:off x="6004406" y="1229325"/>
            <a:ext cx="1589400" cy="105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13"/>
          <p:cNvSpPr txBox="1">
            <a:spLocks noGrp="1"/>
          </p:cNvSpPr>
          <p:nvPr>
            <p:ph type="subTitle" idx="13"/>
          </p:nvPr>
        </p:nvSpPr>
        <p:spPr>
          <a:xfrm>
            <a:off x="6012506" y="2276375"/>
            <a:ext cx="2356500" cy="40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3" name="Google Shape;313;p13"/>
          <p:cNvSpPr txBox="1">
            <a:spLocks noGrp="1"/>
          </p:cNvSpPr>
          <p:nvPr>
            <p:ph type="title" idx="14"/>
          </p:nvPr>
        </p:nvSpPr>
        <p:spPr>
          <a:xfrm>
            <a:off x="6006444" y="3153300"/>
            <a:ext cx="1589400" cy="105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13"/>
          <p:cNvSpPr txBox="1">
            <a:spLocks noGrp="1"/>
          </p:cNvSpPr>
          <p:nvPr>
            <p:ph type="subTitle" idx="15"/>
          </p:nvPr>
        </p:nvSpPr>
        <p:spPr>
          <a:xfrm>
            <a:off x="6014544" y="4199900"/>
            <a:ext cx="2356500" cy="40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57672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5"/>
          <p:cNvSpPr txBox="1">
            <a:spLocks noGrp="1"/>
          </p:cNvSpPr>
          <p:nvPr>
            <p:ph type="body" idx="1"/>
          </p:nvPr>
        </p:nvSpPr>
        <p:spPr>
          <a:xfrm>
            <a:off x="1525450" y="3223876"/>
            <a:ext cx="2308200" cy="95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600">
                <a:solidFill>
                  <a:schemeClr val="dk2"/>
                </a:solidFill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8" name="Google Shape;128;p5"/>
          <p:cNvSpPr txBox="1">
            <a:spLocks noGrp="1"/>
          </p:cNvSpPr>
          <p:nvPr>
            <p:ph type="body" idx="2"/>
          </p:nvPr>
        </p:nvSpPr>
        <p:spPr>
          <a:xfrm>
            <a:off x="5310350" y="3223876"/>
            <a:ext cx="2308200" cy="95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600">
                <a:solidFill>
                  <a:schemeClr val="dk2"/>
                </a:solidFill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9" name="Google Shape;129;p5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4889400" cy="45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5"/>
          <p:cNvSpPr txBox="1">
            <a:spLocks noGrp="1"/>
          </p:cNvSpPr>
          <p:nvPr>
            <p:ph type="title" idx="3"/>
          </p:nvPr>
        </p:nvSpPr>
        <p:spPr>
          <a:xfrm>
            <a:off x="1218200" y="2350980"/>
            <a:ext cx="2996700" cy="65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9pPr>
          </a:lstStyle>
          <a:p>
            <a:endParaRPr/>
          </a:p>
        </p:txBody>
      </p:sp>
      <p:sp>
        <p:nvSpPr>
          <p:cNvPr id="131" name="Google Shape;131;p5"/>
          <p:cNvSpPr txBox="1">
            <a:spLocks noGrp="1"/>
          </p:cNvSpPr>
          <p:nvPr>
            <p:ph type="title" idx="4"/>
          </p:nvPr>
        </p:nvSpPr>
        <p:spPr>
          <a:xfrm>
            <a:off x="5003100" y="2350980"/>
            <a:ext cx="2996700" cy="65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17074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22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4889400" cy="45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11973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9">
  <p:cSld name="Title only 9"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p30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4889400" cy="45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63448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17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4889400" cy="45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18" name="Google Shape;418;p17"/>
          <p:cNvSpPr txBox="1">
            <a:spLocks noGrp="1"/>
          </p:cNvSpPr>
          <p:nvPr>
            <p:ph type="title" idx="2"/>
          </p:nvPr>
        </p:nvSpPr>
        <p:spPr>
          <a:xfrm>
            <a:off x="1800126" y="1500412"/>
            <a:ext cx="1830900" cy="33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000">
                <a:solidFill>
                  <a:srgbClr val="3C3B39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9pPr>
          </a:lstStyle>
          <a:p>
            <a:endParaRPr/>
          </a:p>
        </p:txBody>
      </p:sp>
      <p:sp>
        <p:nvSpPr>
          <p:cNvPr id="419" name="Google Shape;419;p17"/>
          <p:cNvSpPr txBox="1">
            <a:spLocks noGrp="1"/>
          </p:cNvSpPr>
          <p:nvPr>
            <p:ph type="subTitle" idx="1"/>
          </p:nvPr>
        </p:nvSpPr>
        <p:spPr>
          <a:xfrm>
            <a:off x="1800125" y="1864425"/>
            <a:ext cx="2629800" cy="102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0" name="Google Shape;420;p17"/>
          <p:cNvSpPr txBox="1">
            <a:spLocks noGrp="1"/>
          </p:cNvSpPr>
          <p:nvPr>
            <p:ph type="title" idx="3"/>
          </p:nvPr>
        </p:nvSpPr>
        <p:spPr>
          <a:xfrm>
            <a:off x="5330545" y="1500412"/>
            <a:ext cx="1830900" cy="33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000">
                <a:solidFill>
                  <a:srgbClr val="3C3B39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9pPr>
          </a:lstStyle>
          <a:p>
            <a:endParaRPr/>
          </a:p>
        </p:txBody>
      </p:sp>
      <p:sp>
        <p:nvSpPr>
          <p:cNvPr id="421" name="Google Shape;421;p17"/>
          <p:cNvSpPr txBox="1">
            <a:spLocks noGrp="1"/>
          </p:cNvSpPr>
          <p:nvPr>
            <p:ph type="subTitle" idx="4"/>
          </p:nvPr>
        </p:nvSpPr>
        <p:spPr>
          <a:xfrm>
            <a:off x="5330550" y="1864425"/>
            <a:ext cx="2629800" cy="102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3" name="Google Shape;423;p17"/>
          <p:cNvSpPr txBox="1">
            <a:spLocks noGrp="1"/>
          </p:cNvSpPr>
          <p:nvPr>
            <p:ph type="title" idx="5"/>
          </p:nvPr>
        </p:nvSpPr>
        <p:spPr>
          <a:xfrm>
            <a:off x="1800126" y="3158274"/>
            <a:ext cx="1830900" cy="33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000">
                <a:solidFill>
                  <a:srgbClr val="3C3B39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9pPr>
          </a:lstStyle>
          <a:p>
            <a:endParaRPr/>
          </a:p>
        </p:txBody>
      </p:sp>
      <p:sp>
        <p:nvSpPr>
          <p:cNvPr id="424" name="Google Shape;424;p17"/>
          <p:cNvSpPr txBox="1">
            <a:spLocks noGrp="1"/>
          </p:cNvSpPr>
          <p:nvPr>
            <p:ph type="subTitle" idx="6"/>
          </p:nvPr>
        </p:nvSpPr>
        <p:spPr>
          <a:xfrm>
            <a:off x="1800125" y="3522150"/>
            <a:ext cx="2629800" cy="102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5" name="Google Shape;425;p17"/>
          <p:cNvSpPr txBox="1">
            <a:spLocks noGrp="1"/>
          </p:cNvSpPr>
          <p:nvPr>
            <p:ph type="title" idx="7"/>
          </p:nvPr>
        </p:nvSpPr>
        <p:spPr>
          <a:xfrm>
            <a:off x="5330549" y="3158274"/>
            <a:ext cx="1830900" cy="33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9pPr>
          </a:lstStyle>
          <a:p>
            <a:endParaRPr/>
          </a:p>
        </p:txBody>
      </p:sp>
      <p:sp>
        <p:nvSpPr>
          <p:cNvPr id="426" name="Google Shape;426;p17"/>
          <p:cNvSpPr txBox="1">
            <a:spLocks noGrp="1"/>
          </p:cNvSpPr>
          <p:nvPr>
            <p:ph type="subTitle" idx="8"/>
          </p:nvPr>
        </p:nvSpPr>
        <p:spPr>
          <a:xfrm>
            <a:off x="5330550" y="3522150"/>
            <a:ext cx="2629800" cy="102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61008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Title only 5"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26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4889400" cy="45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69426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p33"/>
          <p:cNvSpPr txBox="1">
            <a:spLocks noGrp="1"/>
          </p:cNvSpPr>
          <p:nvPr>
            <p:ph type="body" idx="1"/>
          </p:nvPr>
        </p:nvSpPr>
        <p:spPr>
          <a:xfrm>
            <a:off x="1485975" y="3764150"/>
            <a:ext cx="2581500" cy="52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600">
                <a:solidFill>
                  <a:schemeClr val="dk2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37" name="Google Shape;737;p33"/>
          <p:cNvSpPr txBox="1">
            <a:spLocks noGrp="1"/>
          </p:cNvSpPr>
          <p:nvPr>
            <p:ph type="body" idx="2"/>
          </p:nvPr>
        </p:nvSpPr>
        <p:spPr>
          <a:xfrm>
            <a:off x="5076526" y="3764150"/>
            <a:ext cx="2581500" cy="52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600">
                <a:solidFill>
                  <a:schemeClr val="dk2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38" name="Google Shape;738;p33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4889400" cy="45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39" name="Google Shape;739;p33"/>
          <p:cNvSpPr txBox="1">
            <a:spLocks noGrp="1"/>
          </p:cNvSpPr>
          <p:nvPr>
            <p:ph type="title" idx="3"/>
          </p:nvPr>
        </p:nvSpPr>
        <p:spPr>
          <a:xfrm>
            <a:off x="1278374" y="3155750"/>
            <a:ext cx="2996700" cy="57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9pPr>
          </a:lstStyle>
          <a:p>
            <a:endParaRPr/>
          </a:p>
        </p:txBody>
      </p:sp>
      <p:sp>
        <p:nvSpPr>
          <p:cNvPr id="740" name="Google Shape;740;p33"/>
          <p:cNvSpPr txBox="1">
            <a:spLocks noGrp="1"/>
          </p:cNvSpPr>
          <p:nvPr>
            <p:ph type="title" idx="4"/>
          </p:nvPr>
        </p:nvSpPr>
        <p:spPr>
          <a:xfrm>
            <a:off x="4868926" y="3155750"/>
            <a:ext cx="2996700" cy="57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sap Medium"/>
                <a:ea typeface="Asap Medium"/>
                <a:cs typeface="Asap Medium"/>
                <a:sym typeface="Asap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84708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34"/>
          <p:cNvSpPr txBox="1">
            <a:spLocks noGrp="1"/>
          </p:cNvSpPr>
          <p:nvPr>
            <p:ph type="subTitle" idx="1"/>
          </p:nvPr>
        </p:nvSpPr>
        <p:spPr>
          <a:xfrm>
            <a:off x="713225" y="1350850"/>
            <a:ext cx="3278100" cy="126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4" name="Google Shape;744;p34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3328800" cy="80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73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95263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Google Shape;821;p39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822" name="Google Shape;822;p39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5" r:id="rId3"/>
    <p:sldLayoutId id="2147483699" r:id="rId4"/>
    <p:sldLayoutId id="2147483700" r:id="rId5"/>
    <p:sldLayoutId id="2147483703" r:id="rId6"/>
    <p:sldLayoutId id="2147483710" r:id="rId7"/>
    <p:sldLayoutId id="2147483713" r:id="rId8"/>
    <p:sldLayoutId id="2147483714" r:id="rId9"/>
    <p:sldLayoutId id="2147483715" r:id="rId10"/>
    <p:sldLayoutId id="2147483716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microsoft.com/office/2007/relationships/hdphoto" Target="../media/hdphoto2.wdp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B7093C-2710-44C3-9E92-3CE147D9A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2650" y="373122"/>
            <a:ext cx="6807200" cy="981650"/>
          </a:xfrm>
        </p:spPr>
        <p:txBody>
          <a:bodyPr/>
          <a:lstStyle/>
          <a:p>
            <a:pPr algn="ctr"/>
            <a:br>
              <a:rPr lang="en-US" sz="2400" b="1" dirty="0"/>
            </a:br>
            <a:br>
              <a:rPr lang="en-US" sz="2400" b="1" dirty="0"/>
            </a:br>
            <a:r>
              <a:rPr lang="en-US" sz="2000" b="1" dirty="0">
                <a:solidFill>
                  <a:srgbClr val="FF0000"/>
                </a:solidFill>
              </a:rPr>
              <a:t>Excess under-5 mortality of children born to immigrants:                                            </a:t>
            </a:r>
            <a:br>
              <a:rPr lang="en-US" sz="2000" b="1" dirty="0">
                <a:solidFill>
                  <a:srgbClr val="FF0000"/>
                </a:solidFill>
              </a:rPr>
            </a:br>
            <a:r>
              <a:rPr lang="en-US" sz="2000" b="1" dirty="0">
                <a:solidFill>
                  <a:srgbClr val="FF0000"/>
                </a:solidFill>
              </a:rPr>
              <a:t>  longitudinal evidence from France</a:t>
            </a:r>
            <a:br>
              <a:rPr lang="en-US" sz="2400" dirty="0">
                <a:solidFill>
                  <a:srgbClr val="C00000"/>
                </a:solidFill>
              </a:rPr>
            </a:b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839FCC-33ED-4D50-9357-078326E8A2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3225" y="1384300"/>
            <a:ext cx="7717500" cy="3219800"/>
          </a:xfrm>
        </p:spPr>
        <p:txBody>
          <a:bodyPr/>
          <a:lstStyle/>
          <a:p>
            <a:pPr marL="152400" indent="0">
              <a:buNone/>
            </a:pPr>
            <a:endParaRPr lang="fr-FR" dirty="0"/>
          </a:p>
          <a:p>
            <a:pPr marL="152400" indent="0">
              <a:buNone/>
            </a:pPr>
            <a:r>
              <a:rPr lang="fr-FR" sz="2000" dirty="0">
                <a:solidFill>
                  <a:schemeClr val="bg1"/>
                </a:solidFill>
              </a:rPr>
              <a:t>Emmanuel Idohou, </a:t>
            </a:r>
          </a:p>
          <a:p>
            <a:pPr marL="152400" indent="0">
              <a:buNone/>
            </a:pPr>
            <a:r>
              <a:rPr lang="fr-FR" sz="2000" dirty="0">
                <a:solidFill>
                  <a:schemeClr val="bg1"/>
                </a:solidFill>
              </a:rPr>
              <a:t>PhD student</a:t>
            </a:r>
          </a:p>
          <a:p>
            <a:pPr marL="152400" indent="0">
              <a:buNone/>
            </a:pPr>
            <a:endParaRPr lang="fr-FR" sz="2000" dirty="0">
              <a:solidFill>
                <a:schemeClr val="bg1"/>
              </a:solidFill>
            </a:endParaRPr>
          </a:p>
          <a:p>
            <a:pPr marL="152400" indent="0">
              <a:buNone/>
            </a:pPr>
            <a:r>
              <a:rPr lang="fr-FR" sz="2000" dirty="0">
                <a:solidFill>
                  <a:schemeClr val="bg1"/>
                </a:solidFill>
              </a:rPr>
              <a:t>Promotors: Philippe Bocquier &amp; Michel Guillot</a:t>
            </a:r>
          </a:p>
          <a:p>
            <a:pPr marL="152400" indent="0">
              <a:buNone/>
            </a:pPr>
            <a:endParaRPr lang="fr-FR" dirty="0">
              <a:solidFill>
                <a:schemeClr val="bg1"/>
              </a:solidFill>
            </a:endParaRPr>
          </a:p>
          <a:p>
            <a:pPr marL="152400" indent="0">
              <a:buNone/>
            </a:pPr>
            <a:endParaRPr lang="fr-FR" dirty="0">
              <a:solidFill>
                <a:schemeClr val="bg1"/>
              </a:solidFill>
            </a:endParaRPr>
          </a:p>
          <a:p>
            <a:pPr marL="152400" indent="0">
              <a:buNone/>
            </a:pPr>
            <a:endParaRPr lang="fr-FR" dirty="0">
              <a:solidFill>
                <a:schemeClr val="bg1"/>
              </a:solidFill>
            </a:endParaRPr>
          </a:p>
          <a:p>
            <a:pPr marL="152400" indent="0">
              <a:buNone/>
            </a:pPr>
            <a:r>
              <a:rPr lang="en-US" sz="20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Second </a:t>
            </a:r>
            <a:r>
              <a:rPr lang="en-US" sz="2000" dirty="0" err="1">
                <a:solidFill>
                  <a:schemeClr val="accent5">
                    <a:lumMod val="20000"/>
                    <a:lumOff val="80000"/>
                  </a:schemeClr>
                </a:solidFill>
              </a:rPr>
              <a:t>MigrantLife</a:t>
            </a:r>
            <a:r>
              <a:rPr lang="en-US" sz="20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Symposium</a:t>
            </a:r>
          </a:p>
          <a:p>
            <a:pPr marL="152400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June 29-30, 2023, St Andrews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2B68E55-D41B-4D35-9A29-901D1DCCF97E}"/>
              </a:ext>
            </a:extLst>
          </p:cNvPr>
          <p:cNvCxnSpPr>
            <a:cxnSpLocks/>
          </p:cNvCxnSpPr>
          <p:nvPr/>
        </p:nvCxnSpPr>
        <p:spPr>
          <a:xfrm>
            <a:off x="882650" y="1524000"/>
            <a:ext cx="6375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733BCB-5580-4D2D-8F0E-0639E1D67100}"/>
              </a:ext>
            </a:extLst>
          </p:cNvPr>
          <p:cNvCxnSpPr>
            <a:cxnSpLocks/>
          </p:cNvCxnSpPr>
          <p:nvPr/>
        </p:nvCxnSpPr>
        <p:spPr>
          <a:xfrm>
            <a:off x="934689" y="2938965"/>
            <a:ext cx="62567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80C69D3C-797F-44F0-BADC-76F24717ED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8133" y="2952711"/>
            <a:ext cx="1055083" cy="66693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623E2FD-900F-42DB-AE80-4A5D7BB6F4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2130" y="1790591"/>
            <a:ext cx="1346269" cy="60989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45135B5-C828-422E-A27E-A9F06198D5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5822" y="599063"/>
            <a:ext cx="1339704" cy="5297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1D57499-C250-49B3-B62F-52BABDFD6C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48133" y="4360412"/>
            <a:ext cx="1287986" cy="721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5919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76" name="Google Shape;1576;p69"/>
          <p:cNvGraphicFramePr/>
          <p:nvPr>
            <p:extLst>
              <p:ext uri="{D42A27DB-BD31-4B8C-83A1-F6EECF244321}">
                <p14:modId xmlns:p14="http://schemas.microsoft.com/office/powerpoint/2010/main" val="3402602274"/>
              </p:ext>
            </p:extLst>
          </p:nvPr>
        </p:nvGraphicFramePr>
        <p:xfrm>
          <a:off x="61810" y="1224031"/>
          <a:ext cx="7809366" cy="2936548"/>
        </p:xfrm>
        <a:graphic>
          <a:graphicData uri="http://schemas.openxmlformats.org/drawingml/2006/table">
            <a:tbl>
              <a:tblPr>
                <a:noFill/>
                <a:tableStyleId>{EC05E545-BC61-4E8C-93E0-35D962CE74D7}</a:tableStyleId>
              </a:tblPr>
              <a:tblGrid>
                <a:gridCol w="29127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22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22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322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2632">
                <a:tc>
                  <a:txBody>
                    <a:bodyPr/>
                    <a:lstStyle/>
                    <a:p>
                      <a:pPr lvl="0" algn="ctr"/>
                      <a:r>
                        <a:rPr lang="en-US" b="1" spc="50" dirty="0">
                          <a:ln w="9525" cmpd="sng">
                            <a:solidFill>
                              <a:schemeClr val="accent1"/>
                            </a:solidFill>
                            <a:prstDash val="solid"/>
                          </a:ln>
                          <a:solidFill>
                            <a:srgbClr val="70AD47">
                              <a:tint val="1000"/>
                            </a:srgbClr>
                          </a:solidFill>
                          <a:effectLst>
                            <a:glow rad="38100">
                              <a:schemeClr val="accent1">
                                <a:alpha val="40000"/>
                              </a:schemeClr>
                            </a:glow>
                          </a:effectLst>
                        </a:rPr>
                        <a:t>                    M</a:t>
                      </a:r>
                      <a:r>
                        <a:rPr lang="en-US" b="1" spc="50" baseline="-25000" dirty="0">
                          <a:ln w="9525" cmpd="sng">
                            <a:solidFill>
                              <a:schemeClr val="accent1"/>
                            </a:solidFill>
                            <a:prstDash val="solid"/>
                          </a:ln>
                          <a:solidFill>
                            <a:srgbClr val="70AD47">
                              <a:tint val="1000"/>
                            </a:srgbClr>
                          </a:solidFill>
                          <a:effectLst>
                            <a:glow rad="38100">
                              <a:schemeClr val="accent1">
                                <a:alpha val="40000"/>
                              </a:schemeClr>
                            </a:glow>
                          </a:effectLst>
                        </a:rPr>
                        <a:t>1</a:t>
                      </a:r>
                      <a:endParaRPr lang="en-US" sz="1800" b="1" spc="50" dirty="0">
                        <a:ln w="9525" cmpd="sng">
                          <a:solidFill>
                            <a:schemeClr val="accent1"/>
                          </a:solidFill>
                          <a:prstDash val="solid"/>
                        </a:ln>
                        <a:solidFill>
                          <a:srgbClr val="70AD47">
                            <a:tint val="1000"/>
                          </a:srgbClr>
                        </a:solidFill>
                        <a:effectLst>
                          <a:glow rad="38100">
                            <a:schemeClr val="accent1">
                              <a:alpha val="40000"/>
                            </a:schemeClr>
                          </a:glow>
                        </a:effectLst>
                        <a:latin typeface="Rowdies"/>
                        <a:ea typeface="Rowdies"/>
                        <a:cs typeface="Rowdies"/>
                        <a:sym typeface="Rowdie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F4845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4845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4845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b="1" spc="50" dirty="0">
                          <a:ln w="9525" cmpd="sng">
                            <a:solidFill>
                              <a:schemeClr val="accent1"/>
                            </a:solidFill>
                            <a:prstDash val="solid"/>
                          </a:ln>
                          <a:solidFill>
                            <a:srgbClr val="70AD47">
                              <a:tint val="1000"/>
                            </a:srgbClr>
                          </a:solidFill>
                          <a:effectLst>
                            <a:glow rad="38100">
                              <a:schemeClr val="accent1">
                                <a:alpha val="40000"/>
                              </a:schemeClr>
                            </a:glow>
                          </a:effectLst>
                        </a:rPr>
                        <a:t> M</a:t>
                      </a:r>
                      <a:r>
                        <a:rPr lang="en-US" b="1" spc="50" baseline="-25000" dirty="0">
                          <a:ln w="9525" cmpd="sng">
                            <a:solidFill>
                              <a:schemeClr val="accent1"/>
                            </a:solidFill>
                            <a:prstDash val="solid"/>
                          </a:ln>
                          <a:solidFill>
                            <a:srgbClr val="70AD47">
                              <a:tint val="1000"/>
                            </a:srgbClr>
                          </a:solidFill>
                          <a:effectLst>
                            <a:glow rad="38100">
                              <a:schemeClr val="accent1">
                                <a:alpha val="40000"/>
                              </a:schemeClr>
                            </a:glow>
                          </a:effectLst>
                        </a:rPr>
                        <a:t>2</a:t>
                      </a:r>
                      <a:endParaRPr sz="1400" b="1" i="0" u="none" strike="noStrike" cap="none" dirty="0">
                        <a:solidFill>
                          <a:schemeClr val="bg1">
                            <a:lumMod val="95000"/>
                          </a:schemeClr>
                        </a:solidFill>
                        <a:latin typeface="Times New Roman" panose="02020603050405020304" pitchFamily="18" charset="0"/>
                        <a:ea typeface="Yanone Kaffeesatz Medium"/>
                        <a:cs typeface="Arial"/>
                        <a:sym typeface="Yanone Kaffeesatz Medium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F4845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4845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4845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b="1" spc="50" dirty="0">
                          <a:ln w="9525" cmpd="sng">
                            <a:solidFill>
                              <a:schemeClr val="accent1"/>
                            </a:solidFill>
                            <a:prstDash val="solid"/>
                          </a:ln>
                          <a:solidFill>
                            <a:srgbClr val="70AD47">
                              <a:tint val="1000"/>
                            </a:srgbClr>
                          </a:solidFill>
                          <a:effectLst>
                            <a:glow rad="38100">
                              <a:schemeClr val="accent1">
                                <a:alpha val="40000"/>
                              </a:schemeClr>
                            </a:glow>
                          </a:effectLst>
                        </a:rPr>
                        <a:t> M</a:t>
                      </a:r>
                      <a:r>
                        <a:rPr lang="en-US" b="1" spc="50" baseline="-25000" dirty="0">
                          <a:ln w="9525" cmpd="sng">
                            <a:solidFill>
                              <a:schemeClr val="accent1"/>
                            </a:solidFill>
                            <a:prstDash val="solid"/>
                          </a:ln>
                          <a:solidFill>
                            <a:srgbClr val="70AD47">
                              <a:tint val="1000"/>
                            </a:srgbClr>
                          </a:solidFill>
                          <a:effectLst>
                            <a:glow rad="38100">
                              <a:schemeClr val="accent1">
                                <a:alpha val="40000"/>
                              </a:schemeClr>
                            </a:glow>
                          </a:effectLst>
                        </a:rPr>
                        <a:t>3</a:t>
                      </a:r>
                      <a:endParaRPr sz="1400" b="1" i="0" u="none" strike="noStrike" cap="none" dirty="0">
                        <a:solidFill>
                          <a:schemeClr val="bg1">
                            <a:lumMod val="95000"/>
                          </a:schemeClr>
                        </a:solidFill>
                        <a:latin typeface="Times New Roman" panose="02020603050405020304" pitchFamily="18" charset="0"/>
                        <a:ea typeface="Yanone Kaffeesatz Medium"/>
                        <a:cs typeface="Arial"/>
                        <a:sym typeface="Yanone Kaffeesatz Medium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F4845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4845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4845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solidFill>
                          <a:schemeClr val="bg1">
                            <a:lumMod val="95000"/>
                          </a:schemeClr>
                        </a:solidFill>
                        <a:latin typeface="Times New Roman" panose="02020603050405020304" pitchFamily="18" charset="0"/>
                        <a:ea typeface="Yanone Kaffeesatz Medium"/>
                        <a:cs typeface="Arial"/>
                        <a:sym typeface="Yanone Kaffeesatz Medium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F4845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4845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4845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347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solidFill>
                          <a:schemeClr val="bg1">
                            <a:lumMod val="95000"/>
                          </a:schemeClr>
                        </a:solidFill>
                        <a:latin typeface="Times New Roman" panose="02020603050405020304" pitchFamily="18" charset="0"/>
                        <a:ea typeface="Asap Medium"/>
                        <a:cs typeface="Arial"/>
                        <a:sym typeface="Asap Medium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F4845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4845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400" b="1" i="0" u="none" strike="noStrike" cap="none" dirty="0">
                        <a:solidFill>
                          <a:schemeClr val="bg1">
                            <a:lumMod val="95000"/>
                          </a:schemeClr>
                        </a:solidFill>
                        <a:latin typeface="Times New Roman" panose="02020603050405020304" pitchFamily="18" charset="0"/>
                        <a:ea typeface="Asap Medium"/>
                        <a:cs typeface="Arial"/>
                        <a:sym typeface="Asap Medium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F4845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4845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400" b="1" i="0" u="none" strike="noStrike" cap="none" dirty="0">
                        <a:solidFill>
                          <a:schemeClr val="bg1">
                            <a:lumMod val="95000"/>
                          </a:schemeClr>
                        </a:solidFill>
                        <a:latin typeface="Times New Roman" panose="02020603050405020304" pitchFamily="18" charset="0"/>
                        <a:ea typeface="Asap Medium"/>
                        <a:cs typeface="Arial"/>
                        <a:sym typeface="Asap Medium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F4845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4845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400" b="1" i="0" u="none" strike="noStrike" cap="none" dirty="0">
                        <a:solidFill>
                          <a:schemeClr val="bg1">
                            <a:lumMod val="95000"/>
                          </a:schemeClr>
                        </a:solidFill>
                        <a:latin typeface="Times New Roman" panose="02020603050405020304" pitchFamily="18" charset="0"/>
                        <a:ea typeface="Asap Medium"/>
                        <a:cs typeface="Arial"/>
                        <a:sym typeface="Asap Medium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F4845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4845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347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12121"/>
                        </a:buClr>
                        <a:buSzPts val="1100"/>
                        <a:buFont typeface="Arial"/>
                        <a:buNone/>
                      </a:pPr>
                      <a:endParaRPr sz="1400" b="1" i="0" u="none" strike="noStrike" cap="none" dirty="0">
                        <a:solidFill>
                          <a:schemeClr val="bg1">
                            <a:lumMod val="95000"/>
                          </a:schemeClr>
                        </a:solidFill>
                        <a:latin typeface="Times New Roman" panose="02020603050405020304" pitchFamily="18" charset="0"/>
                        <a:ea typeface="Asap Medium"/>
                        <a:cs typeface="Arial"/>
                        <a:sym typeface="Asap Medium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F4845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4845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400" b="1" i="0" u="none" strike="noStrike" cap="none" dirty="0">
                        <a:solidFill>
                          <a:schemeClr val="bg1">
                            <a:lumMod val="95000"/>
                          </a:schemeClr>
                        </a:solidFill>
                        <a:latin typeface="Times New Roman" panose="02020603050405020304" pitchFamily="18" charset="0"/>
                        <a:ea typeface="Asap Medium"/>
                        <a:cs typeface="Arial"/>
                        <a:sym typeface="Asap Medium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F4845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4845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400" b="1" i="0" u="none" strike="noStrike" cap="none" dirty="0">
                        <a:solidFill>
                          <a:schemeClr val="bg1">
                            <a:lumMod val="95000"/>
                          </a:schemeClr>
                        </a:solidFill>
                        <a:latin typeface="Times New Roman" panose="02020603050405020304" pitchFamily="18" charset="0"/>
                        <a:ea typeface="Asap Medium"/>
                        <a:cs typeface="Arial"/>
                        <a:sym typeface="Asap Medium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F4845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4845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400" b="1" i="0" u="none" strike="noStrike" cap="none" dirty="0">
                        <a:solidFill>
                          <a:schemeClr val="bg1">
                            <a:lumMod val="95000"/>
                          </a:schemeClr>
                        </a:solidFill>
                        <a:latin typeface="Times New Roman" panose="02020603050405020304" pitchFamily="18" charset="0"/>
                        <a:ea typeface="Asap Medium"/>
                        <a:cs typeface="Arial"/>
                        <a:sym typeface="Asap Medium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F4845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4845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347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400" b="1" i="0" u="none" strike="noStrike" cap="none" dirty="0">
                        <a:solidFill>
                          <a:schemeClr val="bg1">
                            <a:lumMod val="95000"/>
                          </a:schemeClr>
                        </a:solidFill>
                        <a:latin typeface="Times New Roman" panose="02020603050405020304" pitchFamily="18" charset="0"/>
                        <a:ea typeface="Asap Medium"/>
                        <a:cs typeface="Arial"/>
                        <a:sym typeface="Asap Medium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F4845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4845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400" b="1" i="0" u="none" strike="noStrike" cap="none" dirty="0">
                        <a:solidFill>
                          <a:schemeClr val="bg1">
                            <a:lumMod val="95000"/>
                          </a:schemeClr>
                        </a:solidFill>
                        <a:latin typeface="Times New Roman" panose="02020603050405020304" pitchFamily="18" charset="0"/>
                        <a:ea typeface="Asap Medium"/>
                        <a:cs typeface="Arial"/>
                        <a:sym typeface="Asap Medium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F4845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4845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400" b="1" i="0" u="none" strike="noStrike" cap="none" dirty="0">
                        <a:solidFill>
                          <a:schemeClr val="bg1">
                            <a:lumMod val="95000"/>
                          </a:schemeClr>
                        </a:solidFill>
                        <a:latin typeface="Times New Roman" panose="02020603050405020304" pitchFamily="18" charset="0"/>
                        <a:ea typeface="Asap Medium"/>
                        <a:cs typeface="Arial"/>
                        <a:sym typeface="Asap Medium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F4845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4845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400" b="1" i="0" u="none" strike="noStrike" cap="none" dirty="0">
                        <a:solidFill>
                          <a:schemeClr val="bg1">
                            <a:lumMod val="95000"/>
                          </a:schemeClr>
                        </a:solidFill>
                        <a:latin typeface="Times New Roman" panose="02020603050405020304" pitchFamily="18" charset="0"/>
                        <a:ea typeface="Asap Medium"/>
                        <a:cs typeface="Arial"/>
                        <a:sym typeface="Asap Medium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F4845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4845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347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400" b="1" i="0" u="none" strike="noStrike" cap="none" dirty="0">
                        <a:solidFill>
                          <a:schemeClr val="bg1">
                            <a:lumMod val="95000"/>
                          </a:schemeClr>
                        </a:solidFill>
                        <a:latin typeface="Times New Roman" panose="02020603050405020304" pitchFamily="18" charset="0"/>
                        <a:ea typeface="Asap"/>
                        <a:cs typeface="Arial"/>
                        <a:sym typeface="Asap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F4845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4845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4845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400" b="1" i="0" u="none" strike="noStrike" cap="none" dirty="0">
                        <a:solidFill>
                          <a:schemeClr val="bg1">
                            <a:lumMod val="95000"/>
                          </a:schemeClr>
                        </a:solidFill>
                        <a:latin typeface="Times New Roman" panose="02020603050405020304" pitchFamily="18" charset="0"/>
                        <a:ea typeface="Asap"/>
                        <a:cs typeface="Arial"/>
                        <a:sym typeface="Asap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F4845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4845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4845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400" b="1" i="0" u="none" strike="noStrike" cap="none" dirty="0">
                        <a:solidFill>
                          <a:schemeClr val="bg1">
                            <a:lumMod val="95000"/>
                          </a:schemeClr>
                        </a:solidFill>
                        <a:latin typeface="Times New Roman" panose="02020603050405020304" pitchFamily="18" charset="0"/>
                        <a:ea typeface="Asap"/>
                        <a:cs typeface="Arial"/>
                        <a:sym typeface="Asap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F4845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4845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4845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400" b="1" i="0" u="none" strike="noStrike" cap="none" dirty="0">
                        <a:solidFill>
                          <a:schemeClr val="bg1">
                            <a:lumMod val="95000"/>
                          </a:schemeClr>
                        </a:solidFill>
                        <a:latin typeface="Times New Roman" panose="02020603050405020304" pitchFamily="18" charset="0"/>
                        <a:ea typeface="Asap"/>
                        <a:cs typeface="Arial"/>
                        <a:sym typeface="Asap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F4845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4845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4845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600" name="Google Shape;1600;p69"/>
          <p:cNvSpPr/>
          <p:nvPr/>
        </p:nvSpPr>
        <p:spPr>
          <a:xfrm rot="-13831">
            <a:off x="1858611" y="2376061"/>
            <a:ext cx="4125974" cy="45719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1" name="Google Shape;1601;p69"/>
          <p:cNvSpPr/>
          <p:nvPr/>
        </p:nvSpPr>
        <p:spPr>
          <a:xfrm rot="-13831">
            <a:off x="1851246" y="2807755"/>
            <a:ext cx="4133462" cy="45719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2" name="Google Shape;1602;p69"/>
          <p:cNvSpPr/>
          <p:nvPr/>
        </p:nvSpPr>
        <p:spPr>
          <a:xfrm rot="-13831">
            <a:off x="1889406" y="3166067"/>
            <a:ext cx="4095337" cy="45719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A3F5BEB-EE7D-4511-8940-1D472277BFC1}"/>
              </a:ext>
            </a:extLst>
          </p:cNvPr>
          <p:cNvSpPr/>
          <p:nvPr/>
        </p:nvSpPr>
        <p:spPr>
          <a:xfrm>
            <a:off x="61810" y="2021707"/>
            <a:ext cx="18511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Paternal support (No)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E43E86B-1C96-428A-8A1E-7A430A9C18B0}"/>
              </a:ext>
            </a:extLst>
          </p:cNvPr>
          <p:cNvSpPr/>
          <p:nvPr/>
        </p:nvSpPr>
        <p:spPr>
          <a:xfrm>
            <a:off x="328172" y="2508484"/>
            <a:ext cx="10917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HDI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E6C1657-1D8F-4664-B8A9-1D369B1E54A4}"/>
              </a:ext>
            </a:extLst>
          </p:cNvPr>
          <p:cNvSpPr/>
          <p:nvPr/>
        </p:nvSpPr>
        <p:spPr>
          <a:xfrm>
            <a:off x="-4893" y="2846412"/>
            <a:ext cx="17892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Prop of births (High)</a:t>
            </a:r>
          </a:p>
        </p:txBody>
      </p:sp>
      <p:sp>
        <p:nvSpPr>
          <p:cNvPr id="33" name="Google Shape;1602;p69">
            <a:extLst>
              <a:ext uri="{FF2B5EF4-FFF2-40B4-BE49-F238E27FC236}">
                <a16:creationId xmlns:a16="http://schemas.microsoft.com/office/drawing/2014/main" id="{595DB2BE-E17A-40E0-9615-17C3D1691ED5}"/>
              </a:ext>
            </a:extLst>
          </p:cNvPr>
          <p:cNvSpPr/>
          <p:nvPr/>
        </p:nvSpPr>
        <p:spPr>
          <a:xfrm rot="-13831">
            <a:off x="1850523" y="3511825"/>
            <a:ext cx="4133602" cy="45719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D33F472-DFEC-4F83-B333-0C52869969F4}"/>
              </a:ext>
            </a:extLst>
          </p:cNvPr>
          <p:cNvSpPr/>
          <p:nvPr/>
        </p:nvSpPr>
        <p:spPr>
          <a:xfrm>
            <a:off x="23554" y="3184954"/>
            <a:ext cx="15144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Prop of births x Migratory status </a:t>
            </a:r>
            <a:endParaRPr lang="en-US" sz="1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5" name="Google Shape;1602;p69">
            <a:extLst>
              <a:ext uri="{FF2B5EF4-FFF2-40B4-BE49-F238E27FC236}">
                <a16:creationId xmlns:a16="http://schemas.microsoft.com/office/drawing/2014/main" id="{03C730E7-6800-44C1-AEF7-55DA4B0AF799}"/>
              </a:ext>
            </a:extLst>
          </p:cNvPr>
          <p:cNvSpPr/>
          <p:nvPr/>
        </p:nvSpPr>
        <p:spPr>
          <a:xfrm rot="-13831">
            <a:off x="1850522" y="3891445"/>
            <a:ext cx="4259994" cy="45719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1602;p69">
            <a:extLst>
              <a:ext uri="{FF2B5EF4-FFF2-40B4-BE49-F238E27FC236}">
                <a16:creationId xmlns:a16="http://schemas.microsoft.com/office/drawing/2014/main" id="{921EC70A-EBEC-4EB0-9A5F-96502286A7F1}"/>
              </a:ext>
            </a:extLst>
          </p:cNvPr>
          <p:cNvSpPr/>
          <p:nvPr/>
        </p:nvSpPr>
        <p:spPr>
          <a:xfrm rot="-13831" flipV="1">
            <a:off x="1830576" y="4239952"/>
            <a:ext cx="4287768" cy="45719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FBF8097-C85D-4B44-8A88-FF47013BB4D4}"/>
              </a:ext>
            </a:extLst>
          </p:cNvPr>
          <p:cNvSpPr/>
          <p:nvPr/>
        </p:nvSpPr>
        <p:spPr>
          <a:xfrm>
            <a:off x="1851100" y="2023006"/>
            <a:ext cx="136447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sz="1200" b="1" dirty="0">
                <a:solidFill>
                  <a:schemeClr val="bg1">
                    <a:lumMod val="95000"/>
                  </a:schemeClr>
                </a:solidFill>
                <a:latin typeface="Asap"/>
                <a:ea typeface="Asap"/>
                <a:cs typeface="Asap"/>
                <a:sym typeface="Asap"/>
              </a:rPr>
              <a:t>0.58*** (0.48-0.70)</a:t>
            </a:r>
            <a:endParaRPr lang="en-US" sz="1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400E4109-FFC6-4B0F-B7E4-93134499848F}"/>
              </a:ext>
            </a:extLst>
          </p:cNvPr>
          <p:cNvSpPr/>
          <p:nvPr/>
        </p:nvSpPr>
        <p:spPr>
          <a:xfrm>
            <a:off x="3215576" y="2012384"/>
            <a:ext cx="136447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sz="1200" b="1" dirty="0">
                <a:solidFill>
                  <a:schemeClr val="bg1">
                    <a:lumMod val="95000"/>
                  </a:schemeClr>
                </a:solidFill>
                <a:latin typeface="Asap"/>
                <a:ea typeface="Asap"/>
                <a:cs typeface="Asap"/>
                <a:sym typeface="Asap"/>
              </a:rPr>
              <a:t>0.56*** (0.46-0.68)</a:t>
            </a:r>
            <a:endParaRPr lang="en-US" sz="1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2D39781D-A604-4098-BCDD-F3F632964DF1}"/>
              </a:ext>
            </a:extLst>
          </p:cNvPr>
          <p:cNvSpPr/>
          <p:nvPr/>
        </p:nvSpPr>
        <p:spPr>
          <a:xfrm>
            <a:off x="4800972" y="2014208"/>
            <a:ext cx="136447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sz="1200" b="1" dirty="0">
                <a:solidFill>
                  <a:schemeClr val="bg1">
                    <a:lumMod val="95000"/>
                  </a:schemeClr>
                </a:solidFill>
                <a:latin typeface="Asap"/>
                <a:ea typeface="Asap"/>
                <a:cs typeface="Asap"/>
                <a:sym typeface="Asap"/>
              </a:rPr>
              <a:t>0.56*** (0.46-0.68)</a:t>
            </a:r>
            <a:endParaRPr lang="en-US" sz="1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FE1712D5-1DA7-48AF-9478-2DF09E73C629}"/>
              </a:ext>
            </a:extLst>
          </p:cNvPr>
          <p:cNvSpPr/>
          <p:nvPr/>
        </p:nvSpPr>
        <p:spPr>
          <a:xfrm>
            <a:off x="1912911" y="2494591"/>
            <a:ext cx="136447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sz="1200" b="1" dirty="0">
                <a:solidFill>
                  <a:schemeClr val="bg1">
                    <a:lumMod val="95000"/>
                  </a:schemeClr>
                </a:solidFill>
                <a:latin typeface="Asap"/>
                <a:ea typeface="Asap"/>
                <a:cs typeface="Asap"/>
                <a:sym typeface="Asap"/>
              </a:rPr>
              <a:t>0.33** (0.15-0.72)</a:t>
            </a:r>
            <a:endParaRPr lang="en-US" sz="1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06EF2E8-ADE9-44D3-B42D-2EAEEB19FB0C}"/>
              </a:ext>
            </a:extLst>
          </p:cNvPr>
          <p:cNvSpPr/>
          <p:nvPr/>
        </p:nvSpPr>
        <p:spPr>
          <a:xfrm>
            <a:off x="3336415" y="2877540"/>
            <a:ext cx="136447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sz="1200" b="1" dirty="0">
                <a:solidFill>
                  <a:schemeClr val="bg1">
                    <a:lumMod val="95000"/>
                  </a:schemeClr>
                </a:solidFill>
                <a:latin typeface="Asap"/>
                <a:ea typeface="Asap"/>
                <a:cs typeface="Asap"/>
                <a:sym typeface="Asap"/>
              </a:rPr>
              <a:t>0.61*** (0.51-0.74)</a:t>
            </a:r>
            <a:endParaRPr lang="en-US" sz="1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3" name="Google Shape;1602;p69">
            <a:extLst>
              <a:ext uri="{FF2B5EF4-FFF2-40B4-BE49-F238E27FC236}">
                <a16:creationId xmlns:a16="http://schemas.microsoft.com/office/drawing/2014/main" id="{4790A3FD-A81B-467D-8183-A80DD50F58F2}"/>
              </a:ext>
            </a:extLst>
          </p:cNvPr>
          <p:cNvSpPr/>
          <p:nvPr/>
        </p:nvSpPr>
        <p:spPr>
          <a:xfrm rot="-13831" flipV="1">
            <a:off x="1830542" y="4537333"/>
            <a:ext cx="4279846" cy="45719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41338AA-9892-473C-BE15-DEFBF49B7724}"/>
              </a:ext>
            </a:extLst>
          </p:cNvPr>
          <p:cNvSpPr/>
          <p:nvPr/>
        </p:nvSpPr>
        <p:spPr>
          <a:xfrm>
            <a:off x="-25452" y="3657948"/>
            <a:ext cx="17892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Foreign-born x High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0342F931-A544-4FDF-A3B7-506930BDA076}"/>
              </a:ext>
            </a:extLst>
          </p:cNvPr>
          <p:cNvSpPr/>
          <p:nvPr/>
        </p:nvSpPr>
        <p:spPr>
          <a:xfrm>
            <a:off x="-25452" y="4009889"/>
            <a:ext cx="17892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Foreign-born x Low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73704B60-06C0-40CD-9C99-1C12ABC9A421}"/>
              </a:ext>
            </a:extLst>
          </p:cNvPr>
          <p:cNvSpPr/>
          <p:nvPr/>
        </p:nvSpPr>
        <p:spPr>
          <a:xfrm>
            <a:off x="-25452" y="4283886"/>
            <a:ext cx="17892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</a:rPr>
              <a:t>French-born x High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F8B2325-DD10-47D5-8F88-7165EADE9AEA}"/>
              </a:ext>
            </a:extLst>
          </p:cNvPr>
          <p:cNvSpPr/>
          <p:nvPr/>
        </p:nvSpPr>
        <p:spPr>
          <a:xfrm>
            <a:off x="4706712" y="3606114"/>
            <a:ext cx="136447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sz="1200" b="1" dirty="0">
                <a:solidFill>
                  <a:schemeClr val="bg1">
                    <a:lumMod val="95000"/>
                  </a:schemeClr>
                </a:solidFill>
                <a:latin typeface="Asap"/>
                <a:ea typeface="Asap"/>
                <a:cs typeface="Asap"/>
                <a:sym typeface="Asap"/>
              </a:rPr>
              <a:t>1.86*** (1.47-2.34)</a:t>
            </a:r>
            <a:endParaRPr lang="en-US" sz="1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EC7D846D-1A18-4C88-829B-B78537FF17C4}"/>
              </a:ext>
            </a:extLst>
          </p:cNvPr>
          <p:cNvSpPr/>
          <p:nvPr/>
        </p:nvSpPr>
        <p:spPr>
          <a:xfrm>
            <a:off x="4700891" y="3914542"/>
            <a:ext cx="136447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sz="1200" b="1" dirty="0">
                <a:solidFill>
                  <a:schemeClr val="bg1">
                    <a:lumMod val="95000"/>
                  </a:schemeClr>
                </a:solidFill>
                <a:latin typeface="Asap"/>
                <a:ea typeface="Asap"/>
                <a:cs typeface="Asap"/>
                <a:sym typeface="Asap"/>
              </a:rPr>
              <a:t>1.</a:t>
            </a:r>
            <a:r>
              <a:rPr lang="en-US" sz="1200" b="1" dirty="0">
                <a:solidFill>
                  <a:schemeClr val="bg1">
                    <a:lumMod val="95000"/>
                  </a:schemeClr>
                </a:solidFill>
                <a:latin typeface="Asap"/>
                <a:ea typeface="Asap"/>
                <a:cs typeface="Asap"/>
                <a:sym typeface="Asap"/>
              </a:rPr>
              <a:t>28</a:t>
            </a:r>
            <a:r>
              <a:rPr lang="en" sz="1200" b="1" dirty="0">
                <a:solidFill>
                  <a:schemeClr val="bg1">
                    <a:lumMod val="95000"/>
                  </a:schemeClr>
                </a:solidFill>
                <a:latin typeface="Asap"/>
                <a:ea typeface="Asap"/>
                <a:cs typeface="Asap"/>
                <a:sym typeface="Asap"/>
              </a:rPr>
              <a:t>*** (1.14-1.44)</a:t>
            </a:r>
            <a:endParaRPr lang="en-US" sz="1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D1A30456-83D8-40BD-B518-932671E76B63}"/>
              </a:ext>
            </a:extLst>
          </p:cNvPr>
          <p:cNvSpPr/>
          <p:nvPr/>
        </p:nvSpPr>
        <p:spPr>
          <a:xfrm>
            <a:off x="4700891" y="4269048"/>
            <a:ext cx="136447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sz="1200" b="1" dirty="0">
                <a:solidFill>
                  <a:schemeClr val="bg1">
                    <a:lumMod val="95000"/>
                  </a:schemeClr>
                </a:solidFill>
                <a:latin typeface="Asap"/>
                <a:ea typeface="Asap"/>
                <a:cs typeface="Asap"/>
                <a:sym typeface="Asap"/>
              </a:rPr>
              <a:t>1.82*** (1.43-2.31)</a:t>
            </a:r>
            <a:endParaRPr lang="en-US" sz="1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FAFCD69-5B77-4F31-A5FF-7F4EFFB7B65D}"/>
              </a:ext>
            </a:extLst>
          </p:cNvPr>
          <p:cNvSpPr/>
          <p:nvPr/>
        </p:nvSpPr>
        <p:spPr>
          <a:xfrm>
            <a:off x="25876" y="4620184"/>
            <a:ext cx="7690768" cy="432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1000" u="sng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Source</a:t>
            </a:r>
            <a:r>
              <a:rPr lang="en-US" sz="10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Author’s calculations based upon Permanent Demographic Sample (EDP), 1990–2019, N = 648,040 children born in France. Reference categories are in parentheses. Analyses are weighted. ***p&lt;0.001; **p&lt;0.01; *p&lt;0.05.</a:t>
            </a:r>
            <a:endParaRPr lang="en-US" sz="1000" dirty="0">
              <a:solidFill>
                <a:schemeClr val="bg1">
                  <a:lumMod val="9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ED12F0C-29FB-4505-9BFC-279F77B4A9C1}"/>
              </a:ext>
            </a:extLst>
          </p:cNvPr>
          <p:cNvSpPr/>
          <p:nvPr/>
        </p:nvSpPr>
        <p:spPr>
          <a:xfrm>
            <a:off x="6139478" y="1405054"/>
            <a:ext cx="2885234" cy="321513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/>
              <a:t>Significant influence of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en-US" sz="1000" dirty="0"/>
              <a:t> paternal support in line with previous studies </a:t>
            </a:r>
            <a:r>
              <a:rPr lang="en-US" sz="1000" dirty="0">
                <a:solidFill>
                  <a:schemeClr val="dk2"/>
                </a:solidFill>
                <a:latin typeface="Proxima Nova"/>
                <a:sym typeface="Proxima Nova"/>
              </a:rPr>
              <a:t>(</a:t>
            </a:r>
            <a:r>
              <a:rPr lang="en-US" sz="1000" dirty="0" err="1">
                <a:solidFill>
                  <a:schemeClr val="dk2"/>
                </a:solidFill>
                <a:latin typeface="Proxima Nova"/>
                <a:sym typeface="Proxima Nova"/>
              </a:rPr>
              <a:t>Gaudino</a:t>
            </a:r>
            <a:r>
              <a:rPr lang="en-US" sz="1000" dirty="0">
                <a:solidFill>
                  <a:schemeClr val="dk2"/>
                </a:solidFill>
                <a:latin typeface="Proxima Nova"/>
                <a:sym typeface="Proxima Nova"/>
              </a:rPr>
              <a:t> et al., 1999, Tan et al., 2004, DeSisto et al.,2018)  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endParaRPr lang="en-US" sz="1000" dirty="0"/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en-US" sz="1000" dirty="0"/>
              <a:t> the level of development on U5M  consistent with the positive association between IMR in the mother's country of origin and IMR in Norway </a:t>
            </a:r>
            <a:r>
              <a:rPr lang="en-US" sz="1000" dirty="0">
                <a:solidFill>
                  <a:schemeClr val="dk2"/>
                </a:solidFill>
                <a:latin typeface="Proxima Nova"/>
              </a:rPr>
              <a:t>(Kinge &amp; Kornstad, 2013)</a:t>
            </a:r>
          </a:p>
          <a:p>
            <a:pPr algn="ctr"/>
            <a:r>
              <a:rPr lang="en-US" sz="1000" dirty="0"/>
              <a:t> 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en-US" sz="1000" dirty="0"/>
              <a:t>% of births of immigrant not consistent with inverse association between the % of immigrants in the neighborhood </a:t>
            </a:r>
            <a:r>
              <a:rPr lang="en-US" sz="1000"/>
              <a:t>and PTB </a:t>
            </a:r>
            <a:r>
              <a:rPr lang="en-US" sz="1000" dirty="0"/>
              <a:t>among Sub-Saharan African women but consistent with the positive relationship for French natives </a:t>
            </a:r>
            <a:r>
              <a:rPr lang="en-US" sz="1000" dirty="0">
                <a:solidFill>
                  <a:schemeClr val="dk2"/>
                </a:solidFill>
                <a:latin typeface="Proxima Nova"/>
              </a:rPr>
              <a:t>(Zeitlin et al., 2011)</a:t>
            </a:r>
          </a:p>
        </p:txBody>
      </p:sp>
      <p:sp>
        <p:nvSpPr>
          <p:cNvPr id="52" name="Google Shape;1048;p52">
            <a:extLst>
              <a:ext uri="{FF2B5EF4-FFF2-40B4-BE49-F238E27FC236}">
                <a16:creationId xmlns:a16="http://schemas.microsoft.com/office/drawing/2014/main" id="{45D99E35-1DA9-4045-836A-DC6FEE3CEC2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8638" y="-24887"/>
            <a:ext cx="4967214" cy="55705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/>
              <a:t>Results-multivariate</a:t>
            </a:r>
            <a:r>
              <a:rPr lang="en-US" sz="2400" dirty="0"/>
              <a:t> analysis (2)</a:t>
            </a:r>
            <a:endParaRPr sz="2400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5071F093-B9A8-4739-BE53-14FBC1283B10}"/>
              </a:ext>
            </a:extLst>
          </p:cNvPr>
          <p:cNvSpPr/>
          <p:nvPr/>
        </p:nvSpPr>
        <p:spPr>
          <a:xfrm>
            <a:off x="23554" y="773781"/>
            <a:ext cx="44284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NB: All these models were adjusted for child and parent characteristics, the results of which are not presented here.</a:t>
            </a:r>
            <a:endParaRPr lang="en-US" sz="10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3" name="Google Shape;1543;p68"/>
          <p:cNvSpPr/>
          <p:nvPr/>
        </p:nvSpPr>
        <p:spPr>
          <a:xfrm>
            <a:off x="5556283" y="1399425"/>
            <a:ext cx="2994507" cy="653850"/>
          </a:xfrm>
          <a:custGeom>
            <a:avLst/>
            <a:gdLst/>
            <a:ahLst/>
            <a:cxnLst/>
            <a:rect l="l" t="t" r="r" b="b"/>
            <a:pathLst>
              <a:path w="175015" h="26154" extrusionOk="0">
                <a:moveTo>
                  <a:pt x="175015" y="26154"/>
                </a:moveTo>
                <a:lnTo>
                  <a:pt x="0" y="25431"/>
                </a:lnTo>
                <a:lnTo>
                  <a:pt x="2331" y="1260"/>
                </a:lnTo>
                <a:lnTo>
                  <a:pt x="17205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1544" name="Google Shape;1544;p68"/>
          <p:cNvSpPr/>
          <p:nvPr/>
        </p:nvSpPr>
        <p:spPr>
          <a:xfrm>
            <a:off x="2898675" y="1443050"/>
            <a:ext cx="2460499" cy="603600"/>
          </a:xfrm>
          <a:custGeom>
            <a:avLst/>
            <a:gdLst/>
            <a:ahLst/>
            <a:cxnLst/>
            <a:rect l="l" t="t" r="r" b="b"/>
            <a:pathLst>
              <a:path w="101684" h="24144" extrusionOk="0">
                <a:moveTo>
                  <a:pt x="101684" y="23687"/>
                </a:moveTo>
                <a:lnTo>
                  <a:pt x="4901" y="24144"/>
                </a:lnTo>
                <a:lnTo>
                  <a:pt x="0" y="1260"/>
                </a:lnTo>
                <a:lnTo>
                  <a:pt x="97154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1545" name="Google Shape;1545;p68"/>
          <p:cNvSpPr/>
          <p:nvPr/>
        </p:nvSpPr>
        <p:spPr>
          <a:xfrm flipH="1">
            <a:off x="656850" y="1443050"/>
            <a:ext cx="2064650" cy="653845"/>
          </a:xfrm>
          <a:custGeom>
            <a:avLst/>
            <a:gdLst/>
            <a:ahLst/>
            <a:cxnLst/>
            <a:rect l="l" t="t" r="r" b="b"/>
            <a:pathLst>
              <a:path w="86378" h="22952" extrusionOk="0">
                <a:moveTo>
                  <a:pt x="86378" y="0"/>
                </a:moveTo>
                <a:lnTo>
                  <a:pt x="8171" y="1355"/>
                </a:lnTo>
                <a:lnTo>
                  <a:pt x="0" y="21846"/>
                </a:lnTo>
                <a:lnTo>
                  <a:pt x="84895" y="2295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1546" name="Google Shape;1546;p68"/>
          <p:cNvSpPr txBox="1">
            <a:spLocks noGrp="1"/>
          </p:cNvSpPr>
          <p:nvPr>
            <p:ph type="title"/>
          </p:nvPr>
        </p:nvSpPr>
        <p:spPr>
          <a:xfrm>
            <a:off x="24397" y="70470"/>
            <a:ext cx="2584018" cy="45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Conclusion</a:t>
            </a:r>
            <a:endParaRPr dirty="0"/>
          </a:p>
        </p:txBody>
      </p:sp>
      <p:sp>
        <p:nvSpPr>
          <p:cNvPr id="1547" name="Google Shape;1547;p68"/>
          <p:cNvSpPr txBox="1"/>
          <p:nvPr/>
        </p:nvSpPr>
        <p:spPr>
          <a:xfrm>
            <a:off x="543764" y="1521834"/>
            <a:ext cx="2064650" cy="592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3C3B39"/>
                </a:solidFill>
                <a:latin typeface="Yanone Kaffeesatz Medium"/>
                <a:ea typeface="Yanone Kaffeesatz Medium"/>
                <a:cs typeface="Yanone Kaffeesatz Medium"/>
                <a:sym typeface="Yanone Kaffeesatz Medium"/>
              </a:rPr>
              <a:t>Lessons</a:t>
            </a:r>
            <a:r>
              <a:rPr lang="en-US" sz="3000" dirty="0">
                <a:solidFill>
                  <a:srgbClr val="3C3B39"/>
                </a:solidFill>
                <a:latin typeface="Yanone Kaffeesatz Medium"/>
                <a:ea typeface="Yanone Kaffeesatz Medium"/>
                <a:cs typeface="Yanone Kaffeesatz Medium"/>
                <a:sym typeface="Yanone Kaffeesatz Medium"/>
              </a:rPr>
              <a:t> </a:t>
            </a:r>
            <a:r>
              <a:rPr lang="en-US" sz="2800" dirty="0">
                <a:solidFill>
                  <a:srgbClr val="3C3B39"/>
                </a:solidFill>
                <a:latin typeface="Yanone Kaffeesatz Medium"/>
                <a:ea typeface="Yanone Kaffeesatz Medium"/>
                <a:cs typeface="Yanone Kaffeesatz Medium"/>
                <a:sym typeface="Yanone Kaffeesatz Medium"/>
              </a:rPr>
              <a:t>learned</a:t>
            </a:r>
            <a:endParaRPr sz="2800" dirty="0">
              <a:solidFill>
                <a:srgbClr val="9596C8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548" name="Google Shape;1548;p68"/>
          <p:cNvSpPr txBox="1"/>
          <p:nvPr/>
        </p:nvSpPr>
        <p:spPr>
          <a:xfrm>
            <a:off x="3065632" y="1613376"/>
            <a:ext cx="2064600" cy="3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3000" dirty="0">
                <a:solidFill>
                  <a:srgbClr val="3C3B39"/>
                </a:solidFill>
                <a:latin typeface="Yanone Kaffeesatz Medium"/>
                <a:ea typeface="Yanone Kaffeesatz Medium"/>
                <a:cs typeface="Yanone Kaffeesatz Medium"/>
                <a:sym typeface="Yanone Kaffeesatz Medium"/>
              </a:rPr>
              <a:t>Strengths</a:t>
            </a:r>
            <a:endParaRPr sz="2200" dirty="0">
              <a:solidFill>
                <a:srgbClr val="9596C8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549" name="Google Shape;1549;p68"/>
          <p:cNvSpPr txBox="1"/>
          <p:nvPr/>
        </p:nvSpPr>
        <p:spPr>
          <a:xfrm>
            <a:off x="5728137" y="1582876"/>
            <a:ext cx="2650800" cy="3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rgbClr val="3C3B39"/>
                </a:solidFill>
                <a:latin typeface="Yanone Kaffeesatz Medium"/>
                <a:ea typeface="Yanone Kaffeesatz Medium"/>
                <a:cs typeface="Yanone Kaffeesatz Medium"/>
                <a:sym typeface="Yanone Kaffeesatz Medium"/>
              </a:rPr>
              <a:t>Limitations</a:t>
            </a:r>
            <a:endParaRPr sz="3000" dirty="0">
              <a:solidFill>
                <a:srgbClr val="3C3B39"/>
              </a:solidFill>
              <a:latin typeface="Yanone Kaffeesatz Medium"/>
              <a:ea typeface="Yanone Kaffeesatz Medium"/>
              <a:cs typeface="Yanone Kaffeesatz Medium"/>
              <a:sym typeface="Yanone Kaffeesatz Medium"/>
            </a:endParaRPr>
          </a:p>
        </p:txBody>
      </p:sp>
      <p:sp>
        <p:nvSpPr>
          <p:cNvPr id="1550" name="Google Shape;1550;p68"/>
          <p:cNvSpPr txBox="1"/>
          <p:nvPr/>
        </p:nvSpPr>
        <p:spPr>
          <a:xfrm>
            <a:off x="3025087" y="3998371"/>
            <a:ext cx="2531195" cy="700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  <a:latin typeface="+mj-lt"/>
                <a:sym typeface="Asap Medium"/>
              </a:rPr>
              <a:t>Contribute to enrich research into children's health by taking into account </a:t>
            </a:r>
            <a:r>
              <a:rPr lang="en-US" sz="11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overlooked factors like home country context and paternal support</a:t>
            </a:r>
            <a:endParaRPr sz="1100" dirty="0">
              <a:solidFill>
                <a:schemeClr val="bg1">
                  <a:lumMod val="95000"/>
                </a:schemeClr>
              </a:solidFill>
              <a:latin typeface="+mj-lt"/>
              <a:sym typeface="Roboto"/>
            </a:endParaRPr>
          </a:p>
        </p:txBody>
      </p:sp>
      <p:sp>
        <p:nvSpPr>
          <p:cNvPr id="1552" name="Google Shape;1552;p68"/>
          <p:cNvSpPr txBox="1"/>
          <p:nvPr/>
        </p:nvSpPr>
        <p:spPr>
          <a:xfrm>
            <a:off x="323000" y="3618906"/>
            <a:ext cx="2398500" cy="1101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1200" dirty="0">
                <a:solidFill>
                  <a:schemeClr val="bg1">
                    <a:lumMod val="95000"/>
                  </a:schemeClr>
                </a:solidFill>
              </a:rPr>
              <a:t>The crucial role of the home country context,  paternal support  and the clustering of births to children of immigrants on child survival </a:t>
            </a:r>
            <a:endParaRPr sz="1200" dirty="0">
              <a:solidFill>
                <a:schemeClr val="bg1">
                  <a:lumMod val="95000"/>
                </a:schemeClr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53" name="Google Shape;1553;p68"/>
          <p:cNvSpPr txBox="1"/>
          <p:nvPr/>
        </p:nvSpPr>
        <p:spPr>
          <a:xfrm>
            <a:off x="5728137" y="3916400"/>
            <a:ext cx="2822653" cy="803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95000"/>
                  </a:schemeClr>
                </a:solidFill>
                <a:sym typeface="Asap Medium"/>
              </a:rPr>
              <a:t>What about </a:t>
            </a:r>
            <a:r>
              <a:rPr lang="en-US" sz="1200" dirty="0">
                <a:solidFill>
                  <a:schemeClr val="bg1">
                    <a:lumMod val="95000"/>
                  </a:schemeClr>
                </a:solidFill>
              </a:rPr>
              <a:t>biomedical and health behavior variables during pregnancy ?</a:t>
            </a:r>
            <a:endParaRPr sz="1200" dirty="0">
              <a:solidFill>
                <a:schemeClr val="bg1">
                  <a:lumMod val="95000"/>
                </a:schemeClr>
              </a:solidFill>
              <a:sym typeface="Roboto"/>
            </a:endParaRPr>
          </a:p>
        </p:txBody>
      </p:sp>
      <p:sp>
        <p:nvSpPr>
          <p:cNvPr id="1554" name="Google Shape;1554;p68"/>
          <p:cNvSpPr txBox="1"/>
          <p:nvPr/>
        </p:nvSpPr>
        <p:spPr>
          <a:xfrm>
            <a:off x="2898682" y="2247503"/>
            <a:ext cx="2398500" cy="782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Weighting technique used  to address bias arising from differences in observable characteristics and to clarify the real role of migration background in inequalities in the U5M</a:t>
            </a:r>
            <a:endParaRPr sz="1100" dirty="0">
              <a:solidFill>
                <a:schemeClr val="bg1">
                  <a:lumMod val="95000"/>
                </a:schemeClr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57" name="Google Shape;1557;p68"/>
          <p:cNvSpPr txBox="1"/>
          <p:nvPr/>
        </p:nvSpPr>
        <p:spPr>
          <a:xfrm>
            <a:off x="5470287" y="2302674"/>
            <a:ext cx="3220230" cy="809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1200" dirty="0">
                <a:solidFill>
                  <a:schemeClr val="bg1">
                    <a:lumMod val="95000"/>
                  </a:schemeClr>
                </a:solidFill>
                <a:sym typeface="Asap Medium"/>
              </a:rPr>
              <a:t>PSM is sensitive to the choice of variables  based </a:t>
            </a:r>
            <a:r>
              <a:rPr lang="en-US" sz="1200" dirty="0">
                <a:solidFill>
                  <a:schemeClr val="bg1">
                    <a:lumMod val="95000"/>
                  </a:schemeClr>
                </a:solidFill>
              </a:rPr>
              <a:t>on observable characteristics. This may introduce bias due to unobservable factors </a:t>
            </a:r>
            <a:r>
              <a:rPr lang="en-US" sz="1200" dirty="0">
                <a:solidFill>
                  <a:schemeClr val="dk2"/>
                </a:solidFill>
                <a:latin typeface="Proxima Nova"/>
                <a:ea typeface="+mn-ea"/>
                <a:cs typeface="+mn-cs"/>
              </a:rPr>
              <a:t>(</a:t>
            </a:r>
            <a:r>
              <a:rPr lang="en-US" sz="1200" dirty="0" err="1">
                <a:solidFill>
                  <a:schemeClr val="dk2"/>
                </a:solidFill>
                <a:latin typeface="Proxima Nova"/>
                <a:ea typeface="+mn-ea"/>
                <a:cs typeface="+mn-cs"/>
              </a:rPr>
              <a:t>Lecocq</a:t>
            </a:r>
            <a:r>
              <a:rPr lang="en-US" sz="1200" dirty="0">
                <a:solidFill>
                  <a:schemeClr val="dk2"/>
                </a:solidFill>
                <a:latin typeface="Proxima Nova"/>
                <a:ea typeface="+mn-ea"/>
                <a:cs typeface="+mn-cs"/>
              </a:rPr>
              <a:t> et al., 2016) </a:t>
            </a:r>
            <a:endParaRPr sz="1200" dirty="0">
              <a:solidFill>
                <a:schemeClr val="dk2"/>
              </a:solidFill>
              <a:latin typeface="Proxima Nova"/>
              <a:ea typeface="+mn-ea"/>
              <a:cs typeface="+mn-cs"/>
              <a:sym typeface="Asap Medium"/>
            </a:endParaRPr>
          </a:p>
        </p:txBody>
      </p:sp>
      <p:sp>
        <p:nvSpPr>
          <p:cNvPr id="1558" name="Google Shape;1558;p68"/>
          <p:cNvSpPr txBox="1"/>
          <p:nvPr/>
        </p:nvSpPr>
        <p:spPr>
          <a:xfrm>
            <a:off x="2851983" y="3189280"/>
            <a:ext cx="2398500" cy="803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  <a:latin typeface="+mj-lt"/>
                <a:ea typeface="Asap Medium"/>
                <a:cs typeface="Asap Medium"/>
                <a:sym typeface="Asap Medium"/>
              </a:rPr>
              <a:t>The longitudinal approach used, ensures reliable regression estimates</a:t>
            </a:r>
            <a:r>
              <a:rPr lang="en-US" sz="1100" dirty="0">
                <a:solidFill>
                  <a:schemeClr val="dk2"/>
                </a:solidFill>
                <a:latin typeface="+mj-lt"/>
                <a:ea typeface="Asap Medium"/>
                <a:cs typeface="Asap Medium"/>
                <a:sym typeface="Asap Medium"/>
              </a:rPr>
              <a:t> </a:t>
            </a:r>
            <a:r>
              <a:rPr lang="en-US" sz="1100" dirty="0">
                <a:solidFill>
                  <a:schemeClr val="dk2"/>
                </a:solidFill>
                <a:latin typeface="Proxima Nova"/>
                <a:ea typeface="+mn-ea"/>
                <a:cs typeface="+mn-cs"/>
              </a:rPr>
              <a:t>(Bocquier et al., 2019)</a:t>
            </a:r>
            <a:endParaRPr sz="1100" dirty="0">
              <a:solidFill>
                <a:schemeClr val="dk2"/>
              </a:solidFill>
              <a:latin typeface="Proxima Nova"/>
              <a:ea typeface="+mn-ea"/>
              <a:cs typeface="+mn-cs"/>
              <a:sym typeface="Roboto"/>
            </a:endParaRPr>
          </a:p>
        </p:txBody>
      </p:sp>
      <p:sp>
        <p:nvSpPr>
          <p:cNvPr id="1561" name="Google Shape;1561;p68"/>
          <p:cNvSpPr txBox="1"/>
          <p:nvPr/>
        </p:nvSpPr>
        <p:spPr>
          <a:xfrm>
            <a:off x="5470287" y="3112471"/>
            <a:ext cx="3166500" cy="773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1200" dirty="0">
                <a:solidFill>
                  <a:schemeClr val="bg1">
                    <a:lumMod val="95000"/>
                  </a:schemeClr>
                </a:solidFill>
              </a:rPr>
              <a:t>Does paternal support, as measured, really reflect involvement or support during pregnancy ?</a:t>
            </a:r>
            <a:endParaRPr sz="1200" dirty="0">
              <a:solidFill>
                <a:schemeClr val="bg1">
                  <a:lumMod val="95000"/>
                </a:schemeClr>
              </a:solidFill>
              <a:sym typeface="Roboto"/>
            </a:endParaRPr>
          </a:p>
        </p:txBody>
      </p:sp>
      <p:sp>
        <p:nvSpPr>
          <p:cNvPr id="30" name="Google Shape;6913;p90">
            <a:extLst>
              <a:ext uri="{FF2B5EF4-FFF2-40B4-BE49-F238E27FC236}">
                <a16:creationId xmlns:a16="http://schemas.microsoft.com/office/drawing/2014/main" id="{7ACE4D6C-8E8C-456F-9A7F-61C78B5F6992}"/>
              </a:ext>
            </a:extLst>
          </p:cNvPr>
          <p:cNvSpPr/>
          <p:nvPr/>
        </p:nvSpPr>
        <p:spPr>
          <a:xfrm>
            <a:off x="555388" y="2209551"/>
            <a:ext cx="315672" cy="369974"/>
          </a:xfrm>
          <a:custGeom>
            <a:avLst/>
            <a:gdLst/>
            <a:ahLst/>
            <a:cxnLst/>
            <a:rect l="l" t="t" r="r" b="b"/>
            <a:pathLst>
              <a:path w="10807" h="12666" extrusionOk="0">
                <a:moveTo>
                  <a:pt x="5419" y="851"/>
                </a:moveTo>
                <a:cubicBezTo>
                  <a:pt x="5640" y="851"/>
                  <a:pt x="5797" y="1040"/>
                  <a:pt x="5829" y="1261"/>
                </a:cubicBezTo>
                <a:cubicBezTo>
                  <a:pt x="5829" y="1513"/>
                  <a:pt x="6049" y="1670"/>
                  <a:pt x="6270" y="1670"/>
                </a:cubicBezTo>
                <a:lnTo>
                  <a:pt x="7940" y="1670"/>
                </a:lnTo>
                <a:cubicBezTo>
                  <a:pt x="8160" y="1670"/>
                  <a:pt x="8318" y="1859"/>
                  <a:pt x="8349" y="2048"/>
                </a:cubicBezTo>
                <a:lnTo>
                  <a:pt x="8349" y="2489"/>
                </a:lnTo>
                <a:lnTo>
                  <a:pt x="2615" y="2489"/>
                </a:lnTo>
                <a:lnTo>
                  <a:pt x="2615" y="2048"/>
                </a:lnTo>
                <a:lnTo>
                  <a:pt x="2521" y="2048"/>
                </a:lnTo>
                <a:cubicBezTo>
                  <a:pt x="2521" y="1828"/>
                  <a:pt x="2741" y="1670"/>
                  <a:pt x="2962" y="1670"/>
                </a:cubicBezTo>
                <a:lnTo>
                  <a:pt x="4569" y="1670"/>
                </a:lnTo>
                <a:cubicBezTo>
                  <a:pt x="4821" y="1670"/>
                  <a:pt x="5010" y="1481"/>
                  <a:pt x="5010" y="1261"/>
                </a:cubicBezTo>
                <a:cubicBezTo>
                  <a:pt x="5010" y="1040"/>
                  <a:pt x="5199" y="882"/>
                  <a:pt x="5419" y="851"/>
                </a:cubicBezTo>
                <a:close/>
                <a:moveTo>
                  <a:pt x="8203" y="5651"/>
                </a:moveTo>
                <a:cubicBezTo>
                  <a:pt x="8417" y="5651"/>
                  <a:pt x="8629" y="5730"/>
                  <a:pt x="8790" y="5892"/>
                </a:cubicBezTo>
                <a:lnTo>
                  <a:pt x="8885" y="5955"/>
                </a:lnTo>
                <a:cubicBezTo>
                  <a:pt x="9200" y="6270"/>
                  <a:pt x="9200" y="6805"/>
                  <a:pt x="8885" y="7152"/>
                </a:cubicBezTo>
                <a:lnTo>
                  <a:pt x="5577" y="10428"/>
                </a:lnTo>
                <a:cubicBezTo>
                  <a:pt x="5419" y="10586"/>
                  <a:pt x="5199" y="10665"/>
                  <a:pt x="4978" y="10665"/>
                </a:cubicBezTo>
                <a:cubicBezTo>
                  <a:pt x="4758" y="10665"/>
                  <a:pt x="4537" y="10586"/>
                  <a:pt x="4380" y="10428"/>
                </a:cubicBezTo>
                <a:lnTo>
                  <a:pt x="2773" y="8822"/>
                </a:lnTo>
                <a:cubicBezTo>
                  <a:pt x="2458" y="8507"/>
                  <a:pt x="2458" y="7971"/>
                  <a:pt x="2773" y="7656"/>
                </a:cubicBezTo>
                <a:lnTo>
                  <a:pt x="2836" y="7561"/>
                </a:lnTo>
                <a:cubicBezTo>
                  <a:pt x="2993" y="7404"/>
                  <a:pt x="3214" y="7325"/>
                  <a:pt x="3434" y="7325"/>
                </a:cubicBezTo>
                <a:cubicBezTo>
                  <a:pt x="3655" y="7325"/>
                  <a:pt x="3876" y="7404"/>
                  <a:pt x="4033" y="7561"/>
                </a:cubicBezTo>
                <a:lnTo>
                  <a:pt x="4978" y="8507"/>
                </a:lnTo>
                <a:lnTo>
                  <a:pt x="7625" y="5860"/>
                </a:lnTo>
                <a:cubicBezTo>
                  <a:pt x="7793" y="5722"/>
                  <a:pt x="7999" y="5651"/>
                  <a:pt x="8203" y="5651"/>
                </a:cubicBezTo>
                <a:close/>
                <a:moveTo>
                  <a:pt x="5419" y="0"/>
                </a:moveTo>
                <a:cubicBezTo>
                  <a:pt x="4852" y="0"/>
                  <a:pt x="4411" y="347"/>
                  <a:pt x="4222" y="851"/>
                </a:cubicBezTo>
                <a:lnTo>
                  <a:pt x="2930" y="851"/>
                </a:lnTo>
                <a:cubicBezTo>
                  <a:pt x="2363" y="851"/>
                  <a:pt x="1954" y="1198"/>
                  <a:pt x="1733" y="1670"/>
                </a:cubicBezTo>
                <a:lnTo>
                  <a:pt x="442" y="1670"/>
                </a:lnTo>
                <a:cubicBezTo>
                  <a:pt x="221" y="1670"/>
                  <a:pt x="0" y="1859"/>
                  <a:pt x="0" y="2048"/>
                </a:cubicBezTo>
                <a:lnTo>
                  <a:pt x="0" y="12256"/>
                </a:lnTo>
                <a:cubicBezTo>
                  <a:pt x="0" y="12508"/>
                  <a:pt x="221" y="12665"/>
                  <a:pt x="442" y="12665"/>
                </a:cubicBezTo>
                <a:lnTo>
                  <a:pt x="10366" y="12665"/>
                </a:lnTo>
                <a:cubicBezTo>
                  <a:pt x="10618" y="12665"/>
                  <a:pt x="10807" y="12445"/>
                  <a:pt x="10807" y="12256"/>
                </a:cubicBezTo>
                <a:lnTo>
                  <a:pt x="10807" y="2048"/>
                </a:lnTo>
                <a:cubicBezTo>
                  <a:pt x="10807" y="1828"/>
                  <a:pt x="10618" y="1670"/>
                  <a:pt x="10366" y="1670"/>
                </a:cubicBezTo>
                <a:lnTo>
                  <a:pt x="9074" y="1670"/>
                </a:lnTo>
                <a:cubicBezTo>
                  <a:pt x="8916" y="1198"/>
                  <a:pt x="8444" y="851"/>
                  <a:pt x="7877" y="851"/>
                </a:cubicBezTo>
                <a:lnTo>
                  <a:pt x="6585" y="851"/>
                </a:lnTo>
                <a:cubicBezTo>
                  <a:pt x="6427" y="378"/>
                  <a:pt x="5955" y="0"/>
                  <a:pt x="5419" y="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B050"/>
              </a:solidFill>
            </a:endParaRPr>
          </a:p>
        </p:txBody>
      </p:sp>
      <p:sp>
        <p:nvSpPr>
          <p:cNvPr id="31" name="Google Shape;993;p49">
            <a:extLst>
              <a:ext uri="{FF2B5EF4-FFF2-40B4-BE49-F238E27FC236}">
                <a16:creationId xmlns:a16="http://schemas.microsoft.com/office/drawing/2014/main" id="{0578A698-F6A3-406C-904D-29F86C5BF2F2}"/>
              </a:ext>
            </a:extLst>
          </p:cNvPr>
          <p:cNvSpPr txBox="1"/>
          <p:nvPr/>
        </p:nvSpPr>
        <p:spPr>
          <a:xfrm>
            <a:off x="960393" y="2134156"/>
            <a:ext cx="987353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1600" b="1" dirty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</a:t>
            </a:r>
            <a:r>
              <a:rPr lang="en-US" sz="1600" b="1" baseline="-25000" dirty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r>
              <a:rPr lang="fr-FR" sz="1600" b="1" dirty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Rowdies"/>
                <a:ea typeface="Rowdies"/>
                <a:cs typeface="Rowdies"/>
                <a:sym typeface="Rowdies"/>
              </a:rPr>
              <a:t>-</a:t>
            </a:r>
            <a:r>
              <a:rPr lang="en-US" sz="1600" b="1" dirty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</a:t>
            </a:r>
            <a:r>
              <a:rPr lang="en-US" sz="1600" b="1" baseline="-25000" dirty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en-US" sz="1600" b="1" dirty="0">
              <a:ln w="0"/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Rowdies"/>
              <a:ea typeface="Rowdies"/>
              <a:cs typeface="Rowdies"/>
              <a:sym typeface="Rowdies"/>
            </a:endParaRPr>
          </a:p>
        </p:txBody>
      </p:sp>
      <p:grpSp>
        <p:nvGrpSpPr>
          <p:cNvPr id="35" name="Google Shape;6733;p89">
            <a:extLst>
              <a:ext uri="{FF2B5EF4-FFF2-40B4-BE49-F238E27FC236}">
                <a16:creationId xmlns:a16="http://schemas.microsoft.com/office/drawing/2014/main" id="{AE2D8C9A-9125-444E-A28B-3B8AE5054851}"/>
              </a:ext>
            </a:extLst>
          </p:cNvPr>
          <p:cNvGrpSpPr/>
          <p:nvPr/>
        </p:nvGrpSpPr>
        <p:grpSpPr>
          <a:xfrm>
            <a:off x="555388" y="2654147"/>
            <a:ext cx="339253" cy="339253"/>
            <a:chOff x="2085525" y="4992125"/>
            <a:chExt cx="481825" cy="481825"/>
          </a:xfrm>
          <a:solidFill>
            <a:srgbClr val="FF0000"/>
          </a:solidFill>
        </p:grpSpPr>
        <p:sp>
          <p:nvSpPr>
            <p:cNvPr id="36" name="Google Shape;6734;p89">
              <a:extLst>
                <a:ext uri="{FF2B5EF4-FFF2-40B4-BE49-F238E27FC236}">
                  <a16:creationId xmlns:a16="http://schemas.microsoft.com/office/drawing/2014/main" id="{719DFE20-C5F0-487F-9C7E-F6CA46B0F088}"/>
                </a:ext>
              </a:extLst>
            </p:cNvPr>
            <p:cNvSpPr/>
            <p:nvPr/>
          </p:nvSpPr>
          <p:spPr>
            <a:xfrm>
              <a:off x="2244150" y="5152125"/>
              <a:ext cx="164500" cy="161825"/>
            </a:xfrm>
            <a:custGeom>
              <a:avLst/>
              <a:gdLst/>
              <a:ahLst/>
              <a:cxnLst/>
              <a:rect l="l" t="t" r="r" b="b"/>
              <a:pathLst>
                <a:path w="6580" h="6473" extrusionOk="0">
                  <a:moveTo>
                    <a:pt x="618" y="1"/>
                  </a:moveTo>
                  <a:cubicBezTo>
                    <a:pt x="474" y="1"/>
                    <a:pt x="329" y="56"/>
                    <a:pt x="220" y="165"/>
                  </a:cubicBezTo>
                  <a:cubicBezTo>
                    <a:pt x="3" y="385"/>
                    <a:pt x="0" y="737"/>
                    <a:pt x="214" y="957"/>
                  </a:cubicBezTo>
                  <a:lnTo>
                    <a:pt x="2093" y="2836"/>
                  </a:lnTo>
                  <a:cubicBezTo>
                    <a:pt x="2313" y="3059"/>
                    <a:pt x="2313" y="3414"/>
                    <a:pt x="2093" y="3637"/>
                  </a:cubicBezTo>
                  <a:lnTo>
                    <a:pt x="214" y="5516"/>
                  </a:lnTo>
                  <a:cubicBezTo>
                    <a:pt x="0" y="5736"/>
                    <a:pt x="3" y="6088"/>
                    <a:pt x="220" y="6308"/>
                  </a:cubicBezTo>
                  <a:cubicBezTo>
                    <a:pt x="329" y="6418"/>
                    <a:pt x="474" y="6473"/>
                    <a:pt x="618" y="6473"/>
                  </a:cubicBezTo>
                  <a:cubicBezTo>
                    <a:pt x="760" y="6473"/>
                    <a:pt x="902" y="6420"/>
                    <a:pt x="1012" y="6314"/>
                  </a:cubicBezTo>
                  <a:lnTo>
                    <a:pt x="1018" y="6308"/>
                  </a:lnTo>
                  <a:lnTo>
                    <a:pt x="2897" y="4495"/>
                  </a:lnTo>
                  <a:cubicBezTo>
                    <a:pt x="3007" y="4390"/>
                    <a:pt x="3148" y="4337"/>
                    <a:pt x="3290" y="4337"/>
                  </a:cubicBezTo>
                  <a:cubicBezTo>
                    <a:pt x="3431" y="4337"/>
                    <a:pt x="3573" y="4390"/>
                    <a:pt x="3683" y="4495"/>
                  </a:cubicBezTo>
                  <a:lnTo>
                    <a:pt x="5562" y="6308"/>
                  </a:lnTo>
                  <a:lnTo>
                    <a:pt x="5568" y="6314"/>
                  </a:lnTo>
                  <a:cubicBezTo>
                    <a:pt x="5678" y="6420"/>
                    <a:pt x="5820" y="6473"/>
                    <a:pt x="5962" y="6473"/>
                  </a:cubicBezTo>
                  <a:cubicBezTo>
                    <a:pt x="6106" y="6473"/>
                    <a:pt x="6250" y="6418"/>
                    <a:pt x="6360" y="6308"/>
                  </a:cubicBezTo>
                  <a:cubicBezTo>
                    <a:pt x="6577" y="6088"/>
                    <a:pt x="6580" y="5736"/>
                    <a:pt x="6366" y="5516"/>
                  </a:cubicBezTo>
                  <a:lnTo>
                    <a:pt x="4487" y="3637"/>
                  </a:lnTo>
                  <a:cubicBezTo>
                    <a:pt x="4267" y="3414"/>
                    <a:pt x="4267" y="3059"/>
                    <a:pt x="4487" y="2836"/>
                  </a:cubicBezTo>
                  <a:lnTo>
                    <a:pt x="6366" y="957"/>
                  </a:lnTo>
                  <a:cubicBezTo>
                    <a:pt x="6580" y="737"/>
                    <a:pt x="6577" y="385"/>
                    <a:pt x="6360" y="165"/>
                  </a:cubicBezTo>
                  <a:cubicBezTo>
                    <a:pt x="6250" y="56"/>
                    <a:pt x="6106" y="1"/>
                    <a:pt x="5962" y="1"/>
                  </a:cubicBezTo>
                  <a:cubicBezTo>
                    <a:pt x="5820" y="1"/>
                    <a:pt x="5678" y="53"/>
                    <a:pt x="5568" y="159"/>
                  </a:cubicBezTo>
                  <a:lnTo>
                    <a:pt x="5562" y="165"/>
                  </a:lnTo>
                  <a:lnTo>
                    <a:pt x="3683" y="1978"/>
                  </a:lnTo>
                  <a:cubicBezTo>
                    <a:pt x="3573" y="2083"/>
                    <a:pt x="3431" y="2136"/>
                    <a:pt x="3290" y="2136"/>
                  </a:cubicBezTo>
                  <a:cubicBezTo>
                    <a:pt x="3148" y="2136"/>
                    <a:pt x="3007" y="2083"/>
                    <a:pt x="2897" y="1978"/>
                  </a:cubicBezTo>
                  <a:lnTo>
                    <a:pt x="1018" y="165"/>
                  </a:lnTo>
                  <a:lnTo>
                    <a:pt x="1012" y="159"/>
                  </a:lnTo>
                  <a:cubicBezTo>
                    <a:pt x="902" y="53"/>
                    <a:pt x="760" y="1"/>
                    <a:pt x="6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7" name="Google Shape;6735;p89">
              <a:extLst>
                <a:ext uri="{FF2B5EF4-FFF2-40B4-BE49-F238E27FC236}">
                  <a16:creationId xmlns:a16="http://schemas.microsoft.com/office/drawing/2014/main" id="{91F17EF9-E296-4B8B-BA8E-294906A9147A}"/>
                </a:ext>
              </a:extLst>
            </p:cNvPr>
            <p:cNvSpPr/>
            <p:nvPr/>
          </p:nvSpPr>
          <p:spPr>
            <a:xfrm>
              <a:off x="208552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313" y="5263"/>
                  </a:moveTo>
                  <a:cubicBezTo>
                    <a:pt x="12748" y="5263"/>
                    <a:pt x="13183" y="5429"/>
                    <a:pt x="13515" y="5761"/>
                  </a:cubicBezTo>
                  <a:cubicBezTo>
                    <a:pt x="14174" y="6424"/>
                    <a:pt x="14171" y="7496"/>
                    <a:pt x="13509" y="8155"/>
                  </a:cubicBezTo>
                  <a:lnTo>
                    <a:pt x="12030" y="9637"/>
                  </a:lnTo>
                  <a:lnTo>
                    <a:pt x="13512" y="11118"/>
                  </a:lnTo>
                  <a:cubicBezTo>
                    <a:pt x="14174" y="11778"/>
                    <a:pt x="14177" y="12850"/>
                    <a:pt x="13515" y="13512"/>
                  </a:cubicBezTo>
                  <a:cubicBezTo>
                    <a:pt x="13184" y="13844"/>
                    <a:pt x="12749" y="14011"/>
                    <a:pt x="12315" y="14011"/>
                  </a:cubicBezTo>
                  <a:cubicBezTo>
                    <a:pt x="11883" y="14011"/>
                    <a:pt x="11451" y="13847"/>
                    <a:pt x="11121" y="13518"/>
                  </a:cubicBezTo>
                  <a:lnTo>
                    <a:pt x="9636" y="12088"/>
                  </a:lnTo>
                  <a:lnTo>
                    <a:pt x="8152" y="13518"/>
                  </a:lnTo>
                  <a:cubicBezTo>
                    <a:pt x="7822" y="13847"/>
                    <a:pt x="7390" y="14011"/>
                    <a:pt x="6958" y="14011"/>
                  </a:cubicBezTo>
                  <a:cubicBezTo>
                    <a:pt x="6523" y="14011"/>
                    <a:pt x="6087" y="13844"/>
                    <a:pt x="5755" y="13512"/>
                  </a:cubicBezTo>
                  <a:cubicBezTo>
                    <a:pt x="5095" y="12850"/>
                    <a:pt x="5098" y="11778"/>
                    <a:pt x="5761" y="11118"/>
                  </a:cubicBezTo>
                  <a:lnTo>
                    <a:pt x="7239" y="9637"/>
                  </a:lnTo>
                  <a:lnTo>
                    <a:pt x="5758" y="8155"/>
                  </a:lnTo>
                  <a:cubicBezTo>
                    <a:pt x="5095" y="7496"/>
                    <a:pt x="5092" y="6424"/>
                    <a:pt x="5755" y="5761"/>
                  </a:cubicBezTo>
                  <a:cubicBezTo>
                    <a:pt x="6085" y="5429"/>
                    <a:pt x="6519" y="5263"/>
                    <a:pt x="6954" y="5263"/>
                  </a:cubicBezTo>
                  <a:cubicBezTo>
                    <a:pt x="7386" y="5263"/>
                    <a:pt x="7818" y="5428"/>
                    <a:pt x="8149" y="5758"/>
                  </a:cubicBezTo>
                  <a:lnTo>
                    <a:pt x="9633" y="7188"/>
                  </a:lnTo>
                  <a:lnTo>
                    <a:pt x="11118" y="5758"/>
                  </a:lnTo>
                  <a:cubicBezTo>
                    <a:pt x="11448" y="5428"/>
                    <a:pt x="11881" y="5263"/>
                    <a:pt x="12313" y="5263"/>
                  </a:cubicBezTo>
                  <a:close/>
                  <a:moveTo>
                    <a:pt x="9636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2" y="4686"/>
                    <a:pt x="0" y="7098"/>
                    <a:pt x="0" y="9637"/>
                  </a:cubicBezTo>
                  <a:cubicBezTo>
                    <a:pt x="0" y="12175"/>
                    <a:pt x="1012" y="14587"/>
                    <a:pt x="2849" y="16424"/>
                  </a:cubicBezTo>
                  <a:cubicBezTo>
                    <a:pt x="4686" y="18261"/>
                    <a:pt x="7095" y="19273"/>
                    <a:pt x="9636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61" y="14587"/>
                    <a:pt x="19272" y="12175"/>
                    <a:pt x="19272" y="9637"/>
                  </a:cubicBezTo>
                  <a:cubicBezTo>
                    <a:pt x="19272" y="7098"/>
                    <a:pt x="18261" y="4686"/>
                    <a:pt x="16421" y="2849"/>
                  </a:cubicBezTo>
                  <a:cubicBezTo>
                    <a:pt x="14584" y="1012"/>
                    <a:pt x="12175" y="1"/>
                    <a:pt x="96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7E3AC0AA-92EB-4075-84B9-E76644E13293}"/>
              </a:ext>
            </a:extLst>
          </p:cNvPr>
          <p:cNvSpPr/>
          <p:nvPr/>
        </p:nvSpPr>
        <p:spPr>
          <a:xfrm>
            <a:off x="1281691" y="2609112"/>
            <a:ext cx="40748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</a:t>
            </a:r>
            <a:r>
              <a:rPr lang="en-US" sz="1600" b="1" baseline="-25000" dirty="0">
                <a:ln w="0"/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  <a:endParaRPr lang="en-US" sz="1600" dirty="0"/>
          </a:p>
        </p:txBody>
      </p:sp>
      <p:sp>
        <p:nvSpPr>
          <p:cNvPr id="39" name="Google Shape;1553;p68">
            <a:extLst>
              <a:ext uri="{FF2B5EF4-FFF2-40B4-BE49-F238E27FC236}">
                <a16:creationId xmlns:a16="http://schemas.microsoft.com/office/drawing/2014/main" id="{ECAA9DF3-588F-4D1E-907B-3C302AEAD4D2}"/>
              </a:ext>
            </a:extLst>
          </p:cNvPr>
          <p:cNvSpPr txBox="1"/>
          <p:nvPr/>
        </p:nvSpPr>
        <p:spPr>
          <a:xfrm>
            <a:off x="250699" y="2951059"/>
            <a:ext cx="2428180" cy="803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95000"/>
                  </a:schemeClr>
                </a:solidFill>
              </a:rPr>
              <a:t>The important role  of migration background in U5M inequalities</a:t>
            </a:r>
            <a:endParaRPr sz="1200" dirty="0">
              <a:solidFill>
                <a:schemeClr val="bg1">
                  <a:lumMod val="95000"/>
                </a:schemeClr>
              </a:solidFill>
              <a:sym typeface="Robo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" name="Google Shape;1280;p61"/>
          <p:cNvSpPr/>
          <p:nvPr/>
        </p:nvSpPr>
        <p:spPr>
          <a:xfrm>
            <a:off x="4297658" y="2948983"/>
            <a:ext cx="548700" cy="5487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17145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1" name="Google Shape;1281;p61"/>
          <p:cNvSpPr/>
          <p:nvPr/>
        </p:nvSpPr>
        <p:spPr>
          <a:xfrm>
            <a:off x="5111733" y="2948983"/>
            <a:ext cx="548700" cy="5487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17145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2" name="Google Shape;1282;p61"/>
          <p:cNvSpPr txBox="1">
            <a:spLocks noGrp="1"/>
          </p:cNvSpPr>
          <p:nvPr>
            <p:ph type="title"/>
          </p:nvPr>
        </p:nvSpPr>
        <p:spPr>
          <a:xfrm>
            <a:off x="2347210" y="481998"/>
            <a:ext cx="4448100" cy="9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Thanks!</a:t>
            </a:r>
            <a:endParaRPr dirty="0"/>
          </a:p>
        </p:txBody>
      </p:sp>
      <p:sp>
        <p:nvSpPr>
          <p:cNvPr id="1283" name="Google Shape;1283;p61"/>
          <p:cNvSpPr txBox="1">
            <a:spLocks noGrp="1"/>
          </p:cNvSpPr>
          <p:nvPr>
            <p:ph type="subTitle" idx="1"/>
          </p:nvPr>
        </p:nvSpPr>
        <p:spPr>
          <a:xfrm>
            <a:off x="2368715" y="2182665"/>
            <a:ext cx="4405090" cy="33821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lt1"/>
                </a:solidFill>
                <a:highlight>
                  <a:schemeClr val="dk2"/>
                </a:highlight>
                <a:latin typeface="Rowdies"/>
                <a:ea typeface="Rowdies"/>
                <a:cs typeface="Rowdies"/>
                <a:sym typeface="Rowdies"/>
              </a:rPr>
              <a:t> Do you have any questions?</a:t>
            </a:r>
            <a:br>
              <a:rPr lang="fr-FR" dirty="0"/>
            </a:br>
            <a:r>
              <a:rPr lang="fr-FR" dirty="0"/>
              <a:t>emmanuel.idohou@uclouvain.be</a:t>
            </a:r>
            <a:endParaRPr dirty="0"/>
          </a:p>
        </p:txBody>
      </p:sp>
      <p:sp>
        <p:nvSpPr>
          <p:cNvPr id="1285" name="Google Shape;1285;p61"/>
          <p:cNvSpPr/>
          <p:nvPr/>
        </p:nvSpPr>
        <p:spPr>
          <a:xfrm>
            <a:off x="3483583" y="2948983"/>
            <a:ext cx="548700" cy="5487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17145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6" name="Google Shape;1286;p61"/>
          <p:cNvSpPr/>
          <p:nvPr/>
        </p:nvSpPr>
        <p:spPr>
          <a:xfrm>
            <a:off x="3585096" y="3050305"/>
            <a:ext cx="345674" cy="346056"/>
          </a:xfrm>
          <a:custGeom>
            <a:avLst/>
            <a:gdLst/>
            <a:ahLst/>
            <a:cxnLst/>
            <a:rect l="l" t="t" r="r" b="b"/>
            <a:pathLst>
              <a:path w="10860" h="10872" extrusionOk="0">
                <a:moveTo>
                  <a:pt x="5430" y="1"/>
                </a:moveTo>
                <a:cubicBezTo>
                  <a:pt x="3990" y="1"/>
                  <a:pt x="2608" y="560"/>
                  <a:pt x="1596" y="1584"/>
                </a:cubicBezTo>
                <a:cubicBezTo>
                  <a:pt x="561" y="2620"/>
                  <a:pt x="1" y="3989"/>
                  <a:pt x="1" y="5430"/>
                </a:cubicBezTo>
                <a:cubicBezTo>
                  <a:pt x="1" y="6561"/>
                  <a:pt x="346" y="7645"/>
                  <a:pt x="1001" y="8573"/>
                </a:cubicBezTo>
                <a:cubicBezTo>
                  <a:pt x="1632" y="9466"/>
                  <a:pt x="2513" y="10145"/>
                  <a:pt x="3537" y="10538"/>
                </a:cubicBezTo>
                <a:cubicBezTo>
                  <a:pt x="3559" y="10544"/>
                  <a:pt x="3579" y="10547"/>
                  <a:pt x="3599" y="10547"/>
                </a:cubicBezTo>
                <a:cubicBezTo>
                  <a:pt x="3656" y="10547"/>
                  <a:pt x="3704" y="10522"/>
                  <a:pt x="3740" y="10478"/>
                </a:cubicBezTo>
                <a:cubicBezTo>
                  <a:pt x="3763" y="10443"/>
                  <a:pt x="3763" y="10395"/>
                  <a:pt x="3763" y="10371"/>
                </a:cubicBezTo>
                <a:lnTo>
                  <a:pt x="3763" y="7275"/>
                </a:lnTo>
                <a:cubicBezTo>
                  <a:pt x="3763" y="7180"/>
                  <a:pt x="3692" y="7097"/>
                  <a:pt x="3585" y="7097"/>
                </a:cubicBezTo>
                <a:lnTo>
                  <a:pt x="2156" y="7097"/>
                </a:lnTo>
                <a:lnTo>
                  <a:pt x="2156" y="5835"/>
                </a:lnTo>
                <a:lnTo>
                  <a:pt x="3585" y="5835"/>
                </a:lnTo>
                <a:cubicBezTo>
                  <a:pt x="3680" y="5835"/>
                  <a:pt x="3763" y="5751"/>
                  <a:pt x="3763" y="5656"/>
                </a:cubicBezTo>
                <a:lnTo>
                  <a:pt x="3763" y="5430"/>
                </a:lnTo>
                <a:cubicBezTo>
                  <a:pt x="3763" y="3942"/>
                  <a:pt x="5180" y="2632"/>
                  <a:pt x="6799" y="2632"/>
                </a:cubicBezTo>
                <a:lnTo>
                  <a:pt x="7550" y="2632"/>
                </a:lnTo>
                <a:lnTo>
                  <a:pt x="7550" y="3894"/>
                </a:lnTo>
                <a:lnTo>
                  <a:pt x="6799" y="3894"/>
                </a:lnTo>
                <a:cubicBezTo>
                  <a:pt x="6311" y="3894"/>
                  <a:pt x="5883" y="4025"/>
                  <a:pt x="5561" y="4287"/>
                </a:cubicBezTo>
                <a:cubicBezTo>
                  <a:pt x="5228" y="4561"/>
                  <a:pt x="5025" y="4966"/>
                  <a:pt x="5025" y="5430"/>
                </a:cubicBezTo>
                <a:lnTo>
                  <a:pt x="5025" y="5656"/>
                </a:lnTo>
                <a:cubicBezTo>
                  <a:pt x="5025" y="5740"/>
                  <a:pt x="5109" y="5835"/>
                  <a:pt x="5204" y="5835"/>
                </a:cubicBezTo>
                <a:lnTo>
                  <a:pt x="5883" y="5835"/>
                </a:lnTo>
                <a:cubicBezTo>
                  <a:pt x="5966" y="5835"/>
                  <a:pt x="6061" y="5751"/>
                  <a:pt x="6061" y="5656"/>
                </a:cubicBezTo>
                <a:cubicBezTo>
                  <a:pt x="6061" y="5561"/>
                  <a:pt x="5978" y="5478"/>
                  <a:pt x="5883" y="5478"/>
                </a:cubicBezTo>
                <a:lnTo>
                  <a:pt x="5371" y="5478"/>
                </a:lnTo>
                <a:lnTo>
                  <a:pt x="5371" y="5418"/>
                </a:lnTo>
                <a:cubicBezTo>
                  <a:pt x="5371" y="4525"/>
                  <a:pt x="6145" y="4204"/>
                  <a:pt x="6799" y="4204"/>
                </a:cubicBezTo>
                <a:lnTo>
                  <a:pt x="7704" y="4204"/>
                </a:lnTo>
                <a:cubicBezTo>
                  <a:pt x="7800" y="4204"/>
                  <a:pt x="7883" y="4132"/>
                  <a:pt x="7883" y="4025"/>
                </a:cubicBezTo>
                <a:lnTo>
                  <a:pt x="7883" y="2418"/>
                </a:lnTo>
                <a:cubicBezTo>
                  <a:pt x="7883" y="2334"/>
                  <a:pt x="7811" y="2239"/>
                  <a:pt x="7704" y="2239"/>
                </a:cubicBezTo>
                <a:lnTo>
                  <a:pt x="6799" y="2239"/>
                </a:lnTo>
                <a:cubicBezTo>
                  <a:pt x="5966" y="2239"/>
                  <a:pt x="5121" y="2572"/>
                  <a:pt x="4466" y="3156"/>
                </a:cubicBezTo>
                <a:cubicBezTo>
                  <a:pt x="3799" y="3763"/>
                  <a:pt x="3418" y="4549"/>
                  <a:pt x="3418" y="5382"/>
                </a:cubicBezTo>
                <a:lnTo>
                  <a:pt x="3418" y="5442"/>
                </a:lnTo>
                <a:lnTo>
                  <a:pt x="1989" y="5442"/>
                </a:lnTo>
                <a:cubicBezTo>
                  <a:pt x="1906" y="5442"/>
                  <a:pt x="1811" y="5513"/>
                  <a:pt x="1811" y="5620"/>
                </a:cubicBezTo>
                <a:lnTo>
                  <a:pt x="1811" y="7228"/>
                </a:lnTo>
                <a:cubicBezTo>
                  <a:pt x="1811" y="7323"/>
                  <a:pt x="1894" y="7406"/>
                  <a:pt x="1989" y="7406"/>
                </a:cubicBezTo>
                <a:lnTo>
                  <a:pt x="3418" y="7406"/>
                </a:lnTo>
                <a:lnTo>
                  <a:pt x="3418" y="10085"/>
                </a:lnTo>
                <a:cubicBezTo>
                  <a:pt x="1561" y="9300"/>
                  <a:pt x="346" y="7442"/>
                  <a:pt x="346" y="5418"/>
                </a:cubicBezTo>
                <a:cubicBezTo>
                  <a:pt x="346" y="2596"/>
                  <a:pt x="2620" y="322"/>
                  <a:pt x="5430" y="322"/>
                </a:cubicBezTo>
                <a:cubicBezTo>
                  <a:pt x="8228" y="322"/>
                  <a:pt x="10526" y="2620"/>
                  <a:pt x="10526" y="5418"/>
                </a:cubicBezTo>
                <a:cubicBezTo>
                  <a:pt x="10526" y="8228"/>
                  <a:pt x="8240" y="10502"/>
                  <a:pt x="5430" y="10502"/>
                </a:cubicBezTo>
                <a:lnTo>
                  <a:pt x="5371" y="10502"/>
                </a:lnTo>
                <a:lnTo>
                  <a:pt x="5371" y="7418"/>
                </a:lnTo>
                <a:lnTo>
                  <a:pt x="7728" y="7418"/>
                </a:lnTo>
                <a:cubicBezTo>
                  <a:pt x="7811" y="7418"/>
                  <a:pt x="7907" y="7347"/>
                  <a:pt x="7907" y="7240"/>
                </a:cubicBezTo>
                <a:lnTo>
                  <a:pt x="7907" y="5656"/>
                </a:lnTo>
                <a:cubicBezTo>
                  <a:pt x="7907" y="5561"/>
                  <a:pt x="7823" y="5478"/>
                  <a:pt x="7728" y="5478"/>
                </a:cubicBezTo>
                <a:lnTo>
                  <a:pt x="6728" y="5478"/>
                </a:lnTo>
                <a:cubicBezTo>
                  <a:pt x="6633" y="5478"/>
                  <a:pt x="6549" y="5549"/>
                  <a:pt x="6549" y="5656"/>
                </a:cubicBezTo>
                <a:cubicBezTo>
                  <a:pt x="6549" y="5740"/>
                  <a:pt x="6621" y="5835"/>
                  <a:pt x="6728" y="5835"/>
                </a:cubicBezTo>
                <a:lnTo>
                  <a:pt x="7561" y="5835"/>
                </a:lnTo>
                <a:lnTo>
                  <a:pt x="7561" y="7097"/>
                </a:lnTo>
                <a:lnTo>
                  <a:pt x="5204" y="7097"/>
                </a:lnTo>
                <a:cubicBezTo>
                  <a:pt x="5121" y="7097"/>
                  <a:pt x="5025" y="7168"/>
                  <a:pt x="5025" y="7275"/>
                </a:cubicBezTo>
                <a:lnTo>
                  <a:pt x="5025" y="10693"/>
                </a:lnTo>
                <a:cubicBezTo>
                  <a:pt x="5025" y="10788"/>
                  <a:pt x="5109" y="10859"/>
                  <a:pt x="5192" y="10871"/>
                </a:cubicBezTo>
                <a:lnTo>
                  <a:pt x="5430" y="10871"/>
                </a:lnTo>
                <a:cubicBezTo>
                  <a:pt x="6871" y="10871"/>
                  <a:pt x="8240" y="10312"/>
                  <a:pt x="9276" y="9288"/>
                </a:cubicBezTo>
                <a:cubicBezTo>
                  <a:pt x="10300" y="8252"/>
                  <a:pt x="10859" y="6883"/>
                  <a:pt x="10859" y="5442"/>
                </a:cubicBezTo>
                <a:cubicBezTo>
                  <a:pt x="10859" y="3989"/>
                  <a:pt x="10300" y="2620"/>
                  <a:pt x="9276" y="1584"/>
                </a:cubicBezTo>
                <a:cubicBezTo>
                  <a:pt x="8240" y="560"/>
                  <a:pt x="6871" y="1"/>
                  <a:pt x="543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87" name="Google Shape;1287;p61"/>
          <p:cNvGrpSpPr/>
          <p:nvPr/>
        </p:nvGrpSpPr>
        <p:grpSpPr>
          <a:xfrm>
            <a:off x="4398980" y="3050496"/>
            <a:ext cx="346056" cy="345674"/>
            <a:chOff x="3303268" y="3817349"/>
            <a:chExt cx="346056" cy="345674"/>
          </a:xfrm>
        </p:grpSpPr>
        <p:sp>
          <p:nvSpPr>
            <p:cNvPr id="1288" name="Google Shape;1288;p61"/>
            <p:cNvSpPr/>
            <p:nvPr/>
          </p:nvSpPr>
          <p:spPr>
            <a:xfrm>
              <a:off x="3303268" y="3817349"/>
              <a:ext cx="346056" cy="345674"/>
            </a:xfrm>
            <a:custGeom>
              <a:avLst/>
              <a:gdLst/>
              <a:ahLst/>
              <a:cxnLst/>
              <a:rect l="l" t="t" r="r" b="b"/>
              <a:pathLst>
                <a:path w="10872" h="10860" extrusionOk="0">
                  <a:moveTo>
                    <a:pt x="5418" y="334"/>
                  </a:moveTo>
                  <a:cubicBezTo>
                    <a:pt x="8228" y="334"/>
                    <a:pt x="10514" y="2608"/>
                    <a:pt x="10514" y="5430"/>
                  </a:cubicBezTo>
                  <a:cubicBezTo>
                    <a:pt x="10514" y="8240"/>
                    <a:pt x="8228" y="10514"/>
                    <a:pt x="5418" y="10514"/>
                  </a:cubicBezTo>
                  <a:cubicBezTo>
                    <a:pt x="2608" y="10514"/>
                    <a:pt x="334" y="8240"/>
                    <a:pt x="334" y="5430"/>
                  </a:cubicBezTo>
                  <a:cubicBezTo>
                    <a:pt x="334" y="2608"/>
                    <a:pt x="2608" y="334"/>
                    <a:pt x="5418" y="334"/>
                  </a:cubicBezTo>
                  <a:close/>
                  <a:moveTo>
                    <a:pt x="5430" y="1"/>
                  </a:moveTo>
                  <a:cubicBezTo>
                    <a:pt x="3989" y="1"/>
                    <a:pt x="2620" y="560"/>
                    <a:pt x="1596" y="1584"/>
                  </a:cubicBezTo>
                  <a:cubicBezTo>
                    <a:pt x="572" y="2620"/>
                    <a:pt x="1" y="3989"/>
                    <a:pt x="1" y="5430"/>
                  </a:cubicBezTo>
                  <a:cubicBezTo>
                    <a:pt x="1" y="6871"/>
                    <a:pt x="572" y="8240"/>
                    <a:pt x="1596" y="9264"/>
                  </a:cubicBezTo>
                  <a:cubicBezTo>
                    <a:pt x="2620" y="10300"/>
                    <a:pt x="3989" y="10859"/>
                    <a:pt x="5430" y="10859"/>
                  </a:cubicBezTo>
                  <a:cubicBezTo>
                    <a:pt x="6883" y="10859"/>
                    <a:pt x="8252" y="10300"/>
                    <a:pt x="9276" y="9264"/>
                  </a:cubicBezTo>
                  <a:cubicBezTo>
                    <a:pt x="10300" y="8240"/>
                    <a:pt x="10871" y="6871"/>
                    <a:pt x="10871" y="5430"/>
                  </a:cubicBezTo>
                  <a:cubicBezTo>
                    <a:pt x="10871" y="3989"/>
                    <a:pt x="10300" y="2620"/>
                    <a:pt x="9276" y="1584"/>
                  </a:cubicBezTo>
                  <a:cubicBezTo>
                    <a:pt x="8252" y="560"/>
                    <a:pt x="6883" y="1"/>
                    <a:pt x="54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61"/>
            <p:cNvSpPr/>
            <p:nvPr/>
          </p:nvSpPr>
          <p:spPr>
            <a:xfrm>
              <a:off x="3368074" y="3882537"/>
              <a:ext cx="215298" cy="215298"/>
            </a:xfrm>
            <a:custGeom>
              <a:avLst/>
              <a:gdLst/>
              <a:ahLst/>
              <a:cxnLst/>
              <a:rect l="l" t="t" r="r" b="b"/>
              <a:pathLst>
                <a:path w="6764" h="6764" extrusionOk="0">
                  <a:moveTo>
                    <a:pt x="5335" y="346"/>
                  </a:moveTo>
                  <a:cubicBezTo>
                    <a:pt x="5930" y="346"/>
                    <a:pt x="6418" y="834"/>
                    <a:pt x="6418" y="1429"/>
                  </a:cubicBezTo>
                  <a:lnTo>
                    <a:pt x="6418" y="5335"/>
                  </a:lnTo>
                  <a:cubicBezTo>
                    <a:pt x="6418" y="5930"/>
                    <a:pt x="5930" y="6418"/>
                    <a:pt x="5335" y="6418"/>
                  </a:cubicBezTo>
                  <a:lnTo>
                    <a:pt x="1429" y="6418"/>
                  </a:lnTo>
                  <a:cubicBezTo>
                    <a:pt x="834" y="6418"/>
                    <a:pt x="346" y="5930"/>
                    <a:pt x="346" y="5335"/>
                  </a:cubicBezTo>
                  <a:lnTo>
                    <a:pt x="346" y="1429"/>
                  </a:lnTo>
                  <a:cubicBezTo>
                    <a:pt x="346" y="834"/>
                    <a:pt x="834" y="346"/>
                    <a:pt x="1429" y="346"/>
                  </a:cubicBezTo>
                  <a:close/>
                  <a:moveTo>
                    <a:pt x="1429" y="1"/>
                  </a:moveTo>
                  <a:cubicBezTo>
                    <a:pt x="644" y="1"/>
                    <a:pt x="1" y="644"/>
                    <a:pt x="1" y="1429"/>
                  </a:cubicBezTo>
                  <a:lnTo>
                    <a:pt x="1" y="5335"/>
                  </a:lnTo>
                  <a:cubicBezTo>
                    <a:pt x="1" y="6120"/>
                    <a:pt x="644" y="6763"/>
                    <a:pt x="1429" y="6763"/>
                  </a:cubicBezTo>
                  <a:lnTo>
                    <a:pt x="5335" y="6763"/>
                  </a:lnTo>
                  <a:cubicBezTo>
                    <a:pt x="6121" y="6763"/>
                    <a:pt x="6763" y="6120"/>
                    <a:pt x="6763" y="5335"/>
                  </a:cubicBezTo>
                  <a:lnTo>
                    <a:pt x="6763" y="1429"/>
                  </a:lnTo>
                  <a:cubicBezTo>
                    <a:pt x="6763" y="644"/>
                    <a:pt x="6121" y="1"/>
                    <a:pt x="53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61"/>
            <p:cNvSpPr/>
            <p:nvPr/>
          </p:nvSpPr>
          <p:spPr>
            <a:xfrm>
              <a:off x="3418143" y="3933656"/>
              <a:ext cx="114811" cy="112742"/>
            </a:xfrm>
            <a:custGeom>
              <a:avLst/>
              <a:gdLst/>
              <a:ahLst/>
              <a:cxnLst/>
              <a:rect l="l" t="t" r="r" b="b"/>
              <a:pathLst>
                <a:path w="3607" h="3542" extrusionOk="0">
                  <a:moveTo>
                    <a:pt x="1822" y="0"/>
                  </a:moveTo>
                  <a:cubicBezTo>
                    <a:pt x="812" y="0"/>
                    <a:pt x="1" y="851"/>
                    <a:pt x="59" y="1859"/>
                  </a:cubicBezTo>
                  <a:cubicBezTo>
                    <a:pt x="95" y="2776"/>
                    <a:pt x="833" y="3502"/>
                    <a:pt x="1726" y="3538"/>
                  </a:cubicBezTo>
                  <a:cubicBezTo>
                    <a:pt x="1764" y="3541"/>
                    <a:pt x="1802" y="3542"/>
                    <a:pt x="1840" y="3542"/>
                  </a:cubicBezTo>
                  <a:cubicBezTo>
                    <a:pt x="2178" y="3542"/>
                    <a:pt x="2494" y="3447"/>
                    <a:pt x="2762" y="3276"/>
                  </a:cubicBezTo>
                  <a:cubicBezTo>
                    <a:pt x="2857" y="3217"/>
                    <a:pt x="2869" y="3086"/>
                    <a:pt x="2797" y="3014"/>
                  </a:cubicBezTo>
                  <a:cubicBezTo>
                    <a:pt x="2761" y="2978"/>
                    <a:pt x="2711" y="2964"/>
                    <a:pt x="2664" y="2964"/>
                  </a:cubicBezTo>
                  <a:cubicBezTo>
                    <a:pt x="2634" y="2964"/>
                    <a:pt x="2606" y="2969"/>
                    <a:pt x="2583" y="2979"/>
                  </a:cubicBezTo>
                  <a:cubicBezTo>
                    <a:pt x="2380" y="3096"/>
                    <a:pt x="2149" y="3185"/>
                    <a:pt x="1897" y="3185"/>
                  </a:cubicBezTo>
                  <a:cubicBezTo>
                    <a:pt x="1868" y="3185"/>
                    <a:pt x="1839" y="3183"/>
                    <a:pt x="1809" y="3181"/>
                  </a:cubicBezTo>
                  <a:cubicBezTo>
                    <a:pt x="1023" y="3169"/>
                    <a:pt x="380" y="2514"/>
                    <a:pt x="392" y="1716"/>
                  </a:cubicBezTo>
                  <a:cubicBezTo>
                    <a:pt x="426" y="948"/>
                    <a:pt x="1028" y="330"/>
                    <a:pt x="1792" y="330"/>
                  </a:cubicBezTo>
                  <a:cubicBezTo>
                    <a:pt x="1833" y="330"/>
                    <a:pt x="1874" y="332"/>
                    <a:pt x="1916" y="335"/>
                  </a:cubicBezTo>
                  <a:cubicBezTo>
                    <a:pt x="2619" y="371"/>
                    <a:pt x="3190" y="943"/>
                    <a:pt x="3250" y="1633"/>
                  </a:cubicBezTo>
                  <a:cubicBezTo>
                    <a:pt x="3285" y="1919"/>
                    <a:pt x="3214" y="2193"/>
                    <a:pt x="3095" y="2431"/>
                  </a:cubicBezTo>
                  <a:cubicBezTo>
                    <a:pt x="3059" y="2490"/>
                    <a:pt x="3059" y="2574"/>
                    <a:pt x="3119" y="2633"/>
                  </a:cubicBezTo>
                  <a:cubicBezTo>
                    <a:pt x="3149" y="2663"/>
                    <a:pt x="3191" y="2678"/>
                    <a:pt x="3234" y="2678"/>
                  </a:cubicBezTo>
                  <a:cubicBezTo>
                    <a:pt x="3295" y="2678"/>
                    <a:pt x="3358" y="2648"/>
                    <a:pt x="3393" y="2586"/>
                  </a:cubicBezTo>
                  <a:cubicBezTo>
                    <a:pt x="3536" y="2324"/>
                    <a:pt x="3607" y="2014"/>
                    <a:pt x="3583" y="1669"/>
                  </a:cubicBezTo>
                  <a:cubicBezTo>
                    <a:pt x="3536" y="764"/>
                    <a:pt x="2797" y="50"/>
                    <a:pt x="1904" y="2"/>
                  </a:cubicBezTo>
                  <a:cubicBezTo>
                    <a:pt x="1877" y="1"/>
                    <a:pt x="1849" y="0"/>
                    <a:pt x="18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61"/>
            <p:cNvSpPr/>
            <p:nvPr/>
          </p:nvSpPr>
          <p:spPr>
            <a:xfrm>
              <a:off x="3519298" y="3910197"/>
              <a:ext cx="29570" cy="29220"/>
            </a:xfrm>
            <a:custGeom>
              <a:avLst/>
              <a:gdLst/>
              <a:ahLst/>
              <a:cxnLst/>
              <a:rect l="l" t="t" r="r" b="b"/>
              <a:pathLst>
                <a:path w="929" h="918" extrusionOk="0">
                  <a:moveTo>
                    <a:pt x="465" y="1"/>
                  </a:moveTo>
                  <a:cubicBezTo>
                    <a:pt x="203" y="1"/>
                    <a:pt x="0" y="203"/>
                    <a:pt x="0" y="453"/>
                  </a:cubicBezTo>
                  <a:cubicBezTo>
                    <a:pt x="0" y="715"/>
                    <a:pt x="203" y="918"/>
                    <a:pt x="465" y="918"/>
                  </a:cubicBezTo>
                  <a:cubicBezTo>
                    <a:pt x="715" y="918"/>
                    <a:pt x="929" y="715"/>
                    <a:pt x="929" y="453"/>
                  </a:cubicBezTo>
                  <a:cubicBezTo>
                    <a:pt x="929" y="203"/>
                    <a:pt x="715" y="1"/>
                    <a:pt x="4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2" name="Google Shape;1292;p61"/>
          <p:cNvGrpSpPr/>
          <p:nvPr/>
        </p:nvGrpSpPr>
        <p:grpSpPr>
          <a:xfrm>
            <a:off x="5213055" y="3050496"/>
            <a:ext cx="346056" cy="345674"/>
            <a:chOff x="3752358" y="3817349"/>
            <a:chExt cx="346056" cy="345674"/>
          </a:xfrm>
        </p:grpSpPr>
        <p:sp>
          <p:nvSpPr>
            <p:cNvPr id="1293" name="Google Shape;1293;p61"/>
            <p:cNvSpPr/>
            <p:nvPr/>
          </p:nvSpPr>
          <p:spPr>
            <a:xfrm>
              <a:off x="3752358" y="3817349"/>
              <a:ext cx="346056" cy="345674"/>
            </a:xfrm>
            <a:custGeom>
              <a:avLst/>
              <a:gdLst/>
              <a:ahLst/>
              <a:cxnLst/>
              <a:rect l="l" t="t" r="r" b="b"/>
              <a:pathLst>
                <a:path w="10872" h="10860" extrusionOk="0">
                  <a:moveTo>
                    <a:pt x="5430" y="334"/>
                  </a:moveTo>
                  <a:cubicBezTo>
                    <a:pt x="8252" y="334"/>
                    <a:pt x="10526" y="2608"/>
                    <a:pt x="10526" y="5430"/>
                  </a:cubicBezTo>
                  <a:cubicBezTo>
                    <a:pt x="10526" y="8240"/>
                    <a:pt x="8228" y="10514"/>
                    <a:pt x="5430" y="10514"/>
                  </a:cubicBezTo>
                  <a:cubicBezTo>
                    <a:pt x="2620" y="10514"/>
                    <a:pt x="346" y="8240"/>
                    <a:pt x="346" y="5430"/>
                  </a:cubicBezTo>
                  <a:cubicBezTo>
                    <a:pt x="346" y="2608"/>
                    <a:pt x="2620" y="334"/>
                    <a:pt x="5430" y="334"/>
                  </a:cubicBezTo>
                  <a:close/>
                  <a:moveTo>
                    <a:pt x="5430" y="1"/>
                  </a:moveTo>
                  <a:cubicBezTo>
                    <a:pt x="3989" y="1"/>
                    <a:pt x="2620" y="560"/>
                    <a:pt x="1596" y="1584"/>
                  </a:cubicBezTo>
                  <a:cubicBezTo>
                    <a:pt x="572" y="2620"/>
                    <a:pt x="1" y="3989"/>
                    <a:pt x="1" y="5430"/>
                  </a:cubicBezTo>
                  <a:cubicBezTo>
                    <a:pt x="1" y="6871"/>
                    <a:pt x="572" y="8240"/>
                    <a:pt x="1596" y="9264"/>
                  </a:cubicBezTo>
                  <a:cubicBezTo>
                    <a:pt x="2620" y="10300"/>
                    <a:pt x="3989" y="10859"/>
                    <a:pt x="5430" y="10859"/>
                  </a:cubicBezTo>
                  <a:cubicBezTo>
                    <a:pt x="6882" y="10859"/>
                    <a:pt x="8252" y="10300"/>
                    <a:pt x="9276" y="9264"/>
                  </a:cubicBezTo>
                  <a:cubicBezTo>
                    <a:pt x="10300" y="8240"/>
                    <a:pt x="10871" y="6871"/>
                    <a:pt x="10871" y="5430"/>
                  </a:cubicBezTo>
                  <a:cubicBezTo>
                    <a:pt x="10871" y="3989"/>
                    <a:pt x="10300" y="2620"/>
                    <a:pt x="9276" y="1584"/>
                  </a:cubicBezTo>
                  <a:cubicBezTo>
                    <a:pt x="8252" y="560"/>
                    <a:pt x="6882" y="1"/>
                    <a:pt x="54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61"/>
            <p:cNvSpPr/>
            <p:nvPr/>
          </p:nvSpPr>
          <p:spPr>
            <a:xfrm>
              <a:off x="3831933" y="3955682"/>
              <a:ext cx="47809" cy="120540"/>
            </a:xfrm>
            <a:custGeom>
              <a:avLst/>
              <a:gdLst/>
              <a:ahLst/>
              <a:cxnLst/>
              <a:rect l="l" t="t" r="r" b="b"/>
              <a:pathLst>
                <a:path w="1502" h="3787" extrusionOk="0">
                  <a:moveTo>
                    <a:pt x="1168" y="346"/>
                  </a:moveTo>
                  <a:lnTo>
                    <a:pt x="1168" y="3430"/>
                  </a:lnTo>
                  <a:lnTo>
                    <a:pt x="358" y="3430"/>
                  </a:lnTo>
                  <a:lnTo>
                    <a:pt x="358" y="346"/>
                  </a:lnTo>
                  <a:close/>
                  <a:moveTo>
                    <a:pt x="180" y="1"/>
                  </a:moveTo>
                  <a:cubicBezTo>
                    <a:pt x="96" y="1"/>
                    <a:pt x="1" y="72"/>
                    <a:pt x="1" y="179"/>
                  </a:cubicBezTo>
                  <a:lnTo>
                    <a:pt x="1" y="3608"/>
                  </a:lnTo>
                  <a:cubicBezTo>
                    <a:pt x="1" y="3703"/>
                    <a:pt x="72" y="3787"/>
                    <a:pt x="180" y="3787"/>
                  </a:cubicBezTo>
                  <a:lnTo>
                    <a:pt x="1323" y="3787"/>
                  </a:lnTo>
                  <a:cubicBezTo>
                    <a:pt x="1418" y="3787"/>
                    <a:pt x="1501" y="3715"/>
                    <a:pt x="1501" y="3608"/>
                  </a:cubicBezTo>
                  <a:lnTo>
                    <a:pt x="1501" y="179"/>
                  </a:lnTo>
                  <a:cubicBezTo>
                    <a:pt x="1501" y="72"/>
                    <a:pt x="1430" y="1"/>
                    <a:pt x="13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61"/>
            <p:cNvSpPr/>
            <p:nvPr/>
          </p:nvSpPr>
          <p:spPr>
            <a:xfrm>
              <a:off x="3824739" y="3890112"/>
              <a:ext cx="55002" cy="55002"/>
            </a:xfrm>
            <a:custGeom>
              <a:avLst/>
              <a:gdLst/>
              <a:ahLst/>
              <a:cxnLst/>
              <a:rect l="l" t="t" r="r" b="b"/>
              <a:pathLst>
                <a:path w="1728" h="1728" extrusionOk="0">
                  <a:moveTo>
                    <a:pt x="870" y="334"/>
                  </a:moveTo>
                  <a:cubicBezTo>
                    <a:pt x="1156" y="334"/>
                    <a:pt x="1394" y="572"/>
                    <a:pt x="1394" y="846"/>
                  </a:cubicBezTo>
                  <a:cubicBezTo>
                    <a:pt x="1394" y="1132"/>
                    <a:pt x="1156" y="1370"/>
                    <a:pt x="870" y="1370"/>
                  </a:cubicBezTo>
                  <a:cubicBezTo>
                    <a:pt x="584" y="1370"/>
                    <a:pt x="346" y="1132"/>
                    <a:pt x="346" y="846"/>
                  </a:cubicBezTo>
                  <a:cubicBezTo>
                    <a:pt x="346" y="572"/>
                    <a:pt x="584" y="334"/>
                    <a:pt x="870" y="334"/>
                  </a:cubicBezTo>
                  <a:close/>
                  <a:moveTo>
                    <a:pt x="870" y="1"/>
                  </a:moveTo>
                  <a:cubicBezTo>
                    <a:pt x="394" y="1"/>
                    <a:pt x="1" y="394"/>
                    <a:pt x="1" y="870"/>
                  </a:cubicBezTo>
                  <a:cubicBezTo>
                    <a:pt x="1" y="1346"/>
                    <a:pt x="394" y="1727"/>
                    <a:pt x="870" y="1727"/>
                  </a:cubicBezTo>
                  <a:cubicBezTo>
                    <a:pt x="1346" y="1727"/>
                    <a:pt x="1727" y="1334"/>
                    <a:pt x="1727" y="870"/>
                  </a:cubicBezTo>
                  <a:cubicBezTo>
                    <a:pt x="1727" y="394"/>
                    <a:pt x="1346" y="1"/>
                    <a:pt x="8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61"/>
            <p:cNvSpPr/>
            <p:nvPr/>
          </p:nvSpPr>
          <p:spPr>
            <a:xfrm>
              <a:off x="3904696" y="3955682"/>
              <a:ext cx="128148" cy="120540"/>
            </a:xfrm>
            <a:custGeom>
              <a:avLst/>
              <a:gdLst/>
              <a:ahLst/>
              <a:cxnLst/>
              <a:rect l="l" t="t" r="r" b="b"/>
              <a:pathLst>
                <a:path w="4026" h="3787" extrusionOk="0">
                  <a:moveTo>
                    <a:pt x="191" y="1"/>
                  </a:moveTo>
                  <a:cubicBezTo>
                    <a:pt x="96" y="1"/>
                    <a:pt x="1" y="72"/>
                    <a:pt x="1" y="179"/>
                  </a:cubicBezTo>
                  <a:lnTo>
                    <a:pt x="1" y="3608"/>
                  </a:lnTo>
                  <a:cubicBezTo>
                    <a:pt x="1" y="3703"/>
                    <a:pt x="84" y="3787"/>
                    <a:pt x="191" y="3787"/>
                  </a:cubicBezTo>
                  <a:lnTo>
                    <a:pt x="1334" y="3787"/>
                  </a:lnTo>
                  <a:cubicBezTo>
                    <a:pt x="1418" y="3787"/>
                    <a:pt x="1513" y="3715"/>
                    <a:pt x="1513" y="3608"/>
                  </a:cubicBezTo>
                  <a:lnTo>
                    <a:pt x="1513" y="2382"/>
                  </a:lnTo>
                  <a:cubicBezTo>
                    <a:pt x="1513" y="1977"/>
                    <a:pt x="1596" y="1501"/>
                    <a:pt x="2037" y="1501"/>
                  </a:cubicBezTo>
                  <a:cubicBezTo>
                    <a:pt x="2347" y="1501"/>
                    <a:pt x="2477" y="1763"/>
                    <a:pt x="2525" y="2060"/>
                  </a:cubicBezTo>
                  <a:cubicBezTo>
                    <a:pt x="2537" y="2156"/>
                    <a:pt x="2608" y="2215"/>
                    <a:pt x="2692" y="2215"/>
                  </a:cubicBezTo>
                  <a:cubicBezTo>
                    <a:pt x="2787" y="2215"/>
                    <a:pt x="2870" y="2120"/>
                    <a:pt x="2847" y="2025"/>
                  </a:cubicBezTo>
                  <a:cubicBezTo>
                    <a:pt x="2763" y="1465"/>
                    <a:pt x="2477" y="1155"/>
                    <a:pt x="2013" y="1155"/>
                  </a:cubicBezTo>
                  <a:cubicBezTo>
                    <a:pt x="1465" y="1155"/>
                    <a:pt x="1156" y="1608"/>
                    <a:pt x="1156" y="2382"/>
                  </a:cubicBezTo>
                  <a:lnTo>
                    <a:pt x="1156" y="3430"/>
                  </a:lnTo>
                  <a:lnTo>
                    <a:pt x="346" y="3430"/>
                  </a:lnTo>
                  <a:lnTo>
                    <a:pt x="346" y="358"/>
                  </a:lnTo>
                  <a:lnTo>
                    <a:pt x="918" y="358"/>
                  </a:lnTo>
                  <a:lnTo>
                    <a:pt x="918" y="572"/>
                  </a:lnTo>
                  <a:cubicBezTo>
                    <a:pt x="918" y="632"/>
                    <a:pt x="930" y="679"/>
                    <a:pt x="977" y="715"/>
                  </a:cubicBezTo>
                  <a:cubicBezTo>
                    <a:pt x="1007" y="733"/>
                    <a:pt x="1043" y="742"/>
                    <a:pt x="1078" y="742"/>
                  </a:cubicBezTo>
                  <a:cubicBezTo>
                    <a:pt x="1114" y="742"/>
                    <a:pt x="1150" y="733"/>
                    <a:pt x="1180" y="715"/>
                  </a:cubicBezTo>
                  <a:cubicBezTo>
                    <a:pt x="1477" y="477"/>
                    <a:pt x="1835" y="358"/>
                    <a:pt x="2227" y="358"/>
                  </a:cubicBezTo>
                  <a:cubicBezTo>
                    <a:pt x="3204" y="358"/>
                    <a:pt x="3656" y="1191"/>
                    <a:pt x="3656" y="2001"/>
                  </a:cubicBezTo>
                  <a:lnTo>
                    <a:pt x="3656" y="3430"/>
                  </a:lnTo>
                  <a:lnTo>
                    <a:pt x="2847" y="3430"/>
                  </a:lnTo>
                  <a:lnTo>
                    <a:pt x="2847" y="2870"/>
                  </a:lnTo>
                  <a:cubicBezTo>
                    <a:pt x="2847" y="2775"/>
                    <a:pt x="2775" y="2703"/>
                    <a:pt x="2692" y="2703"/>
                  </a:cubicBezTo>
                  <a:cubicBezTo>
                    <a:pt x="2597" y="2703"/>
                    <a:pt x="2525" y="2775"/>
                    <a:pt x="2525" y="2870"/>
                  </a:cubicBezTo>
                  <a:lnTo>
                    <a:pt x="2525" y="3596"/>
                  </a:lnTo>
                  <a:cubicBezTo>
                    <a:pt x="2525" y="3691"/>
                    <a:pt x="2597" y="3775"/>
                    <a:pt x="2704" y="3775"/>
                  </a:cubicBezTo>
                  <a:lnTo>
                    <a:pt x="3847" y="3775"/>
                  </a:lnTo>
                  <a:cubicBezTo>
                    <a:pt x="3942" y="3775"/>
                    <a:pt x="4025" y="3703"/>
                    <a:pt x="4025" y="3596"/>
                  </a:cubicBezTo>
                  <a:lnTo>
                    <a:pt x="4025" y="1989"/>
                  </a:lnTo>
                  <a:cubicBezTo>
                    <a:pt x="4025" y="810"/>
                    <a:pt x="3299" y="1"/>
                    <a:pt x="2239" y="1"/>
                  </a:cubicBezTo>
                  <a:cubicBezTo>
                    <a:pt x="1894" y="1"/>
                    <a:pt x="1573" y="84"/>
                    <a:pt x="1275" y="251"/>
                  </a:cubicBezTo>
                  <a:lnTo>
                    <a:pt x="1275" y="179"/>
                  </a:lnTo>
                  <a:cubicBezTo>
                    <a:pt x="1275" y="84"/>
                    <a:pt x="1204" y="1"/>
                    <a:pt x="10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00578BC9-1BA7-4B9E-A016-DDB3D8763805}"/>
              </a:ext>
            </a:extLst>
          </p:cNvPr>
          <p:cNvSpPr/>
          <p:nvPr/>
        </p:nvSpPr>
        <p:spPr>
          <a:xfrm>
            <a:off x="1151739" y="1586081"/>
            <a:ext cx="5828181" cy="57512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bg1">
                    <a:lumMod val="95000"/>
                  </a:schemeClr>
                </a:solidFill>
              </a:rPr>
              <a:t>Thanks to</a:t>
            </a:r>
          </a:p>
          <a:p>
            <a:r>
              <a:rPr lang="en-US" b="1" dirty="0">
                <a:solidFill>
                  <a:schemeClr val="bg1">
                    <a:lumMod val="95000"/>
                  </a:schemeClr>
                </a:solidFill>
              </a:rPr>
              <a:t>Louvain4Migration for funding access to the EDP data and FNRS for funding my research fellowship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Google Shape;847;p4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dk2"/>
                </a:solidFill>
              </a:rPr>
              <a:t>CONTENTS</a:t>
            </a:r>
            <a:endParaRPr dirty="0">
              <a:solidFill>
                <a:schemeClr val="dk2"/>
              </a:solidFill>
            </a:endParaRPr>
          </a:p>
        </p:txBody>
      </p:sp>
      <p:sp>
        <p:nvSpPr>
          <p:cNvPr id="849" name="Google Shape;849;p43"/>
          <p:cNvSpPr txBox="1">
            <a:spLocks noGrp="1"/>
          </p:cNvSpPr>
          <p:nvPr>
            <p:ph type="title" idx="2"/>
          </p:nvPr>
        </p:nvSpPr>
        <p:spPr>
          <a:xfrm>
            <a:off x="848217" y="1324800"/>
            <a:ext cx="2306109" cy="105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Introduction</a:t>
            </a:r>
            <a:endParaRPr dirty="0"/>
          </a:p>
        </p:txBody>
      </p:sp>
      <p:sp>
        <p:nvSpPr>
          <p:cNvPr id="850" name="Google Shape;850;p43"/>
          <p:cNvSpPr txBox="1">
            <a:spLocks noGrp="1"/>
          </p:cNvSpPr>
          <p:nvPr>
            <p:ph type="title" idx="3"/>
          </p:nvPr>
        </p:nvSpPr>
        <p:spPr>
          <a:xfrm>
            <a:off x="3446598" y="1324800"/>
            <a:ext cx="2051752" cy="105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000" dirty="0"/>
              <a:t>Lit </a:t>
            </a:r>
            <a:r>
              <a:rPr lang="fr-FR" sz="3000" dirty="0" err="1"/>
              <a:t>review</a:t>
            </a:r>
            <a:endParaRPr sz="3000" dirty="0"/>
          </a:p>
        </p:txBody>
      </p:sp>
      <p:sp>
        <p:nvSpPr>
          <p:cNvPr id="852" name="Google Shape;852;p43"/>
          <p:cNvSpPr txBox="1">
            <a:spLocks noGrp="1"/>
          </p:cNvSpPr>
          <p:nvPr>
            <p:ph type="title" idx="5"/>
          </p:nvPr>
        </p:nvSpPr>
        <p:spPr>
          <a:xfrm>
            <a:off x="844020" y="3408481"/>
            <a:ext cx="2440788" cy="105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l">
              <a:buClr>
                <a:schemeClr val="dk1"/>
              </a:buClr>
              <a:buSzPts val="1100"/>
            </a:pPr>
            <a:r>
              <a:rPr lang="en-US" dirty="0"/>
              <a:t>Methodology</a:t>
            </a:r>
          </a:p>
        </p:txBody>
      </p:sp>
      <p:sp>
        <p:nvSpPr>
          <p:cNvPr id="854" name="Google Shape;854;p43"/>
          <p:cNvSpPr txBox="1">
            <a:spLocks noGrp="1"/>
          </p:cNvSpPr>
          <p:nvPr>
            <p:ph type="title" idx="7"/>
          </p:nvPr>
        </p:nvSpPr>
        <p:spPr>
          <a:xfrm>
            <a:off x="3577401" y="3400367"/>
            <a:ext cx="1589400" cy="105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Results</a:t>
            </a:r>
            <a:endParaRPr dirty="0"/>
          </a:p>
        </p:txBody>
      </p:sp>
      <p:sp>
        <p:nvSpPr>
          <p:cNvPr id="856" name="Google Shape;856;p43"/>
          <p:cNvSpPr txBox="1">
            <a:spLocks noGrp="1"/>
          </p:cNvSpPr>
          <p:nvPr>
            <p:ph type="title" idx="9"/>
          </p:nvPr>
        </p:nvSpPr>
        <p:spPr>
          <a:xfrm>
            <a:off x="6052737" y="1363712"/>
            <a:ext cx="2284446" cy="105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 dirty="0"/>
              <a:t>Hypotheses</a:t>
            </a:r>
            <a:endParaRPr sz="3000" dirty="0"/>
          </a:p>
        </p:txBody>
      </p:sp>
      <p:sp>
        <p:nvSpPr>
          <p:cNvPr id="858" name="Google Shape;858;p43"/>
          <p:cNvSpPr txBox="1">
            <a:spLocks noGrp="1"/>
          </p:cNvSpPr>
          <p:nvPr>
            <p:ph type="title" idx="14"/>
          </p:nvPr>
        </p:nvSpPr>
        <p:spPr>
          <a:xfrm>
            <a:off x="6052737" y="3385165"/>
            <a:ext cx="2267678" cy="105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Conclusion</a:t>
            </a:r>
            <a:endParaRPr dirty="0"/>
          </a:p>
        </p:txBody>
      </p:sp>
      <p:sp>
        <p:nvSpPr>
          <p:cNvPr id="860" name="Google Shape;860;p43"/>
          <p:cNvSpPr txBox="1"/>
          <p:nvPr/>
        </p:nvSpPr>
        <p:spPr>
          <a:xfrm>
            <a:off x="571042" y="1324800"/>
            <a:ext cx="518400" cy="6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300" dirty="0">
                <a:solidFill>
                  <a:schemeClr val="accent1"/>
                </a:solidFill>
                <a:latin typeface="Yanone Kaffeesatz Medium"/>
                <a:ea typeface="Yanone Kaffeesatz Medium"/>
                <a:cs typeface="Yanone Kaffeesatz Medium"/>
                <a:sym typeface="Yanone Kaffeesatz Medium"/>
              </a:rPr>
              <a:t>i</a:t>
            </a:r>
            <a:endParaRPr sz="4300" dirty="0">
              <a:solidFill>
                <a:schemeClr val="accent1"/>
              </a:solidFill>
              <a:latin typeface="Yanone Kaffeesatz Medium"/>
              <a:ea typeface="Yanone Kaffeesatz Medium"/>
              <a:cs typeface="Yanone Kaffeesatz Medium"/>
              <a:sym typeface="Yanone Kaffeesatz Medium"/>
            </a:endParaRPr>
          </a:p>
        </p:txBody>
      </p:sp>
      <p:sp>
        <p:nvSpPr>
          <p:cNvPr id="861" name="Google Shape;861;p43"/>
          <p:cNvSpPr txBox="1"/>
          <p:nvPr/>
        </p:nvSpPr>
        <p:spPr>
          <a:xfrm>
            <a:off x="454025" y="3346650"/>
            <a:ext cx="518400" cy="6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 dirty="0">
                <a:solidFill>
                  <a:schemeClr val="accent1"/>
                </a:solidFill>
                <a:latin typeface="Yanone Kaffeesatz Medium"/>
                <a:ea typeface="Yanone Kaffeesatz Medium"/>
                <a:cs typeface="Yanone Kaffeesatz Medium"/>
                <a:sym typeface="Yanone Kaffeesatz Medium"/>
              </a:rPr>
              <a:t>iv</a:t>
            </a:r>
            <a:endParaRPr sz="4300" dirty="0">
              <a:solidFill>
                <a:schemeClr val="accent1"/>
              </a:solidFill>
              <a:latin typeface="Yanone Kaffeesatz Medium"/>
              <a:ea typeface="Yanone Kaffeesatz Medium"/>
              <a:cs typeface="Yanone Kaffeesatz Medium"/>
              <a:sym typeface="Yanone Kaffeesatz Medium"/>
            </a:endParaRPr>
          </a:p>
        </p:txBody>
      </p:sp>
      <p:sp>
        <p:nvSpPr>
          <p:cNvPr id="862" name="Google Shape;862;p43"/>
          <p:cNvSpPr txBox="1"/>
          <p:nvPr/>
        </p:nvSpPr>
        <p:spPr>
          <a:xfrm>
            <a:off x="3059001" y="1324800"/>
            <a:ext cx="518400" cy="6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300" dirty="0">
                <a:solidFill>
                  <a:schemeClr val="accent1"/>
                </a:solidFill>
                <a:latin typeface="Yanone Kaffeesatz Medium"/>
                <a:ea typeface="Yanone Kaffeesatz Medium"/>
                <a:cs typeface="Yanone Kaffeesatz Medium"/>
                <a:sym typeface="Yanone Kaffeesatz Medium"/>
              </a:rPr>
              <a:t>ii</a:t>
            </a:r>
            <a:endParaRPr sz="4300" dirty="0">
              <a:solidFill>
                <a:schemeClr val="accent1"/>
              </a:solidFill>
              <a:latin typeface="Yanone Kaffeesatz Medium"/>
              <a:ea typeface="Yanone Kaffeesatz Medium"/>
              <a:cs typeface="Yanone Kaffeesatz Medium"/>
              <a:sym typeface="Yanone Kaffeesatz Medium"/>
            </a:endParaRPr>
          </a:p>
        </p:txBody>
      </p:sp>
      <p:sp>
        <p:nvSpPr>
          <p:cNvPr id="863" name="Google Shape;863;p43"/>
          <p:cNvSpPr txBox="1"/>
          <p:nvPr/>
        </p:nvSpPr>
        <p:spPr>
          <a:xfrm>
            <a:off x="5627879" y="1363712"/>
            <a:ext cx="518400" cy="6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 dirty="0">
                <a:solidFill>
                  <a:schemeClr val="accent1"/>
                </a:solidFill>
                <a:latin typeface="Yanone Kaffeesatz Medium"/>
                <a:ea typeface="Yanone Kaffeesatz Medium"/>
                <a:cs typeface="Yanone Kaffeesatz Medium"/>
                <a:sym typeface="Yanone Kaffeesatz Medium"/>
              </a:rPr>
              <a:t>iii</a:t>
            </a:r>
            <a:endParaRPr sz="4300" dirty="0">
              <a:solidFill>
                <a:schemeClr val="accent1"/>
              </a:solidFill>
              <a:latin typeface="Yanone Kaffeesatz Medium"/>
              <a:ea typeface="Yanone Kaffeesatz Medium"/>
              <a:cs typeface="Yanone Kaffeesatz Medium"/>
              <a:sym typeface="Yanone Kaffeesatz Medium"/>
            </a:endParaRPr>
          </a:p>
        </p:txBody>
      </p:sp>
      <p:sp>
        <p:nvSpPr>
          <p:cNvPr id="864" name="Google Shape;864;p43"/>
          <p:cNvSpPr txBox="1"/>
          <p:nvPr/>
        </p:nvSpPr>
        <p:spPr>
          <a:xfrm>
            <a:off x="3134956" y="3347588"/>
            <a:ext cx="518400" cy="6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 dirty="0">
                <a:solidFill>
                  <a:schemeClr val="accent1"/>
                </a:solidFill>
                <a:latin typeface="Yanone Kaffeesatz Medium"/>
                <a:ea typeface="Yanone Kaffeesatz Medium"/>
                <a:cs typeface="Yanone Kaffeesatz Medium"/>
                <a:sym typeface="Yanone Kaffeesatz Medium"/>
              </a:rPr>
              <a:t>v</a:t>
            </a:r>
            <a:endParaRPr sz="4300" dirty="0">
              <a:solidFill>
                <a:schemeClr val="accent1"/>
              </a:solidFill>
              <a:latin typeface="Yanone Kaffeesatz Medium"/>
              <a:ea typeface="Yanone Kaffeesatz Medium"/>
              <a:cs typeface="Yanone Kaffeesatz Medium"/>
              <a:sym typeface="Yanone Kaffeesatz Medium"/>
            </a:endParaRPr>
          </a:p>
        </p:txBody>
      </p:sp>
      <p:sp>
        <p:nvSpPr>
          <p:cNvPr id="865" name="Google Shape;865;p43"/>
          <p:cNvSpPr txBox="1"/>
          <p:nvPr/>
        </p:nvSpPr>
        <p:spPr>
          <a:xfrm>
            <a:off x="5609246" y="3297397"/>
            <a:ext cx="518400" cy="6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 dirty="0">
                <a:solidFill>
                  <a:schemeClr val="accent1"/>
                </a:solidFill>
                <a:latin typeface="Yanone Kaffeesatz Medium"/>
                <a:ea typeface="Yanone Kaffeesatz Medium"/>
                <a:cs typeface="Yanone Kaffeesatz Medium"/>
                <a:sym typeface="Yanone Kaffeesatz Medium"/>
              </a:rPr>
              <a:t>vi</a:t>
            </a:r>
            <a:endParaRPr sz="4300" dirty="0">
              <a:solidFill>
                <a:schemeClr val="accent1"/>
              </a:solidFill>
              <a:latin typeface="Yanone Kaffeesatz Medium"/>
              <a:ea typeface="Yanone Kaffeesatz Medium"/>
              <a:cs typeface="Yanone Kaffeesatz Medium"/>
              <a:sym typeface="Yanone Kaffeesatz Medium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55"/>
          <p:cNvSpPr txBox="1">
            <a:spLocks noGrp="1"/>
          </p:cNvSpPr>
          <p:nvPr>
            <p:ph type="body" idx="1"/>
          </p:nvPr>
        </p:nvSpPr>
        <p:spPr>
          <a:xfrm>
            <a:off x="84575" y="1011291"/>
            <a:ext cx="3917318" cy="420975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82880" lvl="0" indent="-180340"/>
            <a:r>
              <a:rPr lang="fr-FR" dirty="0" err="1">
                <a:solidFill>
                  <a:srgbClr val="FFFFFF"/>
                </a:solidFill>
                <a:latin typeface="Proxima Nova Semibold"/>
                <a:sym typeface="Proxima Nova Semibold"/>
              </a:rPr>
              <a:t>Children</a:t>
            </a:r>
            <a:r>
              <a:rPr lang="fr-FR" dirty="0">
                <a:solidFill>
                  <a:srgbClr val="FFFFFF"/>
                </a:solidFill>
                <a:latin typeface="Proxima Nova Semibold"/>
                <a:sym typeface="Proxima Nova Semibold"/>
              </a:rPr>
              <a:t> are </a:t>
            </a:r>
            <a:r>
              <a:rPr lang="fr-FR" dirty="0" err="1">
                <a:solidFill>
                  <a:srgbClr val="FFFFFF"/>
                </a:solidFill>
                <a:latin typeface="Proxima Nova Semibold"/>
                <a:sym typeface="Proxima Nova Semibold"/>
              </a:rPr>
              <a:t>facing</a:t>
            </a:r>
            <a:r>
              <a:rPr lang="fr-FR" dirty="0">
                <a:solidFill>
                  <a:srgbClr val="FFFFFF"/>
                </a:solidFill>
                <a:latin typeface="Proxima Nova Semibold"/>
                <a:sym typeface="Proxima Nova Semibold"/>
              </a:rPr>
              <a:t> </a:t>
            </a:r>
            <a:r>
              <a:rPr lang="fr-FR" dirty="0" err="1">
                <a:solidFill>
                  <a:srgbClr val="FFFFFF"/>
                </a:solidFill>
                <a:latin typeface="Proxima Nova Semibold"/>
                <a:sym typeface="Proxima Nova Semibold"/>
              </a:rPr>
              <a:t>widespread</a:t>
            </a:r>
            <a:r>
              <a:rPr lang="fr-FR" dirty="0">
                <a:solidFill>
                  <a:srgbClr val="FFFFFF"/>
                </a:solidFill>
                <a:latin typeface="Proxima Nova Semibold"/>
                <a:sym typeface="Proxima Nova Semibold"/>
              </a:rPr>
              <a:t>  </a:t>
            </a:r>
            <a:r>
              <a:rPr lang="fr-FR" dirty="0" err="1">
                <a:solidFill>
                  <a:srgbClr val="FFFFFF"/>
                </a:solidFill>
                <a:latin typeface="Proxima Nova Semibold"/>
                <a:sym typeface="Proxima Nova Semibold"/>
              </a:rPr>
              <a:t>ethnic</a:t>
            </a:r>
            <a:r>
              <a:rPr lang="fr-FR" dirty="0">
                <a:solidFill>
                  <a:srgbClr val="FFFFFF"/>
                </a:solidFill>
                <a:latin typeface="Proxima Nova Semibold"/>
                <a:sym typeface="Proxima Nova Semibold"/>
              </a:rPr>
              <a:t> </a:t>
            </a:r>
            <a:r>
              <a:rPr lang="fr-FR" dirty="0" err="1">
                <a:solidFill>
                  <a:srgbClr val="FFFFFF"/>
                </a:solidFill>
                <a:latin typeface="Proxima Nova Semibold"/>
                <a:sym typeface="Proxima Nova Semibold"/>
              </a:rPr>
              <a:t>disparities</a:t>
            </a:r>
            <a:r>
              <a:rPr lang="fr-FR" dirty="0">
                <a:solidFill>
                  <a:srgbClr val="FFFFFF"/>
                </a:solidFill>
                <a:latin typeface="Proxima Nova Semibold"/>
                <a:sym typeface="Proxima Nova Semibold"/>
              </a:rPr>
              <a:t> in </a:t>
            </a:r>
            <a:r>
              <a:rPr lang="fr-FR" dirty="0" err="1">
                <a:solidFill>
                  <a:srgbClr val="FFFFFF"/>
                </a:solidFill>
                <a:latin typeface="Proxima Nova Semibold"/>
                <a:sym typeface="Proxima Nova Semibold"/>
              </a:rPr>
              <a:t>their</a:t>
            </a:r>
            <a:r>
              <a:rPr lang="fr-FR" dirty="0">
                <a:solidFill>
                  <a:srgbClr val="FFFFFF"/>
                </a:solidFill>
                <a:latin typeface="Proxima Nova Semibold"/>
                <a:sym typeface="Proxima Nova Semibold"/>
              </a:rPr>
              <a:t> chances of </a:t>
            </a:r>
            <a:r>
              <a:rPr lang="fr-FR" dirty="0" err="1">
                <a:solidFill>
                  <a:srgbClr val="FFFFFF"/>
                </a:solidFill>
                <a:latin typeface="Proxima Nova Semibold"/>
                <a:sym typeface="Proxima Nova Semibold"/>
              </a:rPr>
              <a:t>survival</a:t>
            </a:r>
            <a:r>
              <a:rPr lang="fr-FR" dirty="0">
                <a:solidFill>
                  <a:srgbClr val="FFFFFF"/>
                </a:solidFill>
                <a:latin typeface="Proxima Nova Semibold"/>
                <a:sym typeface="Proxima Nova Semibold"/>
              </a:rPr>
              <a:t> in France </a:t>
            </a:r>
            <a:r>
              <a:rPr lang="fr-FR" dirty="0">
                <a:sym typeface="Proxima Nova Semibold"/>
              </a:rPr>
              <a:t>(</a:t>
            </a:r>
            <a:r>
              <a:rPr lang="en-US" dirty="0"/>
              <a:t>Wallace et al., 2020)</a:t>
            </a:r>
            <a:endParaRPr lang="en-US" dirty="0">
              <a:solidFill>
                <a:srgbClr val="FFFFFF"/>
              </a:solidFill>
              <a:latin typeface="Proxima Nova Semibold"/>
              <a:sym typeface="Proxima Nova Semibold"/>
            </a:endParaRPr>
          </a:p>
          <a:p>
            <a:pPr marL="182880" lvl="0" indent="-180340"/>
            <a:r>
              <a:rPr lang="fr-FR" dirty="0">
                <a:solidFill>
                  <a:srgbClr val="FFFFFF"/>
                </a:solidFill>
                <a:latin typeface="Proxima Nova Semibold"/>
              </a:rPr>
              <a:t>       In spite of </a:t>
            </a:r>
            <a:r>
              <a:rPr lang="fr-FR" dirty="0" err="1">
                <a:solidFill>
                  <a:srgbClr val="FFFFFF"/>
                </a:solidFill>
                <a:latin typeface="Proxima Nova Semibold"/>
              </a:rPr>
              <a:t>much</a:t>
            </a:r>
            <a:r>
              <a:rPr lang="fr-FR" dirty="0">
                <a:solidFill>
                  <a:srgbClr val="FFFFFF"/>
                </a:solidFill>
                <a:latin typeface="Proxima Nova Semibold"/>
              </a:rPr>
              <a:t> </a:t>
            </a:r>
            <a:r>
              <a:rPr lang="fr-FR" dirty="0" err="1">
                <a:solidFill>
                  <a:srgbClr val="FFFFFF"/>
                </a:solidFill>
                <a:latin typeface="Proxima Nova Semibold"/>
              </a:rPr>
              <a:t>progress</a:t>
            </a:r>
            <a:r>
              <a:rPr lang="fr-FR" dirty="0">
                <a:solidFill>
                  <a:srgbClr val="FFFFFF"/>
                </a:solidFill>
                <a:latin typeface="Proxima Nova Semibold"/>
              </a:rPr>
              <a:t> in </a:t>
            </a:r>
            <a:r>
              <a:rPr lang="fr-FR" dirty="0" err="1">
                <a:solidFill>
                  <a:srgbClr val="FFFFFF"/>
                </a:solidFill>
                <a:latin typeface="Proxima Nova Semibold"/>
              </a:rPr>
              <a:t>child</a:t>
            </a:r>
            <a:r>
              <a:rPr lang="fr-FR" dirty="0">
                <a:solidFill>
                  <a:srgbClr val="FFFFFF"/>
                </a:solidFill>
                <a:latin typeface="Proxima Nova Semibold"/>
              </a:rPr>
              <a:t> </a:t>
            </a:r>
            <a:r>
              <a:rPr lang="fr-FR" dirty="0" err="1">
                <a:solidFill>
                  <a:srgbClr val="FFFFFF"/>
                </a:solidFill>
                <a:latin typeface="Proxima Nova Semibold"/>
              </a:rPr>
              <a:t>survival</a:t>
            </a:r>
            <a:r>
              <a:rPr lang="fr-FR" dirty="0">
                <a:solidFill>
                  <a:srgbClr val="FFFFFF"/>
                </a:solidFill>
                <a:latin typeface="Proxima Nova Semibold"/>
              </a:rPr>
              <a:t> </a:t>
            </a:r>
            <a:r>
              <a:rPr lang="en-US" dirty="0"/>
              <a:t>(UN IGME,2019)</a:t>
            </a:r>
          </a:p>
          <a:p>
            <a:pPr marL="2540" lvl="0" indent="0">
              <a:buNone/>
            </a:pPr>
            <a:endParaRPr lang="en-US" dirty="0"/>
          </a:p>
          <a:p>
            <a:pPr marL="2540" lvl="0" indent="0">
              <a:buNone/>
            </a:pPr>
            <a:r>
              <a:rPr lang="en-US" dirty="0">
                <a:solidFill>
                  <a:srgbClr val="FFFFFF"/>
                </a:solidFill>
                <a:latin typeface="Proxima Nova Semibold"/>
              </a:rPr>
              <a:t>But, for children of Maghreb women </a:t>
            </a:r>
          </a:p>
          <a:p>
            <a:r>
              <a:rPr lang="en-US" dirty="0">
                <a:solidFill>
                  <a:srgbClr val="FFFFFF"/>
                </a:solidFill>
                <a:latin typeface="Proxima Nova Semibold"/>
              </a:rPr>
              <a:t>advantage in BW, PTB and gestational  age </a:t>
            </a:r>
            <a:r>
              <a:rPr lang="en-US" dirty="0"/>
              <a:t>(Florian et al., 2021) </a:t>
            </a:r>
            <a:r>
              <a:rPr lang="en-US" dirty="0">
                <a:solidFill>
                  <a:srgbClr val="FFFFFF"/>
                </a:solidFill>
                <a:latin typeface="Proxima Nova Semibold"/>
              </a:rPr>
              <a:t>and high IM</a:t>
            </a:r>
            <a:r>
              <a:rPr lang="en-US" dirty="0"/>
              <a:t> </a:t>
            </a:r>
            <a:r>
              <a:rPr lang="fr-FR" dirty="0">
                <a:sym typeface="Proxima Nova Semibold"/>
              </a:rPr>
              <a:t>(</a:t>
            </a:r>
            <a:r>
              <a:rPr lang="en-US" dirty="0"/>
              <a:t>Wallace et al., 2020)</a:t>
            </a:r>
            <a:endParaRPr lang="en-US" dirty="0">
              <a:solidFill>
                <a:srgbClr val="FFFFFF"/>
              </a:solidFill>
              <a:latin typeface="Proxima Nova Semibold"/>
              <a:sym typeface="Proxima Nova Semibold"/>
            </a:endParaRPr>
          </a:p>
          <a:p>
            <a:pPr marL="139700" indent="0">
              <a:buNone/>
            </a:pPr>
            <a:endParaRPr lang="en-US" dirty="0"/>
          </a:p>
          <a:p>
            <a:pPr marL="745490" lvl="1" indent="-285750">
              <a:spcBef>
                <a:spcPts val="1000"/>
              </a:spcBef>
              <a:spcAft>
                <a:spcPts val="1000"/>
              </a:spcAft>
              <a:buFont typeface="Wingdings" panose="05000000000000000000" pitchFamily="2" charset="2"/>
              <a:buChar char="q"/>
            </a:pPr>
            <a:r>
              <a:rPr lang="en-US" sz="1600" dirty="0">
                <a:solidFill>
                  <a:schemeClr val="bg1">
                    <a:lumMod val="85000"/>
                  </a:schemeClr>
                </a:solidFill>
              </a:rPr>
              <a:t>In other context (US for ex ), there is an advantage in terms of IM </a:t>
            </a:r>
            <a:r>
              <a:rPr lang="en-US" sz="1600" dirty="0">
                <a:solidFill>
                  <a:schemeClr val="dk2"/>
                </a:solidFill>
              </a:rPr>
              <a:t>(Hummer et al., 2007)</a:t>
            </a:r>
          </a:p>
        </p:txBody>
      </p:sp>
      <p:sp>
        <p:nvSpPr>
          <p:cNvPr id="1080" name="Google Shape;1080;p55"/>
          <p:cNvSpPr txBox="1">
            <a:spLocks noGrp="1"/>
          </p:cNvSpPr>
          <p:nvPr>
            <p:ph type="body" idx="2"/>
          </p:nvPr>
        </p:nvSpPr>
        <p:spPr>
          <a:xfrm>
            <a:off x="4680141" y="1011290"/>
            <a:ext cx="4379284" cy="416950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540" lvl="0" indent="0">
              <a:buNone/>
            </a:pPr>
            <a:r>
              <a:rPr lang="en-US" dirty="0">
                <a:solidFill>
                  <a:srgbClr val="FFFFFF"/>
                </a:solidFill>
                <a:latin typeface="Proxima Nova Semibold"/>
              </a:rPr>
              <a:t>The variations in these results raise questions about </a:t>
            </a:r>
          </a:p>
          <a:p>
            <a:pPr marL="2540" lvl="0" indent="0">
              <a:buNone/>
            </a:pPr>
            <a:endParaRPr lang="en-US" dirty="0">
              <a:solidFill>
                <a:srgbClr val="FFFFFF"/>
              </a:solidFill>
              <a:latin typeface="Proxima Nova Semibold"/>
            </a:endParaRPr>
          </a:p>
          <a:p>
            <a:pPr marL="288290" lvl="0" indent="-285750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the real role of migratory origin in inequalities in child health</a:t>
            </a:r>
          </a:p>
          <a:p>
            <a:pPr marL="288290" lvl="0" indent="-285750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the existence of other factors, including that of context</a:t>
            </a:r>
            <a:endParaRPr lang="en-US" dirty="0"/>
          </a:p>
          <a:p>
            <a:pPr marL="2540" lvl="0" indent="0">
              <a:buNone/>
            </a:pPr>
            <a:endParaRPr lang="fr-FR" dirty="0"/>
          </a:p>
          <a:p>
            <a:pPr marL="2540" lvl="0" indent="0">
              <a:buNone/>
            </a:pPr>
            <a:r>
              <a:rPr lang="fr-FR" dirty="0">
                <a:solidFill>
                  <a:srgbClr val="FFFFFF"/>
                </a:solidFill>
                <a:latin typeface="Proxima Nova Semibold"/>
              </a:rPr>
              <a:t>Questions</a:t>
            </a:r>
            <a:endParaRPr lang="en-US" dirty="0">
              <a:solidFill>
                <a:srgbClr val="FFFFFF"/>
              </a:solidFill>
              <a:latin typeface="Proxima Nova Semibold"/>
            </a:endParaRPr>
          </a:p>
          <a:p>
            <a:pPr marL="182880" indent="-180340">
              <a:spcBef>
                <a:spcPts val="1000"/>
              </a:spcBef>
              <a:spcAft>
                <a:spcPts val="1000"/>
              </a:spcAft>
            </a:pPr>
            <a:r>
              <a:rPr lang="en-US" dirty="0">
                <a:solidFill>
                  <a:srgbClr val="FFFFFF"/>
                </a:solidFill>
                <a:latin typeface="Proxima Nova Semibold"/>
              </a:rPr>
              <a:t>Are disparities in U5M based on migratory origin attributed to differences in the distribution of confounding variables or to differences inherent in migratory origin ?</a:t>
            </a:r>
          </a:p>
          <a:p>
            <a:pPr marL="182880" indent="-180340">
              <a:spcBef>
                <a:spcPts val="1000"/>
              </a:spcBef>
              <a:spcAft>
                <a:spcPts val="1000"/>
              </a:spcAft>
            </a:pPr>
            <a:r>
              <a:rPr lang="en-US" dirty="0">
                <a:solidFill>
                  <a:srgbClr val="FFFFFF"/>
                </a:solidFill>
                <a:latin typeface="Proxima Nova Semibold"/>
              </a:rPr>
              <a:t>Mother's home country  effect ? What about other factors</a:t>
            </a:r>
          </a:p>
          <a:p>
            <a:pPr marL="182880" indent="-180340">
              <a:spcBef>
                <a:spcPts val="1000"/>
              </a:spcBef>
              <a:spcAft>
                <a:spcPts val="1000"/>
              </a:spcAft>
            </a:pPr>
            <a:endParaRPr lang="en-US" dirty="0"/>
          </a:p>
        </p:txBody>
      </p:sp>
      <p:sp>
        <p:nvSpPr>
          <p:cNvPr id="1081" name="Google Shape;1081;p55"/>
          <p:cNvSpPr txBox="1">
            <a:spLocks noGrp="1"/>
          </p:cNvSpPr>
          <p:nvPr>
            <p:ph type="title"/>
          </p:nvPr>
        </p:nvSpPr>
        <p:spPr>
          <a:xfrm>
            <a:off x="84575" y="111995"/>
            <a:ext cx="4889400" cy="45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Introduction</a:t>
            </a:r>
            <a:endParaRPr dirty="0"/>
          </a:p>
        </p:txBody>
      </p:sp>
      <p:pic>
        <p:nvPicPr>
          <p:cNvPr id="105" name="Graphic 104" descr="Badge Question Mark with solid fill">
            <a:extLst>
              <a:ext uri="{FF2B5EF4-FFF2-40B4-BE49-F238E27FC236}">
                <a16:creationId xmlns:a16="http://schemas.microsoft.com/office/drawing/2014/main" id="{96EBD4D3-8858-4B45-A5B6-2AD5BE28BE3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62749" y="3037314"/>
            <a:ext cx="364612" cy="286912"/>
          </a:xfrm>
          <a:prstGeom prst="rect">
            <a:avLst/>
          </a:prstGeom>
        </p:spPr>
      </p:pic>
      <p:grpSp>
        <p:nvGrpSpPr>
          <p:cNvPr id="38" name="Google Shape;143;p28">
            <a:extLst>
              <a:ext uri="{FF2B5EF4-FFF2-40B4-BE49-F238E27FC236}">
                <a16:creationId xmlns:a16="http://schemas.microsoft.com/office/drawing/2014/main" id="{EC1F1218-4E2C-4CFA-9AE7-BEC608593DCA}"/>
              </a:ext>
            </a:extLst>
          </p:cNvPr>
          <p:cNvGrpSpPr/>
          <p:nvPr/>
        </p:nvGrpSpPr>
        <p:grpSpPr>
          <a:xfrm>
            <a:off x="4084327" y="814359"/>
            <a:ext cx="389056" cy="4329140"/>
            <a:chOff x="4045638" y="552365"/>
            <a:chExt cx="314476" cy="5014715"/>
          </a:xfrm>
        </p:grpSpPr>
        <p:sp>
          <p:nvSpPr>
            <p:cNvPr id="39" name="Google Shape;144;p28">
              <a:extLst>
                <a:ext uri="{FF2B5EF4-FFF2-40B4-BE49-F238E27FC236}">
                  <a16:creationId xmlns:a16="http://schemas.microsoft.com/office/drawing/2014/main" id="{D6FD5FC0-9490-480A-9F84-4A7C2922BB58}"/>
                </a:ext>
              </a:extLst>
            </p:cNvPr>
            <p:cNvSpPr/>
            <p:nvPr/>
          </p:nvSpPr>
          <p:spPr>
            <a:xfrm>
              <a:off x="4140257" y="827980"/>
              <a:ext cx="125400" cy="4739100"/>
            </a:xfrm>
            <a:prstGeom prst="rect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" name="Google Shape;145;p28">
              <a:extLst>
                <a:ext uri="{FF2B5EF4-FFF2-40B4-BE49-F238E27FC236}">
                  <a16:creationId xmlns:a16="http://schemas.microsoft.com/office/drawing/2014/main" id="{CF881A1B-C100-4F9D-BEEC-AA6A04B68265}"/>
                </a:ext>
              </a:extLst>
            </p:cNvPr>
            <p:cNvSpPr/>
            <p:nvPr/>
          </p:nvSpPr>
          <p:spPr>
            <a:xfrm>
              <a:off x="4045638" y="780483"/>
              <a:ext cx="314476" cy="98845"/>
            </a:xfrm>
            <a:prstGeom prst="roundRect">
              <a:avLst>
                <a:gd name="adj" fmla="val 50000"/>
              </a:avLst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146;p28">
              <a:extLst>
                <a:ext uri="{FF2B5EF4-FFF2-40B4-BE49-F238E27FC236}">
                  <a16:creationId xmlns:a16="http://schemas.microsoft.com/office/drawing/2014/main" id="{2949377A-6D28-4656-A9ED-1F8EA716E000}"/>
                </a:ext>
              </a:extLst>
            </p:cNvPr>
            <p:cNvSpPr/>
            <p:nvPr/>
          </p:nvSpPr>
          <p:spPr>
            <a:xfrm>
              <a:off x="4045638" y="3701728"/>
              <a:ext cx="314476" cy="98845"/>
            </a:xfrm>
            <a:prstGeom prst="roundRect">
              <a:avLst>
                <a:gd name="adj" fmla="val 50000"/>
              </a:avLst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147;p28">
              <a:extLst>
                <a:ext uri="{FF2B5EF4-FFF2-40B4-BE49-F238E27FC236}">
                  <a16:creationId xmlns:a16="http://schemas.microsoft.com/office/drawing/2014/main" id="{D2ADBF81-7726-47EA-9A98-588642DEF5AA}"/>
                </a:ext>
              </a:extLst>
            </p:cNvPr>
            <p:cNvSpPr/>
            <p:nvPr/>
          </p:nvSpPr>
          <p:spPr>
            <a:xfrm>
              <a:off x="4079565" y="552365"/>
              <a:ext cx="246622" cy="246622"/>
            </a:xfrm>
            <a:prstGeom prst="ellipse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7" name="Google Shape;1227;p58"/>
          <p:cNvSpPr txBox="1">
            <a:spLocks noGrp="1"/>
          </p:cNvSpPr>
          <p:nvPr>
            <p:ph type="title"/>
          </p:nvPr>
        </p:nvSpPr>
        <p:spPr>
          <a:xfrm>
            <a:off x="125927" y="138922"/>
            <a:ext cx="4889400" cy="45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Literature review</a:t>
            </a:r>
            <a:endParaRPr dirty="0"/>
          </a:p>
        </p:txBody>
      </p:sp>
      <p:sp>
        <p:nvSpPr>
          <p:cNvPr id="1228" name="Google Shape;1228;p58"/>
          <p:cNvSpPr txBox="1">
            <a:spLocks noGrp="1"/>
          </p:cNvSpPr>
          <p:nvPr>
            <p:ph type="title" idx="2"/>
          </p:nvPr>
        </p:nvSpPr>
        <p:spPr>
          <a:xfrm>
            <a:off x="1800125" y="1319958"/>
            <a:ext cx="2629799" cy="66783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dirty="0">
                <a:solidFill>
                  <a:srgbClr val="FFC000"/>
                </a:solidFill>
              </a:rPr>
              <a:t>Healthy Immigrant Effect (HIE)</a:t>
            </a:r>
            <a:endParaRPr sz="2000" dirty="0">
              <a:solidFill>
                <a:srgbClr val="FFC000"/>
              </a:solidFill>
            </a:endParaRPr>
          </a:p>
        </p:txBody>
      </p:sp>
      <p:sp>
        <p:nvSpPr>
          <p:cNvPr id="1229" name="Google Shape;1229;p58"/>
          <p:cNvSpPr txBox="1">
            <a:spLocks noGrp="1"/>
          </p:cNvSpPr>
          <p:nvPr>
            <p:ph type="subTitle" idx="1"/>
          </p:nvPr>
        </p:nvSpPr>
        <p:spPr>
          <a:xfrm>
            <a:off x="1226634" y="2032403"/>
            <a:ext cx="3203290" cy="93603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n-US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Intergenerational transfer of health advantages</a:t>
            </a:r>
          </a:p>
          <a:p>
            <a:pPr marL="0" lvl="0" indent="0">
              <a:buClr>
                <a:schemeClr val="dk1"/>
              </a:buClr>
              <a:buSzPts val="1100"/>
            </a:pPr>
            <a:r>
              <a:rPr lang="fr-FR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Evidence on birth outcomes and IM </a:t>
            </a:r>
            <a:r>
              <a:rPr lang="en-US" dirty="0">
                <a:solidFill>
                  <a:schemeClr val="dk2"/>
                </a:solidFill>
              </a:rPr>
              <a:t>(Hummer et al., 2007)</a:t>
            </a:r>
            <a:endParaRPr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230" name="Google Shape;1230;p58"/>
          <p:cNvSpPr txBox="1">
            <a:spLocks noGrp="1"/>
          </p:cNvSpPr>
          <p:nvPr>
            <p:ph type="title" idx="3"/>
          </p:nvPr>
        </p:nvSpPr>
        <p:spPr>
          <a:xfrm>
            <a:off x="5674893" y="1226015"/>
            <a:ext cx="2013330" cy="33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dirty="0">
                <a:solidFill>
                  <a:srgbClr val="FFC000"/>
                </a:solidFill>
              </a:rPr>
              <a:t>Social capital</a:t>
            </a:r>
            <a:endParaRPr sz="2000" dirty="0">
              <a:solidFill>
                <a:srgbClr val="FFC000"/>
              </a:solidFill>
            </a:endParaRPr>
          </a:p>
        </p:txBody>
      </p:sp>
      <p:sp>
        <p:nvSpPr>
          <p:cNvPr id="1231" name="Google Shape;1231;p58"/>
          <p:cNvSpPr txBox="1">
            <a:spLocks noGrp="1"/>
          </p:cNvSpPr>
          <p:nvPr>
            <p:ph type="subTitle" idx="4"/>
          </p:nvPr>
        </p:nvSpPr>
        <p:spPr>
          <a:xfrm>
            <a:off x="5084536" y="1652487"/>
            <a:ext cx="3643334" cy="114901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buClr>
                <a:schemeClr val="dk1"/>
              </a:buClr>
              <a:buSzPts val="1100"/>
            </a:pPr>
            <a:r>
              <a:rPr lang="en-US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The attributes of a social organization, including networks, norms, and social trust </a:t>
            </a:r>
            <a:r>
              <a:rPr lang="en-US" dirty="0">
                <a:solidFill>
                  <a:schemeClr val="dk2"/>
                </a:solidFill>
              </a:rPr>
              <a:t>(Putnam, 1993) </a:t>
            </a:r>
          </a:p>
          <a:p>
            <a:pPr marL="0" lvl="0" indent="0" algn="r">
              <a:buClr>
                <a:schemeClr val="dk1"/>
              </a:buClr>
              <a:buSzPts val="1100"/>
            </a:pPr>
            <a:r>
              <a:rPr lang="fr-FR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E</a:t>
            </a:r>
            <a:r>
              <a:rPr lang="en-US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x: parental or partner support,  % of immigrants in the neighborhood </a:t>
            </a:r>
            <a:endParaRPr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232" name="Google Shape;1232;p58"/>
          <p:cNvSpPr txBox="1">
            <a:spLocks noGrp="1"/>
          </p:cNvSpPr>
          <p:nvPr>
            <p:ph type="title" idx="5"/>
          </p:nvPr>
        </p:nvSpPr>
        <p:spPr>
          <a:xfrm>
            <a:off x="1800125" y="2968437"/>
            <a:ext cx="2629799" cy="36387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dirty="0">
                <a:solidFill>
                  <a:srgbClr val="FFC000"/>
                </a:solidFill>
              </a:rPr>
              <a:t>Discrimination</a:t>
            </a:r>
            <a:endParaRPr sz="2000" dirty="0">
              <a:solidFill>
                <a:srgbClr val="FFC000"/>
              </a:solidFill>
            </a:endParaRPr>
          </a:p>
        </p:txBody>
      </p:sp>
      <p:sp>
        <p:nvSpPr>
          <p:cNvPr id="1233" name="Google Shape;1233;p58"/>
          <p:cNvSpPr txBox="1">
            <a:spLocks noGrp="1"/>
          </p:cNvSpPr>
          <p:nvPr>
            <p:ph type="subTitle" idx="6"/>
          </p:nvPr>
        </p:nvSpPr>
        <p:spPr>
          <a:xfrm>
            <a:off x="1418804" y="3288682"/>
            <a:ext cx="3011120" cy="170862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n-US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occurs during the interaction between caregivers and patients during prenatal or postnatal consultations.</a:t>
            </a:r>
          </a:p>
          <a:p>
            <a:pPr marL="0" lvl="0" indent="0">
              <a:buClr>
                <a:schemeClr val="dk1"/>
              </a:buClr>
              <a:buSzPts val="1100"/>
            </a:pPr>
            <a:r>
              <a:rPr lang="en-US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Discrimination      adverse birth outcomes </a:t>
            </a:r>
            <a:endParaRPr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235" name="Google Shape;1235;p58"/>
          <p:cNvSpPr txBox="1">
            <a:spLocks noGrp="1"/>
          </p:cNvSpPr>
          <p:nvPr>
            <p:ph type="subTitle" idx="8"/>
          </p:nvPr>
        </p:nvSpPr>
        <p:spPr>
          <a:xfrm>
            <a:off x="5170336" y="3423692"/>
            <a:ext cx="3557534" cy="152829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n-US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Socio-sanitary characteristics of the country of origin, environmental factors. </a:t>
            </a:r>
          </a:p>
          <a:p>
            <a:pPr marL="0" lvl="0" indent="0">
              <a:buClr>
                <a:schemeClr val="dk1"/>
              </a:buClr>
              <a:buSzPts val="1100"/>
            </a:pPr>
            <a:r>
              <a:rPr lang="en-US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For ex: a high IMR of mother’s origin is associated to a higher IMR in Norway</a:t>
            </a:r>
            <a:r>
              <a:rPr lang="en-US" dirty="0"/>
              <a:t> </a:t>
            </a:r>
            <a:r>
              <a:rPr lang="en-US" dirty="0">
                <a:solidFill>
                  <a:schemeClr val="dk2"/>
                </a:solidFill>
              </a:rPr>
              <a:t>(Kinge &amp; Kornstad,2013)</a:t>
            </a:r>
            <a:endParaRPr dirty="0">
              <a:solidFill>
                <a:schemeClr val="dk2"/>
              </a:solidFill>
            </a:endParaRPr>
          </a:p>
        </p:txBody>
      </p:sp>
      <p:sp>
        <p:nvSpPr>
          <p:cNvPr id="32" name="Google Shape;1020;p53">
            <a:extLst>
              <a:ext uri="{FF2B5EF4-FFF2-40B4-BE49-F238E27FC236}">
                <a16:creationId xmlns:a16="http://schemas.microsoft.com/office/drawing/2014/main" id="{3424D421-C3CE-41A3-AC5F-8C4BBB227C9D}"/>
              </a:ext>
            </a:extLst>
          </p:cNvPr>
          <p:cNvSpPr/>
          <p:nvPr/>
        </p:nvSpPr>
        <p:spPr>
          <a:xfrm>
            <a:off x="1298353" y="1296067"/>
            <a:ext cx="171600" cy="1716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1021;p53">
            <a:extLst>
              <a:ext uri="{FF2B5EF4-FFF2-40B4-BE49-F238E27FC236}">
                <a16:creationId xmlns:a16="http://schemas.microsoft.com/office/drawing/2014/main" id="{3C214C22-31A8-4C8E-AF3F-727273A22B26}"/>
              </a:ext>
            </a:extLst>
          </p:cNvPr>
          <p:cNvSpPr/>
          <p:nvPr/>
        </p:nvSpPr>
        <p:spPr>
          <a:xfrm>
            <a:off x="5189644" y="1342845"/>
            <a:ext cx="171600" cy="171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1022;p53">
            <a:extLst>
              <a:ext uri="{FF2B5EF4-FFF2-40B4-BE49-F238E27FC236}">
                <a16:creationId xmlns:a16="http://schemas.microsoft.com/office/drawing/2014/main" id="{4161E47E-D3F9-4763-9B8C-26D3D02B8242}"/>
              </a:ext>
            </a:extLst>
          </p:cNvPr>
          <p:cNvSpPr/>
          <p:nvPr/>
        </p:nvSpPr>
        <p:spPr>
          <a:xfrm>
            <a:off x="5084536" y="3160713"/>
            <a:ext cx="171600" cy="1716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1022;p53">
            <a:extLst>
              <a:ext uri="{FF2B5EF4-FFF2-40B4-BE49-F238E27FC236}">
                <a16:creationId xmlns:a16="http://schemas.microsoft.com/office/drawing/2014/main" id="{BD7400F7-58C4-4CA4-8533-D30106D7C0F5}"/>
              </a:ext>
            </a:extLst>
          </p:cNvPr>
          <p:cNvSpPr/>
          <p:nvPr/>
        </p:nvSpPr>
        <p:spPr>
          <a:xfrm>
            <a:off x="1298353" y="3072474"/>
            <a:ext cx="171600" cy="1716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6" name="Google Shape;1230;p58">
            <a:extLst>
              <a:ext uri="{FF2B5EF4-FFF2-40B4-BE49-F238E27FC236}">
                <a16:creationId xmlns:a16="http://schemas.microsoft.com/office/drawing/2014/main" id="{EBD10409-E659-40C3-8AE0-6D3C0D55B4A7}"/>
              </a:ext>
            </a:extLst>
          </p:cNvPr>
          <p:cNvSpPr txBox="1">
            <a:spLocks/>
          </p:cNvSpPr>
          <p:nvPr/>
        </p:nvSpPr>
        <p:spPr>
          <a:xfrm>
            <a:off x="5330544" y="3050126"/>
            <a:ext cx="3033735" cy="363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Proxima Nova Semibold"/>
              <a:buNone/>
              <a:defRPr sz="3000" b="0" i="0" u="none" strike="noStrike" cap="none">
                <a:solidFill>
                  <a:srgbClr val="3C3B39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Asap Medium"/>
                <a:ea typeface="Asap Medium"/>
                <a:cs typeface="Asap Medium"/>
                <a:sym typeface="Asap Medium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Asap Medium"/>
                <a:ea typeface="Asap Medium"/>
                <a:cs typeface="Asap Medium"/>
                <a:sym typeface="Asap Medium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Asap Medium"/>
                <a:ea typeface="Asap Medium"/>
                <a:cs typeface="Asap Medium"/>
                <a:sym typeface="Asap Medium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Asap Medium"/>
                <a:ea typeface="Asap Medium"/>
                <a:cs typeface="Asap Medium"/>
                <a:sym typeface="Asap Medium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Asap Medium"/>
                <a:ea typeface="Asap Medium"/>
                <a:cs typeface="Asap Medium"/>
                <a:sym typeface="Asap Medium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Asap Medium"/>
                <a:ea typeface="Asap Medium"/>
                <a:cs typeface="Asap Medium"/>
                <a:sym typeface="Asap Medium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Asap Medium"/>
                <a:ea typeface="Asap Medium"/>
                <a:cs typeface="Asap Medium"/>
                <a:sym typeface="Asap Medium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Proxima Nova Semibold"/>
              <a:buNone/>
              <a:defRPr sz="2400" b="0" i="0" u="none" strike="noStrike" cap="none">
                <a:solidFill>
                  <a:srgbClr val="FFFFFF"/>
                </a:solidFill>
                <a:latin typeface="Asap Medium"/>
                <a:ea typeface="Asap Medium"/>
                <a:cs typeface="Asap Medium"/>
                <a:sym typeface="Asap Medium"/>
              </a:defRPr>
            </a:lvl9pPr>
          </a:lstStyle>
          <a:p>
            <a:pPr algn="l"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dirty="0">
                <a:solidFill>
                  <a:srgbClr val="FFC000"/>
                </a:solidFill>
              </a:rPr>
              <a:t>Country of origin context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4A5E0F24-3CAA-4975-A63A-8AC8A4230E71}"/>
              </a:ext>
            </a:extLst>
          </p:cNvPr>
          <p:cNvSpPr/>
          <p:nvPr/>
        </p:nvSpPr>
        <p:spPr>
          <a:xfrm>
            <a:off x="2863318" y="4491375"/>
            <a:ext cx="212651" cy="808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" name="Google Shape;983;p49"/>
          <p:cNvSpPr txBox="1">
            <a:spLocks noGrp="1"/>
          </p:cNvSpPr>
          <p:nvPr>
            <p:ph type="title"/>
          </p:nvPr>
        </p:nvSpPr>
        <p:spPr>
          <a:xfrm>
            <a:off x="36110" y="51646"/>
            <a:ext cx="3004456" cy="54073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Hypothes</a:t>
            </a:r>
            <a:r>
              <a:rPr lang="en-US" dirty="0"/>
              <a:t>e</a:t>
            </a:r>
            <a:r>
              <a:rPr lang="en" dirty="0"/>
              <a:t>s</a:t>
            </a:r>
            <a:endParaRPr dirty="0"/>
          </a:p>
        </p:txBody>
      </p:sp>
      <p:sp>
        <p:nvSpPr>
          <p:cNvPr id="988" name="Google Shape;988;p49"/>
          <p:cNvSpPr/>
          <p:nvPr/>
        </p:nvSpPr>
        <p:spPr>
          <a:xfrm>
            <a:off x="720000" y="2159386"/>
            <a:ext cx="1374900" cy="1374900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989" name="Google Shape;989;p49"/>
          <p:cNvSpPr txBox="1"/>
          <p:nvPr/>
        </p:nvSpPr>
        <p:spPr>
          <a:xfrm>
            <a:off x="2672316" y="1221387"/>
            <a:ext cx="6358268" cy="71610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en-US" dirty="0"/>
              <a:t>Migration background significantly contributes to the U5M disparities, with African immigrants being particularly disadvantaged.</a:t>
            </a:r>
            <a:endParaRPr sz="1200" dirty="0">
              <a:solidFill>
                <a:schemeClr val="dk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990" name="Google Shape;990;p49"/>
          <p:cNvSpPr txBox="1"/>
          <p:nvPr/>
        </p:nvSpPr>
        <p:spPr>
          <a:xfrm>
            <a:off x="2819698" y="2137295"/>
            <a:ext cx="6210886" cy="70680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US" dirty="0"/>
              <a:t>A higher level of development in the country of origin correlates with a decreased U5M</a:t>
            </a:r>
          </a:p>
          <a:p>
            <a:pPr lvl="0" algn="ctr">
              <a:lnSpc>
                <a:spcPct val="115000"/>
              </a:lnSpc>
            </a:pPr>
            <a:endParaRPr sz="1200" dirty="0">
              <a:solidFill>
                <a:schemeClr val="dk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991" name="Google Shape;991;p49"/>
          <p:cNvSpPr txBox="1"/>
          <p:nvPr/>
        </p:nvSpPr>
        <p:spPr>
          <a:xfrm>
            <a:off x="2819683" y="3013702"/>
            <a:ext cx="6210901" cy="69990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lnSpc>
                <a:spcPct val="115000"/>
              </a:lnSpc>
            </a:pPr>
            <a:endParaRPr lang="en-US" sz="1200" dirty="0">
              <a:solidFill>
                <a:schemeClr val="dk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algn="ctr">
              <a:lnSpc>
                <a:spcPct val="115000"/>
              </a:lnSpc>
            </a:pPr>
            <a:endParaRPr lang="en-US" sz="1200" dirty="0">
              <a:solidFill>
                <a:schemeClr val="dk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algn="ctr">
              <a:lnSpc>
                <a:spcPct val="115000"/>
              </a:lnSpc>
            </a:pPr>
            <a:r>
              <a:rPr lang="en-US" dirty="0"/>
              <a:t>Having the paternal support reduces the risk of U5M</a:t>
            </a:r>
            <a:endParaRPr lang="en-US" sz="1200" dirty="0">
              <a:solidFill>
                <a:schemeClr val="dk1"/>
              </a:solidFill>
              <a:latin typeface="Readex Pro Medium"/>
              <a:ea typeface="Readex Pro Medium"/>
              <a:cs typeface="Readex Pro Medium"/>
              <a:sym typeface="Readex Pro Medium"/>
            </a:endParaRPr>
          </a:p>
          <a:p>
            <a:pPr algn="ctr">
              <a:lnSpc>
                <a:spcPct val="115000"/>
              </a:lnSpc>
            </a:pPr>
            <a:r>
              <a:rPr lang="en-US" sz="1200" dirty="0">
                <a:solidFill>
                  <a:schemeClr val="dk1"/>
                </a:solidFill>
                <a:latin typeface="Readex Pro Medium"/>
                <a:ea typeface="Readex Pro Medium"/>
                <a:cs typeface="Readex Pro Medium"/>
                <a:sym typeface="Readex Pro Medium"/>
              </a:rPr>
              <a:t> </a:t>
            </a: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992" name="Google Shape;992;p49"/>
          <p:cNvSpPr txBox="1"/>
          <p:nvPr/>
        </p:nvSpPr>
        <p:spPr>
          <a:xfrm>
            <a:off x="2819684" y="3883210"/>
            <a:ext cx="6210902" cy="71610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dirty="0"/>
              <a:t>A higher % of births to immigrant women in the local municipality of birth is associated to a lower risk of U5M. This association is more beneficial for immigrant women compared to native women</a:t>
            </a:r>
          </a:p>
        </p:txBody>
      </p:sp>
      <p:sp>
        <p:nvSpPr>
          <p:cNvPr id="993" name="Google Shape;993;p49"/>
          <p:cNvSpPr txBox="1"/>
          <p:nvPr/>
        </p:nvSpPr>
        <p:spPr>
          <a:xfrm>
            <a:off x="713225" y="2607736"/>
            <a:ext cx="13749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</a:t>
            </a:r>
            <a:r>
              <a:rPr lang="en-US" sz="2800" b="1" baseline="-25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r>
              <a:rPr lang="fr-FR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Rowdies"/>
                <a:ea typeface="Rowdies"/>
                <a:cs typeface="Rowdies"/>
                <a:sym typeface="Rowdies"/>
              </a:rPr>
              <a:t>-</a:t>
            </a:r>
            <a:r>
              <a:rPr lang="en-US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</a:t>
            </a:r>
            <a:r>
              <a:rPr lang="en-US" sz="2800" b="1" baseline="-25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  <a:endParaRPr lang="en-US" sz="28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Rowdies"/>
              <a:ea typeface="Rowdies"/>
              <a:cs typeface="Rowdies"/>
              <a:sym typeface="Rowdies"/>
            </a:endParaRPr>
          </a:p>
        </p:txBody>
      </p:sp>
      <p:cxnSp>
        <p:nvCxnSpPr>
          <p:cNvPr id="994" name="Google Shape;994;p49"/>
          <p:cNvCxnSpPr>
            <a:cxnSpLocks/>
          </p:cNvCxnSpPr>
          <p:nvPr/>
        </p:nvCxnSpPr>
        <p:spPr>
          <a:xfrm rot="-5400000">
            <a:off x="1431899" y="1459036"/>
            <a:ext cx="675900" cy="724800"/>
          </a:xfrm>
          <a:prstGeom prst="bentConnector2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95" name="Google Shape;995;p49"/>
          <p:cNvCxnSpPr>
            <a:cxnSpLocks/>
          </p:cNvCxnSpPr>
          <p:nvPr/>
        </p:nvCxnSpPr>
        <p:spPr>
          <a:xfrm rot="16200000" flipH="1">
            <a:off x="1416356" y="3525381"/>
            <a:ext cx="706974" cy="724785"/>
          </a:xfrm>
          <a:prstGeom prst="bentConnector2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97" name="Google Shape;997;p49"/>
          <p:cNvCxnSpPr>
            <a:cxnSpLocks/>
          </p:cNvCxnSpPr>
          <p:nvPr/>
        </p:nvCxnSpPr>
        <p:spPr>
          <a:xfrm rot="5400000" flipH="1" flipV="1">
            <a:off x="2009300" y="3210002"/>
            <a:ext cx="7187" cy="238684"/>
          </a:xfrm>
          <a:prstGeom prst="bentConnector4">
            <a:avLst>
              <a:gd name="adj1" fmla="val -3180743"/>
              <a:gd name="adj2" fmla="val 92179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98" name="Google Shape;998;p49"/>
          <p:cNvSpPr txBox="1"/>
          <p:nvPr/>
        </p:nvSpPr>
        <p:spPr>
          <a:xfrm>
            <a:off x="2088125" y="1320733"/>
            <a:ext cx="525905" cy="338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H</a:t>
            </a:r>
            <a:r>
              <a:rPr lang="en-US" b="1" spc="50" baseline="-2500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1</a:t>
            </a:r>
            <a:endParaRPr sz="1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Rowdies"/>
              <a:ea typeface="Rowdies"/>
              <a:cs typeface="Rowdies"/>
              <a:sym typeface="Rowdies"/>
            </a:endParaRPr>
          </a:p>
        </p:txBody>
      </p:sp>
      <p:sp>
        <p:nvSpPr>
          <p:cNvPr id="999" name="Google Shape;999;p49"/>
          <p:cNvSpPr txBox="1"/>
          <p:nvPr/>
        </p:nvSpPr>
        <p:spPr>
          <a:xfrm>
            <a:off x="2280142" y="2288136"/>
            <a:ext cx="470146" cy="338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H</a:t>
            </a:r>
            <a:r>
              <a:rPr lang="en-US" b="1" spc="50" baseline="-2500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</a:t>
            </a:r>
            <a:endParaRPr sz="1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Rowdies"/>
              <a:ea typeface="Rowdies"/>
              <a:cs typeface="Rowdies"/>
              <a:sym typeface="Rowdies"/>
            </a:endParaRPr>
          </a:p>
        </p:txBody>
      </p:sp>
      <p:sp>
        <p:nvSpPr>
          <p:cNvPr id="1000" name="Google Shape;1000;p49"/>
          <p:cNvSpPr txBox="1"/>
          <p:nvPr/>
        </p:nvSpPr>
        <p:spPr>
          <a:xfrm>
            <a:off x="2223987" y="3163738"/>
            <a:ext cx="526301" cy="338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H</a:t>
            </a:r>
            <a:r>
              <a:rPr lang="en-US" b="1" spc="50" baseline="-2500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3</a:t>
            </a:r>
            <a:endParaRPr sz="1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Rowdies"/>
              <a:ea typeface="Rowdies"/>
              <a:cs typeface="Rowdies"/>
              <a:sym typeface="Rowdies"/>
            </a:endParaRPr>
          </a:p>
        </p:txBody>
      </p:sp>
      <p:sp>
        <p:nvSpPr>
          <p:cNvPr id="1001" name="Google Shape;1001;p49"/>
          <p:cNvSpPr txBox="1"/>
          <p:nvPr/>
        </p:nvSpPr>
        <p:spPr>
          <a:xfrm>
            <a:off x="2129059" y="4072060"/>
            <a:ext cx="621229" cy="338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H</a:t>
            </a:r>
            <a:r>
              <a:rPr lang="en-US" b="1" spc="50" baseline="-2500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4</a:t>
            </a:r>
            <a:endParaRPr sz="16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Rowdies"/>
              <a:ea typeface="Rowdies"/>
              <a:cs typeface="Rowdies"/>
              <a:sym typeface="Rowdies"/>
            </a:endParaRPr>
          </a:p>
        </p:txBody>
      </p:sp>
      <p:cxnSp>
        <p:nvCxnSpPr>
          <p:cNvPr id="1007" name="Google Shape;1007;p49"/>
          <p:cNvCxnSpPr>
            <a:cxnSpLocks/>
          </p:cNvCxnSpPr>
          <p:nvPr/>
        </p:nvCxnSpPr>
        <p:spPr>
          <a:xfrm flipH="1">
            <a:off x="1977976" y="2491318"/>
            <a:ext cx="302166" cy="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08" name="Google Shape;1008;p49"/>
          <p:cNvCxnSpPr>
            <a:cxnSpLocks/>
            <a:stCxn id="1000" idx="1"/>
          </p:cNvCxnSpPr>
          <p:nvPr/>
        </p:nvCxnSpPr>
        <p:spPr>
          <a:xfrm flipH="1">
            <a:off x="2129059" y="3332938"/>
            <a:ext cx="94928" cy="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34"/>
          <p:cNvSpPr txBox="1">
            <a:spLocks noGrp="1"/>
          </p:cNvSpPr>
          <p:nvPr>
            <p:ph type="title"/>
          </p:nvPr>
        </p:nvSpPr>
        <p:spPr>
          <a:xfrm>
            <a:off x="301257" y="74247"/>
            <a:ext cx="3106616" cy="81469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/>
              <a:t>Methodology</a:t>
            </a:r>
            <a:endParaRPr sz="3200" dirty="0"/>
          </a:p>
        </p:txBody>
      </p:sp>
      <p:sp>
        <p:nvSpPr>
          <p:cNvPr id="496" name="Google Shape;496;p34"/>
          <p:cNvSpPr txBox="1">
            <a:spLocks noGrp="1"/>
          </p:cNvSpPr>
          <p:nvPr>
            <p:ph type="subTitle" idx="3"/>
          </p:nvPr>
        </p:nvSpPr>
        <p:spPr>
          <a:xfrm>
            <a:off x="3050235" y="3026429"/>
            <a:ext cx="3376737" cy="69133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en-US" sz="1000" dirty="0">
                <a:solidFill>
                  <a:schemeClr val="bg1"/>
                </a:solidFill>
              </a:rPr>
              <a:t>Parental origin = mother’s birth place</a:t>
            </a:r>
          </a:p>
          <a:p>
            <a:pPr marL="0" indent="0" algn="just"/>
            <a:r>
              <a:rPr lang="en-US" sz="1000" dirty="0">
                <a:solidFill>
                  <a:schemeClr val="bg1"/>
                </a:solidFill>
              </a:rPr>
              <a:t>Immigrant categories= SSA, North Africa, East Eu, other Eu countries, Asia and others.</a:t>
            </a:r>
          </a:p>
          <a:p>
            <a:pPr marL="0" lvl="0" indent="0" algn="just"/>
            <a:endParaRPr lang="en-US" sz="1300" dirty="0">
              <a:solidFill>
                <a:schemeClr val="bg1"/>
              </a:solidFill>
            </a:endParaRPr>
          </a:p>
          <a:p>
            <a:pPr marL="0" lvl="0" indent="0"/>
            <a:endParaRPr sz="1200" dirty="0">
              <a:solidFill>
                <a:schemeClr val="bg1"/>
              </a:solidFill>
            </a:endParaRPr>
          </a:p>
        </p:txBody>
      </p:sp>
      <p:sp>
        <p:nvSpPr>
          <p:cNvPr id="497" name="Google Shape;497;p34"/>
          <p:cNvSpPr txBox="1">
            <a:spLocks noGrp="1"/>
          </p:cNvSpPr>
          <p:nvPr>
            <p:ph type="subTitle" idx="1"/>
          </p:nvPr>
        </p:nvSpPr>
        <p:spPr>
          <a:xfrm>
            <a:off x="767488" y="1541156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dirty="0">
                <a:solidFill>
                  <a:schemeClr val="bg1"/>
                </a:solidFill>
              </a:rPr>
              <a:t>EDP: the largest French sociodemographic panel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498" name="Google Shape;498;p34"/>
          <p:cNvSpPr txBox="1">
            <a:spLocks noGrp="1"/>
          </p:cNvSpPr>
          <p:nvPr>
            <p:ph type="subTitle" idx="2"/>
          </p:nvPr>
        </p:nvSpPr>
        <p:spPr>
          <a:xfrm>
            <a:off x="1075866" y="3157317"/>
            <a:ext cx="1922967" cy="56850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fr-FR" dirty="0">
                <a:solidFill>
                  <a:schemeClr val="bg1"/>
                </a:solidFill>
              </a:rPr>
              <a:t>1 </a:t>
            </a:r>
            <a:r>
              <a:rPr lang="fr-FR" sz="1000" dirty="0">
                <a:solidFill>
                  <a:schemeClr val="bg1"/>
                </a:solidFill>
              </a:rPr>
              <a:t>if </a:t>
            </a:r>
            <a:r>
              <a:rPr lang="fr-FR" sz="1000" dirty="0" err="1">
                <a:solidFill>
                  <a:schemeClr val="bg1"/>
                </a:solidFill>
              </a:rPr>
              <a:t>children</a:t>
            </a:r>
            <a:r>
              <a:rPr lang="fr-FR" sz="1000" dirty="0">
                <a:solidFill>
                  <a:schemeClr val="bg1"/>
                </a:solidFill>
              </a:rPr>
              <a:t> </a:t>
            </a:r>
            <a:r>
              <a:rPr lang="fr-FR" sz="1000" dirty="0" err="1">
                <a:solidFill>
                  <a:schemeClr val="bg1"/>
                </a:solidFill>
              </a:rPr>
              <a:t>died</a:t>
            </a:r>
            <a:r>
              <a:rPr lang="fr-FR" sz="1000" dirty="0">
                <a:solidFill>
                  <a:schemeClr val="bg1"/>
                </a:solidFill>
              </a:rPr>
              <a:t> </a:t>
            </a:r>
          </a:p>
          <a:p>
            <a:pPr marL="0" indent="0"/>
            <a:r>
              <a:rPr lang="fr-FR" sz="1000" dirty="0" err="1">
                <a:solidFill>
                  <a:schemeClr val="bg1"/>
                </a:solidFill>
              </a:rPr>
              <a:t>before</a:t>
            </a:r>
            <a:r>
              <a:rPr lang="fr-FR" sz="1000" dirty="0">
                <a:solidFill>
                  <a:schemeClr val="bg1"/>
                </a:solidFill>
              </a:rPr>
              <a:t> </a:t>
            </a:r>
            <a:r>
              <a:rPr lang="fr-FR" sz="1000" dirty="0" err="1">
                <a:solidFill>
                  <a:schemeClr val="bg1"/>
                </a:solidFill>
              </a:rPr>
              <a:t>age</a:t>
            </a:r>
            <a:r>
              <a:rPr lang="fr-FR" sz="1000" dirty="0">
                <a:solidFill>
                  <a:schemeClr val="bg1"/>
                </a:solidFill>
              </a:rPr>
              <a:t> 5</a:t>
            </a:r>
          </a:p>
          <a:p>
            <a:pPr marL="0" indent="0"/>
            <a:endParaRPr lang="fr-FR" sz="1000" dirty="0">
              <a:solidFill>
                <a:schemeClr val="bg1"/>
              </a:solidFill>
            </a:endParaRPr>
          </a:p>
        </p:txBody>
      </p:sp>
      <p:sp>
        <p:nvSpPr>
          <p:cNvPr id="499" name="Google Shape;499;p34"/>
          <p:cNvSpPr txBox="1">
            <a:spLocks noGrp="1"/>
          </p:cNvSpPr>
          <p:nvPr>
            <p:ph type="subTitle" idx="4"/>
          </p:nvPr>
        </p:nvSpPr>
        <p:spPr>
          <a:xfrm>
            <a:off x="3305806" y="1536579"/>
            <a:ext cx="2719699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dirty="0">
                <a:solidFill>
                  <a:schemeClr val="bg1"/>
                </a:solidFill>
              </a:rPr>
              <a:t>Births in the first 4 days of the first month of each quarter</a:t>
            </a:r>
            <a:endParaRPr dirty="0"/>
          </a:p>
        </p:txBody>
      </p:sp>
      <p:sp>
        <p:nvSpPr>
          <p:cNvPr id="500" name="Google Shape;500;p34"/>
          <p:cNvSpPr txBox="1">
            <a:spLocks noGrp="1"/>
          </p:cNvSpPr>
          <p:nvPr>
            <p:ph type="title" idx="5"/>
          </p:nvPr>
        </p:nvSpPr>
        <p:spPr>
          <a:xfrm>
            <a:off x="1415375" y="900239"/>
            <a:ext cx="901200" cy="38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501" name="Google Shape;501;p34"/>
          <p:cNvSpPr txBox="1">
            <a:spLocks noGrp="1"/>
          </p:cNvSpPr>
          <p:nvPr>
            <p:ph type="title" idx="6"/>
          </p:nvPr>
        </p:nvSpPr>
        <p:spPr>
          <a:xfrm>
            <a:off x="4117733" y="2336211"/>
            <a:ext cx="901200" cy="38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05</a:t>
            </a:r>
            <a:endParaRPr dirty="0"/>
          </a:p>
        </p:txBody>
      </p:sp>
      <p:sp>
        <p:nvSpPr>
          <p:cNvPr id="502" name="Google Shape;502;p34"/>
          <p:cNvSpPr txBox="1">
            <a:spLocks noGrp="1"/>
          </p:cNvSpPr>
          <p:nvPr>
            <p:ph type="title" idx="7"/>
          </p:nvPr>
        </p:nvSpPr>
        <p:spPr>
          <a:xfrm>
            <a:off x="1415375" y="2324911"/>
            <a:ext cx="901200" cy="38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04</a:t>
            </a:r>
            <a:endParaRPr dirty="0"/>
          </a:p>
        </p:txBody>
      </p:sp>
      <p:sp>
        <p:nvSpPr>
          <p:cNvPr id="503" name="Google Shape;503;p34"/>
          <p:cNvSpPr txBox="1">
            <a:spLocks noGrp="1"/>
          </p:cNvSpPr>
          <p:nvPr>
            <p:ph type="title" idx="8"/>
          </p:nvPr>
        </p:nvSpPr>
        <p:spPr>
          <a:xfrm>
            <a:off x="4117733" y="894137"/>
            <a:ext cx="901200" cy="38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504" name="Google Shape;504;p34"/>
          <p:cNvSpPr txBox="1">
            <a:spLocks noGrp="1"/>
          </p:cNvSpPr>
          <p:nvPr>
            <p:ph type="subTitle" idx="9"/>
          </p:nvPr>
        </p:nvSpPr>
        <p:spPr>
          <a:xfrm>
            <a:off x="6251655" y="3047063"/>
            <a:ext cx="2626420" cy="10668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dirty="0">
                <a:solidFill>
                  <a:schemeClr val="bg1"/>
                </a:solidFill>
              </a:rPr>
              <a:t>Weighting using propensity score (pscore)</a:t>
            </a:r>
            <a:endParaRPr lang="fr-FR" dirty="0">
              <a:solidFill>
                <a:schemeClr val="bg1"/>
              </a:solidFill>
            </a:endParaRPr>
          </a:p>
          <a:p>
            <a:pPr marL="0" lvl="0" indent="0"/>
            <a:r>
              <a:rPr lang="fr-FR" dirty="0" err="1">
                <a:solidFill>
                  <a:schemeClr val="bg1"/>
                </a:solidFill>
              </a:rPr>
              <a:t>Weibull</a:t>
            </a:r>
            <a:r>
              <a:rPr lang="fr-FR" dirty="0">
                <a:solidFill>
                  <a:schemeClr val="bg1"/>
                </a:solidFill>
              </a:rPr>
              <a:t> model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505" name="Google Shape;505;p34"/>
          <p:cNvSpPr txBox="1">
            <a:spLocks noGrp="1"/>
          </p:cNvSpPr>
          <p:nvPr>
            <p:ph type="subTitle" idx="13"/>
          </p:nvPr>
        </p:nvSpPr>
        <p:spPr>
          <a:xfrm>
            <a:off x="6048258" y="1523738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dirty="0">
                <a:solidFill>
                  <a:schemeClr val="bg1"/>
                </a:solidFill>
              </a:rPr>
              <a:t>648,040 births in France from 1990 to 2019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506" name="Google Shape;506;p34"/>
          <p:cNvSpPr txBox="1">
            <a:spLocks noGrp="1"/>
          </p:cNvSpPr>
          <p:nvPr>
            <p:ph type="title" idx="14"/>
          </p:nvPr>
        </p:nvSpPr>
        <p:spPr>
          <a:xfrm>
            <a:off x="6953806" y="2290188"/>
            <a:ext cx="901200" cy="38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06</a:t>
            </a:r>
            <a:endParaRPr dirty="0"/>
          </a:p>
        </p:txBody>
      </p:sp>
      <p:sp>
        <p:nvSpPr>
          <p:cNvPr id="507" name="Google Shape;507;p34"/>
          <p:cNvSpPr txBox="1">
            <a:spLocks noGrp="1"/>
          </p:cNvSpPr>
          <p:nvPr>
            <p:ph type="title" idx="15"/>
          </p:nvPr>
        </p:nvSpPr>
        <p:spPr>
          <a:xfrm>
            <a:off x="6693611" y="850400"/>
            <a:ext cx="901200" cy="38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  <p:sp>
        <p:nvSpPr>
          <p:cNvPr id="508" name="Google Shape;508;p34"/>
          <p:cNvSpPr txBox="1">
            <a:spLocks noGrp="1"/>
          </p:cNvSpPr>
          <p:nvPr>
            <p:ph type="subTitle" idx="16"/>
          </p:nvPr>
        </p:nvSpPr>
        <p:spPr>
          <a:xfrm>
            <a:off x="744735" y="1280233"/>
            <a:ext cx="2305500" cy="34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Data</a:t>
            </a:r>
            <a:endParaRPr dirty="0"/>
          </a:p>
        </p:txBody>
      </p:sp>
      <p:sp>
        <p:nvSpPr>
          <p:cNvPr id="509" name="Google Shape;509;p34"/>
          <p:cNvSpPr txBox="1">
            <a:spLocks noGrp="1"/>
          </p:cNvSpPr>
          <p:nvPr>
            <p:ph type="subTitle" idx="17"/>
          </p:nvPr>
        </p:nvSpPr>
        <p:spPr>
          <a:xfrm>
            <a:off x="767488" y="2721411"/>
            <a:ext cx="2305500" cy="34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 err="1"/>
              <a:t>Dependent</a:t>
            </a:r>
            <a:r>
              <a:rPr lang="fr-FR" dirty="0"/>
              <a:t> variable</a:t>
            </a:r>
            <a:endParaRPr dirty="0"/>
          </a:p>
        </p:txBody>
      </p:sp>
      <p:sp>
        <p:nvSpPr>
          <p:cNvPr id="510" name="Google Shape;510;p34"/>
          <p:cNvSpPr txBox="1">
            <a:spLocks noGrp="1"/>
          </p:cNvSpPr>
          <p:nvPr>
            <p:ph type="subTitle" idx="18"/>
          </p:nvPr>
        </p:nvSpPr>
        <p:spPr>
          <a:xfrm>
            <a:off x="3399794" y="2712850"/>
            <a:ext cx="2525055" cy="35026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fr-FR" sz="1600" dirty="0"/>
              <a:t>Independent variables</a:t>
            </a:r>
            <a:endParaRPr sz="1600" dirty="0"/>
          </a:p>
        </p:txBody>
      </p:sp>
      <p:sp>
        <p:nvSpPr>
          <p:cNvPr id="511" name="Google Shape;511;p34"/>
          <p:cNvSpPr txBox="1">
            <a:spLocks noGrp="1"/>
          </p:cNvSpPr>
          <p:nvPr>
            <p:ph type="subTitle" idx="19"/>
          </p:nvPr>
        </p:nvSpPr>
        <p:spPr>
          <a:xfrm>
            <a:off x="3407873" y="1275284"/>
            <a:ext cx="2305500" cy="34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Eligibility</a:t>
            </a:r>
            <a:endParaRPr dirty="0"/>
          </a:p>
        </p:txBody>
      </p:sp>
      <p:sp>
        <p:nvSpPr>
          <p:cNvPr id="512" name="Google Shape;512;p34"/>
          <p:cNvSpPr txBox="1">
            <a:spLocks noGrp="1"/>
          </p:cNvSpPr>
          <p:nvPr>
            <p:ph type="subTitle" idx="20"/>
          </p:nvPr>
        </p:nvSpPr>
        <p:spPr>
          <a:xfrm>
            <a:off x="6251656" y="2715796"/>
            <a:ext cx="2305500" cy="34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Statistical analysis</a:t>
            </a:r>
            <a:endParaRPr dirty="0"/>
          </a:p>
        </p:txBody>
      </p:sp>
      <p:sp>
        <p:nvSpPr>
          <p:cNvPr id="513" name="Google Shape;513;p34"/>
          <p:cNvSpPr txBox="1">
            <a:spLocks noGrp="1"/>
          </p:cNvSpPr>
          <p:nvPr>
            <p:ph type="subTitle" idx="21"/>
          </p:nvPr>
        </p:nvSpPr>
        <p:spPr>
          <a:xfrm>
            <a:off x="6063679" y="1281743"/>
            <a:ext cx="2305500" cy="34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Sampling</a:t>
            </a:r>
            <a:endParaRPr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CEAC380-3B2E-4514-AE4D-DA09AA09374E}"/>
              </a:ext>
            </a:extLst>
          </p:cNvPr>
          <p:cNvSpPr/>
          <p:nvPr/>
        </p:nvSpPr>
        <p:spPr>
          <a:xfrm rot="19413070">
            <a:off x="2053654" y="3997730"/>
            <a:ext cx="1591736" cy="568505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indent="0"/>
            <a:r>
              <a:rPr lang="en-US" sz="900" dirty="0">
                <a:solidFill>
                  <a:schemeClr val="bg1"/>
                </a:solidFill>
              </a:rPr>
              <a:t>Level of development=HDI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13B0ED1-1691-473A-94F6-234919A4FA95}"/>
              </a:ext>
            </a:extLst>
          </p:cNvPr>
          <p:cNvSpPr/>
          <p:nvPr/>
        </p:nvSpPr>
        <p:spPr>
          <a:xfrm rot="18946893">
            <a:off x="3765084" y="3994905"/>
            <a:ext cx="1537971" cy="782802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indent="0"/>
            <a:r>
              <a:rPr lang="fr-FR" sz="900" dirty="0">
                <a:solidFill>
                  <a:schemeClr val="bg1"/>
                </a:solidFill>
              </a:rPr>
              <a:t>P</a:t>
            </a:r>
            <a:r>
              <a:rPr lang="en-US" sz="900" dirty="0">
                <a:solidFill>
                  <a:schemeClr val="bg1"/>
                </a:solidFill>
              </a:rPr>
              <a:t>aternal support= father's age + father’s surname in the birth certificate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6906C22-F97D-482C-9A0C-23A2265CF7A0}"/>
              </a:ext>
            </a:extLst>
          </p:cNvPr>
          <p:cNvSpPr/>
          <p:nvPr/>
        </p:nvSpPr>
        <p:spPr>
          <a:xfrm rot="18664069">
            <a:off x="2923356" y="4055445"/>
            <a:ext cx="1354260" cy="649553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dirty="0"/>
              <a:t>% of </a:t>
            </a:r>
            <a:r>
              <a:rPr lang="fr-FR" sz="900" dirty="0" err="1"/>
              <a:t>births</a:t>
            </a:r>
            <a:r>
              <a:rPr lang="fr-FR" sz="900" dirty="0"/>
              <a:t> of immigrant in </a:t>
            </a:r>
            <a:r>
              <a:rPr lang="fr-FR" sz="900" dirty="0" err="1"/>
              <a:t>municipality</a:t>
            </a:r>
            <a:endParaRPr lang="en-US" sz="900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E2C88F0-CCED-4270-B574-C9F939AFA37A}"/>
              </a:ext>
            </a:extLst>
          </p:cNvPr>
          <p:cNvSpPr/>
          <p:nvPr/>
        </p:nvSpPr>
        <p:spPr>
          <a:xfrm rot="19178165">
            <a:off x="4828984" y="4030320"/>
            <a:ext cx="1379404" cy="640644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bg1"/>
                </a:solidFill>
              </a:rPr>
              <a:t>child and parent’s </a:t>
            </a:r>
            <a:br>
              <a:rPr lang="en-US" sz="900" dirty="0">
                <a:solidFill>
                  <a:schemeClr val="bg1"/>
                </a:solidFill>
              </a:rPr>
            </a:br>
            <a:r>
              <a:rPr lang="en-US" sz="900" dirty="0">
                <a:solidFill>
                  <a:schemeClr val="bg1"/>
                </a:solidFill>
              </a:rPr>
              <a:t>socioeconomic factors</a:t>
            </a:r>
            <a:endParaRPr lang="en-US" sz="900" dirty="0"/>
          </a:p>
        </p:txBody>
      </p:sp>
      <p:sp>
        <p:nvSpPr>
          <p:cNvPr id="6" name="Left Brace 5">
            <a:extLst>
              <a:ext uri="{FF2B5EF4-FFF2-40B4-BE49-F238E27FC236}">
                <a16:creationId xmlns:a16="http://schemas.microsoft.com/office/drawing/2014/main" id="{9EBCC48B-C1AB-4D94-A59E-4945D27C6286}"/>
              </a:ext>
            </a:extLst>
          </p:cNvPr>
          <p:cNvSpPr/>
          <p:nvPr/>
        </p:nvSpPr>
        <p:spPr>
          <a:xfrm>
            <a:off x="1385980" y="3342916"/>
            <a:ext cx="69850" cy="5727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A515E88-865B-45DB-891A-20DB49416881}"/>
              </a:ext>
            </a:extLst>
          </p:cNvPr>
          <p:cNvSpPr/>
          <p:nvPr/>
        </p:nvSpPr>
        <p:spPr>
          <a:xfrm>
            <a:off x="767488" y="3396170"/>
            <a:ext cx="678672" cy="4751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lt1"/>
                </a:solidFill>
                <a:latin typeface="Proxima Nova" panose="020B0604020202020204" charset="0"/>
                <a:cs typeface="Rowdies"/>
                <a:sym typeface="Rowdies"/>
              </a:rPr>
              <a:t>U5M=</a:t>
            </a:r>
            <a:endParaRPr lang="en-US" dirty="0">
              <a:solidFill>
                <a:schemeClr val="lt1"/>
              </a:solidFill>
              <a:latin typeface="Proxima Nova" panose="020B0604020202020204" charset="0"/>
              <a:cs typeface="Rowdies"/>
              <a:sym typeface="Rowdies"/>
            </a:endParaRPr>
          </a:p>
        </p:txBody>
      </p:sp>
      <p:sp>
        <p:nvSpPr>
          <p:cNvPr id="28" name="Google Shape;505;p34">
            <a:extLst>
              <a:ext uri="{FF2B5EF4-FFF2-40B4-BE49-F238E27FC236}">
                <a16:creationId xmlns:a16="http://schemas.microsoft.com/office/drawing/2014/main" id="{CEE51958-207A-45B3-8EAC-9ED083F42B3D}"/>
              </a:ext>
            </a:extLst>
          </p:cNvPr>
          <p:cNvSpPr txBox="1">
            <a:spLocks/>
          </p:cNvSpPr>
          <p:nvPr/>
        </p:nvSpPr>
        <p:spPr>
          <a:xfrm>
            <a:off x="1235679" y="3631454"/>
            <a:ext cx="1323611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400"/>
              <a:buFont typeface="Proxima Nova"/>
              <a:buNone/>
              <a:defRPr sz="14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400"/>
              <a:buFont typeface="Proxima Nova"/>
              <a:buNone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2984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435D74"/>
              </a:buClr>
              <a:buSzPts val="1400"/>
              <a:buFont typeface="Proxima Nova"/>
              <a:buNone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2984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435D74"/>
              </a:buClr>
              <a:buSzPts val="1400"/>
              <a:buFont typeface="Proxima Nova"/>
              <a:buNone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2984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435D74"/>
              </a:buClr>
              <a:buSzPts val="1400"/>
              <a:buFont typeface="Proxima Nova"/>
              <a:buNone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2984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435D74"/>
              </a:buClr>
              <a:buSzPts val="1400"/>
              <a:buFont typeface="Proxima Nova"/>
              <a:buNone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2984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435D74"/>
              </a:buClr>
              <a:buSzPts val="1400"/>
              <a:buFont typeface="Proxima Nova"/>
              <a:buNone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2984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435D74"/>
              </a:buClr>
              <a:buSzPts val="1400"/>
              <a:buFont typeface="Proxima Nova"/>
              <a:buNone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29845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435D74"/>
              </a:buClr>
              <a:buSzPts val="1400"/>
              <a:buFont typeface="Proxima Nova"/>
              <a:buNone/>
              <a:defRPr sz="1100" b="0" i="0" u="none" strike="noStrike" cap="none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0" indent="0"/>
            <a:r>
              <a:rPr lang="fr-FR" dirty="0">
                <a:solidFill>
                  <a:schemeClr val="bg1"/>
                </a:solidFill>
              </a:rPr>
              <a:t>0 </a:t>
            </a:r>
            <a:r>
              <a:rPr lang="fr-FR" sz="1000" dirty="0" err="1">
                <a:solidFill>
                  <a:schemeClr val="bg1"/>
                </a:solidFill>
              </a:rPr>
              <a:t>otherwise</a:t>
            </a:r>
            <a:r>
              <a:rPr lang="fr-FR" sz="1000" dirty="0">
                <a:solidFill>
                  <a:schemeClr val="bg1"/>
                </a:solidFill>
              </a:rPr>
              <a:t>    </a:t>
            </a:r>
          </a:p>
        </p:txBody>
      </p:sp>
    </p:spTree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75" name="Google Shape;875;p69"/>
          <p:cNvCxnSpPr>
            <a:stCxn id="876" idx="3"/>
          </p:cNvCxnSpPr>
          <p:nvPr/>
        </p:nvCxnSpPr>
        <p:spPr>
          <a:xfrm>
            <a:off x="7381710" y="2970197"/>
            <a:ext cx="10761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83" name="Google Shape;883;p69"/>
          <p:cNvCxnSpPr>
            <a:cxnSpLocks/>
            <a:stCxn id="884" idx="0"/>
          </p:cNvCxnSpPr>
          <p:nvPr/>
        </p:nvCxnSpPr>
        <p:spPr>
          <a:xfrm flipH="1" flipV="1">
            <a:off x="4541133" y="2632252"/>
            <a:ext cx="1" cy="213895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86" name="Google Shape;886;p69"/>
          <p:cNvCxnSpPr>
            <a:cxnSpLocks/>
            <a:stCxn id="887" idx="2"/>
          </p:cNvCxnSpPr>
          <p:nvPr/>
        </p:nvCxnSpPr>
        <p:spPr>
          <a:xfrm>
            <a:off x="5894822" y="3094247"/>
            <a:ext cx="0" cy="19908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89" name="Google Shape;889;p69"/>
          <p:cNvCxnSpPr>
            <a:cxnSpLocks/>
            <a:endCxn id="876" idx="0"/>
          </p:cNvCxnSpPr>
          <p:nvPr/>
        </p:nvCxnSpPr>
        <p:spPr>
          <a:xfrm>
            <a:off x="7248510" y="2714355"/>
            <a:ext cx="0" cy="131792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91" name="Google Shape;891;p69"/>
          <p:cNvCxnSpPr>
            <a:stCxn id="887" idx="3"/>
            <a:endCxn id="876" idx="1"/>
          </p:cNvCxnSpPr>
          <p:nvPr/>
        </p:nvCxnSpPr>
        <p:spPr>
          <a:xfrm>
            <a:off x="6028022" y="2970197"/>
            <a:ext cx="10872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92" name="Google Shape;892;p69"/>
          <p:cNvCxnSpPr>
            <a:stCxn id="884" idx="3"/>
            <a:endCxn id="887" idx="1"/>
          </p:cNvCxnSpPr>
          <p:nvPr/>
        </p:nvCxnSpPr>
        <p:spPr>
          <a:xfrm>
            <a:off x="4674334" y="2970197"/>
            <a:ext cx="10872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96" name="Google Shape;896;p69"/>
          <p:cNvSpPr txBox="1">
            <a:spLocks noGrp="1"/>
          </p:cNvSpPr>
          <p:nvPr>
            <p:ph type="title"/>
          </p:nvPr>
        </p:nvSpPr>
        <p:spPr>
          <a:xfrm>
            <a:off x="55266" y="120365"/>
            <a:ext cx="4695154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dirty="0"/>
              <a:t>Methodology-pscore</a:t>
            </a:r>
            <a:endParaRPr dirty="0">
              <a:latin typeface="Readex Pro Light"/>
              <a:ea typeface="Readex Pro Light"/>
              <a:cs typeface="Readex Pro Light"/>
              <a:sym typeface="Readex Pro Light"/>
            </a:endParaRPr>
          </a:p>
        </p:txBody>
      </p:sp>
      <p:sp>
        <p:nvSpPr>
          <p:cNvPr id="897" name="Google Shape;897;p69"/>
          <p:cNvSpPr txBox="1">
            <a:spLocks noGrp="1"/>
          </p:cNvSpPr>
          <p:nvPr>
            <p:ph type="subTitle" idx="4294967295"/>
          </p:nvPr>
        </p:nvSpPr>
        <p:spPr>
          <a:xfrm>
            <a:off x="3080786" y="1075498"/>
            <a:ext cx="2836894" cy="46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>
              <a:buNone/>
            </a:pPr>
            <a:r>
              <a:rPr lang="en-US" sz="1200" dirty="0">
                <a:solidFill>
                  <a:schemeClr val="accent5">
                    <a:lumMod val="20000"/>
                    <a:lumOff val="80000"/>
                  </a:schemeClr>
                </a:solidFill>
                <a:latin typeface="Readex Pro Medium"/>
                <a:ea typeface="Readex Pro Medium"/>
                <a:cs typeface="Readex Pro Medium"/>
                <a:sym typeface="Readex Pro Medium"/>
              </a:rPr>
              <a:t>CHOICE OF THE COVARIABLES</a:t>
            </a:r>
          </a:p>
        </p:txBody>
      </p:sp>
      <p:sp>
        <p:nvSpPr>
          <p:cNvPr id="885" name="Google Shape;885;p69"/>
          <p:cNvSpPr txBox="1">
            <a:spLocks noGrp="1"/>
          </p:cNvSpPr>
          <p:nvPr>
            <p:ph type="subTitle" idx="4294967295"/>
          </p:nvPr>
        </p:nvSpPr>
        <p:spPr>
          <a:xfrm>
            <a:off x="3343128" y="1506991"/>
            <a:ext cx="2542019" cy="1329029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lvl="0" indent="0">
              <a:buNone/>
            </a:pPr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Based on the results of the O-B decomposition , logistic regression to examine the probability of being born to a native mother based on these explanatory variable</a:t>
            </a:r>
            <a:endParaRPr lang="en-US" sz="1200" dirty="0">
              <a:solidFill>
                <a:schemeClr val="bg1">
                  <a:lumMod val="9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88" name="Google Shape;888;p69"/>
              <p:cNvSpPr txBox="1">
                <a:spLocks noGrp="1"/>
              </p:cNvSpPr>
              <p:nvPr>
                <p:ph type="subTitle" idx="4294967295"/>
              </p:nvPr>
            </p:nvSpPr>
            <p:spPr>
              <a:xfrm>
                <a:off x="4910876" y="3180341"/>
                <a:ext cx="2088000" cy="10470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b" anchorCtr="0">
                <a:noAutofit/>
              </a:bodyPr>
              <a:lstStyle/>
              <a:p>
                <a:pPr marL="0" lvl="0" indent="0" algn="ctr">
                  <a:buNone/>
                </a:pPr>
                <a:r>
                  <a:rPr lang="fr-FR" sz="1400" dirty="0">
                    <a:solidFill>
                      <a:schemeClr val="bg1">
                        <a:lumMod val="95000"/>
                      </a:schemeClr>
                    </a:solidFill>
                    <a:latin typeface="Proxima Nova" panose="020B0604020202020204" charset="0"/>
                    <a:ea typeface="Readex Pro Medium"/>
                    <a:cs typeface="Readex Pro Medium"/>
                    <a:sym typeface="Readex Pro Medium"/>
                  </a:rPr>
                  <a:t>The use of </a:t>
                </a:r>
                <a:r>
                  <a:rPr lang="fr-FR" sz="1400" dirty="0">
                    <a:solidFill>
                      <a:schemeClr val="bg1">
                        <a:lumMod val="95000"/>
                      </a:schemeClr>
                    </a:solidFill>
                    <a:latin typeface="Proxima Nova" panose="020B0604020202020204" charset="0"/>
                  </a:rPr>
                  <a:t>Weighting method </a:t>
                </a:r>
              </a:p>
              <a:p>
                <a:pPr marL="0" lv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ar-AE" sz="1400" b="1" i="1">
                            <a:solidFill>
                              <a:schemeClr val="bg1">
                                <a:lumMod val="9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1400" b="1" i="1">
                            <a:solidFill>
                              <a:schemeClr val="bg1">
                                <a:lumMod val="9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𝒘</m:t>
                        </m:r>
                      </m:e>
                      <m:sub>
                        <m:r>
                          <a:rPr lang="ar-AE" sz="1400" b="1" i="1">
                            <a:solidFill>
                              <a:schemeClr val="bg1">
                                <a:lumMod val="9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  <m:r>
                      <a:rPr lang="ar-AE" sz="1400" b="1">
                        <a:solidFill>
                          <a:schemeClr val="bg1">
                            <a:lumMod val="9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ar-AE" sz="1400" b="1" i="1">
                            <a:solidFill>
                              <a:schemeClr val="bg1">
                                <a:lumMod val="9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ar-AE" sz="1400" b="1" i="1">
                                <a:solidFill>
                                  <a:schemeClr val="bg1">
                                    <a:lumMod val="9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ar-AE" sz="1400" b="1" i="1">
                                <a:solidFill>
                                  <a:schemeClr val="bg1">
                                    <a:lumMod val="9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𝒛</m:t>
                            </m:r>
                          </m:e>
                          <m:sub>
                            <m:r>
                              <a:rPr lang="ar-AE" sz="1400" b="1" i="1">
                                <a:solidFill>
                                  <a:schemeClr val="bg1">
                                    <a:lumMod val="9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</m:num>
                      <m:den>
                        <m:r>
                          <a:rPr lang="ar-AE" sz="1400" b="1" i="1">
                            <a:solidFill>
                              <a:schemeClr val="bg1">
                                <a:lumMod val="9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𝐞</m:t>
                        </m:r>
                        <m:d>
                          <m:dPr>
                            <m:ctrlPr>
                              <a:rPr lang="ar-AE" sz="1400" b="1" i="1">
                                <a:solidFill>
                                  <a:schemeClr val="bg1">
                                    <a:lumMod val="9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ar-AE" sz="1400" b="1" i="1">
                                    <a:solidFill>
                                      <a:schemeClr val="bg1">
                                        <a:lumMod val="9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ar-AE" sz="1400" b="1" i="1">
                                    <a:solidFill>
                                      <a:schemeClr val="bg1">
                                        <a:lumMod val="9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ar-AE" sz="1400" b="1" i="1">
                                    <a:solidFill>
                                      <a:schemeClr val="bg1">
                                        <a:lumMod val="9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sub>
                            </m:sSub>
                          </m:e>
                        </m:d>
                        <m:r>
                          <a:rPr lang="ar-AE" sz="1400" b="1">
                            <a:solidFill>
                              <a:schemeClr val="bg1">
                                <a:lumMod val="9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ar-AE" sz="1400" b="1" dirty="0">
                    <a:solidFill>
                      <a:schemeClr val="bg1">
                        <a:lumMod val="95000"/>
                      </a:schemeClr>
                    </a:solidFill>
                    <a:latin typeface="Proxima Nova" panose="020B0604020202020204" charset="0"/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AE" sz="1400" b="1" i="1">
                            <a:solidFill>
                              <a:schemeClr val="bg1">
                                <a:lumMod val="9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ar-AE" sz="1400" b="1" i="1">
                            <a:solidFill>
                              <a:schemeClr val="bg1">
                                <a:lumMod val="9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ar-AE" sz="1400" b="1" i="1">
                            <a:solidFill>
                              <a:schemeClr val="bg1">
                                <a:lumMod val="9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ar-AE" sz="1400" b="1" i="1">
                                <a:solidFill>
                                  <a:schemeClr val="bg1">
                                    <a:lumMod val="9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ar-AE" sz="1400" b="1" i="1">
                                <a:solidFill>
                                  <a:schemeClr val="bg1">
                                    <a:lumMod val="9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𝒛</m:t>
                            </m:r>
                          </m:e>
                          <m:sub>
                            <m:r>
                              <a:rPr lang="ar-AE" sz="1400" b="1" i="1">
                                <a:solidFill>
                                  <a:schemeClr val="bg1">
                                    <a:lumMod val="9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</m:num>
                      <m:den>
                        <m:r>
                          <a:rPr lang="ar-AE" sz="1400" b="1" i="1">
                            <a:solidFill>
                              <a:schemeClr val="bg1">
                                <a:lumMod val="9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ar-AE" sz="1400" b="1" i="1">
                            <a:solidFill>
                              <a:schemeClr val="bg1">
                                <a:lumMod val="9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ar-AE" sz="1400" b="1" i="1">
                            <a:solidFill>
                              <a:schemeClr val="bg1">
                                <a:lumMod val="9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𝐞</m:t>
                        </m:r>
                        <m:r>
                          <a:rPr lang="ar-AE" sz="1400" b="1">
                            <a:solidFill>
                              <a:schemeClr val="bg1">
                                <a:lumMod val="9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ar-AE" sz="1400" b="1" i="1">
                                <a:solidFill>
                                  <a:schemeClr val="bg1">
                                    <a:lumMod val="9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ar-AE" sz="1400" b="1" i="1">
                                <a:solidFill>
                                  <a:schemeClr val="bg1">
                                    <a:lumMod val="9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ar-AE" sz="1400" b="1" i="1">
                                <a:solidFill>
                                  <a:schemeClr val="bg1">
                                    <a:lumMod val="9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  <m:r>
                          <a:rPr lang="ar-AE" sz="1400" b="1">
                            <a:solidFill>
                              <a:schemeClr val="bg1">
                                <a:lumMod val="9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ar-AE" sz="1400" dirty="0">
                  <a:solidFill>
                    <a:schemeClr val="bg1">
                      <a:lumMod val="95000"/>
                    </a:schemeClr>
                  </a:solidFill>
                  <a:latin typeface="Proxima Nova" panose="020B0604020202020204" charset="0"/>
                  <a:ea typeface="Readex Pro Medium"/>
                  <a:cs typeface="Readex Pro Medium"/>
                  <a:sym typeface="Readex Pro Medium"/>
                </a:endParaRPr>
              </a:p>
            </p:txBody>
          </p:sp>
        </mc:Choice>
        <mc:Fallback xmlns="">
          <p:sp>
            <p:nvSpPr>
              <p:cNvPr id="888" name="Google Shape;888;p69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4294967295"/>
              </p:nvPr>
            </p:nvSpPr>
            <p:spPr>
              <a:xfrm>
                <a:off x="4910876" y="3180341"/>
                <a:ext cx="2088000" cy="104703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98" name="Google Shape;898;p69"/>
          <p:cNvSpPr txBox="1">
            <a:spLocks noGrp="1"/>
          </p:cNvSpPr>
          <p:nvPr>
            <p:ph type="subTitle" idx="4294967295"/>
          </p:nvPr>
        </p:nvSpPr>
        <p:spPr>
          <a:xfrm>
            <a:off x="4674334" y="4319482"/>
            <a:ext cx="2324542" cy="605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r>
              <a:rPr lang="en-US" sz="1200" dirty="0">
                <a:solidFill>
                  <a:schemeClr val="accent5">
                    <a:lumMod val="20000"/>
                    <a:lumOff val="80000"/>
                  </a:schemeClr>
                </a:solidFill>
                <a:latin typeface="Readex Pro Medium"/>
                <a:cs typeface="Readex Pro Medium"/>
                <a:sym typeface="Readex Pro Medium"/>
              </a:rPr>
              <a:t>CHOICE OF </a:t>
            </a:r>
            <a:r>
              <a:rPr lang="en-US" sz="1200" dirty="0">
                <a:solidFill>
                  <a:schemeClr val="accent5">
                    <a:lumMod val="20000"/>
                    <a:lumOff val="80000"/>
                  </a:schemeClr>
                </a:solidFill>
                <a:latin typeface="Readex Pro Medium"/>
                <a:cs typeface="Readex Pro Medium"/>
              </a:rPr>
              <a:t>APPROPRIATE ESTIMATION METHOD</a:t>
            </a:r>
            <a:endParaRPr lang="en-US" sz="1200" dirty="0">
              <a:solidFill>
                <a:schemeClr val="accent5">
                  <a:lumMod val="20000"/>
                  <a:lumOff val="80000"/>
                </a:schemeClr>
              </a:solidFill>
              <a:latin typeface="Readex Pro Medium"/>
              <a:cs typeface="Readex Pro Medium"/>
              <a:sym typeface="Readex Pro Medium"/>
            </a:endParaRPr>
          </a:p>
          <a:p>
            <a:pPr marL="0" lvl="0" indent="0" algn="ctr">
              <a:spcAft>
                <a:spcPts val="1600"/>
              </a:spcAft>
              <a:buNone/>
            </a:pPr>
            <a:endParaRPr lang="en-US" sz="1200" dirty="0"/>
          </a:p>
          <a:p>
            <a:pPr marL="0" lvl="0" indent="0" algn="ctr">
              <a:spcAft>
                <a:spcPts val="1600"/>
              </a:spcAft>
              <a:buNone/>
            </a:pPr>
            <a:endParaRPr sz="1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82" name="Google Shape;882;p69"/>
              <p:cNvSpPr txBox="1">
                <a:spLocks noGrp="1"/>
              </p:cNvSpPr>
              <p:nvPr>
                <p:ph type="subTitle" idx="4294967295"/>
              </p:nvPr>
            </p:nvSpPr>
            <p:spPr>
              <a:xfrm>
                <a:off x="2115047" y="2537935"/>
                <a:ext cx="1530138" cy="89636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b" anchorCtr="0">
                <a:noAutofit/>
              </a:bodyPr>
              <a:lstStyle/>
              <a:p>
                <a:pPr marL="0" indent="0" algn="ctr">
                  <a:buNone/>
                </a:pPr>
                <a:r>
                  <a:rPr lang="fr-FR" sz="1200" dirty="0">
                    <a:solidFill>
                      <a:schemeClr val="bg1">
                        <a:lumMod val="95000"/>
                      </a:schemeClr>
                    </a:solidFill>
                    <a:latin typeface="Readex Pro Medium"/>
                    <a:ea typeface="Readex Pro Medium"/>
                    <a:cs typeface="Readex Pro Medium"/>
                    <a:sym typeface="Readex Pro Medium"/>
                  </a:rPr>
                  <a:t>Mathematically,</a:t>
                </a:r>
              </a:p>
              <a:p>
                <a:pPr marL="0" indent="0" algn="ctr">
                  <a:buNone/>
                </a:pPr>
                <a:r>
                  <a:rPr lang="fr-FR" sz="1200" dirty="0">
                    <a:solidFill>
                      <a:schemeClr val="bg1">
                        <a:lumMod val="95000"/>
                      </a:schemeClr>
                    </a:solidFill>
                    <a:latin typeface="Readex Pro Medium"/>
                    <a:ea typeface="Readex Pro Medium"/>
                    <a:cs typeface="Readex Pro Medium"/>
                    <a:sym typeface="Readex Pro Medium"/>
                  </a:rPr>
                  <a:t> </a:t>
                </a:r>
                <a:r>
                  <a:rPr lang="en-US" dirty="0">
                    <a:solidFill>
                      <a:schemeClr val="bg1">
                        <a:lumMod val="95000"/>
                      </a:schemeClr>
                    </a:solidFill>
                  </a:rPr>
                  <a:t>e(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bg1">
                                <a:lumMod val="9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chemeClr val="bg1">
                                <a:lumMod val="9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b="1" i="1">
                            <a:solidFill>
                              <a:schemeClr val="bg1">
                                <a:lumMod val="9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chemeClr val="bg1">
                        <a:lumMod val="95000"/>
                      </a:schemeClr>
                    </a:solidFill>
                  </a:rPr>
                  <a:t>)=P(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bg1">
                                <a:lumMod val="9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chemeClr val="bg1">
                                <a:lumMod val="9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𝒛</m:t>
                        </m:r>
                      </m:e>
                      <m:sub>
                        <m:r>
                          <a:rPr lang="en-US" b="1" i="1">
                            <a:solidFill>
                              <a:schemeClr val="bg1">
                                <a:lumMod val="9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chemeClr val="bg1">
                        <a:lumMod val="95000"/>
                      </a:schemeClr>
                    </a:solidFill>
                  </a:rPr>
                  <a:t>=1|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bg1">
                                <a:lumMod val="9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chemeClr val="bg1">
                                <a:lumMod val="9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b="1" i="1">
                            <a:solidFill>
                              <a:schemeClr val="bg1">
                                <a:lumMod val="9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chemeClr val="bg1">
                        <a:lumMod val="95000"/>
                      </a:schemeClr>
                    </a:solidFill>
                  </a:rPr>
                  <a:t>)</a:t>
                </a:r>
                <a:endParaRPr lang="ar-AE" sz="1400" dirty="0">
                  <a:solidFill>
                    <a:schemeClr val="bg1">
                      <a:lumMod val="95000"/>
                    </a:schemeClr>
                  </a:solidFill>
                </a:endParaRPr>
              </a:p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 dirty="0">
                  <a:latin typeface="Readex Pro Medium"/>
                  <a:ea typeface="Readex Pro Medium"/>
                  <a:cs typeface="Readex Pro Medium"/>
                  <a:sym typeface="Readex Pro Medium"/>
                </a:endParaRPr>
              </a:p>
            </p:txBody>
          </p:sp>
        </mc:Choice>
        <mc:Fallback xmlns="">
          <p:sp>
            <p:nvSpPr>
              <p:cNvPr id="882" name="Google Shape;882;p69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4294967295"/>
              </p:nvPr>
            </p:nvSpPr>
            <p:spPr>
              <a:xfrm>
                <a:off x="2115047" y="2537935"/>
                <a:ext cx="1530138" cy="89636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9" name="Google Shape;899;p69"/>
              <p:cNvSpPr txBox="1">
                <a:spLocks noGrp="1"/>
              </p:cNvSpPr>
              <p:nvPr>
                <p:ph type="subTitle" idx="4294967295"/>
              </p:nvPr>
            </p:nvSpPr>
            <p:spPr>
              <a:xfrm>
                <a:off x="2145124" y="3293327"/>
                <a:ext cx="2396009" cy="1090619"/>
              </a:xfrm>
              <a:prstGeom prst="rect">
                <a:avLst/>
              </a:prstGeom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15875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i="1" smtClean="0">
                              <a:solidFill>
                                <a:schemeClr val="bg1">
                                  <a:lumMod val="9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i="1" smtClean="0">
                                  <a:solidFill>
                                    <a:schemeClr val="bg1">
                                      <a:lumMod val="9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chemeClr val="bg1">
                                          <a:lumMod val="9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BE" i="1">
                                      <a:solidFill>
                                        <a:schemeClr val="bg1">
                                          <a:lumMod val="9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  <m:sub>
                                  <m:r>
                                    <a:rPr lang="fr-BE" i="1">
                                      <a:solidFill>
                                        <a:schemeClr val="bg1">
                                          <a:lumMod val="9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fr-BE" i="1">
                                      <a:solidFill>
                                        <a:schemeClr val="bg1">
                                          <a:lumMod val="9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sub>
                              </m:sSub>
                              <m:r>
                                <a:rPr lang="en-US" i="1">
                                  <a:solidFill>
                                    <a:schemeClr val="bg1">
                                      <a:lumMod val="9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i="1">
                                  <a:solidFill>
                                    <a:schemeClr val="bg1">
                                      <a:lumMod val="9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i="1">
                                  <a:solidFill>
                                    <a:schemeClr val="bg1">
                                      <a:lumMod val="9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r>
                                <a:rPr lang="fr-BE" i="1">
                                  <a:solidFill>
                                    <a:schemeClr val="bg1">
                                      <a:lumMod val="9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𝑓𝑜𝑟</m:t>
                              </m:r>
                              <m:r>
                                <a:rPr lang="fr-BE" i="1">
                                  <a:solidFill>
                                    <a:schemeClr val="bg1">
                                      <a:lumMod val="9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fr-BE" i="1">
                                  <a:solidFill>
                                    <a:schemeClr val="bg1">
                                      <a:lumMod val="9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𝑛𝑎𝑡𝑖𝑣𝑒</m:t>
                              </m:r>
                              <m:r>
                                <a:rPr lang="fr-BE" i="1">
                                  <a:solidFill>
                                    <a:schemeClr val="bg1">
                                      <a:lumMod val="9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fr-BE" i="1">
                                  <a:solidFill>
                                    <a:schemeClr val="bg1">
                                      <a:lumMod val="9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𝑏𝑜𝑟𝑛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chemeClr val="bg1">
                                          <a:lumMod val="9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BE" i="1">
                                      <a:solidFill>
                                        <a:schemeClr val="bg1">
                                          <a:lumMod val="9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  <m:sub>
                                  <m:r>
                                    <a:rPr lang="fr-BE" i="1">
                                      <a:solidFill>
                                        <a:schemeClr val="bg1">
                                          <a:lumMod val="9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i="1">
                                  <a:solidFill>
                                    <a:schemeClr val="bg1">
                                      <a:lumMod val="9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i="1">
                                  <a:solidFill>
                                    <a:schemeClr val="bg1">
                                      <a:lumMod val="9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i="1">
                                  <a:solidFill>
                                    <a:schemeClr val="bg1">
                                      <a:lumMod val="9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r>
                                <a:rPr lang="fr-BE" i="1">
                                  <a:solidFill>
                                    <a:schemeClr val="bg1">
                                      <a:lumMod val="9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𝑓𝑜𝑟</m:t>
                              </m:r>
                              <m:r>
                                <a:rPr lang="en-US" i="1">
                                  <a:solidFill>
                                    <a:schemeClr val="bg1">
                                      <a:lumMod val="9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r>
                                <a:rPr lang="fr-BE" i="1">
                                  <a:solidFill>
                                    <a:schemeClr val="bg1">
                                      <a:lumMod val="9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𝑖𝑚𝑚𝑖𝑔𝑟</m:t>
                              </m:r>
                              <m:r>
                                <a:rPr lang="en-US" i="1">
                                  <a:solidFill>
                                    <a:schemeClr val="bg1">
                                      <a:lumMod val="9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𝑎𝑛𝑡</m:t>
                              </m:r>
                              <m:r>
                                <a:rPr lang="en-US" i="1">
                                  <a:solidFill>
                                    <a:schemeClr val="bg1">
                                      <a:lumMod val="9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i="1">
                                  <a:solidFill>
                                    <a:schemeClr val="bg1">
                                      <a:lumMod val="9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𝑏𝑜𝑟𝑛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chemeClr val="bg1">
                                          <a:lumMod val="9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BE" i="1">
                                      <a:solidFill>
                                        <a:schemeClr val="bg1">
                                          <a:lumMod val="9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fr-BE" i="1">
                                      <a:solidFill>
                                        <a:schemeClr val="bg1">
                                          <a:lumMod val="9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i="1">
                                  <a:solidFill>
                                    <a:schemeClr val="bg1">
                                      <a:lumMod val="9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m:rPr>
                                  <m:sty m:val="p"/>
                                </m:rPr>
                                <a:rPr lang="en-US">
                                  <a:solidFill>
                                    <a:schemeClr val="bg1">
                                      <a:lumMod val="9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set</m:t>
                              </m:r>
                              <m:r>
                                <a:rPr lang="en-US">
                                  <a:solidFill>
                                    <a:schemeClr val="bg1">
                                      <a:lumMod val="9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>
                                  <a:solidFill>
                                    <a:schemeClr val="bg1">
                                      <a:lumMod val="9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of</m:t>
                              </m:r>
                              <m:r>
                                <a:rPr lang="en-US">
                                  <a:solidFill>
                                    <a:schemeClr val="bg1">
                                      <a:lumMod val="9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>
                                  <a:solidFill>
                                    <a:schemeClr val="bg1">
                                      <a:lumMod val="9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covariates</m:t>
                              </m:r>
                              <m:r>
                                <a:rPr lang="en-US">
                                  <a:solidFill>
                                    <a:schemeClr val="bg1">
                                      <a:lumMod val="9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>
                                  <a:solidFill>
                                    <a:schemeClr val="bg1">
                                      <a:lumMod val="9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for</m:t>
                              </m:r>
                              <m:r>
                                <a:rPr lang="en-US">
                                  <a:solidFill>
                                    <a:schemeClr val="bg1">
                                      <a:lumMod val="9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>
                                  <a:solidFill>
                                    <a:schemeClr val="bg1">
                                      <a:lumMod val="9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individual</m:t>
                              </m:r>
                              <m:r>
                                <a:rPr lang="en-US" i="1">
                                  <a:solidFill>
                                    <a:schemeClr val="bg1">
                                      <a:lumMod val="9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r>
                                <a:rPr lang="fr-BE" i="1">
                                  <a:solidFill>
                                    <a:schemeClr val="bg1">
                                      <a:lumMod val="9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99" name="Google Shape;899;p69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4294967295"/>
              </p:nvPr>
            </p:nvSpPr>
            <p:spPr>
              <a:xfrm>
                <a:off x="2145124" y="3293327"/>
                <a:ext cx="2396009" cy="1090619"/>
              </a:xfrm>
              <a:prstGeom prst="rect">
                <a:avLst/>
              </a:prstGeom>
              <a:blipFill>
                <a:blip r:embed="rId5"/>
                <a:stretch>
                  <a:fillRect r="-636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0" name="Google Shape;900;p69"/>
          <p:cNvSpPr txBox="1">
            <a:spLocks noGrp="1"/>
          </p:cNvSpPr>
          <p:nvPr>
            <p:ph type="subTitle" idx="4294967295"/>
          </p:nvPr>
        </p:nvSpPr>
        <p:spPr>
          <a:xfrm>
            <a:off x="-1390" y="1676655"/>
            <a:ext cx="2088000" cy="2587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>
              <a:buNone/>
            </a:pPr>
            <a:endParaRPr lang="en-US" sz="1400" dirty="0"/>
          </a:p>
          <a:p>
            <a:pPr marL="0" lvl="0" indent="0" algn="ctr">
              <a:buNone/>
            </a:pPr>
            <a:r>
              <a:rPr lang="en-US" sz="1400" dirty="0">
                <a:solidFill>
                  <a:schemeClr val="bg1">
                    <a:lumMod val="95000"/>
                  </a:schemeClr>
                </a:solidFill>
              </a:rPr>
              <a:t>pscore=probability of receiving treatment based on the observed variables between two groups, with one designated as the treatment group and the other as the control group</a:t>
            </a:r>
            <a:r>
              <a:rPr lang="en-US" sz="1400" dirty="0"/>
              <a:t> </a:t>
            </a:r>
            <a:r>
              <a:rPr lang="en-US" sz="1400" dirty="0">
                <a:solidFill>
                  <a:schemeClr val="dk2"/>
                </a:solidFill>
              </a:rPr>
              <a:t>(Rosenbaum et Rubin,1983)</a:t>
            </a:r>
            <a:endParaRPr sz="1400" dirty="0">
              <a:solidFill>
                <a:schemeClr val="dk2"/>
              </a:solidFill>
              <a:sym typeface="Readex Pro Medium"/>
            </a:endParaRPr>
          </a:p>
        </p:txBody>
      </p:sp>
      <p:sp>
        <p:nvSpPr>
          <p:cNvPr id="901" name="Google Shape;901;p69"/>
          <p:cNvSpPr txBox="1">
            <a:spLocks noGrp="1"/>
          </p:cNvSpPr>
          <p:nvPr>
            <p:ph type="subTitle" idx="4294967295"/>
          </p:nvPr>
        </p:nvSpPr>
        <p:spPr>
          <a:xfrm>
            <a:off x="6063214" y="1240445"/>
            <a:ext cx="2701089" cy="46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>
              <a:buNone/>
            </a:pPr>
            <a:r>
              <a:rPr lang="en-US" sz="1200" dirty="0">
                <a:solidFill>
                  <a:schemeClr val="accent5">
                    <a:lumMod val="20000"/>
                    <a:lumOff val="80000"/>
                  </a:schemeClr>
                </a:solidFill>
                <a:latin typeface="Readex Pro Medium"/>
                <a:cs typeface="Readex Pro Medium"/>
                <a:sym typeface="Readex Pro Medium"/>
              </a:rPr>
              <a:t>BALANCING PROPERTIES OF PSCORE</a:t>
            </a:r>
          </a:p>
        </p:txBody>
      </p:sp>
      <p:sp>
        <p:nvSpPr>
          <p:cNvPr id="890" name="Google Shape;890;p69"/>
          <p:cNvSpPr txBox="1">
            <a:spLocks noGrp="1"/>
          </p:cNvSpPr>
          <p:nvPr>
            <p:ph type="subTitle" idx="4294967295"/>
          </p:nvPr>
        </p:nvSpPr>
        <p:spPr>
          <a:xfrm>
            <a:off x="6086071" y="1675205"/>
            <a:ext cx="2790300" cy="1179451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lvl="0" indent="0">
              <a:buNone/>
            </a:pPr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Balances assessed through several tools:  covariate balance, visual graphic of the  pscore,  standardized difference in means or proportions (Diff) and the variance ratios (V.Ratio)</a:t>
            </a:r>
            <a:endParaRPr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884" name="Google Shape;884;p69"/>
          <p:cNvSpPr txBox="1"/>
          <p:nvPr/>
        </p:nvSpPr>
        <p:spPr>
          <a:xfrm>
            <a:off x="4407934" y="2846147"/>
            <a:ext cx="266400" cy="248100"/>
          </a:xfrm>
          <a:prstGeom prst="rect">
            <a:avLst/>
          </a:prstGeom>
          <a:solidFill>
            <a:srgbClr val="FFFFFF">
              <a:alpha val="49800"/>
            </a:srgbClr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fr-FR" sz="2000" dirty="0">
                <a:solidFill>
                  <a:schemeClr val="dk1"/>
                </a:solidFill>
                <a:latin typeface="Readex Pro Medium"/>
                <a:ea typeface="Readex Pro Medium"/>
                <a:cs typeface="Readex Pro Medium"/>
                <a:sym typeface="Readex Pro Medium"/>
              </a:rPr>
              <a:t>1</a:t>
            </a:r>
            <a:endParaRPr sz="2000" dirty="0">
              <a:solidFill>
                <a:schemeClr val="dk1"/>
              </a:solidFill>
              <a:latin typeface="Readex Pro Medium"/>
              <a:ea typeface="Readex Pro Medium"/>
              <a:cs typeface="Readex Pro Medium"/>
              <a:sym typeface="Readex Pro Medium"/>
            </a:endParaRPr>
          </a:p>
        </p:txBody>
      </p:sp>
      <p:sp>
        <p:nvSpPr>
          <p:cNvPr id="887" name="Google Shape;887;p69"/>
          <p:cNvSpPr txBox="1"/>
          <p:nvPr/>
        </p:nvSpPr>
        <p:spPr>
          <a:xfrm>
            <a:off x="5761622" y="2846147"/>
            <a:ext cx="266400" cy="248100"/>
          </a:xfrm>
          <a:prstGeom prst="rect">
            <a:avLst/>
          </a:prstGeom>
          <a:solidFill>
            <a:srgbClr val="FFFFFF">
              <a:alpha val="49800"/>
            </a:srgbClr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fr-FR" sz="2000" dirty="0">
                <a:solidFill>
                  <a:schemeClr val="dk1"/>
                </a:solidFill>
                <a:latin typeface="Readex Pro Medium"/>
                <a:ea typeface="Readex Pro Medium"/>
                <a:cs typeface="Readex Pro Medium"/>
                <a:sym typeface="Readex Pro Medium"/>
              </a:rPr>
              <a:t>2</a:t>
            </a:r>
            <a:endParaRPr sz="2000" dirty="0">
              <a:solidFill>
                <a:schemeClr val="dk1"/>
              </a:solidFill>
              <a:latin typeface="Readex Pro Medium"/>
              <a:ea typeface="Readex Pro Medium"/>
              <a:cs typeface="Readex Pro Medium"/>
              <a:sym typeface="Readex Pro Medium"/>
            </a:endParaRPr>
          </a:p>
        </p:txBody>
      </p:sp>
      <p:sp>
        <p:nvSpPr>
          <p:cNvPr id="876" name="Google Shape;876;p69"/>
          <p:cNvSpPr txBox="1"/>
          <p:nvPr/>
        </p:nvSpPr>
        <p:spPr>
          <a:xfrm>
            <a:off x="7115310" y="2846147"/>
            <a:ext cx="266400" cy="248100"/>
          </a:xfrm>
          <a:prstGeom prst="rect">
            <a:avLst/>
          </a:prstGeom>
          <a:solidFill>
            <a:srgbClr val="FFFFFF">
              <a:alpha val="49800"/>
            </a:srgbClr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fr-FR" sz="2000" dirty="0">
                <a:solidFill>
                  <a:schemeClr val="dk1"/>
                </a:solidFill>
                <a:latin typeface="Readex Pro Medium"/>
                <a:ea typeface="Readex Pro Medium"/>
                <a:cs typeface="Readex Pro Medium"/>
                <a:sym typeface="Readex Pro Medium"/>
              </a:rPr>
              <a:t>3</a:t>
            </a:r>
          </a:p>
        </p:txBody>
      </p:sp>
      <p:sp>
        <p:nvSpPr>
          <p:cNvPr id="25" name="Arrow: Curved Right 24">
            <a:extLst>
              <a:ext uri="{FF2B5EF4-FFF2-40B4-BE49-F238E27FC236}">
                <a16:creationId xmlns:a16="http://schemas.microsoft.com/office/drawing/2014/main" id="{AC03E1A6-42BC-4A06-A5D6-593599011A0E}"/>
              </a:ext>
            </a:extLst>
          </p:cNvPr>
          <p:cNvSpPr/>
          <p:nvPr/>
        </p:nvSpPr>
        <p:spPr>
          <a:xfrm rot="5400000">
            <a:off x="5970299" y="-700171"/>
            <a:ext cx="488119" cy="328471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" name="Google Shape;1679;p73"/>
          <p:cNvSpPr txBox="1">
            <a:spLocks noGrp="1"/>
          </p:cNvSpPr>
          <p:nvPr>
            <p:ph type="body" idx="1"/>
          </p:nvPr>
        </p:nvSpPr>
        <p:spPr>
          <a:xfrm>
            <a:off x="31094" y="1082416"/>
            <a:ext cx="2765135" cy="395050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/>
            <a:endParaRPr lang="en-US" dirty="0"/>
          </a:p>
          <a:p>
            <a:pPr algn="l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Satisfactory balance for all covariables</a:t>
            </a:r>
          </a:p>
          <a:p>
            <a:pPr marL="139700" indent="0" algn="l">
              <a:buNone/>
            </a:pPr>
            <a:endParaRPr lang="en-US" dirty="0">
              <a:solidFill>
                <a:schemeClr val="bg1">
                  <a:lumMod val="95000"/>
                </a:schemeClr>
              </a:solidFill>
            </a:endParaRPr>
          </a:p>
          <a:p>
            <a:pPr algn="l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The higher SPC exhibits the most favorable balance</a:t>
            </a:r>
          </a:p>
          <a:p>
            <a:pPr marL="139700" indent="0" algn="l">
              <a:buNone/>
            </a:pPr>
            <a:endParaRPr lang="en-US" dirty="0">
              <a:solidFill>
                <a:schemeClr val="bg1">
                  <a:lumMod val="95000"/>
                </a:schemeClr>
              </a:solidFill>
            </a:endParaRPr>
          </a:p>
          <a:p>
            <a:pPr algn="l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The pscore method (PSM) successfully achieved a balance in the characteristics between the two groups, albeit with some minor residual imbalances</a:t>
            </a:r>
          </a:p>
          <a:p>
            <a:pPr algn="l"/>
            <a:endParaRPr lang="en-US" dirty="0"/>
          </a:p>
        </p:txBody>
      </p:sp>
      <p:sp>
        <p:nvSpPr>
          <p:cNvPr id="1681" name="Google Shape;1681;p73"/>
          <p:cNvSpPr txBox="1">
            <a:spLocks noGrp="1"/>
          </p:cNvSpPr>
          <p:nvPr>
            <p:ph type="title"/>
          </p:nvPr>
        </p:nvSpPr>
        <p:spPr>
          <a:xfrm>
            <a:off x="31094" y="84713"/>
            <a:ext cx="4734194" cy="45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/>
              <a:t>Results-Descriptive analysis</a:t>
            </a:r>
            <a:endParaRPr sz="2800" dirty="0"/>
          </a:p>
        </p:txBody>
      </p:sp>
      <p:sp>
        <p:nvSpPr>
          <p:cNvPr id="1682" name="Google Shape;1682;p73"/>
          <p:cNvSpPr txBox="1">
            <a:spLocks noGrp="1"/>
          </p:cNvSpPr>
          <p:nvPr>
            <p:ph type="title" idx="3"/>
          </p:nvPr>
        </p:nvSpPr>
        <p:spPr>
          <a:xfrm>
            <a:off x="3958533" y="1082415"/>
            <a:ext cx="1226934" cy="30806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en-US" sz="1000" dirty="0"/>
              <a:t>Covariate balance</a:t>
            </a:r>
            <a:endParaRPr sz="1000" dirty="0"/>
          </a:p>
        </p:txBody>
      </p:sp>
      <p:sp>
        <p:nvSpPr>
          <p:cNvPr id="1683" name="Google Shape;1683;p73"/>
          <p:cNvSpPr txBox="1">
            <a:spLocks noGrp="1"/>
          </p:cNvSpPr>
          <p:nvPr>
            <p:ph type="title" idx="4"/>
          </p:nvPr>
        </p:nvSpPr>
        <p:spPr>
          <a:xfrm>
            <a:off x="6017132" y="1236449"/>
            <a:ext cx="2085788" cy="57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1000" dirty="0"/>
              <a:t>Distributional balance for pscore </a:t>
            </a:r>
            <a:endParaRPr sz="1000" dirty="0"/>
          </a:p>
        </p:txBody>
      </p:sp>
      <p:pic>
        <p:nvPicPr>
          <p:cNvPr id="9" name="Image 30" descr="C:\Users\Public\Documents\Data\New\Cov_W.png">
            <a:extLst>
              <a:ext uri="{FF2B5EF4-FFF2-40B4-BE49-F238E27FC236}">
                <a16:creationId xmlns:a16="http://schemas.microsoft.com/office/drawing/2014/main" id="{852CC0B5-8213-4B5F-94BD-649B833AAEE8}"/>
              </a:ext>
            </a:extLst>
          </p:cNvPr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670" y="1477721"/>
            <a:ext cx="2503251" cy="227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5420384-9182-4067-A8B9-A4F45F60DDB1}"/>
              </a:ext>
            </a:extLst>
          </p:cNvPr>
          <p:cNvPicPr/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9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68362" y="1807286"/>
            <a:ext cx="3510280" cy="1950085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E3A62D-DBFA-4139-B694-03A1B1E03B8C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2612595" y="3757371"/>
            <a:ext cx="6356195" cy="687251"/>
          </a:xfrm>
        </p:spPr>
        <p:txBody>
          <a:bodyPr/>
          <a:lstStyle/>
          <a:p>
            <a:pPr marL="139700" indent="0">
              <a:buNone/>
            </a:pPr>
            <a:r>
              <a:rPr lang="en-US" sz="800" u="sng" dirty="0"/>
              <a:t>Source</a:t>
            </a:r>
            <a:r>
              <a:rPr lang="en-US" sz="800" dirty="0"/>
              <a:t>: Author’s calculations based upon Permanent Demographic Sample (EDP), 1990–2019</a:t>
            </a:r>
          </a:p>
          <a:p>
            <a:pPr marL="139700" indent="0">
              <a:buNone/>
            </a:pPr>
            <a:r>
              <a:rPr lang="en-US" sz="800" dirty="0"/>
              <a:t>HU5M region indicates French regions where the U5M is higher (&gt;=4‰)</a:t>
            </a:r>
          </a:p>
          <a:p>
            <a:pPr marL="139700" indent="0">
              <a:buNone/>
            </a:pPr>
            <a:r>
              <a:rPr lang="en-US" sz="800" dirty="0"/>
              <a:t>Higher SPC includes farmers, artisans, traders, executives and intermediate professions.</a:t>
            </a:r>
          </a:p>
          <a:p>
            <a:pPr marL="139700" indent="0">
              <a:buNone/>
            </a:pPr>
            <a:endParaRPr lang="en-US" dirty="0"/>
          </a:p>
        </p:txBody>
      </p:sp>
    </p:spTree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" name="Google Shape;1048;p52"/>
          <p:cNvSpPr txBox="1">
            <a:spLocks noGrp="1"/>
          </p:cNvSpPr>
          <p:nvPr>
            <p:ph type="title"/>
          </p:nvPr>
        </p:nvSpPr>
        <p:spPr>
          <a:xfrm>
            <a:off x="239123" y="166486"/>
            <a:ext cx="5500037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/>
              <a:t>Results-multivariate analysis (1)</a:t>
            </a:r>
            <a:endParaRPr sz="2800" dirty="0"/>
          </a:p>
        </p:txBody>
      </p:sp>
      <p:sp>
        <p:nvSpPr>
          <p:cNvPr id="1053" name="Google Shape;1053;p52"/>
          <p:cNvSpPr txBox="1"/>
          <p:nvPr/>
        </p:nvSpPr>
        <p:spPr>
          <a:xfrm>
            <a:off x="16053" y="818137"/>
            <a:ext cx="4297868" cy="3648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lvl="0">
              <a:lnSpc>
                <a:spcPct val="115000"/>
              </a:lnSpc>
              <a:spcBef>
                <a:spcPts val="1000"/>
              </a:spcBef>
              <a:buClr>
                <a:schemeClr val="dk1"/>
              </a:buClr>
              <a:buSzPts val="1400"/>
            </a:pPr>
            <a:r>
              <a:rPr lang="en-US" sz="1600" dirty="0">
                <a:solidFill>
                  <a:schemeClr val="bg1">
                    <a:lumMod val="95000"/>
                  </a:schemeClr>
                </a:solidFill>
              </a:rPr>
              <a:t>Higher U5M among children of immigrant mothers (except from Europe and Asia) </a:t>
            </a:r>
          </a:p>
          <a:p>
            <a:pPr marL="457200" lvl="0" indent="-317500">
              <a:lnSpc>
                <a:spcPct val="115000"/>
              </a:lnSpc>
              <a:spcBef>
                <a:spcPts val="1000"/>
              </a:spcBef>
              <a:buClr>
                <a:schemeClr val="dk1"/>
              </a:buClr>
              <a:buSzPts val="1400"/>
              <a:buFont typeface="Noto Sans"/>
              <a:buChar char="●"/>
            </a:pPr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SSA :</a:t>
            </a:r>
          </a:p>
          <a:p>
            <a:pPr marL="457200" lvl="0" indent="-317500">
              <a:lnSpc>
                <a:spcPct val="115000"/>
              </a:lnSpc>
              <a:spcBef>
                <a:spcPts val="1000"/>
              </a:spcBef>
              <a:buClr>
                <a:schemeClr val="dk1"/>
              </a:buClr>
              <a:buSzPts val="1400"/>
              <a:buFont typeface="Noto Sans"/>
              <a:buChar char="●"/>
            </a:pPr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North-Africa : </a:t>
            </a:r>
            <a:r>
              <a:rPr lang="en-US" dirty="0">
                <a:solidFill>
                  <a:srgbClr val="FF0000"/>
                </a:solidFill>
              </a:rPr>
              <a:t>1.15 to 1.62</a:t>
            </a:r>
          </a:p>
          <a:p>
            <a:pPr marL="139700" lvl="0">
              <a:lnSpc>
                <a:spcPct val="115000"/>
              </a:lnSpc>
              <a:spcBef>
                <a:spcPts val="1000"/>
              </a:spcBef>
              <a:buClr>
                <a:schemeClr val="dk1"/>
              </a:buClr>
              <a:buSzPts val="1400"/>
            </a:pPr>
            <a:endParaRPr sz="1600" dirty="0">
              <a:solidFill>
                <a:schemeClr val="dk1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1054" name="Google Shape;1054;p52"/>
          <p:cNvSpPr txBox="1"/>
          <p:nvPr/>
        </p:nvSpPr>
        <p:spPr>
          <a:xfrm>
            <a:off x="4853291" y="3770517"/>
            <a:ext cx="3995700" cy="556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US" sz="800" u="sng" dirty="0">
                <a:solidFill>
                  <a:schemeClr val="bg1">
                    <a:lumMod val="95000"/>
                  </a:schemeClr>
                </a:solidFill>
              </a:rPr>
              <a:t>Source</a:t>
            </a:r>
            <a:r>
              <a:rPr lang="en-US" sz="800" dirty="0">
                <a:solidFill>
                  <a:schemeClr val="bg1">
                    <a:lumMod val="95000"/>
                  </a:schemeClr>
                </a:solidFill>
              </a:rPr>
              <a:t>: Author’s calculations based upon Permanent Demographic Sample (EDP), 1990–2019, N = 648,040 children born in France. Analyses are weighted. ***p&lt;0.001; **p&lt;0.01; *p&lt;0.05. This model was adjusted for child and parent characteristics, the results of which are not presented here.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b="1" dirty="0">
              <a:solidFill>
                <a:schemeClr val="dk1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E315FB0-A9F9-440B-A456-B85063905C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9279" y="974635"/>
            <a:ext cx="4320122" cy="26537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Google Shape;1555;p68">
            <a:extLst>
              <a:ext uri="{FF2B5EF4-FFF2-40B4-BE49-F238E27FC236}">
                <a16:creationId xmlns:a16="http://schemas.microsoft.com/office/drawing/2014/main" id="{3C9BF055-6B27-4E98-B109-FE5C0E5049AA}"/>
              </a:ext>
            </a:extLst>
          </p:cNvPr>
          <p:cNvSpPr txBox="1"/>
          <p:nvPr/>
        </p:nvSpPr>
        <p:spPr>
          <a:xfrm>
            <a:off x="1109166" y="1617512"/>
            <a:ext cx="1260647" cy="505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dirty="0">
                <a:solidFill>
                  <a:srgbClr val="FF0000"/>
                </a:solidFill>
              </a:rPr>
              <a:t>1.44 to 2.10 </a:t>
            </a:r>
            <a:endParaRPr dirty="0">
              <a:solidFill>
                <a:srgbClr val="FF0000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7" name="Google Shape;1555;p68">
            <a:extLst>
              <a:ext uri="{FF2B5EF4-FFF2-40B4-BE49-F238E27FC236}">
                <a16:creationId xmlns:a16="http://schemas.microsoft.com/office/drawing/2014/main" id="{69A270B2-3471-4EA0-B181-A4FAEFBF008D}"/>
              </a:ext>
            </a:extLst>
          </p:cNvPr>
          <p:cNvSpPr txBox="1"/>
          <p:nvPr/>
        </p:nvSpPr>
        <p:spPr>
          <a:xfrm>
            <a:off x="6415668" y="816732"/>
            <a:ext cx="1883196" cy="468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Noto Sans"/>
                <a:ea typeface="Noto Sans"/>
                <a:cs typeface="Noto Sans"/>
              </a:rPr>
              <a:t>Total effect </a:t>
            </a:r>
            <a:br>
              <a:rPr lang="en-US" sz="1200" dirty="0">
                <a:solidFill>
                  <a:schemeClr val="bg1">
                    <a:lumMod val="95000"/>
                  </a:schemeClr>
                </a:solidFill>
                <a:latin typeface="Noto Sans"/>
                <a:ea typeface="Noto Sans"/>
                <a:cs typeface="Noto Sans"/>
              </a:rPr>
            </a:b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Noto Sans"/>
                <a:ea typeface="Noto Sans"/>
                <a:cs typeface="Noto Sans"/>
              </a:rPr>
              <a:t>of migratory origin</a:t>
            </a:r>
            <a:endParaRPr sz="1200" dirty="0">
              <a:solidFill>
                <a:srgbClr val="FF0000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grpSp>
        <p:nvGrpSpPr>
          <p:cNvPr id="15" name="Google Shape;5074;p85">
            <a:extLst>
              <a:ext uri="{FF2B5EF4-FFF2-40B4-BE49-F238E27FC236}">
                <a16:creationId xmlns:a16="http://schemas.microsoft.com/office/drawing/2014/main" id="{F8812DB1-5E51-4FFD-BBB3-D000FCDE8EAF}"/>
              </a:ext>
            </a:extLst>
          </p:cNvPr>
          <p:cNvGrpSpPr/>
          <p:nvPr/>
        </p:nvGrpSpPr>
        <p:grpSpPr>
          <a:xfrm>
            <a:off x="694684" y="2627747"/>
            <a:ext cx="1675129" cy="525345"/>
            <a:chOff x="5194708" y="3484366"/>
            <a:chExt cx="3148148" cy="987304"/>
          </a:xfrm>
        </p:grpSpPr>
        <p:grpSp>
          <p:nvGrpSpPr>
            <p:cNvPr id="16" name="Google Shape;5075;p85">
              <a:extLst>
                <a:ext uri="{FF2B5EF4-FFF2-40B4-BE49-F238E27FC236}">
                  <a16:creationId xmlns:a16="http://schemas.microsoft.com/office/drawing/2014/main" id="{A14A4B9A-6EC5-44AD-B5D6-0739CBAC1849}"/>
                </a:ext>
              </a:extLst>
            </p:cNvPr>
            <p:cNvGrpSpPr/>
            <p:nvPr/>
          </p:nvGrpSpPr>
          <p:grpSpPr>
            <a:xfrm>
              <a:off x="7531521" y="3484366"/>
              <a:ext cx="811335" cy="987304"/>
              <a:chOff x="3379425" y="1617275"/>
              <a:chExt cx="1090650" cy="1327200"/>
            </a:xfrm>
          </p:grpSpPr>
          <p:sp>
            <p:nvSpPr>
              <p:cNvPr id="29" name="Google Shape;5076;p85">
                <a:extLst>
                  <a:ext uri="{FF2B5EF4-FFF2-40B4-BE49-F238E27FC236}">
                    <a16:creationId xmlns:a16="http://schemas.microsoft.com/office/drawing/2014/main" id="{D9D7F5E6-213D-4555-BB10-0C4446349F38}"/>
                  </a:ext>
                </a:extLst>
              </p:cNvPr>
              <p:cNvSpPr/>
              <p:nvPr/>
            </p:nvSpPr>
            <p:spPr>
              <a:xfrm>
                <a:off x="3554475" y="1792400"/>
                <a:ext cx="740475" cy="740375"/>
              </a:xfrm>
              <a:custGeom>
                <a:avLst/>
                <a:gdLst/>
                <a:ahLst/>
                <a:cxnLst/>
                <a:rect l="l" t="t" r="r" b="b"/>
                <a:pathLst>
                  <a:path w="29619" h="29615" extrusionOk="0">
                    <a:moveTo>
                      <a:pt x="14809" y="1"/>
                    </a:moveTo>
                    <a:cubicBezTo>
                      <a:pt x="6631" y="1"/>
                      <a:pt x="0" y="6631"/>
                      <a:pt x="0" y="14809"/>
                    </a:cubicBezTo>
                    <a:cubicBezTo>
                      <a:pt x="0" y="22988"/>
                      <a:pt x="6631" y="29615"/>
                      <a:pt x="14809" y="29615"/>
                    </a:cubicBezTo>
                    <a:cubicBezTo>
                      <a:pt x="22987" y="29615"/>
                      <a:pt x="29618" y="22988"/>
                      <a:pt x="29618" y="14809"/>
                    </a:cubicBezTo>
                    <a:cubicBezTo>
                      <a:pt x="29618" y="6631"/>
                      <a:pt x="22987" y="1"/>
                      <a:pt x="14809" y="1"/>
                    </a:cubicBezTo>
                    <a:close/>
                  </a:path>
                </a:pathLst>
              </a:custGeom>
              <a:solidFill>
                <a:srgbClr val="A5B7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5077;p85">
                <a:extLst>
                  <a:ext uri="{FF2B5EF4-FFF2-40B4-BE49-F238E27FC236}">
                    <a16:creationId xmlns:a16="http://schemas.microsoft.com/office/drawing/2014/main" id="{3CD6AE36-223C-4E17-98E8-0682E101E9AF}"/>
                  </a:ext>
                </a:extLst>
              </p:cNvPr>
              <p:cNvSpPr/>
              <p:nvPr/>
            </p:nvSpPr>
            <p:spPr>
              <a:xfrm>
                <a:off x="3379425" y="1617275"/>
                <a:ext cx="1090650" cy="1273950"/>
              </a:xfrm>
              <a:custGeom>
                <a:avLst/>
                <a:gdLst/>
                <a:ahLst/>
                <a:cxnLst/>
                <a:rect l="l" t="t" r="r" b="b"/>
                <a:pathLst>
                  <a:path w="43626" h="50958" extrusionOk="0">
                    <a:moveTo>
                      <a:pt x="21811" y="0"/>
                    </a:moveTo>
                    <a:cubicBezTo>
                      <a:pt x="9785" y="0"/>
                      <a:pt x="0" y="9788"/>
                      <a:pt x="0" y="21814"/>
                    </a:cubicBezTo>
                    <a:cubicBezTo>
                      <a:pt x="8" y="22289"/>
                      <a:pt x="401" y="22672"/>
                      <a:pt x="876" y="22672"/>
                    </a:cubicBezTo>
                    <a:cubicBezTo>
                      <a:pt x="1355" y="22672"/>
                      <a:pt x="1744" y="22289"/>
                      <a:pt x="1755" y="21814"/>
                    </a:cubicBezTo>
                    <a:cubicBezTo>
                      <a:pt x="1755" y="10757"/>
                      <a:pt x="10754" y="1755"/>
                      <a:pt x="21811" y="1755"/>
                    </a:cubicBezTo>
                    <a:cubicBezTo>
                      <a:pt x="32869" y="1755"/>
                      <a:pt x="41867" y="10753"/>
                      <a:pt x="41867" y="21814"/>
                    </a:cubicBezTo>
                    <a:cubicBezTo>
                      <a:pt x="41871" y="32872"/>
                      <a:pt x="32869" y="41870"/>
                      <a:pt x="21811" y="41870"/>
                    </a:cubicBezTo>
                    <a:cubicBezTo>
                      <a:pt x="21329" y="41870"/>
                      <a:pt x="20932" y="42263"/>
                      <a:pt x="20935" y="42750"/>
                    </a:cubicBezTo>
                    <a:lnTo>
                      <a:pt x="20935" y="50957"/>
                    </a:lnTo>
                    <a:lnTo>
                      <a:pt x="22691" y="50942"/>
                    </a:lnTo>
                    <a:lnTo>
                      <a:pt x="22691" y="43610"/>
                    </a:lnTo>
                    <a:cubicBezTo>
                      <a:pt x="34312" y="43147"/>
                      <a:pt x="43626" y="33547"/>
                      <a:pt x="43626" y="21814"/>
                    </a:cubicBezTo>
                    <a:cubicBezTo>
                      <a:pt x="43626" y="9785"/>
                      <a:pt x="33841" y="0"/>
                      <a:pt x="21811" y="0"/>
                    </a:cubicBezTo>
                    <a:close/>
                  </a:path>
                </a:pathLst>
              </a:custGeom>
              <a:solidFill>
                <a:srgbClr val="A5B7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5078;p85">
                <a:extLst>
                  <a:ext uri="{FF2B5EF4-FFF2-40B4-BE49-F238E27FC236}">
                    <a16:creationId xmlns:a16="http://schemas.microsoft.com/office/drawing/2014/main" id="{5768847B-821D-4079-8E0A-3885BFDA38D9}"/>
                  </a:ext>
                </a:extLst>
              </p:cNvPr>
              <p:cNvSpPr/>
              <p:nvPr/>
            </p:nvSpPr>
            <p:spPr>
              <a:xfrm>
                <a:off x="3775050" y="2771175"/>
                <a:ext cx="300875" cy="173300"/>
              </a:xfrm>
              <a:custGeom>
                <a:avLst/>
                <a:gdLst/>
                <a:ahLst/>
                <a:cxnLst/>
                <a:rect l="l" t="t" r="r" b="b"/>
                <a:pathLst>
                  <a:path w="12035" h="6932" extrusionOk="0">
                    <a:moveTo>
                      <a:pt x="11087" y="1"/>
                    </a:moveTo>
                    <a:cubicBezTo>
                      <a:pt x="10861" y="1"/>
                      <a:pt x="10636" y="87"/>
                      <a:pt x="10465" y="260"/>
                    </a:cubicBezTo>
                    <a:lnTo>
                      <a:pt x="6866" y="3859"/>
                    </a:lnTo>
                    <a:lnTo>
                      <a:pt x="5979" y="4742"/>
                    </a:lnTo>
                    <a:lnTo>
                      <a:pt x="5110" y="3874"/>
                    </a:lnTo>
                    <a:lnTo>
                      <a:pt x="1496" y="260"/>
                    </a:lnTo>
                    <a:cubicBezTo>
                      <a:pt x="1342" y="153"/>
                      <a:pt x="1166" y="102"/>
                      <a:pt x="990" y="102"/>
                    </a:cubicBezTo>
                    <a:cubicBezTo>
                      <a:pt x="731" y="102"/>
                      <a:pt x="475" y="214"/>
                      <a:pt x="298" y="427"/>
                    </a:cubicBezTo>
                    <a:cubicBezTo>
                      <a:pt x="1" y="783"/>
                      <a:pt x="23" y="1306"/>
                      <a:pt x="350" y="1636"/>
                    </a:cubicBezTo>
                    <a:lnTo>
                      <a:pt x="5389" y="6675"/>
                    </a:lnTo>
                    <a:cubicBezTo>
                      <a:pt x="5559" y="6846"/>
                      <a:pt x="5784" y="6931"/>
                      <a:pt x="6009" y="6931"/>
                    </a:cubicBezTo>
                    <a:cubicBezTo>
                      <a:pt x="6234" y="6931"/>
                      <a:pt x="6459" y="6846"/>
                      <a:pt x="6632" y="6675"/>
                    </a:cubicBezTo>
                    <a:lnTo>
                      <a:pt x="11667" y="1636"/>
                    </a:lnTo>
                    <a:cubicBezTo>
                      <a:pt x="12016" y="1250"/>
                      <a:pt x="12034" y="668"/>
                      <a:pt x="11712" y="260"/>
                    </a:cubicBezTo>
                    <a:cubicBezTo>
                      <a:pt x="11539" y="87"/>
                      <a:pt x="11313" y="1"/>
                      <a:pt x="11087" y="1"/>
                    </a:cubicBezTo>
                    <a:close/>
                  </a:path>
                </a:pathLst>
              </a:custGeom>
              <a:solidFill>
                <a:srgbClr val="A5B7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" name="Google Shape;5079;p85">
              <a:extLst>
                <a:ext uri="{FF2B5EF4-FFF2-40B4-BE49-F238E27FC236}">
                  <a16:creationId xmlns:a16="http://schemas.microsoft.com/office/drawing/2014/main" id="{157D0517-BA47-4946-B4B6-C2E7139BEEEB}"/>
                </a:ext>
              </a:extLst>
            </p:cNvPr>
            <p:cNvGrpSpPr/>
            <p:nvPr/>
          </p:nvGrpSpPr>
          <p:grpSpPr>
            <a:xfrm>
              <a:off x="6752546" y="3484366"/>
              <a:ext cx="811428" cy="987304"/>
              <a:chOff x="2332275" y="1617275"/>
              <a:chExt cx="1090775" cy="1327200"/>
            </a:xfrm>
          </p:grpSpPr>
          <p:sp>
            <p:nvSpPr>
              <p:cNvPr id="26" name="Google Shape;5080;p85">
                <a:extLst>
                  <a:ext uri="{FF2B5EF4-FFF2-40B4-BE49-F238E27FC236}">
                    <a16:creationId xmlns:a16="http://schemas.microsoft.com/office/drawing/2014/main" id="{0B6C4A06-1770-499B-9E33-8EED0B0302DB}"/>
                  </a:ext>
                </a:extLst>
              </p:cNvPr>
              <p:cNvSpPr/>
              <p:nvPr/>
            </p:nvSpPr>
            <p:spPr>
              <a:xfrm>
                <a:off x="2507425" y="1792400"/>
                <a:ext cx="740375" cy="740375"/>
              </a:xfrm>
              <a:custGeom>
                <a:avLst/>
                <a:gdLst/>
                <a:ahLst/>
                <a:cxnLst/>
                <a:rect l="l" t="t" r="r" b="b"/>
                <a:pathLst>
                  <a:path w="29615" h="29615" extrusionOk="0">
                    <a:moveTo>
                      <a:pt x="14810" y="1"/>
                    </a:moveTo>
                    <a:cubicBezTo>
                      <a:pt x="6631" y="1"/>
                      <a:pt x="1" y="6631"/>
                      <a:pt x="1" y="14809"/>
                    </a:cubicBezTo>
                    <a:cubicBezTo>
                      <a:pt x="1" y="22988"/>
                      <a:pt x="6631" y="29615"/>
                      <a:pt x="14810" y="29615"/>
                    </a:cubicBezTo>
                    <a:cubicBezTo>
                      <a:pt x="22988" y="29615"/>
                      <a:pt x="29615" y="22988"/>
                      <a:pt x="29615" y="14809"/>
                    </a:cubicBezTo>
                    <a:cubicBezTo>
                      <a:pt x="29615" y="6631"/>
                      <a:pt x="22988" y="1"/>
                      <a:pt x="14810" y="1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5081;p85">
                <a:extLst>
                  <a:ext uri="{FF2B5EF4-FFF2-40B4-BE49-F238E27FC236}">
                    <a16:creationId xmlns:a16="http://schemas.microsoft.com/office/drawing/2014/main" id="{91492FFB-996D-4594-B784-F802F279B584}"/>
                  </a:ext>
                </a:extLst>
              </p:cNvPr>
              <p:cNvSpPr/>
              <p:nvPr/>
            </p:nvSpPr>
            <p:spPr>
              <a:xfrm>
                <a:off x="2332275" y="1617275"/>
                <a:ext cx="1090775" cy="1273950"/>
              </a:xfrm>
              <a:custGeom>
                <a:avLst/>
                <a:gdLst/>
                <a:ahLst/>
                <a:cxnLst/>
                <a:rect l="l" t="t" r="r" b="b"/>
                <a:pathLst>
                  <a:path w="43631" h="50958" extrusionOk="0">
                    <a:moveTo>
                      <a:pt x="21816" y="0"/>
                    </a:moveTo>
                    <a:cubicBezTo>
                      <a:pt x="9786" y="0"/>
                      <a:pt x="1" y="9788"/>
                      <a:pt x="1" y="21814"/>
                    </a:cubicBezTo>
                    <a:cubicBezTo>
                      <a:pt x="12" y="22289"/>
                      <a:pt x="402" y="22672"/>
                      <a:pt x="880" y="22672"/>
                    </a:cubicBezTo>
                    <a:cubicBezTo>
                      <a:pt x="1355" y="22672"/>
                      <a:pt x="1745" y="22289"/>
                      <a:pt x="1756" y="21814"/>
                    </a:cubicBezTo>
                    <a:cubicBezTo>
                      <a:pt x="1756" y="10757"/>
                      <a:pt x="10754" y="1755"/>
                      <a:pt x="21812" y="1755"/>
                    </a:cubicBezTo>
                    <a:cubicBezTo>
                      <a:pt x="32869" y="1755"/>
                      <a:pt x="41871" y="10753"/>
                      <a:pt x="41871" y="21814"/>
                    </a:cubicBezTo>
                    <a:cubicBezTo>
                      <a:pt x="41871" y="32872"/>
                      <a:pt x="32873" y="41870"/>
                      <a:pt x="21816" y="41870"/>
                    </a:cubicBezTo>
                    <a:cubicBezTo>
                      <a:pt x="21329" y="41870"/>
                      <a:pt x="20936" y="42263"/>
                      <a:pt x="20936" y="42750"/>
                    </a:cubicBezTo>
                    <a:lnTo>
                      <a:pt x="20936" y="50957"/>
                    </a:lnTo>
                    <a:lnTo>
                      <a:pt x="22691" y="50942"/>
                    </a:lnTo>
                    <a:lnTo>
                      <a:pt x="22691" y="43610"/>
                    </a:lnTo>
                    <a:cubicBezTo>
                      <a:pt x="34317" y="43147"/>
                      <a:pt x="43630" y="33547"/>
                      <a:pt x="43627" y="21814"/>
                    </a:cubicBezTo>
                    <a:cubicBezTo>
                      <a:pt x="43627" y="9785"/>
                      <a:pt x="33842" y="0"/>
                      <a:pt x="21816" y="0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5082;p85">
                <a:extLst>
                  <a:ext uri="{FF2B5EF4-FFF2-40B4-BE49-F238E27FC236}">
                    <a16:creationId xmlns:a16="http://schemas.microsoft.com/office/drawing/2014/main" id="{9E5BA3E5-42A0-47DA-93BF-4BAC6D3EB313}"/>
                  </a:ext>
                </a:extLst>
              </p:cNvPr>
              <p:cNvSpPr/>
              <p:nvPr/>
            </p:nvSpPr>
            <p:spPr>
              <a:xfrm>
                <a:off x="2727925" y="2771175"/>
                <a:ext cx="300950" cy="173300"/>
              </a:xfrm>
              <a:custGeom>
                <a:avLst/>
                <a:gdLst/>
                <a:ahLst/>
                <a:cxnLst/>
                <a:rect l="l" t="t" r="r" b="b"/>
                <a:pathLst>
                  <a:path w="12038" h="6932" extrusionOk="0">
                    <a:moveTo>
                      <a:pt x="11088" y="1"/>
                    </a:moveTo>
                    <a:cubicBezTo>
                      <a:pt x="10863" y="1"/>
                      <a:pt x="10637" y="87"/>
                      <a:pt x="10465" y="260"/>
                    </a:cubicBezTo>
                    <a:lnTo>
                      <a:pt x="6869" y="3859"/>
                    </a:lnTo>
                    <a:lnTo>
                      <a:pt x="5982" y="4742"/>
                    </a:lnTo>
                    <a:lnTo>
                      <a:pt x="5110" y="3874"/>
                    </a:lnTo>
                    <a:lnTo>
                      <a:pt x="1496" y="260"/>
                    </a:lnTo>
                    <a:cubicBezTo>
                      <a:pt x="1342" y="153"/>
                      <a:pt x="1165" y="102"/>
                      <a:pt x="990" y="102"/>
                    </a:cubicBezTo>
                    <a:cubicBezTo>
                      <a:pt x="731" y="102"/>
                      <a:pt x="475" y="214"/>
                      <a:pt x="297" y="427"/>
                    </a:cubicBezTo>
                    <a:cubicBezTo>
                      <a:pt x="1" y="783"/>
                      <a:pt x="27" y="1306"/>
                      <a:pt x="353" y="1636"/>
                    </a:cubicBezTo>
                    <a:lnTo>
                      <a:pt x="5388" y="6675"/>
                    </a:lnTo>
                    <a:cubicBezTo>
                      <a:pt x="5561" y="6846"/>
                      <a:pt x="5785" y="6931"/>
                      <a:pt x="6010" y="6931"/>
                    </a:cubicBezTo>
                    <a:cubicBezTo>
                      <a:pt x="6234" y="6931"/>
                      <a:pt x="6459" y="6846"/>
                      <a:pt x="6632" y="6675"/>
                    </a:cubicBezTo>
                    <a:lnTo>
                      <a:pt x="11667" y="1636"/>
                    </a:lnTo>
                    <a:cubicBezTo>
                      <a:pt x="12019" y="1250"/>
                      <a:pt x="12038" y="668"/>
                      <a:pt x="11711" y="260"/>
                    </a:cubicBezTo>
                    <a:cubicBezTo>
                      <a:pt x="11539" y="87"/>
                      <a:pt x="11313" y="1"/>
                      <a:pt x="11088" y="1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" name="Google Shape;5083;p85">
              <a:extLst>
                <a:ext uri="{FF2B5EF4-FFF2-40B4-BE49-F238E27FC236}">
                  <a16:creationId xmlns:a16="http://schemas.microsoft.com/office/drawing/2014/main" id="{59D0B62F-D017-4C2A-A0BD-32015CE60FA9}"/>
                </a:ext>
              </a:extLst>
            </p:cNvPr>
            <p:cNvGrpSpPr/>
            <p:nvPr/>
          </p:nvGrpSpPr>
          <p:grpSpPr>
            <a:xfrm>
              <a:off x="5973664" y="3484366"/>
              <a:ext cx="811335" cy="987304"/>
              <a:chOff x="1285250" y="1617275"/>
              <a:chExt cx="1090650" cy="1327200"/>
            </a:xfrm>
          </p:grpSpPr>
          <p:sp>
            <p:nvSpPr>
              <p:cNvPr id="23" name="Google Shape;5084;p85">
                <a:extLst>
                  <a:ext uri="{FF2B5EF4-FFF2-40B4-BE49-F238E27FC236}">
                    <a16:creationId xmlns:a16="http://schemas.microsoft.com/office/drawing/2014/main" id="{BB642F3D-31F4-4FB5-B0F3-9E6EE7658244}"/>
                  </a:ext>
                </a:extLst>
              </p:cNvPr>
              <p:cNvSpPr/>
              <p:nvPr/>
            </p:nvSpPr>
            <p:spPr>
              <a:xfrm>
                <a:off x="1460300" y="1792400"/>
                <a:ext cx="740475" cy="740375"/>
              </a:xfrm>
              <a:custGeom>
                <a:avLst/>
                <a:gdLst/>
                <a:ahLst/>
                <a:cxnLst/>
                <a:rect l="l" t="t" r="r" b="b"/>
                <a:pathLst>
                  <a:path w="29619" h="29615" extrusionOk="0">
                    <a:moveTo>
                      <a:pt x="14809" y="1"/>
                    </a:moveTo>
                    <a:cubicBezTo>
                      <a:pt x="6631" y="1"/>
                      <a:pt x="0" y="6631"/>
                      <a:pt x="0" y="14809"/>
                    </a:cubicBezTo>
                    <a:cubicBezTo>
                      <a:pt x="0" y="22988"/>
                      <a:pt x="6631" y="29615"/>
                      <a:pt x="14809" y="29615"/>
                    </a:cubicBezTo>
                    <a:cubicBezTo>
                      <a:pt x="22987" y="29615"/>
                      <a:pt x="29618" y="22988"/>
                      <a:pt x="29618" y="14809"/>
                    </a:cubicBezTo>
                    <a:cubicBezTo>
                      <a:pt x="29618" y="6631"/>
                      <a:pt x="22987" y="1"/>
                      <a:pt x="14809" y="1"/>
                    </a:cubicBezTo>
                    <a:close/>
                  </a:path>
                </a:pathLst>
              </a:custGeom>
              <a:solidFill>
                <a:srgbClr val="445D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5085;p85">
                <a:extLst>
                  <a:ext uri="{FF2B5EF4-FFF2-40B4-BE49-F238E27FC236}">
                    <a16:creationId xmlns:a16="http://schemas.microsoft.com/office/drawing/2014/main" id="{5EDD111C-7D2D-4EF9-BABB-3840E6341A37}"/>
                  </a:ext>
                </a:extLst>
              </p:cNvPr>
              <p:cNvSpPr/>
              <p:nvPr/>
            </p:nvSpPr>
            <p:spPr>
              <a:xfrm>
                <a:off x="1285250" y="1617275"/>
                <a:ext cx="1090650" cy="1273950"/>
              </a:xfrm>
              <a:custGeom>
                <a:avLst/>
                <a:gdLst/>
                <a:ahLst/>
                <a:cxnLst/>
                <a:rect l="l" t="t" r="r" b="b"/>
                <a:pathLst>
                  <a:path w="43626" h="50958" extrusionOk="0">
                    <a:moveTo>
                      <a:pt x="21811" y="0"/>
                    </a:moveTo>
                    <a:cubicBezTo>
                      <a:pt x="9785" y="0"/>
                      <a:pt x="0" y="9788"/>
                      <a:pt x="0" y="21814"/>
                    </a:cubicBezTo>
                    <a:cubicBezTo>
                      <a:pt x="8" y="22289"/>
                      <a:pt x="401" y="22672"/>
                      <a:pt x="876" y="22672"/>
                    </a:cubicBezTo>
                    <a:cubicBezTo>
                      <a:pt x="1355" y="22672"/>
                      <a:pt x="1744" y="22289"/>
                      <a:pt x="1755" y="21814"/>
                    </a:cubicBezTo>
                    <a:cubicBezTo>
                      <a:pt x="1755" y="10757"/>
                      <a:pt x="10754" y="1755"/>
                      <a:pt x="21811" y="1755"/>
                    </a:cubicBezTo>
                    <a:cubicBezTo>
                      <a:pt x="32869" y="1755"/>
                      <a:pt x="41867" y="10753"/>
                      <a:pt x="41867" y="21814"/>
                    </a:cubicBezTo>
                    <a:cubicBezTo>
                      <a:pt x="41871" y="32872"/>
                      <a:pt x="32869" y="41870"/>
                      <a:pt x="21811" y="41870"/>
                    </a:cubicBezTo>
                    <a:cubicBezTo>
                      <a:pt x="21329" y="41870"/>
                      <a:pt x="20932" y="42263"/>
                      <a:pt x="20936" y="42750"/>
                    </a:cubicBezTo>
                    <a:lnTo>
                      <a:pt x="20936" y="50957"/>
                    </a:lnTo>
                    <a:lnTo>
                      <a:pt x="22691" y="50942"/>
                    </a:lnTo>
                    <a:lnTo>
                      <a:pt x="22691" y="43610"/>
                    </a:lnTo>
                    <a:cubicBezTo>
                      <a:pt x="34312" y="43147"/>
                      <a:pt x="43626" y="33547"/>
                      <a:pt x="43626" y="21814"/>
                    </a:cubicBezTo>
                    <a:cubicBezTo>
                      <a:pt x="43626" y="9785"/>
                      <a:pt x="33841" y="0"/>
                      <a:pt x="21811" y="0"/>
                    </a:cubicBezTo>
                    <a:close/>
                  </a:path>
                </a:pathLst>
              </a:custGeom>
              <a:solidFill>
                <a:srgbClr val="445D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5086;p85">
                <a:extLst>
                  <a:ext uri="{FF2B5EF4-FFF2-40B4-BE49-F238E27FC236}">
                    <a16:creationId xmlns:a16="http://schemas.microsoft.com/office/drawing/2014/main" id="{AD412A52-B359-41EF-9B18-EC7053149E7C}"/>
                  </a:ext>
                </a:extLst>
              </p:cNvPr>
              <p:cNvSpPr/>
              <p:nvPr/>
            </p:nvSpPr>
            <p:spPr>
              <a:xfrm>
                <a:off x="1680900" y="2771175"/>
                <a:ext cx="300850" cy="173300"/>
              </a:xfrm>
              <a:custGeom>
                <a:avLst/>
                <a:gdLst/>
                <a:ahLst/>
                <a:cxnLst/>
                <a:rect l="l" t="t" r="r" b="b"/>
                <a:pathLst>
                  <a:path w="12034" h="6932" extrusionOk="0">
                    <a:moveTo>
                      <a:pt x="11086" y="1"/>
                    </a:moveTo>
                    <a:cubicBezTo>
                      <a:pt x="10860" y="1"/>
                      <a:pt x="10635" y="87"/>
                      <a:pt x="10464" y="260"/>
                    </a:cubicBezTo>
                    <a:lnTo>
                      <a:pt x="6865" y="3859"/>
                    </a:lnTo>
                    <a:lnTo>
                      <a:pt x="5978" y="4742"/>
                    </a:lnTo>
                    <a:lnTo>
                      <a:pt x="5110" y="3874"/>
                    </a:lnTo>
                    <a:lnTo>
                      <a:pt x="1495" y="260"/>
                    </a:lnTo>
                    <a:cubicBezTo>
                      <a:pt x="1341" y="153"/>
                      <a:pt x="1165" y="102"/>
                      <a:pt x="989" y="102"/>
                    </a:cubicBezTo>
                    <a:cubicBezTo>
                      <a:pt x="730" y="102"/>
                      <a:pt x="474" y="214"/>
                      <a:pt x="297" y="427"/>
                    </a:cubicBezTo>
                    <a:cubicBezTo>
                      <a:pt x="0" y="783"/>
                      <a:pt x="22" y="1306"/>
                      <a:pt x="349" y="1636"/>
                    </a:cubicBezTo>
                    <a:lnTo>
                      <a:pt x="5388" y="6675"/>
                    </a:lnTo>
                    <a:cubicBezTo>
                      <a:pt x="5559" y="6846"/>
                      <a:pt x="5783" y="6931"/>
                      <a:pt x="6008" y="6931"/>
                    </a:cubicBezTo>
                    <a:cubicBezTo>
                      <a:pt x="6233" y="6931"/>
                      <a:pt x="6458" y="6846"/>
                      <a:pt x="6631" y="6675"/>
                    </a:cubicBezTo>
                    <a:lnTo>
                      <a:pt x="11666" y="1636"/>
                    </a:lnTo>
                    <a:cubicBezTo>
                      <a:pt x="12015" y="1250"/>
                      <a:pt x="12034" y="668"/>
                      <a:pt x="11711" y="260"/>
                    </a:cubicBezTo>
                    <a:cubicBezTo>
                      <a:pt x="11538" y="87"/>
                      <a:pt x="11312" y="1"/>
                      <a:pt x="11086" y="1"/>
                    </a:cubicBezTo>
                    <a:close/>
                  </a:path>
                </a:pathLst>
              </a:custGeom>
              <a:solidFill>
                <a:srgbClr val="445D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" name="Google Shape;5087;p85">
              <a:extLst>
                <a:ext uri="{FF2B5EF4-FFF2-40B4-BE49-F238E27FC236}">
                  <a16:creationId xmlns:a16="http://schemas.microsoft.com/office/drawing/2014/main" id="{2606EABF-0D1B-4F47-A5D7-B3BFF5865B18}"/>
                </a:ext>
              </a:extLst>
            </p:cNvPr>
            <p:cNvGrpSpPr/>
            <p:nvPr/>
          </p:nvGrpSpPr>
          <p:grpSpPr>
            <a:xfrm>
              <a:off x="5194708" y="3484366"/>
              <a:ext cx="811409" cy="987304"/>
              <a:chOff x="238125" y="1617275"/>
              <a:chExt cx="1090750" cy="1327200"/>
            </a:xfrm>
          </p:grpSpPr>
          <p:sp>
            <p:nvSpPr>
              <p:cNvPr id="20" name="Google Shape;5088;p85">
                <a:extLst>
                  <a:ext uri="{FF2B5EF4-FFF2-40B4-BE49-F238E27FC236}">
                    <a16:creationId xmlns:a16="http://schemas.microsoft.com/office/drawing/2014/main" id="{06429E99-296C-4E66-AA50-BB1C0CAF632F}"/>
                  </a:ext>
                </a:extLst>
              </p:cNvPr>
              <p:cNvSpPr/>
              <p:nvPr/>
            </p:nvSpPr>
            <p:spPr>
              <a:xfrm>
                <a:off x="413250" y="1792400"/>
                <a:ext cx="740375" cy="740375"/>
              </a:xfrm>
              <a:custGeom>
                <a:avLst/>
                <a:gdLst/>
                <a:ahLst/>
                <a:cxnLst/>
                <a:rect l="l" t="t" r="r" b="b"/>
                <a:pathLst>
                  <a:path w="29615" h="29615" extrusionOk="0">
                    <a:moveTo>
                      <a:pt x="14810" y="1"/>
                    </a:moveTo>
                    <a:cubicBezTo>
                      <a:pt x="6631" y="1"/>
                      <a:pt x="1" y="6631"/>
                      <a:pt x="1" y="14809"/>
                    </a:cubicBezTo>
                    <a:cubicBezTo>
                      <a:pt x="1" y="22988"/>
                      <a:pt x="6631" y="29615"/>
                      <a:pt x="14810" y="29615"/>
                    </a:cubicBezTo>
                    <a:cubicBezTo>
                      <a:pt x="22988" y="29615"/>
                      <a:pt x="29615" y="22988"/>
                      <a:pt x="29615" y="14809"/>
                    </a:cubicBezTo>
                    <a:cubicBezTo>
                      <a:pt x="29615" y="6631"/>
                      <a:pt x="22988" y="1"/>
                      <a:pt x="14810" y="1"/>
                    </a:cubicBez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5089;p85">
                <a:extLst>
                  <a:ext uri="{FF2B5EF4-FFF2-40B4-BE49-F238E27FC236}">
                    <a16:creationId xmlns:a16="http://schemas.microsoft.com/office/drawing/2014/main" id="{75FA1224-7F3D-4E2D-B80A-04430A24394F}"/>
                  </a:ext>
                </a:extLst>
              </p:cNvPr>
              <p:cNvSpPr/>
              <p:nvPr/>
            </p:nvSpPr>
            <p:spPr>
              <a:xfrm>
                <a:off x="238125" y="1617275"/>
                <a:ext cx="1090750" cy="1273950"/>
              </a:xfrm>
              <a:custGeom>
                <a:avLst/>
                <a:gdLst/>
                <a:ahLst/>
                <a:cxnLst/>
                <a:rect l="l" t="t" r="r" b="b"/>
                <a:pathLst>
                  <a:path w="43630" h="50958" extrusionOk="0">
                    <a:moveTo>
                      <a:pt x="21815" y="0"/>
                    </a:moveTo>
                    <a:cubicBezTo>
                      <a:pt x="9785" y="0"/>
                      <a:pt x="0" y="9788"/>
                      <a:pt x="0" y="21814"/>
                    </a:cubicBezTo>
                    <a:cubicBezTo>
                      <a:pt x="11" y="22289"/>
                      <a:pt x="401" y="22672"/>
                      <a:pt x="879" y="22672"/>
                    </a:cubicBezTo>
                    <a:cubicBezTo>
                      <a:pt x="1354" y="22672"/>
                      <a:pt x="1744" y="22289"/>
                      <a:pt x="1755" y="21814"/>
                    </a:cubicBezTo>
                    <a:cubicBezTo>
                      <a:pt x="1755" y="10757"/>
                      <a:pt x="10753" y="1755"/>
                      <a:pt x="21811" y="1755"/>
                    </a:cubicBezTo>
                    <a:cubicBezTo>
                      <a:pt x="32869" y="1755"/>
                      <a:pt x="41870" y="10753"/>
                      <a:pt x="41870" y="21814"/>
                    </a:cubicBezTo>
                    <a:cubicBezTo>
                      <a:pt x="41870" y="32872"/>
                      <a:pt x="32872" y="41870"/>
                      <a:pt x="21815" y="41870"/>
                    </a:cubicBezTo>
                    <a:cubicBezTo>
                      <a:pt x="21329" y="41870"/>
                      <a:pt x="20935" y="42263"/>
                      <a:pt x="20935" y="42750"/>
                    </a:cubicBezTo>
                    <a:lnTo>
                      <a:pt x="20935" y="50957"/>
                    </a:lnTo>
                    <a:lnTo>
                      <a:pt x="22694" y="50942"/>
                    </a:lnTo>
                    <a:lnTo>
                      <a:pt x="22694" y="43610"/>
                    </a:lnTo>
                    <a:cubicBezTo>
                      <a:pt x="34316" y="43147"/>
                      <a:pt x="43629" y="33547"/>
                      <a:pt x="43626" y="21814"/>
                    </a:cubicBezTo>
                    <a:cubicBezTo>
                      <a:pt x="43626" y="9785"/>
                      <a:pt x="33841" y="0"/>
                      <a:pt x="21815" y="0"/>
                    </a:cubicBez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5090;p85">
                <a:extLst>
                  <a:ext uri="{FF2B5EF4-FFF2-40B4-BE49-F238E27FC236}">
                    <a16:creationId xmlns:a16="http://schemas.microsoft.com/office/drawing/2014/main" id="{41ED17FA-5AA0-4FBF-B127-EB30D165355F}"/>
                  </a:ext>
                </a:extLst>
              </p:cNvPr>
              <p:cNvSpPr/>
              <p:nvPr/>
            </p:nvSpPr>
            <p:spPr>
              <a:xfrm>
                <a:off x="633750" y="2771175"/>
                <a:ext cx="300950" cy="173300"/>
              </a:xfrm>
              <a:custGeom>
                <a:avLst/>
                <a:gdLst/>
                <a:ahLst/>
                <a:cxnLst/>
                <a:rect l="l" t="t" r="r" b="b"/>
                <a:pathLst>
                  <a:path w="12038" h="6932" extrusionOk="0">
                    <a:moveTo>
                      <a:pt x="11088" y="1"/>
                    </a:moveTo>
                    <a:cubicBezTo>
                      <a:pt x="10863" y="1"/>
                      <a:pt x="10637" y="87"/>
                      <a:pt x="10465" y="260"/>
                    </a:cubicBezTo>
                    <a:lnTo>
                      <a:pt x="6869" y="3859"/>
                    </a:lnTo>
                    <a:lnTo>
                      <a:pt x="5982" y="4742"/>
                    </a:lnTo>
                    <a:lnTo>
                      <a:pt x="5110" y="3874"/>
                    </a:lnTo>
                    <a:lnTo>
                      <a:pt x="1496" y="260"/>
                    </a:lnTo>
                    <a:cubicBezTo>
                      <a:pt x="1342" y="153"/>
                      <a:pt x="1165" y="102"/>
                      <a:pt x="990" y="102"/>
                    </a:cubicBezTo>
                    <a:cubicBezTo>
                      <a:pt x="731" y="102"/>
                      <a:pt x="475" y="214"/>
                      <a:pt x="298" y="427"/>
                    </a:cubicBezTo>
                    <a:cubicBezTo>
                      <a:pt x="1" y="783"/>
                      <a:pt x="27" y="1306"/>
                      <a:pt x="353" y="1636"/>
                    </a:cubicBezTo>
                    <a:lnTo>
                      <a:pt x="5389" y="6675"/>
                    </a:lnTo>
                    <a:cubicBezTo>
                      <a:pt x="5561" y="6846"/>
                      <a:pt x="5786" y="6931"/>
                      <a:pt x="6010" y="6931"/>
                    </a:cubicBezTo>
                    <a:cubicBezTo>
                      <a:pt x="6235" y="6931"/>
                      <a:pt x="6459" y="6846"/>
                      <a:pt x="6632" y="6675"/>
                    </a:cubicBezTo>
                    <a:lnTo>
                      <a:pt x="11667" y="1636"/>
                    </a:lnTo>
                    <a:cubicBezTo>
                      <a:pt x="12019" y="1250"/>
                      <a:pt x="12038" y="668"/>
                      <a:pt x="11711" y="260"/>
                    </a:cubicBezTo>
                    <a:cubicBezTo>
                      <a:pt x="11539" y="87"/>
                      <a:pt x="11313" y="1"/>
                      <a:pt x="11088" y="1"/>
                    </a:cubicBez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" name="Left Brace 2">
            <a:extLst>
              <a:ext uri="{FF2B5EF4-FFF2-40B4-BE49-F238E27FC236}">
                <a16:creationId xmlns:a16="http://schemas.microsoft.com/office/drawing/2014/main" id="{189AD74F-30EB-43DA-8FBB-2935DC2ED066}"/>
              </a:ext>
            </a:extLst>
          </p:cNvPr>
          <p:cNvSpPr/>
          <p:nvPr/>
        </p:nvSpPr>
        <p:spPr>
          <a:xfrm>
            <a:off x="2740944" y="1723666"/>
            <a:ext cx="190162" cy="937818"/>
          </a:xfrm>
          <a:prstGeom prst="leftBrac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Google Shape;1555;p68">
            <a:extLst>
              <a:ext uri="{FF2B5EF4-FFF2-40B4-BE49-F238E27FC236}">
                <a16:creationId xmlns:a16="http://schemas.microsoft.com/office/drawing/2014/main" id="{84C5E444-AD5C-4254-942D-C3B1D1BC8295}"/>
              </a:ext>
            </a:extLst>
          </p:cNvPr>
          <p:cNvSpPr txBox="1"/>
          <p:nvPr/>
        </p:nvSpPr>
        <p:spPr>
          <a:xfrm>
            <a:off x="2811137" y="1496124"/>
            <a:ext cx="1831391" cy="1392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900" dirty="0">
                <a:solidFill>
                  <a:schemeClr val="bg1">
                    <a:lumMod val="95000"/>
                  </a:schemeClr>
                </a:solidFill>
                <a:latin typeface="Noto Sans"/>
                <a:cs typeface="Noto Sans"/>
              </a:rPr>
              <a:t>Intergenerational </a:t>
            </a:r>
          </a:p>
          <a:p>
            <a:pPr lvl="0" algn="ctr"/>
            <a:r>
              <a:rPr lang="en-US" sz="900" dirty="0">
                <a:solidFill>
                  <a:schemeClr val="bg1">
                    <a:lumMod val="95000"/>
                  </a:schemeClr>
                </a:solidFill>
                <a:latin typeface="Noto Sans"/>
                <a:cs typeface="Noto Sans"/>
              </a:rPr>
              <a:t>transfer of </a:t>
            </a:r>
            <a:r>
              <a:rPr lang="fr-FR" sz="900" dirty="0">
                <a:solidFill>
                  <a:schemeClr val="bg1">
                    <a:lumMod val="95000"/>
                  </a:schemeClr>
                </a:solidFill>
                <a:latin typeface="Noto Sans"/>
                <a:cs typeface="Noto Sans"/>
                <a:sym typeface="Bebas Neue"/>
              </a:rPr>
              <a:t>HIE</a:t>
            </a:r>
          </a:p>
          <a:p>
            <a:pPr lvl="0" algn="ctr"/>
            <a:r>
              <a:rPr lang="fr-FR" sz="900" dirty="0">
                <a:solidFill>
                  <a:schemeClr val="bg1">
                    <a:lumMod val="95000"/>
                  </a:schemeClr>
                </a:solidFill>
                <a:latin typeface="Noto Sans"/>
                <a:cs typeface="Noto Sans"/>
                <a:sym typeface="Bebas Neue"/>
              </a:rPr>
              <a:t> </a:t>
            </a:r>
            <a:endParaRPr lang="en-US" sz="900" dirty="0">
              <a:solidFill>
                <a:schemeClr val="bg1">
                  <a:lumMod val="95000"/>
                </a:schemeClr>
              </a:solidFill>
              <a:latin typeface="Noto Sans"/>
              <a:cs typeface="Noto Sans"/>
              <a:sym typeface="Bebas Neue"/>
            </a:endParaRPr>
          </a:p>
          <a:p>
            <a:pPr lvl="0" algn="ctr"/>
            <a:endParaRPr lang="en-US" sz="900" dirty="0">
              <a:solidFill>
                <a:schemeClr val="bg1">
                  <a:lumMod val="95000"/>
                </a:schemeClr>
              </a:solidFill>
              <a:latin typeface="Noto Sans"/>
              <a:cs typeface="Noto Sans"/>
            </a:endParaRPr>
          </a:p>
          <a:p>
            <a:pPr lvl="0" algn="ctr"/>
            <a:endParaRPr lang="en-US" sz="900" dirty="0">
              <a:solidFill>
                <a:schemeClr val="bg1">
                  <a:lumMod val="95000"/>
                </a:schemeClr>
              </a:solidFill>
              <a:latin typeface="Noto Sans"/>
              <a:cs typeface="Noto Sans"/>
            </a:endParaRPr>
          </a:p>
          <a:p>
            <a:pPr lvl="0" algn="ctr"/>
            <a:r>
              <a:rPr lang="en-US" sz="900" dirty="0">
                <a:solidFill>
                  <a:schemeClr val="bg1">
                    <a:lumMod val="95000"/>
                  </a:schemeClr>
                </a:solidFill>
                <a:latin typeface="Noto Sans"/>
                <a:cs typeface="Noto Sans"/>
              </a:rPr>
              <a:t>Discrimination, low SES or risky health behavior </a:t>
            </a:r>
            <a:r>
              <a:rPr lang="fr-FR" sz="900" dirty="0">
                <a:solidFill>
                  <a:schemeClr val="bg1">
                    <a:lumMod val="95000"/>
                  </a:schemeClr>
                </a:solidFill>
                <a:latin typeface="Noto Sans"/>
                <a:cs typeface="Noto Sans"/>
              </a:rPr>
              <a:t>…</a:t>
            </a:r>
            <a:endParaRPr sz="900" dirty="0">
              <a:solidFill>
                <a:schemeClr val="bg1">
                  <a:lumMod val="95000"/>
                </a:schemeClr>
              </a:solidFill>
              <a:latin typeface="Noto Sans"/>
              <a:cs typeface="Noto Sans"/>
              <a:sym typeface="Bebas Neue"/>
            </a:endParaRPr>
          </a:p>
        </p:txBody>
      </p:sp>
      <p:sp>
        <p:nvSpPr>
          <p:cNvPr id="34" name="Google Shape;1555;p68">
            <a:extLst>
              <a:ext uri="{FF2B5EF4-FFF2-40B4-BE49-F238E27FC236}">
                <a16:creationId xmlns:a16="http://schemas.microsoft.com/office/drawing/2014/main" id="{5A292D20-DFEA-4DE1-AB2E-E87DBFCC8441}"/>
              </a:ext>
            </a:extLst>
          </p:cNvPr>
          <p:cNvSpPr txBox="1"/>
          <p:nvPr/>
        </p:nvSpPr>
        <p:spPr>
          <a:xfrm>
            <a:off x="397067" y="3199982"/>
            <a:ext cx="3395269" cy="1392901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dirty="0"/>
              <a:t>These persistent disparities, despite the adjustment of covariables, are likely attributed to migration background indicating its central role in the shaping of U5M inequalities independently of other characteristics</a:t>
            </a:r>
            <a:endParaRPr sz="1200" dirty="0">
              <a:solidFill>
                <a:srgbClr val="FF0000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grpSp>
        <p:nvGrpSpPr>
          <p:cNvPr id="32" name="Google Shape;9416;p95">
            <a:extLst>
              <a:ext uri="{FF2B5EF4-FFF2-40B4-BE49-F238E27FC236}">
                <a16:creationId xmlns:a16="http://schemas.microsoft.com/office/drawing/2014/main" id="{51ADF9BA-1D6F-402D-A96B-4C4686AB449C}"/>
              </a:ext>
            </a:extLst>
          </p:cNvPr>
          <p:cNvGrpSpPr/>
          <p:nvPr/>
        </p:nvGrpSpPr>
        <p:grpSpPr>
          <a:xfrm>
            <a:off x="3001299" y="1718868"/>
            <a:ext cx="2091411" cy="1080470"/>
            <a:chOff x="4694134" y="-111877"/>
            <a:chExt cx="3220862" cy="1813795"/>
          </a:xfrm>
        </p:grpSpPr>
        <p:sp>
          <p:nvSpPr>
            <p:cNvPr id="35" name="Google Shape;9417;p95">
              <a:extLst>
                <a:ext uri="{FF2B5EF4-FFF2-40B4-BE49-F238E27FC236}">
                  <a16:creationId xmlns:a16="http://schemas.microsoft.com/office/drawing/2014/main" id="{A8FD1BD2-A8D6-4B5E-B426-ACCBD7E52F0B}"/>
                </a:ext>
              </a:extLst>
            </p:cNvPr>
            <p:cNvSpPr/>
            <p:nvPr/>
          </p:nvSpPr>
          <p:spPr>
            <a:xfrm>
              <a:off x="7891642" y="1678585"/>
              <a:ext cx="23354" cy="23333"/>
            </a:xfrm>
            <a:custGeom>
              <a:avLst/>
              <a:gdLst/>
              <a:ahLst/>
              <a:cxnLst/>
              <a:rect l="l" t="t" r="r" b="b"/>
              <a:pathLst>
                <a:path w="1119" h="1118" extrusionOk="0">
                  <a:moveTo>
                    <a:pt x="0" y="1"/>
                  </a:moveTo>
                  <a:lnTo>
                    <a:pt x="0" y="1117"/>
                  </a:lnTo>
                  <a:lnTo>
                    <a:pt x="1118" y="1117"/>
                  </a:lnTo>
                  <a:lnTo>
                    <a:pt x="111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9418;p95">
              <a:extLst>
                <a:ext uri="{FF2B5EF4-FFF2-40B4-BE49-F238E27FC236}">
                  <a16:creationId xmlns:a16="http://schemas.microsoft.com/office/drawing/2014/main" id="{36502D3F-E5CD-4C7A-805E-D1A6613945E0}"/>
                </a:ext>
              </a:extLst>
            </p:cNvPr>
            <p:cNvSpPr/>
            <p:nvPr/>
          </p:nvSpPr>
          <p:spPr>
            <a:xfrm>
              <a:off x="4694134" y="-111877"/>
              <a:ext cx="349719" cy="397866"/>
            </a:xfrm>
            <a:custGeom>
              <a:avLst/>
              <a:gdLst/>
              <a:ahLst/>
              <a:cxnLst/>
              <a:rect l="l" t="t" r="r" b="b"/>
              <a:pathLst>
                <a:path w="16757" h="19064" extrusionOk="0">
                  <a:moveTo>
                    <a:pt x="9496" y="2830"/>
                  </a:moveTo>
                  <a:cubicBezTo>
                    <a:pt x="9804" y="2830"/>
                    <a:pt x="10054" y="3079"/>
                    <a:pt x="10054" y="3389"/>
                  </a:cubicBezTo>
                  <a:lnTo>
                    <a:pt x="10054" y="4505"/>
                  </a:lnTo>
                  <a:lnTo>
                    <a:pt x="11172" y="4505"/>
                  </a:lnTo>
                  <a:cubicBezTo>
                    <a:pt x="11480" y="4505"/>
                    <a:pt x="11729" y="4756"/>
                    <a:pt x="11729" y="5064"/>
                  </a:cubicBezTo>
                  <a:cubicBezTo>
                    <a:pt x="11729" y="5373"/>
                    <a:pt x="11480" y="5623"/>
                    <a:pt x="11172" y="5623"/>
                  </a:cubicBezTo>
                  <a:lnTo>
                    <a:pt x="10054" y="5623"/>
                  </a:lnTo>
                  <a:lnTo>
                    <a:pt x="10054" y="6739"/>
                  </a:lnTo>
                  <a:lnTo>
                    <a:pt x="11172" y="6739"/>
                  </a:lnTo>
                  <a:cubicBezTo>
                    <a:pt x="11480" y="6739"/>
                    <a:pt x="11729" y="6990"/>
                    <a:pt x="11729" y="7298"/>
                  </a:cubicBezTo>
                  <a:cubicBezTo>
                    <a:pt x="11729" y="7608"/>
                    <a:pt x="11480" y="7857"/>
                    <a:pt x="11172" y="7857"/>
                  </a:cubicBezTo>
                  <a:lnTo>
                    <a:pt x="10054" y="7857"/>
                  </a:lnTo>
                  <a:lnTo>
                    <a:pt x="10054" y="8973"/>
                  </a:lnTo>
                  <a:cubicBezTo>
                    <a:pt x="10054" y="9283"/>
                    <a:pt x="9804" y="9532"/>
                    <a:pt x="9495" y="9532"/>
                  </a:cubicBezTo>
                  <a:cubicBezTo>
                    <a:pt x="9187" y="9532"/>
                    <a:pt x="8936" y="9283"/>
                    <a:pt x="8936" y="8973"/>
                  </a:cubicBezTo>
                  <a:lnTo>
                    <a:pt x="8936" y="7857"/>
                  </a:lnTo>
                  <a:lnTo>
                    <a:pt x="7819" y="7857"/>
                  </a:lnTo>
                  <a:lnTo>
                    <a:pt x="7819" y="8973"/>
                  </a:lnTo>
                  <a:cubicBezTo>
                    <a:pt x="7819" y="9283"/>
                    <a:pt x="7570" y="9532"/>
                    <a:pt x="7260" y="9532"/>
                  </a:cubicBezTo>
                  <a:cubicBezTo>
                    <a:pt x="6953" y="9532"/>
                    <a:pt x="6701" y="9283"/>
                    <a:pt x="6701" y="8973"/>
                  </a:cubicBezTo>
                  <a:lnTo>
                    <a:pt x="6701" y="7857"/>
                  </a:lnTo>
                  <a:lnTo>
                    <a:pt x="5585" y="7857"/>
                  </a:lnTo>
                  <a:cubicBezTo>
                    <a:pt x="5276" y="7857"/>
                    <a:pt x="5026" y="7608"/>
                    <a:pt x="5026" y="7298"/>
                  </a:cubicBezTo>
                  <a:cubicBezTo>
                    <a:pt x="5026" y="6990"/>
                    <a:pt x="5276" y="6739"/>
                    <a:pt x="5585" y="6739"/>
                  </a:cubicBezTo>
                  <a:lnTo>
                    <a:pt x="6701" y="6739"/>
                  </a:lnTo>
                  <a:lnTo>
                    <a:pt x="6701" y="5623"/>
                  </a:lnTo>
                  <a:lnTo>
                    <a:pt x="5585" y="5623"/>
                  </a:lnTo>
                  <a:cubicBezTo>
                    <a:pt x="5277" y="5623"/>
                    <a:pt x="5028" y="5373"/>
                    <a:pt x="5028" y="5064"/>
                  </a:cubicBezTo>
                  <a:cubicBezTo>
                    <a:pt x="5028" y="4756"/>
                    <a:pt x="5277" y="4505"/>
                    <a:pt x="5585" y="4505"/>
                  </a:cubicBezTo>
                  <a:lnTo>
                    <a:pt x="6703" y="4505"/>
                  </a:lnTo>
                  <a:lnTo>
                    <a:pt x="6703" y="3389"/>
                  </a:lnTo>
                  <a:cubicBezTo>
                    <a:pt x="6703" y="3079"/>
                    <a:pt x="6953" y="2830"/>
                    <a:pt x="7262" y="2830"/>
                  </a:cubicBezTo>
                  <a:cubicBezTo>
                    <a:pt x="7570" y="2830"/>
                    <a:pt x="7819" y="3079"/>
                    <a:pt x="7819" y="3389"/>
                  </a:cubicBezTo>
                  <a:lnTo>
                    <a:pt x="7819" y="4505"/>
                  </a:lnTo>
                  <a:lnTo>
                    <a:pt x="8937" y="4505"/>
                  </a:lnTo>
                  <a:lnTo>
                    <a:pt x="8937" y="3389"/>
                  </a:lnTo>
                  <a:cubicBezTo>
                    <a:pt x="8937" y="3079"/>
                    <a:pt x="9187" y="2830"/>
                    <a:pt x="9496" y="2830"/>
                  </a:cubicBezTo>
                  <a:close/>
                  <a:moveTo>
                    <a:pt x="12845" y="10091"/>
                  </a:moveTo>
                  <a:cubicBezTo>
                    <a:pt x="12952" y="10091"/>
                    <a:pt x="13060" y="10121"/>
                    <a:pt x="13157" y="10185"/>
                  </a:cubicBezTo>
                  <a:cubicBezTo>
                    <a:pt x="13413" y="10357"/>
                    <a:pt x="13482" y="10702"/>
                    <a:pt x="13310" y="10960"/>
                  </a:cubicBezTo>
                  <a:cubicBezTo>
                    <a:pt x="12210" y="12612"/>
                    <a:pt x="10365" y="13599"/>
                    <a:pt x="8378" y="13599"/>
                  </a:cubicBezTo>
                  <a:cubicBezTo>
                    <a:pt x="6392" y="13599"/>
                    <a:pt x="4547" y="12612"/>
                    <a:pt x="3445" y="10960"/>
                  </a:cubicBezTo>
                  <a:cubicBezTo>
                    <a:pt x="3275" y="10702"/>
                    <a:pt x="3344" y="10355"/>
                    <a:pt x="3600" y="10185"/>
                  </a:cubicBezTo>
                  <a:cubicBezTo>
                    <a:pt x="3696" y="10121"/>
                    <a:pt x="3804" y="10091"/>
                    <a:pt x="3910" y="10091"/>
                  </a:cubicBezTo>
                  <a:cubicBezTo>
                    <a:pt x="4090" y="10091"/>
                    <a:pt x="4267" y="10178"/>
                    <a:pt x="4375" y="10339"/>
                  </a:cubicBezTo>
                  <a:cubicBezTo>
                    <a:pt x="5269" y="11682"/>
                    <a:pt x="6765" y="12481"/>
                    <a:pt x="8378" y="12481"/>
                  </a:cubicBezTo>
                  <a:cubicBezTo>
                    <a:pt x="9990" y="12481"/>
                    <a:pt x="11487" y="11682"/>
                    <a:pt x="12382" y="10339"/>
                  </a:cubicBezTo>
                  <a:cubicBezTo>
                    <a:pt x="12488" y="10178"/>
                    <a:pt x="12665" y="10091"/>
                    <a:pt x="12845" y="10091"/>
                  </a:cubicBezTo>
                  <a:close/>
                  <a:moveTo>
                    <a:pt x="2794" y="1"/>
                  </a:moveTo>
                  <a:cubicBezTo>
                    <a:pt x="1253" y="1"/>
                    <a:pt x="0" y="1291"/>
                    <a:pt x="0" y="2830"/>
                  </a:cubicBezTo>
                  <a:lnTo>
                    <a:pt x="0" y="14001"/>
                  </a:lnTo>
                  <a:cubicBezTo>
                    <a:pt x="0" y="15540"/>
                    <a:pt x="1253" y="16792"/>
                    <a:pt x="2794" y="16792"/>
                  </a:cubicBezTo>
                  <a:lnTo>
                    <a:pt x="5912" y="16792"/>
                  </a:lnTo>
                  <a:lnTo>
                    <a:pt x="7984" y="18901"/>
                  </a:lnTo>
                  <a:cubicBezTo>
                    <a:pt x="8092" y="19009"/>
                    <a:pt x="8235" y="19064"/>
                    <a:pt x="8378" y="19064"/>
                  </a:cubicBezTo>
                  <a:cubicBezTo>
                    <a:pt x="8522" y="19064"/>
                    <a:pt x="8665" y="19009"/>
                    <a:pt x="8773" y="18901"/>
                  </a:cubicBezTo>
                  <a:lnTo>
                    <a:pt x="10844" y="16792"/>
                  </a:lnTo>
                  <a:lnTo>
                    <a:pt x="13963" y="16792"/>
                  </a:lnTo>
                  <a:cubicBezTo>
                    <a:pt x="15504" y="16792"/>
                    <a:pt x="16756" y="15540"/>
                    <a:pt x="16756" y="14001"/>
                  </a:cubicBezTo>
                  <a:lnTo>
                    <a:pt x="16756" y="2830"/>
                  </a:lnTo>
                  <a:cubicBezTo>
                    <a:pt x="16756" y="1291"/>
                    <a:pt x="15504" y="1"/>
                    <a:pt x="1396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8" name="Google Shape;8510;p93">
            <a:extLst>
              <a:ext uri="{FF2B5EF4-FFF2-40B4-BE49-F238E27FC236}">
                <a16:creationId xmlns:a16="http://schemas.microsoft.com/office/drawing/2014/main" id="{CDCAF4C4-881B-425C-BDD7-74A9FFABDC15}"/>
              </a:ext>
            </a:extLst>
          </p:cNvPr>
          <p:cNvGrpSpPr/>
          <p:nvPr/>
        </p:nvGrpSpPr>
        <p:grpSpPr>
          <a:xfrm rot="8174473">
            <a:off x="3359020" y="2055885"/>
            <a:ext cx="271874" cy="273379"/>
            <a:chOff x="-45673275" y="3937700"/>
            <a:chExt cx="299325" cy="300900"/>
          </a:xfrm>
        </p:grpSpPr>
        <p:sp>
          <p:nvSpPr>
            <p:cNvPr id="39" name="Google Shape;8511;p93">
              <a:extLst>
                <a:ext uri="{FF2B5EF4-FFF2-40B4-BE49-F238E27FC236}">
                  <a16:creationId xmlns:a16="http://schemas.microsoft.com/office/drawing/2014/main" id="{4826FA9E-2867-4045-8EC5-F2243D78D5D4}"/>
                </a:ext>
              </a:extLst>
            </p:cNvPr>
            <p:cNvSpPr/>
            <p:nvPr/>
          </p:nvSpPr>
          <p:spPr>
            <a:xfrm>
              <a:off x="-45673275" y="3937700"/>
              <a:ext cx="285925" cy="135500"/>
            </a:xfrm>
            <a:custGeom>
              <a:avLst/>
              <a:gdLst/>
              <a:ahLst/>
              <a:cxnLst/>
              <a:rect l="l" t="t" r="r" b="b"/>
              <a:pathLst>
                <a:path w="11437" h="5420" extrusionOk="0">
                  <a:moveTo>
                    <a:pt x="11437" y="1"/>
                  </a:moveTo>
                  <a:lnTo>
                    <a:pt x="221" y="3435"/>
                  </a:lnTo>
                  <a:cubicBezTo>
                    <a:pt x="63" y="3466"/>
                    <a:pt x="0" y="3624"/>
                    <a:pt x="0" y="3781"/>
                  </a:cubicBezTo>
                  <a:cubicBezTo>
                    <a:pt x="0" y="3939"/>
                    <a:pt x="95" y="4065"/>
                    <a:pt x="221" y="4159"/>
                  </a:cubicBezTo>
                  <a:lnTo>
                    <a:pt x="4348" y="5420"/>
                  </a:lnTo>
                  <a:lnTo>
                    <a:pt x="11405" y="64"/>
                  </a:lnTo>
                  <a:lnTo>
                    <a:pt x="1143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512;p93">
              <a:extLst>
                <a:ext uri="{FF2B5EF4-FFF2-40B4-BE49-F238E27FC236}">
                  <a16:creationId xmlns:a16="http://schemas.microsoft.com/office/drawing/2014/main" id="{D6A1E7ED-7D6B-43D9-AF26-1706354224B0}"/>
                </a:ext>
              </a:extLst>
            </p:cNvPr>
            <p:cNvSpPr/>
            <p:nvPr/>
          </p:nvSpPr>
          <p:spPr>
            <a:xfrm>
              <a:off x="-45577975" y="3990475"/>
              <a:ext cx="151250" cy="150925"/>
            </a:xfrm>
            <a:custGeom>
              <a:avLst/>
              <a:gdLst/>
              <a:ahLst/>
              <a:cxnLst/>
              <a:rect l="l" t="t" r="r" b="b"/>
              <a:pathLst>
                <a:path w="6050" h="6037" extrusionOk="0">
                  <a:moveTo>
                    <a:pt x="6049" y="1"/>
                  </a:moveTo>
                  <a:lnTo>
                    <a:pt x="536" y="4159"/>
                  </a:lnTo>
                  <a:lnTo>
                    <a:pt x="32" y="5577"/>
                  </a:lnTo>
                  <a:cubicBezTo>
                    <a:pt x="0" y="5703"/>
                    <a:pt x="32" y="5861"/>
                    <a:pt x="126" y="5955"/>
                  </a:cubicBezTo>
                  <a:cubicBezTo>
                    <a:pt x="186" y="6015"/>
                    <a:pt x="259" y="6037"/>
                    <a:pt x="336" y="6037"/>
                  </a:cubicBezTo>
                  <a:cubicBezTo>
                    <a:pt x="381" y="6037"/>
                    <a:pt x="427" y="6030"/>
                    <a:pt x="473" y="6018"/>
                  </a:cubicBezTo>
                  <a:lnTo>
                    <a:pt x="1891" y="5514"/>
                  </a:lnTo>
                  <a:lnTo>
                    <a:pt x="604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513;p93">
              <a:extLst>
                <a:ext uri="{FF2B5EF4-FFF2-40B4-BE49-F238E27FC236}">
                  <a16:creationId xmlns:a16="http://schemas.microsoft.com/office/drawing/2014/main" id="{F44168EE-51C0-4E77-BAEF-15E98D31BC76}"/>
                </a:ext>
              </a:extLst>
            </p:cNvPr>
            <p:cNvSpPr/>
            <p:nvPr/>
          </p:nvSpPr>
          <p:spPr>
            <a:xfrm>
              <a:off x="-45509450" y="3951100"/>
              <a:ext cx="135500" cy="286725"/>
            </a:xfrm>
            <a:custGeom>
              <a:avLst/>
              <a:gdLst/>
              <a:ahLst/>
              <a:cxnLst/>
              <a:rect l="l" t="t" r="r" b="b"/>
              <a:pathLst>
                <a:path w="5420" h="11469" extrusionOk="0">
                  <a:moveTo>
                    <a:pt x="5419" y="0"/>
                  </a:moveTo>
                  <a:lnTo>
                    <a:pt x="5356" y="32"/>
                  </a:lnTo>
                  <a:lnTo>
                    <a:pt x="0" y="7089"/>
                  </a:lnTo>
                  <a:lnTo>
                    <a:pt x="1261" y="11216"/>
                  </a:lnTo>
                  <a:cubicBezTo>
                    <a:pt x="1324" y="11374"/>
                    <a:pt x="1481" y="11468"/>
                    <a:pt x="1639" y="11468"/>
                  </a:cubicBezTo>
                  <a:cubicBezTo>
                    <a:pt x="1796" y="11468"/>
                    <a:pt x="1891" y="11342"/>
                    <a:pt x="1985" y="11216"/>
                  </a:cubicBezTo>
                  <a:lnTo>
                    <a:pt x="541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514;p93">
              <a:extLst>
                <a:ext uri="{FF2B5EF4-FFF2-40B4-BE49-F238E27FC236}">
                  <a16:creationId xmlns:a16="http://schemas.microsoft.com/office/drawing/2014/main" id="{AA07D9C1-66AB-4F75-BD65-6D18FB418414}"/>
                </a:ext>
              </a:extLst>
            </p:cNvPr>
            <p:cNvSpPr/>
            <p:nvPr/>
          </p:nvSpPr>
          <p:spPr>
            <a:xfrm>
              <a:off x="-45670925" y="4114125"/>
              <a:ext cx="72500" cy="70325"/>
            </a:xfrm>
            <a:custGeom>
              <a:avLst/>
              <a:gdLst/>
              <a:ahLst/>
              <a:cxnLst/>
              <a:rect l="l" t="t" r="r" b="b"/>
              <a:pathLst>
                <a:path w="2900" h="2813" extrusionOk="0">
                  <a:moveTo>
                    <a:pt x="2521" y="1"/>
                  </a:moveTo>
                  <a:cubicBezTo>
                    <a:pt x="2435" y="1"/>
                    <a:pt x="2348" y="32"/>
                    <a:pt x="2269" y="95"/>
                  </a:cubicBezTo>
                  <a:lnTo>
                    <a:pt x="127" y="2206"/>
                  </a:lnTo>
                  <a:cubicBezTo>
                    <a:pt x="1" y="2332"/>
                    <a:pt x="1" y="2553"/>
                    <a:pt x="127" y="2742"/>
                  </a:cubicBezTo>
                  <a:cubicBezTo>
                    <a:pt x="190" y="2789"/>
                    <a:pt x="277" y="2813"/>
                    <a:pt x="371" y="2813"/>
                  </a:cubicBezTo>
                  <a:cubicBezTo>
                    <a:pt x="466" y="2813"/>
                    <a:pt x="568" y="2789"/>
                    <a:pt x="662" y="2742"/>
                  </a:cubicBezTo>
                  <a:lnTo>
                    <a:pt x="2773" y="600"/>
                  </a:lnTo>
                  <a:cubicBezTo>
                    <a:pt x="2899" y="473"/>
                    <a:pt x="2899" y="253"/>
                    <a:pt x="2773" y="95"/>
                  </a:cubicBezTo>
                  <a:cubicBezTo>
                    <a:pt x="2695" y="32"/>
                    <a:pt x="2608" y="1"/>
                    <a:pt x="252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8515;p93">
              <a:extLst>
                <a:ext uri="{FF2B5EF4-FFF2-40B4-BE49-F238E27FC236}">
                  <a16:creationId xmlns:a16="http://schemas.microsoft.com/office/drawing/2014/main" id="{62F23B9C-9FEC-4C19-9D4B-F88E284429FF}"/>
                </a:ext>
              </a:extLst>
            </p:cNvPr>
            <p:cNvSpPr/>
            <p:nvPr/>
          </p:nvSpPr>
          <p:spPr>
            <a:xfrm>
              <a:off x="-45620500" y="4163550"/>
              <a:ext cx="70900" cy="71125"/>
            </a:xfrm>
            <a:custGeom>
              <a:avLst/>
              <a:gdLst/>
              <a:ahLst/>
              <a:cxnLst/>
              <a:rect l="l" t="t" r="r" b="b"/>
              <a:pathLst>
                <a:path w="2836" h="2845" extrusionOk="0">
                  <a:moveTo>
                    <a:pt x="2489" y="1"/>
                  </a:moveTo>
                  <a:cubicBezTo>
                    <a:pt x="2395" y="1"/>
                    <a:pt x="2300" y="24"/>
                    <a:pt x="2237" y="72"/>
                  </a:cubicBezTo>
                  <a:lnTo>
                    <a:pt x="126" y="2214"/>
                  </a:lnTo>
                  <a:cubicBezTo>
                    <a:pt x="0" y="2340"/>
                    <a:pt x="0" y="2561"/>
                    <a:pt x="126" y="2718"/>
                  </a:cubicBezTo>
                  <a:cubicBezTo>
                    <a:pt x="221" y="2781"/>
                    <a:pt x="284" y="2844"/>
                    <a:pt x="378" y="2844"/>
                  </a:cubicBezTo>
                  <a:cubicBezTo>
                    <a:pt x="441" y="2844"/>
                    <a:pt x="567" y="2781"/>
                    <a:pt x="599" y="2718"/>
                  </a:cubicBezTo>
                  <a:lnTo>
                    <a:pt x="2741" y="607"/>
                  </a:lnTo>
                  <a:cubicBezTo>
                    <a:pt x="2836" y="481"/>
                    <a:pt x="2836" y="229"/>
                    <a:pt x="2741" y="72"/>
                  </a:cubicBezTo>
                  <a:cubicBezTo>
                    <a:pt x="2678" y="24"/>
                    <a:pt x="2584" y="1"/>
                    <a:pt x="248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516;p93">
              <a:extLst>
                <a:ext uri="{FF2B5EF4-FFF2-40B4-BE49-F238E27FC236}">
                  <a16:creationId xmlns:a16="http://schemas.microsoft.com/office/drawing/2014/main" id="{C6DD4490-9CC2-4D7E-93BF-F7B83C8E1A93}"/>
                </a:ext>
              </a:extLst>
            </p:cNvPr>
            <p:cNvSpPr/>
            <p:nvPr/>
          </p:nvSpPr>
          <p:spPr>
            <a:xfrm>
              <a:off x="-45673275" y="4159625"/>
              <a:ext cx="79575" cy="78975"/>
            </a:xfrm>
            <a:custGeom>
              <a:avLst/>
              <a:gdLst/>
              <a:ahLst/>
              <a:cxnLst/>
              <a:rect l="l" t="t" r="r" b="b"/>
              <a:pathLst>
                <a:path w="3183" h="3159" extrusionOk="0">
                  <a:moveTo>
                    <a:pt x="2816" y="0"/>
                  </a:moveTo>
                  <a:cubicBezTo>
                    <a:pt x="2726" y="0"/>
                    <a:pt x="2631" y="24"/>
                    <a:pt x="2552" y="71"/>
                  </a:cubicBezTo>
                  <a:lnTo>
                    <a:pt x="95" y="2529"/>
                  </a:lnTo>
                  <a:cubicBezTo>
                    <a:pt x="0" y="2655"/>
                    <a:pt x="0" y="2875"/>
                    <a:pt x="95" y="3033"/>
                  </a:cubicBezTo>
                  <a:cubicBezTo>
                    <a:pt x="189" y="3127"/>
                    <a:pt x="252" y="3159"/>
                    <a:pt x="347" y="3159"/>
                  </a:cubicBezTo>
                  <a:cubicBezTo>
                    <a:pt x="441" y="3159"/>
                    <a:pt x="536" y="3127"/>
                    <a:pt x="599" y="3033"/>
                  </a:cubicBezTo>
                  <a:lnTo>
                    <a:pt x="3025" y="607"/>
                  </a:lnTo>
                  <a:cubicBezTo>
                    <a:pt x="3182" y="449"/>
                    <a:pt x="3182" y="197"/>
                    <a:pt x="3056" y="71"/>
                  </a:cubicBezTo>
                  <a:cubicBezTo>
                    <a:pt x="2993" y="24"/>
                    <a:pt x="2907" y="0"/>
                    <a:pt x="281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7393</TotalTime>
  <Words>1338</Words>
  <Application>Microsoft Office PowerPoint</Application>
  <PresentationFormat>On-screen Show (16:9)</PresentationFormat>
  <Paragraphs>181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9" baseType="lpstr">
      <vt:lpstr>Wingdings</vt:lpstr>
      <vt:lpstr>Cambria Math</vt:lpstr>
      <vt:lpstr>Roboto</vt:lpstr>
      <vt:lpstr>Asap</vt:lpstr>
      <vt:lpstr>Readex Pro Light</vt:lpstr>
      <vt:lpstr>Arial</vt:lpstr>
      <vt:lpstr>Roboto Condensed Light</vt:lpstr>
      <vt:lpstr>Times New Roman</vt:lpstr>
      <vt:lpstr>Yanone Kaffeesatz Medium</vt:lpstr>
      <vt:lpstr>Proxima Nova</vt:lpstr>
      <vt:lpstr>Proxima Nova Semibold</vt:lpstr>
      <vt:lpstr>Readex Pro Medium</vt:lpstr>
      <vt:lpstr>Noto Sans</vt:lpstr>
      <vt:lpstr>Rowdies</vt:lpstr>
      <vt:lpstr>Bebas Neue</vt:lpstr>
      <vt:lpstr>Asap Medium</vt:lpstr>
      <vt:lpstr>Slidesgo Final Pages</vt:lpstr>
      <vt:lpstr>  Excess under-5 mortality of children born to immigrants:                                               longitudinal evidence from France </vt:lpstr>
      <vt:lpstr>CONTENTS</vt:lpstr>
      <vt:lpstr>Introduction</vt:lpstr>
      <vt:lpstr>Literature review</vt:lpstr>
      <vt:lpstr>Hypotheses</vt:lpstr>
      <vt:lpstr>Methodology</vt:lpstr>
      <vt:lpstr>Methodology-pscore</vt:lpstr>
      <vt:lpstr>Results-Descriptive analysis</vt:lpstr>
      <vt:lpstr>Results-multivariate analysis (1)</vt:lpstr>
      <vt:lpstr>Results-multivariate analysis (2)</vt:lpstr>
      <vt:lpstr>Conclusion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Oloukou Idohou</dc:creator>
  <cp:lastModifiedBy>Oloukou Idohou</cp:lastModifiedBy>
  <cp:revision>111</cp:revision>
  <dcterms:modified xsi:type="dcterms:W3CDTF">2023-06-29T23:15:39Z</dcterms:modified>
</cp:coreProperties>
</file>