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5"/>
  </p:notesMasterIdLst>
  <p:handoutMasterIdLst>
    <p:handoutMasterId r:id="rId16"/>
  </p:handoutMasterIdLst>
  <p:sldIdLst>
    <p:sldId id="268" r:id="rId3"/>
    <p:sldId id="269" r:id="rId4"/>
    <p:sldId id="281" r:id="rId5"/>
    <p:sldId id="282" r:id="rId6"/>
    <p:sldId id="289" r:id="rId7"/>
    <p:sldId id="291" r:id="rId8"/>
    <p:sldId id="292" r:id="rId9"/>
    <p:sldId id="270" r:id="rId10"/>
    <p:sldId id="290" r:id="rId11"/>
    <p:sldId id="293" r:id="rId12"/>
    <p:sldId id="294" r:id="rId13"/>
    <p:sldId id="295" r:id="rId14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2" autoAdjust="0"/>
    <p:restoredTop sz="94660"/>
  </p:normalViewPr>
  <p:slideViewPr>
    <p:cSldViewPr snapToGrid="0">
      <p:cViewPr varScale="1">
        <p:scale>
          <a:sx n="88" d="100"/>
          <a:sy n="88" d="100"/>
        </p:scale>
        <p:origin x="200" y="31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85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4FB8F-ED15-48AB-97BD-17129D4E699D}" type="datetimeFigureOut">
              <a:rPr lang="en-US" smtClean="0"/>
              <a:t>9/24/22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6B3739-9081-478F-812E-AE7CE140632E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1049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9D437-CD83-4825-AD0D-5E7B341BC79B}" type="datetimeFigureOut">
              <a:rPr lang="en-US" smtClean="0"/>
              <a:t>9/24/22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32988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CF8BB-EBC7-4B8F-9632-A5A136FBB880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369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755780"/>
            <a:ext cx="6858000" cy="3200400"/>
          </a:xfrm>
        </p:spPr>
        <p:txBody>
          <a:bodyPr anchor="b">
            <a:normAutofit/>
          </a:bodyPr>
          <a:lstStyle>
            <a:lvl1pPr algn="l">
              <a:lnSpc>
                <a:spcPct val="75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956180"/>
            <a:ext cx="6858000" cy="109728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42120" y="380999"/>
            <a:ext cx="2011680" cy="6096001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1199" y="380999"/>
            <a:ext cx="7074859" cy="6096001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22960"/>
            <a:ext cx="8686800" cy="201168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834640"/>
            <a:ext cx="8686800" cy="109728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8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981200"/>
            <a:ext cx="4572000" cy="44805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1800" y="1981200"/>
            <a:ext cx="4572000" cy="44805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679448"/>
            <a:ext cx="4572000" cy="830487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1200" y="2509935"/>
            <a:ext cx="4572000" cy="39670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81800" y="1679448"/>
            <a:ext cx="4572000" cy="830487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81800" y="2509935"/>
            <a:ext cx="4572000" cy="39670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9420" y="408993"/>
            <a:ext cx="4800937" cy="1828800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491" y="381000"/>
            <a:ext cx="5489510" cy="5791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59420" y="2237793"/>
            <a:ext cx="4800937" cy="18288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248" y="384048"/>
            <a:ext cx="4800600" cy="1828800"/>
          </a:xfrm>
        </p:spPr>
        <p:txBody>
          <a:bodyPr anchor="b"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  <a:ln>
            <a:noFill/>
          </a:ln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56249" y="2240280"/>
            <a:ext cx="4799140" cy="18288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7120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9372600" cy="1295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987419"/>
            <a:ext cx="9372600" cy="4483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631790" y="5691673"/>
            <a:ext cx="280731" cy="778847"/>
          </a:xfrm>
          <a:prstGeom prst="rect">
            <a:avLst/>
          </a:prstGeom>
        </p:spPr>
        <p:txBody>
          <a:bodyPr vert="vert270" lIns="91440" tIns="45720" rIns="91440" bIns="45720" rtlCol="0" anchor="ctr"/>
          <a:lstStyle>
            <a:lvl1pPr algn="l"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631790" y="365125"/>
            <a:ext cx="280730" cy="5139936"/>
          </a:xfrm>
          <a:prstGeom prst="rect">
            <a:avLst/>
          </a:prstGeom>
        </p:spPr>
        <p:txBody>
          <a:bodyPr vert="vert270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3321" y="6268940"/>
            <a:ext cx="722377" cy="2015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74320" algn="l" defTabSz="914400" rtl="0" eaLnBrk="1" latinLnBrk="0" hangingPunct="1">
        <a:lnSpc>
          <a:spcPct val="90000"/>
        </a:lnSpc>
        <a:spcBef>
          <a:spcPts val="1200"/>
        </a:spcBef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37457" y="-71799"/>
            <a:ext cx="7658911" cy="2673220"/>
          </a:xfrm>
        </p:spPr>
        <p:txBody>
          <a:bodyPr>
            <a:noAutofit/>
          </a:bodyPr>
          <a:lstStyle/>
          <a:p>
            <a:pPr algn="l"/>
            <a:r>
              <a:rPr lang="fr-BE" sz="5400" b="0" i="0" u="none" strike="noStrike" baseline="0" dirty="0">
                <a:solidFill>
                  <a:srgbClr val="1A1A1A"/>
                </a:solidFill>
                <a:latin typeface="OceanSansStd-SemiboldExt"/>
              </a:rPr>
              <a:t>Les poursuites pénales</a:t>
            </a:r>
            <a:br>
              <a:rPr lang="fr-BE" sz="5400" b="0" i="0" u="none" strike="noStrike" baseline="0" dirty="0">
                <a:solidFill>
                  <a:srgbClr val="1A1A1A"/>
                </a:solidFill>
                <a:latin typeface="OceanSansStd-SemiboldExt"/>
              </a:rPr>
            </a:br>
            <a:r>
              <a:rPr lang="fr-BE" sz="5400" b="0" i="0" u="none" strike="noStrike" baseline="0" dirty="0">
                <a:solidFill>
                  <a:srgbClr val="1A1A1A"/>
                </a:solidFill>
                <a:latin typeface="OceanSansStd-SemiboldExt"/>
              </a:rPr>
              <a:t>et leurs applications</a:t>
            </a:r>
            <a:br>
              <a:rPr lang="fr-BE" sz="5400" b="0" i="0" u="none" strike="noStrike" baseline="0" dirty="0">
                <a:solidFill>
                  <a:srgbClr val="1A1A1A"/>
                </a:solidFill>
                <a:latin typeface="OceanSansStd-SemiboldExt"/>
              </a:rPr>
            </a:br>
            <a:r>
              <a:rPr lang="fr-BE" sz="5400" b="0" i="0" u="none" strike="noStrike" baseline="0" dirty="0">
                <a:solidFill>
                  <a:srgbClr val="1A1A1A"/>
                </a:solidFill>
                <a:latin typeface="OceanSansStd-SemiboldExt"/>
              </a:rPr>
              <a:t>environnementales</a:t>
            </a:r>
            <a:endParaRPr lang="fr-FR" sz="5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37457" y="3335827"/>
            <a:ext cx="6858000" cy="1841505"/>
          </a:xfrm>
        </p:spPr>
        <p:txBody>
          <a:bodyPr>
            <a:norm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fr-FR" dirty="0"/>
              <a:t>Conférence ABEFDATUE – 29 septembre 2022</a:t>
            </a:r>
          </a:p>
          <a:p>
            <a:pPr marL="0" indent="0" algn="l">
              <a:spcBef>
                <a:spcPts val="0"/>
              </a:spcBef>
              <a:buNone/>
            </a:pPr>
            <a:endParaRPr lang="fr-FR" dirty="0"/>
          </a:p>
          <a:p>
            <a:pPr marL="0" indent="0" algn="l">
              <a:spcBef>
                <a:spcPts val="0"/>
              </a:spcBef>
              <a:buNone/>
            </a:pPr>
            <a:r>
              <a:rPr lang="fr-FR" dirty="0"/>
              <a:t>Gaëtan VANHAMME</a:t>
            </a:r>
          </a:p>
          <a:p>
            <a:pPr marL="0" indent="0" algn="l">
              <a:spcBef>
                <a:spcPts val="0"/>
              </a:spcBef>
              <a:buNone/>
            </a:pPr>
            <a:r>
              <a:rPr lang="fr-FR" dirty="0"/>
              <a:t>David RIBANT</a:t>
            </a:r>
          </a:p>
          <a:p>
            <a:pPr marL="0" indent="0" algn="l">
              <a:spcBef>
                <a:spcPts val="0"/>
              </a:spcBef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325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0CE057-54C6-40AE-AD1A-B29BC2D7A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81000"/>
            <a:ext cx="9372600" cy="452718"/>
          </a:xfrm>
        </p:spPr>
        <p:txBody>
          <a:bodyPr>
            <a:normAutofit/>
          </a:bodyPr>
          <a:lstStyle/>
          <a:p>
            <a:r>
              <a:rPr lang="fr-BE" sz="2400" dirty="0"/>
              <a:t>III. Recours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827A963-43E1-4631-8FFD-BAE0256AA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9543" y="1116747"/>
            <a:ext cx="9372600" cy="4483101"/>
          </a:xfrm>
        </p:spPr>
        <p:txBody>
          <a:bodyPr>
            <a:normAutofit fontScale="92500" lnSpcReduction="10000"/>
          </a:bodyPr>
          <a:lstStyle/>
          <a:p>
            <a:r>
              <a:rPr lang="fr-BE" b="1" u="sng" dirty="0"/>
              <a:t>I. Opposition</a:t>
            </a:r>
          </a:p>
          <a:p>
            <a:r>
              <a:rPr lang="fr-BE" dirty="0"/>
              <a:t>-Décision par défaut</a:t>
            </a:r>
          </a:p>
          <a:p>
            <a:r>
              <a:rPr lang="fr-BE" dirty="0"/>
              <a:t>Délai  et forme</a:t>
            </a:r>
          </a:p>
          <a:p>
            <a:r>
              <a:rPr lang="fr-BE" dirty="0"/>
              <a:t>Recevabilité – article 187,§5 du Code d’instruction criminelle</a:t>
            </a:r>
          </a:p>
          <a:p>
            <a:r>
              <a:rPr lang="fr-BE" dirty="0"/>
              <a:t>Caractère avenu </a:t>
            </a:r>
          </a:p>
          <a:p>
            <a:pPr marL="0" indent="0">
              <a:buNone/>
            </a:pPr>
            <a:r>
              <a:rPr lang="fr-BE" dirty="0"/>
              <a:t>    Force majeure</a:t>
            </a:r>
          </a:p>
          <a:p>
            <a:pPr marL="0" indent="0">
              <a:buNone/>
            </a:pPr>
            <a:r>
              <a:rPr lang="fr-BE" dirty="0"/>
              <a:t>    Excuse légitime</a:t>
            </a:r>
          </a:p>
          <a:p>
            <a:pPr marL="0" indent="0">
              <a:buNone/>
            </a:pPr>
            <a:r>
              <a:rPr lang="fr-BE" dirty="0"/>
              <a:t>    -&gt; C. </a:t>
            </a:r>
            <a:r>
              <a:rPr lang="fr-BE" dirty="0" err="1"/>
              <a:t>Const</a:t>
            </a:r>
            <a:r>
              <a:rPr lang="fr-BE" dirty="0"/>
              <a:t>. 21 décembre 2017 : connaissance de la citation par l’opposant </a:t>
            </a:r>
          </a:p>
          <a:p>
            <a:pPr marL="0" indent="0">
              <a:buNone/>
            </a:pPr>
            <a:r>
              <a:rPr lang="fr-BE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25800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7D9F9D-CB7E-FA49-8FFE-3F01A4109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81000"/>
            <a:ext cx="9372600" cy="45719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AD48A2-3D35-8D4D-81C4-0A01EB07D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426719"/>
            <a:ext cx="9372600" cy="6043801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Mais son absence ne signifiait par qu’il souhaitait renoncer à son droit de comparaître et de se défendre.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b="1" u="sng" dirty="0"/>
              <a:t>II. Appel</a:t>
            </a:r>
          </a:p>
          <a:p>
            <a:pPr marL="0" indent="0">
              <a:buNone/>
            </a:pPr>
            <a:endParaRPr lang="fr-FR" b="1" u="sng" dirty="0"/>
          </a:p>
          <a:p>
            <a:pPr marL="0" indent="0">
              <a:buNone/>
            </a:pPr>
            <a:r>
              <a:rPr lang="fr-FR" dirty="0"/>
              <a:t>Délai 30 jours</a:t>
            </a:r>
          </a:p>
          <a:p>
            <a:pPr marL="0" indent="0">
              <a:buNone/>
            </a:pPr>
            <a:r>
              <a:rPr lang="fr-FR" dirty="0"/>
              <a:t>Formes: Requête (formulaire de griefs + déclaration au greffe)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107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3E3C65-08C7-3A48-9D20-B9178703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1981200" y="242047"/>
            <a:ext cx="9372600" cy="138953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6AAEAA-3BA0-7246-8C80-1FD0D7FFD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405148"/>
            <a:ext cx="9372600" cy="4483101"/>
          </a:xfrm>
        </p:spPr>
        <p:txBody>
          <a:bodyPr/>
          <a:lstStyle/>
          <a:p>
            <a:r>
              <a:rPr lang="fr-FR" dirty="0"/>
              <a:t>III. Pourvoi en cassation</a:t>
            </a:r>
          </a:p>
          <a:p>
            <a:r>
              <a:rPr lang="fr-FR" dirty="0"/>
              <a:t>Décisions en dernier ressort</a:t>
            </a:r>
          </a:p>
          <a:p>
            <a:r>
              <a:rPr lang="fr-FR" dirty="0"/>
              <a:t>Délai de 15 jours</a:t>
            </a:r>
          </a:p>
          <a:p>
            <a:r>
              <a:rPr lang="fr-FR" dirty="0"/>
              <a:t>Déclaration au greffe par un avocat titulaire d’une attestation de formation</a:t>
            </a:r>
          </a:p>
        </p:txBody>
      </p:sp>
    </p:spTree>
    <p:extLst>
      <p:ext uri="{BB962C8B-B14F-4D97-AF65-F5344CB8AC3E}">
        <p14:creationId xmlns:p14="http://schemas.microsoft.com/office/powerpoint/2010/main" val="65382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62125" y="-206828"/>
            <a:ext cx="10327104" cy="12954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fr-FR" dirty="0"/>
              <a:t>Thèmes abordés</a:t>
            </a:r>
          </a:p>
        </p:txBody>
      </p:sp>
      <p:sp>
        <p:nvSpPr>
          <p:cNvPr id="3" name="Espace réservé de contenu 2"/>
          <p:cNvSpPr>
            <a:spLocks noGrp="1"/>
          </p:cNvSpPr>
          <p:nvPr>
            <p:ph idx="1"/>
          </p:nvPr>
        </p:nvSpPr>
        <p:spPr>
          <a:xfrm>
            <a:off x="887186" y="2699658"/>
            <a:ext cx="5829300" cy="1953209"/>
          </a:xfrm>
        </p:spPr>
        <p:txBody>
          <a:bodyPr/>
          <a:lstStyle/>
          <a:p>
            <a:pPr algn="just">
              <a:buClr>
                <a:srgbClr val="404040"/>
              </a:buClr>
              <a:buFont typeface="Wingdings" pitchFamily="2" charset="2"/>
              <a:buChar char="q"/>
            </a:pPr>
            <a:r>
              <a:rPr lang="fr-FR" sz="2400" b="1" i="0" dirty="0">
                <a:solidFill>
                  <a:schemeClr val="tx2"/>
                </a:solidFill>
                <a:latin typeface="Calibri"/>
                <a:ea typeface="+mn-ea"/>
                <a:cs typeface="+mn-cs"/>
              </a:rPr>
              <a:t>I. Information ou instruction?</a:t>
            </a:r>
          </a:p>
          <a:p>
            <a:pPr algn="just">
              <a:buClr>
                <a:srgbClr val="404040"/>
              </a:buClr>
              <a:buFont typeface="Wingdings" pitchFamily="2" charset="2"/>
              <a:buChar char="q"/>
            </a:pPr>
            <a:r>
              <a:rPr lang="fr-FR" b="1" dirty="0">
                <a:solidFill>
                  <a:schemeClr val="tx2"/>
                </a:solidFill>
                <a:latin typeface="Calibri"/>
              </a:rPr>
              <a:t>II. Alternatives aux poursuites pénales</a:t>
            </a:r>
          </a:p>
          <a:p>
            <a:pPr algn="just">
              <a:buClr>
                <a:srgbClr val="404040"/>
              </a:buClr>
              <a:buFont typeface="Wingdings" pitchFamily="2" charset="2"/>
              <a:buChar char="q"/>
            </a:pPr>
            <a:r>
              <a:rPr lang="fr-FR" sz="2400" b="1" i="0" dirty="0">
                <a:solidFill>
                  <a:schemeClr val="tx2"/>
                </a:solidFill>
                <a:latin typeface="Calibri"/>
                <a:ea typeface="+mn-ea"/>
                <a:cs typeface="+mn-cs"/>
              </a:rPr>
              <a:t>III</a:t>
            </a:r>
            <a:r>
              <a:rPr lang="fr-FR" b="1" dirty="0">
                <a:solidFill>
                  <a:schemeClr val="tx2"/>
                </a:solidFill>
                <a:latin typeface="Calibri"/>
              </a:rPr>
              <a:t>. Un bref mot sur les recours</a:t>
            </a:r>
            <a:endParaRPr lang="fr-FR" sz="2400" b="1" i="0" dirty="0">
              <a:solidFill>
                <a:schemeClr val="tx2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 descr="Jungle, Sentier, Pas, Façon">
            <a:extLst>
              <a:ext uri="{FF2B5EF4-FFF2-40B4-BE49-F238E27FC236}">
                <a16:creationId xmlns:a16="http://schemas.microsoft.com/office/drawing/2014/main" id="{8C4081B8-7811-DB66-9C98-90B63CE77E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7" r="20338"/>
          <a:stretch/>
        </p:blipFill>
        <p:spPr bwMode="auto">
          <a:xfrm>
            <a:off x="6624638" y="786471"/>
            <a:ext cx="5076411" cy="5285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0DB48B3-B3ED-E879-5A86-2EB6C9862776}"/>
              </a:ext>
            </a:extLst>
          </p:cNvPr>
          <p:cNvSpPr txBox="1"/>
          <p:nvPr/>
        </p:nvSpPr>
        <p:spPr>
          <a:xfrm>
            <a:off x="6716486" y="6071528"/>
            <a:ext cx="6094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© </a:t>
            </a:r>
            <a:r>
              <a:rPr lang="fr-FR" sz="800" dirty="0" err="1"/>
              <a:t>Pixabay</a:t>
            </a:r>
            <a:endParaRPr lang="fr-FR" sz="800" dirty="0"/>
          </a:p>
        </p:txBody>
      </p:sp>
    </p:spTree>
    <p:extLst>
      <p:ext uri="{BB962C8B-B14F-4D97-AF65-F5344CB8AC3E}">
        <p14:creationId xmlns:p14="http://schemas.microsoft.com/office/powerpoint/2010/main" val="252333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87071" y="165847"/>
            <a:ext cx="9372600" cy="829235"/>
          </a:xfrm>
        </p:spPr>
        <p:txBody>
          <a:bodyPr/>
          <a:lstStyle/>
          <a:p>
            <a:r>
              <a:rPr lang="fr-BE" dirty="0"/>
              <a:t>I. Information ou INSTRUCTION?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02481" y="1318845"/>
            <a:ext cx="5246914" cy="4982454"/>
          </a:xfrm>
        </p:spPr>
        <p:txBody>
          <a:bodyPr>
            <a:normAutofit/>
          </a:bodyPr>
          <a:lstStyle/>
          <a:p>
            <a:pPr marL="706438" indent="-342900">
              <a:buFontTx/>
              <a:buChar char="-"/>
            </a:pPr>
            <a:endParaRPr lang="fr-BE" sz="2000" dirty="0"/>
          </a:p>
          <a:p>
            <a:pPr marL="706438" indent="-342900">
              <a:buFont typeface="Wingdings" pitchFamily="2" charset="2"/>
              <a:buChar char="q"/>
            </a:pPr>
            <a:r>
              <a:rPr lang="fr-BE" sz="2000" dirty="0"/>
              <a:t>Instruction uniquement pour les crimes et délits</a:t>
            </a:r>
          </a:p>
          <a:p>
            <a:pPr marL="706438" indent="-342900">
              <a:buFont typeface="Wingdings" pitchFamily="2" charset="2"/>
              <a:buChar char="q"/>
            </a:pPr>
            <a:r>
              <a:rPr lang="fr-BE" sz="2000" dirty="0"/>
              <a:t>Le juge d’instruction instruit à charge et à décharge</a:t>
            </a:r>
          </a:p>
          <a:p>
            <a:pPr marL="706438" indent="-342900">
              <a:buFont typeface="Wingdings" pitchFamily="2" charset="2"/>
              <a:buChar char="q"/>
            </a:pPr>
            <a:r>
              <a:rPr lang="fr-BE" sz="2000" dirty="0"/>
              <a:t>Atteinte aux droits et libertés</a:t>
            </a:r>
          </a:p>
          <a:p>
            <a:pPr marL="706438" indent="-342900">
              <a:buFont typeface="Wingdings" pitchFamily="2" charset="2"/>
              <a:buChar char="q"/>
            </a:pPr>
            <a:r>
              <a:rPr lang="fr-BE" sz="2000" dirty="0"/>
              <a:t>Intervention d’une juridiction </a:t>
            </a:r>
          </a:p>
          <a:p>
            <a:pPr marL="706438" indent="-342900">
              <a:buFont typeface="Wingdings" pitchFamily="2" charset="2"/>
              <a:buChar char="q"/>
            </a:pPr>
            <a:r>
              <a:rPr lang="fr-BE" sz="2000" dirty="0"/>
              <a:t>Droit des parties pendant l’enquête</a:t>
            </a:r>
          </a:p>
          <a:p>
            <a:pPr marL="706438" indent="-342900">
              <a:buFont typeface="Wingdings" pitchFamily="2" charset="2"/>
              <a:buChar char="q"/>
            </a:pPr>
            <a:r>
              <a:rPr lang="fr-BE" sz="2000" dirty="0"/>
              <a:t>Coût</a:t>
            </a:r>
          </a:p>
          <a:p>
            <a:pPr marL="706438" indent="-342900">
              <a:buFont typeface="Wingdings" pitchFamily="2" charset="2"/>
              <a:buChar char="q"/>
            </a:pPr>
            <a:r>
              <a:rPr lang="fr-BE" sz="2000" dirty="0"/>
              <a:t>Expertises</a:t>
            </a:r>
          </a:p>
          <a:p>
            <a:pPr marL="706438" indent="-342900">
              <a:buFontTx/>
              <a:buChar char="-"/>
            </a:pPr>
            <a:endParaRPr lang="fr-BE" dirty="0"/>
          </a:p>
          <a:p>
            <a:pPr marL="0" indent="0">
              <a:buNone/>
            </a:pPr>
            <a:endParaRPr lang="fr-BE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0BEF53C-E673-9AEC-F14F-D4B407396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585" y="1842868"/>
            <a:ext cx="4929957" cy="299382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5DC44C1-BE8A-955C-975D-FFA44EF050A1}"/>
              </a:ext>
            </a:extLst>
          </p:cNvPr>
          <p:cNvSpPr txBox="1"/>
          <p:nvPr/>
        </p:nvSpPr>
        <p:spPr>
          <a:xfrm>
            <a:off x="6921585" y="4836697"/>
            <a:ext cx="6094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© </a:t>
            </a:r>
            <a:r>
              <a:rPr lang="fr-FR" sz="800" dirty="0" err="1"/>
              <a:t>Pixabay</a:t>
            </a:r>
            <a:endParaRPr lang="fr-FR" sz="800" dirty="0"/>
          </a:p>
        </p:txBody>
      </p:sp>
    </p:spTree>
    <p:extLst>
      <p:ext uri="{BB962C8B-B14F-4D97-AF65-F5344CB8AC3E}">
        <p14:creationId xmlns:p14="http://schemas.microsoft.com/office/powerpoint/2010/main" val="383328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06991" y="140677"/>
            <a:ext cx="9372600" cy="1389576"/>
          </a:xfrm>
        </p:spPr>
        <p:txBody>
          <a:bodyPr>
            <a:noAutofit/>
          </a:bodyPr>
          <a:lstStyle/>
          <a:p>
            <a:r>
              <a:rPr lang="fr-BE" dirty="0"/>
              <a:t>II. Alternatives AUX POURSUITES PENALES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25637" y="2015660"/>
            <a:ext cx="9372600" cy="399124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fr-BE" dirty="0">
                <a:sym typeface="Wingdings" panose="05000000000000000000" pitchFamily="2" charset="2"/>
              </a:rPr>
              <a:t>Philosophie du Code de l’environnement</a:t>
            </a:r>
          </a:p>
          <a:p>
            <a:pPr>
              <a:buFont typeface="Wingdings" pitchFamily="2" charset="2"/>
              <a:buChar char="q"/>
            </a:pPr>
            <a:endParaRPr lang="fr-BE" dirty="0"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q"/>
            </a:pPr>
            <a:r>
              <a:rPr lang="fr-BE" dirty="0">
                <a:sym typeface="Wingdings" panose="05000000000000000000" pitchFamily="2" charset="2"/>
              </a:rPr>
              <a:t>Article D.167: « </a:t>
            </a:r>
            <a:r>
              <a:rPr lang="fr-BE" dirty="0"/>
              <a:t>Dans les </a:t>
            </a:r>
            <a:r>
              <a:rPr lang="fr-BE" dirty="0" err="1"/>
              <a:t>procès-verbaux</a:t>
            </a:r>
            <a:r>
              <a:rPr lang="fr-BE" dirty="0"/>
              <a:t> </a:t>
            </a:r>
            <a:r>
              <a:rPr lang="fr-BE" dirty="0" err="1"/>
              <a:t>dressés</a:t>
            </a:r>
            <a:r>
              <a:rPr lang="fr-BE" dirty="0"/>
              <a:t> ou dans les documents qui l'accompagnent, l'agent </a:t>
            </a:r>
            <a:r>
              <a:rPr lang="fr-BE" dirty="0" err="1"/>
              <a:t>constatateur</a:t>
            </a:r>
            <a:r>
              <a:rPr lang="fr-BE" dirty="0"/>
              <a:t> peut, s'il l'estime opportun, </a:t>
            </a:r>
            <a:r>
              <a:rPr lang="fr-BE" dirty="0" err="1"/>
              <a:t>suggérer</a:t>
            </a:r>
            <a:r>
              <a:rPr lang="fr-BE" dirty="0"/>
              <a:t> au procureur du Roi de faire application des articles 216bis et 216ter du Code d'instruction criminelle. Le cas </a:t>
            </a:r>
            <a:r>
              <a:rPr lang="fr-BE" dirty="0" err="1"/>
              <a:t>échéant</a:t>
            </a:r>
            <a:r>
              <a:rPr lang="fr-BE" dirty="0"/>
              <a:t>, il </a:t>
            </a:r>
            <a:r>
              <a:rPr lang="fr-BE" dirty="0" err="1"/>
              <a:t>précise</a:t>
            </a:r>
            <a:r>
              <a:rPr lang="fr-BE" dirty="0"/>
              <a:t> le montant des frais d'analyse ou d'expertise </a:t>
            </a:r>
            <a:r>
              <a:rPr lang="fr-BE" dirty="0" err="1"/>
              <a:t>exposés</a:t>
            </a:r>
            <a:r>
              <a:rPr lang="fr-BE" dirty="0"/>
              <a:t>. »</a:t>
            </a:r>
            <a:br>
              <a:rPr lang="fr-BE" dirty="0"/>
            </a:br>
            <a:endParaRPr lang="fr-BE" dirty="0"/>
          </a:p>
          <a:p>
            <a:endParaRPr lang="fr-BE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2042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15674" y="740436"/>
            <a:ext cx="9372600" cy="554757"/>
          </a:xfrm>
        </p:spPr>
        <p:txBody>
          <a:bodyPr>
            <a:noAutofit/>
          </a:bodyPr>
          <a:lstStyle/>
          <a:p>
            <a:r>
              <a:rPr lang="fr-BE" sz="3200" dirty="0">
                <a:solidFill>
                  <a:schemeClr val="bg1">
                    <a:lumMod val="65000"/>
                  </a:schemeClr>
                </a:solidFill>
              </a:rPr>
              <a:t>A. ALTERNATIVE DANS LA VOIE PENALE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51843" y="1773495"/>
            <a:ext cx="10236883" cy="5590735"/>
          </a:xfrm>
        </p:spPr>
        <p:txBody>
          <a:bodyPr>
            <a:normAutofit/>
          </a:bodyPr>
          <a:lstStyle/>
          <a:p>
            <a:pPr marL="0" lvl="2" indent="0" algn="just">
              <a:buNone/>
            </a:pPr>
            <a:r>
              <a:rPr lang="fr-BE" sz="2800" b="1" dirty="0"/>
              <a:t>1. Transaction pénale </a:t>
            </a:r>
          </a:p>
          <a:p>
            <a:pPr marL="363538" lvl="2" indent="-363538" algn="just">
              <a:buFont typeface="Wingdings" panose="05000000000000000000" pitchFamily="2" charset="2"/>
              <a:buChar char="Ø"/>
            </a:pPr>
            <a:endParaRPr lang="fr-BE" dirty="0"/>
          </a:p>
          <a:p>
            <a:pPr marL="363538" lvl="2" indent="-363538" algn="just">
              <a:buFont typeface="Wingdings" pitchFamily="2" charset="2"/>
              <a:buChar char="q"/>
            </a:pPr>
            <a:r>
              <a:rPr lang="fr-BE" sz="2200" dirty="0"/>
              <a:t>Proposée par le MP</a:t>
            </a:r>
          </a:p>
          <a:p>
            <a:pPr marL="363538" lvl="2" indent="-363538" algn="just">
              <a:buFont typeface="Wingdings" pitchFamily="2" charset="2"/>
              <a:buChar char="q"/>
            </a:pPr>
            <a:r>
              <a:rPr lang="fr-BE" sz="2200" dirty="0"/>
              <a:t>Paiement d’une somme d’argent </a:t>
            </a:r>
          </a:p>
          <a:p>
            <a:pPr marL="363538" lvl="2" indent="-363538" algn="just">
              <a:buFont typeface="Wingdings" pitchFamily="2" charset="2"/>
              <a:buChar char="q"/>
            </a:pPr>
            <a:r>
              <a:rPr lang="fr-BE" sz="2200" dirty="0"/>
              <a:t>Faits ne paraît devoir être puni d’un emprisonnement de plus de 2 ans</a:t>
            </a:r>
          </a:p>
          <a:p>
            <a:pPr marL="363538" lvl="2" indent="-363538" algn="just">
              <a:buFont typeface="Wingdings" pitchFamily="2" charset="2"/>
              <a:buChar char="q"/>
            </a:pPr>
            <a:r>
              <a:rPr lang="fr-BE" sz="2200" dirty="0"/>
              <a:t>Faits ne comporte pas d’atteinte grave à l’intégrité physique</a:t>
            </a:r>
          </a:p>
          <a:p>
            <a:pPr marL="363538" lvl="2" indent="-363538" algn="just">
              <a:buFont typeface="Wingdings" pitchFamily="2" charset="2"/>
              <a:buChar char="q"/>
            </a:pPr>
            <a:r>
              <a:rPr lang="fr-BE" sz="2200" dirty="0"/>
              <a:t>Partie non contestée du montant du dommage résultant de l’infraction doit être payée.</a:t>
            </a:r>
          </a:p>
          <a:p>
            <a:pPr marL="363538" lvl="2" indent="-363538" algn="just">
              <a:buFont typeface="Wingdings" pitchFamily="2" charset="2"/>
              <a:buChar char="q"/>
            </a:pPr>
            <a:r>
              <a:rPr lang="fr-BE" sz="2200" dirty="0"/>
              <a:t>Le MP estime l’infraction établie</a:t>
            </a:r>
          </a:p>
          <a:p>
            <a:pPr marL="363538" lvl="2" indent="-363538" algn="just">
              <a:buFont typeface="Wingdings" pitchFamily="2" charset="2"/>
              <a:buChar char="q"/>
            </a:pPr>
            <a:r>
              <a:rPr lang="fr-BE" sz="2200" dirty="0"/>
              <a:t>Homologation par la jurisprudence compétente</a:t>
            </a:r>
          </a:p>
          <a:p>
            <a:pPr marL="363538" lvl="2" indent="-363538" algn="just">
              <a:buFont typeface="Wingdings" pitchFamily="2" charset="2"/>
              <a:buChar char="q"/>
            </a:pPr>
            <a:r>
              <a:rPr lang="fr-BE" sz="2200" dirty="0"/>
              <a:t>Au plus tard avant le premier jugement</a:t>
            </a:r>
          </a:p>
        </p:txBody>
      </p:sp>
      <p:pic>
        <p:nvPicPr>
          <p:cNvPr id="3076" name="Picture 4" descr="Poignée De Main, Rencontre, Transaction">
            <a:extLst>
              <a:ext uri="{FF2B5EF4-FFF2-40B4-BE49-F238E27FC236}">
                <a16:creationId xmlns:a16="http://schemas.microsoft.com/office/drawing/2014/main" id="{5D385573-F6B3-19FC-9594-53CB5FAFC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568" y="1562479"/>
            <a:ext cx="1717431" cy="1485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799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45D3E0-6967-489C-9DAD-B08ABF621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5071" y="949739"/>
            <a:ext cx="9658309" cy="5908261"/>
          </a:xfrm>
        </p:spPr>
        <p:txBody>
          <a:bodyPr>
            <a:normAutofit/>
          </a:bodyPr>
          <a:lstStyle/>
          <a:p>
            <a:pPr marL="0" lvl="2" indent="0" algn="just">
              <a:buNone/>
            </a:pPr>
            <a:r>
              <a:rPr lang="fr-BE" sz="2800" b="1" dirty="0">
                <a:solidFill>
                  <a:srgbClr val="404040"/>
                </a:solidFill>
                <a:sym typeface="Wingdings" panose="05000000000000000000" pitchFamily="2" charset="2"/>
              </a:rPr>
              <a:t>2. Médiation pénale</a:t>
            </a:r>
          </a:p>
          <a:p>
            <a:pPr marL="0" lvl="2" indent="0" algn="just">
              <a:buNone/>
            </a:pPr>
            <a:endParaRPr lang="fr-BE" sz="2300" b="1" u="sng" dirty="0">
              <a:solidFill>
                <a:srgbClr val="404040"/>
              </a:solidFill>
              <a:sym typeface="Wingdings" panose="05000000000000000000" pitchFamily="2" charset="2"/>
            </a:endParaRPr>
          </a:p>
          <a:p>
            <a:pPr marL="342900" lvl="2" indent="-342900" algn="just">
              <a:buFont typeface="Wingdings" pitchFamily="2" charset="2"/>
              <a:buChar char="q"/>
            </a:pPr>
            <a:r>
              <a:rPr lang="fr-BE" sz="2200" dirty="0">
                <a:solidFill>
                  <a:srgbClr val="404040"/>
                </a:solidFill>
                <a:sym typeface="Wingdings" panose="05000000000000000000" pitchFamily="2" charset="2"/>
              </a:rPr>
              <a:t>Initiative du MP</a:t>
            </a:r>
          </a:p>
          <a:p>
            <a:pPr marL="342900" lvl="2" indent="-342900" algn="just">
              <a:buFont typeface="Wingdings" pitchFamily="2" charset="2"/>
              <a:buChar char="q"/>
            </a:pPr>
            <a:r>
              <a:rPr lang="fr-BE" sz="2200" dirty="0">
                <a:solidFill>
                  <a:srgbClr val="404040"/>
                </a:solidFill>
                <a:sym typeface="Wingdings" panose="05000000000000000000" pitchFamily="2" charset="2"/>
              </a:rPr>
              <a:t>Les faits ne paraissent pas être de nature à devoir être punis d’un emprisonnement de plus de deux ans</a:t>
            </a:r>
          </a:p>
          <a:p>
            <a:pPr marL="342900" lvl="2" indent="-342900" algn="just">
              <a:buFont typeface="Wingdings" pitchFamily="2" charset="2"/>
              <a:buChar char="q"/>
            </a:pPr>
            <a:r>
              <a:rPr lang="fr-BE" sz="2200" dirty="0">
                <a:solidFill>
                  <a:srgbClr val="404040"/>
                </a:solidFill>
                <a:sym typeface="Wingdings" panose="05000000000000000000" pitchFamily="2" charset="2"/>
              </a:rPr>
              <a:t>Preuve du remboursement de la fraction non contestée du dommage</a:t>
            </a:r>
          </a:p>
          <a:p>
            <a:pPr marL="342900" lvl="2" indent="-342900" algn="just">
              <a:buFont typeface="Wingdings" pitchFamily="2" charset="2"/>
              <a:buChar char="q"/>
            </a:pPr>
            <a:r>
              <a:rPr lang="fr-BE" sz="2200" dirty="0">
                <a:solidFill>
                  <a:srgbClr val="404040"/>
                </a:solidFill>
                <a:sym typeface="Wingdings" panose="05000000000000000000" pitchFamily="2" charset="2"/>
              </a:rPr>
              <a:t>Mesures (notamment):</a:t>
            </a:r>
          </a:p>
          <a:p>
            <a:pPr marL="571500" lvl="3" indent="-342900" algn="just">
              <a:buFont typeface="Wingdings" pitchFamily="2" charset="2"/>
              <a:buChar char="ü"/>
            </a:pPr>
            <a:r>
              <a:rPr lang="fr-BE" sz="2200" dirty="0">
                <a:solidFill>
                  <a:srgbClr val="404040"/>
                </a:solidFill>
                <a:sym typeface="Wingdings" panose="05000000000000000000" pitchFamily="2" charset="2"/>
              </a:rPr>
              <a:t>Dialogue entre la victime et le suspect à établir un dialogue sur les faits</a:t>
            </a:r>
          </a:p>
          <a:p>
            <a:pPr marL="571500" lvl="3" indent="-342900" algn="just">
              <a:buFont typeface="Wingdings" pitchFamily="2" charset="2"/>
              <a:buChar char="ü"/>
            </a:pPr>
            <a:r>
              <a:rPr lang="fr-BE" sz="2200" dirty="0">
                <a:solidFill>
                  <a:srgbClr val="404040"/>
                </a:solidFill>
                <a:sym typeface="Wingdings" panose="05000000000000000000" pitchFamily="2" charset="2"/>
              </a:rPr>
              <a:t>Travail d’intérêt général</a:t>
            </a:r>
          </a:p>
          <a:p>
            <a:pPr marL="571500" lvl="3" indent="-342900" algn="just">
              <a:buFont typeface="Wingdings" pitchFamily="2" charset="2"/>
              <a:buChar char="q"/>
            </a:pPr>
            <a:endParaRPr lang="fr-BE" sz="2200" dirty="0">
              <a:solidFill>
                <a:srgbClr val="404040"/>
              </a:solidFill>
              <a:sym typeface="Wingdings" panose="05000000000000000000" pitchFamily="2" charset="2"/>
            </a:endParaRPr>
          </a:p>
          <a:p>
            <a:pPr marL="357188" lvl="3" indent="-342900" algn="just">
              <a:buFont typeface="Wingdings" pitchFamily="2" charset="2"/>
              <a:buChar char="q"/>
            </a:pPr>
            <a:r>
              <a:rPr lang="fr-BE" sz="2200" dirty="0">
                <a:solidFill>
                  <a:srgbClr val="404040"/>
                </a:solidFill>
                <a:sym typeface="Wingdings" panose="05000000000000000000" pitchFamily="2" charset="2"/>
              </a:rPr>
              <a:t>Assistant de justice chargé du contrôle de l’exécution des mesures.</a:t>
            </a:r>
          </a:p>
          <a:p>
            <a:pPr marL="0" lvl="2" indent="0" algn="just"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79750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4CFF30-F8CC-4B50-88EF-23CA6B98D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6652" y="190533"/>
            <a:ext cx="9372600" cy="829235"/>
          </a:xfrm>
        </p:spPr>
        <p:txBody>
          <a:bodyPr>
            <a:normAutofit/>
          </a:bodyPr>
          <a:lstStyle/>
          <a:p>
            <a:r>
              <a:rPr lang="fr-BE" sz="3200" dirty="0">
                <a:solidFill>
                  <a:schemeClr val="bg1">
                    <a:lumMod val="65000"/>
                  </a:schemeClr>
                </a:solidFill>
              </a:rPr>
              <a:t>B. ALTERNATIVE DANS LA VOIE ADMINISTRATIVE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8BD70D-4A3E-4C6E-A801-6EE5230FF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1372" y="1411941"/>
            <a:ext cx="9372600" cy="5058579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fr-BE" sz="2800" b="1" dirty="0">
                <a:sym typeface="Wingdings" panose="05000000000000000000" pitchFamily="2" charset="2"/>
              </a:rPr>
              <a:t>Transaction « environnementale »</a:t>
            </a:r>
          </a:p>
          <a:p>
            <a:pPr marL="0" indent="0">
              <a:buNone/>
            </a:pPr>
            <a:endParaRPr lang="fr-BE" sz="2800" b="1" dirty="0">
              <a:sym typeface="Wingdings" panose="05000000000000000000" pitchFamily="2" charset="2"/>
            </a:endParaRPr>
          </a:p>
          <a:p>
            <a:pPr algn="just">
              <a:buFont typeface="Wingdings" pitchFamily="2" charset="2"/>
              <a:buChar char="q"/>
            </a:pPr>
            <a:r>
              <a:rPr lang="fr-BE" sz="2200" dirty="0">
                <a:sym typeface="Wingdings" panose="05000000000000000000" pitchFamily="2" charset="2"/>
              </a:rPr>
              <a:t>Article D.173 -&gt; paiement d’une somme d’argent et éventuellement remise en état</a:t>
            </a:r>
          </a:p>
          <a:p>
            <a:pPr algn="just">
              <a:buFont typeface="Wingdings" pitchFamily="2" charset="2"/>
              <a:buChar char="q"/>
            </a:pPr>
            <a:r>
              <a:rPr lang="fr-BE" sz="2200" dirty="0">
                <a:sym typeface="Wingdings" panose="05000000000000000000" pitchFamily="2" charset="2"/>
              </a:rPr>
              <a:t>Fonctionnaire sanctionnateur – avant la procédure et pour l’une des législations visées à l’article D.138</a:t>
            </a:r>
          </a:p>
          <a:p>
            <a:pPr algn="just">
              <a:buFont typeface="Wingdings" pitchFamily="2" charset="2"/>
              <a:buChar char="q"/>
            </a:pPr>
            <a:r>
              <a:rPr lang="fr-BE" sz="2200" dirty="0">
                <a:sym typeface="Wingdings" panose="05000000000000000000" pitchFamily="2" charset="2"/>
              </a:rPr>
              <a:t>Montant de l’amende (article D.198, § 1</a:t>
            </a:r>
            <a:r>
              <a:rPr lang="fr-BE" sz="2200" baseline="30000" dirty="0">
                <a:sym typeface="Wingdings" panose="05000000000000000000" pitchFamily="2" charset="2"/>
              </a:rPr>
              <a:t>er</a:t>
            </a:r>
            <a:r>
              <a:rPr lang="fr-BE" sz="2200" dirty="0">
                <a:sym typeface="Wingdings" panose="05000000000000000000" pitchFamily="2" charset="2"/>
              </a:rPr>
              <a:t>, al. 2) + modalités et délai de paiement</a:t>
            </a:r>
          </a:p>
          <a:p>
            <a:pPr algn="just">
              <a:buFont typeface="Wingdings" pitchFamily="2" charset="2"/>
              <a:buChar char="q"/>
            </a:pPr>
            <a:r>
              <a:rPr lang="fr-BE" sz="2200" dirty="0">
                <a:sym typeface="Wingdings" panose="05000000000000000000" pitchFamily="2" charset="2"/>
              </a:rPr>
              <a:t>Si les modalités transactionnelles sont respectées -&gt; extinction des poursuites administratives. Dans la négative, les poursuites administratives reprennent leur cours</a:t>
            </a:r>
          </a:p>
          <a:p>
            <a:pPr>
              <a:buFontTx/>
              <a:buChar char="-"/>
            </a:pPr>
            <a:endParaRPr lang="fr-BE" sz="2000" dirty="0">
              <a:sym typeface="Wingdings" panose="05000000000000000000" pitchFamily="2" charset="2"/>
            </a:endParaRPr>
          </a:p>
        </p:txBody>
      </p:sp>
      <p:pic>
        <p:nvPicPr>
          <p:cNvPr id="4" name="Picture 4" descr="Poignée De Main, Rencontre, Transaction">
            <a:extLst>
              <a:ext uri="{FF2B5EF4-FFF2-40B4-BE49-F238E27FC236}">
                <a16:creationId xmlns:a16="http://schemas.microsoft.com/office/drawing/2014/main" id="{287F9064-C7A9-605F-7C56-B4056B003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226" y="1238922"/>
            <a:ext cx="1418492" cy="122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11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DDF55EE-3EC4-AD46-BD4C-5043DED96B1A}"/>
              </a:ext>
            </a:extLst>
          </p:cNvPr>
          <p:cNvSpPr txBox="1"/>
          <p:nvPr/>
        </p:nvSpPr>
        <p:spPr>
          <a:xfrm>
            <a:off x="1598765" y="226393"/>
            <a:ext cx="5563944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b="1" dirty="0"/>
              <a:t>2.Médiation   « environnementale »</a:t>
            </a:r>
          </a:p>
          <a:p>
            <a:pPr algn="just"/>
            <a:endParaRPr lang="fr-FR" dirty="0"/>
          </a:p>
          <a:p>
            <a:pPr algn="just"/>
            <a:r>
              <a:rPr lang="fr-FR" sz="2200" dirty="0">
                <a:solidFill>
                  <a:schemeClr val="accent2"/>
                </a:solidFill>
              </a:rPr>
              <a:t>Article D.202 du Code de l’environnement</a:t>
            </a:r>
          </a:p>
          <a:p>
            <a:pPr marL="285750" indent="-285750" algn="just">
              <a:buFont typeface="Wingdings" pitchFamily="2" charset="2"/>
              <a:buChar char="q"/>
            </a:pPr>
            <a:endParaRPr lang="fr-FR" sz="2200" dirty="0"/>
          </a:p>
          <a:p>
            <a:pPr marL="285750" indent="-285750" algn="just">
              <a:buFont typeface="Wingdings" pitchFamily="2" charset="2"/>
              <a:buChar char="q"/>
            </a:pPr>
            <a:r>
              <a:rPr lang="fr-FR" sz="2200" dirty="0"/>
              <a:t>Initiative du fonctionnaire sanctionnateur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fr-FR" sz="2200" dirty="0"/>
              <a:t>Accord du contrevenant doit parvenir au fonctionnaire sanctionnateur dans les 45 jours de la proposition formulée. Il en prend acte dans une décision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fr-FR" sz="2200" dirty="0"/>
              <a:t>Si accord, proposition de médiation dressée par le médiateur qu’il soumet à la signature des parties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fr-FR" sz="2200" dirty="0"/>
              <a:t>Homologation soumise au fonctionnaire sanctionnateur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fr-FR" sz="2200" dirty="0"/>
              <a:t>Si échec, le fonctionnaire sanctionnateur peut prononcer une ou plusieurs sanctions prévues à l’article D.198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fr-FR" sz="2200" dirty="0"/>
              <a:t>Confidentialité des documents utilisés dans le cadre de la médiation.</a:t>
            </a:r>
          </a:p>
          <a:p>
            <a:pPr marL="285750" indent="-285750" algn="just">
              <a:buFont typeface="Wingdings" pitchFamily="2" charset="2"/>
              <a:buChar char="q"/>
            </a:pPr>
            <a:endParaRPr lang="fr-FR" sz="2200" dirty="0"/>
          </a:p>
          <a:p>
            <a:pPr marL="285750" indent="-285750" algn="just">
              <a:buFont typeface="Wingdings" pitchFamily="2" charset="2"/>
              <a:buChar char="q"/>
            </a:pPr>
            <a:endParaRPr lang="fr-FR" sz="2200" dirty="0"/>
          </a:p>
          <a:p>
            <a:pPr marL="285750" indent="-285750">
              <a:buFont typeface="Wingdings" pitchFamily="2" charset="2"/>
              <a:buChar char="q"/>
            </a:pPr>
            <a:endParaRPr lang="fr-FR" sz="2200" dirty="0"/>
          </a:p>
          <a:p>
            <a:r>
              <a:rPr lang="fr-FR" dirty="0"/>
              <a:t>   </a:t>
            </a:r>
          </a:p>
        </p:txBody>
      </p:sp>
      <p:pic>
        <p:nvPicPr>
          <p:cNvPr id="5124" name="Picture 4" descr="Protection Environnementale">
            <a:extLst>
              <a:ext uri="{FF2B5EF4-FFF2-40B4-BE49-F238E27FC236}">
                <a16:creationId xmlns:a16="http://schemas.microsoft.com/office/drawing/2014/main" id="{8AFD3AC4-66DC-14D4-90CC-64C1BBD5D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015" y="2391508"/>
            <a:ext cx="4416436" cy="248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95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flipH="1" flipV="1">
            <a:off x="1935480" y="1232451"/>
            <a:ext cx="45719" cy="335091"/>
          </a:xfrm>
        </p:spPr>
        <p:txBody>
          <a:bodyPr>
            <a:normAutofit fontScale="90000"/>
          </a:bodyPr>
          <a:lstStyle/>
          <a:p>
            <a:r>
              <a:rPr lang="fr-BE" sz="3600" dirty="0"/>
              <a:t>`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1"/>
            <a:ext cx="9372600" cy="6494374"/>
          </a:xfrm>
        </p:spPr>
        <p:txBody>
          <a:bodyPr>
            <a:normAutofit/>
          </a:bodyPr>
          <a:lstStyle/>
          <a:p>
            <a:pPr marL="411480" lvl="1" indent="0">
              <a:buNone/>
            </a:pPr>
            <a:r>
              <a:rPr lang="fr-BE" dirty="0"/>
              <a:t>III. Perception immédiate « environnementale »</a:t>
            </a:r>
          </a:p>
          <a:p>
            <a:pPr marL="411480" lvl="1" indent="0">
              <a:buNone/>
            </a:pPr>
            <a:endParaRPr lang="fr-BE" dirty="0"/>
          </a:p>
          <a:p>
            <a:pPr lvl="1">
              <a:buFontTx/>
              <a:buChar char="-"/>
            </a:pPr>
            <a:r>
              <a:rPr lang="fr-BE" dirty="0"/>
              <a:t>Article D.174 du Code de l’environnement</a:t>
            </a:r>
          </a:p>
          <a:p>
            <a:pPr lvl="1">
              <a:buFontTx/>
              <a:buChar char="-"/>
            </a:pPr>
            <a:r>
              <a:rPr lang="fr-BE" dirty="0"/>
              <a:t>Pour les infractions de troisième ou de quatrième degré et pour une série d’infractions listée à l’article D.174, § 4.</a:t>
            </a:r>
          </a:p>
          <a:p>
            <a:pPr lvl="1">
              <a:buFontTx/>
              <a:buChar char="-"/>
            </a:pPr>
            <a:r>
              <a:rPr lang="fr-BE" dirty="0"/>
              <a:t>Agent </a:t>
            </a:r>
            <a:r>
              <a:rPr lang="fr-BE" dirty="0" err="1"/>
              <a:t>constatateur</a:t>
            </a:r>
            <a:r>
              <a:rPr lang="fr-BE" dirty="0"/>
              <a:t> qui peut également imposer la remise en état.</a:t>
            </a:r>
          </a:p>
          <a:p>
            <a:pPr lvl="1">
              <a:buFontTx/>
              <a:buChar char="-"/>
            </a:pPr>
            <a:r>
              <a:rPr lang="fr-BE" dirty="0"/>
              <a:t>Le paiement éteint les poursuites administratives et pénale ? Possibilité pour le parquet de poursuivre l’action publique en notifiant sa décision dans les 30 jours à compter du jour du paiement.</a:t>
            </a:r>
          </a:p>
          <a:p>
            <a:pPr lvl="1">
              <a:buFontTx/>
              <a:buChar char="-"/>
            </a:pPr>
            <a:r>
              <a:rPr lang="fr-BE" dirty="0"/>
              <a:t>Si récidive, le montant de la perception immédiate est doublé</a:t>
            </a:r>
          </a:p>
          <a:p>
            <a:pPr lvl="1">
              <a:buFontTx/>
              <a:buChar char="-"/>
            </a:pPr>
            <a:r>
              <a:rPr lang="fr-BE" dirty="0"/>
              <a:t>En absence de domicile ou de résidence fixe en Belgique, le contrevenant et tenu de payer. En cas de contestation -&gt; consignation en ce compris les frais de justice éventuels</a:t>
            </a:r>
          </a:p>
        </p:txBody>
      </p:sp>
    </p:spTree>
    <p:extLst>
      <p:ext uri="{BB962C8B-B14F-4D97-AF65-F5344CB8AC3E}">
        <p14:creationId xmlns:p14="http://schemas.microsoft.com/office/powerpoint/2010/main" val="57849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ireframe Building 16x9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reframeBuilding_16x9_TP103031026" id="{60256088-F0EC-4BCB-BAA0-90272617E881}" vid="{4BBBC6F1-B5A3-403A-960F-97CA3D1E21E9}"/>
    </a:ext>
  </a:extLst>
</a:theme>
</file>

<file path=ppt/theme/theme2.xml><?xml version="1.0" encoding="utf-8"?>
<a:theme xmlns:a="http://schemas.openxmlformats.org/drawingml/2006/main" name="Office Theme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1EF0E57-12D2-4B54-A790-AA6D167593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 Immeuble infrastructure métallique (grand écran)</Template>
  <TotalTime>0</TotalTime>
  <Words>718</Words>
  <Application>Microsoft Macintosh PowerPoint</Application>
  <PresentationFormat>Grand écran</PresentationFormat>
  <Paragraphs>95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Calibri</vt:lpstr>
      <vt:lpstr>OceanSansStd-SemiboldExt</vt:lpstr>
      <vt:lpstr>Wingdings</vt:lpstr>
      <vt:lpstr>Wireframe Building 16x9</vt:lpstr>
      <vt:lpstr>Les poursuites pénales et leurs applications environnementales</vt:lpstr>
      <vt:lpstr>Thèmes abordés</vt:lpstr>
      <vt:lpstr>I. Information ou INSTRUCTION?</vt:lpstr>
      <vt:lpstr>II. Alternatives AUX POURSUITES PENALES</vt:lpstr>
      <vt:lpstr>A. ALTERNATIVE DANS LA VOIE PENALE</vt:lpstr>
      <vt:lpstr>Présentation PowerPoint</vt:lpstr>
      <vt:lpstr>B. ALTERNATIVE DANS LA VOIE ADMINISTRATIVE</vt:lpstr>
      <vt:lpstr>Présentation PowerPoint</vt:lpstr>
      <vt:lpstr>`</vt:lpstr>
      <vt:lpstr>III. Recours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2017-03-19T12:52:04Z</dcterms:created>
  <dcterms:modified xsi:type="dcterms:W3CDTF">2022-09-24T14:37:08Z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TC030310279991</vt:lpwstr>
  </property>
</Properties>
</file>