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6" r:id="rId5"/>
    <p:sldId id="260" r:id="rId6"/>
    <p:sldId id="261" r:id="rId7"/>
    <p:sldId id="262" r:id="rId8"/>
    <p:sldId id="287" r:id="rId9"/>
    <p:sldId id="263" r:id="rId10"/>
    <p:sldId id="264" r:id="rId11"/>
    <p:sldId id="265" r:id="rId12"/>
    <p:sldId id="266" r:id="rId13"/>
    <p:sldId id="267" r:id="rId14"/>
    <p:sldId id="296" r:id="rId15"/>
    <p:sldId id="297" r:id="rId16"/>
    <p:sldId id="268" r:id="rId17"/>
    <p:sldId id="269" r:id="rId18"/>
    <p:sldId id="270" r:id="rId19"/>
    <p:sldId id="271" r:id="rId20"/>
    <p:sldId id="272" r:id="rId21"/>
    <p:sldId id="273" r:id="rId22"/>
    <p:sldId id="288" r:id="rId23"/>
    <p:sldId id="274" r:id="rId24"/>
    <p:sldId id="275" r:id="rId25"/>
    <p:sldId id="289" r:id="rId26"/>
    <p:sldId id="276" r:id="rId27"/>
    <p:sldId id="277" r:id="rId28"/>
    <p:sldId id="278" r:id="rId29"/>
    <p:sldId id="279" r:id="rId30"/>
    <p:sldId id="290" r:id="rId31"/>
    <p:sldId id="280" r:id="rId32"/>
    <p:sldId id="281" r:id="rId33"/>
    <p:sldId id="291" r:id="rId34"/>
    <p:sldId id="292" r:id="rId35"/>
    <p:sldId id="282" r:id="rId36"/>
    <p:sldId id="283" r:id="rId37"/>
    <p:sldId id="284" r:id="rId38"/>
    <p:sldId id="285" r:id="rId39"/>
    <p:sldId id="293" r:id="rId40"/>
    <p:sldId id="294" r:id="rId41"/>
    <p:sldId id="295" r:id="rId4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9" autoAdjust="0"/>
    <p:restoredTop sz="94660"/>
  </p:normalViewPr>
  <p:slideViewPr>
    <p:cSldViewPr snapToGrid="0">
      <p:cViewPr varScale="1">
        <p:scale>
          <a:sx n="72" d="100"/>
          <a:sy n="72" d="100"/>
        </p:scale>
        <p:origin x="66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2D04A8-5D68-4CD9-B079-EACC83A62BA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BE"/>
          </a:p>
        </p:txBody>
      </p:sp>
      <p:sp>
        <p:nvSpPr>
          <p:cNvPr id="3" name="Sous-titre 2">
            <a:extLst>
              <a:ext uri="{FF2B5EF4-FFF2-40B4-BE49-F238E27FC236}">
                <a16:creationId xmlns:a16="http://schemas.microsoft.com/office/drawing/2014/main" id="{73022D57-25E1-4ACC-B9EE-E93D84E345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BE"/>
          </a:p>
        </p:txBody>
      </p:sp>
      <p:sp>
        <p:nvSpPr>
          <p:cNvPr id="4" name="Espace réservé de la date 3">
            <a:extLst>
              <a:ext uri="{FF2B5EF4-FFF2-40B4-BE49-F238E27FC236}">
                <a16:creationId xmlns:a16="http://schemas.microsoft.com/office/drawing/2014/main" id="{146022FA-273E-41CB-A5D5-E7CCE0E00EB0}"/>
              </a:ext>
            </a:extLst>
          </p:cNvPr>
          <p:cNvSpPr>
            <a:spLocks noGrp="1"/>
          </p:cNvSpPr>
          <p:nvPr>
            <p:ph type="dt" sz="half" idx="10"/>
          </p:nvPr>
        </p:nvSpPr>
        <p:spPr/>
        <p:txBody>
          <a:bodyPr/>
          <a:lstStyle/>
          <a:p>
            <a:fld id="{68477654-5E82-4EA3-889F-4AF9B5EE2BE1}" type="datetimeFigureOut">
              <a:rPr lang="fr-BE" smtClean="0"/>
              <a:t>09-09-20</a:t>
            </a:fld>
            <a:endParaRPr lang="fr-BE"/>
          </a:p>
        </p:txBody>
      </p:sp>
      <p:sp>
        <p:nvSpPr>
          <p:cNvPr id="5" name="Espace réservé du pied de page 4">
            <a:extLst>
              <a:ext uri="{FF2B5EF4-FFF2-40B4-BE49-F238E27FC236}">
                <a16:creationId xmlns:a16="http://schemas.microsoft.com/office/drawing/2014/main" id="{256E927E-EA96-4BBA-8EC6-730157BA847C}"/>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A62A8A0A-5B79-49DB-B6D5-F95F949D7680}"/>
              </a:ext>
            </a:extLst>
          </p:cNvPr>
          <p:cNvSpPr>
            <a:spLocks noGrp="1"/>
          </p:cNvSpPr>
          <p:nvPr>
            <p:ph type="sldNum" sz="quarter" idx="12"/>
          </p:nvPr>
        </p:nvSpPr>
        <p:spPr/>
        <p:txBody>
          <a:bodyPr/>
          <a:lstStyle/>
          <a:p>
            <a:fld id="{7EA881C9-3C0B-4C39-8F06-54FFF3723C28}" type="slidenum">
              <a:rPr lang="fr-BE" smtClean="0"/>
              <a:t>‹N°›</a:t>
            </a:fld>
            <a:endParaRPr lang="fr-BE"/>
          </a:p>
        </p:txBody>
      </p:sp>
    </p:spTree>
    <p:extLst>
      <p:ext uri="{BB962C8B-B14F-4D97-AF65-F5344CB8AC3E}">
        <p14:creationId xmlns:p14="http://schemas.microsoft.com/office/powerpoint/2010/main" val="1697583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C81B2E3-374B-4458-89BE-CCED5DA3E298}"/>
              </a:ext>
            </a:extLst>
          </p:cNvPr>
          <p:cNvSpPr>
            <a:spLocks noGrp="1"/>
          </p:cNvSpPr>
          <p:nvPr>
            <p:ph type="title"/>
          </p:nvPr>
        </p:nvSpPr>
        <p:spPr/>
        <p:txBody>
          <a:bodyPr/>
          <a:lstStyle/>
          <a:p>
            <a:r>
              <a:rPr lang="fr-FR"/>
              <a:t>Modifiez le style du titre</a:t>
            </a:r>
            <a:endParaRPr lang="fr-BE"/>
          </a:p>
        </p:txBody>
      </p:sp>
      <p:sp>
        <p:nvSpPr>
          <p:cNvPr id="3" name="Espace réservé du texte vertical 2">
            <a:extLst>
              <a:ext uri="{FF2B5EF4-FFF2-40B4-BE49-F238E27FC236}">
                <a16:creationId xmlns:a16="http://schemas.microsoft.com/office/drawing/2014/main" id="{B6DE2ACB-EAD0-4C28-83E9-0400EFF0DA74}"/>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DDA2BF7B-BCA7-437A-92AD-72DD57E2883F}"/>
              </a:ext>
            </a:extLst>
          </p:cNvPr>
          <p:cNvSpPr>
            <a:spLocks noGrp="1"/>
          </p:cNvSpPr>
          <p:nvPr>
            <p:ph type="dt" sz="half" idx="10"/>
          </p:nvPr>
        </p:nvSpPr>
        <p:spPr/>
        <p:txBody>
          <a:bodyPr/>
          <a:lstStyle/>
          <a:p>
            <a:fld id="{68477654-5E82-4EA3-889F-4AF9B5EE2BE1}" type="datetimeFigureOut">
              <a:rPr lang="fr-BE" smtClean="0"/>
              <a:t>09-09-20</a:t>
            </a:fld>
            <a:endParaRPr lang="fr-BE"/>
          </a:p>
        </p:txBody>
      </p:sp>
      <p:sp>
        <p:nvSpPr>
          <p:cNvPr id="5" name="Espace réservé du pied de page 4">
            <a:extLst>
              <a:ext uri="{FF2B5EF4-FFF2-40B4-BE49-F238E27FC236}">
                <a16:creationId xmlns:a16="http://schemas.microsoft.com/office/drawing/2014/main" id="{11B35331-3D54-4E9F-B3C3-18E4ED4CE4C9}"/>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C2271BE9-A4F6-4DCC-A35C-2B6B98AA1501}"/>
              </a:ext>
            </a:extLst>
          </p:cNvPr>
          <p:cNvSpPr>
            <a:spLocks noGrp="1"/>
          </p:cNvSpPr>
          <p:nvPr>
            <p:ph type="sldNum" sz="quarter" idx="12"/>
          </p:nvPr>
        </p:nvSpPr>
        <p:spPr/>
        <p:txBody>
          <a:bodyPr/>
          <a:lstStyle/>
          <a:p>
            <a:fld id="{7EA881C9-3C0B-4C39-8F06-54FFF3723C28}" type="slidenum">
              <a:rPr lang="fr-BE" smtClean="0"/>
              <a:t>‹N°›</a:t>
            </a:fld>
            <a:endParaRPr lang="fr-BE"/>
          </a:p>
        </p:txBody>
      </p:sp>
    </p:spTree>
    <p:extLst>
      <p:ext uri="{BB962C8B-B14F-4D97-AF65-F5344CB8AC3E}">
        <p14:creationId xmlns:p14="http://schemas.microsoft.com/office/powerpoint/2010/main" val="783857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BFB5A43-1C84-4521-8929-6D548B53261C}"/>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BE"/>
          </a:p>
        </p:txBody>
      </p:sp>
      <p:sp>
        <p:nvSpPr>
          <p:cNvPr id="3" name="Espace réservé du texte vertical 2">
            <a:extLst>
              <a:ext uri="{FF2B5EF4-FFF2-40B4-BE49-F238E27FC236}">
                <a16:creationId xmlns:a16="http://schemas.microsoft.com/office/drawing/2014/main" id="{1C777DB3-8DAC-44B3-9953-F27885DCC4C3}"/>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918B1B14-BA1F-4A40-93DA-B159C0B59AD6}"/>
              </a:ext>
            </a:extLst>
          </p:cNvPr>
          <p:cNvSpPr>
            <a:spLocks noGrp="1"/>
          </p:cNvSpPr>
          <p:nvPr>
            <p:ph type="dt" sz="half" idx="10"/>
          </p:nvPr>
        </p:nvSpPr>
        <p:spPr/>
        <p:txBody>
          <a:bodyPr/>
          <a:lstStyle/>
          <a:p>
            <a:fld id="{68477654-5E82-4EA3-889F-4AF9B5EE2BE1}" type="datetimeFigureOut">
              <a:rPr lang="fr-BE" smtClean="0"/>
              <a:t>09-09-20</a:t>
            </a:fld>
            <a:endParaRPr lang="fr-BE"/>
          </a:p>
        </p:txBody>
      </p:sp>
      <p:sp>
        <p:nvSpPr>
          <p:cNvPr id="5" name="Espace réservé du pied de page 4">
            <a:extLst>
              <a:ext uri="{FF2B5EF4-FFF2-40B4-BE49-F238E27FC236}">
                <a16:creationId xmlns:a16="http://schemas.microsoft.com/office/drawing/2014/main" id="{1A13A419-CDD4-4386-8952-210EC75DA3D9}"/>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FDB69F6B-1AC6-4E97-976A-96348475AAF6}"/>
              </a:ext>
            </a:extLst>
          </p:cNvPr>
          <p:cNvSpPr>
            <a:spLocks noGrp="1"/>
          </p:cNvSpPr>
          <p:nvPr>
            <p:ph type="sldNum" sz="quarter" idx="12"/>
          </p:nvPr>
        </p:nvSpPr>
        <p:spPr/>
        <p:txBody>
          <a:bodyPr/>
          <a:lstStyle/>
          <a:p>
            <a:fld id="{7EA881C9-3C0B-4C39-8F06-54FFF3723C28}" type="slidenum">
              <a:rPr lang="fr-BE" smtClean="0"/>
              <a:t>‹N°›</a:t>
            </a:fld>
            <a:endParaRPr lang="fr-BE"/>
          </a:p>
        </p:txBody>
      </p:sp>
    </p:spTree>
    <p:extLst>
      <p:ext uri="{BB962C8B-B14F-4D97-AF65-F5344CB8AC3E}">
        <p14:creationId xmlns:p14="http://schemas.microsoft.com/office/powerpoint/2010/main" val="2517238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8728E1-4551-4EFA-A1E5-E1A808627049}"/>
              </a:ext>
            </a:extLst>
          </p:cNvPr>
          <p:cNvSpPr>
            <a:spLocks noGrp="1"/>
          </p:cNvSpPr>
          <p:nvPr>
            <p:ph type="title"/>
          </p:nvPr>
        </p:nvSpPr>
        <p:spPr/>
        <p:txBody>
          <a:bodyPr/>
          <a:lstStyle/>
          <a:p>
            <a:r>
              <a:rPr lang="fr-FR"/>
              <a:t>Modifiez le style du titre</a:t>
            </a:r>
            <a:endParaRPr lang="fr-BE"/>
          </a:p>
        </p:txBody>
      </p:sp>
      <p:sp>
        <p:nvSpPr>
          <p:cNvPr id="3" name="Espace réservé du contenu 2">
            <a:extLst>
              <a:ext uri="{FF2B5EF4-FFF2-40B4-BE49-F238E27FC236}">
                <a16:creationId xmlns:a16="http://schemas.microsoft.com/office/drawing/2014/main" id="{3371A51F-A9B4-4080-B801-D478D9010987}"/>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47C911D1-2289-4DD0-B003-D53E6BCEC9FD}"/>
              </a:ext>
            </a:extLst>
          </p:cNvPr>
          <p:cNvSpPr>
            <a:spLocks noGrp="1"/>
          </p:cNvSpPr>
          <p:nvPr>
            <p:ph type="dt" sz="half" idx="10"/>
          </p:nvPr>
        </p:nvSpPr>
        <p:spPr/>
        <p:txBody>
          <a:bodyPr/>
          <a:lstStyle/>
          <a:p>
            <a:fld id="{68477654-5E82-4EA3-889F-4AF9B5EE2BE1}" type="datetimeFigureOut">
              <a:rPr lang="fr-BE" smtClean="0"/>
              <a:t>09-09-20</a:t>
            </a:fld>
            <a:endParaRPr lang="fr-BE"/>
          </a:p>
        </p:txBody>
      </p:sp>
      <p:sp>
        <p:nvSpPr>
          <p:cNvPr id="5" name="Espace réservé du pied de page 4">
            <a:extLst>
              <a:ext uri="{FF2B5EF4-FFF2-40B4-BE49-F238E27FC236}">
                <a16:creationId xmlns:a16="http://schemas.microsoft.com/office/drawing/2014/main" id="{0D77089C-2A90-4E6A-92D0-4B89B9AF005D}"/>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5EEFF2B1-D76F-49F0-A0BC-99FCB0853054}"/>
              </a:ext>
            </a:extLst>
          </p:cNvPr>
          <p:cNvSpPr>
            <a:spLocks noGrp="1"/>
          </p:cNvSpPr>
          <p:nvPr>
            <p:ph type="sldNum" sz="quarter" idx="12"/>
          </p:nvPr>
        </p:nvSpPr>
        <p:spPr/>
        <p:txBody>
          <a:bodyPr/>
          <a:lstStyle/>
          <a:p>
            <a:fld id="{7EA881C9-3C0B-4C39-8F06-54FFF3723C28}" type="slidenum">
              <a:rPr lang="fr-BE" smtClean="0"/>
              <a:t>‹N°›</a:t>
            </a:fld>
            <a:endParaRPr lang="fr-BE"/>
          </a:p>
        </p:txBody>
      </p:sp>
    </p:spTree>
    <p:extLst>
      <p:ext uri="{BB962C8B-B14F-4D97-AF65-F5344CB8AC3E}">
        <p14:creationId xmlns:p14="http://schemas.microsoft.com/office/powerpoint/2010/main" val="1840015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9401AF-7B15-486B-86F5-88D5280434D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BE"/>
          </a:p>
        </p:txBody>
      </p:sp>
      <p:sp>
        <p:nvSpPr>
          <p:cNvPr id="3" name="Espace réservé du texte 2">
            <a:extLst>
              <a:ext uri="{FF2B5EF4-FFF2-40B4-BE49-F238E27FC236}">
                <a16:creationId xmlns:a16="http://schemas.microsoft.com/office/drawing/2014/main" id="{266CC32A-3840-4E18-B0BC-D5F0717DD6F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5F2B5E23-E425-466B-8DF2-A9D6E2E7D1FC}"/>
              </a:ext>
            </a:extLst>
          </p:cNvPr>
          <p:cNvSpPr>
            <a:spLocks noGrp="1"/>
          </p:cNvSpPr>
          <p:nvPr>
            <p:ph type="dt" sz="half" idx="10"/>
          </p:nvPr>
        </p:nvSpPr>
        <p:spPr/>
        <p:txBody>
          <a:bodyPr/>
          <a:lstStyle/>
          <a:p>
            <a:fld id="{68477654-5E82-4EA3-889F-4AF9B5EE2BE1}" type="datetimeFigureOut">
              <a:rPr lang="fr-BE" smtClean="0"/>
              <a:t>09-09-20</a:t>
            </a:fld>
            <a:endParaRPr lang="fr-BE"/>
          </a:p>
        </p:txBody>
      </p:sp>
      <p:sp>
        <p:nvSpPr>
          <p:cNvPr id="5" name="Espace réservé du pied de page 4">
            <a:extLst>
              <a:ext uri="{FF2B5EF4-FFF2-40B4-BE49-F238E27FC236}">
                <a16:creationId xmlns:a16="http://schemas.microsoft.com/office/drawing/2014/main" id="{47EFBB95-402C-46FB-88F5-6720CE0B8658}"/>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60FBC1DF-195B-4C2C-9A4C-46D9D4BD0A5B}"/>
              </a:ext>
            </a:extLst>
          </p:cNvPr>
          <p:cNvSpPr>
            <a:spLocks noGrp="1"/>
          </p:cNvSpPr>
          <p:nvPr>
            <p:ph type="sldNum" sz="quarter" idx="12"/>
          </p:nvPr>
        </p:nvSpPr>
        <p:spPr/>
        <p:txBody>
          <a:bodyPr/>
          <a:lstStyle/>
          <a:p>
            <a:fld id="{7EA881C9-3C0B-4C39-8F06-54FFF3723C28}" type="slidenum">
              <a:rPr lang="fr-BE" smtClean="0"/>
              <a:t>‹N°›</a:t>
            </a:fld>
            <a:endParaRPr lang="fr-BE"/>
          </a:p>
        </p:txBody>
      </p:sp>
    </p:spTree>
    <p:extLst>
      <p:ext uri="{BB962C8B-B14F-4D97-AF65-F5344CB8AC3E}">
        <p14:creationId xmlns:p14="http://schemas.microsoft.com/office/powerpoint/2010/main" val="4139662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25CF72-CF3C-4514-8DBB-719E818BD1AD}"/>
              </a:ext>
            </a:extLst>
          </p:cNvPr>
          <p:cNvSpPr>
            <a:spLocks noGrp="1"/>
          </p:cNvSpPr>
          <p:nvPr>
            <p:ph type="title"/>
          </p:nvPr>
        </p:nvSpPr>
        <p:spPr/>
        <p:txBody>
          <a:bodyPr/>
          <a:lstStyle/>
          <a:p>
            <a:r>
              <a:rPr lang="fr-FR"/>
              <a:t>Modifiez le style du titre</a:t>
            </a:r>
            <a:endParaRPr lang="fr-BE"/>
          </a:p>
        </p:txBody>
      </p:sp>
      <p:sp>
        <p:nvSpPr>
          <p:cNvPr id="3" name="Espace réservé du contenu 2">
            <a:extLst>
              <a:ext uri="{FF2B5EF4-FFF2-40B4-BE49-F238E27FC236}">
                <a16:creationId xmlns:a16="http://schemas.microsoft.com/office/drawing/2014/main" id="{7D9DF8F5-3A34-49FF-8BA1-238317F4C7D7}"/>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contenu 3">
            <a:extLst>
              <a:ext uri="{FF2B5EF4-FFF2-40B4-BE49-F238E27FC236}">
                <a16:creationId xmlns:a16="http://schemas.microsoft.com/office/drawing/2014/main" id="{8B4FD307-8B60-437E-83E8-470A7ED40ECA}"/>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e la date 4">
            <a:extLst>
              <a:ext uri="{FF2B5EF4-FFF2-40B4-BE49-F238E27FC236}">
                <a16:creationId xmlns:a16="http://schemas.microsoft.com/office/drawing/2014/main" id="{A0C1E055-41CD-48B4-A9A5-928E37DCDE82}"/>
              </a:ext>
            </a:extLst>
          </p:cNvPr>
          <p:cNvSpPr>
            <a:spLocks noGrp="1"/>
          </p:cNvSpPr>
          <p:nvPr>
            <p:ph type="dt" sz="half" idx="10"/>
          </p:nvPr>
        </p:nvSpPr>
        <p:spPr/>
        <p:txBody>
          <a:bodyPr/>
          <a:lstStyle/>
          <a:p>
            <a:fld id="{68477654-5E82-4EA3-889F-4AF9B5EE2BE1}" type="datetimeFigureOut">
              <a:rPr lang="fr-BE" smtClean="0"/>
              <a:t>09-09-20</a:t>
            </a:fld>
            <a:endParaRPr lang="fr-BE"/>
          </a:p>
        </p:txBody>
      </p:sp>
      <p:sp>
        <p:nvSpPr>
          <p:cNvPr id="6" name="Espace réservé du pied de page 5">
            <a:extLst>
              <a:ext uri="{FF2B5EF4-FFF2-40B4-BE49-F238E27FC236}">
                <a16:creationId xmlns:a16="http://schemas.microsoft.com/office/drawing/2014/main" id="{5B693FB8-E28D-4833-A5EB-2B9393E16947}"/>
              </a:ext>
            </a:extLst>
          </p:cNvPr>
          <p:cNvSpPr>
            <a:spLocks noGrp="1"/>
          </p:cNvSpPr>
          <p:nvPr>
            <p:ph type="ftr" sz="quarter" idx="11"/>
          </p:nvPr>
        </p:nvSpPr>
        <p:spPr/>
        <p:txBody>
          <a:bodyPr/>
          <a:lstStyle/>
          <a:p>
            <a:endParaRPr lang="fr-BE"/>
          </a:p>
        </p:txBody>
      </p:sp>
      <p:sp>
        <p:nvSpPr>
          <p:cNvPr id="7" name="Espace réservé du numéro de diapositive 6">
            <a:extLst>
              <a:ext uri="{FF2B5EF4-FFF2-40B4-BE49-F238E27FC236}">
                <a16:creationId xmlns:a16="http://schemas.microsoft.com/office/drawing/2014/main" id="{618F1276-A64A-42CF-A844-4019A0CBB89E}"/>
              </a:ext>
            </a:extLst>
          </p:cNvPr>
          <p:cNvSpPr>
            <a:spLocks noGrp="1"/>
          </p:cNvSpPr>
          <p:nvPr>
            <p:ph type="sldNum" sz="quarter" idx="12"/>
          </p:nvPr>
        </p:nvSpPr>
        <p:spPr/>
        <p:txBody>
          <a:bodyPr/>
          <a:lstStyle/>
          <a:p>
            <a:fld id="{7EA881C9-3C0B-4C39-8F06-54FFF3723C28}" type="slidenum">
              <a:rPr lang="fr-BE" smtClean="0"/>
              <a:t>‹N°›</a:t>
            </a:fld>
            <a:endParaRPr lang="fr-BE"/>
          </a:p>
        </p:txBody>
      </p:sp>
    </p:spTree>
    <p:extLst>
      <p:ext uri="{BB962C8B-B14F-4D97-AF65-F5344CB8AC3E}">
        <p14:creationId xmlns:p14="http://schemas.microsoft.com/office/powerpoint/2010/main" val="2686271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353891-27CE-4302-AD1D-48B1F6AC534B}"/>
              </a:ext>
            </a:extLst>
          </p:cNvPr>
          <p:cNvSpPr>
            <a:spLocks noGrp="1"/>
          </p:cNvSpPr>
          <p:nvPr>
            <p:ph type="title"/>
          </p:nvPr>
        </p:nvSpPr>
        <p:spPr>
          <a:xfrm>
            <a:off x="839788" y="365125"/>
            <a:ext cx="10515600" cy="1325563"/>
          </a:xfrm>
        </p:spPr>
        <p:txBody>
          <a:bodyPr/>
          <a:lstStyle/>
          <a:p>
            <a:r>
              <a:rPr lang="fr-FR"/>
              <a:t>Modifiez le style du titre</a:t>
            </a:r>
            <a:endParaRPr lang="fr-BE"/>
          </a:p>
        </p:txBody>
      </p:sp>
      <p:sp>
        <p:nvSpPr>
          <p:cNvPr id="3" name="Espace réservé du texte 2">
            <a:extLst>
              <a:ext uri="{FF2B5EF4-FFF2-40B4-BE49-F238E27FC236}">
                <a16:creationId xmlns:a16="http://schemas.microsoft.com/office/drawing/2014/main" id="{E4CCBB34-3269-4D5B-A46A-200DD66E8D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A63B0B4-EF47-4340-AB18-55B8097B66E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u texte 4">
            <a:extLst>
              <a:ext uri="{FF2B5EF4-FFF2-40B4-BE49-F238E27FC236}">
                <a16:creationId xmlns:a16="http://schemas.microsoft.com/office/drawing/2014/main" id="{F74B2DB0-66A7-4A50-81F8-E33D63DC23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E26B0BB-F85F-428B-AB9D-A6F89536A8E2}"/>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7" name="Espace réservé de la date 6">
            <a:extLst>
              <a:ext uri="{FF2B5EF4-FFF2-40B4-BE49-F238E27FC236}">
                <a16:creationId xmlns:a16="http://schemas.microsoft.com/office/drawing/2014/main" id="{52AE0BE4-CF5D-4877-940E-45204E06D63E}"/>
              </a:ext>
            </a:extLst>
          </p:cNvPr>
          <p:cNvSpPr>
            <a:spLocks noGrp="1"/>
          </p:cNvSpPr>
          <p:nvPr>
            <p:ph type="dt" sz="half" idx="10"/>
          </p:nvPr>
        </p:nvSpPr>
        <p:spPr/>
        <p:txBody>
          <a:bodyPr/>
          <a:lstStyle/>
          <a:p>
            <a:fld id="{68477654-5E82-4EA3-889F-4AF9B5EE2BE1}" type="datetimeFigureOut">
              <a:rPr lang="fr-BE" smtClean="0"/>
              <a:t>09-09-20</a:t>
            </a:fld>
            <a:endParaRPr lang="fr-BE"/>
          </a:p>
        </p:txBody>
      </p:sp>
      <p:sp>
        <p:nvSpPr>
          <p:cNvPr id="8" name="Espace réservé du pied de page 7">
            <a:extLst>
              <a:ext uri="{FF2B5EF4-FFF2-40B4-BE49-F238E27FC236}">
                <a16:creationId xmlns:a16="http://schemas.microsoft.com/office/drawing/2014/main" id="{CE668750-54AD-4C82-A8CA-F2F699069DE6}"/>
              </a:ext>
            </a:extLst>
          </p:cNvPr>
          <p:cNvSpPr>
            <a:spLocks noGrp="1"/>
          </p:cNvSpPr>
          <p:nvPr>
            <p:ph type="ftr" sz="quarter" idx="11"/>
          </p:nvPr>
        </p:nvSpPr>
        <p:spPr/>
        <p:txBody>
          <a:bodyPr/>
          <a:lstStyle/>
          <a:p>
            <a:endParaRPr lang="fr-BE"/>
          </a:p>
        </p:txBody>
      </p:sp>
      <p:sp>
        <p:nvSpPr>
          <p:cNvPr id="9" name="Espace réservé du numéro de diapositive 8">
            <a:extLst>
              <a:ext uri="{FF2B5EF4-FFF2-40B4-BE49-F238E27FC236}">
                <a16:creationId xmlns:a16="http://schemas.microsoft.com/office/drawing/2014/main" id="{903610FE-C201-4024-8D54-AC629A4465DA}"/>
              </a:ext>
            </a:extLst>
          </p:cNvPr>
          <p:cNvSpPr>
            <a:spLocks noGrp="1"/>
          </p:cNvSpPr>
          <p:nvPr>
            <p:ph type="sldNum" sz="quarter" idx="12"/>
          </p:nvPr>
        </p:nvSpPr>
        <p:spPr/>
        <p:txBody>
          <a:bodyPr/>
          <a:lstStyle/>
          <a:p>
            <a:fld id="{7EA881C9-3C0B-4C39-8F06-54FFF3723C28}" type="slidenum">
              <a:rPr lang="fr-BE" smtClean="0"/>
              <a:t>‹N°›</a:t>
            </a:fld>
            <a:endParaRPr lang="fr-BE"/>
          </a:p>
        </p:txBody>
      </p:sp>
    </p:spTree>
    <p:extLst>
      <p:ext uri="{BB962C8B-B14F-4D97-AF65-F5344CB8AC3E}">
        <p14:creationId xmlns:p14="http://schemas.microsoft.com/office/powerpoint/2010/main" val="2930493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7E8575-DA49-4FD1-9A91-EFFFF698C219}"/>
              </a:ext>
            </a:extLst>
          </p:cNvPr>
          <p:cNvSpPr>
            <a:spLocks noGrp="1"/>
          </p:cNvSpPr>
          <p:nvPr>
            <p:ph type="title"/>
          </p:nvPr>
        </p:nvSpPr>
        <p:spPr/>
        <p:txBody>
          <a:bodyPr/>
          <a:lstStyle/>
          <a:p>
            <a:r>
              <a:rPr lang="fr-FR"/>
              <a:t>Modifiez le style du titre</a:t>
            </a:r>
            <a:endParaRPr lang="fr-BE"/>
          </a:p>
        </p:txBody>
      </p:sp>
      <p:sp>
        <p:nvSpPr>
          <p:cNvPr id="3" name="Espace réservé de la date 2">
            <a:extLst>
              <a:ext uri="{FF2B5EF4-FFF2-40B4-BE49-F238E27FC236}">
                <a16:creationId xmlns:a16="http://schemas.microsoft.com/office/drawing/2014/main" id="{C3992D0A-B7EC-447B-9EE8-2F1BE62C916D}"/>
              </a:ext>
            </a:extLst>
          </p:cNvPr>
          <p:cNvSpPr>
            <a:spLocks noGrp="1"/>
          </p:cNvSpPr>
          <p:nvPr>
            <p:ph type="dt" sz="half" idx="10"/>
          </p:nvPr>
        </p:nvSpPr>
        <p:spPr/>
        <p:txBody>
          <a:bodyPr/>
          <a:lstStyle/>
          <a:p>
            <a:fld id="{68477654-5E82-4EA3-889F-4AF9B5EE2BE1}" type="datetimeFigureOut">
              <a:rPr lang="fr-BE" smtClean="0"/>
              <a:t>09-09-20</a:t>
            </a:fld>
            <a:endParaRPr lang="fr-BE"/>
          </a:p>
        </p:txBody>
      </p:sp>
      <p:sp>
        <p:nvSpPr>
          <p:cNvPr id="4" name="Espace réservé du pied de page 3">
            <a:extLst>
              <a:ext uri="{FF2B5EF4-FFF2-40B4-BE49-F238E27FC236}">
                <a16:creationId xmlns:a16="http://schemas.microsoft.com/office/drawing/2014/main" id="{2B22688A-A0C3-4F95-8746-D8C9F56F9729}"/>
              </a:ext>
            </a:extLst>
          </p:cNvPr>
          <p:cNvSpPr>
            <a:spLocks noGrp="1"/>
          </p:cNvSpPr>
          <p:nvPr>
            <p:ph type="ftr" sz="quarter" idx="11"/>
          </p:nvPr>
        </p:nvSpPr>
        <p:spPr/>
        <p:txBody>
          <a:bodyPr/>
          <a:lstStyle/>
          <a:p>
            <a:endParaRPr lang="fr-BE"/>
          </a:p>
        </p:txBody>
      </p:sp>
      <p:sp>
        <p:nvSpPr>
          <p:cNvPr id="5" name="Espace réservé du numéro de diapositive 4">
            <a:extLst>
              <a:ext uri="{FF2B5EF4-FFF2-40B4-BE49-F238E27FC236}">
                <a16:creationId xmlns:a16="http://schemas.microsoft.com/office/drawing/2014/main" id="{0F0B42BD-C168-4E2C-A017-C8545E65BFAA}"/>
              </a:ext>
            </a:extLst>
          </p:cNvPr>
          <p:cNvSpPr>
            <a:spLocks noGrp="1"/>
          </p:cNvSpPr>
          <p:nvPr>
            <p:ph type="sldNum" sz="quarter" idx="12"/>
          </p:nvPr>
        </p:nvSpPr>
        <p:spPr/>
        <p:txBody>
          <a:bodyPr/>
          <a:lstStyle/>
          <a:p>
            <a:fld id="{7EA881C9-3C0B-4C39-8F06-54FFF3723C28}" type="slidenum">
              <a:rPr lang="fr-BE" smtClean="0"/>
              <a:t>‹N°›</a:t>
            </a:fld>
            <a:endParaRPr lang="fr-BE"/>
          </a:p>
        </p:txBody>
      </p:sp>
    </p:spTree>
    <p:extLst>
      <p:ext uri="{BB962C8B-B14F-4D97-AF65-F5344CB8AC3E}">
        <p14:creationId xmlns:p14="http://schemas.microsoft.com/office/powerpoint/2010/main" val="2562402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C97D922-31CB-43E9-B4EE-54B7B2F43F7B}"/>
              </a:ext>
            </a:extLst>
          </p:cNvPr>
          <p:cNvSpPr>
            <a:spLocks noGrp="1"/>
          </p:cNvSpPr>
          <p:nvPr>
            <p:ph type="dt" sz="half" idx="10"/>
          </p:nvPr>
        </p:nvSpPr>
        <p:spPr/>
        <p:txBody>
          <a:bodyPr/>
          <a:lstStyle/>
          <a:p>
            <a:fld id="{68477654-5E82-4EA3-889F-4AF9B5EE2BE1}" type="datetimeFigureOut">
              <a:rPr lang="fr-BE" smtClean="0"/>
              <a:t>09-09-20</a:t>
            </a:fld>
            <a:endParaRPr lang="fr-BE"/>
          </a:p>
        </p:txBody>
      </p:sp>
      <p:sp>
        <p:nvSpPr>
          <p:cNvPr id="3" name="Espace réservé du pied de page 2">
            <a:extLst>
              <a:ext uri="{FF2B5EF4-FFF2-40B4-BE49-F238E27FC236}">
                <a16:creationId xmlns:a16="http://schemas.microsoft.com/office/drawing/2014/main" id="{C764DC22-EA59-4C74-A6FF-69FDB9A6812F}"/>
              </a:ext>
            </a:extLst>
          </p:cNvPr>
          <p:cNvSpPr>
            <a:spLocks noGrp="1"/>
          </p:cNvSpPr>
          <p:nvPr>
            <p:ph type="ftr" sz="quarter" idx="11"/>
          </p:nvPr>
        </p:nvSpPr>
        <p:spPr/>
        <p:txBody>
          <a:bodyPr/>
          <a:lstStyle/>
          <a:p>
            <a:endParaRPr lang="fr-BE"/>
          </a:p>
        </p:txBody>
      </p:sp>
      <p:sp>
        <p:nvSpPr>
          <p:cNvPr id="4" name="Espace réservé du numéro de diapositive 3">
            <a:extLst>
              <a:ext uri="{FF2B5EF4-FFF2-40B4-BE49-F238E27FC236}">
                <a16:creationId xmlns:a16="http://schemas.microsoft.com/office/drawing/2014/main" id="{9B171B32-5CBE-4EED-AA58-AEF834A47132}"/>
              </a:ext>
            </a:extLst>
          </p:cNvPr>
          <p:cNvSpPr>
            <a:spLocks noGrp="1"/>
          </p:cNvSpPr>
          <p:nvPr>
            <p:ph type="sldNum" sz="quarter" idx="12"/>
          </p:nvPr>
        </p:nvSpPr>
        <p:spPr/>
        <p:txBody>
          <a:bodyPr/>
          <a:lstStyle/>
          <a:p>
            <a:fld id="{7EA881C9-3C0B-4C39-8F06-54FFF3723C28}" type="slidenum">
              <a:rPr lang="fr-BE" smtClean="0"/>
              <a:t>‹N°›</a:t>
            </a:fld>
            <a:endParaRPr lang="fr-BE"/>
          </a:p>
        </p:txBody>
      </p:sp>
    </p:spTree>
    <p:extLst>
      <p:ext uri="{BB962C8B-B14F-4D97-AF65-F5344CB8AC3E}">
        <p14:creationId xmlns:p14="http://schemas.microsoft.com/office/powerpoint/2010/main" val="2905274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A9DED0-DACA-4E6C-A6BC-F0362B66DA8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du contenu 2">
            <a:extLst>
              <a:ext uri="{FF2B5EF4-FFF2-40B4-BE49-F238E27FC236}">
                <a16:creationId xmlns:a16="http://schemas.microsoft.com/office/drawing/2014/main" id="{1387DC38-858A-4DC8-AC23-4E255228BF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texte 3">
            <a:extLst>
              <a:ext uri="{FF2B5EF4-FFF2-40B4-BE49-F238E27FC236}">
                <a16:creationId xmlns:a16="http://schemas.microsoft.com/office/drawing/2014/main" id="{EDF2F56E-1034-4264-BDEC-3CE2AD8D32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CD711B8-020D-4C80-9EDC-60F0F61E8441}"/>
              </a:ext>
            </a:extLst>
          </p:cNvPr>
          <p:cNvSpPr>
            <a:spLocks noGrp="1"/>
          </p:cNvSpPr>
          <p:nvPr>
            <p:ph type="dt" sz="half" idx="10"/>
          </p:nvPr>
        </p:nvSpPr>
        <p:spPr/>
        <p:txBody>
          <a:bodyPr/>
          <a:lstStyle/>
          <a:p>
            <a:fld id="{68477654-5E82-4EA3-889F-4AF9B5EE2BE1}" type="datetimeFigureOut">
              <a:rPr lang="fr-BE" smtClean="0"/>
              <a:t>09-09-20</a:t>
            </a:fld>
            <a:endParaRPr lang="fr-BE"/>
          </a:p>
        </p:txBody>
      </p:sp>
      <p:sp>
        <p:nvSpPr>
          <p:cNvPr id="6" name="Espace réservé du pied de page 5">
            <a:extLst>
              <a:ext uri="{FF2B5EF4-FFF2-40B4-BE49-F238E27FC236}">
                <a16:creationId xmlns:a16="http://schemas.microsoft.com/office/drawing/2014/main" id="{8B25B3FD-081D-4E2F-8D9D-DEC0CF2608F7}"/>
              </a:ext>
            </a:extLst>
          </p:cNvPr>
          <p:cNvSpPr>
            <a:spLocks noGrp="1"/>
          </p:cNvSpPr>
          <p:nvPr>
            <p:ph type="ftr" sz="quarter" idx="11"/>
          </p:nvPr>
        </p:nvSpPr>
        <p:spPr/>
        <p:txBody>
          <a:bodyPr/>
          <a:lstStyle/>
          <a:p>
            <a:endParaRPr lang="fr-BE"/>
          </a:p>
        </p:txBody>
      </p:sp>
      <p:sp>
        <p:nvSpPr>
          <p:cNvPr id="7" name="Espace réservé du numéro de diapositive 6">
            <a:extLst>
              <a:ext uri="{FF2B5EF4-FFF2-40B4-BE49-F238E27FC236}">
                <a16:creationId xmlns:a16="http://schemas.microsoft.com/office/drawing/2014/main" id="{C7CB7D75-87E5-41F8-87C3-C26BE3DB97A6}"/>
              </a:ext>
            </a:extLst>
          </p:cNvPr>
          <p:cNvSpPr>
            <a:spLocks noGrp="1"/>
          </p:cNvSpPr>
          <p:nvPr>
            <p:ph type="sldNum" sz="quarter" idx="12"/>
          </p:nvPr>
        </p:nvSpPr>
        <p:spPr/>
        <p:txBody>
          <a:bodyPr/>
          <a:lstStyle/>
          <a:p>
            <a:fld id="{7EA881C9-3C0B-4C39-8F06-54FFF3723C28}" type="slidenum">
              <a:rPr lang="fr-BE" smtClean="0"/>
              <a:t>‹N°›</a:t>
            </a:fld>
            <a:endParaRPr lang="fr-BE"/>
          </a:p>
        </p:txBody>
      </p:sp>
    </p:spTree>
    <p:extLst>
      <p:ext uri="{BB962C8B-B14F-4D97-AF65-F5344CB8AC3E}">
        <p14:creationId xmlns:p14="http://schemas.microsoft.com/office/powerpoint/2010/main" val="1040467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10E5B2-2258-4BDA-AE2A-8203EB38D20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pour une image  2">
            <a:extLst>
              <a:ext uri="{FF2B5EF4-FFF2-40B4-BE49-F238E27FC236}">
                <a16:creationId xmlns:a16="http://schemas.microsoft.com/office/drawing/2014/main" id="{281057B4-2D81-402B-BF3D-64A5D6DCA7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a:extLst>
              <a:ext uri="{FF2B5EF4-FFF2-40B4-BE49-F238E27FC236}">
                <a16:creationId xmlns:a16="http://schemas.microsoft.com/office/drawing/2014/main" id="{D35CA35F-0CF5-4A20-968D-36362ED85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BF590C4-15AA-4AA9-A922-0AC87AEFC280}"/>
              </a:ext>
            </a:extLst>
          </p:cNvPr>
          <p:cNvSpPr>
            <a:spLocks noGrp="1"/>
          </p:cNvSpPr>
          <p:nvPr>
            <p:ph type="dt" sz="half" idx="10"/>
          </p:nvPr>
        </p:nvSpPr>
        <p:spPr/>
        <p:txBody>
          <a:bodyPr/>
          <a:lstStyle/>
          <a:p>
            <a:fld id="{68477654-5E82-4EA3-889F-4AF9B5EE2BE1}" type="datetimeFigureOut">
              <a:rPr lang="fr-BE" smtClean="0"/>
              <a:t>09-09-20</a:t>
            </a:fld>
            <a:endParaRPr lang="fr-BE"/>
          </a:p>
        </p:txBody>
      </p:sp>
      <p:sp>
        <p:nvSpPr>
          <p:cNvPr id="6" name="Espace réservé du pied de page 5">
            <a:extLst>
              <a:ext uri="{FF2B5EF4-FFF2-40B4-BE49-F238E27FC236}">
                <a16:creationId xmlns:a16="http://schemas.microsoft.com/office/drawing/2014/main" id="{FEF1495C-86ED-4C35-BCFE-C66805E8F600}"/>
              </a:ext>
            </a:extLst>
          </p:cNvPr>
          <p:cNvSpPr>
            <a:spLocks noGrp="1"/>
          </p:cNvSpPr>
          <p:nvPr>
            <p:ph type="ftr" sz="quarter" idx="11"/>
          </p:nvPr>
        </p:nvSpPr>
        <p:spPr/>
        <p:txBody>
          <a:bodyPr/>
          <a:lstStyle/>
          <a:p>
            <a:endParaRPr lang="fr-BE"/>
          </a:p>
        </p:txBody>
      </p:sp>
      <p:sp>
        <p:nvSpPr>
          <p:cNvPr id="7" name="Espace réservé du numéro de diapositive 6">
            <a:extLst>
              <a:ext uri="{FF2B5EF4-FFF2-40B4-BE49-F238E27FC236}">
                <a16:creationId xmlns:a16="http://schemas.microsoft.com/office/drawing/2014/main" id="{C3703E50-6522-4E0E-A7D4-A16444D12D61}"/>
              </a:ext>
            </a:extLst>
          </p:cNvPr>
          <p:cNvSpPr>
            <a:spLocks noGrp="1"/>
          </p:cNvSpPr>
          <p:nvPr>
            <p:ph type="sldNum" sz="quarter" idx="12"/>
          </p:nvPr>
        </p:nvSpPr>
        <p:spPr/>
        <p:txBody>
          <a:bodyPr/>
          <a:lstStyle/>
          <a:p>
            <a:fld id="{7EA881C9-3C0B-4C39-8F06-54FFF3723C28}" type="slidenum">
              <a:rPr lang="fr-BE" smtClean="0"/>
              <a:t>‹N°›</a:t>
            </a:fld>
            <a:endParaRPr lang="fr-BE"/>
          </a:p>
        </p:txBody>
      </p:sp>
    </p:spTree>
    <p:extLst>
      <p:ext uri="{BB962C8B-B14F-4D97-AF65-F5344CB8AC3E}">
        <p14:creationId xmlns:p14="http://schemas.microsoft.com/office/powerpoint/2010/main" val="2281314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FC5DAE7-2AF2-4024-BF51-B1647C4DA7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BE"/>
          </a:p>
        </p:txBody>
      </p:sp>
      <p:sp>
        <p:nvSpPr>
          <p:cNvPr id="3" name="Espace réservé du texte 2">
            <a:extLst>
              <a:ext uri="{FF2B5EF4-FFF2-40B4-BE49-F238E27FC236}">
                <a16:creationId xmlns:a16="http://schemas.microsoft.com/office/drawing/2014/main" id="{68675276-FD1C-4E57-AD3D-7143D7816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E7815767-C39E-4AFD-8761-E5647DBAAE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477654-5E82-4EA3-889F-4AF9B5EE2BE1}" type="datetimeFigureOut">
              <a:rPr lang="fr-BE" smtClean="0"/>
              <a:t>09-09-20</a:t>
            </a:fld>
            <a:endParaRPr lang="fr-BE"/>
          </a:p>
        </p:txBody>
      </p:sp>
      <p:sp>
        <p:nvSpPr>
          <p:cNvPr id="5" name="Espace réservé du pied de page 4">
            <a:extLst>
              <a:ext uri="{FF2B5EF4-FFF2-40B4-BE49-F238E27FC236}">
                <a16:creationId xmlns:a16="http://schemas.microsoft.com/office/drawing/2014/main" id="{089E5237-3DD8-43FA-8166-99CE250F0A2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a:extLst>
              <a:ext uri="{FF2B5EF4-FFF2-40B4-BE49-F238E27FC236}">
                <a16:creationId xmlns:a16="http://schemas.microsoft.com/office/drawing/2014/main" id="{19F7CE8F-C4D6-4A85-9A15-6A167ADE70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A881C9-3C0B-4C39-8F06-54FFF3723C28}" type="slidenum">
              <a:rPr lang="fr-BE" smtClean="0"/>
              <a:t>‹N°›</a:t>
            </a:fld>
            <a:endParaRPr lang="fr-BE"/>
          </a:p>
        </p:txBody>
      </p:sp>
    </p:spTree>
    <p:extLst>
      <p:ext uri="{BB962C8B-B14F-4D97-AF65-F5344CB8AC3E}">
        <p14:creationId xmlns:p14="http://schemas.microsoft.com/office/powerpoint/2010/main" val="4084065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95E6F7-76D9-4205-9436-748DAF66E200}"/>
              </a:ext>
            </a:extLst>
          </p:cNvPr>
          <p:cNvSpPr>
            <a:spLocks noGrp="1"/>
          </p:cNvSpPr>
          <p:nvPr>
            <p:ph type="ctrTitle"/>
          </p:nvPr>
        </p:nvSpPr>
        <p:spPr/>
        <p:txBody>
          <a:bodyPr>
            <a:normAutofit fontScale="90000"/>
          </a:bodyPr>
          <a:lstStyle/>
          <a:p>
            <a:r>
              <a:rPr lang="fr-BE" sz="4000" cap="all" dirty="0">
                <a:effectLst/>
                <a:latin typeface="+mn-lt"/>
                <a:ea typeface="Calibri" panose="020F0502020204030204" pitchFamily="34" charset="0"/>
                <a:cs typeface="Times New Roman" panose="02020603050405020304" pitchFamily="18" charset="0"/>
              </a:rPr>
              <a:t>Passage(s) de frontière(s) : les traductions d’auteurs russes dans l’Italie de l’entre-deux-guerres</a:t>
            </a:r>
            <a:br>
              <a:rPr lang="fr-BE" sz="1800" dirty="0">
                <a:effectLst/>
                <a:latin typeface="Calibri" panose="020F0502020204030204" pitchFamily="34" charset="0"/>
                <a:ea typeface="Calibri" panose="020F0502020204030204" pitchFamily="34" charset="0"/>
                <a:cs typeface="Times New Roman" panose="02020603050405020304" pitchFamily="18" charset="0"/>
              </a:rPr>
            </a:br>
            <a:endParaRPr lang="fr-BE" dirty="0"/>
          </a:p>
        </p:txBody>
      </p:sp>
      <p:sp>
        <p:nvSpPr>
          <p:cNvPr id="3" name="Sous-titre 2">
            <a:extLst>
              <a:ext uri="{FF2B5EF4-FFF2-40B4-BE49-F238E27FC236}">
                <a16:creationId xmlns:a16="http://schemas.microsoft.com/office/drawing/2014/main" id="{DBEB21B7-A4AA-453D-AD75-BB02D95E7073}"/>
              </a:ext>
            </a:extLst>
          </p:cNvPr>
          <p:cNvSpPr>
            <a:spLocks noGrp="1"/>
          </p:cNvSpPr>
          <p:nvPr>
            <p:ph type="subTitle" idx="1"/>
          </p:nvPr>
        </p:nvSpPr>
        <p:spPr/>
        <p:txBody>
          <a:bodyPr/>
          <a:lstStyle/>
          <a:p>
            <a:r>
              <a:rPr lang="fr-BE" dirty="0"/>
              <a:t>Laurent </a:t>
            </a:r>
            <a:r>
              <a:rPr lang="fr-BE" dirty="0" err="1"/>
              <a:t>Béghin</a:t>
            </a:r>
            <a:endParaRPr lang="fr-BE" dirty="0"/>
          </a:p>
        </p:txBody>
      </p:sp>
    </p:spTree>
    <p:extLst>
      <p:ext uri="{BB962C8B-B14F-4D97-AF65-F5344CB8AC3E}">
        <p14:creationId xmlns:p14="http://schemas.microsoft.com/office/powerpoint/2010/main" val="239775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F2DF71-1816-4312-8791-2D5EC46EC84B}"/>
              </a:ext>
            </a:extLst>
          </p:cNvPr>
          <p:cNvSpPr>
            <a:spLocks noGrp="1"/>
          </p:cNvSpPr>
          <p:nvPr>
            <p:ph type="title"/>
          </p:nvPr>
        </p:nvSpPr>
        <p:spPr/>
        <p:txBody>
          <a:bodyPr/>
          <a:lstStyle/>
          <a:p>
            <a:pPr algn="ctr"/>
            <a:r>
              <a:rPr lang="fr-BE" dirty="0"/>
              <a:t>2.</a:t>
            </a:r>
            <a:br>
              <a:rPr lang="fr-BE" dirty="0"/>
            </a:br>
            <a:r>
              <a:rPr lang="fr-BE" dirty="0"/>
              <a:t>Les traductions du russe</a:t>
            </a:r>
          </a:p>
        </p:txBody>
      </p:sp>
      <p:sp>
        <p:nvSpPr>
          <p:cNvPr id="3" name="Espace réservé du texte 2">
            <a:extLst>
              <a:ext uri="{FF2B5EF4-FFF2-40B4-BE49-F238E27FC236}">
                <a16:creationId xmlns:a16="http://schemas.microsoft.com/office/drawing/2014/main" id="{4B27E773-2F0B-455E-B71B-D952263AFD52}"/>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3178936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162994-FCA3-4CF2-8BEF-2A0C1C3D51CC}"/>
              </a:ext>
            </a:extLst>
          </p:cNvPr>
          <p:cNvSpPr>
            <a:spLocks noGrp="1"/>
          </p:cNvSpPr>
          <p:nvPr>
            <p:ph type="title"/>
          </p:nvPr>
        </p:nvSpPr>
        <p:spPr/>
        <p:txBody>
          <a:bodyPr/>
          <a:lstStyle/>
          <a:p>
            <a:r>
              <a:rPr lang="fr-BE" dirty="0"/>
              <a:t>2.1. Enquête bibliométrique </a:t>
            </a:r>
          </a:p>
        </p:txBody>
      </p:sp>
      <p:sp>
        <p:nvSpPr>
          <p:cNvPr id="3" name="Espace réservé du contenu 2">
            <a:extLst>
              <a:ext uri="{FF2B5EF4-FFF2-40B4-BE49-F238E27FC236}">
                <a16:creationId xmlns:a16="http://schemas.microsoft.com/office/drawing/2014/main" id="{2DF7F629-3501-47D6-9C84-F7F50B740C29}"/>
              </a:ext>
            </a:extLst>
          </p:cNvPr>
          <p:cNvSpPr>
            <a:spLocks noGrp="1"/>
          </p:cNvSpPr>
          <p:nvPr>
            <p:ph idx="1"/>
          </p:nvPr>
        </p:nvSpPr>
        <p:spPr/>
        <p:txBody>
          <a:bodyPr/>
          <a:lstStyle/>
          <a:p>
            <a:pPr marL="0" indent="0" algn="just">
              <a:buNone/>
            </a:pPr>
            <a:r>
              <a:rPr lang="fr-BE" dirty="0"/>
              <a:t>Cette augmentation du nombre des traductions dans l’entre-deux-guerres concerne aussi la littérature russe.</a:t>
            </a:r>
          </a:p>
          <a:p>
            <a:pPr marL="0" indent="0" algn="just">
              <a:buNone/>
            </a:pPr>
            <a:endParaRPr lang="fr-BE" dirty="0"/>
          </a:p>
          <a:p>
            <a:pPr marL="0" indent="0" algn="just">
              <a:buNone/>
            </a:pPr>
            <a:r>
              <a:rPr lang="fr-BE" dirty="0">
                <a:ea typeface="Times New Roman" panose="02020603050405020304" pitchFamily="18" charset="0"/>
              </a:rPr>
              <a:t>Toutefois celle-ci</a:t>
            </a:r>
            <a:r>
              <a:rPr lang="fr-BE" dirty="0">
                <a:effectLst/>
                <a:ea typeface="Times New Roman" panose="02020603050405020304" pitchFamily="18" charset="0"/>
              </a:rPr>
              <a:t> était loin d’être inconnue en Italie avant la Première Guerre mondiale. </a:t>
            </a:r>
          </a:p>
          <a:p>
            <a:pPr marL="0" indent="0" algn="just">
              <a:buNone/>
            </a:pPr>
            <a:r>
              <a:rPr lang="fr-BE" dirty="0">
                <a:effectLst/>
                <a:ea typeface="Times New Roman" panose="02020603050405020304" pitchFamily="18" charset="0"/>
              </a:rPr>
              <a:t>Si entre 1870 et 1893 on publie rarement plus de trois traductions d’ouvrages russes (belles-lettres) par an (avec quelques pics: 1890: 4; 1892: 7), leur nombre augmente à partir de 1894.</a:t>
            </a:r>
          </a:p>
        </p:txBody>
      </p:sp>
    </p:spTree>
    <p:extLst>
      <p:ext uri="{BB962C8B-B14F-4D97-AF65-F5344CB8AC3E}">
        <p14:creationId xmlns:p14="http://schemas.microsoft.com/office/powerpoint/2010/main" val="390512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6757F3-0729-4203-B360-6B684371971C}"/>
              </a:ext>
            </a:extLst>
          </p:cNvPr>
          <p:cNvSpPr>
            <a:spLocks noGrp="1"/>
          </p:cNvSpPr>
          <p:nvPr>
            <p:ph type="title"/>
          </p:nvPr>
        </p:nvSpPr>
        <p:spPr/>
        <p:txBody>
          <a:bodyPr/>
          <a:lstStyle/>
          <a:p>
            <a:r>
              <a:rPr lang="fr-BE" dirty="0"/>
              <a:t>2.1. Enquête bibliométrique: 1870-1914</a:t>
            </a:r>
          </a:p>
        </p:txBody>
      </p:sp>
      <p:sp>
        <p:nvSpPr>
          <p:cNvPr id="3" name="Espace réservé du contenu 2">
            <a:extLst>
              <a:ext uri="{FF2B5EF4-FFF2-40B4-BE49-F238E27FC236}">
                <a16:creationId xmlns:a16="http://schemas.microsoft.com/office/drawing/2014/main" id="{2922153D-D18F-49DF-ACE9-82AE26AD84B6}"/>
              </a:ext>
            </a:extLst>
          </p:cNvPr>
          <p:cNvSpPr>
            <a:spLocks noGrp="1"/>
          </p:cNvSpPr>
          <p:nvPr>
            <p:ph idx="1"/>
          </p:nvPr>
        </p:nvSpPr>
        <p:spPr/>
        <p:txBody>
          <a:bodyPr/>
          <a:lstStyle/>
          <a:p>
            <a:pPr marL="0" indent="0" algn="just">
              <a:buNone/>
              <a:tabLst>
                <a:tab pos="-457200" algn="l"/>
              </a:tabLst>
            </a:pPr>
            <a:r>
              <a:rPr lang="it-IT" sz="2000" spc="-15" dirty="0">
                <a:effectLst/>
                <a:ea typeface="Times New Roman" panose="02020603050405020304" pitchFamily="18" charset="0"/>
              </a:rPr>
              <a:t>1894: 7	 	1898: 4	 	1901: 20		1904: 5		1907: 4		1910: 3		</a:t>
            </a:r>
            <a:endParaRPr lang="fr-BE" sz="2000" dirty="0">
              <a:effectLst/>
              <a:ea typeface="Times New Roman" panose="02020603050405020304" pitchFamily="18" charset="0"/>
            </a:endParaRPr>
          </a:p>
          <a:p>
            <a:pPr marL="0" indent="0" algn="just">
              <a:buNone/>
              <a:tabLst>
                <a:tab pos="-457200" algn="l"/>
              </a:tabLst>
            </a:pPr>
            <a:r>
              <a:rPr lang="it-IT" sz="2000" spc="-15" dirty="0">
                <a:effectLst/>
                <a:ea typeface="Times New Roman" panose="02020603050405020304" pitchFamily="18" charset="0"/>
              </a:rPr>
              <a:t>1895: 5		1899: 5		1902: 18 	</a:t>
            </a:r>
            <a:r>
              <a:rPr lang="it-IT" sz="2000" b="1" spc="-15" dirty="0">
                <a:solidFill>
                  <a:srgbClr val="FF0000"/>
                </a:solidFill>
                <a:effectLst/>
                <a:ea typeface="Times New Roman" panose="02020603050405020304" pitchFamily="18" charset="0"/>
              </a:rPr>
              <a:t>1905: 17</a:t>
            </a:r>
            <a:r>
              <a:rPr lang="it-IT" sz="2000" spc="-15" dirty="0">
                <a:effectLst/>
                <a:ea typeface="Times New Roman" panose="02020603050405020304" pitchFamily="18" charset="0"/>
              </a:rPr>
              <a:t>		1908: 7		1911: 5</a:t>
            </a:r>
            <a:endParaRPr lang="fr-BE" sz="2000" dirty="0">
              <a:effectLst/>
              <a:ea typeface="Times New Roman" panose="02020603050405020304" pitchFamily="18" charset="0"/>
            </a:endParaRPr>
          </a:p>
          <a:p>
            <a:pPr marL="0" indent="0" algn="just">
              <a:buNone/>
              <a:tabLst>
                <a:tab pos="-457200" algn="l"/>
              </a:tabLst>
            </a:pPr>
            <a:r>
              <a:rPr lang="it-IT" sz="2000" spc="-15" dirty="0">
                <a:effectLst/>
                <a:ea typeface="Times New Roman" panose="02020603050405020304" pitchFamily="18" charset="0"/>
              </a:rPr>
              <a:t>1897: 1		1900: 8		1903: 11		</a:t>
            </a:r>
            <a:r>
              <a:rPr lang="it-IT" sz="2000" b="1" spc="-15" dirty="0">
                <a:solidFill>
                  <a:srgbClr val="FF0000"/>
                </a:solidFill>
                <a:effectLst/>
                <a:ea typeface="Times New Roman" panose="02020603050405020304" pitchFamily="18" charset="0"/>
              </a:rPr>
              <a:t>1906: 21</a:t>
            </a:r>
            <a:r>
              <a:rPr lang="it-IT" sz="2000" b="1" spc="-15" dirty="0">
                <a:effectLst/>
                <a:ea typeface="Times New Roman" panose="02020603050405020304" pitchFamily="18" charset="0"/>
              </a:rPr>
              <a:t>	</a:t>
            </a:r>
            <a:r>
              <a:rPr lang="it-IT" sz="2000" spc="-15" dirty="0">
                <a:effectLst/>
                <a:ea typeface="Times New Roman" panose="02020603050405020304" pitchFamily="18" charset="0"/>
              </a:rPr>
              <a:t>	1909: 5		1912: 6</a:t>
            </a:r>
            <a:endParaRPr lang="fr-BE" sz="2000" dirty="0">
              <a:effectLst/>
              <a:ea typeface="Times New Roman" panose="02020603050405020304" pitchFamily="18" charset="0"/>
            </a:endParaRPr>
          </a:p>
          <a:p>
            <a:pPr marL="0" indent="0">
              <a:buNone/>
            </a:pPr>
            <a:endParaRPr lang="fr-BE" dirty="0"/>
          </a:p>
          <a:p>
            <a:pPr marL="0" indent="0">
              <a:buNone/>
            </a:pPr>
            <a:endParaRPr lang="fr-BE" dirty="0"/>
          </a:p>
          <a:p>
            <a:pPr marL="0" indent="0">
              <a:buNone/>
            </a:pPr>
            <a:r>
              <a:rPr lang="fr-BE" dirty="0"/>
              <a:t>Au total (1870-1914): plus ou moins 220 versions</a:t>
            </a:r>
          </a:p>
          <a:p>
            <a:pPr marL="0" indent="0">
              <a:buNone/>
            </a:pPr>
            <a:endParaRPr lang="fr-BE" dirty="0"/>
          </a:p>
        </p:txBody>
      </p:sp>
    </p:spTree>
    <p:extLst>
      <p:ext uri="{BB962C8B-B14F-4D97-AF65-F5344CB8AC3E}">
        <p14:creationId xmlns:p14="http://schemas.microsoft.com/office/powerpoint/2010/main" val="2081142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8A73C3-8C0E-499C-ACF5-E154F632A8F0}"/>
              </a:ext>
            </a:extLst>
          </p:cNvPr>
          <p:cNvSpPr>
            <a:spLocks noGrp="1"/>
          </p:cNvSpPr>
          <p:nvPr>
            <p:ph type="title"/>
          </p:nvPr>
        </p:nvSpPr>
        <p:spPr/>
        <p:txBody>
          <a:bodyPr/>
          <a:lstStyle/>
          <a:p>
            <a:r>
              <a:rPr lang="fr-BE" dirty="0"/>
              <a:t>2.1. Enquête bibliométrique: 1870-1914</a:t>
            </a:r>
          </a:p>
        </p:txBody>
      </p:sp>
      <p:sp>
        <p:nvSpPr>
          <p:cNvPr id="3" name="Espace réservé du contenu 2">
            <a:extLst>
              <a:ext uri="{FF2B5EF4-FFF2-40B4-BE49-F238E27FC236}">
                <a16:creationId xmlns:a16="http://schemas.microsoft.com/office/drawing/2014/main" id="{1F2ED6CC-AE47-4332-9E4C-32D309ACD513}"/>
              </a:ext>
            </a:extLst>
          </p:cNvPr>
          <p:cNvSpPr>
            <a:spLocks noGrp="1"/>
          </p:cNvSpPr>
          <p:nvPr>
            <p:ph idx="1"/>
          </p:nvPr>
        </p:nvSpPr>
        <p:spPr/>
        <p:txBody>
          <a:bodyPr>
            <a:normAutofit fontScale="92500" lnSpcReduction="10000"/>
          </a:bodyPr>
          <a:lstStyle/>
          <a:p>
            <a:pPr marL="514350" indent="-514350" algn="just">
              <a:buAutoNum type="arabicPeriod"/>
            </a:pPr>
            <a:r>
              <a:rPr lang="fr-BE" dirty="0"/>
              <a:t>Chiffres relativement modestes;</a:t>
            </a:r>
          </a:p>
          <a:p>
            <a:pPr marL="514350" indent="-514350" algn="just">
              <a:buAutoNum type="arabicPeriod"/>
            </a:pPr>
            <a:r>
              <a:rPr lang="fr-BE" dirty="0"/>
              <a:t>« L’influence des événements »: 1905-1906</a:t>
            </a:r>
          </a:p>
          <a:p>
            <a:pPr marL="514350" indent="-514350" algn="just">
              <a:buAutoNum type="arabicPeriod"/>
            </a:pPr>
            <a:r>
              <a:rPr lang="fr-BE" dirty="0"/>
              <a:t>Peu d’auteurs traduits:</a:t>
            </a:r>
          </a:p>
          <a:p>
            <a:pPr marL="0" indent="0" algn="just">
              <a:buNone/>
            </a:pPr>
            <a:r>
              <a:rPr lang="fr-BE" dirty="0"/>
              <a:t>		</a:t>
            </a:r>
            <a:r>
              <a:rPr lang="fr-BE" b="1" dirty="0">
                <a:solidFill>
                  <a:srgbClr val="FF0000"/>
                </a:solidFill>
              </a:rPr>
              <a:t>Léon Tolstoï</a:t>
            </a:r>
            <a:r>
              <a:rPr lang="fr-BE" dirty="0"/>
              <a:t>: un peu plus de 100 versions</a:t>
            </a:r>
          </a:p>
          <a:p>
            <a:pPr marL="0" indent="0" algn="just">
              <a:buNone/>
            </a:pPr>
            <a:r>
              <a:rPr lang="fr-BE" dirty="0"/>
              <a:t>		Ivan </a:t>
            </a:r>
            <a:r>
              <a:rPr lang="fr-BE" dirty="0" err="1"/>
              <a:t>T</a:t>
            </a:r>
            <a:r>
              <a:rPr lang="fr-BE" dirty="0" err="1">
                <a:effectLst/>
                <a:ea typeface="Times New Roman" panose="02020603050405020304" pitchFamily="18" charset="0"/>
              </a:rPr>
              <a:t>ourguéniev</a:t>
            </a:r>
            <a:r>
              <a:rPr lang="fr-BE" dirty="0">
                <a:effectLst/>
                <a:ea typeface="Times New Roman" panose="02020603050405020304" pitchFamily="18" charset="0"/>
              </a:rPr>
              <a:t> : 25 versions </a:t>
            </a:r>
          </a:p>
          <a:p>
            <a:pPr marL="0" indent="0" algn="just">
              <a:buNone/>
            </a:pPr>
            <a:r>
              <a:rPr lang="fr-BE" dirty="0">
                <a:ea typeface="Times New Roman" panose="02020603050405020304" pitchFamily="18" charset="0"/>
              </a:rPr>
              <a:t>		</a:t>
            </a:r>
            <a:r>
              <a:rPr lang="fr-BE" dirty="0">
                <a:effectLst/>
                <a:ea typeface="Times New Roman" panose="02020603050405020304" pitchFamily="18" charset="0"/>
              </a:rPr>
              <a:t>Gorki : 23 versions </a:t>
            </a:r>
          </a:p>
          <a:p>
            <a:pPr marL="0" indent="0" algn="just">
              <a:buNone/>
            </a:pPr>
            <a:r>
              <a:rPr lang="fr-BE" dirty="0">
                <a:ea typeface="Times New Roman" panose="02020603050405020304" pitchFamily="18" charset="0"/>
              </a:rPr>
              <a:t>		</a:t>
            </a:r>
            <a:r>
              <a:rPr lang="fr-BE" dirty="0">
                <a:effectLst/>
                <a:ea typeface="Times New Roman" panose="02020603050405020304" pitchFamily="18" charset="0"/>
              </a:rPr>
              <a:t>Dostoïevski : 18 versions </a:t>
            </a:r>
          </a:p>
          <a:p>
            <a:pPr marL="0" indent="0" algn="just">
              <a:buNone/>
            </a:pPr>
            <a:r>
              <a:rPr lang="fr-BE" dirty="0">
                <a:ea typeface="Times New Roman" panose="02020603050405020304" pitchFamily="18" charset="0"/>
              </a:rPr>
              <a:t>		</a:t>
            </a:r>
            <a:r>
              <a:rPr lang="fr-BE" dirty="0">
                <a:effectLst/>
                <a:ea typeface="Times New Roman" panose="02020603050405020304" pitchFamily="18" charset="0"/>
              </a:rPr>
              <a:t>Tchékhov et Pouchkine : 10 versions chacun</a:t>
            </a:r>
          </a:p>
          <a:p>
            <a:pPr marL="0" indent="0" algn="just">
              <a:buNone/>
            </a:pPr>
            <a:r>
              <a:rPr lang="fr-BE" dirty="0">
                <a:ea typeface="Times New Roman" panose="02020603050405020304" pitchFamily="18" charset="0"/>
              </a:rPr>
              <a:t>4. Médiocre qualité de beaucoup de ces versions. Nombreuses traductions – souvent anonymes –  indirectes (depuis le français). </a:t>
            </a:r>
            <a:endParaRPr lang="fr-BE" dirty="0">
              <a:effectLst/>
              <a:ea typeface="Times New Roman" panose="02020603050405020304" pitchFamily="18" charset="0"/>
            </a:endParaRPr>
          </a:p>
          <a:p>
            <a:pPr marL="0" indent="0">
              <a:buNone/>
            </a:pPr>
            <a:endParaRPr lang="fr-BE" dirty="0"/>
          </a:p>
        </p:txBody>
      </p:sp>
    </p:spTree>
    <p:extLst>
      <p:ext uri="{BB962C8B-B14F-4D97-AF65-F5344CB8AC3E}">
        <p14:creationId xmlns:p14="http://schemas.microsoft.com/office/powerpoint/2010/main" val="330977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844FF5-2CA5-4B51-9858-A91580E31A89}"/>
              </a:ext>
            </a:extLst>
          </p:cNvPr>
          <p:cNvSpPr>
            <a:spLocks noGrp="1"/>
          </p:cNvSpPr>
          <p:nvPr>
            <p:ph type="title"/>
          </p:nvPr>
        </p:nvSpPr>
        <p:spPr/>
        <p:txBody>
          <a:bodyPr/>
          <a:lstStyle/>
          <a:p>
            <a:endParaRPr lang="fr-BE"/>
          </a:p>
        </p:txBody>
      </p:sp>
      <p:sp>
        <p:nvSpPr>
          <p:cNvPr id="3" name="Espace réservé du contenu 2">
            <a:extLst>
              <a:ext uri="{FF2B5EF4-FFF2-40B4-BE49-F238E27FC236}">
                <a16:creationId xmlns:a16="http://schemas.microsoft.com/office/drawing/2014/main" id="{6FFB8DD4-C274-4AEA-8D59-6B20A2E3099E}"/>
              </a:ext>
            </a:extLst>
          </p:cNvPr>
          <p:cNvSpPr>
            <a:spLocks noGrp="1"/>
          </p:cNvSpPr>
          <p:nvPr>
            <p:ph idx="1"/>
          </p:nvPr>
        </p:nvSpPr>
        <p:spPr/>
        <p:txBody>
          <a:bodyPr>
            <a:noAutofit/>
          </a:bodyPr>
          <a:lstStyle/>
          <a:p>
            <a:pPr marL="0" indent="0" algn="just">
              <a:buNone/>
            </a:pPr>
            <a:r>
              <a:rPr lang="fr-FR" sz="1600" dirty="0" err="1">
                <a:effectLst/>
                <a:ea typeface="Times New Roman" panose="02020603050405020304" pitchFamily="18" charset="0"/>
                <a:cs typeface="Times New Roman" panose="02020603050405020304" pitchFamily="18" charset="0"/>
              </a:rPr>
              <a:t>Era</a:t>
            </a:r>
            <a:r>
              <a:rPr lang="fr-FR" sz="1600" dirty="0">
                <a:effectLst/>
                <a:ea typeface="Times New Roman" panose="02020603050405020304" pitchFamily="18" charset="0"/>
                <a:cs typeface="Times New Roman" panose="02020603050405020304" pitchFamily="18" charset="0"/>
              </a:rPr>
              <a:t> verso la fine </a:t>
            </a:r>
            <a:r>
              <a:rPr lang="fr-FR" sz="1600" dirty="0" err="1">
                <a:effectLst/>
                <a:ea typeface="Times New Roman" panose="02020603050405020304" pitchFamily="18" charset="0"/>
                <a:cs typeface="Times New Roman" panose="02020603050405020304" pitchFamily="18" charset="0"/>
              </a:rPr>
              <a:t>del</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mese</a:t>
            </a:r>
            <a:r>
              <a:rPr lang="fr-FR" sz="1600" dirty="0">
                <a:effectLst/>
                <a:ea typeface="Times New Roman" panose="02020603050405020304" pitchFamily="18" charset="0"/>
                <a:cs typeface="Times New Roman" panose="02020603050405020304" pitchFamily="18" charset="0"/>
              </a:rPr>
              <a:t> di </a:t>
            </a:r>
            <a:r>
              <a:rPr lang="fr-FR" sz="1600" dirty="0" err="1">
                <a:effectLst/>
                <a:ea typeface="Times New Roman" panose="02020603050405020304" pitchFamily="18" charset="0"/>
                <a:cs typeface="Times New Roman" panose="02020603050405020304" pitchFamily="18" charset="0"/>
              </a:rPr>
              <a:t>agosto</a:t>
            </a:r>
            <a:r>
              <a:rPr lang="fr-FR" sz="1600" dirty="0">
                <a:effectLst/>
                <a:ea typeface="Times New Roman" panose="02020603050405020304" pitchFamily="18" charset="0"/>
                <a:cs typeface="Times New Roman" panose="02020603050405020304" pitchFamily="18" charset="0"/>
              </a:rPr>
              <a:t>, con </a:t>
            </a:r>
            <a:r>
              <a:rPr lang="fr-FR" sz="1600" dirty="0" err="1">
                <a:effectLst/>
                <a:ea typeface="Times New Roman" panose="02020603050405020304" pitchFamily="18" charset="0"/>
                <a:cs typeface="Times New Roman" panose="02020603050405020304" pitchFamily="18" charset="0"/>
              </a:rPr>
              <a:t>una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bella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mattinata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chiara</a:t>
            </a:r>
            <a:r>
              <a:rPr lang="fr-FR" sz="1600" dirty="0">
                <a:effectLst/>
                <a:ea typeface="Times New Roman" panose="02020603050405020304" pitchFamily="18" charset="0"/>
                <a:cs typeface="Times New Roman" panose="02020603050405020304" pitchFamily="18" charset="0"/>
              </a:rPr>
              <a:t> e </a:t>
            </a:r>
            <a:r>
              <a:rPr lang="fr-FR" sz="1600" dirty="0" err="1">
                <a:effectLst/>
                <a:ea typeface="Times New Roman" panose="02020603050405020304" pitchFamily="18" charset="0"/>
                <a:cs typeface="Times New Roman" panose="02020603050405020304" pitchFamily="18" charset="0"/>
              </a:rPr>
              <a:t>calda</a:t>
            </a:r>
            <a:r>
              <a:rPr lang="fr-FR" sz="1600" dirty="0">
                <a:effectLst/>
                <a:ea typeface="Times New Roman" panose="02020603050405020304" pitchFamily="18" charset="0"/>
                <a:cs typeface="Times New Roman" panose="02020603050405020304" pitchFamily="18" charset="0"/>
              </a:rPr>
              <a:t>. La </a:t>
            </a:r>
            <a:r>
              <a:rPr lang="fr-FR" sz="1600" dirty="0" err="1">
                <a:effectLst/>
                <a:ea typeface="Times New Roman" panose="02020603050405020304" pitchFamily="18" charset="0"/>
                <a:cs typeface="Times New Roman" panose="02020603050405020304" pitchFamily="18" charset="0"/>
              </a:rPr>
              <a:t>riunione</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della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famiglia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Karamazoff</a:t>
            </a:r>
            <a:r>
              <a:rPr lang="fr-FR" sz="1600" dirty="0">
                <a:effectLst/>
                <a:ea typeface="Times New Roman" panose="02020603050405020304" pitchFamily="18" charset="0"/>
                <a:cs typeface="Times New Roman" panose="02020603050405020304" pitchFamily="18" charset="0"/>
              </a:rPr>
              <a:t> in casa </a:t>
            </a:r>
            <a:r>
              <a:rPr lang="fr-FR" sz="1600" dirty="0" err="1">
                <a:effectLst/>
                <a:ea typeface="Times New Roman" panose="02020603050405020304" pitchFamily="18" charset="0"/>
                <a:cs typeface="Times New Roman" panose="02020603050405020304" pitchFamily="18" charset="0"/>
              </a:rPr>
              <a:t>dello</a:t>
            </a:r>
            <a:r>
              <a:rPr lang="fr-FR" sz="1600" dirty="0">
                <a:effectLst/>
                <a:ea typeface="Times New Roman" panose="02020603050405020304" pitchFamily="18" charset="0"/>
                <a:cs typeface="Times New Roman" panose="02020603050405020304" pitchFamily="18" charset="0"/>
              </a:rPr>
              <a:t> starets </a:t>
            </a:r>
            <a:r>
              <a:rPr lang="fr-FR" sz="1600" dirty="0" err="1">
                <a:effectLst/>
                <a:ea typeface="Times New Roman" panose="02020603050405020304" pitchFamily="18" charset="0"/>
                <a:cs typeface="Times New Roman" panose="02020603050405020304" pitchFamily="18" charset="0"/>
              </a:rPr>
              <a:t>Zossima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doveva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aver</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luogo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alle</a:t>
            </a:r>
            <a:r>
              <a:rPr lang="fr-FR" sz="1600" dirty="0">
                <a:effectLst/>
                <a:ea typeface="Times New Roman" panose="02020603050405020304" pitchFamily="18" charset="0"/>
                <a:cs typeface="Times New Roman" panose="02020603050405020304" pitchFamily="18" charset="0"/>
              </a:rPr>
              <a:t> 11 e mezzo. </a:t>
            </a:r>
            <a:r>
              <a:rPr lang="fr-FR" sz="1600" dirty="0" err="1">
                <a:effectLst/>
                <a:ea typeface="Times New Roman" panose="02020603050405020304" pitchFamily="18" charset="0"/>
                <a:cs typeface="Times New Roman" panose="02020603050405020304" pitchFamily="18" charset="0"/>
              </a:rPr>
              <a:t>Avevano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ricorso</a:t>
            </a:r>
            <a:r>
              <a:rPr lang="fr-FR" sz="1600" dirty="0">
                <a:effectLst/>
                <a:ea typeface="Times New Roman" panose="02020603050405020304" pitchFamily="18" charset="0"/>
                <a:cs typeface="Times New Roman" panose="02020603050405020304" pitchFamily="18" charset="0"/>
              </a:rPr>
              <a:t> a </a:t>
            </a:r>
            <a:r>
              <a:rPr lang="fr-FR" sz="1600" dirty="0" err="1">
                <a:effectLst/>
                <a:ea typeface="Times New Roman" panose="02020603050405020304" pitchFamily="18" charset="0"/>
                <a:cs typeface="Times New Roman" panose="02020603050405020304" pitchFamily="18" charset="0"/>
              </a:rPr>
              <a:t>questo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partito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disperato</a:t>
            </a:r>
            <a:r>
              <a:rPr lang="fr-FR" sz="1600" dirty="0">
                <a:effectLst/>
                <a:ea typeface="Times New Roman" panose="02020603050405020304" pitchFamily="18" charset="0"/>
                <a:cs typeface="Times New Roman" panose="02020603050405020304" pitchFamily="18" charset="0"/>
              </a:rPr>
              <a:t>, a </a:t>
            </a:r>
            <a:r>
              <a:rPr lang="fr-FR" sz="1600" dirty="0" err="1">
                <a:effectLst/>
                <a:ea typeface="Times New Roman" panose="02020603050405020304" pitchFamily="18" charset="0"/>
                <a:cs typeface="Times New Roman" panose="02020603050405020304" pitchFamily="18" charset="0"/>
              </a:rPr>
              <a:t>questa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riunione</a:t>
            </a:r>
            <a:r>
              <a:rPr lang="fr-FR" sz="1600" dirty="0">
                <a:effectLst/>
                <a:ea typeface="Times New Roman" panose="02020603050405020304" pitchFamily="18" charset="0"/>
                <a:cs typeface="Times New Roman" panose="02020603050405020304" pitchFamily="18" charset="0"/>
              </a:rPr>
              <a:t> di un </a:t>
            </a:r>
            <a:r>
              <a:rPr lang="fr-FR" sz="1600" dirty="0" err="1">
                <a:effectLst/>
                <a:ea typeface="Times New Roman" panose="02020603050405020304" pitchFamily="18" charset="0"/>
                <a:cs typeface="Times New Roman" panose="02020603050405020304" pitchFamily="18" charset="0"/>
              </a:rPr>
              <a:t>consiglio</a:t>
            </a:r>
            <a:r>
              <a:rPr lang="fr-FR" sz="1600" dirty="0">
                <a:effectLst/>
                <a:ea typeface="Times New Roman" panose="02020603050405020304" pitchFamily="18" charset="0"/>
                <a:cs typeface="Times New Roman" panose="02020603050405020304" pitchFamily="18" charset="0"/>
              </a:rPr>
              <a:t> di </a:t>
            </a:r>
            <a:r>
              <a:rPr lang="fr-FR" sz="1600" dirty="0" err="1">
                <a:effectLst/>
                <a:ea typeface="Times New Roman" panose="02020603050405020304" pitchFamily="18" charset="0"/>
                <a:cs typeface="Times New Roman" panose="02020603050405020304" pitchFamily="18" charset="0"/>
              </a:rPr>
              <a:t>famiglia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sotto</a:t>
            </a:r>
            <a:r>
              <a:rPr lang="fr-FR" sz="1600" dirty="0">
                <a:effectLst/>
                <a:ea typeface="Times New Roman" panose="02020603050405020304" pitchFamily="18" charset="0"/>
                <a:cs typeface="Times New Roman" panose="02020603050405020304" pitchFamily="18" charset="0"/>
              </a:rPr>
              <a:t> il </a:t>
            </a:r>
            <a:r>
              <a:rPr lang="fr-FR" sz="1600" dirty="0" err="1">
                <a:effectLst/>
                <a:ea typeface="Times New Roman" panose="02020603050405020304" pitchFamily="18" charset="0"/>
                <a:cs typeface="Times New Roman" panose="02020603050405020304" pitchFamily="18" charset="0"/>
              </a:rPr>
              <a:t>patronato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del</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venerando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vecchio</a:t>
            </a:r>
            <a:r>
              <a:rPr lang="fr-FR" sz="1600" dirty="0">
                <a:effectLst/>
                <a:ea typeface="Times New Roman" panose="02020603050405020304" pitchFamily="18" charset="0"/>
                <a:cs typeface="Times New Roman" panose="02020603050405020304" pitchFamily="18" charset="0"/>
              </a:rPr>
              <a:t> per </a:t>
            </a:r>
            <a:r>
              <a:rPr lang="fr-FR" sz="1600" dirty="0" err="1">
                <a:effectLst/>
                <a:ea typeface="Times New Roman" panose="02020603050405020304" pitchFamily="18" charset="0"/>
                <a:cs typeface="Times New Roman" panose="02020603050405020304" pitchFamily="18" charset="0"/>
              </a:rPr>
              <a:t>appianare</a:t>
            </a:r>
            <a:r>
              <a:rPr lang="fr-FR" sz="1600" dirty="0">
                <a:effectLst/>
                <a:ea typeface="Times New Roman" panose="02020603050405020304" pitchFamily="18" charset="0"/>
                <a:cs typeface="Times New Roman" panose="02020603050405020304" pitchFamily="18" charset="0"/>
              </a:rPr>
              <a:t> le </a:t>
            </a:r>
            <a:r>
              <a:rPr lang="fr-FR" sz="1600" dirty="0" err="1">
                <a:effectLst/>
                <a:ea typeface="Times New Roman" panose="02020603050405020304" pitchFamily="18" charset="0"/>
                <a:cs typeface="Times New Roman" panose="02020603050405020304" pitchFamily="18" charset="0"/>
              </a:rPr>
              <a:t>differenze</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sopravvenute</a:t>
            </a:r>
            <a:r>
              <a:rPr lang="fr-FR" sz="1600" dirty="0">
                <a:effectLst/>
                <a:ea typeface="Times New Roman" panose="02020603050405020304" pitchFamily="18" charset="0"/>
                <a:cs typeface="Times New Roman" panose="02020603050405020304" pitchFamily="18" charset="0"/>
              </a:rPr>
              <a:t> tra </a:t>
            </a:r>
            <a:r>
              <a:rPr lang="fr-FR" sz="1600" dirty="0" err="1">
                <a:effectLst/>
                <a:ea typeface="Times New Roman" panose="02020603050405020304" pitchFamily="18" charset="0"/>
                <a:cs typeface="Times New Roman" panose="02020603050405020304" pitchFamily="18" charset="0"/>
              </a:rPr>
              <a:t>Fedor</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Paulovitch</a:t>
            </a:r>
            <a:r>
              <a:rPr lang="fr-FR" sz="1600" dirty="0">
                <a:effectLst/>
                <a:ea typeface="Times New Roman" panose="02020603050405020304" pitchFamily="18" charset="0"/>
                <a:cs typeface="Times New Roman" panose="02020603050405020304" pitchFamily="18" charset="0"/>
              </a:rPr>
              <a:t> [sic] </a:t>
            </a:r>
            <a:r>
              <a:rPr lang="fr-FR" sz="1600" dirty="0" err="1">
                <a:effectLst/>
                <a:ea typeface="Times New Roman" panose="02020603050405020304" pitchFamily="18" charset="0"/>
                <a:cs typeface="Times New Roman" panose="02020603050405020304" pitchFamily="18" charset="0"/>
              </a:rPr>
              <a:t>Karamazoff</a:t>
            </a:r>
            <a:r>
              <a:rPr lang="fr-FR" sz="1600" dirty="0">
                <a:effectLst/>
                <a:ea typeface="Times New Roman" panose="02020603050405020304" pitchFamily="18" charset="0"/>
                <a:cs typeface="Times New Roman" panose="02020603050405020304" pitchFamily="18" charset="0"/>
              </a:rPr>
              <a:t> e il </a:t>
            </a:r>
            <a:r>
              <a:rPr lang="fr-FR" sz="1600" dirty="0" err="1">
                <a:effectLst/>
                <a:ea typeface="Times New Roman" panose="02020603050405020304" pitchFamily="18" charset="0"/>
                <a:cs typeface="Times New Roman" panose="02020603050405020304" pitchFamily="18" charset="0"/>
              </a:rPr>
              <a:t>suo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figlio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primogenito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Dmitri</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Fedorovitch</a:t>
            </a:r>
            <a:r>
              <a:rPr lang="fr-FR" sz="1600" dirty="0">
                <a:effectLst/>
                <a:ea typeface="Times New Roman" panose="02020603050405020304" pitchFamily="18" charset="0"/>
                <a:cs typeface="Times New Roman" panose="02020603050405020304" pitchFamily="18" charset="0"/>
              </a:rPr>
              <a:t>. La </a:t>
            </a:r>
            <a:r>
              <a:rPr lang="fr-FR" sz="1600" dirty="0" err="1">
                <a:effectLst/>
                <a:ea typeface="Times New Roman" panose="02020603050405020304" pitchFamily="18" charset="0"/>
                <a:cs typeface="Times New Roman" panose="02020603050405020304" pitchFamily="18" charset="0"/>
              </a:rPr>
              <a:t>situazione</a:t>
            </a:r>
            <a:r>
              <a:rPr lang="fr-FR" sz="1600" dirty="0">
                <a:effectLst/>
                <a:ea typeface="Times New Roman" panose="02020603050405020304" pitchFamily="18" charset="0"/>
                <a:cs typeface="Times New Roman" panose="02020603050405020304" pitchFamily="18" charset="0"/>
              </a:rPr>
              <a:t> tra il </a:t>
            </a:r>
            <a:r>
              <a:rPr lang="fr-FR" sz="1600" dirty="0" err="1">
                <a:effectLst/>
                <a:ea typeface="Times New Roman" panose="02020603050405020304" pitchFamily="18" charset="0"/>
                <a:cs typeface="Times New Roman" panose="02020603050405020304" pitchFamily="18" charset="0"/>
              </a:rPr>
              <a:t>padre</a:t>
            </a:r>
            <a:r>
              <a:rPr lang="fr-FR" sz="1600" dirty="0">
                <a:effectLst/>
                <a:ea typeface="Times New Roman" panose="02020603050405020304" pitchFamily="18" charset="0"/>
                <a:cs typeface="Times New Roman" panose="02020603050405020304" pitchFamily="18" charset="0"/>
              </a:rPr>
              <a:t> e il </a:t>
            </a:r>
            <a:r>
              <a:rPr lang="fr-FR" sz="1600" dirty="0" err="1">
                <a:effectLst/>
                <a:ea typeface="Times New Roman" panose="02020603050405020304" pitchFamily="18" charset="0"/>
                <a:cs typeface="Times New Roman" panose="02020603050405020304" pitchFamily="18" charset="0"/>
              </a:rPr>
              <a:t>figlio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era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estremamente</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tesa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Dmitri</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Fedorovitch</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reclamava</a:t>
            </a:r>
            <a:r>
              <a:rPr lang="fr-FR" sz="1600" dirty="0">
                <a:effectLst/>
                <a:ea typeface="Times New Roman" panose="02020603050405020304" pitchFamily="18" charset="0"/>
                <a:cs typeface="Times New Roman" panose="02020603050405020304" pitchFamily="18" charset="0"/>
              </a:rPr>
              <a:t> l’</a:t>
            </a:r>
            <a:r>
              <a:rPr lang="fr-FR" sz="1600" dirty="0" err="1">
                <a:effectLst/>
                <a:ea typeface="Times New Roman" panose="02020603050405020304" pitchFamily="18" charset="0"/>
                <a:cs typeface="Times New Roman" panose="02020603050405020304" pitchFamily="18" charset="0"/>
              </a:rPr>
              <a:t>eredità</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della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madre</a:t>
            </a:r>
            <a:r>
              <a:rPr lang="fr-FR" sz="1600" dirty="0">
                <a:effectLst/>
                <a:ea typeface="Times New Roman" panose="02020603050405020304" pitchFamily="18" charset="0"/>
                <a:cs typeface="Times New Roman" panose="02020603050405020304" pitchFamily="18" charset="0"/>
              </a:rPr>
              <a:t>, e </a:t>
            </a:r>
            <a:r>
              <a:rPr lang="fr-FR" sz="1600" dirty="0" err="1">
                <a:effectLst/>
                <a:ea typeface="Times New Roman" panose="02020603050405020304" pitchFamily="18" charset="0"/>
                <a:cs typeface="Times New Roman" panose="02020603050405020304" pitchFamily="18" charset="0"/>
              </a:rPr>
              <a:t>Fedor</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Paulovitch</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pretendeva</a:t>
            </a:r>
            <a:r>
              <a:rPr lang="fr-FR" sz="1600" dirty="0">
                <a:effectLst/>
                <a:ea typeface="Times New Roman" panose="02020603050405020304" pitchFamily="18" charset="0"/>
                <a:cs typeface="Times New Roman" panose="02020603050405020304" pitchFamily="18" charset="0"/>
              </a:rPr>
              <a:t> di </a:t>
            </a:r>
            <a:r>
              <a:rPr lang="fr-FR" sz="1600" dirty="0" err="1">
                <a:effectLst/>
                <a:ea typeface="Times New Roman" panose="02020603050405020304" pitchFamily="18" charset="0"/>
                <a:cs typeface="Times New Roman" panose="02020603050405020304" pitchFamily="18" charset="0"/>
              </a:rPr>
              <a:t>aver</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dato</a:t>
            </a:r>
            <a:r>
              <a:rPr lang="fr-FR" sz="1600" dirty="0">
                <a:effectLst/>
                <a:ea typeface="Times New Roman" panose="02020603050405020304" pitchFamily="18" charset="0"/>
                <a:cs typeface="Times New Roman" panose="02020603050405020304" pitchFamily="18" charset="0"/>
              </a:rPr>
              <a:t> al </a:t>
            </a:r>
            <a:r>
              <a:rPr lang="fr-FR" sz="1600" dirty="0" err="1">
                <a:effectLst/>
                <a:ea typeface="Times New Roman" panose="02020603050405020304" pitchFamily="18" charset="0"/>
                <a:cs typeface="Times New Roman" panose="02020603050405020304" pitchFamily="18" charset="0"/>
              </a:rPr>
              <a:t>figlio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tutto</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ciò</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che</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egli</a:t>
            </a:r>
            <a:r>
              <a:rPr lang="fr-FR" sz="1600" dirty="0">
                <a:effectLst/>
                <a:ea typeface="Times New Roman" panose="02020603050405020304" pitchFamily="18" charset="0"/>
                <a:cs typeface="Times New Roman" panose="02020603050405020304" pitchFamily="18" charset="0"/>
              </a:rPr>
              <a:t> [sic] </a:t>
            </a:r>
            <a:r>
              <a:rPr lang="fr-FR" sz="1600" dirty="0" err="1">
                <a:effectLst/>
                <a:ea typeface="Times New Roman" panose="02020603050405020304" pitchFamily="18" charset="0"/>
                <a:cs typeface="Times New Roman" panose="02020603050405020304" pitchFamily="18" charset="0"/>
              </a:rPr>
              <a:t>era</a:t>
            </a:r>
            <a:r>
              <a:rPr lang="fr-FR" sz="1600" dirty="0">
                <a:effectLst/>
                <a:ea typeface="Times New Roman" panose="02020603050405020304" pitchFamily="18" charset="0"/>
                <a:cs typeface="Times New Roman" panose="02020603050405020304" pitchFamily="18" charset="0"/>
              </a:rPr>
              <a:t> </a:t>
            </a:r>
            <a:r>
              <a:rPr lang="fr-FR" sz="1600" dirty="0" err="1">
                <a:effectLst/>
                <a:ea typeface="Times New Roman" panose="02020603050405020304" pitchFamily="18" charset="0"/>
                <a:cs typeface="Times New Roman" panose="02020603050405020304" pitchFamily="18" charset="0"/>
              </a:rPr>
              <a:t>dovuto</a:t>
            </a:r>
            <a:r>
              <a:rPr lang="fr-FR" sz="1600">
                <a:effectLst/>
                <a:ea typeface="Times New Roman" panose="02020603050405020304" pitchFamily="18" charset="0"/>
                <a:cs typeface="Times New Roman" panose="02020603050405020304" pitchFamily="18" charset="0"/>
              </a:rPr>
              <a:t>" ( </a:t>
            </a:r>
            <a:r>
              <a:rPr lang="fr-FR" sz="1600" i="1" dirty="0">
                <a:effectLst/>
                <a:ea typeface="Times New Roman" panose="02020603050405020304" pitchFamily="18" charset="0"/>
                <a:cs typeface="Times New Roman" panose="02020603050405020304" pitchFamily="18" charset="0"/>
              </a:rPr>
              <a:t>I </a:t>
            </a:r>
            <a:r>
              <a:rPr lang="fr-FR" sz="1600" i="1" dirty="0" err="1">
                <a:effectLst/>
                <a:ea typeface="Times New Roman" panose="02020603050405020304" pitchFamily="18" charset="0"/>
                <a:cs typeface="Times New Roman" panose="02020603050405020304" pitchFamily="18" charset="0"/>
              </a:rPr>
              <a:t>fratelli</a:t>
            </a:r>
            <a:r>
              <a:rPr lang="fr-FR" sz="1600" i="1" dirty="0">
                <a:effectLst/>
                <a:ea typeface="Times New Roman" panose="02020603050405020304" pitchFamily="18" charset="0"/>
                <a:cs typeface="Times New Roman" panose="02020603050405020304" pitchFamily="18" charset="0"/>
              </a:rPr>
              <a:t> </a:t>
            </a:r>
            <a:r>
              <a:rPr lang="fr-FR" sz="1600" i="1" dirty="0" err="1">
                <a:effectLst/>
                <a:ea typeface="Times New Roman" panose="02020603050405020304" pitchFamily="18" charset="0"/>
                <a:cs typeface="Times New Roman" panose="02020603050405020304" pitchFamily="18" charset="0"/>
              </a:rPr>
              <a:t>Karamazoff</a:t>
            </a:r>
            <a:r>
              <a:rPr lang="fr-FR" sz="1600" dirty="0">
                <a:effectLst/>
                <a:ea typeface="Times New Roman" panose="02020603050405020304" pitchFamily="18" charset="0"/>
                <a:cs typeface="Times New Roman" panose="02020603050405020304" pitchFamily="18" charset="0"/>
              </a:rPr>
              <a:t>, Milan, </a:t>
            </a:r>
            <a:r>
              <a:rPr lang="fr-FR" sz="1600" dirty="0" err="1">
                <a:effectLst/>
                <a:ea typeface="Times New Roman" panose="02020603050405020304" pitchFamily="18" charset="0"/>
                <a:cs typeface="Times New Roman" panose="02020603050405020304" pitchFamily="18" charset="0"/>
              </a:rPr>
              <a:t>Treves</a:t>
            </a:r>
            <a:r>
              <a:rPr lang="fr-FR" sz="1600" dirty="0">
                <a:effectLst/>
                <a:ea typeface="Times New Roman" panose="02020603050405020304" pitchFamily="18" charset="0"/>
                <a:cs typeface="Times New Roman" panose="02020603050405020304" pitchFamily="18" charset="0"/>
              </a:rPr>
              <a:t> 1901. Parte prima. Libro primo. </a:t>
            </a:r>
            <a:r>
              <a:rPr lang="fr-FR" sz="1600" i="1" dirty="0">
                <a:effectLst/>
                <a:ea typeface="Times New Roman" panose="02020603050405020304" pitchFamily="18" charset="0"/>
                <a:cs typeface="Times New Roman" panose="02020603050405020304" pitchFamily="18" charset="0"/>
              </a:rPr>
              <a:t>Una </a:t>
            </a:r>
            <a:r>
              <a:rPr lang="fr-FR" sz="1600" i="1" dirty="0" err="1">
                <a:effectLst/>
                <a:ea typeface="Times New Roman" panose="02020603050405020304" pitchFamily="18" charset="0"/>
                <a:cs typeface="Times New Roman" panose="02020603050405020304" pitchFamily="18" charset="0"/>
              </a:rPr>
              <a:t>riunione</a:t>
            </a:r>
            <a:r>
              <a:rPr lang="fr-FR" sz="1600" i="1" dirty="0">
                <a:effectLst/>
                <a:ea typeface="Times New Roman" panose="02020603050405020304" pitchFamily="18" charset="0"/>
                <a:cs typeface="Times New Roman" panose="02020603050405020304" pitchFamily="18" charset="0"/>
              </a:rPr>
              <a:t> </a:t>
            </a:r>
            <a:r>
              <a:rPr lang="fr-FR" sz="1600" i="1" dirty="0" err="1">
                <a:effectLst/>
                <a:ea typeface="Times New Roman" panose="02020603050405020304" pitchFamily="18" charset="0"/>
                <a:cs typeface="Times New Roman" panose="02020603050405020304" pitchFamily="18" charset="0"/>
              </a:rPr>
              <a:t>disgraziata</a:t>
            </a:r>
            <a:r>
              <a:rPr lang="fr-FR" sz="1600" dirty="0">
                <a:effectLst/>
                <a:ea typeface="Times New Roman" panose="02020603050405020304" pitchFamily="18" charset="0"/>
                <a:cs typeface="Times New Roman" panose="02020603050405020304" pitchFamily="18" charset="0"/>
              </a:rPr>
              <a:t>, p. 1).</a:t>
            </a:r>
          </a:p>
          <a:p>
            <a:pPr marL="685800" indent="0" algn="just">
              <a:buNone/>
            </a:pPr>
            <a:endParaRPr lang="fr-FR" sz="1600" b="1" dirty="0">
              <a:solidFill>
                <a:srgbClr val="000000"/>
              </a:solidFill>
              <a:effectLst/>
              <a:ea typeface="Arial Unicode MS"/>
              <a:cs typeface="Arial Unicode MS"/>
            </a:endParaRPr>
          </a:p>
          <a:p>
            <a:pPr marL="685800" indent="0" algn="just">
              <a:buNone/>
            </a:pPr>
            <a:r>
              <a:rPr lang="fr-FR" sz="1600" b="1" dirty="0">
                <a:solidFill>
                  <a:srgbClr val="000000"/>
                </a:solidFill>
                <a:effectLst/>
                <a:ea typeface="Arial Unicode MS"/>
                <a:cs typeface="Arial Unicode MS"/>
              </a:rPr>
              <a:t>ЧАСТЬ ПЕРВАЯ. КНИГА ПЕРВАЯ.</a:t>
            </a:r>
            <a:endParaRPr lang="fr-BE" sz="1600" dirty="0">
              <a:effectLst/>
              <a:ea typeface="Arial Unicode MS"/>
              <a:cs typeface="Arial Unicode MS"/>
            </a:endParaRPr>
          </a:p>
          <a:p>
            <a:pPr marL="914400" algn="just"/>
            <a:br>
              <a:rPr lang="fr-FR" sz="1600" b="1" dirty="0">
                <a:solidFill>
                  <a:srgbClr val="000000"/>
                </a:solidFill>
                <a:effectLst/>
                <a:ea typeface="Arial Unicode MS"/>
                <a:cs typeface="Arial Unicode MS"/>
              </a:rPr>
            </a:br>
            <a:r>
              <a:rPr lang="fr-FR" sz="1600" b="1" dirty="0" err="1">
                <a:solidFill>
                  <a:srgbClr val="000000"/>
                </a:solidFill>
                <a:effectLst/>
                <a:ea typeface="Arial Unicode MS"/>
                <a:cs typeface="Arial Unicode MS"/>
              </a:rPr>
              <a:t>История</a:t>
            </a:r>
            <a:r>
              <a:rPr lang="fr-FR" sz="1600" b="1" dirty="0">
                <a:solidFill>
                  <a:srgbClr val="000000"/>
                </a:solidFill>
                <a:effectLst/>
                <a:ea typeface="Arial Unicode MS"/>
                <a:cs typeface="Arial Unicode MS"/>
              </a:rPr>
              <a:t> </a:t>
            </a:r>
            <a:r>
              <a:rPr lang="fr-FR" sz="1600" b="1" dirty="0" err="1">
                <a:solidFill>
                  <a:srgbClr val="000000"/>
                </a:solidFill>
                <a:effectLst/>
                <a:ea typeface="Arial Unicode MS"/>
                <a:cs typeface="Arial Unicode MS"/>
              </a:rPr>
              <a:t>одной</a:t>
            </a:r>
            <a:r>
              <a:rPr lang="fr-FR" sz="1600" b="1" dirty="0">
                <a:solidFill>
                  <a:srgbClr val="000000"/>
                </a:solidFill>
                <a:effectLst/>
                <a:ea typeface="Arial Unicode MS"/>
                <a:cs typeface="Arial Unicode MS"/>
              </a:rPr>
              <a:t> </a:t>
            </a:r>
            <a:r>
              <a:rPr lang="fr-FR" sz="1600" b="1" dirty="0" err="1">
                <a:solidFill>
                  <a:srgbClr val="000000"/>
                </a:solidFill>
                <a:effectLst/>
                <a:ea typeface="Arial Unicode MS"/>
                <a:cs typeface="Arial Unicode MS"/>
              </a:rPr>
              <a:t>семейки</a:t>
            </a:r>
            <a:r>
              <a:rPr lang="fr-FR" sz="1600" b="1" dirty="0">
                <a:solidFill>
                  <a:srgbClr val="000000"/>
                </a:solidFill>
                <a:effectLst/>
                <a:ea typeface="Arial Unicode MS"/>
                <a:cs typeface="Arial Unicode MS"/>
              </a:rPr>
              <a:t>.</a:t>
            </a:r>
          </a:p>
          <a:p>
            <a:pPr marL="685800" indent="0" algn="just">
              <a:buNone/>
            </a:pPr>
            <a:r>
              <a:rPr lang="fr-FR" sz="1600" b="1" dirty="0">
                <a:solidFill>
                  <a:srgbClr val="000000"/>
                </a:solidFill>
                <a:effectLst/>
                <a:ea typeface="Arial Unicode MS"/>
                <a:cs typeface="Arial Unicode MS"/>
              </a:rPr>
              <a:t> </a:t>
            </a:r>
            <a:endParaRPr lang="fr-BE" sz="1600" dirty="0">
              <a:effectLst/>
              <a:ea typeface="Arial Unicode MS"/>
              <a:cs typeface="Arial Unicode MS"/>
            </a:endParaRPr>
          </a:p>
          <a:p>
            <a:pPr marL="342900" lvl="0" indent="-342900" algn="just">
              <a:buFont typeface="+mj-lt"/>
              <a:buAutoNum type="romanUcPeriod"/>
              <a:tabLst>
                <a:tab pos="914400" algn="l"/>
              </a:tabLst>
            </a:pPr>
            <a:r>
              <a:rPr lang="fr-FR" sz="1600" b="1" dirty="0">
                <a:solidFill>
                  <a:srgbClr val="000000"/>
                </a:solidFill>
                <a:effectLst/>
                <a:ea typeface="Arial Unicode MS"/>
                <a:cs typeface="Arial Unicode MS"/>
              </a:rPr>
              <a:t>ФЕДОР ПАВЛОВИЧ КАРАМАЗОВ.</a:t>
            </a:r>
            <a:endParaRPr lang="fr-BE" sz="1600" dirty="0">
              <a:effectLst/>
              <a:ea typeface="Arial Unicode MS"/>
              <a:cs typeface="Arial Unicode MS"/>
            </a:endParaRPr>
          </a:p>
          <a:p>
            <a:pPr marL="685800" indent="0" algn="just">
              <a:buNone/>
            </a:pPr>
            <a:endParaRPr lang="fr-BE" sz="1600" dirty="0">
              <a:effectLst/>
              <a:ea typeface="Arial Unicode MS"/>
              <a:cs typeface="Arial Unicode MS"/>
            </a:endParaRPr>
          </a:p>
          <a:p>
            <a:pPr marL="0" indent="0">
              <a:buNone/>
            </a:pPr>
            <a:r>
              <a:rPr lang="fr-FR" sz="1600" dirty="0">
                <a:effectLst/>
                <a:ea typeface="Times New Roman" panose="02020603050405020304" pitchFamily="18" charset="0"/>
              </a:rPr>
              <a:t> </a:t>
            </a:r>
            <a:r>
              <a:rPr lang="fr-FR" sz="1600" dirty="0" err="1">
                <a:effectLst/>
                <a:ea typeface="Times New Roman" panose="02020603050405020304" pitchFamily="18" charset="0"/>
              </a:rPr>
              <a:t>Алексей</a:t>
            </a:r>
            <a:r>
              <a:rPr lang="fr-FR" sz="1600" dirty="0">
                <a:effectLst/>
                <a:ea typeface="Times New Roman" panose="02020603050405020304" pitchFamily="18" charset="0"/>
              </a:rPr>
              <a:t> </a:t>
            </a:r>
            <a:r>
              <a:rPr lang="fr-FR" sz="1600" dirty="0" err="1">
                <a:effectLst/>
                <a:ea typeface="Times New Roman" panose="02020603050405020304" pitchFamily="18" charset="0"/>
              </a:rPr>
              <a:t>Федорович</a:t>
            </a:r>
            <a:r>
              <a:rPr lang="fr-FR" sz="1600" dirty="0">
                <a:effectLst/>
                <a:ea typeface="Times New Roman" panose="02020603050405020304" pitchFamily="18" charset="0"/>
              </a:rPr>
              <a:t> </a:t>
            </a:r>
            <a:r>
              <a:rPr lang="fr-FR" sz="1600" dirty="0" err="1">
                <a:effectLst/>
                <a:ea typeface="Times New Roman" panose="02020603050405020304" pitchFamily="18" charset="0"/>
              </a:rPr>
              <a:t>Карамазов</a:t>
            </a:r>
            <a:r>
              <a:rPr lang="fr-FR" sz="1600" dirty="0">
                <a:effectLst/>
                <a:ea typeface="Times New Roman" panose="02020603050405020304" pitchFamily="18" charset="0"/>
              </a:rPr>
              <a:t> </a:t>
            </a:r>
            <a:r>
              <a:rPr lang="fr-FR" sz="1600" dirty="0" err="1">
                <a:effectLst/>
                <a:ea typeface="Times New Roman" panose="02020603050405020304" pitchFamily="18" charset="0"/>
              </a:rPr>
              <a:t>был</a:t>
            </a:r>
            <a:r>
              <a:rPr lang="fr-FR" sz="1600" dirty="0">
                <a:effectLst/>
                <a:ea typeface="Times New Roman" panose="02020603050405020304" pitchFamily="18" charset="0"/>
              </a:rPr>
              <a:t> </a:t>
            </a:r>
            <a:r>
              <a:rPr lang="fr-FR" sz="1600" dirty="0" err="1">
                <a:effectLst/>
                <a:ea typeface="Times New Roman" panose="02020603050405020304" pitchFamily="18" charset="0"/>
              </a:rPr>
              <a:t>третьим</a:t>
            </a:r>
            <a:r>
              <a:rPr lang="fr-FR" sz="1600" dirty="0">
                <a:effectLst/>
                <a:ea typeface="Times New Roman" panose="02020603050405020304" pitchFamily="18" charset="0"/>
              </a:rPr>
              <a:t> </a:t>
            </a:r>
            <a:r>
              <a:rPr lang="fr-FR" sz="1600" dirty="0" err="1">
                <a:effectLst/>
                <a:ea typeface="Times New Roman" panose="02020603050405020304" pitchFamily="18" charset="0"/>
              </a:rPr>
              <a:t>сыном</a:t>
            </a:r>
            <a:r>
              <a:rPr lang="fr-FR" sz="1600" dirty="0">
                <a:effectLst/>
                <a:ea typeface="Times New Roman" panose="02020603050405020304" pitchFamily="18" charset="0"/>
              </a:rPr>
              <a:t> </a:t>
            </a:r>
            <a:r>
              <a:rPr lang="fr-FR" sz="1600" dirty="0" err="1">
                <a:effectLst/>
                <a:ea typeface="Times New Roman" panose="02020603050405020304" pitchFamily="18" charset="0"/>
              </a:rPr>
              <a:t>помещика</a:t>
            </a:r>
            <a:r>
              <a:rPr lang="fr-FR" sz="1600" dirty="0">
                <a:effectLst/>
                <a:ea typeface="Times New Roman" panose="02020603050405020304" pitchFamily="18" charset="0"/>
              </a:rPr>
              <a:t> </a:t>
            </a:r>
            <a:r>
              <a:rPr lang="fr-FR" sz="1600" dirty="0" err="1">
                <a:effectLst/>
                <a:ea typeface="Times New Roman" panose="02020603050405020304" pitchFamily="18" charset="0"/>
              </a:rPr>
              <a:t>нашего</a:t>
            </a:r>
            <a:r>
              <a:rPr lang="fr-FR" sz="1600" dirty="0">
                <a:effectLst/>
                <a:ea typeface="Times New Roman" panose="02020603050405020304" pitchFamily="18" charset="0"/>
              </a:rPr>
              <a:t> </a:t>
            </a:r>
            <a:r>
              <a:rPr lang="fr-FR" sz="1600" dirty="0" err="1">
                <a:effectLst/>
                <a:ea typeface="Times New Roman" panose="02020603050405020304" pitchFamily="18" charset="0"/>
              </a:rPr>
              <a:t>уезда</a:t>
            </a:r>
            <a:r>
              <a:rPr lang="fr-FR" sz="1600" dirty="0">
                <a:effectLst/>
                <a:ea typeface="Times New Roman" panose="02020603050405020304" pitchFamily="18" charset="0"/>
              </a:rPr>
              <a:t> </a:t>
            </a:r>
            <a:r>
              <a:rPr lang="fr-FR" sz="1600" dirty="0" err="1">
                <a:effectLst/>
                <a:ea typeface="Times New Roman" panose="02020603050405020304" pitchFamily="18" charset="0"/>
              </a:rPr>
              <a:t>Федора</a:t>
            </a:r>
            <a:r>
              <a:rPr lang="fr-FR" sz="1600" dirty="0">
                <a:effectLst/>
                <a:ea typeface="Times New Roman" panose="02020603050405020304" pitchFamily="18" charset="0"/>
              </a:rPr>
              <a:t> </a:t>
            </a:r>
            <a:r>
              <a:rPr lang="fr-FR" sz="1600" dirty="0" err="1">
                <a:effectLst/>
                <a:ea typeface="Times New Roman" panose="02020603050405020304" pitchFamily="18" charset="0"/>
              </a:rPr>
              <a:t>Павловича</a:t>
            </a:r>
            <a:r>
              <a:rPr lang="fr-FR" sz="1600" dirty="0">
                <a:effectLst/>
                <a:ea typeface="Times New Roman" panose="02020603050405020304" pitchFamily="18" charset="0"/>
              </a:rPr>
              <a:t> </a:t>
            </a:r>
            <a:r>
              <a:rPr lang="fr-FR" sz="1600" dirty="0" err="1">
                <a:effectLst/>
                <a:ea typeface="Times New Roman" panose="02020603050405020304" pitchFamily="18" charset="0"/>
              </a:rPr>
              <a:t>Карамазова</a:t>
            </a:r>
            <a:r>
              <a:rPr lang="fr-FR" sz="1600" dirty="0">
                <a:effectLst/>
                <a:ea typeface="Times New Roman" panose="02020603050405020304" pitchFamily="18" charset="0"/>
              </a:rPr>
              <a:t>, </a:t>
            </a:r>
            <a:r>
              <a:rPr lang="fr-FR" sz="1600" dirty="0" err="1">
                <a:effectLst/>
                <a:ea typeface="Times New Roman" panose="02020603050405020304" pitchFamily="18" charset="0"/>
              </a:rPr>
              <a:t>столь</a:t>
            </a:r>
            <a:r>
              <a:rPr lang="fr-FR" sz="1600" dirty="0">
                <a:effectLst/>
                <a:ea typeface="Times New Roman" panose="02020603050405020304" pitchFamily="18" charset="0"/>
              </a:rPr>
              <a:t> </a:t>
            </a:r>
            <a:r>
              <a:rPr lang="fr-FR" sz="1600" dirty="0" err="1">
                <a:effectLst/>
                <a:ea typeface="Times New Roman" panose="02020603050405020304" pitchFamily="18" charset="0"/>
              </a:rPr>
              <a:t>известного</a:t>
            </a:r>
            <a:r>
              <a:rPr lang="fr-FR" sz="1600" dirty="0">
                <a:effectLst/>
                <a:ea typeface="Times New Roman" panose="02020603050405020304" pitchFamily="18" charset="0"/>
              </a:rPr>
              <a:t> в </a:t>
            </a:r>
            <a:r>
              <a:rPr lang="fr-FR" sz="1600" dirty="0" err="1">
                <a:effectLst/>
                <a:ea typeface="Times New Roman" panose="02020603050405020304" pitchFamily="18" charset="0"/>
              </a:rPr>
              <a:t>свое</a:t>
            </a:r>
            <a:r>
              <a:rPr lang="fr-FR" sz="1600" dirty="0">
                <a:effectLst/>
                <a:ea typeface="Times New Roman" panose="02020603050405020304" pitchFamily="18" charset="0"/>
              </a:rPr>
              <a:t> </a:t>
            </a:r>
            <a:r>
              <a:rPr lang="fr-FR" sz="1600" dirty="0" err="1">
                <a:effectLst/>
                <a:ea typeface="Times New Roman" panose="02020603050405020304" pitchFamily="18" charset="0"/>
              </a:rPr>
              <a:t>время</a:t>
            </a:r>
            <a:r>
              <a:rPr lang="fr-FR" sz="1600" dirty="0">
                <a:effectLst/>
                <a:ea typeface="Times New Roman" panose="02020603050405020304" pitchFamily="18" charset="0"/>
              </a:rPr>
              <a:t> (</a:t>
            </a:r>
            <a:r>
              <a:rPr lang="fr-FR" sz="1600" dirty="0" err="1">
                <a:effectLst/>
                <a:ea typeface="Times New Roman" panose="02020603050405020304" pitchFamily="18" charset="0"/>
              </a:rPr>
              <a:t>да</a:t>
            </a:r>
            <a:r>
              <a:rPr lang="fr-FR" sz="1600" dirty="0">
                <a:effectLst/>
                <a:ea typeface="Times New Roman" panose="02020603050405020304" pitchFamily="18" charset="0"/>
              </a:rPr>
              <a:t> и </a:t>
            </a:r>
            <a:r>
              <a:rPr lang="fr-FR" sz="1600" dirty="0" err="1">
                <a:effectLst/>
                <a:ea typeface="Times New Roman" panose="02020603050405020304" pitchFamily="18" charset="0"/>
              </a:rPr>
              <a:t>теперь</a:t>
            </a:r>
            <a:r>
              <a:rPr lang="fr-FR" sz="1600" dirty="0">
                <a:effectLst/>
                <a:ea typeface="Times New Roman" panose="02020603050405020304" pitchFamily="18" charset="0"/>
              </a:rPr>
              <a:t> </a:t>
            </a:r>
            <a:r>
              <a:rPr lang="fr-FR" sz="1600" dirty="0" err="1">
                <a:effectLst/>
                <a:ea typeface="Times New Roman" panose="02020603050405020304" pitchFamily="18" charset="0"/>
              </a:rPr>
              <a:t>еще</a:t>
            </a:r>
            <a:r>
              <a:rPr lang="fr-FR" sz="1600" dirty="0">
                <a:effectLst/>
                <a:ea typeface="Times New Roman" panose="02020603050405020304" pitchFamily="18" charset="0"/>
              </a:rPr>
              <a:t> у </a:t>
            </a:r>
            <a:r>
              <a:rPr lang="fr-FR" sz="1600" dirty="0" err="1">
                <a:effectLst/>
                <a:ea typeface="Times New Roman" panose="02020603050405020304" pitchFamily="18" charset="0"/>
              </a:rPr>
              <a:t>нас</a:t>
            </a:r>
            <a:r>
              <a:rPr lang="fr-FR" sz="1600" dirty="0">
                <a:effectLst/>
                <a:ea typeface="Times New Roman" panose="02020603050405020304" pitchFamily="18" charset="0"/>
              </a:rPr>
              <a:t> </a:t>
            </a:r>
            <a:r>
              <a:rPr lang="fr-FR" sz="1600" dirty="0" err="1">
                <a:effectLst/>
                <a:ea typeface="Times New Roman" panose="02020603050405020304" pitchFamily="18" charset="0"/>
              </a:rPr>
              <a:t>припоминаемого</a:t>
            </a:r>
            <a:r>
              <a:rPr lang="fr-FR" sz="1600" dirty="0">
                <a:effectLst/>
                <a:ea typeface="Times New Roman" panose="02020603050405020304" pitchFamily="18" charset="0"/>
              </a:rPr>
              <a:t>) </a:t>
            </a:r>
            <a:r>
              <a:rPr lang="fr-FR" sz="1600" dirty="0" err="1">
                <a:effectLst/>
                <a:ea typeface="Times New Roman" panose="02020603050405020304" pitchFamily="18" charset="0"/>
              </a:rPr>
              <a:t>по</a:t>
            </a:r>
            <a:r>
              <a:rPr lang="fr-FR" sz="1600" dirty="0">
                <a:effectLst/>
                <a:ea typeface="Times New Roman" panose="02020603050405020304" pitchFamily="18" charset="0"/>
              </a:rPr>
              <a:t> </a:t>
            </a:r>
            <a:r>
              <a:rPr lang="fr-FR" sz="1600" dirty="0" err="1">
                <a:effectLst/>
                <a:ea typeface="Times New Roman" panose="02020603050405020304" pitchFamily="18" charset="0"/>
              </a:rPr>
              <a:t>трагической</a:t>
            </a:r>
            <a:r>
              <a:rPr lang="fr-FR" sz="1600" dirty="0">
                <a:effectLst/>
                <a:ea typeface="Times New Roman" panose="02020603050405020304" pitchFamily="18" charset="0"/>
              </a:rPr>
              <a:t> и </a:t>
            </a:r>
            <a:r>
              <a:rPr lang="fr-FR" sz="1600" dirty="0" err="1">
                <a:effectLst/>
                <a:ea typeface="Times New Roman" panose="02020603050405020304" pitchFamily="18" charset="0"/>
              </a:rPr>
              <a:t>темной</a:t>
            </a:r>
            <a:r>
              <a:rPr lang="fr-FR" sz="1600" dirty="0">
                <a:effectLst/>
                <a:ea typeface="Times New Roman" panose="02020603050405020304" pitchFamily="18" charset="0"/>
              </a:rPr>
              <a:t> </a:t>
            </a:r>
            <a:r>
              <a:rPr lang="fr-FR" sz="1600" dirty="0" err="1">
                <a:effectLst/>
                <a:ea typeface="Times New Roman" panose="02020603050405020304" pitchFamily="18" charset="0"/>
              </a:rPr>
              <a:t>кончине</a:t>
            </a:r>
            <a:r>
              <a:rPr lang="fr-FR" sz="1600" dirty="0">
                <a:effectLst/>
                <a:ea typeface="Times New Roman" panose="02020603050405020304" pitchFamily="18" charset="0"/>
              </a:rPr>
              <a:t> </a:t>
            </a:r>
            <a:r>
              <a:rPr lang="fr-FR" sz="1600" dirty="0" err="1">
                <a:effectLst/>
                <a:ea typeface="Times New Roman" panose="02020603050405020304" pitchFamily="18" charset="0"/>
              </a:rPr>
              <a:t>своей</a:t>
            </a:r>
            <a:r>
              <a:rPr lang="fr-FR" sz="1600" dirty="0">
                <a:effectLst/>
                <a:ea typeface="Times New Roman" panose="02020603050405020304" pitchFamily="18" charset="0"/>
              </a:rPr>
              <a:t>, </a:t>
            </a:r>
            <a:r>
              <a:rPr lang="fr-FR" sz="1600" dirty="0" err="1">
                <a:effectLst/>
                <a:ea typeface="Times New Roman" panose="02020603050405020304" pitchFamily="18" charset="0"/>
              </a:rPr>
              <a:t>приключившейся</a:t>
            </a:r>
            <a:r>
              <a:rPr lang="fr-FR" sz="1600" dirty="0">
                <a:effectLst/>
                <a:ea typeface="Times New Roman" panose="02020603050405020304" pitchFamily="18" charset="0"/>
              </a:rPr>
              <a:t> </a:t>
            </a:r>
            <a:r>
              <a:rPr lang="fr-FR" sz="1600" dirty="0" err="1">
                <a:effectLst/>
                <a:ea typeface="Times New Roman" panose="02020603050405020304" pitchFamily="18" charset="0"/>
              </a:rPr>
              <a:t>ровно</a:t>
            </a:r>
            <a:r>
              <a:rPr lang="fr-FR" sz="1600" dirty="0">
                <a:effectLst/>
                <a:ea typeface="Times New Roman" panose="02020603050405020304" pitchFamily="18" charset="0"/>
              </a:rPr>
              <a:t> </a:t>
            </a:r>
            <a:r>
              <a:rPr lang="fr-FR" sz="1600" dirty="0" err="1">
                <a:effectLst/>
                <a:ea typeface="Times New Roman" panose="02020603050405020304" pitchFamily="18" charset="0"/>
              </a:rPr>
              <a:t>тринадцать</a:t>
            </a:r>
            <a:r>
              <a:rPr lang="fr-FR" sz="1600" dirty="0">
                <a:effectLst/>
                <a:ea typeface="Times New Roman" panose="02020603050405020304" pitchFamily="18" charset="0"/>
              </a:rPr>
              <a:t> </a:t>
            </a:r>
            <a:r>
              <a:rPr lang="fr-FR" sz="1600" dirty="0" err="1">
                <a:effectLst/>
                <a:ea typeface="Times New Roman" panose="02020603050405020304" pitchFamily="18" charset="0"/>
              </a:rPr>
              <a:t>лет</a:t>
            </a:r>
            <a:r>
              <a:rPr lang="fr-FR" sz="1600" dirty="0">
                <a:effectLst/>
                <a:ea typeface="Times New Roman" panose="02020603050405020304" pitchFamily="18" charset="0"/>
              </a:rPr>
              <a:t> </a:t>
            </a:r>
            <a:r>
              <a:rPr lang="fr-FR" sz="1600" dirty="0" err="1">
                <a:effectLst/>
                <a:ea typeface="Times New Roman" panose="02020603050405020304" pitchFamily="18" charset="0"/>
              </a:rPr>
              <a:t>назад</a:t>
            </a:r>
            <a:r>
              <a:rPr lang="fr-FR" sz="1600" dirty="0">
                <a:effectLst/>
                <a:ea typeface="Times New Roman" panose="02020603050405020304" pitchFamily="18" charset="0"/>
              </a:rPr>
              <a:t> и о </a:t>
            </a:r>
            <a:r>
              <a:rPr lang="fr-FR" sz="1600" dirty="0" err="1">
                <a:effectLst/>
                <a:ea typeface="Times New Roman" panose="02020603050405020304" pitchFamily="18" charset="0"/>
              </a:rPr>
              <a:t>которой</a:t>
            </a:r>
            <a:r>
              <a:rPr lang="fr-FR" sz="1600" dirty="0">
                <a:effectLst/>
                <a:ea typeface="Times New Roman" panose="02020603050405020304" pitchFamily="18" charset="0"/>
              </a:rPr>
              <a:t> </a:t>
            </a:r>
            <a:r>
              <a:rPr lang="fr-FR" sz="1600" dirty="0" err="1">
                <a:effectLst/>
                <a:ea typeface="Times New Roman" panose="02020603050405020304" pitchFamily="18" charset="0"/>
              </a:rPr>
              <a:t>сообщу</a:t>
            </a:r>
            <a:r>
              <a:rPr lang="fr-FR" sz="1600" dirty="0">
                <a:effectLst/>
                <a:ea typeface="Times New Roman" panose="02020603050405020304" pitchFamily="18" charset="0"/>
              </a:rPr>
              <a:t> в </a:t>
            </a:r>
            <a:r>
              <a:rPr lang="fr-FR" sz="1600" dirty="0" err="1">
                <a:effectLst/>
                <a:ea typeface="Times New Roman" panose="02020603050405020304" pitchFamily="18" charset="0"/>
              </a:rPr>
              <a:t>своем</a:t>
            </a:r>
            <a:r>
              <a:rPr lang="fr-FR" sz="1600" dirty="0">
                <a:effectLst/>
                <a:ea typeface="Times New Roman" panose="02020603050405020304" pitchFamily="18" charset="0"/>
              </a:rPr>
              <a:t> </a:t>
            </a:r>
            <a:r>
              <a:rPr lang="fr-FR" sz="1600" dirty="0" err="1">
                <a:effectLst/>
                <a:ea typeface="Times New Roman" panose="02020603050405020304" pitchFamily="18" charset="0"/>
              </a:rPr>
              <a:t>месте</a:t>
            </a:r>
            <a:r>
              <a:rPr lang="fr-FR" sz="1600" dirty="0">
                <a:effectLst/>
                <a:ea typeface="Times New Roman" panose="02020603050405020304" pitchFamily="18" charset="0"/>
              </a:rPr>
              <a:t>.</a:t>
            </a:r>
            <a:endParaRPr lang="fr-BE" sz="1600" dirty="0"/>
          </a:p>
        </p:txBody>
      </p:sp>
    </p:spTree>
    <p:extLst>
      <p:ext uri="{BB962C8B-B14F-4D97-AF65-F5344CB8AC3E}">
        <p14:creationId xmlns:p14="http://schemas.microsoft.com/office/powerpoint/2010/main" val="22324258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2A9167-5F11-46E2-BAA9-E6DE56536213}"/>
              </a:ext>
            </a:extLst>
          </p:cNvPr>
          <p:cNvSpPr>
            <a:spLocks noGrp="1"/>
          </p:cNvSpPr>
          <p:nvPr>
            <p:ph type="title"/>
          </p:nvPr>
        </p:nvSpPr>
        <p:spPr/>
        <p:txBody>
          <a:bodyPr/>
          <a:lstStyle/>
          <a:p>
            <a:endParaRPr lang="fr-BE"/>
          </a:p>
        </p:txBody>
      </p:sp>
      <p:sp>
        <p:nvSpPr>
          <p:cNvPr id="3" name="Espace réservé du contenu 2">
            <a:extLst>
              <a:ext uri="{FF2B5EF4-FFF2-40B4-BE49-F238E27FC236}">
                <a16:creationId xmlns:a16="http://schemas.microsoft.com/office/drawing/2014/main" id="{2C3218FE-2F06-4F91-A506-0F06170DA6DB}"/>
              </a:ext>
            </a:extLst>
          </p:cNvPr>
          <p:cNvSpPr>
            <a:spLocks noGrp="1"/>
          </p:cNvSpPr>
          <p:nvPr>
            <p:ph idx="1"/>
          </p:nvPr>
        </p:nvSpPr>
        <p:spPr/>
        <p:txBody>
          <a:bodyPr>
            <a:noAutofit/>
          </a:bodyPr>
          <a:lstStyle/>
          <a:p>
            <a:pPr marL="0" indent="0" algn="just">
              <a:buNone/>
            </a:pPr>
            <a:r>
              <a:rPr lang="fr-BE" sz="2400" dirty="0">
                <a:effectLst/>
                <a:latin typeface="Calibri" panose="020F0502020204030204" pitchFamily="34" charset="0"/>
                <a:ea typeface="Times New Roman" panose="02020603050405020304" pitchFamily="18" charset="0"/>
                <a:cs typeface="Times New Roman" panose="02020603050405020304" pitchFamily="18" charset="0"/>
              </a:rPr>
              <a:t>"C’était vers la fin du mois d’août, par une belle matinée claire et chaude. </a:t>
            </a:r>
            <a:r>
              <a:rPr lang="fr-FR" sz="2400" dirty="0">
                <a:effectLst/>
                <a:latin typeface="Calibri" panose="020F0502020204030204" pitchFamily="34" charset="0"/>
                <a:ea typeface="Times New Roman" panose="02020603050405020304" pitchFamily="18" charset="0"/>
                <a:cs typeface="Times New Roman" panose="02020603050405020304" pitchFamily="18" charset="0"/>
              </a:rPr>
              <a:t>La réunion de la famille Karamazov chez le starets </a:t>
            </a:r>
            <a:r>
              <a:rPr lang="fr-FR" sz="2400" dirty="0" err="1">
                <a:effectLst/>
                <a:latin typeface="Calibri" panose="020F0502020204030204" pitchFamily="34" charset="0"/>
                <a:ea typeface="Times New Roman" panose="02020603050405020304" pitchFamily="18" charset="0"/>
                <a:cs typeface="Times New Roman" panose="02020603050405020304" pitchFamily="18" charset="0"/>
              </a:rPr>
              <a:t>Zossima</a:t>
            </a:r>
            <a:r>
              <a:rPr lang="fr-FR" sz="2400" dirty="0">
                <a:effectLst/>
                <a:latin typeface="Calibri" panose="020F0502020204030204" pitchFamily="34" charset="0"/>
                <a:ea typeface="Times New Roman" panose="02020603050405020304" pitchFamily="18" charset="0"/>
                <a:cs typeface="Times New Roman" panose="02020603050405020304" pitchFamily="18" charset="0"/>
              </a:rPr>
              <a:t> devait avoir lieu à onze heures et demie. </a:t>
            </a:r>
            <a:r>
              <a:rPr lang="fr-BE" sz="2400" dirty="0">
                <a:effectLst/>
                <a:latin typeface="Calibri" panose="020F0502020204030204" pitchFamily="34" charset="0"/>
                <a:ea typeface="Times New Roman" panose="02020603050405020304" pitchFamily="18" charset="0"/>
                <a:cs typeface="Times New Roman" panose="02020603050405020304" pitchFamily="18" charset="0"/>
              </a:rPr>
              <a:t>On avait eu recours, en désespoir de cause, à cette assemblée d’un conseil de famille, sous le patronage du vénérable vieillard, pour trancher les différends survenus entre Fédor Pavlovitch Karamazov et son fils aîné </a:t>
            </a:r>
            <a:r>
              <a:rPr lang="fr-BE" sz="2400" dirty="0" err="1">
                <a:effectLst/>
                <a:latin typeface="Calibri" panose="020F0502020204030204" pitchFamily="34" charset="0"/>
                <a:ea typeface="Times New Roman" panose="02020603050405020304" pitchFamily="18" charset="0"/>
                <a:cs typeface="Times New Roman" panose="02020603050405020304" pitchFamily="18" charset="0"/>
              </a:rPr>
              <a:t>Dmitri</a:t>
            </a:r>
            <a:r>
              <a:rPr lang="fr-BE" sz="2400" dirty="0">
                <a:effectLst/>
                <a:latin typeface="Calibri" panose="020F0502020204030204" pitchFamily="34" charset="0"/>
                <a:ea typeface="Times New Roman" panose="02020603050405020304" pitchFamily="18" charset="0"/>
                <a:cs typeface="Times New Roman" panose="02020603050405020304" pitchFamily="18" charset="0"/>
              </a:rPr>
              <a:t> </a:t>
            </a:r>
            <a:r>
              <a:rPr lang="fr-BE" sz="2400" dirty="0" err="1">
                <a:effectLst/>
                <a:latin typeface="Calibri" panose="020F0502020204030204" pitchFamily="34" charset="0"/>
                <a:ea typeface="Times New Roman" panose="02020603050405020304" pitchFamily="18" charset="0"/>
                <a:cs typeface="Times New Roman" panose="02020603050405020304" pitchFamily="18" charset="0"/>
              </a:rPr>
              <a:t>Fédorovitch</a:t>
            </a:r>
            <a:r>
              <a:rPr lang="fr-BE" sz="2400" dirty="0">
                <a:effectLst/>
                <a:latin typeface="Calibri" panose="020F0502020204030204" pitchFamily="34" charset="0"/>
                <a:ea typeface="Times New Roman" panose="02020603050405020304" pitchFamily="18" charset="0"/>
                <a:cs typeface="Times New Roman" panose="02020603050405020304" pitchFamily="18" charset="0"/>
              </a:rPr>
              <a:t>. </a:t>
            </a:r>
            <a:r>
              <a:rPr lang="fr-FR" sz="2400" dirty="0">
                <a:effectLst/>
                <a:latin typeface="Calibri" panose="020F0502020204030204" pitchFamily="34" charset="0"/>
                <a:ea typeface="Times New Roman" panose="02020603050405020304" pitchFamily="18" charset="0"/>
                <a:cs typeface="Times New Roman" panose="02020603050405020304" pitchFamily="18" charset="0"/>
              </a:rPr>
              <a:t>La situation entre le père et le fils était extrêmement tendue. </a:t>
            </a:r>
            <a:r>
              <a:rPr lang="fr-BE" sz="2400" dirty="0" err="1">
                <a:effectLst/>
                <a:latin typeface="Calibri" panose="020F0502020204030204" pitchFamily="34" charset="0"/>
                <a:ea typeface="Times New Roman" panose="02020603050405020304" pitchFamily="18" charset="0"/>
                <a:cs typeface="Times New Roman" panose="02020603050405020304" pitchFamily="18" charset="0"/>
              </a:rPr>
              <a:t>Dmitri</a:t>
            </a:r>
            <a:r>
              <a:rPr lang="fr-BE" sz="2400" dirty="0">
                <a:effectLst/>
                <a:latin typeface="Calibri" panose="020F0502020204030204" pitchFamily="34" charset="0"/>
                <a:ea typeface="Times New Roman" panose="02020603050405020304" pitchFamily="18" charset="0"/>
                <a:cs typeface="Times New Roman" panose="02020603050405020304" pitchFamily="18" charset="0"/>
              </a:rPr>
              <a:t> </a:t>
            </a:r>
            <a:r>
              <a:rPr lang="fr-BE" sz="2400" dirty="0" err="1">
                <a:effectLst/>
                <a:latin typeface="Calibri" panose="020F0502020204030204" pitchFamily="34" charset="0"/>
                <a:ea typeface="Times New Roman" panose="02020603050405020304" pitchFamily="18" charset="0"/>
                <a:cs typeface="Times New Roman" panose="02020603050405020304" pitchFamily="18" charset="0"/>
              </a:rPr>
              <a:t>Fédorovitch</a:t>
            </a:r>
            <a:r>
              <a:rPr lang="fr-BE" sz="2400" dirty="0">
                <a:effectLst/>
                <a:latin typeface="Calibri" panose="020F0502020204030204" pitchFamily="34" charset="0"/>
                <a:ea typeface="Times New Roman" panose="02020603050405020304" pitchFamily="18" charset="0"/>
                <a:cs typeface="Times New Roman" panose="02020603050405020304" pitchFamily="18" charset="0"/>
              </a:rPr>
              <a:t> réclamait l’héritage de sa mère, et Fédor Pavlovitch prétendait avoir donné à son fils tout ce qui lui était dû" (</a:t>
            </a:r>
            <a:r>
              <a:rPr lang="fr-FR" sz="2400" i="1" dirty="0">
                <a:effectLst/>
                <a:latin typeface="Calibri" panose="020F0502020204030204" pitchFamily="34" charset="0"/>
                <a:ea typeface="Times New Roman" panose="02020603050405020304" pitchFamily="18" charset="0"/>
                <a:cs typeface="Times New Roman" panose="02020603050405020304" pitchFamily="18" charset="0"/>
              </a:rPr>
              <a:t>Les frères Karamazov</a:t>
            </a:r>
            <a:r>
              <a:rPr lang="fr-FR" sz="2400" dirty="0">
                <a:effectLst/>
                <a:latin typeface="Calibri" panose="020F0502020204030204" pitchFamily="34" charset="0"/>
                <a:ea typeface="Times New Roman" panose="02020603050405020304" pitchFamily="18" charset="0"/>
                <a:cs typeface="Times New Roman" panose="02020603050405020304" pitchFamily="18" charset="0"/>
              </a:rPr>
              <a:t>, traduit et adapté par Elie </a:t>
            </a:r>
            <a:r>
              <a:rPr lang="fr-FR" sz="2400" dirty="0" err="1">
                <a:effectLst/>
                <a:latin typeface="Calibri" panose="020F0502020204030204" pitchFamily="34" charset="0"/>
                <a:ea typeface="Times New Roman" panose="02020603050405020304" pitchFamily="18" charset="0"/>
                <a:cs typeface="Times New Roman" panose="02020603050405020304" pitchFamily="18" charset="0"/>
              </a:rPr>
              <a:t>Halpérine-Kaminsky</a:t>
            </a:r>
            <a:r>
              <a:rPr lang="fr-FR" sz="2400" dirty="0">
                <a:effectLst/>
                <a:latin typeface="Calibri" panose="020F0502020204030204" pitchFamily="34" charset="0"/>
                <a:ea typeface="Times New Roman" panose="02020603050405020304" pitchFamily="18" charset="0"/>
                <a:cs typeface="Times New Roman" panose="02020603050405020304" pitchFamily="18" charset="0"/>
              </a:rPr>
              <a:t> et Charles Morice, </a:t>
            </a:r>
            <a:r>
              <a:rPr lang="fr-FR" sz="2400" dirty="0" err="1">
                <a:effectLst/>
                <a:latin typeface="Calibri" panose="020F0502020204030204" pitchFamily="34" charset="0"/>
                <a:ea typeface="Times New Roman" panose="02020603050405020304" pitchFamily="18" charset="0"/>
                <a:cs typeface="Times New Roman" panose="02020603050405020304" pitchFamily="18" charset="0"/>
              </a:rPr>
              <a:t>Parigi</a:t>
            </a:r>
            <a:r>
              <a:rPr lang="fr-FR" sz="2400" dirty="0">
                <a:effectLst/>
                <a:latin typeface="Calibri" panose="020F0502020204030204" pitchFamily="34" charset="0"/>
                <a:ea typeface="Times New Roman" panose="02020603050405020304" pitchFamily="18" charset="0"/>
                <a:cs typeface="Times New Roman" panose="02020603050405020304" pitchFamily="18" charset="0"/>
              </a:rPr>
              <a:t>, Plon, 1888, 2 vol. </a:t>
            </a:r>
            <a:r>
              <a:rPr lang="fr-BE" sz="2400" dirty="0">
                <a:effectLst/>
                <a:latin typeface="Calibri" panose="020F0502020204030204" pitchFamily="34" charset="0"/>
                <a:ea typeface="Times New Roman" panose="02020603050405020304" pitchFamily="18" charset="0"/>
                <a:cs typeface="Times New Roman" panose="02020603050405020304" pitchFamily="18" charset="0"/>
              </a:rPr>
              <a:t>Première partie. </a:t>
            </a:r>
            <a:r>
              <a:rPr lang="fr-FR" sz="2400" dirty="0">
                <a:effectLst/>
                <a:latin typeface="Calibri" panose="020F0502020204030204" pitchFamily="34" charset="0"/>
                <a:ea typeface="Times New Roman" panose="02020603050405020304" pitchFamily="18" charset="0"/>
                <a:cs typeface="Times New Roman" panose="02020603050405020304" pitchFamily="18" charset="0"/>
              </a:rPr>
              <a:t>Livre premier. </a:t>
            </a:r>
            <a:r>
              <a:rPr lang="fr-FR" sz="2400" i="1" dirty="0">
                <a:effectLst/>
                <a:latin typeface="Calibri" panose="020F0502020204030204" pitchFamily="34" charset="0"/>
                <a:ea typeface="Times New Roman" panose="02020603050405020304" pitchFamily="18" charset="0"/>
                <a:cs typeface="Times New Roman" panose="02020603050405020304" pitchFamily="18" charset="0"/>
              </a:rPr>
              <a:t>Une réunion malencontreuse</a:t>
            </a:r>
            <a:r>
              <a:rPr lang="fr-FR" sz="2400" dirty="0">
                <a:effectLst/>
                <a:latin typeface="Calibri" panose="020F0502020204030204" pitchFamily="34" charset="0"/>
                <a:ea typeface="Times New Roman" panose="02020603050405020304" pitchFamily="18" charset="0"/>
                <a:cs typeface="Times New Roman" panose="02020603050405020304" pitchFamily="18" charset="0"/>
              </a:rPr>
              <a:t>, pp. 1-2). </a:t>
            </a:r>
            <a:endParaRPr lang="fr-BE" sz="2400" dirty="0">
              <a:latin typeface="Calibri" panose="020F0502020204030204" pitchFamily="34" charset="0"/>
            </a:endParaRPr>
          </a:p>
        </p:txBody>
      </p:sp>
    </p:spTree>
    <p:extLst>
      <p:ext uri="{BB962C8B-B14F-4D97-AF65-F5344CB8AC3E}">
        <p14:creationId xmlns:p14="http://schemas.microsoft.com/office/powerpoint/2010/main" val="2625386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4BF3B9-6ECF-4F47-AE47-6E8D6FD5D2B6}"/>
              </a:ext>
            </a:extLst>
          </p:cNvPr>
          <p:cNvSpPr>
            <a:spLocks noGrp="1"/>
          </p:cNvSpPr>
          <p:nvPr>
            <p:ph type="title"/>
          </p:nvPr>
        </p:nvSpPr>
        <p:spPr/>
        <p:txBody>
          <a:bodyPr/>
          <a:lstStyle/>
          <a:p>
            <a:pPr algn="just"/>
            <a:r>
              <a:rPr lang="fr-BE" dirty="0"/>
              <a:t>2.1. Enquête bibliométrique. Période 1919-1945</a:t>
            </a:r>
          </a:p>
        </p:txBody>
      </p:sp>
      <p:sp>
        <p:nvSpPr>
          <p:cNvPr id="3" name="Espace réservé du contenu 2">
            <a:extLst>
              <a:ext uri="{FF2B5EF4-FFF2-40B4-BE49-F238E27FC236}">
                <a16:creationId xmlns:a16="http://schemas.microsoft.com/office/drawing/2014/main" id="{96802B0A-4B0F-42D1-9176-913D7566A30B}"/>
              </a:ext>
            </a:extLst>
          </p:cNvPr>
          <p:cNvSpPr>
            <a:spLocks noGrp="1"/>
          </p:cNvSpPr>
          <p:nvPr>
            <p:ph idx="1"/>
          </p:nvPr>
        </p:nvSpPr>
        <p:spPr/>
        <p:txBody>
          <a:bodyPr>
            <a:normAutofit lnSpcReduction="10000"/>
          </a:bodyPr>
          <a:lstStyle/>
          <a:p>
            <a:pPr marL="0" indent="0" algn="just">
              <a:buNone/>
              <a:tabLst>
                <a:tab pos="-457200" algn="l"/>
              </a:tabLst>
            </a:pPr>
            <a:r>
              <a:rPr lang="it-IT" spc="-15" dirty="0">
                <a:effectLst/>
                <a:ea typeface="Times New Roman" panose="02020603050405020304" pitchFamily="18" charset="0"/>
              </a:rPr>
              <a:t>1919: 24 traductions				</a:t>
            </a:r>
            <a:endParaRPr lang="fr-BE" dirty="0">
              <a:effectLst/>
              <a:ea typeface="Times New Roman" panose="02020603050405020304" pitchFamily="18" charset="0"/>
            </a:endParaRPr>
          </a:p>
          <a:p>
            <a:pPr marL="0" indent="0" algn="just">
              <a:buNone/>
              <a:tabLst>
                <a:tab pos="-457200" algn="l"/>
              </a:tabLst>
            </a:pPr>
            <a:r>
              <a:rPr lang="it-IT" spc="-15" dirty="0">
                <a:effectLst/>
                <a:ea typeface="Times New Roman" panose="02020603050405020304" pitchFamily="18" charset="0"/>
              </a:rPr>
              <a:t>1920: 33 							1925: 44</a:t>
            </a:r>
            <a:endParaRPr lang="fr-BE" dirty="0">
              <a:effectLst/>
              <a:ea typeface="Times New Roman" panose="02020603050405020304" pitchFamily="18" charset="0"/>
            </a:endParaRPr>
          </a:p>
          <a:p>
            <a:pPr marL="0" indent="0" algn="just">
              <a:buNone/>
              <a:tabLst>
                <a:tab pos="-457200" algn="l"/>
              </a:tabLst>
            </a:pPr>
            <a:r>
              <a:rPr lang="it-IT" spc="-15" dirty="0">
                <a:effectLst/>
                <a:ea typeface="Times New Roman" panose="02020603050405020304" pitchFamily="18" charset="0"/>
              </a:rPr>
              <a:t>1921: 21							1926: 22</a:t>
            </a:r>
            <a:endParaRPr lang="fr-BE" dirty="0">
              <a:effectLst/>
              <a:ea typeface="Times New Roman" panose="02020603050405020304" pitchFamily="18" charset="0"/>
            </a:endParaRPr>
          </a:p>
          <a:p>
            <a:pPr marL="0" indent="0" algn="just">
              <a:buNone/>
              <a:tabLst>
                <a:tab pos="-457200" algn="l"/>
              </a:tabLst>
            </a:pPr>
            <a:r>
              <a:rPr lang="it-IT" spc="-15" dirty="0">
                <a:effectLst/>
                <a:ea typeface="Times New Roman" panose="02020603050405020304" pitchFamily="18" charset="0"/>
              </a:rPr>
              <a:t>1922: 20							1927: 32</a:t>
            </a:r>
            <a:endParaRPr lang="fr-BE" dirty="0">
              <a:effectLst/>
              <a:ea typeface="Times New Roman" panose="02020603050405020304" pitchFamily="18" charset="0"/>
            </a:endParaRPr>
          </a:p>
          <a:p>
            <a:pPr marL="0" indent="0" algn="just">
              <a:buNone/>
              <a:tabLst>
                <a:tab pos="-457200" algn="l"/>
              </a:tabLst>
            </a:pPr>
            <a:r>
              <a:rPr lang="it-IT" spc="-15" dirty="0">
                <a:effectLst/>
                <a:ea typeface="Times New Roman" panose="02020603050405020304" pitchFamily="18" charset="0"/>
              </a:rPr>
              <a:t>1923: 20							1928: 41	</a:t>
            </a:r>
            <a:endParaRPr lang="fr-BE" dirty="0">
              <a:effectLst/>
              <a:ea typeface="Times New Roman" panose="02020603050405020304" pitchFamily="18" charset="0"/>
            </a:endParaRPr>
          </a:p>
          <a:p>
            <a:pPr marL="0" indent="0" algn="just">
              <a:buNone/>
              <a:tabLst>
                <a:tab pos="-457200" algn="l"/>
              </a:tabLst>
            </a:pPr>
            <a:r>
              <a:rPr lang="it-IT" spc="-15" dirty="0">
                <a:effectLst/>
                <a:ea typeface="Times New Roman" panose="02020603050405020304" pitchFamily="18" charset="0"/>
              </a:rPr>
              <a:t>1924: 21  </a:t>
            </a:r>
          </a:p>
          <a:p>
            <a:pPr marL="0" indent="0" algn="just">
              <a:buNone/>
              <a:tabLst>
                <a:tab pos="-457200" algn="l"/>
              </a:tabLst>
            </a:pPr>
            <a:endParaRPr lang="it-IT" spc="-15" dirty="0"/>
          </a:p>
          <a:p>
            <a:pPr marL="0" indent="0" algn="ctr">
              <a:buNone/>
              <a:tabLst>
                <a:tab pos="-457200" algn="l"/>
              </a:tabLst>
            </a:pPr>
            <a:r>
              <a:rPr lang="it-IT" sz="5400" spc="-15" dirty="0">
                <a:solidFill>
                  <a:srgbClr val="FF0000"/>
                </a:solidFill>
                <a:effectLst/>
                <a:ea typeface="Times New Roman" panose="02020603050405020304" pitchFamily="18" charset="0"/>
              </a:rPr>
              <a:t>1929: </a:t>
            </a:r>
            <a:r>
              <a:rPr lang="it-IT" sz="5400" b="1" spc="-15" dirty="0">
                <a:solidFill>
                  <a:srgbClr val="FF0000"/>
                </a:solidFill>
                <a:effectLst/>
                <a:ea typeface="Times New Roman" panose="02020603050405020304" pitchFamily="18" charset="0"/>
              </a:rPr>
              <a:t>63</a:t>
            </a:r>
            <a:endParaRPr lang="fr-BE" sz="5400" dirty="0">
              <a:solidFill>
                <a:srgbClr val="FF0000"/>
              </a:solidFill>
              <a:effectLst/>
              <a:ea typeface="Times New Roman" panose="02020603050405020304" pitchFamily="18" charset="0"/>
            </a:endParaRPr>
          </a:p>
          <a:p>
            <a:pPr marL="0" indent="0" algn="just">
              <a:buNone/>
              <a:tabLst>
                <a:tab pos="-457200" algn="l"/>
              </a:tabLst>
            </a:pPr>
            <a:endParaRPr lang="fr-BE" dirty="0"/>
          </a:p>
        </p:txBody>
      </p:sp>
    </p:spTree>
    <p:extLst>
      <p:ext uri="{BB962C8B-B14F-4D97-AF65-F5344CB8AC3E}">
        <p14:creationId xmlns:p14="http://schemas.microsoft.com/office/powerpoint/2010/main" val="1371311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9DB84E-1314-4B41-BAD3-CE42C51CA3FF}"/>
              </a:ext>
            </a:extLst>
          </p:cNvPr>
          <p:cNvSpPr>
            <a:spLocks noGrp="1"/>
          </p:cNvSpPr>
          <p:nvPr>
            <p:ph type="title"/>
          </p:nvPr>
        </p:nvSpPr>
        <p:spPr/>
        <p:txBody>
          <a:bodyPr/>
          <a:lstStyle/>
          <a:p>
            <a:pPr algn="just"/>
            <a:r>
              <a:rPr lang="fr-BE" dirty="0"/>
              <a:t>2.1. Enquête bibliométrique. Période 1919-1945</a:t>
            </a:r>
          </a:p>
        </p:txBody>
      </p:sp>
      <p:sp>
        <p:nvSpPr>
          <p:cNvPr id="3" name="Espace réservé du contenu 2">
            <a:extLst>
              <a:ext uri="{FF2B5EF4-FFF2-40B4-BE49-F238E27FC236}">
                <a16:creationId xmlns:a16="http://schemas.microsoft.com/office/drawing/2014/main" id="{D65EB4FB-4B5A-47E9-9C6C-74FE54EEFA70}"/>
              </a:ext>
            </a:extLst>
          </p:cNvPr>
          <p:cNvSpPr>
            <a:spLocks noGrp="1"/>
          </p:cNvSpPr>
          <p:nvPr>
            <p:ph idx="1"/>
          </p:nvPr>
        </p:nvSpPr>
        <p:spPr/>
        <p:txBody>
          <a:bodyPr/>
          <a:lstStyle/>
          <a:p>
            <a:pPr marL="0" indent="0" algn="just">
              <a:buNone/>
              <a:tabLst>
                <a:tab pos="-457200" algn="l"/>
              </a:tabLst>
            </a:pPr>
            <a:r>
              <a:rPr lang="it-IT" spc="-15" dirty="0">
                <a:effectLst/>
                <a:ea typeface="Times New Roman" panose="02020603050405020304" pitchFamily="18" charset="0"/>
              </a:rPr>
              <a:t>1930: 54					1936: 22</a:t>
            </a:r>
            <a:endParaRPr lang="fr-BE" dirty="0">
              <a:effectLst/>
              <a:ea typeface="Times New Roman" panose="02020603050405020304" pitchFamily="18" charset="0"/>
            </a:endParaRPr>
          </a:p>
          <a:p>
            <a:pPr marL="0" indent="0" algn="just">
              <a:buNone/>
              <a:tabLst>
                <a:tab pos="-457200" algn="l"/>
              </a:tabLst>
            </a:pPr>
            <a:r>
              <a:rPr lang="it-IT" spc="-15" dirty="0">
                <a:effectLst/>
                <a:ea typeface="Times New Roman" panose="02020603050405020304" pitchFamily="18" charset="0"/>
              </a:rPr>
              <a:t>1931: 43					1937: 15</a:t>
            </a:r>
            <a:endParaRPr lang="fr-BE" dirty="0">
              <a:effectLst/>
              <a:ea typeface="Times New Roman" panose="02020603050405020304" pitchFamily="18" charset="0"/>
            </a:endParaRPr>
          </a:p>
          <a:p>
            <a:pPr marL="0" indent="0" algn="just">
              <a:buNone/>
              <a:tabLst>
                <a:tab pos="-457200" algn="l"/>
              </a:tabLst>
            </a:pPr>
            <a:r>
              <a:rPr lang="it-IT" spc="-15" dirty="0">
                <a:effectLst/>
                <a:ea typeface="Times New Roman" panose="02020603050405020304" pitchFamily="18" charset="0"/>
              </a:rPr>
              <a:t>1932: 35					1938: 8</a:t>
            </a:r>
            <a:endParaRPr lang="fr-BE" dirty="0">
              <a:effectLst/>
              <a:ea typeface="Times New Roman" panose="02020603050405020304" pitchFamily="18" charset="0"/>
            </a:endParaRPr>
          </a:p>
          <a:p>
            <a:pPr marL="0" indent="0" algn="just">
              <a:buNone/>
              <a:tabLst>
                <a:tab pos="-457200" algn="l"/>
              </a:tabLst>
            </a:pPr>
            <a:r>
              <a:rPr lang="it-IT" spc="-15" dirty="0">
                <a:effectLst/>
                <a:ea typeface="Times New Roman" panose="02020603050405020304" pitchFamily="18" charset="0"/>
              </a:rPr>
              <a:t>1933: 39					1939: 6</a:t>
            </a:r>
            <a:endParaRPr lang="fr-BE" dirty="0">
              <a:effectLst/>
              <a:ea typeface="Times New Roman" panose="02020603050405020304" pitchFamily="18" charset="0"/>
            </a:endParaRPr>
          </a:p>
          <a:p>
            <a:pPr marL="0" indent="0" algn="just">
              <a:buNone/>
              <a:tabLst>
                <a:tab pos="-457200" algn="l"/>
              </a:tabLst>
            </a:pPr>
            <a:r>
              <a:rPr lang="it-IT" spc="-15" dirty="0">
                <a:effectLst/>
                <a:ea typeface="Times New Roman" panose="02020603050405020304" pitchFamily="18" charset="0"/>
              </a:rPr>
              <a:t>1934: 25</a:t>
            </a:r>
            <a:endParaRPr lang="fr-BE" dirty="0">
              <a:effectLst/>
              <a:ea typeface="Times New Roman" panose="02020603050405020304" pitchFamily="18" charset="0"/>
            </a:endParaRPr>
          </a:p>
          <a:p>
            <a:pPr marL="0" indent="0" algn="just">
              <a:buNone/>
              <a:tabLst>
                <a:tab pos="-457200" algn="l"/>
              </a:tabLst>
            </a:pPr>
            <a:r>
              <a:rPr lang="it-IT" spc="-15" dirty="0">
                <a:effectLst/>
                <a:ea typeface="Times New Roman" panose="02020603050405020304" pitchFamily="18" charset="0"/>
              </a:rPr>
              <a:t>1935: 25					1940: 5</a:t>
            </a:r>
            <a:endParaRPr lang="fr-BE" dirty="0">
              <a:effectLst/>
              <a:ea typeface="Times New Roman" panose="02020603050405020304" pitchFamily="18" charset="0"/>
            </a:endParaRPr>
          </a:p>
          <a:p>
            <a:pPr marL="0" indent="0">
              <a:buNone/>
            </a:pPr>
            <a:endParaRPr lang="fr-BE" dirty="0"/>
          </a:p>
        </p:txBody>
      </p:sp>
    </p:spTree>
    <p:extLst>
      <p:ext uri="{BB962C8B-B14F-4D97-AF65-F5344CB8AC3E}">
        <p14:creationId xmlns:p14="http://schemas.microsoft.com/office/powerpoint/2010/main" val="3539150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D34D70-CBFB-44DF-80C8-95A13CE53214}"/>
              </a:ext>
            </a:extLst>
          </p:cNvPr>
          <p:cNvSpPr>
            <a:spLocks noGrp="1"/>
          </p:cNvSpPr>
          <p:nvPr>
            <p:ph type="title"/>
          </p:nvPr>
        </p:nvSpPr>
        <p:spPr/>
        <p:txBody>
          <a:bodyPr/>
          <a:lstStyle/>
          <a:p>
            <a:pPr algn="just"/>
            <a:r>
              <a:rPr lang="fr-BE" dirty="0"/>
              <a:t>2.1. Enquête bibliométrique. Période 1919-1945</a:t>
            </a:r>
          </a:p>
        </p:txBody>
      </p:sp>
      <p:sp>
        <p:nvSpPr>
          <p:cNvPr id="3" name="Espace réservé du contenu 2">
            <a:extLst>
              <a:ext uri="{FF2B5EF4-FFF2-40B4-BE49-F238E27FC236}">
                <a16:creationId xmlns:a16="http://schemas.microsoft.com/office/drawing/2014/main" id="{E3A29078-5534-4E8E-A7B3-4341896215F6}"/>
              </a:ext>
            </a:extLst>
          </p:cNvPr>
          <p:cNvSpPr>
            <a:spLocks noGrp="1"/>
          </p:cNvSpPr>
          <p:nvPr>
            <p:ph idx="1"/>
          </p:nvPr>
        </p:nvSpPr>
        <p:spPr/>
        <p:txBody>
          <a:bodyPr/>
          <a:lstStyle/>
          <a:p>
            <a:pPr marL="0" indent="0" algn="ctr">
              <a:buNone/>
              <a:tabLst>
                <a:tab pos="-457200" algn="l"/>
              </a:tabLst>
            </a:pPr>
            <a:r>
              <a:rPr lang="it-IT" spc="-15" dirty="0">
                <a:effectLst/>
                <a:ea typeface="Times New Roman" panose="02020603050405020304" pitchFamily="18" charset="0"/>
              </a:rPr>
              <a:t>1941: 20</a:t>
            </a:r>
            <a:endParaRPr lang="fr-BE" dirty="0">
              <a:effectLst/>
              <a:ea typeface="Times New Roman" panose="02020603050405020304" pitchFamily="18" charset="0"/>
            </a:endParaRPr>
          </a:p>
          <a:p>
            <a:pPr marL="0" indent="0" algn="ctr">
              <a:buNone/>
              <a:tabLst>
                <a:tab pos="-457200" algn="l"/>
              </a:tabLst>
            </a:pPr>
            <a:r>
              <a:rPr lang="it-IT" spc="-15" dirty="0">
                <a:effectLst/>
                <a:ea typeface="Times New Roman" panose="02020603050405020304" pitchFamily="18" charset="0"/>
              </a:rPr>
              <a:t>1942: 17</a:t>
            </a:r>
            <a:endParaRPr lang="fr-BE" dirty="0">
              <a:effectLst/>
              <a:ea typeface="Times New Roman" panose="02020603050405020304" pitchFamily="18" charset="0"/>
            </a:endParaRPr>
          </a:p>
          <a:p>
            <a:pPr marL="0" indent="0" algn="ctr">
              <a:buNone/>
              <a:tabLst>
                <a:tab pos="-457200" algn="l"/>
              </a:tabLst>
            </a:pPr>
            <a:r>
              <a:rPr lang="it-IT" spc="-15" dirty="0">
                <a:effectLst/>
                <a:ea typeface="Times New Roman" panose="02020603050405020304" pitchFamily="18" charset="0"/>
              </a:rPr>
              <a:t>1943: 12</a:t>
            </a:r>
            <a:endParaRPr lang="fr-BE" dirty="0">
              <a:effectLst/>
              <a:ea typeface="Times New Roman" panose="02020603050405020304" pitchFamily="18" charset="0"/>
            </a:endParaRPr>
          </a:p>
          <a:p>
            <a:pPr marL="0" indent="0" algn="ctr">
              <a:buNone/>
              <a:tabLst>
                <a:tab pos="-457200" algn="l"/>
              </a:tabLst>
            </a:pPr>
            <a:r>
              <a:rPr lang="fr-BE" spc="-15" dirty="0">
                <a:effectLst/>
                <a:ea typeface="Times New Roman" panose="02020603050405020304" pitchFamily="18" charset="0"/>
              </a:rPr>
              <a:t> </a:t>
            </a:r>
            <a:endParaRPr lang="fr-BE" dirty="0">
              <a:effectLst/>
              <a:ea typeface="Times New Roman" panose="02020603050405020304" pitchFamily="18" charset="0"/>
            </a:endParaRPr>
          </a:p>
          <a:p>
            <a:pPr marL="0" indent="0" algn="ctr">
              <a:buNone/>
              <a:tabLst>
                <a:tab pos="-457200" algn="l"/>
              </a:tabLst>
            </a:pPr>
            <a:r>
              <a:rPr lang="fr-BE" spc="-15" dirty="0">
                <a:effectLst/>
                <a:ea typeface="Times New Roman" panose="02020603050405020304" pitchFamily="18" charset="0"/>
              </a:rPr>
              <a:t>1944: 23</a:t>
            </a:r>
            <a:endParaRPr lang="fr-BE" dirty="0">
              <a:effectLst/>
              <a:ea typeface="Times New Roman" panose="02020603050405020304" pitchFamily="18" charset="0"/>
            </a:endParaRPr>
          </a:p>
          <a:p>
            <a:pPr marL="0" indent="0" algn="ctr">
              <a:buNone/>
            </a:pPr>
            <a:r>
              <a:rPr lang="fr-BE" spc="-15" dirty="0">
                <a:ea typeface="Times New Roman" panose="02020603050405020304" pitchFamily="18" charset="0"/>
              </a:rPr>
              <a:t>1</a:t>
            </a:r>
            <a:r>
              <a:rPr lang="fr-BE" spc="-15" dirty="0">
                <a:effectLst/>
                <a:ea typeface="Times New Roman" panose="02020603050405020304" pitchFamily="18" charset="0"/>
              </a:rPr>
              <a:t>945: 32</a:t>
            </a:r>
            <a:endParaRPr lang="fr-BE" dirty="0">
              <a:effectLst/>
              <a:ea typeface="Times New Roman" panose="02020603050405020304" pitchFamily="18" charset="0"/>
            </a:endParaRPr>
          </a:p>
          <a:p>
            <a:pPr marL="0" indent="0">
              <a:buNone/>
            </a:pPr>
            <a:endParaRPr lang="fr-BE" dirty="0"/>
          </a:p>
        </p:txBody>
      </p:sp>
    </p:spTree>
    <p:extLst>
      <p:ext uri="{BB962C8B-B14F-4D97-AF65-F5344CB8AC3E}">
        <p14:creationId xmlns:p14="http://schemas.microsoft.com/office/powerpoint/2010/main" val="24983796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693294-0B43-4472-9538-7C2DB19F67DC}"/>
              </a:ext>
            </a:extLst>
          </p:cNvPr>
          <p:cNvSpPr>
            <a:spLocks noGrp="1"/>
          </p:cNvSpPr>
          <p:nvPr>
            <p:ph type="title"/>
          </p:nvPr>
        </p:nvSpPr>
        <p:spPr/>
        <p:txBody>
          <a:bodyPr/>
          <a:lstStyle/>
          <a:p>
            <a:pPr algn="just"/>
            <a:r>
              <a:rPr lang="fr-BE" dirty="0"/>
              <a:t>2.1. Enquête bibliométrique. Période 1919-1945</a:t>
            </a:r>
          </a:p>
        </p:txBody>
      </p:sp>
      <p:sp>
        <p:nvSpPr>
          <p:cNvPr id="3" name="Espace réservé du contenu 2">
            <a:extLst>
              <a:ext uri="{FF2B5EF4-FFF2-40B4-BE49-F238E27FC236}">
                <a16:creationId xmlns:a16="http://schemas.microsoft.com/office/drawing/2014/main" id="{5D49B88C-58CF-4B0A-AD42-EBDBC4E418D6}"/>
              </a:ext>
            </a:extLst>
          </p:cNvPr>
          <p:cNvSpPr>
            <a:spLocks noGrp="1"/>
          </p:cNvSpPr>
          <p:nvPr>
            <p:ph idx="1"/>
          </p:nvPr>
        </p:nvSpPr>
        <p:spPr/>
        <p:txBody>
          <a:bodyPr>
            <a:normAutofit/>
          </a:bodyPr>
          <a:lstStyle/>
          <a:p>
            <a:pPr marL="0" indent="0" algn="just">
              <a:buNone/>
            </a:pPr>
            <a:r>
              <a:rPr lang="fr-BE" spc="-15" dirty="0">
                <a:effectLst/>
                <a:ea typeface="Times New Roman" panose="02020603050405020304" pitchFamily="18" charset="0"/>
              </a:rPr>
              <a:t>Causes de ce </a:t>
            </a:r>
            <a:r>
              <a:rPr lang="fr-BE" i="1" spc="-15" dirty="0">
                <a:effectLst/>
                <a:ea typeface="Times New Roman" panose="02020603050405020304" pitchFamily="18" charset="0"/>
              </a:rPr>
              <a:t>boom</a:t>
            </a:r>
            <a:r>
              <a:rPr lang="fr-BE" spc="-15" dirty="0">
                <a:effectLst/>
                <a:ea typeface="Times New Roman" panose="02020603050405020304" pitchFamily="18" charset="0"/>
              </a:rPr>
              <a:t> des traductions du russe:</a:t>
            </a:r>
            <a:endParaRPr lang="fr-BE" dirty="0">
              <a:effectLst/>
              <a:ea typeface="Times New Roman" panose="02020603050405020304" pitchFamily="18" charset="0"/>
            </a:endParaRPr>
          </a:p>
          <a:p>
            <a:pPr marL="0" indent="0" algn="just">
              <a:buNone/>
            </a:pPr>
            <a:r>
              <a:rPr lang="fr-BE" spc="-15" dirty="0">
                <a:effectLst/>
                <a:ea typeface="Times New Roman" panose="02020603050405020304" pitchFamily="18" charset="0"/>
              </a:rPr>
              <a:t> </a:t>
            </a:r>
            <a:endParaRPr lang="fr-BE" dirty="0">
              <a:ea typeface="Times New Roman" panose="02020603050405020304" pitchFamily="18" charset="0"/>
            </a:endParaRPr>
          </a:p>
          <a:p>
            <a:pPr marL="0" indent="0" algn="just">
              <a:buNone/>
            </a:pPr>
            <a:r>
              <a:rPr lang="fr-BE" spc="-15" dirty="0">
                <a:effectLst/>
                <a:ea typeface="Times New Roman" panose="02020603050405020304" pitchFamily="18" charset="0"/>
                <a:cs typeface="Times New Roman" panose="02020603050405020304" pitchFamily="18" charset="0"/>
              </a:rPr>
              <a:t>1. Intérêt pour les littératures étrang</a:t>
            </a:r>
            <a:r>
              <a:rPr lang="fr-BE" spc="-15" dirty="0">
                <a:ea typeface="Times New Roman" panose="02020603050405020304" pitchFamily="18" charset="0"/>
                <a:cs typeface="Times New Roman" panose="02020603050405020304" pitchFamily="18" charset="0"/>
              </a:rPr>
              <a:t>ères (cf. diapos 5-7)</a:t>
            </a:r>
            <a:endParaRPr lang="fr-BE" spc="-15" dirty="0">
              <a:effectLst/>
              <a:ea typeface="Times New Roman" panose="02020603050405020304" pitchFamily="18" charset="0"/>
              <a:cs typeface="Times New Roman" panose="02020603050405020304" pitchFamily="18" charset="0"/>
            </a:endParaRPr>
          </a:p>
          <a:p>
            <a:pPr marL="0" indent="0" algn="just">
              <a:buNone/>
            </a:pPr>
            <a:r>
              <a:rPr lang="fr-BE" spc="-15" dirty="0">
                <a:effectLst/>
                <a:ea typeface="Times New Roman" panose="02020603050405020304" pitchFamily="18" charset="0"/>
                <a:cs typeface="Times New Roman" panose="02020603050405020304" pitchFamily="18" charset="0"/>
              </a:rPr>
              <a:t>2. Intérêt pour la révolution russe et la Russie soviétique. On lit les auteurs russes dans l’espoir d’y trouver les raisons qui ont mené à la révolution (ex. Piero </a:t>
            </a:r>
            <a:r>
              <a:rPr lang="fr-BE" spc="-15" dirty="0" err="1">
                <a:effectLst/>
                <a:ea typeface="Times New Roman" panose="02020603050405020304" pitchFamily="18" charset="0"/>
                <a:cs typeface="Times New Roman" panose="02020603050405020304" pitchFamily="18" charset="0"/>
              </a:rPr>
              <a:t>Gobetti</a:t>
            </a:r>
            <a:r>
              <a:rPr lang="fr-BE" spc="-15" dirty="0">
                <a:effectLst/>
                <a:ea typeface="Times New Roman" panose="02020603050405020304" pitchFamily="18" charset="0"/>
                <a:cs typeface="Times New Roman" panose="02020603050405020304" pitchFamily="18" charset="0"/>
              </a:rPr>
              <a:t> [1901-1926], </a:t>
            </a:r>
            <a:r>
              <a:rPr lang="fr-BE" i="1" spc="-15" dirty="0">
                <a:effectLst/>
                <a:ea typeface="Times New Roman" panose="02020603050405020304" pitchFamily="18" charset="0"/>
                <a:cs typeface="Times New Roman" panose="02020603050405020304" pitchFamily="18" charset="0"/>
              </a:rPr>
              <a:t>Paradoxe de l’esprit russe</a:t>
            </a:r>
            <a:r>
              <a:rPr lang="fr-BE" i="1" spc="-15" dirty="0">
                <a:ea typeface="Times New Roman" panose="02020603050405020304" pitchFamily="18" charset="0"/>
                <a:cs typeface="Times New Roman" panose="02020603050405020304" pitchFamily="18" charset="0"/>
              </a:rPr>
              <a:t> </a:t>
            </a:r>
            <a:r>
              <a:rPr lang="fr-BE" spc="-15" dirty="0">
                <a:ea typeface="Times New Roman" panose="02020603050405020304" pitchFamily="18" charset="0"/>
                <a:cs typeface="Times New Roman" panose="02020603050405020304" pitchFamily="18" charset="0"/>
              </a:rPr>
              <a:t>[</a:t>
            </a:r>
            <a:r>
              <a:rPr lang="fr-BE" spc="-15" dirty="0" err="1">
                <a:ea typeface="Times New Roman" panose="02020603050405020304" pitchFamily="18" charset="0"/>
                <a:cs typeface="Times New Roman" panose="02020603050405020304" pitchFamily="18" charset="0"/>
              </a:rPr>
              <a:t>Paradosso</a:t>
            </a:r>
            <a:r>
              <a:rPr lang="fr-BE" spc="-15" dirty="0">
                <a:ea typeface="Times New Roman" panose="02020603050405020304" pitchFamily="18" charset="0"/>
                <a:cs typeface="Times New Roman" panose="02020603050405020304" pitchFamily="18" charset="0"/>
              </a:rPr>
              <a:t> </a:t>
            </a:r>
            <a:r>
              <a:rPr lang="fr-BE" spc="-15" dirty="0" err="1">
                <a:ea typeface="Times New Roman" panose="02020603050405020304" pitchFamily="18" charset="0"/>
                <a:cs typeface="Times New Roman" panose="02020603050405020304" pitchFamily="18" charset="0"/>
              </a:rPr>
              <a:t>dello</a:t>
            </a:r>
            <a:r>
              <a:rPr lang="fr-BE" spc="-15" dirty="0">
                <a:ea typeface="Times New Roman" panose="02020603050405020304" pitchFamily="18" charset="0"/>
                <a:cs typeface="Times New Roman" panose="02020603050405020304" pitchFamily="18" charset="0"/>
              </a:rPr>
              <a:t> </a:t>
            </a:r>
            <a:r>
              <a:rPr lang="fr-BE" spc="-15" dirty="0" err="1">
                <a:ea typeface="Times New Roman" panose="02020603050405020304" pitchFamily="18" charset="0"/>
                <a:cs typeface="Times New Roman" panose="02020603050405020304" pitchFamily="18" charset="0"/>
              </a:rPr>
              <a:t>spirito</a:t>
            </a:r>
            <a:r>
              <a:rPr lang="fr-BE" spc="-15" dirty="0">
                <a:ea typeface="Times New Roman" panose="02020603050405020304" pitchFamily="18" charset="0"/>
                <a:cs typeface="Times New Roman" panose="02020603050405020304" pitchFamily="18" charset="0"/>
              </a:rPr>
              <a:t> </a:t>
            </a:r>
            <a:r>
              <a:rPr lang="fr-BE" spc="-15" dirty="0" err="1">
                <a:ea typeface="Times New Roman" panose="02020603050405020304" pitchFamily="18" charset="0"/>
                <a:cs typeface="Times New Roman" panose="02020603050405020304" pitchFamily="18" charset="0"/>
              </a:rPr>
              <a:t>russo</a:t>
            </a:r>
            <a:r>
              <a:rPr lang="fr-BE" spc="-15" dirty="0">
                <a:ea typeface="Times New Roman" panose="02020603050405020304" pitchFamily="18" charset="0"/>
                <a:cs typeface="Times New Roman" panose="02020603050405020304" pitchFamily="18" charset="0"/>
              </a:rPr>
              <a:t>],</a:t>
            </a:r>
            <a:r>
              <a:rPr lang="fr-BE" i="1" spc="-15" dirty="0">
                <a:ea typeface="Times New Roman" panose="02020603050405020304" pitchFamily="18" charset="0"/>
                <a:cs typeface="Times New Roman" panose="02020603050405020304" pitchFamily="18" charset="0"/>
              </a:rPr>
              <a:t> </a:t>
            </a:r>
            <a:r>
              <a:rPr lang="fr-BE" spc="-15" dirty="0">
                <a:effectLst/>
                <a:ea typeface="Times New Roman" panose="02020603050405020304" pitchFamily="18" charset="0"/>
                <a:cs typeface="Times New Roman" panose="02020603050405020304" pitchFamily="18" charset="0"/>
              </a:rPr>
              <a:t>1926 )</a:t>
            </a:r>
            <a:endParaRPr lang="fr-BE"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2403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C056D6-FF32-43AF-A44A-29CE03CE003C}"/>
              </a:ext>
            </a:extLst>
          </p:cNvPr>
          <p:cNvSpPr>
            <a:spLocks noGrp="1"/>
          </p:cNvSpPr>
          <p:nvPr>
            <p:ph type="title"/>
          </p:nvPr>
        </p:nvSpPr>
        <p:spPr/>
        <p:txBody>
          <a:bodyPr/>
          <a:lstStyle/>
          <a:p>
            <a:r>
              <a:rPr lang="fr-BE" dirty="0"/>
              <a:t>Passage(s) de frontière(s)?</a:t>
            </a:r>
          </a:p>
        </p:txBody>
      </p:sp>
      <p:sp>
        <p:nvSpPr>
          <p:cNvPr id="3" name="Espace réservé du contenu 2">
            <a:extLst>
              <a:ext uri="{FF2B5EF4-FFF2-40B4-BE49-F238E27FC236}">
                <a16:creationId xmlns:a16="http://schemas.microsoft.com/office/drawing/2014/main" id="{F78616C8-065F-4D16-9B95-99E08A917CE9}"/>
              </a:ext>
            </a:extLst>
          </p:cNvPr>
          <p:cNvSpPr>
            <a:spLocks noGrp="1"/>
          </p:cNvSpPr>
          <p:nvPr>
            <p:ph idx="1"/>
          </p:nvPr>
        </p:nvSpPr>
        <p:spPr/>
        <p:txBody>
          <a:bodyPr/>
          <a:lstStyle/>
          <a:p>
            <a:r>
              <a:rPr lang="fr-BE" dirty="0"/>
              <a:t>Frontières linguistiques: du russe à l’italien / du russe au français puis du français à l’italien;</a:t>
            </a:r>
          </a:p>
          <a:p>
            <a:r>
              <a:rPr lang="fr-BE" dirty="0"/>
              <a:t>Frontières politiques: Russie communiste / Italie fasciste.</a:t>
            </a:r>
          </a:p>
        </p:txBody>
      </p:sp>
    </p:spTree>
    <p:extLst>
      <p:ext uri="{BB962C8B-B14F-4D97-AF65-F5344CB8AC3E}">
        <p14:creationId xmlns:p14="http://schemas.microsoft.com/office/powerpoint/2010/main" val="648108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095980-51B3-470D-A264-BF3DAEF5E61E}"/>
              </a:ext>
            </a:extLst>
          </p:cNvPr>
          <p:cNvSpPr>
            <a:spLocks noGrp="1"/>
          </p:cNvSpPr>
          <p:nvPr>
            <p:ph type="title"/>
          </p:nvPr>
        </p:nvSpPr>
        <p:spPr/>
        <p:txBody>
          <a:bodyPr/>
          <a:lstStyle/>
          <a:p>
            <a:pPr algn="just"/>
            <a:r>
              <a:rPr lang="fr-BE" dirty="0"/>
              <a:t>2.1. Enquête bibliométrique. Période 1919-1945</a:t>
            </a:r>
          </a:p>
        </p:txBody>
      </p:sp>
      <p:sp>
        <p:nvSpPr>
          <p:cNvPr id="3" name="Espace réservé du contenu 2">
            <a:extLst>
              <a:ext uri="{FF2B5EF4-FFF2-40B4-BE49-F238E27FC236}">
                <a16:creationId xmlns:a16="http://schemas.microsoft.com/office/drawing/2014/main" id="{9D5F88E2-2514-417A-9B9C-BE93697F18D3}"/>
              </a:ext>
            </a:extLst>
          </p:cNvPr>
          <p:cNvSpPr>
            <a:spLocks noGrp="1"/>
          </p:cNvSpPr>
          <p:nvPr>
            <p:ph idx="1"/>
          </p:nvPr>
        </p:nvSpPr>
        <p:spPr/>
        <p:txBody>
          <a:bodyPr>
            <a:normAutofit fontScale="85000" lnSpcReduction="20000"/>
          </a:bodyPr>
          <a:lstStyle/>
          <a:p>
            <a:pPr marL="0" indent="0">
              <a:buNone/>
            </a:pPr>
            <a:r>
              <a:rPr lang="fr-BE" dirty="0"/>
              <a:t>Beaucoup plus d’auteurs traduits qu’avant la Première Guerre mondiale:</a:t>
            </a:r>
          </a:p>
          <a:p>
            <a:pPr marL="0" indent="0" algn="just">
              <a:buNone/>
              <a:tabLst>
                <a:tab pos="-457200" algn="l"/>
              </a:tabLst>
            </a:pPr>
            <a:endParaRPr lang="it-IT" sz="1800" spc="-15" dirty="0">
              <a:effectLst/>
              <a:latin typeface="Times New Roman" panose="02020603050405020304" pitchFamily="18" charset="0"/>
              <a:ea typeface="Times New Roman" panose="02020603050405020304" pitchFamily="18" charset="0"/>
            </a:endParaRPr>
          </a:p>
          <a:p>
            <a:pPr marL="0" indent="0" algn="just">
              <a:buNone/>
              <a:tabLst>
                <a:tab pos="-457200" algn="l"/>
              </a:tabLst>
            </a:pPr>
            <a:r>
              <a:rPr lang="it-IT" sz="2600" b="1" spc="-15" dirty="0">
                <a:solidFill>
                  <a:srgbClr val="FF0000"/>
                </a:solidFill>
                <a:effectLst/>
                <a:ea typeface="Times New Roman" panose="02020603050405020304" pitchFamily="18" charset="0"/>
              </a:rPr>
              <a:t>Dostoïevski</a:t>
            </a:r>
            <a:r>
              <a:rPr lang="it-IT" sz="2600" spc="-15" dirty="0">
                <a:effectLst/>
                <a:ea typeface="Times New Roman" panose="02020603050405020304" pitchFamily="18" charset="0"/>
              </a:rPr>
              <a:t> (91 vol.)</a:t>
            </a:r>
          </a:p>
          <a:p>
            <a:pPr marL="0" indent="0" algn="just">
              <a:buNone/>
              <a:tabLst>
                <a:tab pos="-457200" algn="l"/>
              </a:tabLst>
            </a:pPr>
            <a:r>
              <a:rPr lang="it-IT" sz="2600" spc="-15" dirty="0">
                <a:effectLst/>
                <a:ea typeface="Times New Roman" panose="02020603050405020304" pitchFamily="18" charset="0"/>
              </a:rPr>
              <a:t>Léon Tolstoï (80 vol.)</a:t>
            </a:r>
            <a:endParaRPr lang="fr-BE" sz="2600" dirty="0">
              <a:effectLst/>
              <a:ea typeface="Times New Roman" panose="02020603050405020304" pitchFamily="18" charset="0"/>
            </a:endParaRPr>
          </a:p>
          <a:p>
            <a:pPr marL="0" indent="0" algn="just">
              <a:buNone/>
              <a:tabLst>
                <a:tab pos="-457200" algn="l"/>
              </a:tabLst>
            </a:pPr>
            <a:r>
              <a:rPr lang="it-IT" sz="2600" spc="-15" dirty="0">
                <a:ea typeface="Times New Roman" panose="02020603050405020304" pitchFamily="18" charset="0"/>
              </a:rPr>
              <a:t>Tchékhov</a:t>
            </a:r>
            <a:r>
              <a:rPr lang="it-IT" sz="2600" spc="-15" dirty="0">
                <a:effectLst/>
                <a:ea typeface="Times New Roman" panose="02020603050405020304" pitchFamily="18" charset="0"/>
              </a:rPr>
              <a:t> (55 vol.)</a:t>
            </a:r>
            <a:endParaRPr lang="fr-BE" sz="2600" dirty="0">
              <a:effectLst/>
              <a:ea typeface="Times New Roman" panose="02020603050405020304" pitchFamily="18" charset="0"/>
            </a:endParaRPr>
          </a:p>
          <a:p>
            <a:pPr marL="0" indent="0" algn="just">
              <a:buNone/>
              <a:tabLst>
                <a:tab pos="-457200" algn="l"/>
              </a:tabLst>
            </a:pPr>
            <a:r>
              <a:rPr lang="it-IT" sz="2600" spc="-15" dirty="0">
                <a:effectLst/>
                <a:ea typeface="Times New Roman" panose="02020603050405020304" pitchFamily="18" charset="0"/>
              </a:rPr>
              <a:t>Andréïev (47 vol.)</a:t>
            </a:r>
            <a:endParaRPr lang="fr-BE" sz="2600" dirty="0">
              <a:effectLst/>
              <a:ea typeface="Times New Roman" panose="02020603050405020304" pitchFamily="18" charset="0"/>
            </a:endParaRPr>
          </a:p>
          <a:p>
            <a:pPr marL="0" indent="0" algn="just">
              <a:buNone/>
              <a:tabLst>
                <a:tab pos="-457200" algn="l"/>
              </a:tabLst>
            </a:pPr>
            <a:r>
              <a:rPr lang="it-IT" sz="2600" spc="-15" dirty="0">
                <a:effectLst/>
                <a:ea typeface="Times New Roman" panose="02020603050405020304" pitchFamily="18" charset="0"/>
              </a:rPr>
              <a:t>Ivan Tourguéniev (41 vol.)</a:t>
            </a:r>
            <a:endParaRPr lang="fr-BE" sz="2600" dirty="0">
              <a:effectLst/>
              <a:ea typeface="Times New Roman" panose="02020603050405020304" pitchFamily="18" charset="0"/>
            </a:endParaRPr>
          </a:p>
          <a:p>
            <a:pPr marL="0" indent="0" algn="just">
              <a:buNone/>
              <a:tabLst>
                <a:tab pos="-457200" algn="l"/>
              </a:tabLst>
            </a:pPr>
            <a:r>
              <a:rPr lang="it-IT" sz="2600" spc="-15" dirty="0">
                <a:effectLst/>
                <a:ea typeface="Times New Roman" panose="02020603050405020304" pitchFamily="18" charset="0"/>
              </a:rPr>
              <a:t>Gorki (34 vol.)</a:t>
            </a:r>
            <a:endParaRPr lang="fr-BE" sz="2600" dirty="0">
              <a:effectLst/>
              <a:ea typeface="Times New Roman" panose="02020603050405020304" pitchFamily="18" charset="0"/>
            </a:endParaRPr>
          </a:p>
          <a:p>
            <a:pPr marL="0" indent="0" algn="just">
              <a:buNone/>
              <a:tabLst>
                <a:tab pos="-457200" algn="l"/>
              </a:tabLst>
            </a:pPr>
            <a:r>
              <a:rPr lang="it-IT" sz="2600" spc="-15" dirty="0">
                <a:effectLst/>
                <a:ea typeface="Times New Roman" panose="02020603050405020304" pitchFamily="18" charset="0"/>
              </a:rPr>
              <a:t>Pouchkine (23 vol.)</a:t>
            </a:r>
            <a:endParaRPr lang="fr-BE" sz="2600" dirty="0">
              <a:effectLst/>
              <a:ea typeface="Times New Roman" panose="02020603050405020304" pitchFamily="18" charset="0"/>
            </a:endParaRPr>
          </a:p>
          <a:p>
            <a:pPr marL="0" indent="0" algn="just">
              <a:buNone/>
              <a:tabLst>
                <a:tab pos="-457200" algn="l"/>
              </a:tabLst>
            </a:pPr>
            <a:r>
              <a:rPr lang="it-IT" sz="2600" spc="-15" dirty="0">
                <a:effectLst/>
                <a:ea typeface="Times New Roman" panose="02020603050405020304" pitchFamily="18" charset="0"/>
              </a:rPr>
              <a:t>Gogol (19 vol.)</a:t>
            </a:r>
            <a:endParaRPr lang="fr-BE" sz="2600" dirty="0">
              <a:effectLst/>
              <a:ea typeface="Times New Roman" panose="02020603050405020304" pitchFamily="18" charset="0"/>
            </a:endParaRPr>
          </a:p>
          <a:p>
            <a:pPr marL="0" indent="0" algn="just">
              <a:buNone/>
              <a:tabLst>
                <a:tab pos="-457200" algn="l"/>
              </a:tabLst>
            </a:pPr>
            <a:r>
              <a:rPr lang="it-IT" sz="2600" spc="-15" dirty="0">
                <a:effectLst/>
                <a:ea typeface="Times New Roman" panose="02020603050405020304" pitchFamily="18" charset="0"/>
              </a:rPr>
              <a:t>Merejkovski (19 vol.)</a:t>
            </a:r>
            <a:endParaRPr lang="fr-BE" sz="2600" dirty="0">
              <a:effectLst/>
              <a:ea typeface="Times New Roman" panose="02020603050405020304" pitchFamily="18" charset="0"/>
            </a:endParaRPr>
          </a:p>
          <a:p>
            <a:pPr marL="0" indent="0" algn="just">
              <a:buNone/>
              <a:tabLst>
                <a:tab pos="-457200" algn="l"/>
              </a:tabLst>
            </a:pPr>
            <a:r>
              <a:rPr lang="it-IT" sz="2600" spc="-15" dirty="0">
                <a:effectLst/>
                <a:ea typeface="Times New Roman" panose="02020603050405020304" pitchFamily="18" charset="0"/>
              </a:rPr>
              <a:t>Kouprine (15 vol.)</a:t>
            </a:r>
            <a:endParaRPr lang="fr-BE" sz="2600" dirty="0">
              <a:effectLst/>
              <a:ea typeface="Times New Roman" panose="02020603050405020304" pitchFamily="18" charset="0"/>
            </a:endParaRPr>
          </a:p>
          <a:p>
            <a:pPr marL="0" indent="0">
              <a:buNone/>
            </a:pPr>
            <a:endParaRPr lang="fr-BE" dirty="0"/>
          </a:p>
        </p:txBody>
      </p:sp>
    </p:spTree>
    <p:extLst>
      <p:ext uri="{BB962C8B-B14F-4D97-AF65-F5344CB8AC3E}">
        <p14:creationId xmlns:p14="http://schemas.microsoft.com/office/powerpoint/2010/main" val="6185658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68D9D6-16FD-4213-A557-740FCB61684A}"/>
              </a:ext>
            </a:extLst>
          </p:cNvPr>
          <p:cNvSpPr>
            <a:spLocks noGrp="1"/>
          </p:cNvSpPr>
          <p:nvPr>
            <p:ph type="title"/>
          </p:nvPr>
        </p:nvSpPr>
        <p:spPr/>
        <p:txBody>
          <a:bodyPr/>
          <a:lstStyle/>
          <a:p>
            <a:pPr algn="just"/>
            <a:r>
              <a:rPr lang="fr-BE" dirty="0"/>
              <a:t>2.2. Le statut des traductions</a:t>
            </a:r>
          </a:p>
        </p:txBody>
      </p:sp>
      <p:sp>
        <p:nvSpPr>
          <p:cNvPr id="3" name="Espace réservé du contenu 2">
            <a:extLst>
              <a:ext uri="{FF2B5EF4-FFF2-40B4-BE49-F238E27FC236}">
                <a16:creationId xmlns:a16="http://schemas.microsoft.com/office/drawing/2014/main" id="{3558174F-D2EE-4FCC-9D07-DC25C10E98BE}"/>
              </a:ext>
            </a:extLst>
          </p:cNvPr>
          <p:cNvSpPr>
            <a:spLocks noGrp="1"/>
          </p:cNvSpPr>
          <p:nvPr>
            <p:ph idx="1"/>
          </p:nvPr>
        </p:nvSpPr>
        <p:spPr/>
        <p:txBody>
          <a:bodyPr/>
          <a:lstStyle/>
          <a:p>
            <a:pPr marL="0" indent="0" algn="just">
              <a:buNone/>
            </a:pPr>
            <a:r>
              <a:rPr lang="it-IT" spc="-15" dirty="0">
                <a:effectLst/>
                <a:ea typeface="Times New Roman" panose="02020603050405020304" pitchFamily="18" charset="0"/>
              </a:rPr>
              <a:t>Les traductions sont philologiquement meilleures et généralement faites directement à partir de l’original. </a:t>
            </a:r>
          </a:p>
          <a:p>
            <a:pPr marL="0" indent="0" algn="just">
              <a:buNone/>
            </a:pPr>
            <a:r>
              <a:rPr lang="it-IT" spc="-15" dirty="0">
                <a:ea typeface="Times New Roman" panose="02020603050405020304" pitchFamily="18" charset="0"/>
              </a:rPr>
              <a:t>O</a:t>
            </a:r>
            <a:r>
              <a:rPr lang="it-IT" spc="-15" dirty="0">
                <a:effectLst/>
                <a:ea typeface="Times New Roman" panose="02020603050405020304" pitchFamily="18" charset="0"/>
              </a:rPr>
              <a:t>n trouve d</a:t>
            </a:r>
            <a:r>
              <a:rPr lang="it-IT" spc="-15" dirty="0">
                <a:ea typeface="Times New Roman" panose="02020603050405020304" pitchFamily="18" charset="0"/>
              </a:rPr>
              <a:t>e plus en plus souvent, sur </a:t>
            </a:r>
            <a:r>
              <a:rPr lang="it-IT" spc="-15" dirty="0">
                <a:effectLst/>
                <a:ea typeface="Times New Roman" panose="02020603050405020304" pitchFamily="18" charset="0"/>
              </a:rPr>
              <a:t>la couverture, la mention “Traduction directe du russe” [Traduzione diretta dal russo] ou «Traduit directement du russe” [ Tradotto direttamente dal russo]. </a:t>
            </a:r>
            <a:endParaRPr lang="fr-BE" dirty="0">
              <a:effectLst/>
              <a:ea typeface="Times New Roman" panose="02020603050405020304" pitchFamily="18" charset="0"/>
            </a:endParaRPr>
          </a:p>
          <a:p>
            <a:pPr marL="0" indent="0">
              <a:buNone/>
            </a:pPr>
            <a:endParaRPr lang="fr-BE" dirty="0"/>
          </a:p>
        </p:txBody>
      </p:sp>
    </p:spTree>
    <p:extLst>
      <p:ext uri="{BB962C8B-B14F-4D97-AF65-F5344CB8AC3E}">
        <p14:creationId xmlns:p14="http://schemas.microsoft.com/office/powerpoint/2010/main" val="19827381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9F9F3F-6C95-473B-8084-B7653B240B7D}"/>
              </a:ext>
            </a:extLst>
          </p:cNvPr>
          <p:cNvSpPr>
            <a:spLocks noGrp="1"/>
          </p:cNvSpPr>
          <p:nvPr>
            <p:ph type="title"/>
          </p:nvPr>
        </p:nvSpPr>
        <p:spPr/>
        <p:txBody>
          <a:bodyPr/>
          <a:lstStyle/>
          <a:p>
            <a:endParaRPr lang="fr-BE"/>
          </a:p>
        </p:txBody>
      </p:sp>
      <p:pic>
        <p:nvPicPr>
          <p:cNvPr id="8" name="Espace réservé pour une image  7">
            <a:extLst>
              <a:ext uri="{FF2B5EF4-FFF2-40B4-BE49-F238E27FC236}">
                <a16:creationId xmlns:a16="http://schemas.microsoft.com/office/drawing/2014/main" id="{C64F0741-87D3-483E-B2EF-8E64A51215E9}"/>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6913515" y="762000"/>
            <a:ext cx="4152900" cy="6096000"/>
          </a:xfrm>
        </p:spPr>
      </p:pic>
      <p:sp>
        <p:nvSpPr>
          <p:cNvPr id="4" name="Espace réservé du texte 3">
            <a:extLst>
              <a:ext uri="{FF2B5EF4-FFF2-40B4-BE49-F238E27FC236}">
                <a16:creationId xmlns:a16="http://schemas.microsoft.com/office/drawing/2014/main" id="{7AB349FC-4FCE-4AFB-A6A4-7453E293A6DF}"/>
              </a:ext>
            </a:extLst>
          </p:cNvPr>
          <p:cNvSpPr>
            <a:spLocks noGrp="1"/>
          </p:cNvSpPr>
          <p:nvPr>
            <p:ph type="body" sz="half" idx="2"/>
          </p:nvPr>
        </p:nvSpPr>
        <p:spPr/>
        <p:txBody>
          <a:bodyPr/>
          <a:lstStyle/>
          <a:p>
            <a:pPr algn="just"/>
            <a:r>
              <a:rPr lang="fr-BE" dirty="0" err="1"/>
              <a:t>Leonida</a:t>
            </a:r>
            <a:r>
              <a:rPr lang="fr-BE" dirty="0"/>
              <a:t> </a:t>
            </a:r>
            <a:r>
              <a:rPr lang="fr-BE" dirty="0" err="1"/>
              <a:t>Andreieff</a:t>
            </a:r>
            <a:r>
              <a:rPr lang="fr-BE" dirty="0"/>
              <a:t> [Leonid Andreev], </a:t>
            </a:r>
            <a:r>
              <a:rPr lang="fr-BE" i="1" dirty="0" err="1"/>
              <a:t>Figlio</a:t>
            </a:r>
            <a:r>
              <a:rPr lang="fr-BE" i="1" dirty="0"/>
              <a:t> </a:t>
            </a:r>
            <a:r>
              <a:rPr lang="fr-BE" i="1" dirty="0" err="1"/>
              <a:t>dell’uomo</a:t>
            </a:r>
            <a:r>
              <a:rPr lang="fr-BE" i="1" dirty="0"/>
              <a:t> e </a:t>
            </a:r>
            <a:r>
              <a:rPr lang="fr-BE" i="1" dirty="0" err="1"/>
              <a:t>altre</a:t>
            </a:r>
            <a:r>
              <a:rPr lang="fr-BE" i="1" dirty="0"/>
              <a:t> novelle</a:t>
            </a:r>
            <a:r>
              <a:rPr lang="fr-BE" dirty="0"/>
              <a:t>, </a:t>
            </a:r>
            <a:r>
              <a:rPr lang="fr-BE" dirty="0" err="1"/>
              <a:t>tradotte</a:t>
            </a:r>
            <a:r>
              <a:rPr lang="fr-BE" dirty="0"/>
              <a:t> </a:t>
            </a:r>
            <a:r>
              <a:rPr lang="fr-BE" dirty="0" err="1"/>
              <a:t>direttamente</a:t>
            </a:r>
            <a:r>
              <a:rPr lang="fr-BE" dirty="0"/>
              <a:t> dal </a:t>
            </a:r>
            <a:r>
              <a:rPr lang="fr-BE" dirty="0" err="1"/>
              <a:t>russo</a:t>
            </a:r>
            <a:r>
              <a:rPr lang="fr-BE" dirty="0"/>
              <a:t> da Piero </a:t>
            </a:r>
            <a:r>
              <a:rPr lang="fr-BE" dirty="0" err="1"/>
              <a:t>Gobetto</a:t>
            </a:r>
            <a:r>
              <a:rPr lang="fr-BE" dirty="0"/>
              <a:t> e Ada </a:t>
            </a:r>
            <a:r>
              <a:rPr lang="fr-BE" dirty="0" err="1"/>
              <a:t>Prospero</a:t>
            </a:r>
            <a:r>
              <a:rPr lang="fr-BE" dirty="0"/>
              <a:t>, con </a:t>
            </a:r>
            <a:r>
              <a:rPr lang="fr-BE" dirty="0" err="1"/>
              <a:t>uno</a:t>
            </a:r>
            <a:r>
              <a:rPr lang="fr-BE" dirty="0"/>
              <a:t> studio </a:t>
            </a:r>
            <a:r>
              <a:rPr lang="fr-BE" dirty="0" err="1"/>
              <a:t>critico</a:t>
            </a:r>
            <a:r>
              <a:rPr lang="fr-BE" dirty="0"/>
              <a:t> </a:t>
            </a:r>
            <a:r>
              <a:rPr lang="fr-BE" dirty="0" err="1"/>
              <a:t>sull’autore</a:t>
            </a:r>
            <a:r>
              <a:rPr lang="fr-BE" dirty="0"/>
              <a:t>, Milan, </a:t>
            </a:r>
            <a:r>
              <a:rPr lang="fr-BE" dirty="0" err="1"/>
              <a:t>Sonzogno</a:t>
            </a:r>
            <a:r>
              <a:rPr lang="fr-BE" dirty="0"/>
              <a:t>, s.d. [probablement 1920] («</a:t>
            </a:r>
            <a:r>
              <a:rPr lang="fr-BE" dirty="0" err="1"/>
              <a:t>Biblioteca</a:t>
            </a:r>
            <a:r>
              <a:rPr lang="fr-BE" dirty="0"/>
              <a:t> </a:t>
            </a:r>
            <a:r>
              <a:rPr lang="fr-BE" dirty="0" err="1"/>
              <a:t>universale</a:t>
            </a:r>
            <a:r>
              <a:rPr lang="fr-BE" dirty="0"/>
              <a:t> »)</a:t>
            </a:r>
          </a:p>
        </p:txBody>
      </p:sp>
    </p:spTree>
    <p:extLst>
      <p:ext uri="{BB962C8B-B14F-4D97-AF65-F5344CB8AC3E}">
        <p14:creationId xmlns:p14="http://schemas.microsoft.com/office/powerpoint/2010/main" val="3311154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51CE64-9B57-4EE8-8A4F-B16EB89177B5}"/>
              </a:ext>
            </a:extLst>
          </p:cNvPr>
          <p:cNvSpPr>
            <a:spLocks noGrp="1"/>
          </p:cNvSpPr>
          <p:nvPr>
            <p:ph type="title"/>
          </p:nvPr>
        </p:nvSpPr>
        <p:spPr/>
        <p:txBody>
          <a:bodyPr/>
          <a:lstStyle/>
          <a:p>
            <a:pPr algn="just"/>
            <a:r>
              <a:rPr lang="fr-BE" dirty="0"/>
              <a:t>2.3. Les traducteurs</a:t>
            </a:r>
          </a:p>
        </p:txBody>
      </p:sp>
      <p:sp>
        <p:nvSpPr>
          <p:cNvPr id="3" name="Espace réservé du contenu 2">
            <a:extLst>
              <a:ext uri="{FF2B5EF4-FFF2-40B4-BE49-F238E27FC236}">
                <a16:creationId xmlns:a16="http://schemas.microsoft.com/office/drawing/2014/main" id="{31403ACC-9AC7-4A7D-BA13-D2D8534D0AF6}"/>
              </a:ext>
            </a:extLst>
          </p:cNvPr>
          <p:cNvSpPr>
            <a:spLocks noGrp="1"/>
          </p:cNvSpPr>
          <p:nvPr>
            <p:ph idx="1"/>
          </p:nvPr>
        </p:nvSpPr>
        <p:spPr/>
        <p:txBody>
          <a:bodyPr/>
          <a:lstStyle/>
          <a:p>
            <a:pPr marL="0" lvl="0" indent="0" algn="just">
              <a:buNone/>
              <a:tabLst>
                <a:tab pos="-457200" algn="l"/>
                <a:tab pos="676275" algn="l"/>
              </a:tabLst>
            </a:pPr>
            <a:r>
              <a:rPr lang="it-IT" spc="-15" dirty="0">
                <a:effectLst/>
                <a:ea typeface="Times New Roman" panose="02020603050405020304" pitchFamily="18" charset="0"/>
                <a:cs typeface="Times New Roman" panose="02020603050405020304" pitchFamily="18" charset="0"/>
              </a:rPr>
              <a:t>1. Émigrés russes établis en Italie après la révolution: Boris Jakovenko (1884-1949), Rinaldo Küfferle (1903-1955), Leone Ginzburg (1909-1944);</a:t>
            </a:r>
            <a:endParaRPr lang="fr-BE" dirty="0">
              <a:effectLst/>
              <a:ea typeface="Times New Roman" panose="02020603050405020304" pitchFamily="18" charset="0"/>
              <a:cs typeface="Times New Roman" panose="02020603050405020304" pitchFamily="18" charset="0"/>
            </a:endParaRPr>
          </a:p>
          <a:p>
            <a:pPr marL="0" lvl="0" indent="0" algn="just">
              <a:buNone/>
              <a:tabLst>
                <a:tab pos="-457200" algn="l"/>
                <a:tab pos="676275" algn="l"/>
              </a:tabLst>
            </a:pPr>
            <a:r>
              <a:rPr lang="it-IT" spc="-15" dirty="0">
                <a:effectLst/>
                <a:ea typeface="Times New Roman" panose="02020603050405020304" pitchFamily="18" charset="0"/>
                <a:cs typeface="Times New Roman" panose="02020603050405020304" pitchFamily="18" charset="0"/>
              </a:rPr>
              <a:t>2. Création de la slavistique universitaire au lendemain de la Première Guerre mondiale (1920: </a:t>
            </a:r>
            <a:r>
              <a:rPr lang="it-IT" spc="-15" dirty="0">
                <a:ea typeface="Times New Roman" panose="02020603050405020304" pitchFamily="18" charset="0"/>
                <a:cs typeface="Times New Roman" panose="02020603050405020304" pitchFamily="18" charset="0"/>
              </a:rPr>
              <a:t>inauguration</a:t>
            </a:r>
            <a:r>
              <a:rPr lang="it-IT" spc="-15" dirty="0">
                <a:effectLst/>
                <a:ea typeface="Times New Roman" panose="02020603050405020304" pitchFamily="18" charset="0"/>
                <a:cs typeface="Times New Roman" panose="02020603050405020304" pitchFamily="18" charset="0"/>
              </a:rPr>
              <a:t> de la première chaire de philologie slave, Padoue). Les premiers slavisants italiens : traducteurs enthousiastes et scrupuleux. Ettore Lo Gatto (1890-1983) : plus de 40 traductions du russe pour l’entre-deux-guerres;</a:t>
            </a:r>
            <a:endParaRPr lang="fr-BE" dirty="0">
              <a:ea typeface="Times New Roman" panose="02020603050405020304" pitchFamily="18" charset="0"/>
              <a:cs typeface="Times New Roman" panose="02020603050405020304" pitchFamily="18" charset="0"/>
            </a:endParaRPr>
          </a:p>
          <a:p>
            <a:pPr marL="0" lvl="0" indent="0" algn="just">
              <a:buNone/>
              <a:tabLst>
                <a:tab pos="-457200" algn="l"/>
                <a:tab pos="676275" algn="l"/>
              </a:tabLst>
            </a:pPr>
            <a:r>
              <a:rPr lang="fr-BE" spc="-15" dirty="0">
                <a:effectLst/>
                <a:ea typeface="Times New Roman" panose="02020603050405020304" pitchFamily="18" charset="0"/>
                <a:cs typeface="Times New Roman" panose="02020603050405020304" pitchFamily="18" charset="0"/>
              </a:rPr>
              <a:t>3. </a:t>
            </a:r>
            <a:r>
              <a:rPr lang="fr-BE" spc="-15" dirty="0">
                <a:ea typeface="Times New Roman" panose="02020603050405020304" pitchFamily="18" charset="0"/>
                <a:cs typeface="Times New Roman" panose="02020603050405020304" pitchFamily="18" charset="0"/>
              </a:rPr>
              <a:t>L</a:t>
            </a:r>
            <a:r>
              <a:rPr lang="fr-BE" spc="-15" dirty="0">
                <a:effectLst/>
                <a:ea typeface="Times New Roman" panose="02020603050405020304" pitchFamily="18" charset="0"/>
                <a:cs typeface="Times New Roman" panose="02020603050405020304" pitchFamily="18" charset="0"/>
              </a:rPr>
              <a:t>ettrés, souvent jeunes, intéressés par les littératures étrangères ou désireux de comprendre la révolution russe: Piero </a:t>
            </a:r>
            <a:r>
              <a:rPr lang="fr-BE" spc="-15" dirty="0" err="1">
                <a:effectLst/>
                <a:ea typeface="Times New Roman" panose="02020603050405020304" pitchFamily="18" charset="0"/>
                <a:cs typeface="Times New Roman" panose="02020603050405020304" pitchFamily="18" charset="0"/>
              </a:rPr>
              <a:t>Gobetti</a:t>
            </a:r>
            <a:r>
              <a:rPr lang="fr-BE" spc="-15" dirty="0">
                <a:effectLst/>
                <a:ea typeface="Times New Roman" panose="02020603050405020304" pitchFamily="18" charset="0"/>
                <a:cs typeface="Times New Roman" panose="02020603050405020304" pitchFamily="18" charset="0"/>
              </a:rPr>
              <a:t> (1901-1925), Renato </a:t>
            </a:r>
            <a:r>
              <a:rPr lang="fr-BE" spc="-15" dirty="0" err="1">
                <a:effectLst/>
                <a:ea typeface="Times New Roman" panose="02020603050405020304" pitchFamily="18" charset="0"/>
                <a:cs typeface="Times New Roman" panose="02020603050405020304" pitchFamily="18" charset="0"/>
              </a:rPr>
              <a:t>Poggioli</a:t>
            </a:r>
            <a:r>
              <a:rPr lang="fr-BE" spc="-15" dirty="0">
                <a:effectLst/>
                <a:ea typeface="Times New Roman" panose="02020603050405020304" pitchFamily="18" charset="0"/>
              </a:rPr>
              <a:t> (1907-1963).</a:t>
            </a:r>
            <a:endParaRPr lang="fr-BE" dirty="0">
              <a:effectLst/>
              <a:ea typeface="Times New Roman" panose="02020603050405020304" pitchFamily="18" charset="0"/>
            </a:endParaRPr>
          </a:p>
          <a:p>
            <a:endParaRPr lang="fr-BE" dirty="0"/>
          </a:p>
        </p:txBody>
      </p:sp>
    </p:spTree>
    <p:extLst>
      <p:ext uri="{BB962C8B-B14F-4D97-AF65-F5344CB8AC3E}">
        <p14:creationId xmlns:p14="http://schemas.microsoft.com/office/powerpoint/2010/main" val="38671233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D67EE6-08B4-4C30-9760-3E7E64A4B091}"/>
              </a:ext>
            </a:extLst>
          </p:cNvPr>
          <p:cNvSpPr>
            <a:spLocks noGrp="1"/>
          </p:cNvSpPr>
          <p:nvPr>
            <p:ph type="title"/>
          </p:nvPr>
        </p:nvSpPr>
        <p:spPr/>
        <p:txBody>
          <a:bodyPr/>
          <a:lstStyle/>
          <a:p>
            <a:pPr algn="just"/>
            <a:r>
              <a:rPr lang="fr-BE" dirty="0"/>
              <a:t>2.4. Les maisons d’édition</a:t>
            </a:r>
          </a:p>
        </p:txBody>
      </p:sp>
      <p:sp>
        <p:nvSpPr>
          <p:cNvPr id="3" name="Espace réservé du contenu 2">
            <a:extLst>
              <a:ext uri="{FF2B5EF4-FFF2-40B4-BE49-F238E27FC236}">
                <a16:creationId xmlns:a16="http://schemas.microsoft.com/office/drawing/2014/main" id="{373519E7-CFDC-40D2-80F1-5D068D3BB772}"/>
              </a:ext>
            </a:extLst>
          </p:cNvPr>
          <p:cNvSpPr>
            <a:spLocks noGrp="1"/>
          </p:cNvSpPr>
          <p:nvPr>
            <p:ph idx="1"/>
          </p:nvPr>
        </p:nvSpPr>
        <p:spPr/>
        <p:txBody>
          <a:bodyPr>
            <a:normAutofit fontScale="92500" lnSpcReduction="10000"/>
          </a:bodyPr>
          <a:lstStyle/>
          <a:p>
            <a:pPr marL="0" indent="0">
              <a:buNone/>
            </a:pPr>
            <a:r>
              <a:rPr lang="fr-BE" sz="2600" dirty="0"/>
              <a:t>1. Un peu plus de 110 maisons d’édition publiant de la littérature russe;</a:t>
            </a:r>
          </a:p>
          <a:p>
            <a:pPr marL="0" indent="0">
              <a:buNone/>
            </a:pPr>
            <a:r>
              <a:rPr lang="fr-BE" sz="2600" dirty="0"/>
              <a:t>2. Beaucoup de collections consacrées totalement ou partiellement aux écrivains russes:</a:t>
            </a:r>
          </a:p>
          <a:p>
            <a:pPr marL="0" lvl="0" indent="0" algn="just">
              <a:buNone/>
              <a:tabLst>
                <a:tab pos="676275" algn="l"/>
              </a:tabLst>
            </a:pPr>
            <a:r>
              <a:rPr lang="fr-BE" sz="1800" spc="-15" dirty="0">
                <a:effectLst/>
                <a:latin typeface="Times New Roman" panose="02020603050405020304" pitchFamily="18" charset="0"/>
                <a:ea typeface="Times New Roman" panose="02020603050405020304" pitchFamily="18" charset="0"/>
                <a:cs typeface="Times New Roman" panose="02020603050405020304" pitchFamily="18" charset="0"/>
              </a:rPr>
              <a:t>	« </a:t>
            </a:r>
            <a:r>
              <a:rPr lang="fr-BE" sz="2200" spc="-15" dirty="0">
                <a:effectLst/>
                <a:ea typeface="Times New Roman" panose="02020603050405020304" pitchFamily="18" charset="0"/>
                <a:cs typeface="Times New Roman" panose="02020603050405020304" pitchFamily="18" charset="0"/>
              </a:rPr>
              <a:t>Bibliothèque russe » [ </a:t>
            </a:r>
            <a:r>
              <a:rPr lang="fr-BE" sz="2200" spc="-15" dirty="0" err="1">
                <a:effectLst/>
                <a:ea typeface="Times New Roman" panose="02020603050405020304" pitchFamily="18" charset="0"/>
                <a:cs typeface="Times New Roman" panose="02020603050405020304" pitchFamily="18" charset="0"/>
              </a:rPr>
              <a:t>Biblioteca</a:t>
            </a:r>
            <a:r>
              <a:rPr lang="fr-BE" sz="2200" spc="-15" dirty="0">
                <a:effectLst/>
                <a:ea typeface="Times New Roman" panose="02020603050405020304" pitchFamily="18" charset="0"/>
                <a:cs typeface="Times New Roman" panose="02020603050405020304" pitchFamily="18" charset="0"/>
              </a:rPr>
              <a:t> </a:t>
            </a:r>
            <a:r>
              <a:rPr lang="fr-BE" sz="2200" spc="-15" dirty="0" err="1">
                <a:effectLst/>
                <a:ea typeface="Times New Roman" panose="02020603050405020304" pitchFamily="18" charset="0"/>
                <a:cs typeface="Times New Roman" panose="02020603050405020304" pitchFamily="18" charset="0"/>
              </a:rPr>
              <a:t>russa</a:t>
            </a:r>
            <a:r>
              <a:rPr lang="fr-BE" sz="2200" spc="-15" dirty="0">
                <a:effectLst/>
                <a:ea typeface="Times New Roman" panose="02020603050405020304" pitchFamily="18" charset="0"/>
                <a:cs typeface="Times New Roman" panose="02020603050405020304" pitchFamily="18" charset="0"/>
              </a:rPr>
              <a:t>] (</a:t>
            </a:r>
            <a:r>
              <a:rPr lang="fr-BE" sz="2200" spc="-15" dirty="0" err="1">
                <a:effectLst/>
                <a:ea typeface="Times New Roman" panose="02020603050405020304" pitchFamily="18" charset="0"/>
                <a:cs typeface="Times New Roman" panose="02020603050405020304" pitchFamily="18" charset="0"/>
              </a:rPr>
              <a:t>Bietti</a:t>
            </a:r>
            <a:r>
              <a:rPr lang="fr-BE" sz="2200" spc="-15" dirty="0">
                <a:effectLst/>
                <a:ea typeface="Times New Roman" panose="02020603050405020304" pitchFamily="18" charset="0"/>
                <a:cs typeface="Times New Roman" panose="02020603050405020304" pitchFamily="18" charset="0"/>
              </a:rPr>
              <a:t> [Milan])</a:t>
            </a:r>
            <a:endParaRPr lang="fr-BE" sz="2200" dirty="0">
              <a:ea typeface="Times New Roman" panose="02020603050405020304" pitchFamily="18" charset="0"/>
              <a:cs typeface="Times New Roman" panose="02020603050405020304" pitchFamily="18" charset="0"/>
            </a:endParaRPr>
          </a:p>
          <a:p>
            <a:pPr marL="0" lvl="0" indent="0" algn="just">
              <a:buNone/>
              <a:tabLst>
                <a:tab pos="676275" algn="l"/>
              </a:tabLst>
            </a:pPr>
            <a:r>
              <a:rPr lang="fr-BE" sz="2200" spc="-15" dirty="0">
                <a:effectLst/>
                <a:ea typeface="Times New Roman" panose="02020603050405020304" pitchFamily="18" charset="0"/>
                <a:cs typeface="Times New Roman" panose="02020603050405020304" pitchFamily="18" charset="0"/>
              </a:rPr>
              <a:t>	« La révolution russe par ses écrivains » [La </a:t>
            </a:r>
            <a:r>
              <a:rPr lang="fr-BE" sz="2200" spc="-15" dirty="0" err="1">
                <a:effectLst/>
                <a:ea typeface="Times New Roman" panose="02020603050405020304" pitchFamily="18" charset="0"/>
                <a:cs typeface="Times New Roman" panose="02020603050405020304" pitchFamily="18" charset="0"/>
              </a:rPr>
              <a:t>rivoluzione</a:t>
            </a:r>
            <a:r>
              <a:rPr lang="fr-BE" sz="2200" spc="-15" dirty="0">
                <a:effectLst/>
                <a:ea typeface="Times New Roman" panose="02020603050405020304" pitchFamily="18" charset="0"/>
                <a:cs typeface="Times New Roman" panose="02020603050405020304" pitchFamily="18" charset="0"/>
              </a:rPr>
              <a:t> </a:t>
            </a:r>
            <a:r>
              <a:rPr lang="fr-BE" sz="2200" spc="-15" dirty="0" err="1">
                <a:effectLst/>
                <a:ea typeface="Times New Roman" panose="02020603050405020304" pitchFamily="18" charset="0"/>
                <a:cs typeface="Times New Roman" panose="02020603050405020304" pitchFamily="18" charset="0"/>
              </a:rPr>
              <a:t>russa</a:t>
            </a:r>
            <a:r>
              <a:rPr lang="fr-BE" sz="2200" spc="-15" dirty="0">
                <a:effectLst/>
                <a:ea typeface="Times New Roman" panose="02020603050405020304" pitchFamily="18" charset="0"/>
                <a:cs typeface="Times New Roman" panose="02020603050405020304" pitchFamily="18" charset="0"/>
              </a:rPr>
              <a:t> </a:t>
            </a:r>
            <a:r>
              <a:rPr lang="fr-BE" sz="2200" spc="-15" dirty="0" err="1">
                <a:effectLst/>
                <a:ea typeface="Times New Roman" panose="02020603050405020304" pitchFamily="18" charset="0"/>
                <a:cs typeface="Times New Roman" panose="02020603050405020304" pitchFamily="18" charset="0"/>
              </a:rPr>
              <a:t>nei</a:t>
            </a:r>
            <a:r>
              <a:rPr lang="fr-BE" sz="2200" spc="-15" dirty="0">
                <a:effectLst/>
                <a:ea typeface="Times New Roman" panose="02020603050405020304" pitchFamily="18" charset="0"/>
                <a:cs typeface="Times New Roman" panose="02020603050405020304" pitchFamily="18" charset="0"/>
              </a:rPr>
              <a:t> </a:t>
            </a:r>
            <a:r>
              <a:rPr lang="fr-BE" sz="2200" spc="-15" dirty="0" err="1">
                <a:effectLst/>
                <a:ea typeface="Times New Roman" panose="02020603050405020304" pitchFamily="18" charset="0"/>
                <a:cs typeface="Times New Roman" panose="02020603050405020304" pitchFamily="18" charset="0"/>
              </a:rPr>
              <a:t>suoi</a:t>
            </a:r>
            <a:r>
              <a:rPr lang="fr-BE" sz="2200" spc="-15" dirty="0">
                <a:effectLst/>
                <a:ea typeface="Times New Roman" panose="02020603050405020304" pitchFamily="18" charset="0"/>
                <a:cs typeface="Times New Roman" panose="02020603050405020304" pitchFamily="18" charset="0"/>
              </a:rPr>
              <a:t> </a:t>
            </a:r>
            <a:r>
              <a:rPr lang="fr-BE" sz="2200" spc="-15" dirty="0" err="1">
                <a:effectLst/>
                <a:ea typeface="Times New Roman" panose="02020603050405020304" pitchFamily="18" charset="0"/>
                <a:cs typeface="Times New Roman" panose="02020603050405020304" pitchFamily="18" charset="0"/>
              </a:rPr>
              <a:t>scrittori</a:t>
            </a:r>
            <a:r>
              <a:rPr lang="fr-BE" sz="2200" spc="-15" dirty="0">
                <a:effectLst/>
                <a:ea typeface="Times New Roman" panose="02020603050405020304" pitchFamily="18" charset="0"/>
                <a:cs typeface="Times New Roman" panose="02020603050405020304" pitchFamily="18" charset="0"/>
              </a:rPr>
              <a:t>] (</a:t>
            </a:r>
            <a:r>
              <a:rPr lang="fr-BE" sz="2200" spc="-15" dirty="0" err="1">
                <a:effectLst/>
                <a:ea typeface="Times New Roman" panose="02020603050405020304" pitchFamily="18" charset="0"/>
                <a:cs typeface="Times New Roman" panose="02020603050405020304" pitchFamily="18" charset="0"/>
              </a:rPr>
              <a:t>Anonima</a:t>
            </a:r>
            <a:r>
              <a:rPr lang="fr-BE" sz="2200" spc="-15" dirty="0">
                <a:effectLst/>
                <a:ea typeface="Times New Roman" panose="02020603050405020304" pitchFamily="18" charset="0"/>
                <a:cs typeface="Times New Roman" panose="02020603050405020304" pitchFamily="18" charset="0"/>
              </a:rPr>
              <a:t> 	</a:t>
            </a:r>
            <a:r>
              <a:rPr lang="fr-BE" sz="2200" spc="-15" dirty="0" err="1">
                <a:effectLst/>
                <a:ea typeface="Times New Roman" panose="02020603050405020304" pitchFamily="18" charset="0"/>
                <a:cs typeface="Times New Roman" panose="02020603050405020304" pitchFamily="18" charset="0"/>
              </a:rPr>
              <a:t>romana</a:t>
            </a:r>
            <a:r>
              <a:rPr lang="fr-BE" sz="2200" spc="-15" dirty="0">
                <a:effectLst/>
                <a:ea typeface="Times New Roman" panose="02020603050405020304" pitchFamily="18" charset="0"/>
                <a:cs typeface="Times New Roman" panose="02020603050405020304" pitchFamily="18" charset="0"/>
              </a:rPr>
              <a:t> </a:t>
            </a:r>
            <a:r>
              <a:rPr lang="fr-BE" sz="2200" spc="-15" dirty="0" err="1">
                <a:effectLst/>
                <a:ea typeface="Times New Roman" panose="02020603050405020304" pitchFamily="18" charset="0"/>
                <a:cs typeface="Times New Roman" panose="02020603050405020304" pitchFamily="18" charset="0"/>
              </a:rPr>
              <a:t>editoriale</a:t>
            </a:r>
            <a:r>
              <a:rPr lang="fr-BE" sz="2200" spc="-15" dirty="0">
                <a:effectLst/>
                <a:ea typeface="Times New Roman" panose="02020603050405020304" pitchFamily="18" charset="0"/>
                <a:cs typeface="Times New Roman" panose="02020603050405020304" pitchFamily="18" charset="0"/>
              </a:rPr>
              <a:t> [Rome])</a:t>
            </a:r>
          </a:p>
          <a:p>
            <a:pPr marL="0" lvl="0" indent="0" algn="just">
              <a:buNone/>
              <a:tabLst>
                <a:tab pos="676275" algn="l"/>
              </a:tabLst>
            </a:pPr>
            <a:r>
              <a:rPr lang="fr-BE" sz="2200" spc="-15" dirty="0">
                <a:ea typeface="Times New Roman" panose="02020603050405020304" pitchFamily="18" charset="0"/>
                <a:cs typeface="Times New Roman" panose="02020603050405020304" pitchFamily="18" charset="0"/>
              </a:rPr>
              <a:t>	Écrivains russes </a:t>
            </a:r>
            <a:r>
              <a:rPr lang="fr-BE" sz="2200" spc="-15" dirty="0">
                <a:effectLst/>
                <a:ea typeface="Times New Roman" panose="02020603050405020304" pitchFamily="18" charset="0"/>
                <a:cs typeface="Times New Roman" panose="02020603050405020304" pitchFamily="18" charset="0"/>
              </a:rPr>
              <a:t>[</a:t>
            </a:r>
            <a:r>
              <a:rPr lang="fr-BE" sz="2200" spc="-15" dirty="0" err="1">
                <a:effectLst/>
                <a:ea typeface="Times New Roman" panose="02020603050405020304" pitchFamily="18" charset="0"/>
                <a:cs typeface="Times New Roman" panose="02020603050405020304" pitchFamily="18" charset="0"/>
              </a:rPr>
              <a:t>Scrittori</a:t>
            </a:r>
            <a:r>
              <a:rPr lang="fr-BE" sz="2200" spc="-15" dirty="0">
                <a:effectLst/>
                <a:ea typeface="Times New Roman" panose="02020603050405020304" pitchFamily="18" charset="0"/>
                <a:cs typeface="Times New Roman" panose="02020603050405020304" pitchFamily="18" charset="0"/>
              </a:rPr>
              <a:t> </a:t>
            </a:r>
            <a:r>
              <a:rPr lang="fr-BE" sz="2200" spc="-15" dirty="0" err="1">
                <a:effectLst/>
                <a:ea typeface="Times New Roman" panose="02020603050405020304" pitchFamily="18" charset="0"/>
                <a:cs typeface="Times New Roman" panose="02020603050405020304" pitchFamily="18" charset="0"/>
              </a:rPr>
              <a:t>russi</a:t>
            </a:r>
            <a:r>
              <a:rPr lang="fr-BE" sz="2200" spc="-15" dirty="0">
                <a:effectLst/>
                <a:ea typeface="Times New Roman" panose="02020603050405020304" pitchFamily="18" charset="0"/>
                <a:cs typeface="Times New Roman" panose="02020603050405020304" pitchFamily="18" charset="0"/>
              </a:rPr>
              <a:t>] (</a:t>
            </a:r>
            <a:r>
              <a:rPr lang="fr-BE" sz="2200" spc="-15" dirty="0" err="1">
                <a:effectLst/>
                <a:ea typeface="Times New Roman" panose="02020603050405020304" pitchFamily="18" charset="0"/>
                <a:cs typeface="Times New Roman" panose="02020603050405020304" pitchFamily="18" charset="0"/>
              </a:rPr>
              <a:t>Morreale</a:t>
            </a:r>
            <a:r>
              <a:rPr lang="fr-BE" sz="2200" spc="-15" dirty="0">
                <a:ea typeface="Times New Roman" panose="02020603050405020304" pitchFamily="18" charset="0"/>
                <a:cs typeface="Times New Roman" panose="02020603050405020304" pitchFamily="18" charset="0"/>
              </a:rPr>
              <a:t> </a:t>
            </a:r>
            <a:r>
              <a:rPr lang="fr-BE" sz="2200" spc="-15" dirty="0">
                <a:effectLst/>
                <a:ea typeface="Times New Roman" panose="02020603050405020304" pitchFamily="18" charset="0"/>
                <a:cs typeface="Times New Roman" panose="02020603050405020304" pitchFamily="18" charset="0"/>
              </a:rPr>
              <a:t>[ </a:t>
            </a:r>
            <a:r>
              <a:rPr lang="fr-BE" sz="2200" spc="-15" dirty="0">
                <a:ea typeface="Times New Roman" panose="02020603050405020304" pitchFamily="18" charset="0"/>
                <a:cs typeface="Times New Roman" panose="02020603050405020304" pitchFamily="18" charset="0"/>
              </a:rPr>
              <a:t>Milan]</a:t>
            </a:r>
            <a:r>
              <a:rPr lang="fr-BE" sz="2200" spc="-15" dirty="0">
                <a:effectLst/>
                <a:ea typeface="Times New Roman" panose="02020603050405020304" pitchFamily="18" charset="0"/>
                <a:cs typeface="Times New Roman" panose="02020603050405020304" pitchFamily="18" charset="0"/>
              </a:rPr>
              <a:t>)</a:t>
            </a:r>
            <a:endParaRPr lang="fr-BE" sz="2200" dirty="0">
              <a:effectLst/>
              <a:ea typeface="Times New Roman" panose="02020603050405020304" pitchFamily="18" charset="0"/>
              <a:cs typeface="Times New Roman" panose="02020603050405020304" pitchFamily="18" charset="0"/>
            </a:endParaRPr>
          </a:p>
          <a:p>
            <a:pPr marL="0" lvl="0" indent="0" algn="just">
              <a:buNone/>
              <a:tabLst>
                <a:tab pos="676275" algn="l"/>
              </a:tabLst>
            </a:pPr>
            <a:r>
              <a:rPr lang="fr-BE" sz="2600" spc="-15" dirty="0">
                <a:cs typeface="Times New Roman" panose="02020603050405020304" pitchFamily="18" charset="0"/>
              </a:rPr>
              <a:t>3. Maison d’édition exclusivement consacrée aux auteurs slaves: </a:t>
            </a:r>
            <a:r>
              <a:rPr lang="fr-BE" sz="2600" spc="-15" dirty="0" err="1">
                <a:cs typeface="Times New Roman" panose="02020603050405020304" pitchFamily="18" charset="0"/>
              </a:rPr>
              <a:t>Slavia</a:t>
            </a:r>
            <a:r>
              <a:rPr lang="fr-BE" sz="2600" spc="-15" dirty="0">
                <a:cs typeface="Times New Roman" panose="02020603050405020304" pitchFamily="18" charset="0"/>
              </a:rPr>
              <a:t> [Turin] (</a:t>
            </a:r>
            <a:r>
              <a:rPr lang="fr-BE" sz="2600" i="1" spc="-15" dirty="0">
                <a:cs typeface="Times New Roman" panose="02020603050405020304" pitchFamily="18" charset="0"/>
              </a:rPr>
              <a:t>cf. infra</a:t>
            </a:r>
            <a:r>
              <a:rPr lang="fr-BE" sz="2600" spc="-15" dirty="0">
                <a:cs typeface="Times New Roman" panose="02020603050405020304" pitchFamily="18" charset="0"/>
              </a:rPr>
              <a:t>, diapositives 27-32);</a:t>
            </a:r>
          </a:p>
          <a:p>
            <a:pPr marL="0" lvl="0" indent="0" algn="just">
              <a:buNone/>
              <a:tabLst>
                <a:tab pos="676275" algn="l"/>
              </a:tabLst>
            </a:pPr>
            <a:r>
              <a:rPr lang="fr-BE" sz="2600" spc="-15" dirty="0">
                <a:cs typeface="Times New Roman" panose="02020603050405020304" pitchFamily="18" charset="0"/>
              </a:rPr>
              <a:t>4. Importance des maisons vendant des éditions à bon marché : </a:t>
            </a:r>
            <a:r>
              <a:rPr lang="fr-BE" sz="2600" spc="-15" dirty="0" err="1">
                <a:cs typeface="Times New Roman" panose="02020603050405020304" pitchFamily="18" charset="0"/>
              </a:rPr>
              <a:t>Sonzogno</a:t>
            </a:r>
            <a:r>
              <a:rPr lang="fr-BE" sz="2600" spc="-15" dirty="0">
                <a:cs typeface="Times New Roman" panose="02020603050405020304" pitchFamily="18" charset="0"/>
              </a:rPr>
              <a:t> [Milan] (59 traductions), </a:t>
            </a:r>
            <a:r>
              <a:rPr lang="fr-BE" sz="2600" spc="-15" dirty="0" err="1">
                <a:cs typeface="Times New Roman" panose="02020603050405020304" pitchFamily="18" charset="0"/>
              </a:rPr>
              <a:t>Bietti</a:t>
            </a:r>
            <a:r>
              <a:rPr lang="fr-BE" sz="2600" spc="-15" dirty="0">
                <a:cs typeface="Times New Roman" panose="02020603050405020304" pitchFamily="18" charset="0"/>
              </a:rPr>
              <a:t> (une 40taine de traductions), </a:t>
            </a:r>
            <a:r>
              <a:rPr lang="fr-BE" sz="2600" spc="-15" dirty="0" err="1">
                <a:cs typeface="Times New Roman" panose="02020603050405020304" pitchFamily="18" charset="0"/>
              </a:rPr>
              <a:t>Barion</a:t>
            </a:r>
            <a:r>
              <a:rPr lang="fr-BE" sz="2600" spc="-15" dirty="0">
                <a:cs typeface="Times New Roman" panose="02020603050405020304" pitchFamily="18" charset="0"/>
              </a:rPr>
              <a:t> [</a:t>
            </a:r>
            <a:r>
              <a:rPr lang="fr-BE" sz="2600" spc="-15" dirty="0" err="1">
                <a:cs typeface="Times New Roman" panose="02020603050405020304" pitchFamily="18" charset="0"/>
              </a:rPr>
              <a:t>Sesto</a:t>
            </a:r>
            <a:r>
              <a:rPr lang="fr-BE" sz="2600" spc="-15" dirty="0">
                <a:cs typeface="Times New Roman" panose="02020603050405020304" pitchFamily="18" charset="0"/>
              </a:rPr>
              <a:t> San Giovanni] (une 20taine de traductions) (voir aussi diapositive 35).</a:t>
            </a:r>
            <a:endParaRPr lang="fr-BE" sz="2600" dirty="0"/>
          </a:p>
        </p:txBody>
      </p:sp>
    </p:spTree>
    <p:extLst>
      <p:ext uri="{BB962C8B-B14F-4D97-AF65-F5344CB8AC3E}">
        <p14:creationId xmlns:p14="http://schemas.microsoft.com/office/powerpoint/2010/main" val="367210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AFB960-8DE8-4FAA-9654-8E2592CE50B0}"/>
              </a:ext>
            </a:extLst>
          </p:cNvPr>
          <p:cNvSpPr>
            <a:spLocks noGrp="1"/>
          </p:cNvSpPr>
          <p:nvPr>
            <p:ph type="title"/>
          </p:nvPr>
        </p:nvSpPr>
        <p:spPr/>
        <p:txBody>
          <a:bodyPr/>
          <a:lstStyle/>
          <a:p>
            <a:endParaRPr lang="fr-BE"/>
          </a:p>
        </p:txBody>
      </p:sp>
      <p:pic>
        <p:nvPicPr>
          <p:cNvPr id="6" name="Espace réservé pour une image  5">
            <a:extLst>
              <a:ext uri="{FF2B5EF4-FFF2-40B4-BE49-F238E27FC236}">
                <a16:creationId xmlns:a16="http://schemas.microsoft.com/office/drawing/2014/main" id="{227283CF-3B2B-4088-9A7E-C02C2E2DDC99}"/>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6729046" y="0"/>
            <a:ext cx="4968000" cy="6624000"/>
          </a:xfrm>
        </p:spPr>
      </p:pic>
      <p:sp>
        <p:nvSpPr>
          <p:cNvPr id="4" name="Espace réservé du texte 3">
            <a:extLst>
              <a:ext uri="{FF2B5EF4-FFF2-40B4-BE49-F238E27FC236}">
                <a16:creationId xmlns:a16="http://schemas.microsoft.com/office/drawing/2014/main" id="{276F23D3-18A5-4B50-A76C-63ABD80AB16E}"/>
              </a:ext>
            </a:extLst>
          </p:cNvPr>
          <p:cNvSpPr>
            <a:spLocks noGrp="1"/>
          </p:cNvSpPr>
          <p:nvPr>
            <p:ph type="body" sz="half" idx="2"/>
          </p:nvPr>
        </p:nvSpPr>
        <p:spPr/>
        <p:txBody>
          <a:bodyPr>
            <a:normAutofit/>
          </a:bodyPr>
          <a:lstStyle/>
          <a:p>
            <a:pPr algn="just"/>
            <a:r>
              <a:rPr lang="fr-BE" sz="2000" dirty="0"/>
              <a:t>Ivan </a:t>
            </a:r>
            <a:r>
              <a:rPr lang="fr-BE" sz="2000" dirty="0" err="1"/>
              <a:t>Bunin</a:t>
            </a:r>
            <a:r>
              <a:rPr lang="fr-BE" sz="2000" dirty="0"/>
              <a:t>, </a:t>
            </a:r>
            <a:r>
              <a:rPr lang="fr-BE" sz="2000" i="1" dirty="0"/>
              <a:t>La </a:t>
            </a:r>
            <a:r>
              <a:rPr lang="fr-BE" sz="2000" i="1" dirty="0" err="1"/>
              <a:t>giovinezza</a:t>
            </a:r>
            <a:r>
              <a:rPr lang="fr-BE" sz="2000" i="1" dirty="0"/>
              <a:t> di </a:t>
            </a:r>
            <a:r>
              <a:rPr lang="fr-BE" sz="2000" i="1" dirty="0" err="1"/>
              <a:t>Arseniev</a:t>
            </a:r>
            <a:r>
              <a:rPr lang="fr-BE" sz="2000" dirty="0"/>
              <a:t>, </a:t>
            </a:r>
            <a:r>
              <a:rPr lang="fr-BE" sz="2000" dirty="0" err="1"/>
              <a:t>traduzione</a:t>
            </a:r>
            <a:r>
              <a:rPr lang="fr-BE" sz="2000" dirty="0"/>
              <a:t> </a:t>
            </a:r>
            <a:r>
              <a:rPr lang="fr-BE" sz="2000" dirty="0" err="1"/>
              <a:t>dall’originale</a:t>
            </a:r>
            <a:r>
              <a:rPr lang="fr-BE" sz="2000" dirty="0"/>
              <a:t> di Valentina </a:t>
            </a:r>
            <a:r>
              <a:rPr lang="fr-BE" sz="2000" dirty="0" err="1"/>
              <a:t>Dolghin</a:t>
            </a:r>
            <a:r>
              <a:rPr lang="fr-BE" sz="2000" dirty="0"/>
              <a:t>-Badoglio, </a:t>
            </a:r>
            <a:r>
              <a:rPr lang="fr-BE" sz="2000" dirty="0" err="1"/>
              <a:t>introduzione</a:t>
            </a:r>
            <a:r>
              <a:rPr lang="fr-BE" sz="2000" dirty="0"/>
              <a:t> di Rinaldo </a:t>
            </a:r>
            <a:r>
              <a:rPr lang="fr-BE" sz="2000" dirty="0" err="1"/>
              <a:t>Küfferle</a:t>
            </a:r>
            <a:r>
              <a:rPr lang="fr-BE" sz="2000" dirty="0"/>
              <a:t>, Milan, </a:t>
            </a:r>
            <a:r>
              <a:rPr lang="fr-BE" sz="2000" dirty="0" err="1"/>
              <a:t>Bietti</a:t>
            </a:r>
            <a:r>
              <a:rPr lang="fr-BE" sz="2000" dirty="0"/>
              <a:t>, 1930 (« </a:t>
            </a:r>
            <a:r>
              <a:rPr lang="fr-BE" sz="2000" dirty="0" err="1"/>
              <a:t>Biblioteca</a:t>
            </a:r>
            <a:r>
              <a:rPr lang="fr-BE" sz="2000" dirty="0"/>
              <a:t> </a:t>
            </a:r>
            <a:r>
              <a:rPr lang="fr-BE" sz="2000" dirty="0" err="1"/>
              <a:t>russa</a:t>
            </a:r>
            <a:r>
              <a:rPr lang="fr-BE" sz="2000" dirty="0"/>
              <a:t> a cura di Rinaldo </a:t>
            </a:r>
            <a:r>
              <a:rPr lang="fr-BE" sz="2000" dirty="0" err="1"/>
              <a:t>Küfferle</a:t>
            </a:r>
            <a:r>
              <a:rPr lang="fr-BE" sz="2000" dirty="0"/>
              <a:t> »)</a:t>
            </a:r>
          </a:p>
        </p:txBody>
      </p:sp>
    </p:spTree>
    <p:extLst>
      <p:ext uri="{BB962C8B-B14F-4D97-AF65-F5344CB8AC3E}">
        <p14:creationId xmlns:p14="http://schemas.microsoft.com/office/powerpoint/2010/main" val="36567722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44C870-4649-4B07-81A9-07C3B1D0EC79}"/>
              </a:ext>
            </a:extLst>
          </p:cNvPr>
          <p:cNvSpPr>
            <a:spLocks noGrp="1"/>
          </p:cNvSpPr>
          <p:nvPr>
            <p:ph type="title"/>
          </p:nvPr>
        </p:nvSpPr>
        <p:spPr/>
        <p:txBody>
          <a:bodyPr/>
          <a:lstStyle/>
          <a:p>
            <a:pPr algn="ctr"/>
            <a:r>
              <a:rPr lang="fr-BE" dirty="0"/>
              <a:t>3. </a:t>
            </a:r>
            <a:br>
              <a:rPr lang="fr-BE" dirty="0"/>
            </a:br>
            <a:r>
              <a:rPr lang="fr-BE" dirty="0"/>
              <a:t>Traductions et politique</a:t>
            </a:r>
          </a:p>
        </p:txBody>
      </p:sp>
      <p:sp>
        <p:nvSpPr>
          <p:cNvPr id="3" name="Espace réservé du texte 2">
            <a:extLst>
              <a:ext uri="{FF2B5EF4-FFF2-40B4-BE49-F238E27FC236}">
                <a16:creationId xmlns:a16="http://schemas.microsoft.com/office/drawing/2014/main" id="{AB18577E-2954-4F4C-A4A5-D1084E9FB53F}"/>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18528763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264513-9FE9-48CC-8605-F94AEE743B64}"/>
              </a:ext>
            </a:extLst>
          </p:cNvPr>
          <p:cNvSpPr>
            <a:spLocks noGrp="1"/>
          </p:cNvSpPr>
          <p:nvPr>
            <p:ph type="title"/>
          </p:nvPr>
        </p:nvSpPr>
        <p:spPr/>
        <p:txBody>
          <a:bodyPr/>
          <a:lstStyle/>
          <a:p>
            <a:r>
              <a:rPr lang="fr-BE" dirty="0"/>
              <a:t>3.1 Introduction</a:t>
            </a:r>
          </a:p>
        </p:txBody>
      </p:sp>
      <p:sp>
        <p:nvSpPr>
          <p:cNvPr id="3" name="Espace réservé du contenu 2">
            <a:extLst>
              <a:ext uri="{FF2B5EF4-FFF2-40B4-BE49-F238E27FC236}">
                <a16:creationId xmlns:a16="http://schemas.microsoft.com/office/drawing/2014/main" id="{D49D6F70-8FC8-4710-8C5A-EF36F9D13B31}"/>
              </a:ext>
            </a:extLst>
          </p:cNvPr>
          <p:cNvSpPr>
            <a:spLocks noGrp="1"/>
          </p:cNvSpPr>
          <p:nvPr>
            <p:ph idx="1"/>
          </p:nvPr>
        </p:nvSpPr>
        <p:spPr/>
        <p:txBody>
          <a:bodyPr/>
          <a:lstStyle/>
          <a:p>
            <a:pPr marL="0" indent="0" algn="just">
              <a:buNone/>
            </a:pPr>
            <a:r>
              <a:rPr lang="fr-BE" dirty="0">
                <a:effectLst/>
                <a:ea typeface="Times New Roman" panose="02020603050405020304" pitchFamily="18" charset="0"/>
              </a:rPr>
              <a:t>Ce succès des traductions du russe et plus généralement des auteurs étrangers </a:t>
            </a:r>
            <a:r>
              <a:rPr lang="fr-BE" dirty="0">
                <a:ea typeface="Times New Roman" panose="02020603050405020304" pitchFamily="18" charset="0"/>
              </a:rPr>
              <a:t>peut étonner </a:t>
            </a:r>
            <a:r>
              <a:rPr lang="fr-BE" dirty="0">
                <a:effectLst/>
                <a:ea typeface="Times New Roman" panose="02020603050405020304" pitchFamily="18" charset="0"/>
              </a:rPr>
              <a:t>lorsqu’on songe au contexte politique de l’Italie de l’entre-deux-guerres:</a:t>
            </a:r>
          </a:p>
          <a:p>
            <a:pPr marL="0" indent="0" algn="just">
              <a:buNone/>
            </a:pPr>
            <a:r>
              <a:rPr lang="fr-BE" dirty="0">
                <a:ea typeface="Times New Roman" panose="02020603050405020304" pitchFamily="18" charset="0"/>
              </a:rPr>
              <a:t>		1. </a:t>
            </a:r>
            <a:r>
              <a:rPr lang="fr-BE" dirty="0">
                <a:effectLst/>
                <a:ea typeface="Times New Roman" panose="02020603050405020304" pitchFamily="18" charset="0"/>
              </a:rPr>
              <a:t>Le fascisme </a:t>
            </a:r>
            <a:r>
              <a:rPr lang="fr-BE" dirty="0">
                <a:ea typeface="Times New Roman" panose="02020603050405020304" pitchFamily="18" charset="0"/>
              </a:rPr>
              <a:t>et ses</a:t>
            </a:r>
            <a:r>
              <a:rPr lang="fr-BE" dirty="0">
                <a:effectLst/>
                <a:ea typeface="Times New Roman" panose="02020603050405020304" pitchFamily="18" charset="0"/>
              </a:rPr>
              <a:t> prétentions à l’autarcie; </a:t>
            </a:r>
          </a:p>
          <a:p>
            <a:pPr marL="0" indent="0" algn="just">
              <a:buNone/>
            </a:pPr>
            <a:r>
              <a:rPr lang="fr-BE" dirty="0">
                <a:effectLst/>
                <a:ea typeface="Times New Roman" panose="02020603050405020304" pitchFamily="18" charset="0"/>
              </a:rPr>
              <a:t>		2. </a:t>
            </a:r>
            <a:r>
              <a:rPr lang="fr-BE" dirty="0">
                <a:ea typeface="Times New Roman" panose="02020603050405020304" pitchFamily="18" charset="0"/>
              </a:rPr>
              <a:t>L</a:t>
            </a:r>
            <a:r>
              <a:rPr lang="fr-BE" dirty="0">
                <a:effectLst/>
                <a:ea typeface="Times New Roman" panose="02020603050405020304" pitchFamily="18" charset="0"/>
              </a:rPr>
              <a:t>a littérature russe : littérature d’un pays devenu le 			symbole du communisme international </a:t>
            </a:r>
          </a:p>
          <a:p>
            <a:endParaRPr lang="fr-BE" dirty="0"/>
          </a:p>
        </p:txBody>
      </p:sp>
    </p:spTree>
    <p:extLst>
      <p:ext uri="{BB962C8B-B14F-4D97-AF65-F5344CB8AC3E}">
        <p14:creationId xmlns:p14="http://schemas.microsoft.com/office/powerpoint/2010/main" val="39680534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C60032-75B2-4D6F-933C-797564B682B5}"/>
              </a:ext>
            </a:extLst>
          </p:cNvPr>
          <p:cNvSpPr>
            <a:spLocks noGrp="1"/>
          </p:cNvSpPr>
          <p:nvPr>
            <p:ph type="title"/>
          </p:nvPr>
        </p:nvSpPr>
        <p:spPr/>
        <p:txBody>
          <a:bodyPr/>
          <a:lstStyle/>
          <a:p>
            <a:pPr algn="just"/>
            <a:endParaRPr lang="fr-BE" dirty="0"/>
          </a:p>
        </p:txBody>
      </p:sp>
      <p:sp>
        <p:nvSpPr>
          <p:cNvPr id="3" name="Espace réservé du contenu 2">
            <a:extLst>
              <a:ext uri="{FF2B5EF4-FFF2-40B4-BE49-F238E27FC236}">
                <a16:creationId xmlns:a16="http://schemas.microsoft.com/office/drawing/2014/main" id="{F663333A-B2F8-4B74-BD87-2DB68BB2C9B7}"/>
              </a:ext>
            </a:extLst>
          </p:cNvPr>
          <p:cNvSpPr>
            <a:spLocks noGrp="1"/>
          </p:cNvSpPr>
          <p:nvPr>
            <p:ph idx="1"/>
          </p:nvPr>
        </p:nvSpPr>
        <p:spPr/>
        <p:txBody>
          <a:bodyPr/>
          <a:lstStyle/>
          <a:p>
            <a:pPr marL="0" indent="0" algn="just">
              <a:buNone/>
            </a:pPr>
            <a:r>
              <a:rPr lang="fr-BE" dirty="0"/>
              <a:t>MAIS le régime laisse faire.</a:t>
            </a:r>
          </a:p>
          <a:p>
            <a:pPr marL="0" indent="0" algn="just">
              <a:buNone/>
            </a:pPr>
            <a:endParaRPr lang="fr-BE" dirty="0"/>
          </a:p>
          <a:p>
            <a:pPr marL="0" indent="0" algn="just">
              <a:buNone/>
            </a:pPr>
            <a:r>
              <a:rPr lang="fr-BE" dirty="0"/>
              <a:t>Des personnalités liées idéologiquement au fascisme jouent même un rôle dans la diffusion de la littérature russe:  </a:t>
            </a:r>
          </a:p>
          <a:p>
            <a:pPr marL="0" indent="0" algn="just">
              <a:buNone/>
            </a:pPr>
            <a:endParaRPr lang="fr-BE" dirty="0"/>
          </a:p>
          <a:p>
            <a:pPr marL="0" indent="0" algn="just">
              <a:buNone/>
            </a:pPr>
            <a:r>
              <a:rPr lang="fr-BE" dirty="0"/>
              <a:t>		Exemple: Alfredo </a:t>
            </a:r>
            <a:r>
              <a:rPr lang="fr-BE" dirty="0" err="1"/>
              <a:t>Polledro</a:t>
            </a:r>
            <a:r>
              <a:rPr lang="fr-BE" dirty="0"/>
              <a:t> et la maison d’édition 				turinoise </a:t>
            </a:r>
            <a:r>
              <a:rPr lang="fr-BE" dirty="0" err="1"/>
              <a:t>Slavia</a:t>
            </a:r>
            <a:r>
              <a:rPr lang="fr-BE" dirty="0"/>
              <a:t>.</a:t>
            </a:r>
          </a:p>
        </p:txBody>
      </p:sp>
    </p:spTree>
    <p:extLst>
      <p:ext uri="{BB962C8B-B14F-4D97-AF65-F5344CB8AC3E}">
        <p14:creationId xmlns:p14="http://schemas.microsoft.com/office/powerpoint/2010/main" val="19706385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3A4E886-2590-48EE-A0D1-C746D85CAB23}"/>
              </a:ext>
            </a:extLst>
          </p:cNvPr>
          <p:cNvSpPr>
            <a:spLocks noGrp="1"/>
          </p:cNvSpPr>
          <p:nvPr>
            <p:ph type="title"/>
          </p:nvPr>
        </p:nvSpPr>
        <p:spPr/>
        <p:txBody>
          <a:bodyPr/>
          <a:lstStyle/>
          <a:p>
            <a:pPr algn="just"/>
            <a:r>
              <a:rPr lang="fr-BE" dirty="0"/>
              <a:t>3.2 Le cas d’Alfredo </a:t>
            </a:r>
            <a:r>
              <a:rPr lang="fr-BE" dirty="0" err="1"/>
              <a:t>Polledro</a:t>
            </a:r>
            <a:r>
              <a:rPr lang="fr-BE" dirty="0"/>
              <a:t> (1885-1961) </a:t>
            </a:r>
          </a:p>
        </p:txBody>
      </p:sp>
      <p:sp>
        <p:nvSpPr>
          <p:cNvPr id="3" name="Espace réservé du contenu 2">
            <a:extLst>
              <a:ext uri="{FF2B5EF4-FFF2-40B4-BE49-F238E27FC236}">
                <a16:creationId xmlns:a16="http://schemas.microsoft.com/office/drawing/2014/main" id="{43604FD8-4B89-40C0-9A59-0217526A44E1}"/>
              </a:ext>
            </a:extLst>
          </p:cNvPr>
          <p:cNvSpPr>
            <a:spLocks noGrp="1"/>
          </p:cNvSpPr>
          <p:nvPr>
            <p:ph idx="1"/>
          </p:nvPr>
        </p:nvSpPr>
        <p:spPr/>
        <p:txBody>
          <a:bodyPr>
            <a:normAutofit fontScale="77500" lnSpcReduction="20000"/>
          </a:bodyPr>
          <a:lstStyle/>
          <a:p>
            <a:pPr marL="0" indent="0" algn="just">
              <a:buNone/>
            </a:pPr>
            <a:r>
              <a:rPr lang="fr-BE" sz="2400" dirty="0">
                <a:effectLst/>
                <a:ea typeface="Times New Roman" panose="02020603050405020304" pitchFamily="18" charset="0"/>
              </a:rPr>
              <a:t>Turinois, diplômé en droit, a une trajectoire politique semblable à celle de Mussolini(1883-1945); </a:t>
            </a:r>
          </a:p>
          <a:p>
            <a:pPr marL="0" indent="0" algn="just">
              <a:buNone/>
            </a:pPr>
            <a:r>
              <a:rPr lang="fr-BE" sz="2400" dirty="0">
                <a:effectLst/>
                <a:ea typeface="Times New Roman" panose="02020603050405020304" pitchFamily="18" charset="0"/>
              </a:rPr>
              <a:t>Début du XX</a:t>
            </a:r>
            <a:r>
              <a:rPr lang="fr-BE" sz="2400" baseline="30000" dirty="0">
                <a:effectLst/>
                <a:ea typeface="Times New Roman" panose="02020603050405020304" pitchFamily="18" charset="0"/>
              </a:rPr>
              <a:t>e</a:t>
            </a:r>
            <a:r>
              <a:rPr lang="fr-BE" sz="2400" dirty="0">
                <a:effectLst/>
                <a:ea typeface="Times New Roman" panose="02020603050405020304" pitchFamily="18" charset="0"/>
              </a:rPr>
              <a:t> siècle: adhésion au syndicalisme révolutionnaire (l’aile gauche du parti socialiste); arrestations fréquentes pour agitation et propagande politique illégale; </a:t>
            </a:r>
          </a:p>
          <a:p>
            <a:pPr marL="0" indent="0" algn="just">
              <a:buNone/>
            </a:pPr>
            <a:r>
              <a:rPr lang="fr-BE" sz="2400" b="1" dirty="0">
                <a:ea typeface="Times New Roman" panose="02020603050405020304" pitchFamily="18" charset="0"/>
              </a:rPr>
              <a:t>1904:</a:t>
            </a:r>
            <a:r>
              <a:rPr lang="fr-BE" sz="2400" dirty="0">
                <a:ea typeface="Times New Roman" panose="02020603050405020304" pitchFamily="18" charset="0"/>
              </a:rPr>
              <a:t> rencontre </a:t>
            </a:r>
            <a:r>
              <a:rPr lang="fr-BE" sz="2400" dirty="0">
                <a:effectLst/>
                <a:ea typeface="Times New Roman" panose="02020603050405020304" pitchFamily="18" charset="0"/>
              </a:rPr>
              <a:t>Rachel Gutman (1885-1944), qui partage ses opinions. Il l’épousera en 1907; </a:t>
            </a:r>
          </a:p>
          <a:p>
            <a:pPr marL="0" indent="0" algn="just">
              <a:buNone/>
            </a:pPr>
            <a:r>
              <a:rPr lang="fr-BE" sz="2400" dirty="0">
                <a:ea typeface="Times New Roman" panose="02020603050405020304" pitchFamily="18" charset="0"/>
              </a:rPr>
              <a:t>É</a:t>
            </a:r>
            <a:r>
              <a:rPr lang="fr-BE" sz="2400" dirty="0">
                <a:effectLst/>
                <a:ea typeface="Times New Roman" panose="02020603050405020304" pitchFamily="18" charset="0"/>
              </a:rPr>
              <a:t>crit dans diverses revues </a:t>
            </a:r>
            <a:r>
              <a:rPr lang="fr-BE" sz="2400" dirty="0">
                <a:ea typeface="Times New Roman" panose="02020603050405020304" pitchFamily="18" charset="0"/>
              </a:rPr>
              <a:t>syndicalistes révolutionnaires. Fonde </a:t>
            </a:r>
            <a:r>
              <a:rPr lang="fr-BE" sz="2400" i="1" dirty="0">
                <a:ea typeface="Times New Roman" panose="02020603050405020304" pitchFamily="18" charset="0"/>
              </a:rPr>
              <a:t>La </a:t>
            </a:r>
            <a:r>
              <a:rPr lang="fr-BE" sz="2400" i="1" dirty="0" err="1">
                <a:ea typeface="Times New Roman" panose="02020603050405020304" pitchFamily="18" charset="0"/>
              </a:rPr>
              <a:t>guerra</a:t>
            </a:r>
            <a:r>
              <a:rPr lang="fr-BE" sz="2400" i="1" dirty="0">
                <a:ea typeface="Times New Roman" panose="02020603050405020304" pitchFamily="18" charset="0"/>
              </a:rPr>
              <a:t> sociale </a:t>
            </a:r>
            <a:r>
              <a:rPr lang="fr-BE" sz="2400" dirty="0">
                <a:ea typeface="Times New Roman" panose="02020603050405020304" pitchFamily="18" charset="0"/>
              </a:rPr>
              <a:t>(1908);</a:t>
            </a:r>
            <a:endParaRPr lang="fr-BE" sz="2400" dirty="0">
              <a:effectLst/>
              <a:ea typeface="Times New Roman" panose="02020603050405020304" pitchFamily="18" charset="0"/>
            </a:endParaRPr>
          </a:p>
          <a:p>
            <a:pPr marL="0" indent="0" algn="just">
              <a:buNone/>
            </a:pPr>
            <a:r>
              <a:rPr lang="fr-BE" sz="2400" b="1" dirty="0">
                <a:effectLst/>
                <a:ea typeface="Times New Roman" panose="02020603050405020304" pitchFamily="18" charset="0"/>
              </a:rPr>
              <a:t>1914</a:t>
            </a:r>
            <a:r>
              <a:rPr lang="fr-BE" sz="2400" dirty="0">
                <a:ea typeface="Times New Roman" panose="02020603050405020304" pitchFamily="18" charset="0"/>
              </a:rPr>
              <a:t>: </a:t>
            </a:r>
            <a:r>
              <a:rPr lang="fr-BE" sz="2400" dirty="0">
                <a:effectLst/>
                <a:ea typeface="Times New Roman" panose="02020603050405020304" pitchFamily="18" charset="0"/>
              </a:rPr>
              <a:t> interventionniste, écrit dans le </a:t>
            </a:r>
            <a:r>
              <a:rPr lang="fr-BE" sz="2400" i="1" dirty="0" err="1">
                <a:effectLst/>
                <a:ea typeface="Times New Roman" panose="02020603050405020304" pitchFamily="18" charset="0"/>
              </a:rPr>
              <a:t>Popolo</a:t>
            </a:r>
            <a:r>
              <a:rPr lang="fr-BE" sz="2400" i="1" dirty="0">
                <a:effectLst/>
                <a:ea typeface="Times New Roman" panose="02020603050405020304" pitchFamily="18" charset="0"/>
              </a:rPr>
              <a:t> d’Italia </a:t>
            </a:r>
            <a:r>
              <a:rPr lang="fr-BE" sz="2400" dirty="0">
                <a:effectLst/>
                <a:ea typeface="Times New Roman" panose="02020603050405020304" pitchFamily="18" charset="0"/>
              </a:rPr>
              <a:t>de Benito Mussolini</a:t>
            </a:r>
            <a:r>
              <a:rPr lang="fr-BE" sz="2400" i="1" dirty="0">
                <a:effectLst/>
                <a:ea typeface="Times New Roman" panose="02020603050405020304" pitchFamily="18" charset="0"/>
              </a:rPr>
              <a:t> </a:t>
            </a:r>
            <a:r>
              <a:rPr lang="fr-BE" sz="2400" dirty="0">
                <a:effectLst/>
                <a:ea typeface="Times New Roman" panose="02020603050405020304" pitchFamily="18" charset="0"/>
              </a:rPr>
              <a:t>(« La </a:t>
            </a:r>
            <a:r>
              <a:rPr lang="fr-BE" sz="2400" dirty="0" err="1">
                <a:effectLst/>
                <a:ea typeface="Times New Roman" panose="02020603050405020304" pitchFamily="18" charset="0"/>
              </a:rPr>
              <a:t>neutralità</a:t>
            </a:r>
            <a:r>
              <a:rPr lang="fr-BE" sz="2400" dirty="0">
                <a:effectLst/>
                <a:ea typeface="Times New Roman" panose="02020603050405020304" pitchFamily="18" charset="0"/>
              </a:rPr>
              <a:t> è </a:t>
            </a:r>
            <a:r>
              <a:rPr lang="fr-BE" sz="2400" dirty="0" err="1">
                <a:effectLst/>
                <a:ea typeface="Times New Roman" panose="02020603050405020304" pitchFamily="18" charset="0"/>
              </a:rPr>
              <a:t>socialista</a:t>
            </a:r>
            <a:r>
              <a:rPr lang="fr-BE" sz="2400" dirty="0">
                <a:effectLst/>
                <a:ea typeface="Times New Roman" panose="02020603050405020304" pitchFamily="18" charset="0"/>
              </a:rPr>
              <a:t>? », 27 février 1915)</a:t>
            </a:r>
          </a:p>
          <a:p>
            <a:pPr marL="0" indent="0" algn="just">
              <a:buNone/>
            </a:pPr>
            <a:r>
              <a:rPr lang="fr-BE" sz="2400" b="1" dirty="0"/>
              <a:t>1916</a:t>
            </a:r>
            <a:r>
              <a:rPr lang="fr-BE" sz="2400" dirty="0"/>
              <a:t>: première traduction du russe, en collaboration avec son épouse (Alessandro </a:t>
            </a:r>
            <a:r>
              <a:rPr lang="fr-BE" sz="2400" dirty="0" err="1"/>
              <a:t>Puschkin</a:t>
            </a:r>
            <a:r>
              <a:rPr lang="fr-BE" sz="2400" dirty="0"/>
              <a:t> [Aleksandr </a:t>
            </a:r>
            <a:r>
              <a:rPr lang="fr-BE" sz="2400" dirty="0" err="1"/>
              <a:t>Puškin</a:t>
            </a:r>
            <a:r>
              <a:rPr lang="fr-BE" sz="2400" dirty="0"/>
              <a:t>], </a:t>
            </a:r>
            <a:r>
              <a:rPr lang="fr-BE" sz="2400" i="1" dirty="0"/>
              <a:t>La signorina-</a:t>
            </a:r>
            <a:r>
              <a:rPr lang="fr-BE" sz="2400" i="1" dirty="0" err="1"/>
              <a:t>contadina</a:t>
            </a:r>
            <a:r>
              <a:rPr lang="fr-BE" sz="2400" dirty="0"/>
              <a:t>, </a:t>
            </a:r>
            <a:r>
              <a:rPr lang="fr-BE" sz="2400" dirty="0" err="1"/>
              <a:t>novella</a:t>
            </a:r>
            <a:r>
              <a:rPr lang="fr-BE" sz="2400" dirty="0"/>
              <a:t>, </a:t>
            </a:r>
            <a:r>
              <a:rPr lang="fr-BE" sz="2400" dirty="0" err="1"/>
              <a:t>testo</a:t>
            </a:r>
            <a:r>
              <a:rPr lang="fr-BE" sz="2400" dirty="0"/>
              <a:t> </a:t>
            </a:r>
            <a:r>
              <a:rPr lang="fr-BE" sz="2400" dirty="0" err="1"/>
              <a:t>russo</a:t>
            </a:r>
            <a:r>
              <a:rPr lang="fr-BE" sz="2400" dirty="0"/>
              <a:t> con </a:t>
            </a:r>
            <a:r>
              <a:rPr lang="fr-BE" sz="2400" dirty="0" err="1"/>
              <a:t>accentazione</a:t>
            </a:r>
            <a:r>
              <a:rPr lang="fr-BE" sz="2400" dirty="0"/>
              <a:t>, </a:t>
            </a:r>
            <a:r>
              <a:rPr lang="fr-BE" sz="2400" dirty="0" err="1"/>
              <a:t>versione</a:t>
            </a:r>
            <a:r>
              <a:rPr lang="fr-BE" sz="2400" dirty="0"/>
              <a:t> </a:t>
            </a:r>
            <a:r>
              <a:rPr lang="fr-BE" sz="2400" dirty="0" err="1"/>
              <a:t>letterale</a:t>
            </a:r>
            <a:r>
              <a:rPr lang="fr-BE" sz="2400" dirty="0"/>
              <a:t> e libera, note </a:t>
            </a:r>
            <a:r>
              <a:rPr lang="fr-BE" sz="2400" dirty="0" err="1"/>
              <a:t>grammaticali</a:t>
            </a:r>
            <a:r>
              <a:rPr lang="fr-BE" sz="2400" dirty="0"/>
              <a:t> e </a:t>
            </a:r>
            <a:r>
              <a:rPr lang="fr-BE" sz="2400" dirty="0" err="1"/>
              <a:t>prefazione</a:t>
            </a:r>
            <a:r>
              <a:rPr lang="fr-BE" sz="2400" dirty="0"/>
              <a:t> a cura di </a:t>
            </a:r>
            <a:r>
              <a:rPr lang="fr-BE" sz="2400" dirty="0" err="1"/>
              <a:t>Rachele</a:t>
            </a:r>
            <a:r>
              <a:rPr lang="fr-BE" sz="2400" dirty="0"/>
              <a:t> Gutman-</a:t>
            </a:r>
            <a:r>
              <a:rPr lang="fr-BE" sz="2400" dirty="0" err="1"/>
              <a:t>Polledro</a:t>
            </a:r>
            <a:r>
              <a:rPr lang="fr-BE" sz="2400" dirty="0"/>
              <a:t> e Alfredo </a:t>
            </a:r>
            <a:r>
              <a:rPr lang="fr-BE" sz="2400" dirty="0" err="1"/>
              <a:t>Polledro</a:t>
            </a:r>
            <a:r>
              <a:rPr lang="fr-BE" sz="2400" dirty="0"/>
              <a:t>, Turin, Lattes, 1916);</a:t>
            </a:r>
          </a:p>
          <a:p>
            <a:pPr marL="0" indent="0" algn="just">
              <a:buNone/>
            </a:pPr>
            <a:r>
              <a:rPr lang="fr-BE" sz="2400" b="1" dirty="0"/>
              <a:t>1926</a:t>
            </a:r>
            <a:r>
              <a:rPr lang="fr-BE" sz="2400" dirty="0"/>
              <a:t>: création, à Turin, de la maison d</a:t>
            </a:r>
            <a:r>
              <a:rPr lang="fr-BE" sz="2400" dirty="0">
                <a:effectLst/>
                <a:ea typeface="Times New Roman" panose="02020603050405020304" pitchFamily="18" charset="0"/>
              </a:rPr>
              <a:t>’édition </a:t>
            </a:r>
            <a:r>
              <a:rPr lang="fr-BE" sz="2400" dirty="0" err="1">
                <a:effectLst/>
                <a:ea typeface="Times New Roman" panose="02020603050405020304" pitchFamily="18" charset="0"/>
              </a:rPr>
              <a:t>Slavia</a:t>
            </a:r>
            <a:r>
              <a:rPr lang="fr-BE" sz="2400" dirty="0">
                <a:effectLst/>
                <a:ea typeface="Times New Roman" panose="02020603050405020304" pitchFamily="18" charset="0"/>
              </a:rPr>
              <a:t>, « Società </a:t>
            </a:r>
            <a:r>
              <a:rPr lang="fr-BE" sz="2400" dirty="0" err="1">
                <a:effectLst/>
                <a:ea typeface="Times New Roman" panose="02020603050405020304" pitchFamily="18" charset="0"/>
              </a:rPr>
              <a:t>editrice</a:t>
            </a:r>
            <a:r>
              <a:rPr lang="fr-BE" sz="2400" dirty="0">
                <a:effectLst/>
                <a:ea typeface="Times New Roman" panose="02020603050405020304" pitchFamily="18" charset="0"/>
              </a:rPr>
              <a:t> di </a:t>
            </a:r>
            <a:r>
              <a:rPr lang="fr-BE" sz="2400" dirty="0" err="1">
                <a:effectLst/>
                <a:ea typeface="Times New Roman" panose="02020603050405020304" pitchFamily="18" charset="0"/>
              </a:rPr>
              <a:t>autori</a:t>
            </a:r>
            <a:r>
              <a:rPr lang="fr-BE" sz="2400" dirty="0">
                <a:effectLst/>
                <a:ea typeface="Times New Roman" panose="02020603050405020304" pitchFamily="18" charset="0"/>
              </a:rPr>
              <a:t> </a:t>
            </a:r>
            <a:r>
              <a:rPr lang="fr-BE" sz="2400" dirty="0" err="1">
                <a:effectLst/>
                <a:ea typeface="Times New Roman" panose="02020603050405020304" pitchFamily="18" charset="0"/>
              </a:rPr>
              <a:t>stranieri</a:t>
            </a:r>
            <a:r>
              <a:rPr lang="fr-BE" sz="2400" dirty="0">
                <a:effectLst/>
                <a:ea typeface="Times New Roman" panose="02020603050405020304" pitchFamily="18" charset="0"/>
              </a:rPr>
              <a:t> in </a:t>
            </a:r>
            <a:r>
              <a:rPr lang="fr-BE" sz="2400" dirty="0" err="1">
                <a:effectLst/>
                <a:ea typeface="Times New Roman" panose="02020603050405020304" pitchFamily="18" charset="0"/>
              </a:rPr>
              <a:t>versioni</a:t>
            </a:r>
            <a:r>
              <a:rPr lang="fr-BE" sz="2400" dirty="0">
                <a:effectLst/>
                <a:ea typeface="Times New Roman" panose="02020603050405020304" pitchFamily="18" charset="0"/>
              </a:rPr>
              <a:t> </a:t>
            </a:r>
            <a:r>
              <a:rPr lang="fr-BE" sz="2400" dirty="0" err="1">
                <a:effectLst/>
                <a:ea typeface="Times New Roman" panose="02020603050405020304" pitchFamily="18" charset="0"/>
              </a:rPr>
              <a:t>integrali</a:t>
            </a:r>
            <a:r>
              <a:rPr lang="fr-BE" sz="2400" dirty="0">
                <a:effectLst/>
                <a:ea typeface="Times New Roman" panose="02020603050405020304" pitchFamily="18" charset="0"/>
              </a:rPr>
              <a:t> »;</a:t>
            </a:r>
          </a:p>
          <a:p>
            <a:pPr marL="0" indent="0" algn="just">
              <a:buNone/>
            </a:pPr>
            <a:r>
              <a:rPr lang="fr-BE" sz="2400" b="1" dirty="0"/>
              <a:t>Fin 1926</a:t>
            </a:r>
            <a:r>
              <a:rPr lang="fr-BE" sz="2400" dirty="0"/>
              <a:t>: </a:t>
            </a:r>
            <a:r>
              <a:rPr lang="fr-BE" sz="2400" dirty="0">
                <a:effectLst/>
                <a:ea typeface="Times New Roman" panose="02020603050405020304" pitchFamily="18" charset="0"/>
              </a:rPr>
              <a:t> traduction par </a:t>
            </a:r>
            <a:r>
              <a:rPr lang="fr-BE" sz="2400" dirty="0" err="1">
                <a:effectLst/>
                <a:ea typeface="Times New Roman" panose="02020603050405020304" pitchFamily="18" charset="0"/>
              </a:rPr>
              <a:t>Polledro</a:t>
            </a:r>
            <a:r>
              <a:rPr lang="fr-BE" sz="2400" dirty="0">
                <a:effectLst/>
                <a:ea typeface="Times New Roman" panose="02020603050405020304" pitchFamily="18" charset="0"/>
              </a:rPr>
              <a:t> des </a:t>
            </a:r>
            <a:r>
              <a:rPr lang="fr-BE" sz="2400" i="1" dirty="0">
                <a:effectLst/>
                <a:ea typeface="Times New Roman" panose="02020603050405020304" pitchFamily="18" charset="0"/>
              </a:rPr>
              <a:t>Frères Karamazov</a:t>
            </a:r>
            <a:r>
              <a:rPr lang="fr-BE" sz="2400" dirty="0">
                <a:effectLst/>
                <a:ea typeface="Times New Roman" panose="02020603050405020304" pitchFamily="18" charset="0"/>
              </a:rPr>
              <a:t>, premier volume de la collection « Il </a:t>
            </a:r>
            <a:r>
              <a:rPr lang="fr-BE" sz="2400" dirty="0" err="1">
                <a:effectLst/>
                <a:ea typeface="Times New Roman" panose="02020603050405020304" pitchFamily="18" charset="0"/>
              </a:rPr>
              <a:t>Genio</a:t>
            </a:r>
            <a:r>
              <a:rPr lang="fr-BE" sz="2400" dirty="0">
                <a:effectLst/>
                <a:ea typeface="Times New Roman" panose="02020603050405020304" pitchFamily="18" charset="0"/>
              </a:rPr>
              <a:t> </a:t>
            </a:r>
            <a:r>
              <a:rPr lang="fr-BE" sz="2400" dirty="0" err="1">
                <a:effectLst/>
                <a:ea typeface="Times New Roman" panose="02020603050405020304" pitchFamily="18" charset="0"/>
              </a:rPr>
              <a:t>russo</a:t>
            </a:r>
            <a:r>
              <a:rPr lang="fr-BE" sz="2400" dirty="0">
                <a:effectLst/>
                <a:ea typeface="Times New Roman" panose="02020603050405020304" pitchFamily="18" charset="0"/>
              </a:rPr>
              <a:t> » (« Prima </a:t>
            </a:r>
            <a:r>
              <a:rPr lang="fr-BE" sz="2400" dirty="0" err="1">
                <a:effectLst/>
                <a:ea typeface="Times New Roman" panose="02020603050405020304" pitchFamily="18" charset="0"/>
              </a:rPr>
              <a:t>collezione</a:t>
            </a:r>
            <a:r>
              <a:rPr lang="fr-BE" sz="2400" dirty="0">
                <a:effectLst/>
                <a:ea typeface="Times New Roman" panose="02020603050405020304" pitchFamily="18" charset="0"/>
              </a:rPr>
              <a:t> di </a:t>
            </a:r>
            <a:r>
              <a:rPr lang="fr-BE" sz="2400" dirty="0" err="1">
                <a:effectLst/>
                <a:ea typeface="Times New Roman" panose="02020603050405020304" pitchFamily="18" charset="0"/>
              </a:rPr>
              <a:t>opere</a:t>
            </a:r>
            <a:r>
              <a:rPr lang="fr-BE" sz="2400" dirty="0">
                <a:effectLst/>
                <a:ea typeface="Times New Roman" panose="02020603050405020304" pitchFamily="18" charset="0"/>
              </a:rPr>
              <a:t> </a:t>
            </a:r>
            <a:r>
              <a:rPr lang="fr-BE" sz="2400" dirty="0" err="1">
                <a:effectLst/>
                <a:ea typeface="Times New Roman" panose="02020603050405020304" pitchFamily="18" charset="0"/>
              </a:rPr>
              <a:t>complete</a:t>
            </a:r>
            <a:r>
              <a:rPr lang="fr-BE" sz="2400" dirty="0">
                <a:effectLst/>
                <a:ea typeface="Times New Roman" panose="02020603050405020304" pitchFamily="18" charset="0"/>
              </a:rPr>
              <a:t> in </a:t>
            </a:r>
            <a:r>
              <a:rPr lang="fr-BE" sz="2400" dirty="0" err="1">
                <a:effectLst/>
                <a:ea typeface="Times New Roman" panose="02020603050405020304" pitchFamily="18" charset="0"/>
              </a:rPr>
              <a:t>versioni</a:t>
            </a:r>
            <a:r>
              <a:rPr lang="fr-BE" sz="2400" dirty="0">
                <a:effectLst/>
                <a:ea typeface="Times New Roman" panose="02020603050405020304" pitchFamily="18" charset="0"/>
              </a:rPr>
              <a:t> </a:t>
            </a:r>
            <a:r>
              <a:rPr lang="fr-BE" sz="2400" dirty="0" err="1">
                <a:effectLst/>
                <a:ea typeface="Times New Roman" panose="02020603050405020304" pitchFamily="18" charset="0"/>
              </a:rPr>
              <a:t>integrali</a:t>
            </a:r>
            <a:r>
              <a:rPr lang="fr-BE" sz="2400" dirty="0">
                <a:effectLst/>
                <a:ea typeface="Times New Roman" panose="02020603050405020304" pitchFamily="18" charset="0"/>
              </a:rPr>
              <a:t> </a:t>
            </a:r>
            <a:r>
              <a:rPr lang="fr-BE" sz="2400" dirty="0" err="1">
                <a:effectLst/>
                <a:ea typeface="Times New Roman" panose="02020603050405020304" pitchFamily="18" charset="0"/>
              </a:rPr>
              <a:t>diretta</a:t>
            </a:r>
            <a:r>
              <a:rPr lang="fr-BE" sz="2400" dirty="0">
                <a:effectLst/>
                <a:ea typeface="Times New Roman" panose="02020603050405020304" pitchFamily="18" charset="0"/>
              </a:rPr>
              <a:t> da Alfredo </a:t>
            </a:r>
            <a:r>
              <a:rPr lang="fr-BE" sz="2400" dirty="0" err="1">
                <a:effectLst/>
                <a:ea typeface="Times New Roman" panose="02020603050405020304" pitchFamily="18" charset="0"/>
              </a:rPr>
              <a:t>Polledro</a:t>
            </a:r>
            <a:r>
              <a:rPr lang="fr-BE" sz="2400" dirty="0">
                <a:effectLst/>
                <a:ea typeface="Times New Roman" panose="02020603050405020304" pitchFamily="18" charset="0"/>
              </a:rPr>
              <a:t>). La collection se donne pour mission la </a:t>
            </a:r>
            <a:r>
              <a:rPr lang="fr-BE" sz="2400" dirty="0">
                <a:ea typeface="Times New Roman" panose="02020603050405020304" pitchFamily="18" charset="0"/>
              </a:rPr>
              <a:t>p</a:t>
            </a:r>
            <a:r>
              <a:rPr lang="fr-BE" sz="2400" dirty="0">
                <a:effectLst/>
                <a:ea typeface="Times New Roman" panose="02020603050405020304" pitchFamily="18" charset="0"/>
              </a:rPr>
              <a:t>ublication des œuvres complètes de Dostoïevski, Tolstoï, Gogol, </a:t>
            </a:r>
            <a:r>
              <a:rPr lang="fr-BE" sz="2400" dirty="0" err="1">
                <a:effectLst/>
                <a:ea typeface="Times New Roman" panose="02020603050405020304" pitchFamily="18" charset="0"/>
              </a:rPr>
              <a:t>Tourguéniev</a:t>
            </a:r>
            <a:r>
              <a:rPr lang="fr-BE" sz="2400" dirty="0">
                <a:effectLst/>
                <a:ea typeface="Times New Roman" panose="02020603050405020304" pitchFamily="18" charset="0"/>
              </a:rPr>
              <a:t> et Tchékhov. </a:t>
            </a:r>
            <a:endParaRPr lang="fr-BE" sz="2400" dirty="0"/>
          </a:p>
          <a:p>
            <a:pPr marL="0" indent="0">
              <a:buNone/>
            </a:pPr>
            <a:endParaRPr lang="fr-BE" dirty="0"/>
          </a:p>
        </p:txBody>
      </p:sp>
    </p:spTree>
    <p:extLst>
      <p:ext uri="{BB962C8B-B14F-4D97-AF65-F5344CB8AC3E}">
        <p14:creationId xmlns:p14="http://schemas.microsoft.com/office/powerpoint/2010/main" val="754357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7C2496-DD2F-49CD-9839-949DAC692EAD}"/>
              </a:ext>
            </a:extLst>
          </p:cNvPr>
          <p:cNvSpPr>
            <a:spLocks noGrp="1"/>
          </p:cNvSpPr>
          <p:nvPr>
            <p:ph type="title"/>
          </p:nvPr>
        </p:nvSpPr>
        <p:spPr/>
        <p:txBody>
          <a:bodyPr/>
          <a:lstStyle/>
          <a:p>
            <a:r>
              <a:rPr lang="fr-BE" dirty="0"/>
              <a:t>Plan de l’exposé</a:t>
            </a:r>
          </a:p>
        </p:txBody>
      </p:sp>
      <p:sp>
        <p:nvSpPr>
          <p:cNvPr id="3" name="Espace réservé du contenu 2">
            <a:extLst>
              <a:ext uri="{FF2B5EF4-FFF2-40B4-BE49-F238E27FC236}">
                <a16:creationId xmlns:a16="http://schemas.microsoft.com/office/drawing/2014/main" id="{A0F7DC6E-CAD8-4ECF-9A2F-7D85B0E96A23}"/>
              </a:ext>
            </a:extLst>
          </p:cNvPr>
          <p:cNvSpPr>
            <a:spLocks noGrp="1"/>
          </p:cNvSpPr>
          <p:nvPr>
            <p:ph idx="1"/>
          </p:nvPr>
        </p:nvSpPr>
        <p:spPr/>
        <p:txBody>
          <a:bodyPr>
            <a:normAutofit fontScale="85000" lnSpcReduction="20000"/>
          </a:bodyPr>
          <a:lstStyle/>
          <a:p>
            <a:pPr marL="0" indent="0">
              <a:buNone/>
            </a:pPr>
            <a:r>
              <a:rPr lang="fr-BE" dirty="0"/>
              <a:t>1. La médiation culturelle dans l’Italie de l’entre-deux-guerres;</a:t>
            </a:r>
          </a:p>
          <a:p>
            <a:pPr marL="0" indent="0">
              <a:buNone/>
            </a:pPr>
            <a:r>
              <a:rPr lang="fr-BE" dirty="0"/>
              <a:t>2.Les traductions du russe</a:t>
            </a:r>
          </a:p>
          <a:p>
            <a:pPr marL="0" indent="0">
              <a:buNone/>
            </a:pPr>
            <a:r>
              <a:rPr lang="fr-BE" dirty="0"/>
              <a:t>	2.1. Enquête bibliométrique;</a:t>
            </a:r>
          </a:p>
          <a:p>
            <a:pPr marL="0" indent="0">
              <a:buNone/>
            </a:pPr>
            <a:r>
              <a:rPr lang="fr-BE" dirty="0"/>
              <a:t>	2.2. Le statut des traductions;</a:t>
            </a:r>
          </a:p>
          <a:p>
            <a:pPr marL="0" indent="0">
              <a:buNone/>
            </a:pPr>
            <a:r>
              <a:rPr lang="fr-BE" dirty="0"/>
              <a:t>	2.3. Les traducteurs;</a:t>
            </a:r>
          </a:p>
          <a:p>
            <a:pPr marL="0" indent="0">
              <a:buNone/>
            </a:pPr>
            <a:r>
              <a:rPr lang="fr-BE" dirty="0"/>
              <a:t>	2.4. Les maisons d’édition;</a:t>
            </a:r>
          </a:p>
          <a:p>
            <a:pPr marL="0" indent="0">
              <a:buNone/>
            </a:pPr>
            <a:r>
              <a:rPr lang="fr-BE" dirty="0"/>
              <a:t>3. Traductions et politique</a:t>
            </a:r>
          </a:p>
          <a:p>
            <a:pPr marL="0" indent="0">
              <a:buNone/>
            </a:pPr>
            <a:r>
              <a:rPr lang="fr-BE" dirty="0"/>
              <a:t>	3.1. Introduction;</a:t>
            </a:r>
          </a:p>
          <a:p>
            <a:pPr marL="0" indent="0">
              <a:buNone/>
            </a:pPr>
            <a:r>
              <a:rPr lang="fr-BE" dirty="0"/>
              <a:t>	3.2. Le cas d’Alfredo </a:t>
            </a:r>
            <a:r>
              <a:rPr lang="fr-BE" dirty="0" err="1"/>
              <a:t>Polledro</a:t>
            </a:r>
            <a:r>
              <a:rPr lang="fr-BE" dirty="0"/>
              <a:t>;</a:t>
            </a:r>
          </a:p>
          <a:p>
            <a:pPr marL="0" indent="0">
              <a:buNone/>
            </a:pPr>
            <a:r>
              <a:rPr lang="fr-BE" dirty="0"/>
              <a:t>	3.3. Censure et édition.</a:t>
            </a:r>
          </a:p>
          <a:p>
            <a:pPr marL="0" indent="0">
              <a:buNone/>
            </a:pPr>
            <a:r>
              <a:rPr lang="fr-BE" dirty="0"/>
              <a:t>4. Conclusion</a:t>
            </a:r>
          </a:p>
        </p:txBody>
      </p:sp>
    </p:spTree>
    <p:extLst>
      <p:ext uri="{BB962C8B-B14F-4D97-AF65-F5344CB8AC3E}">
        <p14:creationId xmlns:p14="http://schemas.microsoft.com/office/powerpoint/2010/main" val="13897648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43AF55-CE2A-4A1A-9BB9-D60BE8880B0B}"/>
              </a:ext>
            </a:extLst>
          </p:cNvPr>
          <p:cNvSpPr>
            <a:spLocks noGrp="1"/>
          </p:cNvSpPr>
          <p:nvPr>
            <p:ph type="title"/>
          </p:nvPr>
        </p:nvSpPr>
        <p:spPr/>
        <p:txBody>
          <a:bodyPr/>
          <a:lstStyle/>
          <a:p>
            <a:endParaRPr lang="fr-BE"/>
          </a:p>
        </p:txBody>
      </p:sp>
      <p:pic>
        <p:nvPicPr>
          <p:cNvPr id="6" name="Espace réservé pour une image  5">
            <a:extLst>
              <a:ext uri="{FF2B5EF4-FFF2-40B4-BE49-F238E27FC236}">
                <a16:creationId xmlns:a16="http://schemas.microsoft.com/office/drawing/2014/main" id="{1A718CC6-EF63-4080-8E14-E1D6855CBE26}"/>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6463348" y="90000"/>
            <a:ext cx="5076000" cy="6768000"/>
          </a:xfrm>
        </p:spPr>
      </p:pic>
      <p:sp>
        <p:nvSpPr>
          <p:cNvPr id="4" name="Espace réservé du texte 3">
            <a:extLst>
              <a:ext uri="{FF2B5EF4-FFF2-40B4-BE49-F238E27FC236}">
                <a16:creationId xmlns:a16="http://schemas.microsoft.com/office/drawing/2014/main" id="{1CC3D788-A521-4FC2-9717-5DDF40DAE3DA}"/>
              </a:ext>
            </a:extLst>
          </p:cNvPr>
          <p:cNvSpPr>
            <a:spLocks noGrp="1"/>
          </p:cNvSpPr>
          <p:nvPr>
            <p:ph type="body" sz="half" idx="2"/>
          </p:nvPr>
        </p:nvSpPr>
        <p:spPr/>
        <p:txBody>
          <a:bodyPr>
            <a:normAutofit/>
          </a:bodyPr>
          <a:lstStyle/>
          <a:p>
            <a:pPr algn="just"/>
            <a:r>
              <a:rPr lang="fr-BE" sz="2400" dirty="0" err="1"/>
              <a:t>Fjòdor</a:t>
            </a:r>
            <a:r>
              <a:rPr lang="fr-BE" sz="2400" dirty="0"/>
              <a:t> </a:t>
            </a:r>
            <a:r>
              <a:rPr lang="fr-BE" sz="2400" dirty="0" err="1"/>
              <a:t>Dostojevskij</a:t>
            </a:r>
            <a:r>
              <a:rPr lang="fr-BE" sz="2400" dirty="0"/>
              <a:t>, </a:t>
            </a:r>
            <a:r>
              <a:rPr lang="fr-BE" sz="2400" i="1" dirty="0"/>
              <a:t>I </a:t>
            </a:r>
            <a:r>
              <a:rPr lang="fr-BE" sz="2400" i="1" dirty="0" err="1"/>
              <a:t>fratelli</a:t>
            </a:r>
            <a:r>
              <a:rPr lang="fr-BE" sz="2400" i="1" dirty="0"/>
              <a:t> </a:t>
            </a:r>
            <a:r>
              <a:rPr lang="fr-BE" sz="2400" i="1" dirty="0" err="1"/>
              <a:t>Karamàzov</a:t>
            </a:r>
            <a:r>
              <a:rPr lang="fr-BE" sz="2400" dirty="0"/>
              <a:t>, </a:t>
            </a:r>
            <a:r>
              <a:rPr lang="fr-BE" sz="2400" dirty="0" err="1"/>
              <a:t>unica</a:t>
            </a:r>
            <a:r>
              <a:rPr lang="fr-BE" sz="2400" dirty="0"/>
              <a:t> </a:t>
            </a:r>
            <a:r>
              <a:rPr lang="fr-BE" sz="2400" dirty="0" err="1"/>
              <a:t>versione</a:t>
            </a:r>
            <a:r>
              <a:rPr lang="fr-BE" sz="2400" dirty="0"/>
              <a:t> </a:t>
            </a:r>
            <a:r>
              <a:rPr lang="fr-BE" sz="2400" dirty="0" err="1"/>
              <a:t>integrale</a:t>
            </a:r>
            <a:r>
              <a:rPr lang="fr-BE" sz="2400" dirty="0"/>
              <a:t> e conforme al </a:t>
            </a:r>
            <a:r>
              <a:rPr lang="fr-BE" sz="2400" dirty="0" err="1"/>
              <a:t>testo</a:t>
            </a:r>
            <a:r>
              <a:rPr lang="fr-BE" sz="2400" dirty="0"/>
              <a:t> </a:t>
            </a:r>
            <a:r>
              <a:rPr lang="fr-BE" sz="2400" dirty="0" err="1"/>
              <a:t>russo</a:t>
            </a:r>
            <a:r>
              <a:rPr lang="fr-BE" sz="2400" dirty="0"/>
              <a:t> con note di Alfredo </a:t>
            </a:r>
            <a:r>
              <a:rPr lang="fr-BE" sz="2400" dirty="0" err="1"/>
              <a:t>Polledro</a:t>
            </a:r>
            <a:r>
              <a:rPr lang="fr-BE" sz="2400" dirty="0"/>
              <a:t>, Turin, </a:t>
            </a:r>
            <a:r>
              <a:rPr lang="fr-BE" sz="2400" dirty="0" err="1"/>
              <a:t>Slavia</a:t>
            </a:r>
            <a:r>
              <a:rPr lang="fr-BE" sz="2400" dirty="0"/>
              <a:t>, 1926 (« Il </a:t>
            </a:r>
            <a:r>
              <a:rPr lang="fr-BE" sz="2400" dirty="0" err="1"/>
              <a:t>genio</a:t>
            </a:r>
            <a:r>
              <a:rPr lang="fr-BE" sz="2400" dirty="0"/>
              <a:t> </a:t>
            </a:r>
            <a:r>
              <a:rPr lang="fr-BE" sz="2400" dirty="0" err="1"/>
              <a:t>russo</a:t>
            </a:r>
            <a:r>
              <a:rPr lang="fr-BE" sz="2400" dirty="0"/>
              <a:t>. Prima </a:t>
            </a:r>
            <a:r>
              <a:rPr lang="fr-BE" sz="2400" dirty="0" err="1"/>
              <a:t>collezione</a:t>
            </a:r>
            <a:r>
              <a:rPr lang="fr-BE" sz="2400" dirty="0"/>
              <a:t> di </a:t>
            </a:r>
            <a:r>
              <a:rPr lang="fr-BE" sz="2400" dirty="0" err="1"/>
              <a:t>opere</a:t>
            </a:r>
            <a:r>
              <a:rPr lang="fr-BE" sz="2400" dirty="0"/>
              <a:t> </a:t>
            </a:r>
            <a:r>
              <a:rPr lang="fr-BE" sz="2400" dirty="0" err="1"/>
              <a:t>complete</a:t>
            </a:r>
            <a:r>
              <a:rPr lang="fr-BE" sz="2400" dirty="0"/>
              <a:t> in </a:t>
            </a:r>
            <a:r>
              <a:rPr lang="fr-BE" sz="2400" dirty="0" err="1"/>
              <a:t>versioni</a:t>
            </a:r>
            <a:r>
              <a:rPr lang="fr-BE" sz="2400" dirty="0"/>
              <a:t> </a:t>
            </a:r>
            <a:r>
              <a:rPr lang="fr-BE" sz="2400" dirty="0" err="1"/>
              <a:t>integrali</a:t>
            </a:r>
            <a:r>
              <a:rPr lang="fr-BE" sz="2400" dirty="0"/>
              <a:t> </a:t>
            </a:r>
            <a:r>
              <a:rPr lang="fr-BE" sz="2400" dirty="0" err="1"/>
              <a:t>diretta</a:t>
            </a:r>
            <a:r>
              <a:rPr lang="fr-BE" sz="2400" dirty="0"/>
              <a:t> da Alfredo </a:t>
            </a:r>
            <a:r>
              <a:rPr lang="fr-BE" sz="2400" dirty="0" err="1"/>
              <a:t>Polledro</a:t>
            </a:r>
            <a:r>
              <a:rPr lang="fr-BE" sz="2400" dirty="0"/>
              <a:t> », </a:t>
            </a:r>
            <a:r>
              <a:rPr lang="fr-BE" sz="2400" dirty="0" err="1"/>
              <a:t>serie</a:t>
            </a:r>
            <a:r>
              <a:rPr lang="fr-BE" sz="2400" dirty="0"/>
              <a:t> 1)</a:t>
            </a:r>
          </a:p>
        </p:txBody>
      </p:sp>
    </p:spTree>
    <p:extLst>
      <p:ext uri="{BB962C8B-B14F-4D97-AF65-F5344CB8AC3E}">
        <p14:creationId xmlns:p14="http://schemas.microsoft.com/office/powerpoint/2010/main" val="30912882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D7F789-11A9-4B93-87A5-BF3CE1C68557}"/>
              </a:ext>
            </a:extLst>
          </p:cNvPr>
          <p:cNvSpPr>
            <a:spLocks noGrp="1"/>
          </p:cNvSpPr>
          <p:nvPr>
            <p:ph type="title"/>
          </p:nvPr>
        </p:nvSpPr>
        <p:spPr/>
        <p:txBody>
          <a:bodyPr/>
          <a:lstStyle/>
          <a:p>
            <a:pPr algn="just"/>
            <a:r>
              <a:rPr lang="fr-BE" dirty="0"/>
              <a:t>3.2. Le cas d’Alfredo </a:t>
            </a:r>
            <a:r>
              <a:rPr lang="fr-BE" dirty="0" err="1"/>
              <a:t>Polledro</a:t>
            </a:r>
            <a:endParaRPr lang="fr-BE" dirty="0"/>
          </a:p>
        </p:txBody>
      </p:sp>
      <p:sp>
        <p:nvSpPr>
          <p:cNvPr id="3" name="Espace réservé du contenu 2">
            <a:extLst>
              <a:ext uri="{FF2B5EF4-FFF2-40B4-BE49-F238E27FC236}">
                <a16:creationId xmlns:a16="http://schemas.microsoft.com/office/drawing/2014/main" id="{B342316F-FFEA-4D41-8C28-7EF8318093FB}"/>
              </a:ext>
            </a:extLst>
          </p:cNvPr>
          <p:cNvSpPr>
            <a:spLocks noGrp="1"/>
          </p:cNvSpPr>
          <p:nvPr>
            <p:ph idx="1"/>
          </p:nvPr>
        </p:nvSpPr>
        <p:spPr/>
        <p:txBody>
          <a:bodyPr>
            <a:normAutofit fontScale="92500" lnSpcReduction="20000"/>
          </a:bodyPr>
          <a:lstStyle/>
          <a:p>
            <a:pPr marL="0" indent="0" algn="just">
              <a:buNone/>
            </a:pPr>
            <a:r>
              <a:rPr lang="fr-BE" sz="3000" dirty="0">
                <a:effectLst/>
                <a:ea typeface="Times New Roman" panose="02020603050405020304" pitchFamily="18" charset="0"/>
              </a:rPr>
              <a:t>Préface des </a:t>
            </a:r>
            <a:r>
              <a:rPr lang="fr-BE" sz="3000" i="1" dirty="0">
                <a:effectLst/>
                <a:ea typeface="Times New Roman" panose="02020603050405020304" pitchFamily="18" charset="0"/>
              </a:rPr>
              <a:t>Frères Karamazov </a:t>
            </a:r>
            <a:r>
              <a:rPr lang="fr-BE" sz="3000" dirty="0">
                <a:effectLst/>
                <a:ea typeface="Times New Roman" panose="02020603050405020304" pitchFamily="18" charset="0"/>
              </a:rPr>
              <a:t>(1926): manifeste de la nouvelle maison d’édition: lutter contre « la dépendance à l’égard de l’étranger dans laquelle se trouve la culture nationale ». </a:t>
            </a:r>
          </a:p>
          <a:p>
            <a:pPr algn="just"/>
            <a:endParaRPr lang="fr-BE" dirty="0">
              <a:ea typeface="Times New Roman" panose="02020603050405020304" pitchFamily="18" charset="0"/>
            </a:endParaRPr>
          </a:p>
          <a:p>
            <a:pPr marL="0" indent="0" algn="just">
              <a:buNone/>
            </a:pPr>
            <a:r>
              <a:rPr lang="fr-BE" dirty="0">
                <a:effectLst/>
                <a:ea typeface="Times New Roman" panose="02020603050405020304" pitchFamily="18" charset="0"/>
              </a:rPr>
              <a:t>Notre faute a consisté avant tout à accepter les yeux fermés les traductions déformées et mutilées de Dostoïevski et des autres grands écrivains russes qui nous venaient de France : traductions maquillées selon les caprices de la mode parisienne, assaisonnées à l’aide des épices et des piments de la cuisine littéraire française [</a:t>
            </a:r>
            <a:r>
              <a:rPr lang="fr-BE" i="1" dirty="0" err="1">
                <a:effectLst/>
                <a:ea typeface="Times New Roman" panose="02020603050405020304" pitchFamily="18" charset="0"/>
              </a:rPr>
              <a:t>franciosa</a:t>
            </a:r>
            <a:r>
              <a:rPr lang="fr-BE" dirty="0">
                <a:ea typeface="Times New Roman" panose="02020603050405020304" pitchFamily="18" charset="0"/>
              </a:rPr>
              <a:t>]</a:t>
            </a:r>
            <a:r>
              <a:rPr lang="fr-BE" dirty="0">
                <a:effectLst/>
                <a:ea typeface="Times New Roman" panose="02020603050405020304" pitchFamily="18" charset="0"/>
              </a:rPr>
              <a:t>, privées par conséquent de substance vitale, réduites, nonobstant les différences abyssales qui séparaient la personnalité artistique de chacun des auteurs outragés de la sorte, au dénominateur commun d’une banale clarté et d’une élégance toute française […]. (A. </a:t>
            </a:r>
            <a:r>
              <a:rPr lang="fr-BE" dirty="0" err="1">
                <a:effectLst/>
                <a:ea typeface="Times New Roman" panose="02020603050405020304" pitchFamily="18" charset="0"/>
              </a:rPr>
              <a:t>Polledro</a:t>
            </a:r>
            <a:r>
              <a:rPr lang="fr-BE" dirty="0">
                <a:effectLst/>
                <a:ea typeface="Times New Roman" panose="02020603050405020304" pitchFamily="18" charset="0"/>
              </a:rPr>
              <a:t>, « </a:t>
            </a:r>
            <a:r>
              <a:rPr lang="fr-BE" dirty="0" err="1">
                <a:effectLst/>
                <a:ea typeface="Times New Roman" panose="02020603050405020304" pitchFamily="18" charset="0"/>
              </a:rPr>
              <a:t>Presentazione</a:t>
            </a:r>
            <a:r>
              <a:rPr lang="fr-BE" dirty="0">
                <a:effectLst/>
                <a:ea typeface="Times New Roman" panose="02020603050405020304" pitchFamily="18" charset="0"/>
              </a:rPr>
              <a:t> », in F. </a:t>
            </a:r>
            <a:r>
              <a:rPr lang="fr-BE" dirty="0" err="1">
                <a:effectLst/>
                <a:ea typeface="Times New Roman" panose="02020603050405020304" pitchFamily="18" charset="0"/>
              </a:rPr>
              <a:t>Dostoevskij</a:t>
            </a:r>
            <a:r>
              <a:rPr lang="fr-BE" dirty="0">
                <a:effectLst/>
                <a:ea typeface="Times New Roman" panose="02020603050405020304" pitchFamily="18" charset="0"/>
              </a:rPr>
              <a:t>, </a:t>
            </a:r>
            <a:r>
              <a:rPr lang="fr-BE" i="1" dirty="0">
                <a:effectLst/>
                <a:ea typeface="Times New Roman" panose="02020603050405020304" pitchFamily="18" charset="0"/>
              </a:rPr>
              <a:t>I </a:t>
            </a:r>
            <a:r>
              <a:rPr lang="fr-BE" i="1" dirty="0" err="1">
                <a:effectLst/>
                <a:ea typeface="Times New Roman" panose="02020603050405020304" pitchFamily="18" charset="0"/>
              </a:rPr>
              <a:t>fratelli</a:t>
            </a:r>
            <a:r>
              <a:rPr lang="fr-BE" i="1" dirty="0">
                <a:effectLst/>
                <a:ea typeface="Times New Roman" panose="02020603050405020304" pitchFamily="18" charset="0"/>
              </a:rPr>
              <a:t> </a:t>
            </a:r>
            <a:r>
              <a:rPr lang="fr-BE" i="1" dirty="0" err="1">
                <a:effectLst/>
                <a:ea typeface="Times New Roman" panose="02020603050405020304" pitchFamily="18" charset="0"/>
              </a:rPr>
              <a:t>Karamàzov</a:t>
            </a:r>
            <a:r>
              <a:rPr lang="fr-BE" dirty="0">
                <a:effectLst/>
                <a:ea typeface="Times New Roman" panose="02020603050405020304" pitchFamily="18" charset="0"/>
              </a:rPr>
              <a:t>, Turin, </a:t>
            </a:r>
            <a:r>
              <a:rPr lang="fr-BE" dirty="0" err="1">
                <a:effectLst/>
                <a:ea typeface="Times New Roman" panose="02020603050405020304" pitchFamily="18" charset="0"/>
              </a:rPr>
              <a:t>Slavia</a:t>
            </a:r>
            <a:r>
              <a:rPr lang="fr-BE" dirty="0">
                <a:effectLst/>
                <a:ea typeface="Times New Roman" panose="02020603050405020304" pitchFamily="18" charset="0"/>
              </a:rPr>
              <a:t> 1926, vol. I, p. V).</a:t>
            </a:r>
          </a:p>
          <a:p>
            <a:pPr marL="0" indent="0" algn="just">
              <a:buNone/>
            </a:pPr>
            <a:endParaRPr lang="fr-BE" dirty="0">
              <a:ea typeface="Times New Roman" panose="02020603050405020304" pitchFamily="18" charset="0"/>
            </a:endParaRPr>
          </a:p>
          <a:p>
            <a:pPr marL="0" indent="0" algn="just">
              <a:buNone/>
            </a:pPr>
            <a:endParaRPr lang="fr-BE" dirty="0">
              <a:effectLst/>
              <a:ea typeface="Times New Roman" panose="02020603050405020304" pitchFamily="18" charset="0"/>
            </a:endParaRPr>
          </a:p>
          <a:p>
            <a:endParaRPr lang="fr-BE" dirty="0"/>
          </a:p>
        </p:txBody>
      </p:sp>
    </p:spTree>
    <p:extLst>
      <p:ext uri="{BB962C8B-B14F-4D97-AF65-F5344CB8AC3E}">
        <p14:creationId xmlns:p14="http://schemas.microsoft.com/office/powerpoint/2010/main" val="21673698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F6DE07-028B-45DC-A1E6-8C4AF5C19BBF}"/>
              </a:ext>
            </a:extLst>
          </p:cNvPr>
          <p:cNvSpPr>
            <a:spLocks noGrp="1"/>
          </p:cNvSpPr>
          <p:nvPr>
            <p:ph type="title"/>
          </p:nvPr>
        </p:nvSpPr>
        <p:spPr/>
        <p:txBody>
          <a:bodyPr/>
          <a:lstStyle/>
          <a:p>
            <a:pPr algn="just"/>
            <a:r>
              <a:rPr lang="fr-BE" dirty="0"/>
              <a:t>3.2. Le cas d’Alfredo </a:t>
            </a:r>
            <a:r>
              <a:rPr lang="fr-BE" dirty="0" err="1"/>
              <a:t>Polledro</a:t>
            </a:r>
            <a:endParaRPr lang="fr-BE" dirty="0"/>
          </a:p>
        </p:txBody>
      </p:sp>
      <p:sp>
        <p:nvSpPr>
          <p:cNvPr id="3" name="Espace réservé du contenu 2">
            <a:extLst>
              <a:ext uri="{FF2B5EF4-FFF2-40B4-BE49-F238E27FC236}">
                <a16:creationId xmlns:a16="http://schemas.microsoft.com/office/drawing/2014/main" id="{3944F689-BD2E-4AC3-92C7-65977AE8AFD2}"/>
              </a:ext>
            </a:extLst>
          </p:cNvPr>
          <p:cNvSpPr>
            <a:spLocks noGrp="1"/>
          </p:cNvSpPr>
          <p:nvPr>
            <p:ph idx="1"/>
          </p:nvPr>
        </p:nvSpPr>
        <p:spPr/>
        <p:txBody>
          <a:bodyPr>
            <a:normAutofit fontScale="85000" lnSpcReduction="20000"/>
          </a:bodyPr>
          <a:lstStyle/>
          <a:p>
            <a:pPr marL="0" indent="0" algn="just">
              <a:buNone/>
            </a:pPr>
            <a:r>
              <a:rPr lang="fr-BE" sz="3000" b="1" dirty="0">
                <a:effectLst/>
                <a:ea typeface="Times New Roman" panose="02020603050405020304" pitchFamily="18" charset="0"/>
              </a:rPr>
              <a:t>1929</a:t>
            </a:r>
            <a:r>
              <a:rPr lang="fr-BE" sz="3000" dirty="0">
                <a:effectLst/>
                <a:ea typeface="Times New Roman" panose="02020603050405020304" pitchFamily="18" charset="0"/>
              </a:rPr>
              <a:t>: nouvelle collection, « Il </a:t>
            </a:r>
            <a:r>
              <a:rPr lang="fr-BE" sz="3000" dirty="0" err="1">
                <a:effectLst/>
                <a:ea typeface="Times New Roman" panose="02020603050405020304" pitchFamily="18" charset="0"/>
              </a:rPr>
              <a:t>Genio</a:t>
            </a:r>
            <a:r>
              <a:rPr lang="fr-BE" sz="3000" dirty="0">
                <a:effectLst/>
                <a:ea typeface="Times New Roman" panose="02020603050405020304" pitchFamily="18" charset="0"/>
              </a:rPr>
              <a:t> </a:t>
            </a:r>
            <a:r>
              <a:rPr lang="fr-BE" sz="3000" dirty="0" err="1">
                <a:effectLst/>
                <a:ea typeface="Times New Roman" panose="02020603050405020304" pitchFamily="18" charset="0"/>
              </a:rPr>
              <a:t>slavo</a:t>
            </a:r>
            <a:r>
              <a:rPr lang="fr-BE" sz="3000" dirty="0">
                <a:effectLst/>
                <a:ea typeface="Times New Roman" panose="02020603050405020304" pitchFamily="18" charset="0"/>
              </a:rPr>
              <a:t> », consacrée à la Russie et aux autres pays slaves:</a:t>
            </a:r>
          </a:p>
          <a:p>
            <a:pPr marL="0" indent="0" algn="just">
              <a:buNone/>
            </a:pPr>
            <a:r>
              <a:rPr lang="fr-BE" sz="3000" dirty="0">
                <a:effectLst/>
                <a:ea typeface="Times New Roman" panose="02020603050405020304" pitchFamily="18" charset="0"/>
              </a:rPr>
              <a:t>	Série russe; </a:t>
            </a:r>
          </a:p>
          <a:p>
            <a:pPr marL="0" indent="0" algn="just">
              <a:buNone/>
            </a:pPr>
            <a:r>
              <a:rPr lang="fr-BE" sz="3000" dirty="0">
                <a:ea typeface="Times New Roman" panose="02020603050405020304" pitchFamily="18" charset="0"/>
              </a:rPr>
              <a:t>	Série</a:t>
            </a:r>
            <a:r>
              <a:rPr lang="fr-BE" sz="3000" dirty="0">
                <a:effectLst/>
                <a:ea typeface="Times New Roman" panose="02020603050405020304" pitchFamily="18" charset="0"/>
              </a:rPr>
              <a:t> tchécoslovaque ;</a:t>
            </a:r>
            <a:endParaRPr lang="fr-BE" sz="3000" dirty="0">
              <a:ea typeface="Times New Roman" panose="02020603050405020304" pitchFamily="18" charset="0"/>
            </a:endParaRPr>
          </a:p>
          <a:p>
            <a:pPr marL="0" indent="0" algn="just">
              <a:buNone/>
            </a:pPr>
            <a:r>
              <a:rPr lang="fr-BE" sz="3000" dirty="0">
                <a:effectLst/>
                <a:ea typeface="Times New Roman" panose="02020603050405020304" pitchFamily="18" charset="0"/>
              </a:rPr>
              <a:t>	Série polonaise. </a:t>
            </a:r>
          </a:p>
          <a:p>
            <a:pPr marL="0" indent="0" algn="just">
              <a:buNone/>
            </a:pPr>
            <a:r>
              <a:rPr lang="fr-BE" sz="3000" dirty="0">
                <a:effectLst/>
                <a:ea typeface="Times New Roman" panose="02020603050405020304" pitchFamily="18" charset="0"/>
              </a:rPr>
              <a:t>Le volume qui ouvre chacune de ces séries est dédié à … Mussolini :</a:t>
            </a:r>
          </a:p>
          <a:p>
            <a:pPr marL="0" indent="0" algn="just">
              <a:buNone/>
            </a:pPr>
            <a:r>
              <a:rPr lang="fr-BE" sz="3000" dirty="0">
                <a:effectLst/>
                <a:ea typeface="Times New Roman" panose="02020603050405020304" pitchFamily="18" charset="0"/>
              </a:rPr>
              <a:t> </a:t>
            </a:r>
          </a:p>
          <a:p>
            <a:pPr marL="219075" indent="0" algn="just">
              <a:buNone/>
            </a:pPr>
            <a:r>
              <a:rPr lang="fr-BE" sz="3000" dirty="0">
                <a:ea typeface="Times New Roman" panose="02020603050405020304" pitchFamily="18" charset="0"/>
              </a:rPr>
              <a:t>« À</a:t>
            </a:r>
            <a:r>
              <a:rPr lang="fr-BE" sz="3000" dirty="0">
                <a:effectLst/>
                <a:ea typeface="Times New Roman" panose="02020603050405020304" pitchFamily="18" charset="0"/>
              </a:rPr>
              <a:t> Benito Mussolini qui, nouant avec tous les peuples de l’Orient européen des liens d’amitié et de paix, avec fermeté et clairvoyance reconduit l’Italie à ses gloires passées et la mène vers de nouveaux sommets, avec admiration et dévotion sans limites nous dédions cette entreprise italienne (</a:t>
            </a:r>
            <a:r>
              <a:rPr lang="fr-BE" sz="3000" i="1" dirty="0" err="1">
                <a:effectLst/>
                <a:ea typeface="Times New Roman" panose="02020603050405020304" pitchFamily="18" charset="0"/>
              </a:rPr>
              <a:t>italianissima</a:t>
            </a:r>
            <a:r>
              <a:rPr lang="fr-BE" sz="3000" i="1" dirty="0">
                <a:effectLst/>
                <a:ea typeface="Times New Roman" panose="02020603050405020304" pitchFamily="18" charset="0"/>
              </a:rPr>
              <a:t> </a:t>
            </a:r>
            <a:r>
              <a:rPr lang="fr-BE" sz="3000" i="1" dirty="0" err="1">
                <a:effectLst/>
                <a:ea typeface="Times New Roman" panose="02020603050405020304" pitchFamily="18" charset="0"/>
              </a:rPr>
              <a:t>fatica</a:t>
            </a:r>
            <a:r>
              <a:rPr lang="fr-BE" sz="3000" dirty="0">
                <a:effectLst/>
                <a:ea typeface="Times New Roman" panose="02020603050405020304" pitchFamily="18" charset="0"/>
              </a:rPr>
              <a:t>). Les éditeurs. » </a:t>
            </a:r>
          </a:p>
          <a:p>
            <a:pPr marL="0" indent="0">
              <a:buNone/>
            </a:pPr>
            <a:endParaRPr lang="fr-BE" dirty="0"/>
          </a:p>
        </p:txBody>
      </p:sp>
    </p:spTree>
    <p:extLst>
      <p:ext uri="{BB962C8B-B14F-4D97-AF65-F5344CB8AC3E}">
        <p14:creationId xmlns:p14="http://schemas.microsoft.com/office/powerpoint/2010/main" val="39180163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9F3136-F30F-4996-B6EC-141CA49D6474}"/>
              </a:ext>
            </a:extLst>
          </p:cNvPr>
          <p:cNvSpPr>
            <a:spLocks noGrp="1"/>
          </p:cNvSpPr>
          <p:nvPr>
            <p:ph type="title"/>
          </p:nvPr>
        </p:nvSpPr>
        <p:spPr/>
        <p:txBody>
          <a:bodyPr/>
          <a:lstStyle/>
          <a:p>
            <a:endParaRPr lang="fr-BE"/>
          </a:p>
        </p:txBody>
      </p:sp>
      <p:pic>
        <p:nvPicPr>
          <p:cNvPr id="8" name="Espace réservé pour une image  7">
            <a:extLst>
              <a:ext uri="{FF2B5EF4-FFF2-40B4-BE49-F238E27FC236}">
                <a16:creationId xmlns:a16="http://schemas.microsoft.com/office/drawing/2014/main" id="{56393576-6965-4738-958D-0E17D7E90095}"/>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6216405" y="153000"/>
            <a:ext cx="5135807" cy="6552000"/>
          </a:xfrm>
        </p:spPr>
      </p:pic>
      <p:sp>
        <p:nvSpPr>
          <p:cNvPr id="4" name="Espace réservé du texte 3">
            <a:extLst>
              <a:ext uri="{FF2B5EF4-FFF2-40B4-BE49-F238E27FC236}">
                <a16:creationId xmlns:a16="http://schemas.microsoft.com/office/drawing/2014/main" id="{47D818CC-B4F4-4F07-AAE1-435B36DB0BC1}"/>
              </a:ext>
            </a:extLst>
          </p:cNvPr>
          <p:cNvSpPr>
            <a:spLocks noGrp="1"/>
          </p:cNvSpPr>
          <p:nvPr>
            <p:ph type="body" sz="half" idx="2"/>
          </p:nvPr>
        </p:nvSpPr>
        <p:spPr/>
        <p:txBody>
          <a:bodyPr>
            <a:normAutofit/>
          </a:bodyPr>
          <a:lstStyle/>
          <a:p>
            <a:pPr algn="just"/>
            <a:r>
              <a:rPr lang="fr-BE" sz="2000" dirty="0"/>
              <a:t>Nicola </a:t>
            </a:r>
            <a:r>
              <a:rPr lang="fr-BE" sz="2000" dirty="0" err="1"/>
              <a:t>Ljeskov</a:t>
            </a:r>
            <a:r>
              <a:rPr lang="fr-BE" sz="2000" dirty="0"/>
              <a:t> [Nikolaj </a:t>
            </a:r>
            <a:r>
              <a:rPr lang="fr-BE" sz="2000" dirty="0" err="1"/>
              <a:t>Leskov</a:t>
            </a:r>
            <a:r>
              <a:rPr lang="fr-BE" sz="2000" dirty="0"/>
              <a:t>]</a:t>
            </a:r>
            <a:r>
              <a:rPr lang="fr-BE" sz="2000" i="1" dirty="0"/>
              <a:t>, La donna </a:t>
            </a:r>
            <a:r>
              <a:rPr lang="fr-BE" sz="2000" i="1" dirty="0" err="1"/>
              <a:t>bellicosa</a:t>
            </a:r>
            <a:r>
              <a:rPr lang="fr-BE" sz="2000" i="1" dirty="0"/>
              <a:t>. </a:t>
            </a:r>
            <a:r>
              <a:rPr lang="fr-BE" sz="2000" i="1" dirty="0" err="1"/>
              <a:t>Racconti</a:t>
            </a:r>
            <a:r>
              <a:rPr lang="fr-BE" sz="2000" dirty="0"/>
              <a:t>, prima </a:t>
            </a:r>
            <a:r>
              <a:rPr lang="fr-BE" sz="2000" dirty="0" err="1"/>
              <a:t>versione</a:t>
            </a:r>
            <a:r>
              <a:rPr lang="fr-BE" sz="2000" dirty="0"/>
              <a:t> dal </a:t>
            </a:r>
            <a:r>
              <a:rPr lang="fr-BE" sz="2000" dirty="0" err="1"/>
              <a:t>russo</a:t>
            </a:r>
            <a:r>
              <a:rPr lang="fr-BE" sz="2000" dirty="0"/>
              <a:t> con </a:t>
            </a:r>
            <a:r>
              <a:rPr lang="fr-BE" sz="2000" dirty="0" err="1"/>
              <a:t>prefazione</a:t>
            </a:r>
            <a:r>
              <a:rPr lang="fr-BE" sz="2000" dirty="0"/>
              <a:t> e note di Margherita Silvestri-</a:t>
            </a:r>
            <a:r>
              <a:rPr lang="fr-BE" sz="2000" dirty="0" err="1"/>
              <a:t>Lapenna</a:t>
            </a:r>
            <a:r>
              <a:rPr lang="fr-BE" sz="2000" dirty="0"/>
              <a:t>, Turin, </a:t>
            </a:r>
            <a:r>
              <a:rPr lang="fr-BE" sz="2000" dirty="0" err="1"/>
              <a:t>Slavia</a:t>
            </a:r>
            <a:r>
              <a:rPr lang="fr-BE" sz="2000" dirty="0"/>
              <a:t>, 1929 (« Il </a:t>
            </a:r>
            <a:r>
              <a:rPr lang="fr-BE" sz="2000" dirty="0" err="1"/>
              <a:t>genio</a:t>
            </a:r>
            <a:r>
              <a:rPr lang="fr-BE" sz="2000" dirty="0"/>
              <a:t> </a:t>
            </a:r>
            <a:r>
              <a:rPr lang="fr-BE" sz="2000" dirty="0" err="1"/>
              <a:t>russo</a:t>
            </a:r>
            <a:r>
              <a:rPr lang="fr-BE" sz="2000" dirty="0"/>
              <a:t>. Prima </a:t>
            </a:r>
            <a:r>
              <a:rPr lang="fr-BE" sz="2000" dirty="0" err="1"/>
              <a:t>collezione</a:t>
            </a:r>
            <a:r>
              <a:rPr lang="fr-BE" sz="2000" dirty="0"/>
              <a:t> di </a:t>
            </a:r>
            <a:r>
              <a:rPr lang="fr-BE" sz="2000" dirty="0" err="1"/>
              <a:t>opere</a:t>
            </a:r>
            <a:r>
              <a:rPr lang="fr-BE" sz="2000" dirty="0"/>
              <a:t> </a:t>
            </a:r>
            <a:r>
              <a:rPr lang="fr-BE" sz="2000" dirty="0" err="1"/>
              <a:t>scelte</a:t>
            </a:r>
            <a:r>
              <a:rPr lang="fr-BE" sz="2000" dirty="0"/>
              <a:t> in </a:t>
            </a:r>
            <a:r>
              <a:rPr lang="fr-BE" sz="2000" dirty="0" err="1"/>
              <a:t>versioni</a:t>
            </a:r>
            <a:r>
              <a:rPr lang="fr-BE" sz="2000" dirty="0"/>
              <a:t> </a:t>
            </a:r>
            <a:r>
              <a:rPr lang="fr-BE" sz="2000" dirty="0" err="1"/>
              <a:t>integrali</a:t>
            </a:r>
            <a:r>
              <a:rPr lang="fr-BE" sz="2000" dirty="0"/>
              <a:t> </a:t>
            </a:r>
            <a:r>
              <a:rPr lang="fr-BE" sz="2000" dirty="0" err="1"/>
              <a:t>diretta</a:t>
            </a:r>
            <a:r>
              <a:rPr lang="fr-BE" sz="2000" dirty="0"/>
              <a:t> da Alfredo </a:t>
            </a:r>
            <a:r>
              <a:rPr lang="fr-BE" sz="2000" dirty="0" err="1"/>
              <a:t>Polledro</a:t>
            </a:r>
            <a:r>
              <a:rPr lang="fr-BE" sz="2000" dirty="0"/>
              <a:t> », </a:t>
            </a:r>
            <a:r>
              <a:rPr lang="fr-BE" sz="2000" dirty="0" err="1"/>
              <a:t>serie</a:t>
            </a:r>
            <a:r>
              <a:rPr lang="fr-BE" sz="2000" dirty="0"/>
              <a:t> </a:t>
            </a:r>
            <a:r>
              <a:rPr lang="fr-BE" sz="2000" dirty="0" err="1"/>
              <a:t>russa</a:t>
            </a:r>
            <a:r>
              <a:rPr lang="fr-BE" sz="2000" dirty="0"/>
              <a:t>, 3).</a:t>
            </a:r>
          </a:p>
        </p:txBody>
      </p:sp>
    </p:spTree>
    <p:extLst>
      <p:ext uri="{BB962C8B-B14F-4D97-AF65-F5344CB8AC3E}">
        <p14:creationId xmlns:p14="http://schemas.microsoft.com/office/powerpoint/2010/main" val="23353379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FF05E8-2E46-4C38-A3D6-0BAC083FF27C}"/>
              </a:ext>
            </a:extLst>
          </p:cNvPr>
          <p:cNvSpPr>
            <a:spLocks noGrp="1"/>
          </p:cNvSpPr>
          <p:nvPr>
            <p:ph type="title"/>
          </p:nvPr>
        </p:nvSpPr>
        <p:spPr/>
        <p:txBody>
          <a:bodyPr/>
          <a:lstStyle/>
          <a:p>
            <a:endParaRPr lang="fr-BE"/>
          </a:p>
        </p:txBody>
      </p:sp>
      <p:pic>
        <p:nvPicPr>
          <p:cNvPr id="6" name="Espace réservé pour une image  5">
            <a:extLst>
              <a:ext uri="{FF2B5EF4-FFF2-40B4-BE49-F238E27FC236}">
                <a16:creationId xmlns:a16="http://schemas.microsoft.com/office/drawing/2014/main" id="{3D8DF158-6601-451F-B114-D7601C6453D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4772023" y="1589494"/>
            <a:ext cx="7459219" cy="2484000"/>
          </a:xfrm>
        </p:spPr>
      </p:pic>
      <p:sp>
        <p:nvSpPr>
          <p:cNvPr id="4" name="Espace réservé du texte 3">
            <a:extLst>
              <a:ext uri="{FF2B5EF4-FFF2-40B4-BE49-F238E27FC236}">
                <a16:creationId xmlns:a16="http://schemas.microsoft.com/office/drawing/2014/main" id="{C450F822-2372-416C-83FC-6B6C13A46218}"/>
              </a:ext>
            </a:extLst>
          </p:cNvPr>
          <p:cNvSpPr>
            <a:spLocks noGrp="1"/>
          </p:cNvSpPr>
          <p:nvPr>
            <p:ph type="body" sz="half" idx="2"/>
          </p:nvPr>
        </p:nvSpPr>
        <p:spPr/>
        <p:txBody>
          <a:bodyPr>
            <a:normAutofit/>
          </a:bodyPr>
          <a:lstStyle/>
          <a:p>
            <a:pPr algn="just"/>
            <a:r>
              <a:rPr lang="fr-BE" sz="2000" dirty="0"/>
              <a:t>Ivan </a:t>
            </a:r>
            <a:r>
              <a:rPr lang="fr-BE" sz="2000" dirty="0" err="1"/>
              <a:t>Bilibin</a:t>
            </a:r>
            <a:r>
              <a:rPr lang="fr-BE" sz="2000" dirty="0"/>
              <a:t> (1876-1942), illustration in </a:t>
            </a:r>
            <a:r>
              <a:rPr lang="fr-BE" sz="2000" i="1" dirty="0" err="1"/>
              <a:t>Zolotoe</a:t>
            </a:r>
            <a:r>
              <a:rPr lang="fr-BE" sz="2000" i="1" dirty="0"/>
              <a:t> </a:t>
            </a:r>
            <a:r>
              <a:rPr lang="fr-BE" sz="2000" i="1" dirty="0" err="1"/>
              <a:t>runo</a:t>
            </a:r>
            <a:r>
              <a:rPr lang="fr-BE" sz="2000" i="1" dirty="0"/>
              <a:t>. </a:t>
            </a:r>
            <a:r>
              <a:rPr lang="fr-BE" sz="2000" i="1" dirty="0" err="1"/>
              <a:t>Žurnal</a:t>
            </a:r>
            <a:r>
              <a:rPr lang="fr-BE" sz="2000" i="1" dirty="0"/>
              <a:t> </a:t>
            </a:r>
            <a:r>
              <a:rPr lang="fr-BE" sz="2000" i="1" dirty="0" err="1"/>
              <a:t>khudožestvennyj</a:t>
            </a:r>
            <a:r>
              <a:rPr lang="fr-BE" sz="2000" i="1" dirty="0"/>
              <a:t>, </a:t>
            </a:r>
            <a:r>
              <a:rPr lang="fr-BE" sz="2000" i="1" dirty="0" err="1"/>
              <a:t>literaturnyj</a:t>
            </a:r>
            <a:r>
              <a:rPr lang="fr-BE" sz="2000" i="1" dirty="0"/>
              <a:t> i </a:t>
            </a:r>
            <a:r>
              <a:rPr lang="fr-BE" sz="2000" i="1" dirty="0" err="1"/>
              <a:t>kritičeskij</a:t>
            </a:r>
            <a:r>
              <a:rPr lang="fr-BE" sz="2000" i="1" dirty="0"/>
              <a:t> / La toison d’or. Journal artistique, littéraire et critique, </a:t>
            </a:r>
            <a:r>
              <a:rPr lang="fr-BE" sz="2000" dirty="0"/>
              <a:t>1906.</a:t>
            </a:r>
          </a:p>
        </p:txBody>
      </p:sp>
    </p:spTree>
    <p:extLst>
      <p:ext uri="{BB962C8B-B14F-4D97-AF65-F5344CB8AC3E}">
        <p14:creationId xmlns:p14="http://schemas.microsoft.com/office/powerpoint/2010/main" val="12995789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1FCB28C-A55F-44E0-9218-DB27654A698B}"/>
              </a:ext>
            </a:extLst>
          </p:cNvPr>
          <p:cNvSpPr>
            <a:spLocks noGrp="1"/>
          </p:cNvSpPr>
          <p:nvPr>
            <p:ph type="title"/>
          </p:nvPr>
        </p:nvSpPr>
        <p:spPr/>
        <p:txBody>
          <a:bodyPr/>
          <a:lstStyle/>
          <a:p>
            <a:pPr algn="just"/>
            <a:r>
              <a:rPr lang="fr-BE" dirty="0"/>
              <a:t>3.3. Censure et édition</a:t>
            </a:r>
          </a:p>
        </p:txBody>
      </p:sp>
      <p:sp>
        <p:nvSpPr>
          <p:cNvPr id="3" name="Espace réservé du contenu 2">
            <a:extLst>
              <a:ext uri="{FF2B5EF4-FFF2-40B4-BE49-F238E27FC236}">
                <a16:creationId xmlns:a16="http://schemas.microsoft.com/office/drawing/2014/main" id="{564A95CD-DF61-4DD7-8C64-9B2B0965C697}"/>
              </a:ext>
            </a:extLst>
          </p:cNvPr>
          <p:cNvSpPr>
            <a:spLocks noGrp="1"/>
          </p:cNvSpPr>
          <p:nvPr>
            <p:ph idx="1"/>
          </p:nvPr>
        </p:nvSpPr>
        <p:spPr/>
        <p:txBody>
          <a:bodyPr>
            <a:normAutofit fontScale="92500" lnSpcReduction="10000"/>
          </a:bodyPr>
          <a:lstStyle/>
          <a:p>
            <a:pPr marL="0" indent="0" algn="just">
              <a:buNone/>
            </a:pPr>
            <a:r>
              <a:rPr lang="fr-BE" dirty="0"/>
              <a:t>1929: l’Italie fasciste entretient de bonnes relations avec les pays d’Europe centrale et orientale:</a:t>
            </a:r>
          </a:p>
          <a:p>
            <a:pPr algn="just"/>
            <a:endParaRPr lang="fr-BE" dirty="0"/>
          </a:p>
          <a:p>
            <a:pPr marL="0" indent="0" algn="just">
              <a:buNone/>
            </a:pPr>
            <a:r>
              <a:rPr lang="fr-BE" dirty="0"/>
              <a:t>		1. Tchécoslovaquie, Yougoslavie, Roumanie, Pologne: essai 			de contrebalancer l’influence française;</a:t>
            </a:r>
          </a:p>
          <a:p>
            <a:pPr marL="0" indent="0" algn="just">
              <a:buNone/>
            </a:pPr>
            <a:r>
              <a:rPr lang="fr-BE" dirty="0"/>
              <a:t>		2. Soutien à la Hongrie et à la Bulgarie (États révisionnistes);</a:t>
            </a:r>
          </a:p>
          <a:p>
            <a:pPr marL="0" indent="0" algn="just">
              <a:buNone/>
            </a:pPr>
            <a:r>
              <a:rPr lang="fr-BE" dirty="0"/>
              <a:t>		3. Reconnaissance de l’URSS en 1924 (Allemagne: 1922; 			Belgique, France, Royaume-Uni: 1924; États-Unis: 1933).</a:t>
            </a:r>
          </a:p>
          <a:p>
            <a:pPr marL="0" indent="0" algn="just">
              <a:buNone/>
            </a:pPr>
            <a:endParaRPr lang="fr-BE" dirty="0"/>
          </a:p>
          <a:p>
            <a:pPr marL="0" indent="0" algn="just">
              <a:buNone/>
            </a:pPr>
            <a:r>
              <a:rPr lang="fr-BE" dirty="0"/>
              <a:t>À partir de 1935/36 (Éthiopie, Espagne, rapprochement avec l’Allemagne), l’attitude de l’Italie change (surtout à l’égard de l’Union soviétique)	</a:t>
            </a:r>
          </a:p>
        </p:txBody>
      </p:sp>
    </p:spTree>
    <p:extLst>
      <p:ext uri="{BB962C8B-B14F-4D97-AF65-F5344CB8AC3E}">
        <p14:creationId xmlns:p14="http://schemas.microsoft.com/office/powerpoint/2010/main" val="20424402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B0149E-CFD2-40BC-A331-D56A54CABD5F}"/>
              </a:ext>
            </a:extLst>
          </p:cNvPr>
          <p:cNvSpPr>
            <a:spLocks noGrp="1"/>
          </p:cNvSpPr>
          <p:nvPr>
            <p:ph type="title"/>
          </p:nvPr>
        </p:nvSpPr>
        <p:spPr/>
        <p:txBody>
          <a:bodyPr/>
          <a:lstStyle/>
          <a:p>
            <a:r>
              <a:rPr lang="fr-BE" dirty="0"/>
              <a:t>3.3. Censure et édition</a:t>
            </a:r>
          </a:p>
        </p:txBody>
      </p:sp>
      <p:sp>
        <p:nvSpPr>
          <p:cNvPr id="3" name="Espace réservé du contenu 2">
            <a:extLst>
              <a:ext uri="{FF2B5EF4-FFF2-40B4-BE49-F238E27FC236}">
                <a16:creationId xmlns:a16="http://schemas.microsoft.com/office/drawing/2014/main" id="{F9B5D5DE-E1A9-4B34-AEFD-96CA020C21B2}"/>
              </a:ext>
            </a:extLst>
          </p:cNvPr>
          <p:cNvSpPr>
            <a:spLocks noGrp="1"/>
          </p:cNvSpPr>
          <p:nvPr>
            <p:ph idx="1"/>
          </p:nvPr>
        </p:nvSpPr>
        <p:spPr/>
        <p:txBody>
          <a:bodyPr/>
          <a:lstStyle/>
          <a:p>
            <a:pPr marL="0" indent="0" algn="just">
              <a:buNone/>
            </a:pPr>
            <a:r>
              <a:rPr lang="fr-BE" dirty="0">
                <a:ea typeface="Times New Roman" panose="02020603050405020304" pitchFamily="18" charset="0"/>
              </a:rPr>
              <a:t>Des maisons d’édition aux ordres du pouvoir?</a:t>
            </a:r>
          </a:p>
          <a:p>
            <a:pPr marL="0" indent="0" algn="just">
              <a:buNone/>
            </a:pPr>
            <a:endParaRPr lang="fr-BE" dirty="0">
              <a:effectLst/>
              <a:ea typeface="Times New Roman" panose="02020603050405020304" pitchFamily="18" charset="0"/>
            </a:endParaRPr>
          </a:p>
          <a:p>
            <a:pPr marL="0" indent="0" algn="just">
              <a:buNone/>
            </a:pPr>
            <a:r>
              <a:rPr lang="fr-BE" dirty="0">
                <a:effectLst/>
                <a:ea typeface="Times New Roman" panose="02020603050405020304" pitchFamily="18" charset="0"/>
              </a:rPr>
              <a:t>	Politique d’ouverture à l’égard de l’Urss</a:t>
            </a:r>
            <a:r>
              <a:rPr lang="fr-BE" dirty="0">
                <a:ea typeface="Times New Roman" panose="02020603050405020304" pitchFamily="18" charset="0"/>
              </a:rPr>
              <a:t>: augmentation des 	traductions?</a:t>
            </a:r>
          </a:p>
          <a:p>
            <a:pPr marL="0" indent="0" algn="just">
              <a:buNone/>
            </a:pPr>
            <a:r>
              <a:rPr lang="fr-BE" dirty="0">
                <a:ea typeface="Times New Roman" panose="02020603050405020304" pitchFamily="18" charset="0"/>
              </a:rPr>
              <a:t>	Adoption d’u</a:t>
            </a:r>
            <a:r>
              <a:rPr lang="fr-BE" dirty="0">
                <a:effectLst/>
                <a:ea typeface="Times New Roman" panose="02020603050405020304" pitchFamily="18" charset="0"/>
              </a:rPr>
              <a:t>ne ligne antisoviétique: diminution du nombre de </a:t>
            </a:r>
            <a:r>
              <a:rPr lang="fr-BE" dirty="0">
                <a:ea typeface="Times New Roman" panose="02020603050405020304" pitchFamily="18" charset="0"/>
              </a:rPr>
              <a:t>	traductions?</a:t>
            </a:r>
            <a:endParaRPr lang="fr-BE" dirty="0">
              <a:effectLst/>
              <a:ea typeface="Times New Roman" panose="02020603050405020304" pitchFamily="18" charset="0"/>
            </a:endParaRPr>
          </a:p>
          <a:p>
            <a:pPr marL="0" indent="0">
              <a:buNone/>
            </a:pPr>
            <a:endParaRPr lang="fr-BE" dirty="0"/>
          </a:p>
          <a:p>
            <a:pPr marL="0" indent="0" algn="ctr">
              <a:buNone/>
            </a:pPr>
            <a:r>
              <a:rPr lang="fr-BE" b="1" dirty="0">
                <a:solidFill>
                  <a:srgbClr val="FF0000"/>
                </a:solidFill>
              </a:rPr>
              <a:t>Il faut nuancer.</a:t>
            </a:r>
          </a:p>
        </p:txBody>
      </p:sp>
    </p:spTree>
    <p:extLst>
      <p:ext uri="{BB962C8B-B14F-4D97-AF65-F5344CB8AC3E}">
        <p14:creationId xmlns:p14="http://schemas.microsoft.com/office/powerpoint/2010/main" val="14040382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DE2A11-ED1C-4F01-BCFE-FBD1660FECA4}"/>
              </a:ext>
            </a:extLst>
          </p:cNvPr>
          <p:cNvSpPr>
            <a:spLocks noGrp="1"/>
          </p:cNvSpPr>
          <p:nvPr>
            <p:ph type="title"/>
          </p:nvPr>
        </p:nvSpPr>
        <p:spPr/>
        <p:txBody>
          <a:bodyPr/>
          <a:lstStyle/>
          <a:p>
            <a:r>
              <a:rPr lang="fr-BE" dirty="0"/>
              <a:t>Censure et édition</a:t>
            </a:r>
          </a:p>
        </p:txBody>
      </p:sp>
      <p:sp>
        <p:nvSpPr>
          <p:cNvPr id="3" name="Espace réservé du contenu 2">
            <a:extLst>
              <a:ext uri="{FF2B5EF4-FFF2-40B4-BE49-F238E27FC236}">
                <a16:creationId xmlns:a16="http://schemas.microsoft.com/office/drawing/2014/main" id="{D3C81AE5-D6BE-4FF6-9BD5-6CB229D3412B}"/>
              </a:ext>
            </a:extLst>
          </p:cNvPr>
          <p:cNvSpPr>
            <a:spLocks noGrp="1"/>
          </p:cNvSpPr>
          <p:nvPr>
            <p:ph idx="1"/>
          </p:nvPr>
        </p:nvSpPr>
        <p:spPr/>
        <p:txBody>
          <a:bodyPr>
            <a:normAutofit fontScale="70000" lnSpcReduction="20000"/>
          </a:bodyPr>
          <a:lstStyle/>
          <a:p>
            <a:pPr marL="0" indent="0" algn="just">
              <a:buNone/>
            </a:pPr>
            <a:r>
              <a:rPr lang="it-IT" b="1" spc="-15" dirty="0">
                <a:effectLst/>
                <a:ea typeface="Times New Roman" panose="02020603050405020304" pitchFamily="18" charset="0"/>
              </a:rPr>
              <a:t>1929</a:t>
            </a:r>
          </a:p>
          <a:p>
            <a:pPr marL="0" indent="0" algn="just">
              <a:buNone/>
            </a:pPr>
            <a:endParaRPr lang="it-IT" spc="-15" dirty="0">
              <a:effectLst/>
              <a:ea typeface="Times New Roman" panose="02020603050405020304" pitchFamily="18" charset="0"/>
            </a:endParaRPr>
          </a:p>
          <a:p>
            <a:pPr marL="0" indent="0" algn="just">
              <a:buNone/>
            </a:pPr>
            <a:r>
              <a:rPr lang="it-IT" spc="-15" dirty="0">
                <a:effectLst/>
                <a:ea typeface="Times New Roman" panose="02020603050405020304" pitchFamily="18" charset="0"/>
              </a:rPr>
              <a:t>Est stato segnalato Ministero che da qualche tempo sono in vendita anche su banchi fiere, a prezzo bassissimo, edizioni, alcune in ottima veste tipografica, di libri russi del Gorki, Gogol, Dostojisky (sic), Tolshi (sic,</a:t>
            </a:r>
            <a:r>
              <a:rPr lang="it-IT" i="1" spc="-15" dirty="0">
                <a:effectLst/>
                <a:ea typeface="Times New Roman" panose="02020603050405020304" pitchFamily="18" charset="0"/>
              </a:rPr>
              <a:t> puis corrigé au crayon en Tolstoïi</a:t>
            </a:r>
            <a:r>
              <a:rPr lang="it-IT" spc="-15" dirty="0">
                <a:effectLst/>
                <a:ea typeface="Times New Roman" panose="02020603050405020304" pitchFamily="18" charset="0"/>
              </a:rPr>
              <a:t>), Turghenieff etc. e libri americani di Iach (sic) London come Tallone di ferro etc. stop Si dubita che at così vasta diffusione opere russe, data anche estrema modicità prezzi, non siano estranei nemici Regime, consci che nostro popolo, per indole et limitata cultura, est suscettibile restare impressionato da utopie e pietismo umanitario predetti scrittori stop Richiamasi vigile attenzione EE.LL. perché seguano fenomeno e adottino, ove del caso, previe opportune diffide rivenditori, provvedimenti cui articolo 112 testo unico leggi pubblica sicurezza 6 novembre 1926 N. 1848 stop Attendonsi notizie (ACS, MI, DGPS, DGAR, Massime 4/B, b. 103 A, fasc. 5; voir aussi Giorgio Fabre, </a:t>
            </a:r>
            <a:r>
              <a:rPr lang="it-IT" i="1" spc="-15" dirty="0">
                <a:effectLst/>
                <a:ea typeface="Times New Roman" panose="02020603050405020304" pitchFamily="18" charset="0"/>
              </a:rPr>
              <a:t>L’elenco. Censura fascista, editoria e autori ebrei</a:t>
            </a:r>
            <a:r>
              <a:rPr lang="it-IT" spc="-15" dirty="0">
                <a:effectLst/>
                <a:ea typeface="Times New Roman" panose="02020603050405020304" pitchFamily="18" charset="0"/>
              </a:rPr>
              <a:t>, Turin, Zamorani, 1998, p. 21)</a:t>
            </a:r>
          </a:p>
          <a:p>
            <a:pPr marL="0" indent="0" algn="just">
              <a:buNone/>
            </a:pPr>
            <a:endParaRPr lang="it-IT" spc="-15" dirty="0">
              <a:ea typeface="Times New Roman" panose="02020603050405020304" pitchFamily="18" charset="0"/>
            </a:endParaRPr>
          </a:p>
          <a:p>
            <a:pPr marL="0" indent="0" algn="just">
              <a:buNone/>
            </a:pPr>
            <a:r>
              <a:rPr lang="it-IT" spc="-15" dirty="0">
                <a:effectLst/>
                <a:ea typeface="Times New Roman" panose="02020603050405020304" pitchFamily="18" charset="0"/>
              </a:rPr>
              <a:t>La machine policière se met en branle. </a:t>
            </a:r>
            <a:r>
              <a:rPr lang="it-IT" b="1" spc="-15" dirty="0">
                <a:effectLst/>
                <a:ea typeface="Times New Roman" panose="02020603050405020304" pitchFamily="18" charset="0"/>
              </a:rPr>
              <a:t>Mais</a:t>
            </a:r>
            <a:r>
              <a:rPr lang="it-IT" spc="-15" dirty="0">
                <a:effectLst/>
                <a:ea typeface="Times New Roman" panose="02020603050405020304" pitchFamily="18" charset="0"/>
              </a:rPr>
              <a:t> réaction des éditeurs et retrait de la circulaire</a:t>
            </a:r>
            <a:endParaRPr lang="fr-BE" dirty="0">
              <a:effectLst/>
              <a:ea typeface="Times New Roman" panose="02020603050405020304" pitchFamily="18" charset="0"/>
            </a:endParaRPr>
          </a:p>
          <a:p>
            <a:pPr marL="0" indent="0">
              <a:buNone/>
            </a:pPr>
            <a:endParaRPr lang="fr-BE" dirty="0"/>
          </a:p>
        </p:txBody>
      </p:sp>
    </p:spTree>
    <p:extLst>
      <p:ext uri="{BB962C8B-B14F-4D97-AF65-F5344CB8AC3E}">
        <p14:creationId xmlns:p14="http://schemas.microsoft.com/office/powerpoint/2010/main" val="10307415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E93ABB-A663-4DBB-9A77-4FD2EC3BA63B}"/>
              </a:ext>
            </a:extLst>
          </p:cNvPr>
          <p:cNvSpPr>
            <a:spLocks noGrp="1"/>
          </p:cNvSpPr>
          <p:nvPr>
            <p:ph type="title"/>
          </p:nvPr>
        </p:nvSpPr>
        <p:spPr/>
        <p:txBody>
          <a:bodyPr/>
          <a:lstStyle/>
          <a:p>
            <a:r>
              <a:rPr lang="fr-BE" dirty="0"/>
              <a:t>Censure et édition</a:t>
            </a:r>
          </a:p>
        </p:txBody>
      </p:sp>
      <p:sp>
        <p:nvSpPr>
          <p:cNvPr id="3" name="Espace réservé du contenu 2">
            <a:extLst>
              <a:ext uri="{FF2B5EF4-FFF2-40B4-BE49-F238E27FC236}">
                <a16:creationId xmlns:a16="http://schemas.microsoft.com/office/drawing/2014/main" id="{1ECE3D34-8F34-4131-8686-199398B80330}"/>
              </a:ext>
            </a:extLst>
          </p:cNvPr>
          <p:cNvSpPr>
            <a:spLocks noGrp="1"/>
          </p:cNvSpPr>
          <p:nvPr>
            <p:ph idx="1"/>
          </p:nvPr>
        </p:nvSpPr>
        <p:spPr/>
        <p:txBody>
          <a:bodyPr>
            <a:normAutofit fontScale="25000" lnSpcReduction="20000"/>
          </a:bodyPr>
          <a:lstStyle/>
          <a:p>
            <a:pPr marL="0" indent="0">
              <a:buNone/>
            </a:pPr>
            <a:r>
              <a:rPr lang="fr-BE" sz="9600" dirty="0"/>
              <a:t>Fin des années trente / début années 40 : listes de livres interdits par le </a:t>
            </a:r>
            <a:r>
              <a:rPr lang="fr-BE" sz="9600" dirty="0" err="1"/>
              <a:t>Minculpop</a:t>
            </a:r>
            <a:r>
              <a:rPr lang="fr-BE" sz="9600" dirty="0"/>
              <a:t> (</a:t>
            </a:r>
            <a:r>
              <a:rPr lang="fr-BE" sz="9600" dirty="0" err="1"/>
              <a:t>Ministero</a:t>
            </a:r>
            <a:r>
              <a:rPr lang="fr-BE" sz="9600" dirty="0"/>
              <a:t> </a:t>
            </a:r>
            <a:r>
              <a:rPr lang="fr-BE" sz="9600" dirty="0" err="1"/>
              <a:t>della</a:t>
            </a:r>
            <a:r>
              <a:rPr lang="fr-BE" sz="9600" dirty="0"/>
              <a:t> Cultura </a:t>
            </a:r>
            <a:r>
              <a:rPr lang="fr-BE" sz="9600" dirty="0" err="1"/>
              <a:t>popolare</a:t>
            </a:r>
            <a:r>
              <a:rPr lang="fr-BE" sz="9600" dirty="0"/>
              <a:t>, créé en 1937):</a:t>
            </a:r>
          </a:p>
          <a:p>
            <a:pPr marL="0" indent="0" algn="just">
              <a:buNone/>
            </a:pPr>
            <a:r>
              <a:rPr lang="fr-BE" sz="9600" dirty="0"/>
              <a:t>		</a:t>
            </a:r>
            <a:r>
              <a:rPr lang="fr-BE" sz="7200" dirty="0"/>
              <a:t>•</a:t>
            </a:r>
            <a:r>
              <a:rPr lang="fr-BE" sz="9600" dirty="0"/>
              <a:t> </a:t>
            </a:r>
            <a:r>
              <a:rPr lang="fr-BE" sz="7200" dirty="0"/>
              <a:t>Lénine</a:t>
            </a:r>
          </a:p>
          <a:p>
            <a:pPr marL="0" indent="0" algn="just">
              <a:buNone/>
            </a:pPr>
            <a:r>
              <a:rPr lang="fr-BE" sz="7200" dirty="0"/>
              <a:t>		• Staline</a:t>
            </a:r>
          </a:p>
          <a:p>
            <a:pPr marL="0" indent="0" algn="just">
              <a:buNone/>
            </a:pPr>
            <a:r>
              <a:rPr lang="fr-BE" sz="7200" dirty="0"/>
              <a:t>		• Mikhaïl Cholokhov (</a:t>
            </a:r>
            <a:r>
              <a:rPr lang="fr-BE" sz="7200" i="1" dirty="0"/>
              <a:t>Terres défrichées</a:t>
            </a:r>
            <a:r>
              <a:rPr lang="fr-BE" sz="7200" dirty="0"/>
              <a:t>)</a:t>
            </a:r>
          </a:p>
          <a:p>
            <a:pPr marL="0" indent="0" algn="just">
              <a:buNone/>
            </a:pPr>
            <a:r>
              <a:rPr lang="fr-BE" sz="7200" dirty="0"/>
              <a:t>		• Gorki</a:t>
            </a:r>
          </a:p>
          <a:p>
            <a:pPr marL="0" indent="0" algn="just">
              <a:buNone/>
            </a:pPr>
            <a:endParaRPr lang="fr-BE" sz="7200" dirty="0"/>
          </a:p>
          <a:p>
            <a:pPr marL="0" indent="0" algn="just">
              <a:buNone/>
            </a:pPr>
            <a:r>
              <a:rPr lang="fr-BE" sz="7200" dirty="0"/>
              <a:t>		• Ilya Ehrenbourg</a:t>
            </a:r>
          </a:p>
          <a:p>
            <a:pPr marL="0" indent="0" algn="just">
              <a:buNone/>
            </a:pPr>
            <a:r>
              <a:rPr lang="fr-BE" sz="7200" dirty="0"/>
              <a:t>		• Isaac Babel</a:t>
            </a:r>
          </a:p>
          <a:p>
            <a:pPr marL="0" indent="0" algn="just">
              <a:buNone/>
            </a:pPr>
            <a:endParaRPr lang="fr-BE" sz="7200" dirty="0"/>
          </a:p>
          <a:p>
            <a:pPr marL="0" indent="0" algn="just">
              <a:buNone/>
            </a:pPr>
            <a:r>
              <a:rPr lang="fr-BE" sz="7200" dirty="0"/>
              <a:t>		. • Kuprin (</a:t>
            </a:r>
            <a:r>
              <a:rPr lang="fr-BE" sz="7200" i="1" dirty="0"/>
              <a:t>La </a:t>
            </a:r>
            <a:r>
              <a:rPr lang="fr-BE" sz="7200" i="1" dirty="0" err="1"/>
              <a:t>fossa</a:t>
            </a:r>
            <a:r>
              <a:rPr lang="fr-BE" sz="7200" dirty="0"/>
              <a:t>)</a:t>
            </a:r>
          </a:p>
          <a:p>
            <a:pPr marL="0" indent="0" algn="just">
              <a:buNone/>
            </a:pPr>
            <a:endParaRPr lang="fr-BE" sz="7200" dirty="0"/>
          </a:p>
          <a:p>
            <a:pPr marL="0" indent="0" algn="just">
              <a:buNone/>
            </a:pPr>
            <a:r>
              <a:rPr lang="fr-BE" sz="7200" dirty="0"/>
              <a:t>		• </a:t>
            </a:r>
            <a:r>
              <a:rPr lang="fr-BE" sz="7200" dirty="0" err="1"/>
              <a:t>Berdiaïev</a:t>
            </a:r>
            <a:endParaRPr lang="fr-BE" sz="7200" dirty="0"/>
          </a:p>
          <a:p>
            <a:pPr marL="0" indent="0" algn="just">
              <a:buNone/>
            </a:pPr>
            <a:r>
              <a:rPr lang="fr-BE" sz="7200" dirty="0"/>
              <a:t>		• Nina </a:t>
            </a:r>
            <a:r>
              <a:rPr lang="fr-BE" sz="7200" dirty="0" err="1"/>
              <a:t>Potapova</a:t>
            </a:r>
            <a:r>
              <a:rPr lang="fr-BE" sz="7200" dirty="0"/>
              <a:t>, </a:t>
            </a:r>
            <a:r>
              <a:rPr lang="fr-BE" sz="7200" i="1" spc="-15" dirty="0">
                <a:effectLst/>
                <a:ea typeface="Times New Roman" panose="02020603050405020304" pitchFamily="18" charset="0"/>
              </a:rPr>
              <a:t>Le russe. Manuel de langue russe pour les 	Français</a:t>
            </a:r>
          </a:p>
          <a:p>
            <a:pPr marL="0" indent="0" algn="just">
              <a:buNone/>
            </a:pPr>
            <a:endParaRPr lang="fr-BE" sz="9600" dirty="0"/>
          </a:p>
          <a:p>
            <a:pPr marL="0" indent="0">
              <a:buNone/>
            </a:pPr>
            <a:endParaRPr lang="fr-BE" dirty="0"/>
          </a:p>
          <a:p>
            <a:pPr marL="0" indent="0">
              <a:buNone/>
            </a:pPr>
            <a:endParaRPr lang="fr-BE" dirty="0"/>
          </a:p>
          <a:p>
            <a:pPr marL="0" indent="0">
              <a:buNone/>
            </a:pPr>
            <a:endParaRPr lang="fr-BE" dirty="0"/>
          </a:p>
          <a:p>
            <a:pPr marL="0" indent="0">
              <a:buNone/>
            </a:pPr>
            <a:r>
              <a:rPr lang="fr-BE" dirty="0"/>
              <a:t>	</a:t>
            </a:r>
          </a:p>
        </p:txBody>
      </p:sp>
    </p:spTree>
    <p:extLst>
      <p:ext uri="{BB962C8B-B14F-4D97-AF65-F5344CB8AC3E}">
        <p14:creationId xmlns:p14="http://schemas.microsoft.com/office/powerpoint/2010/main" val="42401891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22C600-36A7-46B1-9FFA-FD809B63A152}"/>
              </a:ext>
            </a:extLst>
          </p:cNvPr>
          <p:cNvSpPr>
            <a:spLocks noGrp="1"/>
          </p:cNvSpPr>
          <p:nvPr>
            <p:ph type="title"/>
          </p:nvPr>
        </p:nvSpPr>
        <p:spPr/>
        <p:txBody>
          <a:bodyPr/>
          <a:lstStyle/>
          <a:p>
            <a:pPr algn="ctr"/>
            <a:r>
              <a:rPr lang="fr-BE" dirty="0"/>
              <a:t>Conclusion</a:t>
            </a:r>
          </a:p>
        </p:txBody>
      </p:sp>
      <p:sp>
        <p:nvSpPr>
          <p:cNvPr id="3" name="Espace réservé du texte 2">
            <a:extLst>
              <a:ext uri="{FF2B5EF4-FFF2-40B4-BE49-F238E27FC236}">
                <a16:creationId xmlns:a16="http://schemas.microsoft.com/office/drawing/2014/main" id="{46088803-B5D1-44AE-8F46-9D5DD9A00187}"/>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4085780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81106C-6333-4256-A0DC-44623338C3DF}"/>
              </a:ext>
            </a:extLst>
          </p:cNvPr>
          <p:cNvSpPr>
            <a:spLocks noGrp="1"/>
          </p:cNvSpPr>
          <p:nvPr>
            <p:ph type="title"/>
          </p:nvPr>
        </p:nvSpPr>
        <p:spPr/>
        <p:txBody>
          <a:bodyPr/>
          <a:lstStyle/>
          <a:p>
            <a:r>
              <a:rPr lang="fr-BE" dirty="0"/>
              <a:t>Source principale</a:t>
            </a:r>
          </a:p>
        </p:txBody>
      </p:sp>
      <p:sp>
        <p:nvSpPr>
          <p:cNvPr id="3" name="Espace réservé du contenu 2">
            <a:extLst>
              <a:ext uri="{FF2B5EF4-FFF2-40B4-BE49-F238E27FC236}">
                <a16:creationId xmlns:a16="http://schemas.microsoft.com/office/drawing/2014/main" id="{1988F506-D13C-4BAF-96D6-21F3F20D794E}"/>
              </a:ext>
            </a:extLst>
          </p:cNvPr>
          <p:cNvSpPr>
            <a:spLocks noGrp="1"/>
          </p:cNvSpPr>
          <p:nvPr>
            <p:ph idx="1"/>
          </p:nvPr>
        </p:nvSpPr>
        <p:spPr/>
        <p:txBody>
          <a:bodyPr/>
          <a:lstStyle/>
          <a:p>
            <a:pPr marL="0" indent="0" algn="just">
              <a:buNone/>
            </a:pPr>
            <a:r>
              <a:rPr lang="fr-BE" dirty="0"/>
              <a:t>Laurent </a:t>
            </a:r>
            <a:r>
              <a:rPr lang="fr-BE" dirty="0" err="1"/>
              <a:t>Béghin</a:t>
            </a:r>
            <a:r>
              <a:rPr lang="fr-BE" dirty="0"/>
              <a:t>, </a:t>
            </a:r>
            <a:r>
              <a:rPr lang="fr-BE" i="1" dirty="0"/>
              <a:t>Da </a:t>
            </a:r>
            <a:r>
              <a:rPr lang="fr-BE" i="1" dirty="0" err="1"/>
              <a:t>Gobetti</a:t>
            </a:r>
            <a:r>
              <a:rPr lang="fr-BE" i="1" dirty="0"/>
              <a:t> a Ginzburg. </a:t>
            </a:r>
            <a:r>
              <a:rPr lang="fr-BE" i="1" dirty="0" err="1"/>
              <a:t>Diffusione</a:t>
            </a:r>
            <a:r>
              <a:rPr lang="fr-BE" i="1" dirty="0"/>
              <a:t> e </a:t>
            </a:r>
            <a:r>
              <a:rPr lang="fr-BE" i="1" dirty="0" err="1"/>
              <a:t>ricezione</a:t>
            </a:r>
            <a:r>
              <a:rPr lang="fr-BE" i="1" dirty="0"/>
              <a:t> </a:t>
            </a:r>
            <a:r>
              <a:rPr lang="fr-BE" i="1" dirty="0" err="1"/>
              <a:t>della</a:t>
            </a:r>
            <a:r>
              <a:rPr lang="fr-BE" i="1" dirty="0"/>
              <a:t> </a:t>
            </a:r>
            <a:r>
              <a:rPr lang="fr-BE" i="1" dirty="0" err="1"/>
              <a:t>cultura</a:t>
            </a:r>
            <a:r>
              <a:rPr lang="fr-BE" i="1" dirty="0"/>
              <a:t> </a:t>
            </a:r>
            <a:r>
              <a:rPr lang="fr-BE" i="1" dirty="0" err="1"/>
              <a:t>russa</a:t>
            </a:r>
            <a:r>
              <a:rPr lang="fr-BE" i="1" dirty="0"/>
              <a:t> </a:t>
            </a:r>
            <a:r>
              <a:rPr lang="fr-BE" i="1" dirty="0" err="1"/>
              <a:t>nella</a:t>
            </a:r>
            <a:r>
              <a:rPr lang="fr-BE" i="1" dirty="0"/>
              <a:t> Torino </a:t>
            </a:r>
            <a:r>
              <a:rPr lang="fr-BE" i="1" dirty="0" err="1"/>
              <a:t>del</a:t>
            </a:r>
            <a:r>
              <a:rPr lang="fr-BE" i="1" dirty="0"/>
              <a:t> primo </a:t>
            </a:r>
            <a:r>
              <a:rPr lang="fr-BE" i="1" dirty="0" err="1"/>
              <a:t>dopoguerra</a:t>
            </a:r>
            <a:r>
              <a:rPr lang="fr-BE" dirty="0"/>
              <a:t>, Bruxelles/Rome, Institut historique belge de Rome, 2007, 501 p. (thèse de doctorat soutenue à l’UCL en juin 2003 sous la direction de Jean-Claude </a:t>
            </a:r>
            <a:r>
              <a:rPr lang="fr-BE" dirty="0" err="1"/>
              <a:t>Polet</a:t>
            </a:r>
            <a:r>
              <a:rPr lang="fr-BE" dirty="0"/>
              <a:t>).</a:t>
            </a:r>
          </a:p>
        </p:txBody>
      </p:sp>
    </p:spTree>
    <p:extLst>
      <p:ext uri="{BB962C8B-B14F-4D97-AF65-F5344CB8AC3E}">
        <p14:creationId xmlns:p14="http://schemas.microsoft.com/office/powerpoint/2010/main" val="35211281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BDDB04-C38C-4D5C-81B2-350FAC9DB721}"/>
              </a:ext>
            </a:extLst>
          </p:cNvPr>
          <p:cNvSpPr>
            <a:spLocks noGrp="1"/>
          </p:cNvSpPr>
          <p:nvPr>
            <p:ph type="title"/>
          </p:nvPr>
        </p:nvSpPr>
        <p:spPr/>
        <p:txBody>
          <a:bodyPr/>
          <a:lstStyle/>
          <a:p>
            <a:r>
              <a:rPr lang="fr-BE" dirty="0"/>
              <a:t>Conclusion</a:t>
            </a:r>
          </a:p>
        </p:txBody>
      </p:sp>
      <p:sp>
        <p:nvSpPr>
          <p:cNvPr id="3" name="Espace réservé du contenu 2">
            <a:extLst>
              <a:ext uri="{FF2B5EF4-FFF2-40B4-BE49-F238E27FC236}">
                <a16:creationId xmlns:a16="http://schemas.microsoft.com/office/drawing/2014/main" id="{6D20D6D9-3EBB-48A3-B47E-508ACAA78174}"/>
              </a:ext>
            </a:extLst>
          </p:cNvPr>
          <p:cNvSpPr>
            <a:spLocks noGrp="1"/>
          </p:cNvSpPr>
          <p:nvPr>
            <p:ph idx="1"/>
          </p:nvPr>
        </p:nvSpPr>
        <p:spPr/>
        <p:txBody>
          <a:bodyPr/>
          <a:lstStyle/>
          <a:p>
            <a:pPr marL="514350" indent="-514350" algn="just">
              <a:buAutoNum type="arabicPeriod"/>
            </a:pPr>
            <a:r>
              <a:rPr lang="fr-BE" dirty="0"/>
              <a:t>Entre-deux-guerres: grand intérêt de l’édition (et pas seulement: il y a aussi les revues et la presse quotidienne) pour le monde russe;</a:t>
            </a:r>
          </a:p>
          <a:p>
            <a:pPr marL="514350" indent="-514350" algn="just">
              <a:buAutoNum type="arabicPeriod"/>
            </a:pPr>
            <a:r>
              <a:rPr lang="fr-BE" dirty="0"/>
              <a:t>Intérêt prend des formes différentes de celles qu’il avait pu revêtir avant la Première Guerre mondiale: qualité supposée des traductions, collections spécifiques;</a:t>
            </a:r>
          </a:p>
          <a:p>
            <a:pPr marL="514350" indent="-514350" algn="just">
              <a:buAutoNum type="arabicPeriod"/>
            </a:pPr>
            <a:r>
              <a:rPr lang="fr-BE" dirty="0"/>
              <a:t>Liens étroits entre politique, transferts culturels et édition. </a:t>
            </a:r>
            <a:r>
              <a:rPr lang="fr-BE" spc="-15" dirty="0">
                <a:solidFill>
                  <a:srgbClr val="FF0000"/>
                </a:solidFill>
                <a:effectLst/>
                <a:ea typeface="Times New Roman" panose="02020603050405020304" pitchFamily="18" charset="0"/>
              </a:rPr>
              <a:t>Toutefois</a:t>
            </a:r>
            <a:r>
              <a:rPr lang="fr-BE" spc="-15" dirty="0">
                <a:effectLst/>
                <a:ea typeface="Times New Roman" panose="02020603050405020304" pitchFamily="18" charset="0"/>
              </a:rPr>
              <a:t>, dans ce domaine, il faut se garder de tout schématisme. Un régime bâti sur une forte idéologie nationaliste (comme le fascisme italien) peut, jusqu’à un certain point du moins, tolérer l’importation massive de textes étrangers. </a:t>
            </a:r>
            <a:endParaRPr lang="fr-BE" dirty="0"/>
          </a:p>
          <a:p>
            <a:pPr marL="0" indent="0">
              <a:buNone/>
            </a:pPr>
            <a:endParaRPr lang="fr-BE" dirty="0"/>
          </a:p>
        </p:txBody>
      </p:sp>
    </p:spTree>
    <p:extLst>
      <p:ext uri="{BB962C8B-B14F-4D97-AF65-F5344CB8AC3E}">
        <p14:creationId xmlns:p14="http://schemas.microsoft.com/office/powerpoint/2010/main" val="20177842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AC73F5-F1B2-4CF7-B778-B824AAA2E965}"/>
              </a:ext>
            </a:extLst>
          </p:cNvPr>
          <p:cNvSpPr>
            <a:spLocks noGrp="1"/>
          </p:cNvSpPr>
          <p:nvPr>
            <p:ph type="title"/>
          </p:nvPr>
        </p:nvSpPr>
        <p:spPr/>
        <p:txBody>
          <a:bodyPr/>
          <a:lstStyle/>
          <a:p>
            <a:pPr algn="ctr"/>
            <a:r>
              <a:rPr lang="fr-BE" dirty="0"/>
              <a:t>Merci!</a:t>
            </a:r>
          </a:p>
        </p:txBody>
      </p:sp>
      <p:sp>
        <p:nvSpPr>
          <p:cNvPr id="3" name="Espace réservé du texte 2">
            <a:extLst>
              <a:ext uri="{FF2B5EF4-FFF2-40B4-BE49-F238E27FC236}">
                <a16:creationId xmlns:a16="http://schemas.microsoft.com/office/drawing/2014/main" id="{D1514434-E7A5-40DB-B21D-F539ED649C69}"/>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3315753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3501D2-9D7C-470F-BFE8-27199314DDE3}"/>
              </a:ext>
            </a:extLst>
          </p:cNvPr>
          <p:cNvSpPr>
            <a:spLocks noGrp="1"/>
          </p:cNvSpPr>
          <p:nvPr>
            <p:ph type="title"/>
          </p:nvPr>
        </p:nvSpPr>
        <p:spPr/>
        <p:txBody>
          <a:bodyPr>
            <a:normAutofit fontScale="90000"/>
          </a:bodyPr>
          <a:lstStyle/>
          <a:p>
            <a:pPr algn="ctr"/>
            <a:r>
              <a:rPr lang="fr-BE" dirty="0"/>
              <a:t>1. </a:t>
            </a:r>
            <a:br>
              <a:rPr lang="fr-BE" dirty="0"/>
            </a:br>
            <a:r>
              <a:rPr lang="fr-BE" dirty="0"/>
              <a:t>La médiation culturelle dans l’Italie de l’entre-deux-guerres</a:t>
            </a:r>
            <a:br>
              <a:rPr lang="fr-BE" dirty="0"/>
            </a:br>
            <a:endParaRPr lang="fr-BE" dirty="0"/>
          </a:p>
        </p:txBody>
      </p:sp>
      <p:sp>
        <p:nvSpPr>
          <p:cNvPr id="3" name="Espace réservé du texte 2">
            <a:extLst>
              <a:ext uri="{FF2B5EF4-FFF2-40B4-BE49-F238E27FC236}">
                <a16:creationId xmlns:a16="http://schemas.microsoft.com/office/drawing/2014/main" id="{A61546BD-C701-4B31-A2EA-6FF278DDB191}"/>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3136459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83A801-1161-4DCC-BE73-1C941603B6DA}"/>
              </a:ext>
            </a:extLst>
          </p:cNvPr>
          <p:cNvSpPr>
            <a:spLocks noGrp="1"/>
          </p:cNvSpPr>
          <p:nvPr>
            <p:ph type="title"/>
          </p:nvPr>
        </p:nvSpPr>
        <p:spPr/>
        <p:txBody>
          <a:bodyPr/>
          <a:lstStyle/>
          <a:p>
            <a:r>
              <a:rPr lang="fr-BE" dirty="0"/>
              <a:t>Un âge d’or?</a:t>
            </a:r>
          </a:p>
        </p:txBody>
      </p:sp>
      <p:sp>
        <p:nvSpPr>
          <p:cNvPr id="3" name="Espace réservé du contenu 2">
            <a:extLst>
              <a:ext uri="{FF2B5EF4-FFF2-40B4-BE49-F238E27FC236}">
                <a16:creationId xmlns:a16="http://schemas.microsoft.com/office/drawing/2014/main" id="{0DC2F4CE-0C5F-4C7C-A98C-55418B4313B6}"/>
              </a:ext>
            </a:extLst>
          </p:cNvPr>
          <p:cNvSpPr>
            <a:spLocks noGrp="1"/>
          </p:cNvSpPr>
          <p:nvPr>
            <p:ph idx="1"/>
          </p:nvPr>
        </p:nvSpPr>
        <p:spPr/>
        <p:txBody>
          <a:bodyPr>
            <a:normAutofit fontScale="85000" lnSpcReduction="20000"/>
          </a:bodyPr>
          <a:lstStyle/>
          <a:p>
            <a:pPr marL="0" indent="0" algn="just">
              <a:buNone/>
            </a:pPr>
            <a:r>
              <a:rPr lang="fr-BE" dirty="0"/>
              <a:t>L’entre-deux-guerres italien: publication de nombreuses traductions</a:t>
            </a:r>
          </a:p>
          <a:p>
            <a:pPr marL="1371600" lvl="3" indent="0" algn="just">
              <a:buNone/>
            </a:pPr>
            <a:r>
              <a:rPr lang="fr-BE" sz="2400" dirty="0"/>
              <a:t>Traduction de l’anglais américain: « Il </a:t>
            </a:r>
            <a:r>
              <a:rPr lang="fr-BE" sz="2400" dirty="0" err="1"/>
              <a:t>decennio</a:t>
            </a:r>
            <a:r>
              <a:rPr lang="fr-BE" sz="2400" dirty="0"/>
              <a:t> delle </a:t>
            </a:r>
            <a:r>
              <a:rPr lang="fr-BE" sz="2400" dirty="0" err="1"/>
              <a:t>traduzioni</a:t>
            </a:r>
            <a:r>
              <a:rPr lang="fr-BE" sz="2400" dirty="0"/>
              <a:t> » (Cesare Pavese, « L’</a:t>
            </a:r>
            <a:r>
              <a:rPr lang="fr-BE" sz="2400" dirty="0" err="1"/>
              <a:t>influsso</a:t>
            </a:r>
            <a:r>
              <a:rPr lang="fr-BE" sz="2400" dirty="0"/>
              <a:t> </a:t>
            </a:r>
            <a:r>
              <a:rPr lang="fr-BE" sz="2400" dirty="0" err="1"/>
              <a:t>degli</a:t>
            </a:r>
            <a:r>
              <a:rPr lang="fr-BE" sz="2400" dirty="0"/>
              <a:t> </a:t>
            </a:r>
            <a:r>
              <a:rPr lang="fr-BE" sz="2400" dirty="0" err="1"/>
              <a:t>eventi</a:t>
            </a:r>
            <a:r>
              <a:rPr lang="fr-BE" sz="2400" dirty="0"/>
              <a:t> » [inédit de 1946], in Idem, </a:t>
            </a:r>
            <a:r>
              <a:rPr lang="fr-BE" sz="2400" i="1" dirty="0"/>
              <a:t>La </a:t>
            </a:r>
            <a:r>
              <a:rPr lang="fr-BE" sz="2400" i="1" dirty="0" err="1"/>
              <a:t>letteratura</a:t>
            </a:r>
            <a:r>
              <a:rPr lang="fr-BE" sz="2400" i="1" dirty="0"/>
              <a:t> americana e </a:t>
            </a:r>
            <a:r>
              <a:rPr lang="fr-BE" sz="2400" i="1" dirty="0" err="1"/>
              <a:t>altri</a:t>
            </a:r>
            <a:r>
              <a:rPr lang="fr-BE" sz="2400" i="1" dirty="0"/>
              <a:t> </a:t>
            </a:r>
            <a:r>
              <a:rPr lang="fr-BE" sz="2400" i="1" dirty="0" err="1"/>
              <a:t>saggi</a:t>
            </a:r>
            <a:r>
              <a:rPr lang="fr-BE" sz="2400" dirty="0"/>
              <a:t>, Turin, Einaudi, 1951, p. 247). </a:t>
            </a:r>
          </a:p>
          <a:p>
            <a:pPr marL="1371600" lvl="3" indent="0" algn="just">
              <a:buNone/>
            </a:pPr>
            <a:r>
              <a:rPr lang="fr-BE" sz="2400" dirty="0"/>
              <a:t>Cesare Pavese (1908-1950) : Melville, Dos </a:t>
            </a:r>
            <a:r>
              <a:rPr lang="fr-BE" sz="2400" dirty="0" err="1"/>
              <a:t>Passos</a:t>
            </a:r>
            <a:r>
              <a:rPr lang="fr-BE" sz="2400" dirty="0"/>
              <a:t>, Gertrude Stein, Sh. Anderson; Elio Vittorini (1908-1966) : Saroyan, Steinbeck, etc.</a:t>
            </a:r>
          </a:p>
          <a:p>
            <a:pPr marL="1371600" lvl="3" indent="0" algn="just">
              <a:buNone/>
            </a:pPr>
            <a:endParaRPr lang="fr-BE" sz="2400" dirty="0"/>
          </a:p>
          <a:p>
            <a:pPr marL="1371600" lvl="3" indent="0" algn="just">
              <a:buNone/>
            </a:pPr>
            <a:r>
              <a:rPr lang="fr-BE" sz="2400" dirty="0"/>
              <a:t>Représentation des autres littératures:</a:t>
            </a:r>
          </a:p>
          <a:p>
            <a:pPr lvl="3" algn="just"/>
            <a:endParaRPr lang="fr-BE" sz="2400" dirty="0"/>
          </a:p>
          <a:p>
            <a:pPr lvl="6" algn="just"/>
            <a:r>
              <a:rPr lang="fr-BE" sz="2400" dirty="0"/>
              <a:t>Littérature hongroise;</a:t>
            </a:r>
          </a:p>
          <a:p>
            <a:pPr lvl="6" algn="just"/>
            <a:r>
              <a:rPr lang="fr-BE" sz="2400" dirty="0"/>
              <a:t>Littératures allemande, scandinaves et flamande (</a:t>
            </a:r>
            <a:r>
              <a:rPr lang="fr-BE" sz="2400" dirty="0">
                <a:effectLst/>
                <a:ea typeface="Times New Roman" panose="02020603050405020304" pitchFamily="18" charset="0"/>
              </a:rPr>
              <a:t>« </a:t>
            </a:r>
            <a:r>
              <a:rPr lang="fr-BE" sz="2400" dirty="0" err="1">
                <a:effectLst/>
                <a:ea typeface="Times New Roman" panose="02020603050405020304" pitchFamily="18" charset="0"/>
              </a:rPr>
              <a:t>Narratori</a:t>
            </a:r>
            <a:r>
              <a:rPr lang="fr-BE" sz="2400" dirty="0">
                <a:effectLst/>
                <a:ea typeface="Times New Roman" panose="02020603050405020304" pitchFamily="18" charset="0"/>
              </a:rPr>
              <a:t> </a:t>
            </a:r>
            <a:r>
              <a:rPr lang="fr-BE" sz="2400" dirty="0" err="1">
                <a:effectLst/>
                <a:ea typeface="Times New Roman" panose="02020603050405020304" pitchFamily="18" charset="0"/>
              </a:rPr>
              <a:t>nordici</a:t>
            </a:r>
            <a:r>
              <a:rPr lang="fr-BE" sz="2400" dirty="0">
                <a:effectLst/>
                <a:ea typeface="Times New Roman" panose="02020603050405020304" pitchFamily="18" charset="0"/>
              </a:rPr>
              <a:t> », Sperling &amp; </a:t>
            </a:r>
            <a:r>
              <a:rPr lang="fr-BE" sz="2400" dirty="0" err="1">
                <a:effectLst/>
                <a:ea typeface="Times New Roman" panose="02020603050405020304" pitchFamily="18" charset="0"/>
              </a:rPr>
              <a:t>Kupfer</a:t>
            </a:r>
            <a:r>
              <a:rPr lang="fr-BE" sz="2400" dirty="0">
                <a:effectLst/>
                <a:ea typeface="Times New Roman" panose="02020603050405020304" pitchFamily="18" charset="0"/>
              </a:rPr>
              <a:t>. Felix Timmermans, </a:t>
            </a:r>
            <a:r>
              <a:rPr lang="fr-BE" sz="2400" i="1" dirty="0">
                <a:effectLst/>
                <a:ea typeface="Times New Roman" panose="02020603050405020304" pitchFamily="18" charset="0"/>
              </a:rPr>
              <a:t>Il </a:t>
            </a:r>
            <a:r>
              <a:rPr lang="fr-BE" sz="2400" i="1" dirty="0" err="1">
                <a:effectLst/>
                <a:ea typeface="Times New Roman" panose="02020603050405020304" pitchFamily="18" charset="0"/>
              </a:rPr>
              <a:t>parroco</a:t>
            </a:r>
            <a:r>
              <a:rPr lang="fr-BE" sz="2400" i="1" dirty="0">
                <a:effectLst/>
                <a:ea typeface="Times New Roman" panose="02020603050405020304" pitchFamily="18" charset="0"/>
              </a:rPr>
              <a:t> </a:t>
            </a:r>
            <a:r>
              <a:rPr lang="fr-BE" sz="2400" i="1" dirty="0" err="1">
                <a:effectLst/>
                <a:ea typeface="Times New Roman" panose="02020603050405020304" pitchFamily="18" charset="0"/>
              </a:rPr>
              <a:t>della</a:t>
            </a:r>
            <a:r>
              <a:rPr lang="fr-BE" sz="2400" i="1" dirty="0">
                <a:effectLst/>
                <a:ea typeface="Times New Roman" panose="02020603050405020304" pitchFamily="18" charset="0"/>
              </a:rPr>
              <a:t> </a:t>
            </a:r>
            <a:r>
              <a:rPr lang="fr-BE" sz="2400" i="1" dirty="0" err="1">
                <a:effectLst/>
                <a:ea typeface="Times New Roman" panose="02020603050405020304" pitchFamily="18" charset="0"/>
              </a:rPr>
              <a:t>vigna</a:t>
            </a:r>
            <a:r>
              <a:rPr lang="fr-BE" sz="2400" i="1" dirty="0">
                <a:effectLst/>
                <a:ea typeface="Times New Roman" panose="02020603050405020304" pitchFamily="18" charset="0"/>
              </a:rPr>
              <a:t> </a:t>
            </a:r>
            <a:r>
              <a:rPr lang="fr-BE" sz="2400" i="1" dirty="0" err="1">
                <a:effectLst/>
                <a:ea typeface="Times New Roman" panose="02020603050405020304" pitchFamily="18" charset="0"/>
              </a:rPr>
              <a:t>fiorita</a:t>
            </a:r>
            <a:r>
              <a:rPr lang="fr-BE" sz="2400" dirty="0">
                <a:effectLst/>
                <a:ea typeface="Times New Roman" panose="02020603050405020304" pitchFamily="18" charset="0"/>
              </a:rPr>
              <a:t> [De </a:t>
            </a:r>
            <a:r>
              <a:rPr lang="fr-BE" sz="2400" dirty="0" err="1">
                <a:effectLst/>
                <a:ea typeface="Times New Roman" panose="02020603050405020304" pitchFamily="18" charset="0"/>
              </a:rPr>
              <a:t>pastoor</a:t>
            </a:r>
            <a:r>
              <a:rPr lang="fr-BE" sz="2400" dirty="0">
                <a:effectLst/>
                <a:ea typeface="Times New Roman" panose="02020603050405020304" pitchFamily="18" charset="0"/>
              </a:rPr>
              <a:t> </a:t>
            </a:r>
            <a:r>
              <a:rPr lang="fr-BE" sz="2400" dirty="0" err="1">
                <a:effectLst/>
                <a:ea typeface="Times New Roman" panose="02020603050405020304" pitchFamily="18" charset="0"/>
              </a:rPr>
              <a:t>uit</a:t>
            </a:r>
            <a:r>
              <a:rPr lang="fr-BE" sz="2400" dirty="0">
                <a:effectLst/>
                <a:ea typeface="Times New Roman" panose="02020603050405020304" pitchFamily="18" charset="0"/>
              </a:rPr>
              <a:t> den </a:t>
            </a:r>
            <a:r>
              <a:rPr lang="fr-BE" sz="2400" dirty="0" err="1">
                <a:effectLst/>
                <a:ea typeface="Times New Roman" panose="02020603050405020304" pitchFamily="18" charset="0"/>
              </a:rPr>
              <a:t>bloyenden</a:t>
            </a:r>
            <a:r>
              <a:rPr lang="fr-BE" sz="2400" dirty="0">
                <a:effectLst/>
                <a:ea typeface="Times New Roman" panose="02020603050405020304" pitchFamily="18" charset="0"/>
              </a:rPr>
              <a:t> </a:t>
            </a:r>
            <a:r>
              <a:rPr lang="fr-BE" sz="2400" dirty="0" err="1">
                <a:effectLst/>
                <a:ea typeface="Times New Roman" panose="02020603050405020304" pitchFamily="18" charset="0"/>
              </a:rPr>
              <a:t>wijngaerdt</a:t>
            </a:r>
            <a:r>
              <a:rPr lang="fr-BE" sz="2400" dirty="0">
                <a:ea typeface="Times New Roman" panose="02020603050405020304" pitchFamily="18" charset="0"/>
              </a:rPr>
              <a:t>], </a:t>
            </a:r>
            <a:r>
              <a:rPr lang="fr-BE" sz="2400" dirty="0" err="1">
                <a:ea typeface="Times New Roman" panose="02020603050405020304" pitchFamily="18" charset="0"/>
              </a:rPr>
              <a:t>traduzione</a:t>
            </a:r>
            <a:r>
              <a:rPr lang="fr-BE" sz="2400" dirty="0">
                <a:ea typeface="Times New Roman" panose="02020603050405020304" pitchFamily="18" charset="0"/>
              </a:rPr>
              <a:t> dal </a:t>
            </a:r>
            <a:r>
              <a:rPr lang="fr-BE" sz="2400" dirty="0" err="1">
                <a:ea typeface="Times New Roman" panose="02020603050405020304" pitchFamily="18" charset="0"/>
              </a:rPr>
              <a:t>fiammingo</a:t>
            </a:r>
            <a:r>
              <a:rPr lang="fr-BE" sz="2400" dirty="0">
                <a:ea typeface="Times New Roman" panose="02020603050405020304" pitchFamily="18" charset="0"/>
              </a:rPr>
              <a:t> da Giacomo Prampolini, Milan, Sperling &amp; </a:t>
            </a:r>
            <a:r>
              <a:rPr lang="fr-BE" sz="2400" dirty="0" err="1">
                <a:ea typeface="Times New Roman" panose="02020603050405020304" pitchFamily="18" charset="0"/>
              </a:rPr>
              <a:t>Kupfer</a:t>
            </a:r>
            <a:r>
              <a:rPr lang="fr-BE" sz="2400" dirty="0">
                <a:ea typeface="Times New Roman" panose="02020603050405020304" pitchFamily="18" charset="0"/>
              </a:rPr>
              <a:t>, 1930)</a:t>
            </a:r>
            <a:r>
              <a:rPr lang="fr-BE" sz="2400" dirty="0">
                <a:effectLst/>
                <a:ea typeface="Times New Roman" panose="02020603050405020304" pitchFamily="18" charset="0"/>
              </a:rPr>
              <a:t> ;</a:t>
            </a:r>
          </a:p>
          <a:p>
            <a:pPr lvl="6" algn="just"/>
            <a:r>
              <a:rPr lang="fr-BE" sz="2400" dirty="0">
                <a:effectLst/>
                <a:ea typeface="Times New Roman" panose="02020603050405020304" pitchFamily="18" charset="0"/>
              </a:rPr>
              <a:t>Littérature russe.</a:t>
            </a:r>
          </a:p>
          <a:p>
            <a:pPr marL="2743200" lvl="6" indent="0" algn="just">
              <a:buNone/>
            </a:pPr>
            <a:r>
              <a:rPr lang="fr-BE" sz="2400" dirty="0"/>
              <a:t> </a:t>
            </a:r>
          </a:p>
        </p:txBody>
      </p:sp>
    </p:spTree>
    <p:extLst>
      <p:ext uri="{BB962C8B-B14F-4D97-AF65-F5344CB8AC3E}">
        <p14:creationId xmlns:p14="http://schemas.microsoft.com/office/powerpoint/2010/main" val="2881696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C88DF7-3460-4E08-B126-7EA5CFD21BA2}"/>
              </a:ext>
            </a:extLst>
          </p:cNvPr>
          <p:cNvSpPr>
            <a:spLocks noGrp="1"/>
          </p:cNvSpPr>
          <p:nvPr>
            <p:ph type="title"/>
          </p:nvPr>
        </p:nvSpPr>
        <p:spPr/>
        <p:txBody>
          <a:bodyPr/>
          <a:lstStyle/>
          <a:p>
            <a:r>
              <a:rPr lang="fr-BE" dirty="0"/>
              <a:t>Causes ? </a:t>
            </a:r>
          </a:p>
        </p:txBody>
      </p:sp>
      <p:sp>
        <p:nvSpPr>
          <p:cNvPr id="3" name="Espace réservé du contenu 2">
            <a:extLst>
              <a:ext uri="{FF2B5EF4-FFF2-40B4-BE49-F238E27FC236}">
                <a16:creationId xmlns:a16="http://schemas.microsoft.com/office/drawing/2014/main" id="{4B2E2935-565F-4BFA-9592-43B631456FC1}"/>
              </a:ext>
            </a:extLst>
          </p:cNvPr>
          <p:cNvSpPr>
            <a:spLocks noGrp="1"/>
          </p:cNvSpPr>
          <p:nvPr>
            <p:ph idx="1"/>
          </p:nvPr>
        </p:nvSpPr>
        <p:spPr/>
        <p:txBody>
          <a:bodyPr>
            <a:normAutofit lnSpcReduction="10000"/>
          </a:bodyPr>
          <a:lstStyle/>
          <a:p>
            <a:pPr marL="457200" indent="-457200" algn="just">
              <a:buAutoNum type="arabicPeriod"/>
            </a:pPr>
            <a:r>
              <a:rPr lang="fr-BE" sz="2400" dirty="0">
                <a:effectLst/>
                <a:ea typeface="Times New Roman" panose="02020603050405020304" pitchFamily="18" charset="0"/>
                <a:cs typeface="Times New Roman" panose="02020603050405020304" pitchFamily="18" charset="0"/>
              </a:rPr>
              <a:t>Lectorat </a:t>
            </a:r>
            <a:r>
              <a:rPr lang="fr-BE" sz="2400">
                <a:effectLst/>
                <a:ea typeface="Times New Roman" panose="02020603050405020304" pitchFamily="18" charset="0"/>
                <a:cs typeface="Times New Roman" panose="02020603050405020304" pitchFamily="18" charset="0"/>
              </a:rPr>
              <a:t>plus large à </a:t>
            </a:r>
            <a:r>
              <a:rPr lang="fr-BE" sz="2400" dirty="0">
                <a:effectLst/>
                <a:ea typeface="Times New Roman" panose="02020603050405020304" pitchFamily="18" charset="0"/>
                <a:cs typeface="Times New Roman" panose="02020603050405020304" pitchFamily="18" charset="0"/>
              </a:rPr>
              <a:t>la recherche d’une littérature populaire qui corresponde au monde contemporain. La littérature populaire italienne ne répondant pas à ce critère, l’édition et le public se tournent vers les productions étrangères : romans policiers, livres de Vicki Baum (1888-1960) ou de </a:t>
            </a:r>
            <a:r>
              <a:rPr lang="fr-BE" sz="2400" dirty="0" err="1">
                <a:effectLst/>
                <a:ea typeface="Times New Roman" panose="02020603050405020304" pitchFamily="18" charset="0"/>
                <a:cs typeface="Times New Roman" panose="02020603050405020304" pitchFamily="18" charset="0"/>
              </a:rPr>
              <a:t>Irmgard</a:t>
            </a:r>
            <a:r>
              <a:rPr lang="fr-BE" sz="2400" dirty="0">
                <a:effectLst/>
                <a:ea typeface="Times New Roman" panose="02020603050405020304" pitchFamily="18" charset="0"/>
                <a:cs typeface="Times New Roman" panose="02020603050405020304" pitchFamily="18" charset="0"/>
              </a:rPr>
              <a:t> </a:t>
            </a:r>
            <a:r>
              <a:rPr lang="fr-BE" sz="2400" dirty="0" err="1">
                <a:effectLst/>
                <a:ea typeface="Times New Roman" panose="02020603050405020304" pitchFamily="18" charset="0"/>
                <a:cs typeface="Times New Roman" panose="02020603050405020304" pitchFamily="18" charset="0"/>
              </a:rPr>
              <a:t>Keun</a:t>
            </a:r>
            <a:r>
              <a:rPr lang="fr-BE" sz="2400" dirty="0">
                <a:effectLst/>
                <a:ea typeface="Times New Roman" panose="02020603050405020304" pitchFamily="18" charset="0"/>
                <a:cs typeface="Times New Roman" panose="02020603050405020304" pitchFamily="18" charset="0"/>
              </a:rPr>
              <a:t> (1905-1982), etc.</a:t>
            </a:r>
          </a:p>
          <a:p>
            <a:pPr marL="0" indent="0" algn="just">
              <a:buNone/>
            </a:pPr>
            <a:endParaRPr lang="fr-BE" sz="2400" dirty="0">
              <a:latin typeface="+mj-lt"/>
              <a:ea typeface="Times New Roman" panose="02020603050405020304" pitchFamily="18" charset="0"/>
              <a:cs typeface="Times New Roman" panose="02020603050405020304" pitchFamily="18" charset="0"/>
            </a:endParaRPr>
          </a:p>
          <a:p>
            <a:pPr marL="0" indent="0" algn="just">
              <a:buNone/>
            </a:pPr>
            <a:r>
              <a:rPr lang="fr-BE" sz="2400" dirty="0">
                <a:effectLst/>
                <a:latin typeface="+mj-lt"/>
                <a:ea typeface="Times New Roman" panose="02020603050405020304" pitchFamily="18" charset="0"/>
              </a:rPr>
              <a:t>	</a:t>
            </a:r>
            <a:r>
              <a:rPr lang="fr-BE" sz="2400" b="1" dirty="0">
                <a:effectLst/>
                <a:latin typeface="+mj-lt"/>
                <a:ea typeface="Times New Roman" panose="02020603050405020304" pitchFamily="18" charset="0"/>
              </a:rPr>
              <a:t>Quand le premier numéro du bimensuel </a:t>
            </a:r>
            <a:r>
              <a:rPr lang="fr-BE" sz="2400" b="1" i="1" dirty="0">
                <a:effectLst/>
                <a:latin typeface="+mj-lt"/>
                <a:ea typeface="Times New Roman" panose="02020603050405020304" pitchFamily="18" charset="0"/>
              </a:rPr>
              <a:t>I </a:t>
            </a:r>
            <a:r>
              <a:rPr lang="fr-BE" sz="2400" b="1" i="1" dirty="0" err="1">
                <a:effectLst/>
                <a:latin typeface="+mj-lt"/>
                <a:ea typeface="Times New Roman" panose="02020603050405020304" pitchFamily="18" charset="0"/>
              </a:rPr>
              <a:t>romanzi</a:t>
            </a:r>
            <a:r>
              <a:rPr lang="fr-BE" sz="2400" b="1" i="1" dirty="0">
                <a:effectLst/>
                <a:latin typeface="+mj-lt"/>
                <a:ea typeface="Times New Roman" panose="02020603050405020304" pitchFamily="18" charset="0"/>
              </a:rPr>
              <a:t> </a:t>
            </a:r>
            <a:r>
              <a:rPr lang="fr-BE" sz="2400" b="1" i="1" dirty="0" err="1">
                <a:effectLst/>
                <a:latin typeface="+mj-lt"/>
                <a:ea typeface="Times New Roman" panose="02020603050405020304" pitchFamily="18" charset="0"/>
              </a:rPr>
              <a:t>della</a:t>
            </a:r>
            <a:r>
              <a:rPr lang="fr-BE" sz="2400" b="1" i="1" dirty="0">
                <a:effectLst/>
                <a:latin typeface="+mj-lt"/>
                <a:ea typeface="Times New Roman" panose="02020603050405020304" pitchFamily="18" charset="0"/>
              </a:rPr>
              <a:t> Palma </a:t>
            </a:r>
            <a:r>
              <a:rPr lang="fr-BE" sz="2400" b="1" dirty="0">
                <a:effectLst/>
                <a:latin typeface="+mj-lt"/>
                <a:ea typeface="Times New Roman" panose="02020603050405020304" pitchFamily="18" charset="0"/>
              </a:rPr>
              <a:t>[collection de 	romans populaires publiée par Mondadori] apparut 	dans les kiosques, nous 	fûmes transportées d’ enthousiasme. Ce n’était pas 	de la grande littérature 	mais on nous proposait des personnages réels : des 	femmes aux prises avec 	des problèmes existentiels, des femmes seules qui devaient affronter 	l’existence, des femmes qui prenaient leurs responsabilités. (Enrica </a:t>
            </a:r>
            <a:r>
              <a:rPr lang="fr-BE" sz="2400" b="1" dirty="0" err="1">
                <a:effectLst/>
                <a:latin typeface="+mj-lt"/>
                <a:ea typeface="Times New Roman" panose="02020603050405020304" pitchFamily="18" charset="0"/>
              </a:rPr>
              <a:t>Cantani</a:t>
            </a:r>
            <a:r>
              <a:rPr lang="fr-BE" sz="2400" b="1" dirty="0">
                <a:effectLst/>
                <a:latin typeface="+mj-lt"/>
                <a:ea typeface="Times New Roman" panose="02020603050405020304" pitchFamily="18" charset="0"/>
              </a:rPr>
              <a:t>, 	1983)</a:t>
            </a:r>
          </a:p>
          <a:p>
            <a:pPr marL="0" indent="0" algn="just">
              <a:buNone/>
            </a:pPr>
            <a:endParaRPr lang="fr-BE" sz="2400" dirty="0">
              <a:effectLst/>
              <a:latin typeface="+mj-lt"/>
              <a:ea typeface="Times New Roman" panose="02020603050405020304" pitchFamily="18" charset="0"/>
              <a:cs typeface="Times New Roman" panose="02020603050405020304" pitchFamily="18" charset="0"/>
            </a:endParaRPr>
          </a:p>
          <a:p>
            <a:pPr marL="0" indent="0">
              <a:buNone/>
            </a:pPr>
            <a:endParaRPr lang="fr-BE" dirty="0"/>
          </a:p>
        </p:txBody>
      </p:sp>
    </p:spTree>
    <p:extLst>
      <p:ext uri="{BB962C8B-B14F-4D97-AF65-F5344CB8AC3E}">
        <p14:creationId xmlns:p14="http://schemas.microsoft.com/office/powerpoint/2010/main" val="1346032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415C20-8FA8-4708-88CF-610124B42D8F}"/>
              </a:ext>
            </a:extLst>
          </p:cNvPr>
          <p:cNvSpPr>
            <a:spLocks noGrp="1"/>
          </p:cNvSpPr>
          <p:nvPr>
            <p:ph type="title"/>
          </p:nvPr>
        </p:nvSpPr>
        <p:spPr/>
        <p:txBody>
          <a:bodyPr/>
          <a:lstStyle/>
          <a:p>
            <a:endParaRPr lang="fr-BE"/>
          </a:p>
        </p:txBody>
      </p:sp>
      <p:pic>
        <p:nvPicPr>
          <p:cNvPr id="6" name="Espace réservé pour une image  5">
            <a:extLst>
              <a:ext uri="{FF2B5EF4-FFF2-40B4-BE49-F238E27FC236}">
                <a16:creationId xmlns:a16="http://schemas.microsoft.com/office/drawing/2014/main" id="{70FD14DF-DF36-4119-861A-08D8EC9466EF}"/>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6266784" y="225000"/>
            <a:ext cx="4908083" cy="6408000"/>
          </a:xfrm>
        </p:spPr>
      </p:pic>
      <p:sp>
        <p:nvSpPr>
          <p:cNvPr id="4" name="Espace réservé du texte 3">
            <a:extLst>
              <a:ext uri="{FF2B5EF4-FFF2-40B4-BE49-F238E27FC236}">
                <a16:creationId xmlns:a16="http://schemas.microsoft.com/office/drawing/2014/main" id="{3FCA7CE5-B53B-48FC-A565-D7003E40D2E4}"/>
              </a:ext>
            </a:extLst>
          </p:cNvPr>
          <p:cNvSpPr>
            <a:spLocks noGrp="1"/>
          </p:cNvSpPr>
          <p:nvPr>
            <p:ph type="body" sz="half" idx="2"/>
          </p:nvPr>
        </p:nvSpPr>
        <p:spPr/>
        <p:txBody>
          <a:bodyPr/>
          <a:lstStyle/>
          <a:p>
            <a:pPr algn="just"/>
            <a:r>
              <a:rPr lang="fr-BE" dirty="0"/>
              <a:t>Vicki Baum, </a:t>
            </a:r>
            <a:r>
              <a:rPr lang="fr-BE" i="1" dirty="0"/>
              <a:t>Non si sa mai </a:t>
            </a:r>
            <a:r>
              <a:rPr lang="fr-BE" dirty="0"/>
              <a:t>[</a:t>
            </a:r>
            <a:r>
              <a:rPr lang="fr-BE" dirty="0" err="1"/>
              <a:t>Das</a:t>
            </a:r>
            <a:r>
              <a:rPr lang="fr-BE" dirty="0"/>
              <a:t> grosse </a:t>
            </a:r>
            <a:r>
              <a:rPr lang="fr-BE" dirty="0" err="1"/>
              <a:t>Einmalens</a:t>
            </a:r>
            <a:r>
              <a:rPr lang="fr-BE" dirty="0"/>
              <a:t>], Milan, Mondadori, 1936 (« I </a:t>
            </a:r>
            <a:r>
              <a:rPr lang="fr-BE" dirty="0" err="1"/>
              <a:t>romanzi</a:t>
            </a:r>
            <a:r>
              <a:rPr lang="fr-BE" dirty="0"/>
              <a:t> </a:t>
            </a:r>
            <a:r>
              <a:rPr lang="fr-BE" dirty="0" err="1"/>
              <a:t>della</a:t>
            </a:r>
            <a:r>
              <a:rPr lang="fr-BE" dirty="0"/>
              <a:t> palma »)</a:t>
            </a:r>
          </a:p>
        </p:txBody>
      </p:sp>
    </p:spTree>
    <p:extLst>
      <p:ext uri="{BB962C8B-B14F-4D97-AF65-F5344CB8AC3E}">
        <p14:creationId xmlns:p14="http://schemas.microsoft.com/office/powerpoint/2010/main" val="1744450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88B349-105C-4949-B25A-19D0A93C01B7}"/>
              </a:ext>
            </a:extLst>
          </p:cNvPr>
          <p:cNvSpPr>
            <a:spLocks noGrp="1"/>
          </p:cNvSpPr>
          <p:nvPr>
            <p:ph type="title"/>
          </p:nvPr>
        </p:nvSpPr>
        <p:spPr/>
        <p:txBody>
          <a:bodyPr/>
          <a:lstStyle/>
          <a:p>
            <a:r>
              <a:rPr lang="fr-BE" dirty="0"/>
              <a:t>Causes?</a:t>
            </a:r>
          </a:p>
        </p:txBody>
      </p:sp>
      <p:sp>
        <p:nvSpPr>
          <p:cNvPr id="3" name="Espace réservé du contenu 2">
            <a:extLst>
              <a:ext uri="{FF2B5EF4-FFF2-40B4-BE49-F238E27FC236}">
                <a16:creationId xmlns:a16="http://schemas.microsoft.com/office/drawing/2014/main" id="{5824BA4D-7E04-4629-B756-0A042136DA6A}"/>
              </a:ext>
            </a:extLst>
          </p:cNvPr>
          <p:cNvSpPr>
            <a:spLocks noGrp="1"/>
          </p:cNvSpPr>
          <p:nvPr>
            <p:ph idx="1"/>
          </p:nvPr>
        </p:nvSpPr>
        <p:spPr/>
        <p:txBody>
          <a:bodyPr>
            <a:normAutofit fontScale="85000" lnSpcReduction="20000"/>
          </a:bodyPr>
          <a:lstStyle/>
          <a:p>
            <a:pPr marL="0" indent="0" algn="just">
              <a:buNone/>
            </a:pPr>
            <a:r>
              <a:rPr lang="fr-BE" sz="2600" dirty="0"/>
              <a:t>2. Un public lettré</a:t>
            </a:r>
            <a:r>
              <a:rPr lang="fr-BE" sz="2600" dirty="0">
                <a:effectLst/>
                <a:ea typeface="Times New Roman" panose="02020603050405020304" pitchFamily="18" charset="0"/>
              </a:rPr>
              <a:t> à la recherche de voies menant à un renouvellement de la littérature italienne. À</a:t>
            </a:r>
            <a:r>
              <a:rPr lang="fr-BE" sz="2600" dirty="0">
                <a:ea typeface="Times New Roman" panose="02020603050405020304" pitchFamily="18" charset="0"/>
              </a:rPr>
              <a:t> la </a:t>
            </a:r>
            <a:r>
              <a:rPr lang="fr-BE" sz="2600" i="1" dirty="0" err="1">
                <a:ea typeface="Times New Roman" panose="02020603050405020304" pitchFamily="18" charset="0"/>
              </a:rPr>
              <a:t>prosa</a:t>
            </a:r>
            <a:r>
              <a:rPr lang="fr-BE" sz="2600" i="1" dirty="0">
                <a:ea typeface="Times New Roman" panose="02020603050405020304" pitchFamily="18" charset="0"/>
              </a:rPr>
              <a:t> </a:t>
            </a:r>
            <a:r>
              <a:rPr lang="fr-BE" sz="2600" i="1" dirty="0" err="1">
                <a:ea typeface="Times New Roman" panose="02020603050405020304" pitchFamily="18" charset="0"/>
              </a:rPr>
              <a:t>d’arte</a:t>
            </a:r>
            <a:r>
              <a:rPr lang="fr-BE" sz="2600" dirty="0">
                <a:ea typeface="Times New Roman" panose="02020603050405020304" pitchFamily="18" charset="0"/>
              </a:rPr>
              <a:t>, il oppose le roman, dont les modèles sont plus vivants l’étranger:</a:t>
            </a:r>
          </a:p>
          <a:p>
            <a:pPr marL="0" indent="0" algn="just">
              <a:buNone/>
            </a:pPr>
            <a:endParaRPr lang="fr-BE" sz="1800" dirty="0"/>
          </a:p>
          <a:p>
            <a:pPr marL="0" indent="0" algn="just">
              <a:buNone/>
            </a:pPr>
            <a:r>
              <a:rPr lang="fr-BE" dirty="0"/>
              <a:t>Comment se fait-il donc qu’en Europe on lise </a:t>
            </a:r>
            <a:r>
              <a:rPr lang="fr-BE" i="1" dirty="0"/>
              <a:t>Les âmes mortes </a:t>
            </a:r>
            <a:r>
              <a:rPr lang="fr-BE" dirty="0"/>
              <a:t>et pas </a:t>
            </a:r>
            <a:r>
              <a:rPr lang="fr-BE" i="1" dirty="0"/>
              <a:t>Les fiancés</a:t>
            </a:r>
            <a:r>
              <a:rPr lang="fr-BE" dirty="0"/>
              <a:t>?  </a:t>
            </a:r>
            <a:r>
              <a:rPr lang="fr-BE" i="1" dirty="0"/>
              <a:t>Les âmes mortes </a:t>
            </a:r>
            <a:r>
              <a:rPr lang="fr-BE" dirty="0"/>
              <a:t>sont encore lues parce qu’en Russie la tradition de Gogol ne s’est pas éteinte. On ne lit pas </a:t>
            </a:r>
            <a:r>
              <a:rPr lang="fr-BE" i="1" dirty="0"/>
              <a:t>Les fiancés </a:t>
            </a:r>
            <a:r>
              <a:rPr lang="fr-BE" dirty="0"/>
              <a:t>parce qu’ils sont restés littérairement isolés. L’on voit ici qu’un livre, en général, ne peut durer dans ce monde mystérieux où règnent les ouvrages qu’on lit encore, cercle lumineux cerné d’ombre, que s’il possède une descendance. On croit généralement qu’un chef-d’œuvre, lorsqu’il demeure isolé, triomphe dans la splendeur de sa solitude; en réalité il perd toute sa force parce que les hommes, presque toujours, ne le lise plus une fois qu’il cesse d’appartenir au présent. (Leo Ferrero [1903-1933], « Pour que l’Italie ait une littérature européenne » [Perché l’Italia </a:t>
            </a:r>
            <a:r>
              <a:rPr lang="fr-BE" dirty="0" err="1"/>
              <a:t>abbia</a:t>
            </a:r>
            <a:r>
              <a:rPr lang="fr-BE" dirty="0"/>
              <a:t> </a:t>
            </a:r>
            <a:r>
              <a:rPr lang="fr-BE" dirty="0" err="1"/>
              <a:t>una</a:t>
            </a:r>
            <a:r>
              <a:rPr lang="fr-BE" dirty="0"/>
              <a:t> </a:t>
            </a:r>
            <a:r>
              <a:rPr lang="fr-BE" dirty="0" err="1"/>
              <a:t>letteratura</a:t>
            </a:r>
            <a:r>
              <a:rPr lang="fr-BE" dirty="0"/>
              <a:t> </a:t>
            </a:r>
            <a:r>
              <a:rPr lang="fr-BE" dirty="0" err="1"/>
              <a:t>europea</a:t>
            </a:r>
            <a:r>
              <a:rPr lang="fr-BE" dirty="0"/>
              <a:t>], in </a:t>
            </a:r>
            <a:r>
              <a:rPr lang="fr-BE" i="1" dirty="0" err="1"/>
              <a:t>Solaria</a:t>
            </a:r>
            <a:r>
              <a:rPr lang="fr-BE" dirty="0"/>
              <a:t>, janvier 1928, p. 38.</a:t>
            </a:r>
          </a:p>
        </p:txBody>
      </p:sp>
    </p:spTree>
    <p:extLst>
      <p:ext uri="{BB962C8B-B14F-4D97-AF65-F5344CB8AC3E}">
        <p14:creationId xmlns:p14="http://schemas.microsoft.com/office/powerpoint/2010/main" val="426017764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748</TotalTime>
  <Words>3362</Words>
  <Application>Microsoft Office PowerPoint</Application>
  <PresentationFormat>Grand écran</PresentationFormat>
  <Paragraphs>211</Paragraphs>
  <Slides>41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41</vt:i4>
      </vt:variant>
    </vt:vector>
  </HeadingPairs>
  <TitlesOfParts>
    <vt:vector size="46" baseType="lpstr">
      <vt:lpstr>Arial</vt:lpstr>
      <vt:lpstr>Calibri</vt:lpstr>
      <vt:lpstr>Calibri Light</vt:lpstr>
      <vt:lpstr>Times New Roman</vt:lpstr>
      <vt:lpstr>Thème Office</vt:lpstr>
      <vt:lpstr>Passage(s) de frontière(s) : les traductions d’auteurs russes dans l’Italie de l’entre-deux-guerres </vt:lpstr>
      <vt:lpstr>Passage(s) de frontière(s)?</vt:lpstr>
      <vt:lpstr>Plan de l’exposé</vt:lpstr>
      <vt:lpstr>Source principale</vt:lpstr>
      <vt:lpstr>1.  La médiation culturelle dans l’Italie de l’entre-deux-guerres </vt:lpstr>
      <vt:lpstr>Un âge d’or?</vt:lpstr>
      <vt:lpstr>Causes ? </vt:lpstr>
      <vt:lpstr>Présentation PowerPoint</vt:lpstr>
      <vt:lpstr>Causes?</vt:lpstr>
      <vt:lpstr>2. Les traductions du russe</vt:lpstr>
      <vt:lpstr>2.1. Enquête bibliométrique </vt:lpstr>
      <vt:lpstr>2.1. Enquête bibliométrique: 1870-1914</vt:lpstr>
      <vt:lpstr>2.1. Enquête bibliométrique: 1870-1914</vt:lpstr>
      <vt:lpstr>Présentation PowerPoint</vt:lpstr>
      <vt:lpstr>Présentation PowerPoint</vt:lpstr>
      <vt:lpstr>2.1. Enquête bibliométrique. Période 1919-1945</vt:lpstr>
      <vt:lpstr>2.1. Enquête bibliométrique. Période 1919-1945</vt:lpstr>
      <vt:lpstr>2.1. Enquête bibliométrique. Période 1919-1945</vt:lpstr>
      <vt:lpstr>2.1. Enquête bibliométrique. Période 1919-1945</vt:lpstr>
      <vt:lpstr>2.1. Enquête bibliométrique. Période 1919-1945</vt:lpstr>
      <vt:lpstr>2.2. Le statut des traductions</vt:lpstr>
      <vt:lpstr>Présentation PowerPoint</vt:lpstr>
      <vt:lpstr>2.3. Les traducteurs</vt:lpstr>
      <vt:lpstr>2.4. Les maisons d’édition</vt:lpstr>
      <vt:lpstr>Présentation PowerPoint</vt:lpstr>
      <vt:lpstr>3.  Traductions et politique</vt:lpstr>
      <vt:lpstr>3.1 Introduction</vt:lpstr>
      <vt:lpstr>Présentation PowerPoint</vt:lpstr>
      <vt:lpstr>3.2 Le cas d’Alfredo Polledro (1885-1961) </vt:lpstr>
      <vt:lpstr>Présentation PowerPoint</vt:lpstr>
      <vt:lpstr>3.2. Le cas d’Alfredo Polledro</vt:lpstr>
      <vt:lpstr>3.2. Le cas d’Alfredo Polledro</vt:lpstr>
      <vt:lpstr>Présentation PowerPoint</vt:lpstr>
      <vt:lpstr>Présentation PowerPoint</vt:lpstr>
      <vt:lpstr>3.3. Censure et édition</vt:lpstr>
      <vt:lpstr>3.3. Censure et édition</vt:lpstr>
      <vt:lpstr>Censure et édition</vt:lpstr>
      <vt:lpstr>Censure et édition</vt:lpstr>
      <vt:lpstr>Conclusion</vt:lpstr>
      <vt:lpstr>Conclusion</vt:lpstr>
      <vt:lpstr>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Passage(s) de frontière(s) : les traductions d’auteurs russes dans l’Italie de l’entre-deux-guerres </dc:title>
  <dc:creator>HP</dc:creator>
  <cp:lastModifiedBy>HP</cp:lastModifiedBy>
  <cp:revision>89</cp:revision>
  <dcterms:created xsi:type="dcterms:W3CDTF">2020-08-21T08:48:47Z</dcterms:created>
  <dcterms:modified xsi:type="dcterms:W3CDTF">2020-09-09T13:52:10Z</dcterms:modified>
</cp:coreProperties>
</file>