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6" r:id="rId5"/>
    <p:sldId id="357" r:id="rId6"/>
    <p:sldId id="351" r:id="rId7"/>
    <p:sldId id="371" r:id="rId8"/>
    <p:sldId id="372" r:id="rId9"/>
    <p:sldId id="359" r:id="rId10"/>
    <p:sldId id="358" r:id="rId11"/>
    <p:sldId id="375" r:id="rId12"/>
    <p:sldId id="362" r:id="rId13"/>
    <p:sldId id="374" r:id="rId14"/>
    <p:sldId id="360" r:id="rId15"/>
    <p:sldId id="275" r:id="rId16"/>
    <p:sldId id="277" r:id="rId17"/>
    <p:sldId id="373" r:id="rId18"/>
    <p:sldId id="363" r:id="rId19"/>
    <p:sldId id="263" r:id="rId20"/>
    <p:sldId id="370" r:id="rId21"/>
    <p:sldId id="364" r:id="rId22"/>
    <p:sldId id="368" r:id="rId23"/>
    <p:sldId id="365" r:id="rId24"/>
    <p:sldId id="376" r:id="rId25"/>
    <p:sldId id="377" r:id="rId26"/>
    <p:sldId id="378" r:id="rId27"/>
    <p:sldId id="369" r:id="rId2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DFC57F-63A5-CB62-357B-FB6EC66F5140}" name="Gabriela Vaughan" initials="GV" userId="S::gabriela.vaughan@uclouvain.be::8016d90a-587c-4907-87a3-831f18bf78e5" providerId="AD"/>
  <p188:author id="{20929FE2-C101-C7B7-764A-103DFC81A203}" name="Magali Paquot" initials="MP" userId="S::magali.paquot@uclouvain.be::5fd4b1c5-fd05-434c-a03e-636262806c3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42AC60-4D6E-4688-B539-F78ECD6BC441}" v="4" dt="2026-06-24T23:43:50.880"/>
    <p1510:client id="{A8D2CAE7-9033-4D5B-BD45-B0ABAA56C78D}" v="6" dt="2026-06-24T00:15:27.4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82700" autoAdjust="0"/>
  </p:normalViewPr>
  <p:slideViewPr>
    <p:cSldViewPr snapToGrid="0">
      <p:cViewPr varScale="1">
        <p:scale>
          <a:sx n="52" d="100"/>
          <a:sy n="52" d="100"/>
        </p:scale>
        <p:origin x="77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briela Vaughan" userId="8016d90a-587c-4907-87a3-831f18bf78e5" providerId="ADAL" clId="{696F85A3-8133-41AA-8CC1-B50DF33FA77E}"/>
    <pc:docChg chg="custSel modSld sldOrd">
      <pc:chgData name="Gabriela Vaughan" userId="8016d90a-587c-4907-87a3-831f18bf78e5" providerId="ADAL" clId="{696F85A3-8133-41AA-8CC1-B50DF33FA77E}" dt="2026-06-24T23:45:45.032" v="3713" actId="20577"/>
      <pc:docMkLst>
        <pc:docMk/>
      </pc:docMkLst>
      <pc:sldChg chg="addSp delSp modSp mod modNotesTx">
        <pc:chgData name="Gabriela Vaughan" userId="8016d90a-587c-4907-87a3-831f18bf78e5" providerId="ADAL" clId="{696F85A3-8133-41AA-8CC1-B50DF33FA77E}" dt="2026-06-24T23:44:57.744" v="3712" actId="20577"/>
        <pc:sldMkLst>
          <pc:docMk/>
          <pc:sldMk cId="1243910545" sldId="256"/>
        </pc:sldMkLst>
        <pc:spChg chg="mod">
          <ac:chgData name="Gabriela Vaughan" userId="8016d90a-587c-4907-87a3-831f18bf78e5" providerId="ADAL" clId="{696F85A3-8133-41AA-8CC1-B50DF33FA77E}" dt="2026-06-24T23:43:32.705" v="3679" actId="27636"/>
          <ac:spMkLst>
            <pc:docMk/>
            <pc:sldMk cId="1243910545" sldId="256"/>
            <ac:spMk id="2" creationId="{54B30570-DD3F-A483-FF53-2AF4C8A912F0}"/>
          </ac:spMkLst>
        </pc:spChg>
        <pc:spChg chg="mod">
          <ac:chgData name="Gabriela Vaughan" userId="8016d90a-587c-4907-87a3-831f18bf78e5" providerId="ADAL" clId="{696F85A3-8133-41AA-8CC1-B50DF33FA77E}" dt="2026-06-24T23:44:38.093" v="3698" actId="20577"/>
          <ac:spMkLst>
            <pc:docMk/>
            <pc:sldMk cId="1243910545" sldId="256"/>
            <ac:spMk id="3" creationId="{1B1C1095-DA37-1E35-5B49-FAF292ADD926}"/>
          </ac:spMkLst>
        </pc:spChg>
        <pc:spChg chg="add">
          <ac:chgData name="Gabriela Vaughan" userId="8016d90a-587c-4907-87a3-831f18bf78e5" providerId="ADAL" clId="{696F85A3-8133-41AA-8CC1-B50DF33FA77E}" dt="2026-06-24T23:43:20.047" v="3677"/>
          <ac:spMkLst>
            <pc:docMk/>
            <pc:sldMk cId="1243910545" sldId="256"/>
            <ac:spMk id="5" creationId="{AB4CCA09-2D49-083C-2A2A-23963244C36E}"/>
          </ac:spMkLst>
        </pc:spChg>
        <pc:spChg chg="add del">
          <ac:chgData name="Gabriela Vaughan" userId="8016d90a-587c-4907-87a3-831f18bf78e5" providerId="ADAL" clId="{696F85A3-8133-41AA-8CC1-B50DF33FA77E}" dt="2026-06-24T23:43:50.880" v="3682" actId="478"/>
          <ac:spMkLst>
            <pc:docMk/>
            <pc:sldMk cId="1243910545" sldId="256"/>
            <ac:spMk id="6" creationId="{BC1E6177-519D-8B50-F9B5-78488571A723}"/>
          </ac:spMkLst>
        </pc:spChg>
        <pc:spChg chg="add mod">
          <ac:chgData name="Gabriela Vaughan" userId="8016d90a-587c-4907-87a3-831f18bf78e5" providerId="ADAL" clId="{696F85A3-8133-41AA-8CC1-B50DF33FA77E}" dt="2026-06-24T23:44:21.636" v="3686" actId="1076"/>
          <ac:spMkLst>
            <pc:docMk/>
            <pc:sldMk cId="1243910545" sldId="256"/>
            <ac:spMk id="8" creationId="{48B69CEA-E614-E910-1F73-BCABEC056382}"/>
          </ac:spMkLst>
        </pc:spChg>
      </pc:sldChg>
      <pc:sldChg chg="modNotesTx">
        <pc:chgData name="Gabriela Vaughan" userId="8016d90a-587c-4907-87a3-831f18bf78e5" providerId="ADAL" clId="{696F85A3-8133-41AA-8CC1-B50DF33FA77E}" dt="2026-06-24T00:10:40.557" v="3485" actId="20577"/>
        <pc:sldMkLst>
          <pc:docMk/>
          <pc:sldMk cId="0" sldId="263"/>
        </pc:sldMkLst>
      </pc:sldChg>
      <pc:sldChg chg="modNotesTx">
        <pc:chgData name="Gabriela Vaughan" userId="8016d90a-587c-4907-87a3-831f18bf78e5" providerId="ADAL" clId="{696F85A3-8133-41AA-8CC1-B50DF33FA77E}" dt="2026-06-24T00:07:54.325" v="3331" actId="20577"/>
        <pc:sldMkLst>
          <pc:docMk/>
          <pc:sldMk cId="2941324765" sldId="275"/>
        </pc:sldMkLst>
      </pc:sldChg>
      <pc:sldChg chg="modSp mod modNotesTx">
        <pc:chgData name="Gabriela Vaughan" userId="8016d90a-587c-4907-87a3-831f18bf78e5" providerId="ADAL" clId="{696F85A3-8133-41AA-8CC1-B50DF33FA77E}" dt="2026-06-23T23:36:54.774" v="806" actId="20577"/>
        <pc:sldMkLst>
          <pc:docMk/>
          <pc:sldMk cId="1975729918" sldId="351"/>
        </pc:sldMkLst>
        <pc:spChg chg="mod">
          <ac:chgData name="Gabriela Vaughan" userId="8016d90a-587c-4907-87a3-831f18bf78e5" providerId="ADAL" clId="{696F85A3-8133-41AA-8CC1-B50DF33FA77E}" dt="2026-06-23T23:33:37.514" v="391" actId="27636"/>
          <ac:spMkLst>
            <pc:docMk/>
            <pc:sldMk cId="1975729918" sldId="351"/>
            <ac:spMk id="3" creationId="{C16D398F-746B-D0A3-078C-584D944EE1C1}"/>
          </ac:spMkLst>
        </pc:spChg>
      </pc:sldChg>
      <pc:sldChg chg="modSp mod">
        <pc:chgData name="Gabriela Vaughan" userId="8016d90a-587c-4907-87a3-831f18bf78e5" providerId="ADAL" clId="{696F85A3-8133-41AA-8CC1-B50DF33FA77E}" dt="2026-06-24T23:45:45.032" v="3713" actId="20577"/>
        <pc:sldMkLst>
          <pc:docMk/>
          <pc:sldMk cId="2979361015" sldId="357"/>
        </pc:sldMkLst>
        <pc:spChg chg="mod">
          <ac:chgData name="Gabriela Vaughan" userId="8016d90a-587c-4907-87a3-831f18bf78e5" providerId="ADAL" clId="{696F85A3-8133-41AA-8CC1-B50DF33FA77E}" dt="2026-06-24T23:45:45.032" v="3713" actId="20577"/>
          <ac:spMkLst>
            <pc:docMk/>
            <pc:sldMk cId="2979361015" sldId="357"/>
            <ac:spMk id="3" creationId="{5C18909E-F434-5E9E-BE1E-A5059E149CAD}"/>
          </ac:spMkLst>
        </pc:spChg>
      </pc:sldChg>
      <pc:sldChg chg="modNotesTx">
        <pc:chgData name="Gabriela Vaughan" userId="8016d90a-587c-4907-87a3-831f18bf78e5" providerId="ADAL" clId="{696F85A3-8133-41AA-8CC1-B50DF33FA77E}" dt="2026-06-23T23:56:04.205" v="2004" actId="20577"/>
        <pc:sldMkLst>
          <pc:docMk/>
          <pc:sldMk cId="2616978186" sldId="358"/>
        </pc:sldMkLst>
      </pc:sldChg>
      <pc:sldChg chg="modNotesTx">
        <pc:chgData name="Gabriela Vaughan" userId="8016d90a-587c-4907-87a3-831f18bf78e5" providerId="ADAL" clId="{696F85A3-8133-41AA-8CC1-B50DF33FA77E}" dt="2026-06-24T08:43:34.193" v="3676" actId="20577"/>
        <pc:sldMkLst>
          <pc:docMk/>
          <pc:sldMk cId="594323056" sldId="359"/>
        </pc:sldMkLst>
      </pc:sldChg>
      <pc:sldChg chg="modNotesTx">
        <pc:chgData name="Gabriela Vaughan" userId="8016d90a-587c-4907-87a3-831f18bf78e5" providerId="ADAL" clId="{696F85A3-8133-41AA-8CC1-B50DF33FA77E}" dt="2026-06-24T00:04:42.069" v="2896" actId="20577"/>
        <pc:sldMkLst>
          <pc:docMk/>
          <pc:sldMk cId="532287967" sldId="360"/>
        </pc:sldMkLst>
      </pc:sldChg>
      <pc:sldChg chg="modNotesTx">
        <pc:chgData name="Gabriela Vaughan" userId="8016d90a-587c-4907-87a3-831f18bf78e5" providerId="ADAL" clId="{696F85A3-8133-41AA-8CC1-B50DF33FA77E}" dt="2026-06-23T23:59:31.728" v="2391" actId="20577"/>
        <pc:sldMkLst>
          <pc:docMk/>
          <pc:sldMk cId="1080571783" sldId="362"/>
        </pc:sldMkLst>
      </pc:sldChg>
      <pc:sldChg chg="modNotesTx">
        <pc:chgData name="Gabriela Vaughan" userId="8016d90a-587c-4907-87a3-831f18bf78e5" providerId="ADAL" clId="{696F85A3-8133-41AA-8CC1-B50DF33FA77E}" dt="2026-06-24T00:12:58.958" v="3551" actId="20577"/>
        <pc:sldMkLst>
          <pc:docMk/>
          <pc:sldMk cId="3390332097" sldId="364"/>
        </pc:sldMkLst>
      </pc:sldChg>
      <pc:sldChg chg="modNotesTx">
        <pc:chgData name="Gabriela Vaughan" userId="8016d90a-587c-4907-87a3-831f18bf78e5" providerId="ADAL" clId="{696F85A3-8133-41AA-8CC1-B50DF33FA77E}" dt="2026-06-24T00:13:56.854" v="3573" actId="20577"/>
        <pc:sldMkLst>
          <pc:docMk/>
          <pc:sldMk cId="2438749543" sldId="365"/>
        </pc:sldMkLst>
      </pc:sldChg>
      <pc:sldChg chg="delSp modSp mod">
        <pc:chgData name="Gabriela Vaughan" userId="8016d90a-587c-4907-87a3-831f18bf78e5" providerId="ADAL" clId="{696F85A3-8133-41AA-8CC1-B50DF33FA77E}" dt="2026-06-13T20:08:09.046" v="47" actId="14100"/>
        <pc:sldMkLst>
          <pc:docMk/>
          <pc:sldMk cId="932180628" sldId="369"/>
        </pc:sldMkLst>
        <pc:spChg chg="mod">
          <ac:chgData name="Gabriela Vaughan" userId="8016d90a-587c-4907-87a3-831f18bf78e5" providerId="ADAL" clId="{696F85A3-8133-41AA-8CC1-B50DF33FA77E}" dt="2026-06-13T20:08:09.046" v="47" actId="14100"/>
          <ac:spMkLst>
            <pc:docMk/>
            <pc:sldMk cId="932180628" sldId="369"/>
            <ac:spMk id="4" creationId="{C70828B4-FBED-FF9B-0A83-F4086CDC268B}"/>
          </ac:spMkLst>
        </pc:spChg>
      </pc:sldChg>
      <pc:sldChg chg="modSp mod">
        <pc:chgData name="Gabriela Vaughan" userId="8016d90a-587c-4907-87a3-831f18bf78e5" providerId="ADAL" clId="{696F85A3-8133-41AA-8CC1-B50DF33FA77E}" dt="2026-06-23T23:05:48.820" v="247" actId="5793"/>
        <pc:sldMkLst>
          <pc:docMk/>
          <pc:sldMk cId="2155163454" sldId="370"/>
        </pc:sldMkLst>
        <pc:spChg chg="mod">
          <ac:chgData name="Gabriela Vaughan" userId="8016d90a-587c-4907-87a3-831f18bf78e5" providerId="ADAL" clId="{696F85A3-8133-41AA-8CC1-B50DF33FA77E}" dt="2026-06-23T23:05:48.820" v="247" actId="5793"/>
          <ac:spMkLst>
            <pc:docMk/>
            <pc:sldMk cId="2155163454" sldId="370"/>
            <ac:spMk id="2" creationId="{34B20EA5-2CA8-D317-72E2-8D7BE64C1915}"/>
          </ac:spMkLst>
        </pc:spChg>
      </pc:sldChg>
      <pc:sldChg chg="modNotesTx">
        <pc:chgData name="Gabriela Vaughan" userId="8016d90a-587c-4907-87a3-831f18bf78e5" providerId="ADAL" clId="{696F85A3-8133-41AA-8CC1-B50DF33FA77E}" dt="2026-06-23T23:37:15.362" v="809" actId="313"/>
        <pc:sldMkLst>
          <pc:docMk/>
          <pc:sldMk cId="3870698354" sldId="371"/>
        </pc:sldMkLst>
      </pc:sldChg>
      <pc:sldChg chg="modSp mod modNotesTx">
        <pc:chgData name="Gabriela Vaughan" userId="8016d90a-587c-4907-87a3-831f18bf78e5" providerId="ADAL" clId="{696F85A3-8133-41AA-8CC1-B50DF33FA77E}" dt="2026-06-23T23:49:14.445" v="1221" actId="20577"/>
        <pc:sldMkLst>
          <pc:docMk/>
          <pc:sldMk cId="3348049763" sldId="372"/>
        </pc:sldMkLst>
        <pc:spChg chg="mod">
          <ac:chgData name="Gabriela Vaughan" userId="8016d90a-587c-4907-87a3-831f18bf78e5" providerId="ADAL" clId="{696F85A3-8133-41AA-8CC1-B50DF33FA77E}" dt="2026-06-13T19:58:03.578" v="1" actId="27636"/>
          <ac:spMkLst>
            <pc:docMk/>
            <pc:sldMk cId="3348049763" sldId="372"/>
            <ac:spMk id="3" creationId="{790FA8E7-4D8F-01EA-6217-AB31B1947247}"/>
          </ac:spMkLst>
        </pc:spChg>
      </pc:sldChg>
      <pc:sldChg chg="ord">
        <pc:chgData name="Gabriela Vaughan" userId="8016d90a-587c-4907-87a3-831f18bf78e5" providerId="ADAL" clId="{696F85A3-8133-41AA-8CC1-B50DF33FA77E}" dt="2026-06-23T23:22:32.193" v="249"/>
        <pc:sldMkLst>
          <pc:docMk/>
          <pc:sldMk cId="1413419809" sldId="373"/>
        </pc:sldMkLst>
      </pc:sldChg>
      <pc:sldChg chg="modNotesTx">
        <pc:chgData name="Gabriela Vaughan" userId="8016d90a-587c-4907-87a3-831f18bf78e5" providerId="ADAL" clId="{696F85A3-8133-41AA-8CC1-B50DF33FA77E}" dt="2026-06-24T00:03:36.820" v="2770" actId="20577"/>
        <pc:sldMkLst>
          <pc:docMk/>
          <pc:sldMk cId="555795715" sldId="374"/>
        </pc:sldMkLst>
      </pc:sldChg>
      <pc:sldChg chg="modNotesTx">
        <pc:chgData name="Gabriela Vaughan" userId="8016d90a-587c-4907-87a3-831f18bf78e5" providerId="ADAL" clId="{696F85A3-8133-41AA-8CC1-B50DF33FA77E}" dt="2026-06-24T00:14:59.562" v="3669" actId="20577"/>
        <pc:sldMkLst>
          <pc:docMk/>
          <pc:sldMk cId="513868900" sldId="376"/>
        </pc:sldMkLst>
      </pc:sldChg>
      <pc:sldChg chg="modSp mod">
        <pc:chgData name="Gabriela Vaughan" userId="8016d90a-587c-4907-87a3-831f18bf78e5" providerId="ADAL" clId="{696F85A3-8133-41AA-8CC1-B50DF33FA77E}" dt="2026-06-13T20:00:50.512" v="31" actId="27636"/>
        <pc:sldMkLst>
          <pc:docMk/>
          <pc:sldMk cId="2710855601" sldId="377"/>
        </pc:sldMkLst>
        <pc:spChg chg="mod">
          <ac:chgData name="Gabriela Vaughan" userId="8016d90a-587c-4907-87a3-831f18bf78e5" providerId="ADAL" clId="{696F85A3-8133-41AA-8CC1-B50DF33FA77E}" dt="2026-06-13T20:00:50.512" v="31" actId="27636"/>
          <ac:spMkLst>
            <pc:docMk/>
            <pc:sldMk cId="2710855601" sldId="377"/>
            <ac:spMk id="3" creationId="{7EF5BD15-CEA1-7262-8D42-86F8437E9326}"/>
          </ac:spMkLst>
        </pc:spChg>
      </pc:sldChg>
      <pc:sldChg chg="modNotesTx">
        <pc:chgData name="Gabriela Vaughan" userId="8016d90a-587c-4907-87a3-831f18bf78e5" providerId="ADAL" clId="{696F85A3-8133-41AA-8CC1-B50DF33FA77E}" dt="2026-06-24T00:15:31.046" v="3674" actId="20577"/>
        <pc:sldMkLst>
          <pc:docMk/>
          <pc:sldMk cId="3299733012" sldId="3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3005F-939C-42B1-BBCB-7E9BCB4292F5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5B04A-2442-41BB-9594-990F63350E68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1161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Aim: </a:t>
            </a:r>
            <a:r>
              <a:rPr lang="fr-BE" dirty="0" err="1"/>
              <a:t>Investigate</a:t>
            </a:r>
            <a:r>
              <a:rPr lang="fr-BE" dirty="0"/>
              <a:t> </a:t>
            </a:r>
            <a:r>
              <a:rPr lang="fr-BE" dirty="0" err="1"/>
              <a:t>whether</a:t>
            </a:r>
            <a:r>
              <a:rPr lang="fr-BE" dirty="0"/>
              <a:t> corpus-</a:t>
            </a:r>
            <a:r>
              <a:rPr lang="fr-BE" dirty="0" err="1"/>
              <a:t>based</a:t>
            </a:r>
            <a:r>
              <a:rPr lang="fr-BE" dirty="0"/>
              <a:t> </a:t>
            </a:r>
            <a:r>
              <a:rPr lang="fr-BE" dirty="0" err="1"/>
              <a:t>measures</a:t>
            </a:r>
            <a:r>
              <a:rPr lang="fr-BE" dirty="0"/>
              <a:t> </a:t>
            </a:r>
            <a:r>
              <a:rPr lang="fr-BE" dirty="0" err="1"/>
              <a:t>actually</a:t>
            </a:r>
            <a:r>
              <a:rPr lang="fr-BE" dirty="0"/>
              <a:t> correspond to how </a:t>
            </a:r>
            <a:r>
              <a:rPr lang="fr-BE" dirty="0" err="1"/>
              <a:t>humans</a:t>
            </a:r>
            <a:r>
              <a:rPr lang="fr-BE" dirty="0"/>
              <a:t> </a:t>
            </a:r>
            <a:r>
              <a:rPr lang="fr-BE" dirty="0" err="1"/>
              <a:t>perceive</a:t>
            </a:r>
            <a:r>
              <a:rPr lang="fr-BE" dirty="0"/>
              <a:t> </a:t>
            </a:r>
            <a:r>
              <a:rPr lang="fr-BE" dirty="0" err="1"/>
              <a:t>phraseological</a:t>
            </a:r>
            <a:r>
              <a:rPr lang="fr-BE" dirty="0"/>
              <a:t> sophistication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77011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Phrase </a:t>
            </a:r>
            <a:r>
              <a:rPr lang="fr-BE" dirty="0" err="1"/>
              <a:t>may</a:t>
            </a:r>
            <a:r>
              <a:rPr lang="fr-BE" dirty="0"/>
              <a:t>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considered</a:t>
            </a:r>
            <a:r>
              <a:rPr lang="fr-BE" dirty="0"/>
              <a:t> more </a:t>
            </a:r>
            <a:r>
              <a:rPr lang="fr-BE" dirty="0" err="1"/>
              <a:t>sophisticated</a:t>
            </a:r>
            <a:r>
              <a:rPr lang="fr-BE" dirty="0"/>
              <a:t> if </a:t>
            </a:r>
            <a:r>
              <a:rPr lang="fr-BE" dirty="0" err="1"/>
              <a:t>it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academic</a:t>
            </a:r>
            <a:r>
              <a:rPr lang="fr-BE" dirty="0"/>
              <a:t>, </a:t>
            </a:r>
            <a:r>
              <a:rPr lang="fr-BE" dirty="0" err="1"/>
              <a:t>highly</a:t>
            </a:r>
            <a:r>
              <a:rPr lang="fr-BE" dirty="0"/>
              <a:t> </a:t>
            </a:r>
            <a:r>
              <a:rPr lang="fr-BE" dirty="0" err="1"/>
              <a:t>associated</a:t>
            </a:r>
            <a:r>
              <a:rPr lang="fr-BE" dirty="0"/>
              <a:t> and </a:t>
            </a:r>
            <a:r>
              <a:rPr lang="fr-BE" dirty="0" err="1"/>
              <a:t>uncommon</a:t>
            </a:r>
            <a:endParaRPr lang="fr-BE" dirty="0"/>
          </a:p>
          <a:p>
            <a:endParaRPr lang="fr-BE" dirty="0"/>
          </a:p>
          <a:p>
            <a:r>
              <a:rPr lang="fr-BE" dirty="0"/>
              <a:t>And </a:t>
            </a:r>
            <a:r>
              <a:rPr lang="fr-BE" dirty="0" err="1"/>
              <a:t>so</a:t>
            </a:r>
            <a:r>
              <a:rPr lang="fr-BE" dirty="0"/>
              <a:t> if i </a:t>
            </a:r>
            <a:r>
              <a:rPr lang="fr-BE" dirty="0" err="1"/>
              <a:t>present</a:t>
            </a:r>
            <a:r>
              <a:rPr lang="fr-BE" dirty="0"/>
              <a:t> </a:t>
            </a:r>
            <a:r>
              <a:rPr lang="fr-BE" dirty="0" err="1"/>
              <a:t>judges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a </a:t>
            </a:r>
            <a:r>
              <a:rPr lang="fr-BE" dirty="0" err="1"/>
              <a:t>variety</a:t>
            </a:r>
            <a:r>
              <a:rPr lang="fr-BE" dirty="0"/>
              <a:t> of collocations, </a:t>
            </a:r>
            <a:r>
              <a:rPr lang="fr-BE" dirty="0" err="1"/>
              <a:t>some</a:t>
            </a:r>
            <a:r>
              <a:rPr lang="fr-BE" dirty="0"/>
              <a:t> </a:t>
            </a:r>
            <a:r>
              <a:rPr lang="fr-BE" dirty="0" err="1"/>
              <a:t>academic</a:t>
            </a:r>
            <a:r>
              <a:rPr lang="fr-BE" dirty="0"/>
              <a:t>, </a:t>
            </a:r>
            <a:r>
              <a:rPr lang="fr-BE" dirty="0" err="1"/>
              <a:t>some</a:t>
            </a:r>
            <a:r>
              <a:rPr lang="fr-BE" dirty="0"/>
              <a:t> non-</a:t>
            </a:r>
            <a:r>
              <a:rPr lang="fr-BE" dirty="0" err="1"/>
              <a:t>academic</a:t>
            </a:r>
            <a:r>
              <a:rPr lang="fr-BE" dirty="0"/>
              <a:t>, </a:t>
            </a:r>
            <a:r>
              <a:rPr lang="fr-BE" dirty="0" err="1"/>
              <a:t>some</a:t>
            </a:r>
            <a:r>
              <a:rPr lang="fr-BE" dirty="0"/>
              <a:t> </a:t>
            </a:r>
            <a:r>
              <a:rPr lang="fr-BE" dirty="0" err="1"/>
              <a:t>highly</a:t>
            </a:r>
            <a:r>
              <a:rPr lang="fr-BE" dirty="0"/>
              <a:t> </a:t>
            </a:r>
            <a:r>
              <a:rPr lang="fr-BE" dirty="0" err="1"/>
              <a:t>associated</a:t>
            </a:r>
            <a:r>
              <a:rPr lang="fr-BE" dirty="0"/>
              <a:t>, </a:t>
            </a:r>
            <a:r>
              <a:rPr lang="fr-BE" dirty="0" err="1"/>
              <a:t>some</a:t>
            </a:r>
            <a:r>
              <a:rPr lang="fr-BE" dirty="0"/>
              <a:t> not </a:t>
            </a:r>
            <a:r>
              <a:rPr lang="fr-BE" dirty="0" err="1"/>
              <a:t>so</a:t>
            </a:r>
            <a:r>
              <a:rPr lang="fr-BE" dirty="0"/>
              <a:t> </a:t>
            </a:r>
            <a:r>
              <a:rPr lang="fr-BE" dirty="0" err="1"/>
              <a:t>highly</a:t>
            </a:r>
            <a:r>
              <a:rPr lang="fr-BE" dirty="0"/>
              <a:t> </a:t>
            </a:r>
            <a:r>
              <a:rPr lang="fr-BE" dirty="0" err="1"/>
              <a:t>associated</a:t>
            </a:r>
            <a:r>
              <a:rPr lang="fr-BE" dirty="0"/>
              <a:t>, </a:t>
            </a:r>
            <a:r>
              <a:rPr lang="fr-BE" dirty="0" err="1"/>
              <a:t>some</a:t>
            </a:r>
            <a:r>
              <a:rPr lang="fr-BE" dirty="0"/>
              <a:t> </a:t>
            </a:r>
            <a:r>
              <a:rPr lang="fr-BE" dirty="0" err="1"/>
              <a:t>frequent</a:t>
            </a:r>
            <a:r>
              <a:rPr lang="fr-BE" dirty="0"/>
              <a:t>, </a:t>
            </a:r>
            <a:r>
              <a:rPr lang="fr-BE" dirty="0" err="1"/>
              <a:t>some</a:t>
            </a:r>
            <a:r>
              <a:rPr lang="fr-BE" dirty="0"/>
              <a:t> </a:t>
            </a:r>
            <a:r>
              <a:rPr lang="fr-BE" dirty="0" err="1"/>
              <a:t>low</a:t>
            </a:r>
            <a:r>
              <a:rPr lang="fr-BE" dirty="0"/>
              <a:t> </a:t>
            </a:r>
            <a:r>
              <a:rPr lang="fr-BE" dirty="0" err="1"/>
              <a:t>frequency</a:t>
            </a:r>
            <a:r>
              <a:rPr lang="fr-BE" dirty="0"/>
              <a:t>. </a:t>
            </a:r>
            <a:r>
              <a:rPr lang="fr-BE" dirty="0" err="1"/>
              <a:t>Which</a:t>
            </a:r>
            <a:r>
              <a:rPr lang="fr-BE" dirty="0"/>
              <a:t> of </a:t>
            </a:r>
            <a:r>
              <a:rPr lang="fr-BE" dirty="0" err="1"/>
              <a:t>these</a:t>
            </a:r>
            <a:r>
              <a:rPr lang="fr-BE" dirty="0"/>
              <a:t> collocations are </a:t>
            </a:r>
            <a:r>
              <a:rPr lang="fr-BE" dirty="0" err="1"/>
              <a:t>they</a:t>
            </a:r>
            <a:r>
              <a:rPr lang="fr-BE" dirty="0"/>
              <a:t> </a:t>
            </a:r>
            <a:r>
              <a:rPr lang="fr-BE" dirty="0" err="1"/>
              <a:t>going</a:t>
            </a:r>
            <a:r>
              <a:rPr lang="fr-BE" dirty="0"/>
              <a:t> to </a:t>
            </a:r>
            <a:r>
              <a:rPr lang="fr-BE" dirty="0" err="1"/>
              <a:t>consider</a:t>
            </a:r>
            <a:r>
              <a:rPr lang="fr-BE" dirty="0"/>
              <a:t> more </a:t>
            </a:r>
            <a:r>
              <a:rPr lang="fr-BE" dirty="0" err="1"/>
              <a:t>sophisticated</a:t>
            </a:r>
            <a:r>
              <a:rPr lang="fr-BE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80613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Are the </a:t>
            </a:r>
            <a:r>
              <a:rPr lang="fr-BE" dirty="0" err="1"/>
              <a:t>low</a:t>
            </a:r>
            <a:r>
              <a:rPr lang="fr-BE" dirty="0"/>
              <a:t> </a:t>
            </a:r>
            <a:r>
              <a:rPr lang="fr-BE" dirty="0" err="1"/>
              <a:t>frequency</a:t>
            </a:r>
            <a:r>
              <a:rPr lang="fr-BE" dirty="0"/>
              <a:t>, </a:t>
            </a:r>
            <a:r>
              <a:rPr lang="fr-BE" dirty="0" err="1"/>
              <a:t>highly</a:t>
            </a:r>
            <a:r>
              <a:rPr lang="fr-BE" dirty="0"/>
              <a:t> </a:t>
            </a:r>
            <a:r>
              <a:rPr lang="fr-BE" dirty="0" err="1"/>
              <a:t>associated</a:t>
            </a:r>
            <a:r>
              <a:rPr lang="fr-BE" dirty="0"/>
              <a:t>, </a:t>
            </a:r>
            <a:r>
              <a:rPr lang="fr-BE" dirty="0" err="1"/>
              <a:t>highly</a:t>
            </a:r>
            <a:r>
              <a:rPr lang="fr-BE" dirty="0"/>
              <a:t> </a:t>
            </a:r>
            <a:r>
              <a:rPr lang="fr-BE" dirty="0" err="1"/>
              <a:t>register</a:t>
            </a:r>
            <a:r>
              <a:rPr lang="fr-BE" dirty="0"/>
              <a:t> </a:t>
            </a:r>
            <a:r>
              <a:rPr lang="fr-BE" dirty="0" err="1"/>
              <a:t>specific</a:t>
            </a:r>
            <a:r>
              <a:rPr lang="fr-BE" dirty="0"/>
              <a:t> collocations more </a:t>
            </a:r>
            <a:r>
              <a:rPr lang="fr-BE" dirty="0" err="1"/>
              <a:t>sophisticated</a:t>
            </a:r>
            <a:r>
              <a:rPr lang="fr-BE" dirty="0"/>
              <a:t>? But </a:t>
            </a:r>
            <a:r>
              <a:rPr lang="fr-BE" dirty="0" err="1"/>
              <a:t>also</a:t>
            </a:r>
            <a:r>
              <a:rPr lang="fr-BE" dirty="0"/>
              <a:t> </a:t>
            </a:r>
            <a:r>
              <a:rPr lang="fr-BE" dirty="0" err="1"/>
              <a:t>which</a:t>
            </a:r>
            <a:r>
              <a:rPr lang="fr-BE" dirty="0"/>
              <a:t> of </a:t>
            </a:r>
            <a:r>
              <a:rPr lang="fr-BE" dirty="0" err="1"/>
              <a:t>these</a:t>
            </a:r>
            <a:r>
              <a:rPr lang="fr-BE" dirty="0"/>
              <a:t> dimensions </a:t>
            </a:r>
            <a:r>
              <a:rPr lang="fr-BE" dirty="0" err="1"/>
              <a:t>matters</a:t>
            </a:r>
            <a:r>
              <a:rPr lang="fr-BE" dirty="0"/>
              <a:t> </a:t>
            </a:r>
            <a:r>
              <a:rPr lang="fr-BE" dirty="0" err="1"/>
              <a:t>most</a:t>
            </a:r>
            <a:r>
              <a:rPr lang="fr-BE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64759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Move </a:t>
            </a:r>
            <a:r>
              <a:rPr lang="fr-BE" dirty="0" err="1"/>
              <a:t>from</a:t>
            </a:r>
            <a:r>
              <a:rPr lang="fr-BE" dirty="0"/>
              <a:t> PS to PC but </a:t>
            </a:r>
            <a:r>
              <a:rPr lang="fr-BE" dirty="0" err="1"/>
              <a:t>also</a:t>
            </a:r>
            <a:r>
              <a:rPr lang="fr-BE" dirty="0"/>
              <a:t> collocations to </a:t>
            </a:r>
            <a:r>
              <a:rPr lang="fr-BE" dirty="0" err="1"/>
              <a:t>whole</a:t>
            </a:r>
            <a:r>
              <a:rPr lang="fr-BE" dirty="0"/>
              <a:t> </a:t>
            </a:r>
            <a:r>
              <a:rPr lang="fr-BE" dirty="0" err="1"/>
              <a:t>learner</a:t>
            </a:r>
            <a:r>
              <a:rPr lang="fr-BE" dirty="0"/>
              <a:t> </a:t>
            </a:r>
            <a:r>
              <a:rPr lang="fr-BE" dirty="0" err="1"/>
              <a:t>texts</a:t>
            </a:r>
            <a:endParaRPr lang="fr-BE" dirty="0"/>
          </a:p>
          <a:p>
            <a:endParaRPr lang="fr-BE" dirty="0"/>
          </a:p>
          <a:p>
            <a:r>
              <a:rPr lang="fr-BE" dirty="0"/>
              <a:t>The </a:t>
            </a:r>
            <a:r>
              <a:rPr lang="fr-BE" dirty="0" err="1"/>
              <a:t>aim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to </a:t>
            </a:r>
            <a:r>
              <a:rPr lang="fr-BE" dirty="0" err="1"/>
              <a:t>determine</a:t>
            </a:r>
            <a:r>
              <a:rPr lang="fr-BE" dirty="0"/>
              <a:t> </a:t>
            </a:r>
            <a:r>
              <a:rPr lang="fr-BE" dirty="0" err="1"/>
              <a:t>whether</a:t>
            </a:r>
            <a:r>
              <a:rPr lang="fr-BE" dirty="0"/>
              <a:t> reliable </a:t>
            </a:r>
            <a:r>
              <a:rPr lang="fr-BE" dirty="0" err="1"/>
              <a:t>judgments</a:t>
            </a:r>
            <a:r>
              <a:rPr lang="fr-BE" dirty="0"/>
              <a:t> of </a:t>
            </a:r>
            <a:r>
              <a:rPr lang="fr-BE" dirty="0" err="1"/>
              <a:t>phraseological</a:t>
            </a:r>
            <a:r>
              <a:rPr lang="fr-BE" dirty="0"/>
              <a:t> </a:t>
            </a:r>
            <a:r>
              <a:rPr lang="fr-BE" dirty="0" err="1"/>
              <a:t>complexity</a:t>
            </a:r>
            <a:r>
              <a:rPr lang="fr-BE" dirty="0"/>
              <a:t> can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obtained</a:t>
            </a:r>
            <a:r>
              <a:rPr lang="fr-BE" dirty="0"/>
              <a:t> and </a:t>
            </a:r>
            <a:r>
              <a:rPr lang="fr-BE" dirty="0" err="1"/>
              <a:t>whether</a:t>
            </a:r>
            <a:r>
              <a:rPr lang="fr-BE" dirty="0"/>
              <a:t> </a:t>
            </a:r>
            <a:r>
              <a:rPr lang="fr-BE" dirty="0" err="1"/>
              <a:t>automated</a:t>
            </a:r>
            <a:r>
              <a:rPr lang="fr-BE" dirty="0"/>
              <a:t> </a:t>
            </a:r>
            <a:r>
              <a:rPr lang="fr-BE" dirty="0" err="1"/>
              <a:t>measures</a:t>
            </a:r>
            <a:r>
              <a:rPr lang="fr-BE" dirty="0"/>
              <a:t> </a:t>
            </a:r>
            <a:r>
              <a:rPr lang="fr-BE" dirty="0" err="1"/>
              <a:t>explain</a:t>
            </a:r>
            <a:r>
              <a:rPr lang="fr-BE" dirty="0"/>
              <a:t> </a:t>
            </a:r>
            <a:r>
              <a:rPr lang="fr-BE" dirty="0" err="1"/>
              <a:t>these</a:t>
            </a:r>
            <a:r>
              <a:rPr lang="fr-BE" dirty="0"/>
              <a:t> </a:t>
            </a:r>
            <a:r>
              <a:rPr lang="fr-BE" dirty="0" err="1"/>
              <a:t>judgments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88094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one </a:t>
            </a:r>
            <a:r>
              <a:rPr lang="fr-BE" dirty="0" err="1"/>
              <a:t>step</a:t>
            </a:r>
            <a:r>
              <a:rPr lang="fr-BE" dirty="0"/>
              <a:t> </a:t>
            </a:r>
            <a:r>
              <a:rPr lang="fr-BE" dirty="0" err="1"/>
              <a:t>further</a:t>
            </a:r>
            <a:r>
              <a:rPr lang="fr-BE" dirty="0"/>
              <a:t> and </a:t>
            </a:r>
            <a:r>
              <a:rPr lang="fr-BE" dirty="0" err="1"/>
              <a:t>investigate</a:t>
            </a:r>
            <a:r>
              <a:rPr lang="fr-BE" dirty="0"/>
              <a:t> </a:t>
            </a:r>
            <a:r>
              <a:rPr lang="fr-BE" dirty="0" err="1"/>
              <a:t>phraseological</a:t>
            </a:r>
            <a:r>
              <a:rPr lang="fr-BE" dirty="0"/>
              <a:t> </a:t>
            </a:r>
            <a:r>
              <a:rPr lang="fr-BE" dirty="0" err="1"/>
              <a:t>complexity</a:t>
            </a:r>
            <a:r>
              <a:rPr lang="fr-BE" dirty="0"/>
              <a:t> as one component of </a:t>
            </a:r>
            <a:r>
              <a:rPr lang="fr-BE" dirty="0" err="1"/>
              <a:t>phraseological</a:t>
            </a:r>
            <a:r>
              <a:rPr lang="fr-BE" dirty="0"/>
              <a:t> </a:t>
            </a:r>
            <a:r>
              <a:rPr lang="fr-BE" dirty="0" err="1"/>
              <a:t>competence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83269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I </a:t>
            </a:r>
            <a:r>
              <a:rPr lang="fr-BE" dirty="0" err="1"/>
              <a:t>need</a:t>
            </a:r>
            <a:r>
              <a:rPr lang="fr-BE" dirty="0"/>
              <a:t> </a:t>
            </a:r>
            <a:r>
              <a:rPr lang="fr-BE" dirty="0" err="1"/>
              <a:t>texts</a:t>
            </a:r>
            <a:r>
              <a:rPr lang="fr-BE" dirty="0"/>
              <a:t> </a:t>
            </a:r>
            <a:r>
              <a:rPr lang="fr-BE" dirty="0" err="1"/>
              <a:t>that</a:t>
            </a:r>
            <a:r>
              <a:rPr lang="fr-BE" dirty="0"/>
              <a:t> </a:t>
            </a:r>
            <a:r>
              <a:rPr lang="fr-BE" dirty="0" err="1"/>
              <a:t>vary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8263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Control for </a:t>
            </a:r>
            <a:r>
              <a:rPr lang="fr-BE" dirty="0" err="1"/>
              <a:t>text</a:t>
            </a:r>
            <a:r>
              <a:rPr lang="fr-BE" dirty="0"/>
              <a:t> </a:t>
            </a:r>
            <a:r>
              <a:rPr lang="fr-BE" dirty="0" err="1"/>
              <a:t>length</a:t>
            </a:r>
            <a:r>
              <a:rPr lang="fr-BE" dirty="0"/>
              <a:t> topic and </a:t>
            </a:r>
            <a:r>
              <a:rPr lang="fr-BE" dirty="0" err="1"/>
              <a:t>proficiency</a:t>
            </a:r>
            <a:r>
              <a:rPr lang="fr-BE" dirty="0"/>
              <a:t> </a:t>
            </a:r>
            <a:r>
              <a:rPr lang="fr-BE" dirty="0" err="1"/>
              <a:t>level</a:t>
            </a:r>
            <a:endParaRPr lang="fr-BE" dirty="0"/>
          </a:p>
          <a:p>
            <a:endParaRPr lang="fr-BE" dirty="0"/>
          </a:p>
          <a:p>
            <a:r>
              <a:rPr lang="fr-BE" dirty="0"/>
              <a:t>The </a:t>
            </a:r>
            <a:r>
              <a:rPr lang="fr-BE" dirty="0" err="1"/>
              <a:t>current</a:t>
            </a:r>
            <a:r>
              <a:rPr lang="fr-BE" dirty="0"/>
              <a:t> plan </a:t>
            </a:r>
            <a:r>
              <a:rPr lang="fr-BE" dirty="0" err="1"/>
              <a:t>is</a:t>
            </a:r>
            <a:r>
              <a:rPr lang="fr-BE" dirty="0"/>
              <a:t> to use the ICLE 500 </a:t>
            </a:r>
            <a:r>
              <a:rPr lang="fr-BE" dirty="0" err="1"/>
              <a:t>which</a:t>
            </a:r>
            <a:r>
              <a:rPr lang="fr-BE" dirty="0"/>
              <a:t> </a:t>
            </a:r>
            <a:r>
              <a:rPr lang="fr-BE" dirty="0" err="1"/>
              <a:t>contains</a:t>
            </a:r>
            <a:r>
              <a:rPr lang="fr-BE" dirty="0"/>
              <a:t> </a:t>
            </a:r>
            <a:r>
              <a:rPr lang="fr-BE" dirty="0" err="1"/>
              <a:t>human-rated</a:t>
            </a:r>
            <a:r>
              <a:rPr lang="fr-BE" dirty="0"/>
              <a:t> CEFR </a:t>
            </a:r>
            <a:r>
              <a:rPr lang="fr-BE" dirty="0" err="1"/>
              <a:t>texts</a:t>
            </a:r>
            <a:r>
              <a:rPr lang="fr-BE" dirty="0"/>
              <a:t>, but I </a:t>
            </a:r>
            <a:r>
              <a:rPr lang="fr-BE" dirty="0" err="1"/>
              <a:t>would</a:t>
            </a:r>
            <a:r>
              <a:rPr lang="fr-BE" dirty="0"/>
              <a:t> </a:t>
            </a:r>
            <a:r>
              <a:rPr lang="fr-BE" dirty="0" err="1"/>
              <a:t>welcome</a:t>
            </a:r>
            <a:r>
              <a:rPr lang="fr-BE" dirty="0"/>
              <a:t> feedback on </a:t>
            </a:r>
            <a:r>
              <a:rPr lang="fr-BE" dirty="0" err="1"/>
              <a:t>whether</a:t>
            </a:r>
            <a:r>
              <a:rPr lang="fr-BE" dirty="0"/>
              <a:t> </a:t>
            </a:r>
            <a:r>
              <a:rPr lang="fr-BE" dirty="0" err="1"/>
              <a:t>other</a:t>
            </a:r>
            <a:r>
              <a:rPr lang="fr-BE" dirty="0"/>
              <a:t> </a:t>
            </a:r>
            <a:r>
              <a:rPr lang="fr-BE" dirty="0" err="1"/>
              <a:t>learner</a:t>
            </a:r>
            <a:r>
              <a:rPr lang="fr-BE" dirty="0"/>
              <a:t> </a:t>
            </a:r>
            <a:r>
              <a:rPr lang="fr-BE" dirty="0" err="1"/>
              <a:t>corpora</a:t>
            </a:r>
            <a:r>
              <a:rPr lang="fr-BE" dirty="0"/>
              <a:t> </a:t>
            </a:r>
            <a:r>
              <a:rPr lang="fr-BE" dirty="0" err="1"/>
              <a:t>might</a:t>
            </a:r>
            <a:r>
              <a:rPr lang="fr-BE" dirty="0"/>
              <a:t> </a:t>
            </a:r>
            <a:r>
              <a:rPr lang="fr-BE" dirty="0" err="1"/>
              <a:t>be</a:t>
            </a:r>
            <a:r>
              <a:rPr lang="fr-BE" dirty="0"/>
              <a:t> more </a:t>
            </a:r>
            <a:r>
              <a:rPr lang="fr-BE" dirty="0" err="1"/>
              <a:t>appropriate</a:t>
            </a:r>
            <a:r>
              <a:rPr lang="fr-BE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618394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is</a:t>
            </a:r>
            <a:r>
              <a:rPr lang="fr-BE" dirty="0"/>
              <a:t> ICLE the </a:t>
            </a:r>
            <a:r>
              <a:rPr lang="fr-BE" dirty="0" err="1"/>
              <a:t>most</a:t>
            </a:r>
            <a:r>
              <a:rPr lang="fr-BE" dirty="0"/>
              <a:t> </a:t>
            </a:r>
            <a:r>
              <a:rPr lang="fr-BE" dirty="0" err="1"/>
              <a:t>suitable</a:t>
            </a:r>
            <a:r>
              <a:rPr lang="fr-BE" dirty="0"/>
              <a:t> corpus for </a:t>
            </a:r>
            <a:r>
              <a:rPr lang="fr-BE" dirty="0" err="1"/>
              <a:t>this</a:t>
            </a:r>
            <a:r>
              <a:rPr lang="fr-BE" dirty="0"/>
              <a:t> type of </a:t>
            </a:r>
            <a:r>
              <a:rPr lang="fr-BE" dirty="0" err="1"/>
              <a:t>study</a:t>
            </a:r>
            <a:r>
              <a:rPr lang="fr-BE" dirty="0"/>
              <a:t>?</a:t>
            </a:r>
          </a:p>
          <a:p>
            <a:r>
              <a:rPr lang="fr-BE" dirty="0"/>
              <a:t>Second, how can </a:t>
            </a:r>
            <a:r>
              <a:rPr lang="fr-BE" dirty="0" err="1"/>
              <a:t>phraseological</a:t>
            </a:r>
            <a:r>
              <a:rPr lang="fr-BE" dirty="0"/>
              <a:t> </a:t>
            </a:r>
            <a:r>
              <a:rPr lang="fr-BE" dirty="0" err="1"/>
              <a:t>complexity</a:t>
            </a:r>
            <a:r>
              <a:rPr lang="fr-BE" dirty="0"/>
              <a:t> dimensions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systematically</a:t>
            </a:r>
            <a:r>
              <a:rPr lang="fr-BE" dirty="0"/>
              <a:t> </a:t>
            </a:r>
            <a:r>
              <a:rPr lang="fr-BE" dirty="0" err="1"/>
              <a:t>varied</a:t>
            </a:r>
            <a:r>
              <a:rPr lang="fr-BE" dirty="0"/>
              <a:t> </a:t>
            </a:r>
            <a:r>
              <a:rPr lang="fr-BE" dirty="0" err="1"/>
              <a:t>while</a:t>
            </a:r>
            <a:r>
              <a:rPr lang="fr-BE" dirty="0"/>
              <a:t> </a:t>
            </a:r>
            <a:r>
              <a:rPr lang="fr-BE" dirty="0" err="1"/>
              <a:t>maintaining</a:t>
            </a:r>
            <a:r>
              <a:rPr lang="fr-BE" dirty="0"/>
              <a:t> </a:t>
            </a:r>
            <a:r>
              <a:rPr lang="fr-BE" dirty="0" err="1"/>
              <a:t>ecological</a:t>
            </a:r>
            <a:r>
              <a:rPr lang="fr-BE" dirty="0"/>
              <a:t> </a:t>
            </a:r>
            <a:r>
              <a:rPr lang="fr-BE" dirty="0" err="1"/>
              <a:t>validity</a:t>
            </a:r>
            <a:r>
              <a:rPr lang="fr-BE" dirty="0"/>
              <a:t>?</a:t>
            </a:r>
          </a:p>
          <a:p>
            <a:r>
              <a:rPr lang="fr-BE" dirty="0"/>
              <a:t>And </a:t>
            </a:r>
            <a:r>
              <a:rPr lang="fr-BE" dirty="0" err="1"/>
              <a:t>third</a:t>
            </a:r>
            <a:r>
              <a:rPr lang="fr-BE" dirty="0"/>
              <a:t>, are </a:t>
            </a:r>
            <a:r>
              <a:rPr lang="fr-BE" dirty="0" err="1"/>
              <a:t>there</a:t>
            </a:r>
            <a:r>
              <a:rPr lang="fr-BE" dirty="0"/>
              <a:t> </a:t>
            </a:r>
            <a:r>
              <a:rPr lang="fr-BE" dirty="0" err="1"/>
              <a:t>other</a:t>
            </a:r>
            <a:r>
              <a:rPr lang="fr-BE" dirty="0"/>
              <a:t> </a:t>
            </a:r>
            <a:r>
              <a:rPr lang="fr-BE" dirty="0" err="1"/>
              <a:t>methodological</a:t>
            </a:r>
            <a:r>
              <a:rPr lang="fr-BE" dirty="0"/>
              <a:t> </a:t>
            </a:r>
            <a:r>
              <a:rPr lang="fr-BE" dirty="0" err="1"/>
              <a:t>approaches</a:t>
            </a:r>
            <a:r>
              <a:rPr lang="fr-BE" dirty="0"/>
              <a:t> </a:t>
            </a:r>
            <a:r>
              <a:rPr lang="fr-BE" dirty="0" err="1"/>
              <a:t>that</a:t>
            </a:r>
            <a:r>
              <a:rPr lang="fr-BE" dirty="0"/>
              <a:t> I </a:t>
            </a:r>
            <a:r>
              <a:rPr lang="fr-BE" dirty="0" err="1"/>
              <a:t>should</a:t>
            </a:r>
            <a:r>
              <a:rPr lang="fr-BE" dirty="0"/>
              <a:t> </a:t>
            </a:r>
            <a:r>
              <a:rPr lang="fr-BE" dirty="0" err="1"/>
              <a:t>consider</a:t>
            </a:r>
            <a:r>
              <a:rPr lang="fr-BE" dirty="0"/>
              <a:t> </a:t>
            </a:r>
            <a:r>
              <a:rPr lang="fr-BE" dirty="0" err="1"/>
              <a:t>before</a:t>
            </a:r>
            <a:r>
              <a:rPr lang="fr-BE" dirty="0"/>
              <a:t> </a:t>
            </a:r>
            <a:r>
              <a:rPr lang="fr-BE" dirty="0" err="1"/>
              <a:t>moving</a:t>
            </a:r>
            <a:r>
              <a:rPr lang="fr-BE" dirty="0"/>
              <a:t> </a:t>
            </a:r>
            <a:r>
              <a:rPr lang="fr-BE" dirty="0" err="1"/>
              <a:t>into</a:t>
            </a:r>
            <a:r>
              <a:rPr lang="fr-BE" dirty="0"/>
              <a:t> Part II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25969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Linguistic</a:t>
            </a:r>
            <a:r>
              <a:rPr lang="fr-BE" dirty="0"/>
              <a:t> </a:t>
            </a:r>
            <a:r>
              <a:rPr lang="fr-BE" dirty="0" err="1"/>
              <a:t>complexity</a:t>
            </a:r>
            <a:r>
              <a:rPr lang="fr-BE" dirty="0"/>
              <a:t> </a:t>
            </a:r>
            <a:r>
              <a:rPr lang="fr-BE" dirty="0" err="1"/>
              <a:t>used</a:t>
            </a:r>
            <a:r>
              <a:rPr lang="fr-BE" dirty="0"/>
              <a:t> to </a:t>
            </a:r>
            <a:r>
              <a:rPr lang="fr-BE" dirty="0" err="1"/>
              <a:t>describe</a:t>
            </a:r>
            <a:r>
              <a:rPr lang="fr-BE" dirty="0"/>
              <a:t>, </a:t>
            </a:r>
            <a:r>
              <a:rPr lang="fr-BE" dirty="0" err="1"/>
              <a:t>assess</a:t>
            </a:r>
            <a:r>
              <a:rPr lang="fr-BE" dirty="0"/>
              <a:t> and </a:t>
            </a:r>
            <a:r>
              <a:rPr lang="fr-BE" dirty="0" err="1"/>
              <a:t>track</a:t>
            </a:r>
            <a:r>
              <a:rPr lang="fr-BE" dirty="0"/>
              <a:t> L2 </a:t>
            </a:r>
            <a:r>
              <a:rPr lang="fr-BE" dirty="0" err="1"/>
              <a:t>development</a:t>
            </a:r>
            <a:endParaRPr lang="fr-BE" dirty="0"/>
          </a:p>
          <a:p>
            <a:r>
              <a:rPr lang="fr-BE" dirty="0"/>
              <a:t>But has </a:t>
            </a:r>
            <a:r>
              <a:rPr lang="fr-BE" dirty="0" err="1"/>
              <a:t>traditionally</a:t>
            </a:r>
            <a:r>
              <a:rPr lang="fr-BE" dirty="0"/>
              <a:t> </a:t>
            </a:r>
            <a:r>
              <a:rPr lang="fr-BE" dirty="0" err="1"/>
              <a:t>focused</a:t>
            </a:r>
            <a:r>
              <a:rPr lang="fr-BE" dirty="0"/>
              <a:t> on lexical and </a:t>
            </a:r>
            <a:r>
              <a:rPr lang="fr-BE" dirty="0" err="1"/>
              <a:t>syntactic</a:t>
            </a:r>
            <a:r>
              <a:rPr lang="fr-BE" dirty="0"/>
              <a:t> dimensions</a:t>
            </a:r>
          </a:p>
          <a:p>
            <a:r>
              <a:rPr lang="fr-BE" dirty="0" err="1"/>
              <a:t>Yet</a:t>
            </a:r>
            <a:r>
              <a:rPr lang="fr-BE" dirty="0"/>
              <a:t>, </a:t>
            </a:r>
            <a:r>
              <a:rPr lang="fr-BE" dirty="0" err="1"/>
              <a:t>phraseological</a:t>
            </a:r>
            <a:r>
              <a:rPr lang="fr-BE" dirty="0"/>
              <a:t> </a:t>
            </a:r>
            <a:r>
              <a:rPr lang="fr-BE" dirty="0" err="1"/>
              <a:t>units</a:t>
            </a:r>
            <a:r>
              <a:rPr lang="fr-BE" dirty="0"/>
              <a:t> are </a:t>
            </a:r>
            <a:r>
              <a:rPr lang="fr-BE" dirty="0" err="1"/>
              <a:t>also</a:t>
            </a:r>
            <a:r>
              <a:rPr lang="fr-BE" dirty="0"/>
              <a:t> an important aspect of </a:t>
            </a:r>
            <a:r>
              <a:rPr lang="fr-BE" dirty="0" err="1"/>
              <a:t>language</a:t>
            </a:r>
            <a:r>
              <a:rPr lang="fr-BE" dirty="0"/>
              <a:t> </a:t>
            </a:r>
            <a:r>
              <a:rPr lang="fr-BE" dirty="0" err="1"/>
              <a:t>proficiency</a:t>
            </a:r>
            <a:r>
              <a:rPr lang="fr-BE" dirty="0"/>
              <a:t> </a:t>
            </a:r>
            <a:r>
              <a:rPr lang="fr-BE" dirty="0" err="1"/>
              <a:t>because</a:t>
            </a:r>
            <a:r>
              <a:rPr lang="fr-BE" dirty="0"/>
              <a:t> </a:t>
            </a:r>
            <a:r>
              <a:rPr lang="fr-BE" dirty="0" err="1"/>
              <a:t>we</a:t>
            </a:r>
            <a:r>
              <a:rPr lang="fr-BE" dirty="0"/>
              <a:t> know more </a:t>
            </a:r>
            <a:r>
              <a:rPr lang="fr-BE" dirty="0" err="1"/>
              <a:t>proficient</a:t>
            </a:r>
            <a:r>
              <a:rPr lang="fr-BE" dirty="0"/>
              <a:t> </a:t>
            </a:r>
            <a:r>
              <a:rPr lang="fr-BE" dirty="0" err="1"/>
              <a:t>learners</a:t>
            </a:r>
            <a:r>
              <a:rPr lang="fr-BE" dirty="0"/>
              <a:t> use </a:t>
            </a:r>
            <a:r>
              <a:rPr lang="fr-BE" dirty="0" err="1"/>
              <a:t>phraseological</a:t>
            </a:r>
            <a:r>
              <a:rPr lang="fr-BE" dirty="0"/>
              <a:t> </a:t>
            </a:r>
            <a:r>
              <a:rPr lang="fr-BE" dirty="0" err="1"/>
              <a:t>units</a:t>
            </a:r>
            <a:r>
              <a:rPr lang="fr-BE" dirty="0"/>
              <a:t> </a:t>
            </a:r>
            <a:r>
              <a:rPr lang="fr-BE" dirty="0" err="1"/>
              <a:t>differently</a:t>
            </a:r>
            <a:r>
              <a:rPr lang="fr-BE" dirty="0"/>
              <a:t> </a:t>
            </a:r>
            <a:r>
              <a:rPr lang="fr-BE" dirty="0" err="1"/>
              <a:t>than</a:t>
            </a:r>
            <a:r>
              <a:rPr lang="fr-BE" dirty="0"/>
              <a:t> </a:t>
            </a:r>
            <a:r>
              <a:rPr lang="fr-BE" dirty="0" err="1"/>
              <a:t>beginners</a:t>
            </a:r>
            <a:endParaRPr lang="fr-BE" dirty="0"/>
          </a:p>
          <a:p>
            <a:endParaRPr lang="fr-BE" dirty="0"/>
          </a:p>
          <a:p>
            <a:r>
              <a:rPr lang="fr-BE" dirty="0"/>
              <a:t>This has </a:t>
            </a:r>
            <a:r>
              <a:rPr lang="fr-BE" dirty="0" err="1"/>
              <a:t>led</a:t>
            </a:r>
            <a:r>
              <a:rPr lang="fr-BE" dirty="0"/>
              <a:t> to an </a:t>
            </a:r>
            <a:r>
              <a:rPr lang="fr-BE" dirty="0" err="1"/>
              <a:t>increasing</a:t>
            </a:r>
            <a:r>
              <a:rPr lang="fr-BE" dirty="0"/>
              <a:t> </a:t>
            </a:r>
            <a:r>
              <a:rPr lang="fr-BE" dirty="0" err="1"/>
              <a:t>interest</a:t>
            </a:r>
            <a:r>
              <a:rPr lang="fr-BE" dirty="0"/>
              <a:t> in </a:t>
            </a:r>
            <a:r>
              <a:rPr lang="fr-BE" dirty="0" err="1"/>
              <a:t>developing</a:t>
            </a:r>
            <a:r>
              <a:rPr lang="fr-BE" dirty="0"/>
              <a:t> </a:t>
            </a:r>
            <a:r>
              <a:rPr lang="fr-BE" dirty="0" err="1"/>
              <a:t>measures</a:t>
            </a:r>
            <a:r>
              <a:rPr lang="fr-BE" dirty="0"/>
              <a:t> of </a:t>
            </a:r>
            <a:r>
              <a:rPr lang="fr-BE" dirty="0" err="1"/>
              <a:t>phraseological</a:t>
            </a:r>
            <a:r>
              <a:rPr lang="fr-BE" dirty="0"/>
              <a:t> </a:t>
            </a:r>
            <a:r>
              <a:rPr lang="fr-BE" dirty="0" err="1"/>
              <a:t>complexity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83890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PC </a:t>
            </a:r>
            <a:r>
              <a:rPr lang="fr-BE" dirty="0" err="1"/>
              <a:t>was</a:t>
            </a:r>
            <a:r>
              <a:rPr lang="fr-BE" dirty="0"/>
              <a:t> </a:t>
            </a:r>
            <a:r>
              <a:rPr lang="fr-BE" dirty="0" err="1"/>
              <a:t>originally</a:t>
            </a:r>
            <a:r>
              <a:rPr lang="fr-BE" dirty="0"/>
              <a:t> </a:t>
            </a:r>
            <a:r>
              <a:rPr lang="fr-BE" dirty="0" err="1"/>
              <a:t>conceptualised</a:t>
            </a:r>
            <a:r>
              <a:rPr lang="fr-BE" dirty="0"/>
              <a:t> as </a:t>
            </a:r>
            <a:r>
              <a:rPr lang="fr-BE" dirty="0" err="1"/>
              <a:t>diversity</a:t>
            </a:r>
            <a:r>
              <a:rPr lang="fr-BE" dirty="0"/>
              <a:t> + sophistication but </a:t>
            </a:r>
            <a:r>
              <a:rPr lang="fr-BE" dirty="0" err="1"/>
              <a:t>following</a:t>
            </a:r>
            <a:r>
              <a:rPr lang="fr-BE" dirty="0"/>
              <a:t> Spina (2025) suggestion of </a:t>
            </a:r>
            <a:r>
              <a:rPr lang="fr-BE" dirty="0" err="1"/>
              <a:t>density+diversity+distance</a:t>
            </a:r>
            <a:r>
              <a:rPr lang="fr-BE" dirty="0"/>
              <a:t> </a:t>
            </a:r>
            <a:r>
              <a:rPr lang="fr-BE" dirty="0" err="1"/>
              <a:t>we</a:t>
            </a:r>
            <a:r>
              <a:rPr lang="fr-BE" dirty="0"/>
              <a:t> have </a:t>
            </a:r>
            <a:r>
              <a:rPr lang="fr-BE" dirty="0" err="1"/>
              <a:t>added</a:t>
            </a:r>
            <a:r>
              <a:rPr lang="fr-BE" dirty="0"/>
              <a:t> « </a:t>
            </a:r>
            <a:r>
              <a:rPr lang="fr-BE" dirty="0" err="1"/>
              <a:t>density</a:t>
            </a:r>
            <a:r>
              <a:rPr lang="fr-BE" dirty="0"/>
              <a:t> » to </a:t>
            </a:r>
            <a:r>
              <a:rPr lang="fr-BE" dirty="0" err="1"/>
              <a:t>our</a:t>
            </a:r>
            <a:r>
              <a:rPr lang="fr-BE" dirty="0"/>
              <a:t> </a:t>
            </a:r>
            <a:r>
              <a:rPr lang="fr-BE" dirty="0" err="1"/>
              <a:t>measures</a:t>
            </a:r>
            <a:r>
              <a:rPr lang="fr-BE" dirty="0"/>
              <a:t> of but </a:t>
            </a:r>
            <a:r>
              <a:rPr lang="fr-BE" dirty="0" err="1"/>
              <a:t>excluded</a:t>
            </a:r>
            <a:r>
              <a:rPr lang="fr-BE" dirty="0"/>
              <a:t> distance as </a:t>
            </a:r>
            <a:r>
              <a:rPr lang="fr-BE" dirty="0" err="1"/>
              <a:t>it</a:t>
            </a:r>
            <a:r>
              <a:rPr lang="fr-BE" dirty="0"/>
              <a:t> </a:t>
            </a:r>
            <a:r>
              <a:rPr lang="fr-BE" dirty="0" err="1"/>
              <a:t>overlaps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lexical and </a:t>
            </a:r>
            <a:r>
              <a:rPr lang="fr-BE" dirty="0" err="1"/>
              <a:t>syntactic</a:t>
            </a:r>
            <a:r>
              <a:rPr lang="fr-BE" dirty="0"/>
              <a:t> </a:t>
            </a:r>
            <a:r>
              <a:rPr lang="fr-BE" dirty="0" err="1"/>
              <a:t>complexity</a:t>
            </a:r>
            <a:r>
              <a:rPr lang="fr-BE" dirty="0"/>
              <a:t> </a:t>
            </a:r>
            <a:r>
              <a:rPr lang="fr-BE" dirty="0" err="1"/>
              <a:t>measures</a:t>
            </a:r>
            <a:r>
              <a:rPr lang="fr-BE" dirty="0"/>
              <a:t> and </a:t>
            </a:r>
            <a:r>
              <a:rPr lang="fr-BE" dirty="0" err="1"/>
              <a:t>we</a:t>
            </a:r>
            <a:r>
              <a:rPr lang="fr-BE" dirty="0"/>
              <a:t> </a:t>
            </a:r>
            <a:r>
              <a:rPr lang="fr-BE" dirty="0" err="1"/>
              <a:t>want</a:t>
            </a:r>
            <a:r>
              <a:rPr lang="fr-BE" dirty="0"/>
              <a:t> to </a:t>
            </a:r>
            <a:r>
              <a:rPr lang="fr-BE" dirty="0" err="1"/>
              <a:t>maintain</a:t>
            </a:r>
            <a:r>
              <a:rPr lang="fr-BE" dirty="0"/>
              <a:t> the </a:t>
            </a:r>
            <a:r>
              <a:rPr lang="fr-BE" dirty="0" err="1"/>
              <a:t>distinctiveness</a:t>
            </a:r>
            <a:r>
              <a:rPr lang="fr-BE" dirty="0"/>
              <a:t> of the </a:t>
            </a:r>
            <a:r>
              <a:rPr lang="fr-BE" dirty="0" err="1"/>
              <a:t>construct</a:t>
            </a:r>
            <a:r>
              <a:rPr lang="fr-BE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78401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4E5E2-A628-8186-52DF-A4BCF9A74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ECE211-7E98-F8F6-763E-7E64091F9D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0E4BA3-188A-61B1-6D08-05B157FAF7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Since 2019, PC has </a:t>
            </a:r>
            <a:r>
              <a:rPr lang="fr-BE" dirty="0" err="1"/>
              <a:t>proven</a:t>
            </a:r>
            <a:r>
              <a:rPr lang="fr-BE" dirty="0"/>
              <a:t> </a:t>
            </a:r>
            <a:r>
              <a:rPr lang="fr-BE" dirty="0" err="1"/>
              <a:t>useful</a:t>
            </a:r>
            <a:r>
              <a:rPr lang="fr-BE" dirty="0"/>
              <a:t> for </a:t>
            </a:r>
            <a:r>
              <a:rPr lang="fr-BE" dirty="0" err="1"/>
              <a:t>measuring</a:t>
            </a:r>
            <a:r>
              <a:rPr lang="fr-BE" dirty="0"/>
              <a:t> </a:t>
            </a:r>
            <a:r>
              <a:rPr lang="fr-BE" dirty="0" err="1"/>
              <a:t>learner</a:t>
            </a:r>
            <a:r>
              <a:rPr lang="fr-BE" dirty="0"/>
              <a:t> </a:t>
            </a:r>
            <a:r>
              <a:rPr lang="fr-BE" dirty="0" err="1"/>
              <a:t>language</a:t>
            </a:r>
            <a:endParaRPr lang="fr-BE" dirty="0"/>
          </a:p>
          <a:p>
            <a:endParaRPr lang="fr-BE" dirty="0"/>
          </a:p>
          <a:p>
            <a:r>
              <a:rPr lang="fr-BE" dirty="0"/>
              <a:t>Measures of PS in </a:t>
            </a:r>
            <a:r>
              <a:rPr lang="fr-BE" dirty="0" err="1"/>
              <a:t>particular</a:t>
            </a:r>
            <a:r>
              <a:rPr lang="fr-BE" dirty="0"/>
              <a:t> can </a:t>
            </a:r>
            <a:r>
              <a:rPr lang="fr-BE" dirty="0" err="1"/>
              <a:t>effectively</a:t>
            </a:r>
            <a:r>
              <a:rPr lang="fr-BE" dirty="0"/>
              <a:t> </a:t>
            </a:r>
            <a:r>
              <a:rPr lang="fr-BE" dirty="0" err="1"/>
              <a:t>distinguish</a:t>
            </a:r>
            <a:r>
              <a:rPr lang="fr-BE" dirty="0"/>
              <a:t> </a:t>
            </a:r>
            <a:r>
              <a:rPr lang="fr-BE" dirty="0" err="1"/>
              <a:t>between</a:t>
            </a:r>
            <a:r>
              <a:rPr lang="fr-BE" dirty="0"/>
              <a:t> CEFR </a:t>
            </a:r>
            <a:r>
              <a:rPr lang="fr-BE" dirty="0" err="1"/>
              <a:t>levels</a:t>
            </a:r>
            <a:r>
              <a:rPr lang="fr-BE" dirty="0"/>
              <a:t> in </a:t>
            </a:r>
            <a:r>
              <a:rPr lang="fr-BE" dirty="0" err="1"/>
              <a:t>learner</a:t>
            </a:r>
            <a:r>
              <a:rPr lang="fr-BE" dirty="0"/>
              <a:t> </a:t>
            </a:r>
            <a:r>
              <a:rPr lang="fr-BE" dirty="0" err="1"/>
              <a:t>texts</a:t>
            </a:r>
            <a:endParaRPr lang="fr-BE" dirty="0"/>
          </a:p>
          <a:p>
            <a:r>
              <a:rPr lang="fr-BE" dirty="0"/>
              <a:t>Measures of PC </a:t>
            </a:r>
            <a:r>
              <a:rPr lang="fr-BE" dirty="0" err="1"/>
              <a:t>increase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</a:t>
            </a:r>
            <a:r>
              <a:rPr lang="fr-BE" dirty="0" err="1"/>
              <a:t>proficiency</a:t>
            </a:r>
            <a:r>
              <a:rPr lang="fr-BE" dirty="0"/>
              <a:t> (</a:t>
            </a:r>
            <a:r>
              <a:rPr lang="fr-BE" dirty="0" err="1"/>
              <a:t>particularly</a:t>
            </a:r>
            <a:r>
              <a:rPr lang="fr-BE" dirty="0"/>
              <a:t> in </a:t>
            </a:r>
            <a:r>
              <a:rPr lang="fr-BE" dirty="0" err="1"/>
              <a:t>written</a:t>
            </a:r>
            <a:r>
              <a:rPr lang="fr-BE" dirty="0"/>
              <a:t> production)</a:t>
            </a:r>
          </a:p>
          <a:p>
            <a:endParaRPr lang="fr-BE" dirty="0"/>
          </a:p>
          <a:p>
            <a:r>
              <a:rPr lang="fr-BE" dirty="0" err="1"/>
              <a:t>However</a:t>
            </a:r>
            <a:r>
              <a:rPr lang="fr-BE" dirty="0"/>
              <a:t>, </a:t>
            </a:r>
            <a:r>
              <a:rPr lang="fr-BE" dirty="0" err="1"/>
              <a:t>these</a:t>
            </a:r>
            <a:r>
              <a:rPr lang="fr-BE" dirty="0"/>
              <a:t> </a:t>
            </a:r>
            <a:r>
              <a:rPr lang="fr-BE" dirty="0" err="1"/>
              <a:t>findings</a:t>
            </a:r>
            <a:r>
              <a:rPr lang="fr-BE" dirty="0"/>
              <a:t> are all </a:t>
            </a:r>
            <a:r>
              <a:rPr lang="fr-BE" dirty="0" err="1"/>
              <a:t>based</a:t>
            </a:r>
            <a:r>
              <a:rPr lang="fr-BE" dirty="0"/>
              <a:t> on </a:t>
            </a:r>
            <a:r>
              <a:rPr lang="fr-BE" dirty="0" err="1"/>
              <a:t>automated</a:t>
            </a:r>
            <a:r>
              <a:rPr lang="fr-BE" dirty="0"/>
              <a:t> corpus-</a:t>
            </a:r>
            <a:r>
              <a:rPr lang="fr-BE" dirty="0" err="1"/>
              <a:t>based</a:t>
            </a:r>
            <a:r>
              <a:rPr lang="fr-BE" dirty="0"/>
              <a:t> </a:t>
            </a:r>
            <a:r>
              <a:rPr lang="fr-BE" dirty="0" err="1"/>
              <a:t>measures</a:t>
            </a:r>
            <a:endParaRPr lang="fr-BE" dirty="0"/>
          </a:p>
          <a:p>
            <a:r>
              <a:rPr lang="fr-BE" dirty="0" err="1"/>
              <a:t>Which</a:t>
            </a:r>
            <a:r>
              <a:rPr lang="fr-BE" dirty="0"/>
              <a:t> </a:t>
            </a:r>
            <a:r>
              <a:rPr lang="fr-BE" dirty="0" err="1"/>
              <a:t>raises</a:t>
            </a:r>
            <a:r>
              <a:rPr lang="fr-BE" dirty="0"/>
              <a:t> the important question: do </a:t>
            </a:r>
            <a:r>
              <a:rPr lang="fr-BE" dirty="0" err="1"/>
              <a:t>these</a:t>
            </a:r>
            <a:r>
              <a:rPr lang="fr-BE" dirty="0"/>
              <a:t> </a:t>
            </a:r>
            <a:r>
              <a:rPr lang="fr-BE" dirty="0" err="1"/>
              <a:t>measures</a:t>
            </a:r>
            <a:r>
              <a:rPr lang="fr-BE" dirty="0"/>
              <a:t> </a:t>
            </a:r>
            <a:r>
              <a:rPr lang="fr-BE" dirty="0" err="1"/>
              <a:t>reflect</a:t>
            </a:r>
            <a:r>
              <a:rPr lang="fr-BE" dirty="0"/>
              <a:t> </a:t>
            </a:r>
            <a:r>
              <a:rPr lang="fr-BE" dirty="0" err="1"/>
              <a:t>human</a:t>
            </a:r>
            <a:r>
              <a:rPr lang="fr-BE" dirty="0"/>
              <a:t> perception of pc?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7D8B6-8FF7-9931-D971-311FD8039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78855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This </a:t>
            </a:r>
            <a:r>
              <a:rPr lang="fr-BE" dirty="0" err="1"/>
              <a:t>brings</a:t>
            </a:r>
            <a:r>
              <a:rPr lang="fr-BE" dirty="0"/>
              <a:t> me to </a:t>
            </a:r>
            <a:r>
              <a:rPr lang="fr-BE" dirty="0" err="1"/>
              <a:t>my</a:t>
            </a:r>
            <a:r>
              <a:rPr lang="fr-BE" dirty="0"/>
              <a:t> </a:t>
            </a:r>
            <a:r>
              <a:rPr lang="fr-BE" dirty="0" err="1"/>
              <a:t>research</a:t>
            </a:r>
            <a:r>
              <a:rPr lang="fr-BE" dirty="0"/>
              <a:t> gap</a:t>
            </a:r>
          </a:p>
          <a:p>
            <a:endParaRPr lang="fr-BE" dirty="0"/>
          </a:p>
          <a:p>
            <a:r>
              <a:rPr lang="fr-BE" dirty="0" err="1"/>
              <a:t>Linguistic</a:t>
            </a:r>
            <a:r>
              <a:rPr lang="fr-BE" dirty="0"/>
              <a:t> </a:t>
            </a:r>
            <a:r>
              <a:rPr lang="fr-BE" dirty="0" err="1"/>
              <a:t>constructs</a:t>
            </a:r>
            <a:r>
              <a:rPr lang="fr-BE" dirty="0"/>
              <a:t> are </a:t>
            </a:r>
            <a:r>
              <a:rPr lang="fr-BE" dirty="0" err="1"/>
              <a:t>rarely</a:t>
            </a:r>
            <a:r>
              <a:rPr lang="fr-BE" dirty="0"/>
              <a:t> </a:t>
            </a:r>
            <a:r>
              <a:rPr lang="fr-BE" dirty="0" err="1"/>
              <a:t>validated</a:t>
            </a:r>
            <a:r>
              <a:rPr lang="fr-BE" dirty="0"/>
              <a:t> </a:t>
            </a:r>
            <a:r>
              <a:rPr lang="fr-BE" dirty="0" err="1"/>
              <a:t>using</a:t>
            </a:r>
            <a:r>
              <a:rPr lang="fr-BE" dirty="0"/>
              <a:t> </a:t>
            </a:r>
            <a:r>
              <a:rPr lang="fr-BE" dirty="0" err="1"/>
              <a:t>human</a:t>
            </a:r>
            <a:r>
              <a:rPr lang="fr-BE" dirty="0"/>
              <a:t> perception data</a:t>
            </a:r>
          </a:p>
          <a:p>
            <a:r>
              <a:rPr lang="fr-BE" dirty="0" err="1"/>
              <a:t>Currently</a:t>
            </a:r>
            <a:r>
              <a:rPr lang="fr-BE" dirty="0"/>
              <a:t>, PC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being</a:t>
            </a:r>
            <a:r>
              <a:rPr lang="fr-BE" dirty="0"/>
              <a:t> </a:t>
            </a:r>
            <a:r>
              <a:rPr lang="fr-BE" dirty="0" err="1"/>
              <a:t>measured</a:t>
            </a:r>
            <a:r>
              <a:rPr lang="fr-BE" dirty="0"/>
              <a:t> </a:t>
            </a:r>
            <a:r>
              <a:rPr lang="fr-BE" dirty="0" err="1"/>
              <a:t>only</a:t>
            </a:r>
            <a:r>
              <a:rPr lang="fr-BE" dirty="0"/>
              <a:t> </a:t>
            </a:r>
            <a:r>
              <a:rPr lang="fr-BE" dirty="0" err="1"/>
              <a:t>using</a:t>
            </a:r>
            <a:r>
              <a:rPr lang="fr-BE" dirty="0"/>
              <a:t> </a:t>
            </a:r>
            <a:r>
              <a:rPr lang="fr-BE" dirty="0" err="1"/>
              <a:t>these</a:t>
            </a:r>
            <a:r>
              <a:rPr lang="fr-BE" dirty="0"/>
              <a:t> corpus </a:t>
            </a:r>
            <a:r>
              <a:rPr lang="fr-BE" dirty="0" err="1"/>
              <a:t>based</a:t>
            </a:r>
            <a:r>
              <a:rPr lang="fr-BE" dirty="0"/>
              <a:t> indices</a:t>
            </a:r>
          </a:p>
          <a:p>
            <a:r>
              <a:rPr lang="fr-BE" dirty="0" err="1"/>
              <a:t>We</a:t>
            </a:r>
            <a:r>
              <a:rPr lang="fr-BE" dirty="0"/>
              <a:t> do not know if </a:t>
            </a:r>
            <a:r>
              <a:rPr lang="fr-BE" dirty="0" err="1"/>
              <a:t>these</a:t>
            </a:r>
            <a:r>
              <a:rPr lang="fr-BE" dirty="0"/>
              <a:t> indices </a:t>
            </a:r>
            <a:r>
              <a:rPr lang="fr-BE" dirty="0" err="1"/>
              <a:t>align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how </a:t>
            </a:r>
            <a:r>
              <a:rPr lang="fr-BE" dirty="0" err="1"/>
              <a:t>humans</a:t>
            </a:r>
            <a:r>
              <a:rPr lang="fr-BE" dirty="0"/>
              <a:t> </a:t>
            </a:r>
            <a:r>
              <a:rPr lang="fr-BE" dirty="0" err="1"/>
              <a:t>actually</a:t>
            </a:r>
            <a:r>
              <a:rPr lang="fr-BE" dirty="0"/>
              <a:t> </a:t>
            </a:r>
            <a:r>
              <a:rPr lang="fr-BE" dirty="0" err="1"/>
              <a:t>perceive</a:t>
            </a:r>
            <a:r>
              <a:rPr lang="fr-BE" dirty="0"/>
              <a:t> </a:t>
            </a:r>
            <a:r>
              <a:rPr lang="fr-BE" dirty="0" err="1"/>
              <a:t>phraseological</a:t>
            </a:r>
            <a:r>
              <a:rPr lang="fr-BE" dirty="0"/>
              <a:t> </a:t>
            </a:r>
            <a:r>
              <a:rPr lang="fr-BE" dirty="0" err="1"/>
              <a:t>complexity</a:t>
            </a:r>
            <a:endParaRPr lang="fr-BE" dirty="0"/>
          </a:p>
          <a:p>
            <a:r>
              <a:rPr lang="fr-BE" dirty="0"/>
              <a:t>This </a:t>
            </a:r>
            <a:r>
              <a:rPr lang="fr-BE" dirty="0" err="1"/>
              <a:t>project</a:t>
            </a:r>
            <a:r>
              <a:rPr lang="fr-BE" dirty="0"/>
              <a:t> </a:t>
            </a:r>
            <a:r>
              <a:rPr lang="fr-BE" dirty="0" err="1"/>
              <a:t>addresses</a:t>
            </a:r>
            <a:r>
              <a:rPr lang="fr-BE" dirty="0"/>
              <a:t> the </a:t>
            </a:r>
            <a:r>
              <a:rPr lang="fr-BE" dirty="0" err="1"/>
              <a:t>contruct</a:t>
            </a:r>
            <a:r>
              <a:rPr lang="fr-BE" dirty="0"/>
              <a:t> </a:t>
            </a:r>
            <a:r>
              <a:rPr lang="fr-BE" dirty="0" err="1"/>
              <a:t>validity</a:t>
            </a:r>
            <a:r>
              <a:rPr lang="fr-BE" dirty="0"/>
              <a:t> of PC </a:t>
            </a:r>
            <a:r>
              <a:rPr lang="fr-BE" dirty="0" err="1"/>
              <a:t>through</a:t>
            </a:r>
            <a:r>
              <a:rPr lang="fr-BE" dirty="0"/>
              <a:t> CJ </a:t>
            </a:r>
            <a:r>
              <a:rPr lang="fr-BE" dirty="0" err="1"/>
              <a:t>method</a:t>
            </a:r>
            <a:r>
              <a:rPr lang="fr-BE" dirty="0"/>
              <a:t> (</a:t>
            </a:r>
            <a:r>
              <a:rPr lang="fr-BE" dirty="0" err="1"/>
              <a:t>gathers</a:t>
            </a:r>
            <a:r>
              <a:rPr lang="fr-BE" dirty="0"/>
              <a:t> </a:t>
            </a:r>
            <a:r>
              <a:rPr lang="fr-BE" dirty="0" err="1"/>
              <a:t>human</a:t>
            </a:r>
            <a:r>
              <a:rPr lang="fr-BE" dirty="0"/>
              <a:t> perception data)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12375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Project </a:t>
            </a:r>
            <a:r>
              <a:rPr lang="fr-BE" dirty="0" err="1"/>
              <a:t>divided</a:t>
            </a:r>
            <a:r>
              <a:rPr lang="fr-BE" dirty="0"/>
              <a:t> in </a:t>
            </a:r>
            <a:r>
              <a:rPr lang="fr-BE" dirty="0" err="1"/>
              <a:t>three</a:t>
            </a:r>
            <a:r>
              <a:rPr lang="fr-BE" dirty="0"/>
              <a:t> parts</a:t>
            </a:r>
          </a:p>
          <a:p>
            <a:endParaRPr lang="fr-BE" dirty="0"/>
          </a:p>
          <a:p>
            <a:r>
              <a:rPr lang="fr-BE" dirty="0"/>
              <a:t>PS in collocations: </a:t>
            </a:r>
            <a:r>
              <a:rPr lang="fr-BE" dirty="0" err="1"/>
              <a:t>determine</a:t>
            </a:r>
            <a:r>
              <a:rPr lang="fr-BE" dirty="0"/>
              <a:t> if people </a:t>
            </a:r>
            <a:r>
              <a:rPr lang="fr-BE" dirty="0" err="1"/>
              <a:t>share</a:t>
            </a:r>
            <a:r>
              <a:rPr lang="fr-BE" dirty="0"/>
              <a:t> a perception about </a:t>
            </a:r>
            <a:r>
              <a:rPr lang="fr-BE" dirty="0" err="1"/>
              <a:t>what</a:t>
            </a:r>
            <a:r>
              <a:rPr lang="fr-BE" dirty="0"/>
              <a:t> </a:t>
            </a:r>
            <a:r>
              <a:rPr lang="fr-BE" dirty="0" err="1"/>
              <a:t>makes</a:t>
            </a:r>
            <a:r>
              <a:rPr lang="fr-BE" dirty="0"/>
              <a:t> </a:t>
            </a:r>
            <a:r>
              <a:rPr lang="fr-BE" dirty="0" err="1"/>
              <a:t>phraseological</a:t>
            </a:r>
            <a:r>
              <a:rPr lang="fr-BE" dirty="0"/>
              <a:t> </a:t>
            </a:r>
            <a:r>
              <a:rPr lang="fr-BE" dirty="0" err="1"/>
              <a:t>units</a:t>
            </a:r>
            <a:r>
              <a:rPr lang="fr-BE" dirty="0"/>
              <a:t> </a:t>
            </a:r>
            <a:r>
              <a:rPr lang="fr-BE" dirty="0" err="1"/>
              <a:t>sophisticated</a:t>
            </a:r>
            <a:endParaRPr lang="fr-BE" dirty="0"/>
          </a:p>
          <a:p>
            <a:r>
              <a:rPr lang="fr-BE" dirty="0"/>
              <a:t>Expand to PC in </a:t>
            </a:r>
            <a:r>
              <a:rPr lang="fr-BE" dirty="0" err="1"/>
              <a:t>learner</a:t>
            </a:r>
            <a:r>
              <a:rPr lang="fr-BE" dirty="0"/>
              <a:t> </a:t>
            </a:r>
            <a:r>
              <a:rPr lang="fr-BE" dirty="0" err="1"/>
              <a:t>texts</a:t>
            </a:r>
            <a:r>
              <a:rPr lang="fr-BE" dirty="0"/>
              <a:t>: </a:t>
            </a:r>
            <a:r>
              <a:rPr lang="fr-BE" dirty="0" err="1"/>
              <a:t>again</a:t>
            </a:r>
            <a:r>
              <a:rPr lang="fr-BE" dirty="0"/>
              <a:t> </a:t>
            </a:r>
            <a:r>
              <a:rPr lang="fr-BE" dirty="0" err="1"/>
              <a:t>looking</a:t>
            </a:r>
            <a:r>
              <a:rPr lang="fr-BE" dirty="0"/>
              <a:t> at </a:t>
            </a:r>
            <a:r>
              <a:rPr lang="fr-BE" dirty="0" err="1"/>
              <a:t>alignment</a:t>
            </a:r>
            <a:r>
              <a:rPr lang="fr-BE" dirty="0"/>
              <a:t> </a:t>
            </a:r>
            <a:r>
              <a:rPr lang="fr-BE" dirty="0" err="1"/>
              <a:t>between</a:t>
            </a:r>
            <a:r>
              <a:rPr lang="fr-BE" dirty="0"/>
              <a:t> corpus </a:t>
            </a:r>
            <a:r>
              <a:rPr lang="fr-BE" dirty="0" err="1"/>
              <a:t>measures</a:t>
            </a:r>
            <a:r>
              <a:rPr lang="fr-BE" dirty="0"/>
              <a:t> and </a:t>
            </a:r>
            <a:r>
              <a:rPr lang="fr-BE" dirty="0" err="1"/>
              <a:t>human</a:t>
            </a:r>
            <a:r>
              <a:rPr lang="fr-BE" dirty="0"/>
              <a:t> </a:t>
            </a:r>
            <a:r>
              <a:rPr lang="fr-BE" dirty="0" err="1"/>
              <a:t>judgments</a:t>
            </a:r>
            <a:endParaRPr lang="fr-BE" dirty="0"/>
          </a:p>
          <a:p>
            <a:r>
              <a:rPr lang="fr-BE" dirty="0"/>
              <a:t>Part III places PC </a:t>
            </a:r>
            <a:r>
              <a:rPr lang="fr-BE" dirty="0" err="1"/>
              <a:t>within</a:t>
            </a:r>
            <a:r>
              <a:rPr lang="fr-BE" dirty="0"/>
              <a:t> the </a:t>
            </a:r>
            <a:r>
              <a:rPr lang="fr-BE" dirty="0" err="1"/>
              <a:t>broader</a:t>
            </a:r>
            <a:r>
              <a:rPr lang="fr-BE" dirty="0"/>
              <a:t> </a:t>
            </a:r>
            <a:r>
              <a:rPr lang="fr-BE" dirty="0" err="1"/>
              <a:t>construct</a:t>
            </a:r>
            <a:r>
              <a:rPr lang="fr-BE" dirty="0"/>
              <a:t> of </a:t>
            </a:r>
            <a:r>
              <a:rPr lang="fr-BE" dirty="0" err="1"/>
              <a:t>phraseological</a:t>
            </a:r>
            <a:r>
              <a:rPr lang="fr-BE" dirty="0"/>
              <a:t> </a:t>
            </a:r>
            <a:r>
              <a:rPr lang="fr-BE" dirty="0" err="1"/>
              <a:t>competence</a:t>
            </a:r>
            <a:r>
              <a:rPr lang="fr-BE" dirty="0"/>
              <a:t> by </a:t>
            </a:r>
            <a:r>
              <a:rPr lang="fr-BE" dirty="0" err="1"/>
              <a:t>comparing</a:t>
            </a:r>
            <a:r>
              <a:rPr lang="fr-BE" dirty="0"/>
              <a:t> the influence of </a:t>
            </a:r>
            <a:r>
              <a:rPr lang="fr-BE" dirty="0" err="1"/>
              <a:t>complexity</a:t>
            </a:r>
            <a:r>
              <a:rPr lang="fr-BE" dirty="0"/>
              <a:t> and </a:t>
            </a:r>
            <a:r>
              <a:rPr lang="fr-BE" dirty="0" err="1"/>
              <a:t>accuracy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5687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Originates</a:t>
            </a:r>
            <a:r>
              <a:rPr lang="fr-BE" dirty="0"/>
              <a:t> in </a:t>
            </a:r>
            <a:r>
              <a:rPr lang="fr-BE" dirty="0" err="1"/>
              <a:t>field</a:t>
            </a:r>
            <a:r>
              <a:rPr lang="fr-BE" dirty="0"/>
              <a:t> of </a:t>
            </a:r>
            <a:r>
              <a:rPr lang="fr-BE" dirty="0" err="1"/>
              <a:t>psychology</a:t>
            </a:r>
            <a:r>
              <a:rPr lang="fr-BE" dirty="0"/>
              <a:t> to </a:t>
            </a:r>
            <a:r>
              <a:rPr lang="fr-BE" dirty="0" err="1"/>
              <a:t>gather</a:t>
            </a:r>
            <a:r>
              <a:rPr lang="fr-BE" dirty="0"/>
              <a:t> opinions, </a:t>
            </a:r>
            <a:r>
              <a:rPr lang="fr-BE" dirty="0" err="1"/>
              <a:t>adapted</a:t>
            </a:r>
            <a:r>
              <a:rPr lang="fr-BE" dirty="0"/>
              <a:t> to </a:t>
            </a:r>
            <a:r>
              <a:rPr lang="fr-BE" dirty="0" err="1"/>
              <a:t>assessment</a:t>
            </a:r>
            <a:r>
              <a:rPr lang="fr-BE" dirty="0"/>
              <a:t> </a:t>
            </a:r>
            <a:r>
              <a:rPr lang="fr-BE" dirty="0" err="1"/>
              <a:t>so</a:t>
            </a:r>
            <a:r>
              <a:rPr lang="fr-BE" dirty="0"/>
              <a:t> </a:t>
            </a:r>
            <a:r>
              <a:rPr lang="fr-BE" dirty="0" err="1"/>
              <a:t>it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actually</a:t>
            </a:r>
            <a:r>
              <a:rPr lang="fr-BE" dirty="0"/>
              <a:t> </a:t>
            </a:r>
            <a:r>
              <a:rPr lang="fr-BE" dirty="0" err="1"/>
              <a:t>used</a:t>
            </a:r>
            <a:r>
              <a:rPr lang="fr-BE" dirty="0"/>
              <a:t> in </a:t>
            </a:r>
            <a:r>
              <a:rPr lang="fr-BE" dirty="0" err="1"/>
              <a:t>schools</a:t>
            </a:r>
            <a:r>
              <a:rPr lang="fr-BE" dirty="0"/>
              <a:t>, and </a:t>
            </a:r>
            <a:r>
              <a:rPr lang="fr-BE" dirty="0" err="1"/>
              <a:t>most</a:t>
            </a:r>
            <a:r>
              <a:rPr lang="fr-BE" dirty="0"/>
              <a:t> </a:t>
            </a:r>
            <a:r>
              <a:rPr lang="fr-BE" dirty="0" err="1"/>
              <a:t>recently</a:t>
            </a:r>
            <a:r>
              <a:rPr lang="fr-BE" dirty="0"/>
              <a:t> </a:t>
            </a:r>
            <a:r>
              <a:rPr lang="fr-BE" dirty="0" err="1"/>
              <a:t>it</a:t>
            </a:r>
            <a:r>
              <a:rPr lang="fr-BE" dirty="0"/>
              <a:t> has been </a:t>
            </a:r>
            <a:r>
              <a:rPr lang="fr-BE" dirty="0" err="1"/>
              <a:t>adapted</a:t>
            </a:r>
            <a:r>
              <a:rPr lang="fr-BE" dirty="0"/>
              <a:t> to </a:t>
            </a:r>
            <a:r>
              <a:rPr lang="fr-BE" dirty="0" err="1"/>
              <a:t>evaluate</a:t>
            </a:r>
            <a:r>
              <a:rPr lang="fr-BE" dirty="0"/>
              <a:t> </a:t>
            </a:r>
            <a:r>
              <a:rPr lang="fr-BE" dirty="0" err="1"/>
              <a:t>linguistic</a:t>
            </a:r>
            <a:r>
              <a:rPr lang="fr-BE" dirty="0"/>
              <a:t> </a:t>
            </a:r>
            <a:r>
              <a:rPr lang="fr-BE" dirty="0" err="1"/>
              <a:t>constructs</a:t>
            </a:r>
            <a:endParaRPr lang="fr-BE" dirty="0"/>
          </a:p>
          <a:p>
            <a:endParaRPr lang="fr-BE" dirty="0"/>
          </a:p>
          <a:p>
            <a:r>
              <a:rPr lang="fr-BE" dirty="0" err="1"/>
              <a:t>Instead</a:t>
            </a:r>
            <a:r>
              <a:rPr lang="fr-BE" dirty="0"/>
              <a:t> of </a:t>
            </a:r>
            <a:r>
              <a:rPr lang="fr-BE" dirty="0" err="1"/>
              <a:t>asking</a:t>
            </a:r>
            <a:r>
              <a:rPr lang="fr-BE" dirty="0"/>
              <a:t> </a:t>
            </a:r>
            <a:r>
              <a:rPr lang="fr-BE" dirty="0" err="1"/>
              <a:t>judges</a:t>
            </a:r>
            <a:r>
              <a:rPr lang="fr-BE" dirty="0"/>
              <a:t> to </a:t>
            </a:r>
            <a:r>
              <a:rPr lang="fr-BE" dirty="0" err="1"/>
              <a:t>give</a:t>
            </a:r>
            <a:r>
              <a:rPr lang="fr-BE" dirty="0"/>
              <a:t> </a:t>
            </a:r>
            <a:r>
              <a:rPr lang="fr-BE" dirty="0" err="1"/>
              <a:t>something</a:t>
            </a:r>
            <a:r>
              <a:rPr lang="fr-BE" dirty="0"/>
              <a:t> a score </a:t>
            </a:r>
            <a:r>
              <a:rPr lang="fr-BE" dirty="0" err="1"/>
              <a:t>according</a:t>
            </a:r>
            <a:r>
              <a:rPr lang="fr-BE" dirty="0"/>
              <a:t> to a </a:t>
            </a:r>
            <a:r>
              <a:rPr lang="fr-BE" dirty="0" err="1"/>
              <a:t>rubric</a:t>
            </a:r>
            <a:r>
              <a:rPr lang="fr-BE" dirty="0"/>
              <a:t>, </a:t>
            </a:r>
            <a:r>
              <a:rPr lang="fr-BE" dirty="0" err="1"/>
              <a:t>they</a:t>
            </a:r>
            <a:r>
              <a:rPr lang="fr-BE" dirty="0"/>
              <a:t> have the </a:t>
            </a:r>
            <a:r>
              <a:rPr lang="fr-BE" dirty="0" err="1"/>
              <a:t>much</a:t>
            </a:r>
            <a:r>
              <a:rPr lang="fr-BE" dirty="0"/>
              <a:t> </a:t>
            </a:r>
            <a:r>
              <a:rPr lang="fr-BE" dirty="0" err="1"/>
              <a:t>easier</a:t>
            </a:r>
            <a:r>
              <a:rPr lang="fr-BE" dirty="0"/>
              <a:t> </a:t>
            </a:r>
            <a:r>
              <a:rPr lang="fr-BE" dirty="0" err="1"/>
              <a:t>task</a:t>
            </a:r>
            <a:r>
              <a:rPr lang="fr-BE" dirty="0"/>
              <a:t> of </a:t>
            </a:r>
            <a:r>
              <a:rPr lang="fr-BE" dirty="0" err="1"/>
              <a:t>comparing</a:t>
            </a:r>
            <a:r>
              <a:rPr lang="fr-BE" dirty="0"/>
              <a:t> </a:t>
            </a:r>
            <a:r>
              <a:rPr lang="fr-BE" dirty="0" err="1"/>
              <a:t>two</a:t>
            </a:r>
            <a:r>
              <a:rPr lang="fr-BE" dirty="0"/>
              <a:t> </a:t>
            </a:r>
            <a:r>
              <a:rPr lang="fr-BE" dirty="0" err="1"/>
              <a:t>texts</a:t>
            </a:r>
            <a:r>
              <a:rPr lang="fr-BE" dirty="0"/>
              <a:t> and </a:t>
            </a:r>
            <a:r>
              <a:rPr lang="fr-BE" dirty="0" err="1"/>
              <a:t>deciding</a:t>
            </a:r>
            <a:r>
              <a:rPr lang="fr-BE" dirty="0"/>
              <a:t> </a:t>
            </a:r>
            <a:r>
              <a:rPr lang="fr-BE" dirty="0" err="1"/>
              <a:t>which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better</a:t>
            </a:r>
            <a:r>
              <a:rPr lang="fr-BE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06573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Requires</a:t>
            </a:r>
            <a:r>
              <a:rPr lang="fr-BE" dirty="0"/>
              <a:t> no </a:t>
            </a:r>
            <a:r>
              <a:rPr lang="fr-BE" dirty="0" err="1"/>
              <a:t>rubrics</a:t>
            </a:r>
            <a:r>
              <a:rPr lang="fr-BE" dirty="0"/>
              <a:t>/training</a:t>
            </a:r>
          </a:p>
          <a:p>
            <a:r>
              <a:rPr lang="fr-BE" dirty="0" err="1"/>
              <a:t>Reduces</a:t>
            </a:r>
            <a:r>
              <a:rPr lang="fr-BE" dirty="0"/>
              <a:t> </a:t>
            </a:r>
            <a:r>
              <a:rPr lang="fr-BE" dirty="0" err="1"/>
              <a:t>individual</a:t>
            </a:r>
            <a:r>
              <a:rPr lang="fr-BE" dirty="0"/>
              <a:t> </a:t>
            </a:r>
            <a:r>
              <a:rPr lang="fr-BE" dirty="0" err="1"/>
              <a:t>bias</a:t>
            </a:r>
            <a:r>
              <a:rPr lang="fr-BE" dirty="0"/>
              <a:t> </a:t>
            </a:r>
            <a:r>
              <a:rPr lang="fr-BE" dirty="0" err="1"/>
              <a:t>because</a:t>
            </a:r>
            <a:r>
              <a:rPr lang="fr-BE" dirty="0"/>
              <a:t> </a:t>
            </a:r>
            <a:r>
              <a:rPr lang="fr-BE" dirty="0" err="1"/>
              <a:t>instead</a:t>
            </a:r>
            <a:r>
              <a:rPr lang="fr-BE" dirty="0"/>
              <a:t> of one </a:t>
            </a:r>
            <a:r>
              <a:rPr lang="fr-BE" dirty="0" err="1"/>
              <a:t>person</a:t>
            </a:r>
            <a:r>
              <a:rPr lang="fr-BE" dirty="0"/>
              <a:t> </a:t>
            </a:r>
            <a:r>
              <a:rPr lang="fr-BE" dirty="0" err="1"/>
              <a:t>assigning</a:t>
            </a:r>
            <a:r>
              <a:rPr lang="fr-BE" dirty="0"/>
              <a:t> scores </a:t>
            </a:r>
            <a:r>
              <a:rPr lang="fr-BE" dirty="0" err="1"/>
              <a:t>it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aggregating</a:t>
            </a:r>
            <a:r>
              <a:rPr lang="fr-BE" dirty="0"/>
              <a:t> </a:t>
            </a:r>
            <a:r>
              <a:rPr lang="fr-BE" dirty="0" err="1"/>
              <a:t>many</a:t>
            </a:r>
            <a:r>
              <a:rPr lang="fr-BE" dirty="0"/>
              <a:t> </a:t>
            </a:r>
            <a:r>
              <a:rPr lang="fr-BE" dirty="0" err="1"/>
              <a:t>decisions</a:t>
            </a:r>
            <a:endParaRPr lang="fr-BE" dirty="0"/>
          </a:p>
          <a:p>
            <a:r>
              <a:rPr lang="fr-BE" dirty="0" err="1"/>
              <a:t>Linguistic</a:t>
            </a:r>
            <a:r>
              <a:rPr lang="fr-BE" dirty="0"/>
              <a:t> </a:t>
            </a:r>
            <a:r>
              <a:rPr lang="fr-BE" dirty="0" err="1"/>
              <a:t>constructs</a:t>
            </a:r>
            <a:r>
              <a:rPr lang="fr-BE" dirty="0"/>
              <a:t> are </a:t>
            </a:r>
            <a:r>
              <a:rPr lang="fr-BE" dirty="0" err="1"/>
              <a:t>often</a:t>
            </a:r>
            <a:r>
              <a:rPr lang="fr-BE" dirty="0"/>
              <a:t> </a:t>
            </a:r>
            <a:r>
              <a:rPr lang="fr-BE" dirty="0" err="1"/>
              <a:t>multidimensional</a:t>
            </a:r>
            <a:r>
              <a:rPr lang="fr-BE" dirty="0"/>
              <a:t> </a:t>
            </a:r>
            <a:r>
              <a:rPr lang="fr-BE" dirty="0" err="1"/>
              <a:t>so</a:t>
            </a:r>
            <a:r>
              <a:rPr lang="fr-BE" dirty="0"/>
              <a:t> the </a:t>
            </a:r>
            <a:r>
              <a:rPr lang="fr-BE" dirty="0" err="1"/>
              <a:t>holistic</a:t>
            </a:r>
            <a:r>
              <a:rPr lang="fr-BE" dirty="0"/>
              <a:t> nature of the </a:t>
            </a:r>
            <a:r>
              <a:rPr lang="fr-BE" dirty="0" err="1"/>
              <a:t>task</a:t>
            </a:r>
            <a:r>
              <a:rPr lang="fr-BE" dirty="0"/>
              <a:t> </a:t>
            </a:r>
            <a:r>
              <a:rPr lang="fr-BE" dirty="0" err="1"/>
              <a:t>suits</a:t>
            </a:r>
            <a:r>
              <a:rPr lang="fr-BE" dirty="0"/>
              <a:t> </a:t>
            </a:r>
            <a:r>
              <a:rPr lang="fr-BE" dirty="0" err="1"/>
              <a:t>this</a:t>
            </a:r>
            <a:endParaRPr lang="fr-BE" dirty="0"/>
          </a:p>
          <a:p>
            <a:r>
              <a:rPr lang="fr-BE" dirty="0"/>
              <a:t>Collective </a:t>
            </a:r>
            <a:r>
              <a:rPr lang="fr-BE" dirty="0" err="1"/>
              <a:t>interpretation</a:t>
            </a:r>
            <a:r>
              <a:rPr lang="fr-BE" dirty="0"/>
              <a:t> of a set of </a:t>
            </a:r>
            <a:r>
              <a:rPr lang="fr-BE" dirty="0" err="1"/>
              <a:t>texts</a:t>
            </a:r>
            <a:endParaRPr lang="fr-BE" dirty="0"/>
          </a:p>
          <a:p>
            <a:endParaRPr lang="fr-BE" dirty="0"/>
          </a:p>
          <a:p>
            <a:r>
              <a:rPr lang="fr-BE" dirty="0"/>
              <a:t>All in all </a:t>
            </a:r>
            <a:r>
              <a:rPr lang="fr-BE" dirty="0" err="1"/>
              <a:t>it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an </a:t>
            </a:r>
            <a:r>
              <a:rPr lang="fr-BE" dirty="0" err="1"/>
              <a:t>interesting</a:t>
            </a:r>
            <a:r>
              <a:rPr lang="fr-BE" dirty="0"/>
              <a:t> </a:t>
            </a:r>
            <a:r>
              <a:rPr lang="fr-BE" dirty="0" err="1"/>
              <a:t>way</a:t>
            </a:r>
            <a:r>
              <a:rPr lang="fr-BE" dirty="0"/>
              <a:t> to capture </a:t>
            </a:r>
            <a:r>
              <a:rPr lang="fr-BE" dirty="0" err="1"/>
              <a:t>human</a:t>
            </a:r>
            <a:r>
              <a:rPr lang="fr-BE" dirty="0"/>
              <a:t> perception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70234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Do </a:t>
            </a:r>
            <a:r>
              <a:rPr lang="fr-BE" dirty="0" err="1"/>
              <a:t>judges</a:t>
            </a:r>
            <a:r>
              <a:rPr lang="fr-BE" dirty="0"/>
              <a:t> </a:t>
            </a:r>
            <a:r>
              <a:rPr lang="fr-BE" dirty="0" err="1"/>
              <a:t>share</a:t>
            </a:r>
            <a:r>
              <a:rPr lang="fr-BE" dirty="0"/>
              <a:t> intuitions about </a:t>
            </a:r>
            <a:r>
              <a:rPr lang="fr-BE" dirty="0" err="1"/>
              <a:t>which</a:t>
            </a:r>
            <a:r>
              <a:rPr lang="fr-BE" dirty="0"/>
              <a:t> </a:t>
            </a:r>
            <a:r>
              <a:rPr lang="fr-BE" dirty="0" err="1"/>
              <a:t>word</a:t>
            </a:r>
            <a:r>
              <a:rPr lang="fr-BE" dirty="0"/>
              <a:t> combinations are </a:t>
            </a:r>
            <a:r>
              <a:rPr lang="fr-BE" dirty="0" err="1"/>
              <a:t>sophisticated</a:t>
            </a:r>
            <a:endParaRPr lang="fr-BE" dirty="0"/>
          </a:p>
          <a:p>
            <a:r>
              <a:rPr lang="fr-BE" dirty="0" err="1"/>
              <a:t>Which</a:t>
            </a:r>
            <a:r>
              <a:rPr lang="fr-BE" dirty="0"/>
              <a:t> dimensions of PS influence </a:t>
            </a:r>
            <a:r>
              <a:rPr lang="fr-BE" dirty="0" err="1"/>
              <a:t>those</a:t>
            </a:r>
            <a:r>
              <a:rPr lang="fr-BE" dirty="0"/>
              <a:t> </a:t>
            </a:r>
            <a:r>
              <a:rPr lang="fr-BE" dirty="0" err="1"/>
              <a:t>judgments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75B04A-2442-41BB-9594-990F63350E68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2505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8BEEF-12E5-3322-F61F-27789083A1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B588FB-CE21-4313-D753-808FE9AF1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65DE6-B1E3-BFE9-3829-28DC3D169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ED367-3936-0C0B-CCBF-D124D108D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D2C69-90CB-871A-0117-F38790755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03925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101DB-5324-2874-8682-69FED4B54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6B8A4A-7E16-C03F-4AAF-733C58A366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AEE87-E16A-1ABD-7F4D-EE03400D0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A77AC-A447-2926-2202-A301E6512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DAAA9-5554-3D5F-8BBC-0E64EFE08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5523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E1E2E1-9A54-0573-829D-C66714339F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16CBB5-59DB-7F5A-798E-F9AD356C9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B963E-2F7C-DE79-2FFD-BBA9B05C9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8075B-E3BA-0A85-3476-096397B2D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E4805-78CC-B887-36ED-8ED734422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89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3A1CD-EF95-912D-C5D8-F997C88A4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45FC3-EB66-C384-7FAC-A5AB0DE64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3E116-B0D1-691C-7D08-82D55AE9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99103-79CB-1AA1-46B9-C96725BF7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A1D0F-0C31-E5CB-6C81-954DCE6F8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123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56098-84AD-9A5B-7077-6C01A6ED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EEBF5-8CC3-8213-4532-F57C1F2EE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DDEE6-0A70-81DD-25DF-45939AEBB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02098-B1E5-8927-1663-76925022B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59AEC-5569-E720-9730-83B1DD637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107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66672-D78A-7267-CD9C-9883B12C7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ECDE6-DFC8-8AE9-8200-0085E3FE6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89592-3E7E-C2FE-9338-DA5867A639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C4B01-B90B-D576-E8A9-75C3A7148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E2B86E-E4AB-E93A-B7D9-A5D100F9A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12B51F-9666-ADD1-0B6B-CB4FCE6F4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14086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B9871-8179-08B8-00DE-FB6423786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B11F2-DDED-EADA-4718-26E9FFCB6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DA433C-623F-0CCF-53CC-9579B9DF9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6565D1-FC6F-BB34-B127-C6D78DBDE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6FE6DD-F3B2-4064-DC99-2928A53E9F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6A96F9-21A9-0D3F-1357-47EE08C19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BCB638-4553-C219-72D3-3798A4958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5573EE-07CA-7956-0CEB-CB8C6F644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39164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AA496-92D5-57C9-9E4D-D1C8467D8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3EB212-C4A8-6E85-DB1A-7DB15CD99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30E7B3-7AAF-8301-B0B8-9746A3363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5AB0C3-7E04-0A13-487A-426A167C9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6489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B84F5C-F55E-0983-15EB-3F0B605C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7258C3-FF6C-B70A-9A44-85DBF622C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F73AB-BDB5-D5F3-E666-BCDBA12B6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30101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DA1ED-65F1-05A4-63A9-9D7A1EEDD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3DBCF-F5BC-F432-2082-03F9E56E4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C583BA-D335-8F7A-8294-AC5111A57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B3EA8B-EF99-E084-E70C-86A2E67C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E4125-7833-1971-0D49-7BFE9431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90798-08FD-CB73-8E9A-A27894DF1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852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173AC-36C3-C769-BE72-D829FBFB7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57BFE-544F-09CF-2E83-8304A67D9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5A72C-D32E-03D6-12C0-3006E178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7C8BD-666D-E156-ABE0-4F8E16125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38C5-4B5E-B16B-2314-D49F28033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599700-50F5-5CAC-0529-874119F45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6023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E4D5E7-71FF-1257-4F71-41C8744B7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ACDE9-C05D-D97A-A3F9-EE996B831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FDD5C-A00E-E59C-ADA9-00571EDF68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B4978C-7149-4F64-806E-36D4A5DF6BE4}" type="datetimeFigureOut">
              <a:rPr lang="fr-BE" smtClean="0"/>
              <a:t>25-06-26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29A95-7B41-4651-0846-7535B63C3B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A9AAF-5588-71F6-7301-E21049D4C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D335B3-00FC-4EF7-9DE9-61EFDB8956B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3635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75/ijlcr.23033.paq" TargetMode="External"/><Relationship Id="rId3" Type="http://schemas.openxmlformats.org/officeDocument/2006/relationships/hyperlink" Target="https://doi.org/10.1093/applin/amp048" TargetMode="External"/><Relationship Id="rId7" Type="http://schemas.openxmlformats.org/officeDocument/2006/relationships/hyperlink" Target="https://doi.org/10.1177/0267658317694221" TargetMode="External"/><Relationship Id="rId2" Type="http://schemas.openxmlformats.org/officeDocument/2006/relationships/hyperlink" Target="https://doi.org/10.1515/iral-2014-0011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oi.org/10.3389/fpsyg.2023.1068685" TargetMode="External"/><Relationship Id="rId11" Type="http://schemas.openxmlformats.org/officeDocument/2006/relationships/hyperlink" Target="https://doi.org/10.1017/S0272263122000389" TargetMode="External"/><Relationship Id="rId5" Type="http://schemas.openxmlformats.org/officeDocument/2006/relationships/hyperlink" Target="https://doi.org/10.1515/iral-2019-0147" TargetMode="External"/><Relationship Id="rId10" Type="http://schemas.openxmlformats.org/officeDocument/2006/relationships/hyperlink" Target="https://doi.org/10.1016/j.rmal.2024.100142" TargetMode="External"/><Relationship Id="rId4" Type="http://schemas.openxmlformats.org/officeDocument/2006/relationships/hyperlink" Target="https://doi.org/10.1111/lang.12511" TargetMode="External"/><Relationship Id="rId9" Type="http://schemas.openxmlformats.org/officeDocument/2006/relationships/hyperlink" Target="https://doi.org/10.1111/lang.12498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30570-DD3F-A483-FF53-2AF4C8A91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176682"/>
          </a:xfrm>
        </p:spPr>
        <p:txBody>
          <a:bodyPr>
            <a:normAutofit/>
          </a:bodyPr>
          <a:lstStyle/>
          <a:p>
            <a:r>
              <a:rPr lang="en-US" sz="4000" dirty="0"/>
              <a:t> </a:t>
            </a:r>
            <a:br>
              <a:rPr lang="fr-BE" sz="4000" dirty="0"/>
            </a:br>
            <a:endParaRPr lang="fr-BE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1C1095-DA37-1E35-5B49-FAF292ADD9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99045"/>
            <a:ext cx="9144000" cy="958754"/>
          </a:xfrm>
        </p:spPr>
        <p:txBody>
          <a:bodyPr>
            <a:normAutofit/>
          </a:bodyPr>
          <a:lstStyle/>
          <a:p>
            <a:r>
              <a:rPr lang="fr-BE" dirty="0"/>
              <a:t>Gabriela Vaughan and Magali Paquot</a:t>
            </a:r>
          </a:p>
          <a:p>
            <a:r>
              <a:rPr lang="fr-BE" sz="2000" dirty="0"/>
              <a:t>LxGr26</a:t>
            </a:r>
          </a:p>
        </p:txBody>
      </p:sp>
      <p:pic>
        <p:nvPicPr>
          <p:cNvPr id="4" name="Picture 3" descr="A blue and white logo">
            <a:extLst>
              <a:ext uri="{FF2B5EF4-FFF2-40B4-BE49-F238E27FC236}">
                <a16:creationId xmlns:a16="http://schemas.microsoft.com/office/drawing/2014/main" id="{8C164C2D-CBC0-3F8F-62BD-C94E6CE484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91" y="5349875"/>
            <a:ext cx="4289768" cy="9911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B69CEA-E614-E910-1F73-BCABEC056382}"/>
              </a:ext>
            </a:extLst>
          </p:cNvPr>
          <p:cNvSpPr txBox="1"/>
          <p:nvPr/>
        </p:nvSpPr>
        <p:spPr>
          <a:xfrm>
            <a:off x="1784555" y="1841351"/>
            <a:ext cx="801206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Disentangling the Construct of Phraseological Sophistication: a validation study with Human Judgments</a:t>
            </a:r>
            <a:endParaRPr lang="fr-BE" sz="3600" dirty="0"/>
          </a:p>
        </p:txBody>
      </p:sp>
    </p:spTree>
    <p:extLst>
      <p:ext uri="{BB962C8B-B14F-4D97-AF65-F5344CB8AC3E}">
        <p14:creationId xmlns:p14="http://schemas.microsoft.com/office/powerpoint/2010/main" val="1243910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E5BFD-CA86-4FBA-AC56-F2A378FE3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4">
            <a:extLst>
              <a:ext uri="{FF2B5EF4-FFF2-40B4-BE49-F238E27FC236}">
                <a16:creationId xmlns:a16="http://schemas.microsoft.com/office/drawing/2014/main" id="{C059FE2D-CC5A-8B62-7A77-8D671DEF4521}"/>
              </a:ext>
            </a:extLst>
          </p:cNvPr>
          <p:cNvSpPr txBox="1"/>
          <p:nvPr/>
        </p:nvSpPr>
        <p:spPr>
          <a:xfrm>
            <a:off x="963178" y="1690688"/>
            <a:ext cx="10869431" cy="3945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endParaRPr lang="en-US" sz="2000" dirty="0">
              <a:latin typeface="+mj-lt"/>
              <a:ea typeface="Roboto"/>
              <a:cs typeface="Roboto"/>
              <a:sym typeface="Roboto"/>
            </a:endParaRPr>
          </a:p>
          <a:p>
            <a:pPr algn="just">
              <a:lnSpc>
                <a:spcPts val="3919"/>
              </a:lnSpc>
            </a:pPr>
            <a:endParaRPr lang="en-US" sz="2000" dirty="0">
              <a:latin typeface="+mj-lt"/>
              <a:ea typeface="Roboto"/>
              <a:cs typeface="Roboto"/>
              <a:sym typeface="Roboto"/>
            </a:endParaRPr>
          </a:p>
          <a:p>
            <a:pPr algn="just">
              <a:lnSpc>
                <a:spcPts val="3919"/>
              </a:lnSpc>
            </a:pPr>
            <a:endParaRPr lang="en-US" sz="2000" dirty="0">
              <a:latin typeface="+mj-lt"/>
              <a:ea typeface="Roboto"/>
              <a:cs typeface="Roboto"/>
              <a:sym typeface="Roboto"/>
            </a:endParaRPr>
          </a:p>
          <a:p>
            <a:pPr algn="just">
              <a:lnSpc>
                <a:spcPts val="3919"/>
              </a:lnSpc>
            </a:pPr>
            <a:r>
              <a:rPr lang="en-US" sz="2000" dirty="0">
                <a:latin typeface="+mj-lt"/>
                <a:ea typeface="Roboto"/>
                <a:cs typeface="Roboto"/>
                <a:sym typeface="Roboto"/>
              </a:rPr>
              <a:t>Pros:</a:t>
            </a:r>
          </a:p>
          <a:p>
            <a:pPr lvl="1" algn="just">
              <a:lnSpc>
                <a:spcPts val="3919"/>
              </a:lnSpc>
            </a:pPr>
            <a:r>
              <a:rPr lang="fr-BE" sz="2000" kern="100" dirty="0" err="1">
                <a:latin typeface="+mj-lt"/>
                <a:ea typeface="Aptos" panose="020B0004020202020204" pitchFamily="34" charset="0"/>
              </a:rPr>
              <a:t>Requires</a:t>
            </a:r>
            <a:r>
              <a:rPr lang="fr-BE" sz="2000" kern="100" dirty="0">
                <a:latin typeface="+mj-lt"/>
                <a:ea typeface="Aptos" panose="020B0004020202020204" pitchFamily="34" charset="0"/>
              </a:rPr>
              <a:t> minimal training </a:t>
            </a:r>
            <a:r>
              <a:rPr lang="fr-BE" sz="2000" kern="100" dirty="0" err="1">
                <a:latin typeface="+mj-lt"/>
                <a:ea typeface="Aptos" panose="020B0004020202020204" pitchFamily="34" charset="0"/>
              </a:rPr>
              <a:t>with</a:t>
            </a:r>
            <a:r>
              <a:rPr lang="fr-BE" sz="2000" kern="100" dirty="0">
                <a:latin typeface="+mj-lt"/>
                <a:ea typeface="Aptos" panose="020B0004020202020204" pitchFamily="34" charset="0"/>
              </a:rPr>
              <a:t> </a:t>
            </a:r>
            <a:r>
              <a:rPr lang="fr-BE" sz="2000" kern="100" dirty="0" err="1">
                <a:latin typeface="+mj-lt"/>
                <a:ea typeface="Aptos" panose="020B0004020202020204" pitchFamily="34" charset="0"/>
              </a:rPr>
              <a:t>clear</a:t>
            </a:r>
            <a:r>
              <a:rPr lang="fr-BE" sz="2000" kern="100" dirty="0">
                <a:latin typeface="+mj-lt"/>
                <a:ea typeface="Aptos" panose="020B0004020202020204" pitchFamily="34" charset="0"/>
              </a:rPr>
              <a:t> instructions</a:t>
            </a:r>
          </a:p>
          <a:p>
            <a:pPr lvl="1" algn="just">
              <a:lnSpc>
                <a:spcPts val="3919"/>
              </a:lnSpc>
            </a:pPr>
            <a:r>
              <a:rPr lang="fr-BE" sz="2000" kern="100" dirty="0" err="1">
                <a:latin typeface="+mj-lt"/>
                <a:ea typeface="Aptos" panose="020B0004020202020204" pitchFamily="34" charset="0"/>
              </a:rPr>
              <a:t>Reliability</a:t>
            </a:r>
            <a:r>
              <a:rPr lang="fr-BE" sz="2000" kern="100" dirty="0">
                <a:latin typeface="+mj-lt"/>
                <a:ea typeface="Aptos" panose="020B0004020202020204" pitchFamily="34" charset="0"/>
              </a:rPr>
              <a:t>: </a:t>
            </a:r>
            <a:r>
              <a:rPr lang="fr-BE" sz="2000" kern="100" dirty="0" err="1">
                <a:latin typeface="+mj-lt"/>
                <a:ea typeface="Aptos" panose="020B0004020202020204" pitchFamily="34" charset="0"/>
              </a:rPr>
              <a:t>it</a:t>
            </a:r>
            <a:r>
              <a:rPr lang="fr-BE" sz="2000" kern="100" dirty="0">
                <a:latin typeface="+mj-lt"/>
                <a:ea typeface="Aptos" panose="020B0004020202020204" pitchFamily="34" charset="0"/>
              </a:rPr>
              <a:t> </a:t>
            </a:r>
            <a:r>
              <a:rPr lang="fr-BE" sz="2000" kern="100" dirty="0" err="1">
                <a:latin typeface="+mj-lt"/>
                <a:ea typeface="Aptos" panose="020B0004020202020204" pitchFamily="34" charset="0"/>
              </a:rPr>
              <a:t>aggregates</a:t>
            </a:r>
            <a:r>
              <a:rPr lang="fr-BE" sz="2000" kern="100" dirty="0">
                <a:latin typeface="+mj-lt"/>
                <a:ea typeface="Aptos" panose="020B0004020202020204" pitchFamily="34" charset="0"/>
              </a:rPr>
              <a:t> multiple </a:t>
            </a:r>
            <a:r>
              <a:rPr lang="fr-BE" sz="2000" kern="100" dirty="0" err="1">
                <a:latin typeface="+mj-lt"/>
                <a:ea typeface="Aptos" panose="020B0004020202020204" pitchFamily="34" charset="0"/>
              </a:rPr>
              <a:t>judgments</a:t>
            </a:r>
            <a:r>
              <a:rPr lang="fr-BE" sz="2000" kern="100" dirty="0">
                <a:latin typeface="+mj-lt"/>
                <a:ea typeface="Aptos" panose="020B0004020202020204" pitchFamily="34" charset="0"/>
              </a:rPr>
              <a:t>, </a:t>
            </a:r>
            <a:r>
              <a:rPr lang="fr-BE" sz="2000" kern="100" dirty="0" err="1">
                <a:latin typeface="+mj-lt"/>
                <a:ea typeface="Aptos" panose="020B0004020202020204" pitchFamily="34" charset="0"/>
              </a:rPr>
              <a:t>reducing</a:t>
            </a:r>
            <a:r>
              <a:rPr lang="fr-BE" sz="2000" kern="100" dirty="0">
                <a:latin typeface="+mj-lt"/>
                <a:ea typeface="Aptos" panose="020B0004020202020204" pitchFamily="34" charset="0"/>
              </a:rPr>
              <a:t> </a:t>
            </a:r>
            <a:r>
              <a:rPr lang="fr-BE" sz="2000" kern="100" dirty="0" err="1">
                <a:latin typeface="+mj-lt"/>
                <a:ea typeface="Aptos" panose="020B0004020202020204" pitchFamily="34" charset="0"/>
              </a:rPr>
              <a:t>individual</a:t>
            </a:r>
            <a:r>
              <a:rPr lang="fr-BE" sz="2000" kern="100" dirty="0">
                <a:latin typeface="+mj-lt"/>
                <a:ea typeface="Aptos" panose="020B0004020202020204" pitchFamily="34" charset="0"/>
              </a:rPr>
              <a:t> </a:t>
            </a:r>
            <a:r>
              <a:rPr lang="fr-BE" sz="2000" kern="100" dirty="0" err="1">
                <a:latin typeface="+mj-lt"/>
                <a:ea typeface="Aptos" panose="020B0004020202020204" pitchFamily="34" charset="0"/>
              </a:rPr>
              <a:t>bias</a:t>
            </a:r>
            <a:endParaRPr lang="fr-BE" sz="2000" kern="100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ts val="3919"/>
              </a:lnSpc>
            </a:pPr>
            <a:r>
              <a:rPr lang="fr-BE" sz="2000" kern="100" dirty="0" err="1">
                <a:latin typeface="+mj-lt"/>
                <a:cs typeface="Times New Roman" panose="02020603050405020304" pitchFamily="18" charset="0"/>
              </a:rPr>
              <a:t>Holistic</a:t>
            </a:r>
            <a:r>
              <a:rPr lang="fr-BE" sz="2000" kern="100" dirty="0">
                <a:latin typeface="+mj-lt"/>
                <a:cs typeface="Times New Roman" panose="02020603050405020304" pitchFamily="18" charset="0"/>
              </a:rPr>
              <a:t> nature of </a:t>
            </a:r>
            <a:r>
              <a:rPr lang="fr-BE" sz="2000" kern="100" dirty="0" err="1">
                <a:latin typeface="+mj-lt"/>
                <a:cs typeface="Times New Roman" panose="02020603050405020304" pitchFamily="18" charset="0"/>
              </a:rPr>
              <a:t>task</a:t>
            </a:r>
            <a:r>
              <a:rPr lang="fr-BE" sz="2000" kern="1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latin typeface="+mj-lt"/>
                <a:cs typeface="Times New Roman" panose="02020603050405020304" pitchFamily="18" charset="0"/>
              </a:rPr>
              <a:t>better</a:t>
            </a:r>
            <a:r>
              <a:rPr lang="fr-BE" sz="2000" kern="100" dirty="0">
                <a:latin typeface="+mj-lt"/>
                <a:cs typeface="Times New Roman" panose="02020603050405020304" pitchFamily="18" charset="0"/>
              </a:rPr>
              <a:t> captures </a:t>
            </a:r>
            <a:r>
              <a:rPr lang="fr-BE" sz="2000" kern="100" dirty="0" err="1">
                <a:latin typeface="+mj-lt"/>
                <a:cs typeface="Times New Roman" panose="02020603050405020304" pitchFamily="18" charset="0"/>
              </a:rPr>
              <a:t>multidimensional</a:t>
            </a:r>
            <a:r>
              <a:rPr lang="fr-BE" sz="2000" kern="100" dirty="0">
                <a:latin typeface="+mj-lt"/>
                <a:cs typeface="Times New Roman" panose="02020603050405020304" pitchFamily="18" charset="0"/>
              </a:rPr>
              <a:t> nature of </a:t>
            </a:r>
            <a:r>
              <a:rPr lang="fr-BE" sz="2000" kern="100" dirty="0" err="1">
                <a:latin typeface="+mj-lt"/>
                <a:cs typeface="Times New Roman" panose="02020603050405020304" pitchFamily="18" charset="0"/>
              </a:rPr>
              <a:t>linguistic</a:t>
            </a:r>
            <a:r>
              <a:rPr lang="fr-BE" sz="2000" kern="100" dirty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ts val="3919"/>
              </a:lnSpc>
            </a:pPr>
            <a:r>
              <a:rPr lang="en-GB" sz="2000" dirty="0">
                <a:latin typeface="+mj-lt"/>
                <a:ea typeface="Aptos" panose="020B0004020202020204" pitchFamily="34" charset="0"/>
              </a:rPr>
              <a:t>Promotes construct validity as it captures a collective interpretation of a linguistic construct</a:t>
            </a:r>
            <a:endParaRPr lang="en-US" sz="2799" dirty="0">
              <a:solidFill>
                <a:srgbClr val="31404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" name="Graphic 5" descr="Checkmark with solid fill">
            <a:extLst>
              <a:ext uri="{FF2B5EF4-FFF2-40B4-BE49-F238E27FC236}">
                <a16:creationId xmlns:a16="http://schemas.microsoft.com/office/drawing/2014/main" id="{5CCD7C58-ED5A-9E8E-2D85-FFBE0EDFAB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3178" y="3746499"/>
            <a:ext cx="412271" cy="412271"/>
          </a:xfrm>
          <a:prstGeom prst="rect">
            <a:avLst/>
          </a:prstGeom>
        </p:spPr>
      </p:pic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F36E4E28-45B5-2288-6061-1C3B813CBD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3178" y="4279106"/>
            <a:ext cx="412271" cy="412271"/>
          </a:xfrm>
          <a:prstGeom prst="rect">
            <a:avLst/>
          </a:prstGeom>
        </p:spPr>
      </p:pic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FA68F0B3-52C1-466C-5E09-1EE537AA10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3176" y="4768926"/>
            <a:ext cx="412271" cy="412271"/>
          </a:xfrm>
          <a:prstGeom prst="rect">
            <a:avLst/>
          </a:prstGeom>
        </p:spPr>
      </p:pic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4EB42344-7725-35A7-394A-559F021F3C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3177" y="5258747"/>
            <a:ext cx="412271" cy="41227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FA3399D-A9C2-E727-96F4-AF9753D13C8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BE" sz="3200" dirty="0"/>
            </a:br>
            <a:r>
              <a:rPr lang="fr-BE" sz="3200" dirty="0"/>
              <a:t>Comparative </a:t>
            </a:r>
            <a:r>
              <a:rPr lang="fr-BE" sz="3200" dirty="0" err="1"/>
              <a:t>Judgment</a:t>
            </a:r>
            <a:endParaRPr lang="fr-BE" sz="3200" dirty="0"/>
          </a:p>
        </p:txBody>
      </p:sp>
    </p:spTree>
    <p:extLst>
      <p:ext uri="{BB962C8B-B14F-4D97-AF65-F5344CB8AC3E}">
        <p14:creationId xmlns:p14="http://schemas.microsoft.com/office/powerpoint/2010/main" val="555795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24A01-2BFE-A743-5355-6172E0210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20C42-3BE9-388C-219F-817FE9E34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3200" dirty="0">
                <a:cs typeface="Times New Roman" panose="02020603050405020304" pitchFamily="18" charset="0"/>
              </a:rPr>
              <a:t>Current Study</a:t>
            </a:r>
            <a:br>
              <a:rPr lang="en-GB" sz="3200" dirty="0">
                <a:cs typeface="Times New Roman" panose="02020603050405020304" pitchFamily="18" charset="0"/>
              </a:rPr>
            </a:br>
            <a:r>
              <a:rPr lang="en-GB" sz="3200" dirty="0">
                <a:cs typeface="Times New Roman" panose="02020603050405020304" pitchFamily="18" charset="0"/>
              </a:rPr>
              <a:t>Part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86D3A-FF4E-1A50-F2DC-5B6F2BF81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+mj-lt"/>
                <a:cs typeface="Helvetica" panose="020B0604020202020204" pitchFamily="34" charset="0"/>
              </a:rPr>
              <a:t>This study aims to empirically test whether reliable human judgments of sophistication are attainable at the phrasal level and determine which dimensions of phraseological sophistication human judges are sensitive to.</a:t>
            </a:r>
            <a:endParaRPr lang="en-GB" sz="2000" dirty="0">
              <a:latin typeface="+mj-lt"/>
              <a:cs typeface="Helvetica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>
              <a:latin typeface="+mj-lt"/>
              <a:cs typeface="Times New Roman" panose="02020603050405020304" pitchFamily="18" charset="0"/>
            </a:endParaRPr>
          </a:p>
          <a:p>
            <a:pPr marL="0" lvl="0" indent="0">
              <a:buNone/>
              <a:defRPr/>
            </a:pPr>
            <a:r>
              <a:rPr lang="en-GB" dirty="0">
                <a:cs typeface="Times New Roman" panose="02020603050405020304" pitchFamily="18" charset="0"/>
              </a:rPr>
              <a:t>RQ1: To what extent do L1 speakers of English share similar intuitions about the sophistication of word combinations?</a:t>
            </a:r>
          </a:p>
          <a:p>
            <a:pPr marL="0" lvl="0" indent="0">
              <a:buNone/>
              <a:defRPr/>
            </a:pPr>
            <a:endParaRPr lang="en-GB" dirty="0">
              <a:cs typeface="Times New Roman" panose="02020603050405020304" pitchFamily="18" charset="0"/>
            </a:endParaRPr>
          </a:p>
          <a:p>
            <a:pPr marL="0" lvl="0" indent="0">
              <a:buNone/>
              <a:defRPr/>
            </a:pPr>
            <a:r>
              <a:rPr lang="en-GB" dirty="0">
                <a:cs typeface="Times New Roman" panose="02020603050405020304" pitchFamily="18" charset="0"/>
              </a:rPr>
              <a:t>RQ2: To what extent do dimensions of phraseological sophistication influence human judgments of phraseological sophistication?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4BA671-A382-2C08-0746-4F22FA275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287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90001-E1BA-C2C3-B169-293F50561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3EAF38F-C7BA-BD7C-8B9F-0F27C13C6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462205"/>
              </p:ext>
            </p:extLst>
          </p:nvPr>
        </p:nvGraphicFramePr>
        <p:xfrm>
          <a:off x="838574" y="1676977"/>
          <a:ext cx="10747704" cy="41618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75571">
                  <a:extLst>
                    <a:ext uri="{9D8B030D-6E8A-4147-A177-3AD203B41FA5}">
                      <a16:colId xmlns:a16="http://schemas.microsoft.com/office/drawing/2014/main" val="1441513936"/>
                    </a:ext>
                  </a:extLst>
                </a:gridCol>
                <a:gridCol w="3197251">
                  <a:extLst>
                    <a:ext uri="{9D8B030D-6E8A-4147-A177-3AD203B41FA5}">
                      <a16:colId xmlns:a16="http://schemas.microsoft.com/office/drawing/2014/main" val="247089599"/>
                    </a:ext>
                  </a:extLst>
                </a:gridCol>
                <a:gridCol w="2438266">
                  <a:extLst>
                    <a:ext uri="{9D8B030D-6E8A-4147-A177-3AD203B41FA5}">
                      <a16:colId xmlns:a16="http://schemas.microsoft.com/office/drawing/2014/main" val="1977915803"/>
                    </a:ext>
                  </a:extLst>
                </a:gridCol>
                <a:gridCol w="2436616">
                  <a:extLst>
                    <a:ext uri="{9D8B030D-6E8A-4147-A177-3AD203B41FA5}">
                      <a16:colId xmlns:a16="http://schemas.microsoft.com/office/drawing/2014/main" val="4123705210"/>
                    </a:ext>
                  </a:extLst>
                </a:gridCol>
              </a:tblGrid>
              <a:tr h="1040458">
                <a:tc>
                  <a:txBody>
                    <a:bodyPr/>
                    <a:lstStyle/>
                    <a:p>
                      <a:pPr algn="ctr"/>
                      <a:r>
                        <a:rPr lang="fr-BE" sz="1900" b="1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Dimensions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900" b="1" err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Operationalisation</a:t>
                      </a:r>
                      <a:endParaRPr lang="fr-BE" sz="1900" b="1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900" b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High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900" b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Low</a:t>
                      </a:r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1181386804"/>
                  </a:ext>
                </a:extLst>
              </a:tr>
              <a:tr h="1040458">
                <a:tc>
                  <a:txBody>
                    <a:bodyPr/>
                    <a:lstStyle/>
                    <a:p>
                      <a:pPr algn="ctr"/>
                      <a:r>
                        <a:rPr lang="fr-BE" sz="1900" b="1" err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Register</a:t>
                      </a:r>
                      <a:r>
                        <a:rPr lang="fr-BE" sz="1900" b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fr-BE" sz="1900" b="1" err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Specificity</a:t>
                      </a:r>
                      <a:endParaRPr lang="fr-BE" sz="1900" b="1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900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Academic vs. Non-Academic Collocation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900" b="0" i="1" kern="100" dirty="0">
                          <a:solidFill>
                            <a:srgbClr val="002060"/>
                          </a:solidFill>
                          <a:effectLst/>
                          <a:latin typeface="Helvetica" panose="020B0604020202020204" pitchFamily="34" charset="0"/>
                          <a:ea typeface="Aptos" panose="020B0004020202020204" pitchFamily="34" charset="0"/>
                          <a:cs typeface="Helvetica" panose="020B0604020202020204" pitchFamily="34" charset="0"/>
                        </a:rPr>
                        <a:t>acquire knowledge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900" b="0" i="1" kern="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ptos" panose="020B0004020202020204" pitchFamily="34" charset="0"/>
                          <a:cs typeface="Helvetica" panose="020B0604020202020204" pitchFamily="34" charset="0"/>
                        </a:rPr>
                        <a:t>(ACL) </a:t>
                      </a:r>
                      <a:endParaRPr lang="fr-BE" sz="1900" b="0" kern="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ptos" panose="020B00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9690" marR="596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BE" sz="1900" b="0" i="1" dirty="0" err="1">
                          <a:solidFill>
                            <a:srgbClr val="00206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find</a:t>
                      </a:r>
                      <a:r>
                        <a:rPr lang="fr-BE" sz="1900" b="0" i="1" dirty="0">
                          <a:solidFill>
                            <a:srgbClr val="002060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information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BE" sz="1900" b="0" i="1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(Non-ACL)</a:t>
                      </a:r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1552464951"/>
                  </a:ext>
                </a:extLst>
              </a:tr>
              <a:tr h="1040458">
                <a:tc>
                  <a:txBody>
                    <a:bodyPr/>
                    <a:lstStyle/>
                    <a:p>
                      <a:pPr algn="ctr"/>
                      <a:r>
                        <a:rPr lang="fr-BE" sz="1900" b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Association</a:t>
                      </a:r>
                      <a:r>
                        <a:rPr lang="fr-BE" sz="19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fr-BE" sz="1900" b="1" err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Strength</a:t>
                      </a:r>
                      <a:endParaRPr lang="fr-BE" sz="1900" b="1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900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How </a:t>
                      </a:r>
                      <a:r>
                        <a:rPr lang="fr-BE" sz="1900" dirty="0" err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strongly</a:t>
                      </a:r>
                      <a:r>
                        <a:rPr lang="fr-BE" sz="1900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fr-BE" sz="1900" dirty="0" err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words</a:t>
                      </a:r>
                      <a:r>
                        <a:rPr lang="fr-BE" sz="1900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fr-BE" sz="1900" dirty="0" err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co-occur</a:t>
                      </a:r>
                      <a:r>
                        <a:rPr lang="fr-BE" sz="1900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fr-BE" sz="1900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(PMI score)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900" b="0" i="1" kern="100" dirty="0">
                          <a:solidFill>
                            <a:srgbClr val="002060"/>
                          </a:solidFill>
                          <a:effectLst/>
                          <a:latin typeface="Helvetica" panose="020B0604020202020204" pitchFamily="34" charset="0"/>
                          <a:ea typeface="Aptos" panose="020B0004020202020204" pitchFamily="34" charset="0"/>
                          <a:cs typeface="Helvetica" panose="020B0604020202020204" pitchFamily="34" charset="0"/>
                        </a:rPr>
                        <a:t>shed light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900" b="0" i="1" kern="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ptos" panose="020B0004020202020204" pitchFamily="34" charset="0"/>
                          <a:cs typeface="Helvetica" panose="020B0604020202020204" pitchFamily="34" charset="0"/>
                        </a:rPr>
                        <a:t>(PMI = 9.8) </a:t>
                      </a:r>
                      <a:endParaRPr lang="fr-BE" sz="1900" b="0" kern="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Aptos" panose="020B00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59690" marR="596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BE" sz="1900" b="0" i="1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en-GB" sz="1900" b="0" i="1" kern="1200" dirty="0">
                          <a:solidFill>
                            <a:srgbClr val="002060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present case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i="1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(PMI = 3)</a:t>
                      </a:r>
                      <a:endParaRPr lang="fr-BE" sz="1900" b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336816135"/>
                  </a:ext>
                </a:extLst>
              </a:tr>
              <a:tr h="1040458">
                <a:tc>
                  <a:txBody>
                    <a:bodyPr/>
                    <a:lstStyle/>
                    <a:p>
                      <a:pPr algn="ctr"/>
                      <a:r>
                        <a:rPr lang="fr-BE" sz="1900" b="1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Frequency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900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Common vs. Rare Collocations 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i="1" kern="1200" dirty="0">
                          <a:solidFill>
                            <a:srgbClr val="002060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provide insight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i="1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(occurs 6,803 times) </a:t>
                      </a:r>
                      <a:endParaRPr lang="fr-BE" sz="1900" b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i="1" kern="1200" dirty="0">
                          <a:solidFill>
                            <a:srgbClr val="002060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corroborate finding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i="1" kern="12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(occurs 91 times)</a:t>
                      </a:r>
                      <a:endParaRPr lang="fr-BE" sz="1900" b="0" dirty="0">
                        <a:solidFill>
                          <a:schemeClr val="tx1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4089156012"/>
                  </a:ext>
                </a:extLst>
              </a:tr>
            </a:tbl>
          </a:graphicData>
        </a:graphic>
      </p:graphicFrame>
      <p:sp>
        <p:nvSpPr>
          <p:cNvPr id="11" name="TextBox 7">
            <a:extLst>
              <a:ext uri="{FF2B5EF4-FFF2-40B4-BE49-F238E27FC236}">
                <a16:creationId xmlns:a16="http://schemas.microsoft.com/office/drawing/2014/main" id="{A7D1C81B-5F27-03A9-4219-F96552305F7F}"/>
              </a:ext>
            </a:extLst>
          </p:cNvPr>
          <p:cNvSpPr txBox="1"/>
          <p:nvPr/>
        </p:nvSpPr>
        <p:spPr>
          <a:xfrm>
            <a:off x="838574" y="1019191"/>
            <a:ext cx="8855128" cy="410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67" dirty="0">
                <a:latin typeface="+mj-lt"/>
                <a:ea typeface="Roboto Bold"/>
                <a:cs typeface="Roboto Bold"/>
                <a:sym typeface="Roboto Bold"/>
              </a:rPr>
              <a:t>Dimensions of phraseological sophistication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CD96C3-CB91-BCD5-A0C3-6DCD9B21DEED}"/>
              </a:ext>
            </a:extLst>
          </p:cNvPr>
          <p:cNvSpPr txBox="1"/>
          <p:nvPr/>
        </p:nvSpPr>
        <p:spPr>
          <a:xfrm>
            <a:off x="838200" y="6033052"/>
            <a:ext cx="802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a typeface="Roboto"/>
                <a:cs typeface="Roboto"/>
                <a:sym typeface="Roboto"/>
              </a:rPr>
              <a:t>(Paquot &amp; </a:t>
            </a:r>
            <a:r>
              <a:rPr lang="en-US" sz="1200" dirty="0" err="1">
                <a:ea typeface="Roboto"/>
                <a:cs typeface="Roboto"/>
                <a:sym typeface="Roboto"/>
              </a:rPr>
              <a:t>Naets</a:t>
            </a:r>
            <a:r>
              <a:rPr lang="en-US" sz="1200" dirty="0">
                <a:ea typeface="Roboto"/>
                <a:cs typeface="Roboto"/>
                <a:sym typeface="Roboto"/>
              </a:rPr>
              <a:t>, 2025)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41324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5AF0A-8172-FF38-C930-36B6BC914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BBD5ED09-2974-CC99-B55E-991175D327F3}"/>
              </a:ext>
            </a:extLst>
          </p:cNvPr>
          <p:cNvSpPr txBox="1"/>
          <p:nvPr/>
        </p:nvSpPr>
        <p:spPr>
          <a:xfrm>
            <a:off x="838200" y="2542022"/>
            <a:ext cx="9239721" cy="3650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613"/>
              </a:lnSpc>
            </a:pPr>
            <a:r>
              <a:rPr lang="en-US" sz="2000" dirty="0">
                <a:latin typeface="+mj-lt"/>
                <a:ea typeface="Roboto"/>
                <a:cs typeface="Roboto"/>
                <a:sym typeface="Roboto"/>
              </a:rPr>
              <a:t>Design</a:t>
            </a:r>
          </a:p>
          <a:p>
            <a:pPr marL="609630" lvl="1" indent="-304815" algn="just">
              <a:lnSpc>
                <a:spcPts val="2613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latin typeface="+mj-lt"/>
                <a:cs typeface="Helvetica"/>
              </a:rPr>
              <a:t>30 expert judges (L1 English) </a:t>
            </a:r>
            <a:r>
              <a:rPr lang="en-GB" sz="2000" dirty="0">
                <a:latin typeface="+mj-lt"/>
                <a:cs typeface="Helvetica"/>
              </a:rPr>
              <a:t>make a </a:t>
            </a:r>
            <a:r>
              <a:rPr lang="en-GB" sz="2000" b="1" dirty="0">
                <a:latin typeface="+mj-lt"/>
                <a:cs typeface="Helvetica"/>
              </a:rPr>
              <a:t>pairwise comparison </a:t>
            </a:r>
            <a:r>
              <a:rPr lang="en-GB" sz="2000" dirty="0">
                <a:latin typeface="+mj-lt"/>
                <a:cs typeface="Helvetica"/>
              </a:rPr>
              <a:t>between two collocations and decide which better exemplifies phraseological sophistication </a:t>
            </a:r>
            <a:r>
              <a:rPr lang="en-US" sz="2000" dirty="0">
                <a:latin typeface="+mj-lt"/>
                <a:ea typeface="Roboto"/>
                <a:cs typeface="Roboto"/>
                <a:sym typeface="Roboto"/>
              </a:rPr>
              <a:t>	</a:t>
            </a:r>
          </a:p>
          <a:p>
            <a:pPr marL="609600" lvl="1" indent="-304800" algn="just">
              <a:lnSpc>
                <a:spcPts val="2613"/>
              </a:lnSpc>
              <a:buFont typeface="Arial" panose="020B0604020202020204" pitchFamily="34" charset="0"/>
              <a:buChar char="•"/>
            </a:pPr>
            <a:r>
              <a:rPr lang="fr-BE" sz="2000" dirty="0">
                <a:latin typeface="+mj-lt"/>
                <a:cs typeface="Helvetica"/>
              </a:rPr>
              <a:t>50 </a:t>
            </a:r>
            <a:r>
              <a:rPr lang="fr-BE" sz="2000" dirty="0" err="1">
                <a:latin typeface="+mj-lt"/>
                <a:cs typeface="Helvetica"/>
              </a:rPr>
              <a:t>comparisons</a:t>
            </a:r>
            <a:r>
              <a:rPr lang="fr-BE" sz="2000" dirty="0">
                <a:latin typeface="+mj-lt"/>
                <a:cs typeface="Helvetica"/>
              </a:rPr>
              <a:t> </a:t>
            </a:r>
            <a:r>
              <a:rPr lang="fr-BE" sz="2000" dirty="0" err="1">
                <a:latin typeface="+mj-lt"/>
                <a:cs typeface="Helvetica"/>
              </a:rPr>
              <a:t>each</a:t>
            </a:r>
            <a:endParaRPr lang="fr-BE" sz="2000" dirty="0">
              <a:latin typeface="+mj-lt"/>
              <a:cs typeface="Helvetica"/>
            </a:endParaRPr>
          </a:p>
          <a:p>
            <a:pPr marL="609600" lvl="1" indent="-304800" algn="just">
              <a:lnSpc>
                <a:spcPts val="2613"/>
              </a:lnSpc>
              <a:buFont typeface="Arial" panose="020B0604020202020204" pitchFamily="34" charset="0"/>
              <a:buChar char="•"/>
            </a:pPr>
            <a:r>
              <a:rPr lang="fr-BE" sz="2000" dirty="0">
                <a:latin typeface="+mj-lt"/>
                <a:cs typeface="Helvetica"/>
              </a:rPr>
              <a:t>1,500 </a:t>
            </a:r>
            <a:r>
              <a:rPr lang="fr-BE" sz="2000" dirty="0" err="1">
                <a:latin typeface="+mj-lt"/>
                <a:cs typeface="Helvetica"/>
              </a:rPr>
              <a:t>comparisons</a:t>
            </a:r>
            <a:r>
              <a:rPr lang="fr-BE" sz="2000" dirty="0">
                <a:latin typeface="+mj-lt"/>
                <a:cs typeface="Helvetica"/>
              </a:rPr>
              <a:t> total</a:t>
            </a:r>
          </a:p>
          <a:p>
            <a:pPr marL="609600" lvl="1" indent="-304800">
              <a:lnSpc>
                <a:spcPts val="2613"/>
              </a:lnSpc>
              <a:buFont typeface="Arial" panose="020B0604020202020204" pitchFamily="34" charset="0"/>
              <a:buChar char="•"/>
            </a:pPr>
            <a:r>
              <a:rPr lang="fr-BE" sz="2000" b="1" dirty="0">
                <a:latin typeface="+mj-lt"/>
                <a:cs typeface="Helvetica"/>
              </a:rPr>
              <a:t>128 collocations </a:t>
            </a:r>
            <a:r>
              <a:rPr lang="fr-BE" sz="2000" dirty="0" err="1">
                <a:latin typeface="+mj-lt"/>
                <a:cs typeface="Helvetica"/>
              </a:rPr>
              <a:t>balanced</a:t>
            </a:r>
            <a:r>
              <a:rPr lang="fr-BE" sz="2000" dirty="0">
                <a:latin typeface="+mj-lt"/>
                <a:cs typeface="Helvetica"/>
              </a:rPr>
              <a:t> </a:t>
            </a:r>
            <a:r>
              <a:rPr lang="fr-BE" sz="2000" dirty="0" err="1">
                <a:latin typeface="+mj-lt"/>
                <a:cs typeface="Helvetica"/>
              </a:rPr>
              <a:t>across</a:t>
            </a:r>
            <a:r>
              <a:rPr lang="fr-BE" sz="2000" dirty="0">
                <a:latin typeface="+mj-lt"/>
                <a:cs typeface="Helvetica"/>
              </a:rPr>
              <a:t> dimensions of </a:t>
            </a:r>
            <a:r>
              <a:rPr lang="fr-BE" sz="2000" dirty="0" err="1">
                <a:latin typeface="+mj-lt"/>
                <a:cs typeface="Helvetica"/>
              </a:rPr>
              <a:t>phraseological</a:t>
            </a:r>
            <a:r>
              <a:rPr lang="fr-BE" sz="2000" dirty="0">
                <a:latin typeface="+mj-lt"/>
                <a:cs typeface="Helvetica"/>
              </a:rPr>
              <a:t> sophistication (Wiki corpus)</a:t>
            </a:r>
          </a:p>
          <a:p>
            <a:pPr marL="609600" lvl="1" indent="-304800">
              <a:lnSpc>
                <a:spcPts val="2613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Helvetica"/>
              </a:rPr>
              <a:t>Feedback form collecting </a:t>
            </a:r>
            <a:r>
              <a:rPr lang="en-US" sz="2000" b="1" dirty="0">
                <a:latin typeface="+mj-lt"/>
                <a:cs typeface="Helvetica"/>
              </a:rPr>
              <a:t>qualitative comments </a:t>
            </a:r>
            <a:r>
              <a:rPr lang="en-US" sz="2000" dirty="0">
                <a:latin typeface="+mj-lt"/>
                <a:cs typeface="Helvetica"/>
              </a:rPr>
              <a:t>about characteristics of collocations that assisted in their decision-making process</a:t>
            </a:r>
            <a:endParaRPr lang="fr-BE" sz="1867" dirty="0">
              <a:latin typeface="+mj-lt"/>
              <a:cs typeface="Helvetica"/>
            </a:endParaRPr>
          </a:p>
          <a:p>
            <a:pPr algn="just">
              <a:lnSpc>
                <a:spcPts val="2613"/>
              </a:lnSpc>
            </a:pPr>
            <a:endParaRPr lang="fr-BE" sz="1867" dirty="0">
              <a:latin typeface="+mj-lt"/>
              <a:cs typeface="Helvetica"/>
            </a:endParaRPr>
          </a:p>
          <a:p>
            <a:pPr marL="609630" lvl="1" indent="-304815" algn="just">
              <a:lnSpc>
                <a:spcPts val="2613"/>
              </a:lnSpc>
              <a:buFont typeface="Arial" panose="020B0604020202020204" pitchFamily="34" charset="0"/>
              <a:buChar char="•"/>
            </a:pPr>
            <a:endParaRPr lang="en-US" sz="1866" dirty="0">
              <a:solidFill>
                <a:srgbClr val="31404B"/>
              </a:solidFill>
              <a:latin typeface="+mj-lt"/>
              <a:ea typeface="Roboto"/>
              <a:cs typeface="Roboto"/>
              <a:sym typeface="Roboto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4E86E7-22BE-D3A2-2E5E-A8639A84513C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BE" sz="3200" dirty="0"/>
            </a:br>
            <a:r>
              <a:rPr lang="fr-BE" sz="3200" dirty="0"/>
              <a:t>Study Design</a:t>
            </a:r>
          </a:p>
        </p:txBody>
      </p:sp>
    </p:spTree>
    <p:extLst>
      <p:ext uri="{BB962C8B-B14F-4D97-AF65-F5344CB8AC3E}">
        <p14:creationId xmlns:p14="http://schemas.microsoft.com/office/powerpoint/2010/main" val="2654988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052D3-5A2D-5782-61A1-7BB588C9E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3B69AE-DB1D-7DA2-C6E3-D5BA48B2A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650" y="2262188"/>
            <a:ext cx="10426700" cy="295423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B3BB350-8EB9-6AF9-EC79-60C64C96A903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3200" b="1" dirty="0"/>
              <a:t>Method</a:t>
            </a:r>
            <a:br>
              <a:rPr lang="fr-BE" sz="3200" dirty="0"/>
            </a:br>
            <a:r>
              <a:rPr lang="fr-BE" sz="3200" dirty="0"/>
              <a:t>Comparative </a:t>
            </a:r>
            <a:r>
              <a:rPr lang="fr-BE" sz="3200" dirty="0" err="1"/>
              <a:t>Judgment</a:t>
            </a:r>
            <a:endParaRPr lang="fr-BE" sz="3200" dirty="0"/>
          </a:p>
        </p:txBody>
      </p:sp>
    </p:spTree>
    <p:extLst>
      <p:ext uri="{BB962C8B-B14F-4D97-AF65-F5344CB8AC3E}">
        <p14:creationId xmlns:p14="http://schemas.microsoft.com/office/powerpoint/2010/main" val="1413419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E5EE2-3CA0-209C-5586-7E1EFF5F3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02872FD5-5338-4C8F-65AC-EAA961FDA36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5429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just">
              <a:lnSpc>
                <a:spcPts val="3919"/>
              </a:lnSpc>
            </a:pPr>
            <a:endParaRPr lang="fr-BE" sz="2800" dirty="0">
              <a:latin typeface="Helvetica"/>
              <a:cs typeface="Helvetica"/>
            </a:endParaRPr>
          </a:p>
          <a:p>
            <a:pPr marL="0" indent="0" algn="just">
              <a:lnSpc>
                <a:spcPts val="3919"/>
              </a:lnSpc>
              <a:buNone/>
            </a:pPr>
            <a:r>
              <a:rPr lang="fr-BE" sz="2800" dirty="0">
                <a:latin typeface="+mj-lt"/>
                <a:cs typeface="Helvetica"/>
              </a:rPr>
              <a:t>Output</a:t>
            </a:r>
          </a:p>
          <a:p>
            <a:pPr marL="914400" lvl="1" indent="-457200" algn="just">
              <a:lnSpc>
                <a:spcPts val="3919"/>
              </a:lnSpc>
              <a:buFont typeface="Arial" panose="020B0604020202020204" pitchFamily="34" charset="0"/>
              <a:buChar char="•"/>
            </a:pPr>
            <a:r>
              <a:rPr lang="fr-BE" sz="2800" b="1" dirty="0" err="1">
                <a:latin typeface="+mj-lt"/>
                <a:cs typeface="Helvetica"/>
              </a:rPr>
              <a:t>Scale</a:t>
            </a:r>
            <a:r>
              <a:rPr lang="fr-BE" sz="2800" dirty="0">
                <a:latin typeface="+mj-lt"/>
                <a:cs typeface="Helvetica"/>
              </a:rPr>
              <a:t> </a:t>
            </a:r>
            <a:r>
              <a:rPr lang="fr-BE" sz="2800" b="1" dirty="0" err="1">
                <a:latin typeface="+mj-lt"/>
                <a:cs typeface="Helvetica"/>
              </a:rPr>
              <a:t>ranking</a:t>
            </a:r>
            <a:r>
              <a:rPr lang="fr-BE" sz="2800" dirty="0">
                <a:latin typeface="+mj-lt"/>
                <a:cs typeface="Helvetica"/>
              </a:rPr>
              <a:t> 128 collocations </a:t>
            </a:r>
            <a:r>
              <a:rPr lang="fr-BE" sz="2800" dirty="0" err="1">
                <a:latin typeface="+mj-lt"/>
                <a:cs typeface="Helvetica"/>
              </a:rPr>
              <a:t>from</a:t>
            </a:r>
            <a:r>
              <a:rPr lang="fr-BE" sz="2800" dirty="0">
                <a:latin typeface="+mj-lt"/>
                <a:cs typeface="Helvetica"/>
              </a:rPr>
              <a:t> </a:t>
            </a:r>
            <a:r>
              <a:rPr lang="fr-BE" sz="2800" b="1" dirty="0">
                <a:latin typeface="+mj-lt"/>
                <a:cs typeface="Helvetica"/>
              </a:rPr>
              <a:t>least </a:t>
            </a:r>
            <a:r>
              <a:rPr lang="fr-BE" sz="2800" b="1" dirty="0" err="1">
                <a:latin typeface="+mj-lt"/>
                <a:cs typeface="Helvetica"/>
              </a:rPr>
              <a:t>sophisticated</a:t>
            </a:r>
            <a:r>
              <a:rPr lang="fr-BE" sz="2800" b="1" dirty="0">
                <a:latin typeface="+mj-lt"/>
                <a:cs typeface="Helvetica"/>
              </a:rPr>
              <a:t> to </a:t>
            </a:r>
            <a:r>
              <a:rPr lang="fr-BE" sz="2800" b="1" dirty="0" err="1">
                <a:latin typeface="+mj-lt"/>
                <a:cs typeface="Helvetica"/>
              </a:rPr>
              <a:t>most</a:t>
            </a:r>
            <a:r>
              <a:rPr lang="fr-BE" sz="2800" b="1" dirty="0">
                <a:latin typeface="+mj-lt"/>
                <a:cs typeface="Helvetica"/>
              </a:rPr>
              <a:t> </a:t>
            </a:r>
            <a:r>
              <a:rPr lang="fr-BE" sz="2800" b="1" dirty="0" err="1">
                <a:latin typeface="+mj-lt"/>
                <a:cs typeface="Helvetica"/>
              </a:rPr>
              <a:t>sophisticated</a:t>
            </a:r>
            <a:endParaRPr lang="fr-BE" sz="2800" b="1" dirty="0">
              <a:latin typeface="+mj-lt"/>
              <a:cs typeface="Helvetica"/>
            </a:endParaRPr>
          </a:p>
          <a:p>
            <a:pPr marL="914400" lvl="1" indent="-457200" algn="just">
              <a:lnSpc>
                <a:spcPts val="3919"/>
              </a:lnSpc>
              <a:buFont typeface="Arial" panose="020B0604020202020204" pitchFamily="34" charset="0"/>
              <a:buChar char="•"/>
            </a:pPr>
            <a:endParaRPr lang="fr-BE" sz="2800" b="1" dirty="0">
              <a:latin typeface="Helvetica"/>
              <a:cs typeface="Helvetica"/>
            </a:endParaRPr>
          </a:p>
          <a:p>
            <a:pPr algn="just">
              <a:lnSpc>
                <a:spcPts val="3919"/>
              </a:lnSpc>
            </a:pPr>
            <a:endParaRPr lang="fr-BE" sz="2800" dirty="0">
              <a:latin typeface="Helvetica"/>
              <a:cs typeface="Helvetica"/>
            </a:endParaRPr>
          </a:p>
          <a:p>
            <a:pPr marL="0" indent="0" algn="just">
              <a:lnSpc>
                <a:spcPts val="3919"/>
              </a:lnSpc>
              <a:buNone/>
            </a:pPr>
            <a:endParaRPr lang="fr-BE" sz="2800" dirty="0">
              <a:latin typeface="Helvetica"/>
              <a:cs typeface="Helvetica"/>
            </a:endParaRPr>
          </a:p>
          <a:p>
            <a:pPr marL="914400" lvl="1" indent="-457200" algn="just">
              <a:lnSpc>
                <a:spcPts val="3919"/>
              </a:lnSpc>
              <a:buFont typeface="Arial" panose="020B0604020202020204" pitchFamily="34" charset="0"/>
              <a:buChar char="•"/>
            </a:pPr>
            <a:endParaRPr lang="en-US" sz="2799" dirty="0">
              <a:solidFill>
                <a:srgbClr val="31404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150995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848218" y="719199"/>
            <a:ext cx="944478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>
                <a:latin typeface="+mj-lt"/>
                <a:ea typeface="Roboto Bold"/>
                <a:cs typeface="Roboto Bold"/>
                <a:sym typeface="Roboto Bold"/>
              </a:rPr>
              <a:t>Analysis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13169" y="1827813"/>
            <a:ext cx="6006892" cy="4310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613"/>
              </a:lnSpc>
            </a:pPr>
            <a:r>
              <a:rPr lang="en-US" sz="1866" dirty="0">
                <a:latin typeface="+mj-lt"/>
                <a:ea typeface="Roboto"/>
                <a:cs typeface="Roboto"/>
                <a:sym typeface="Roboto"/>
              </a:rPr>
              <a:t>Analysis</a:t>
            </a:r>
          </a:p>
          <a:p>
            <a:pPr marL="609630" lvl="1" indent="-304815">
              <a:lnSpc>
                <a:spcPts val="2613"/>
              </a:lnSpc>
              <a:buFont typeface="Arial" panose="020B0604020202020204" pitchFamily="34" charset="0"/>
              <a:buChar char="•"/>
            </a:pPr>
            <a:endParaRPr lang="en-US" sz="1866" dirty="0">
              <a:latin typeface="+mj-lt"/>
              <a:ea typeface="Roboto"/>
              <a:cs typeface="Roboto"/>
              <a:sym typeface="Roboto"/>
            </a:endParaRPr>
          </a:p>
          <a:p>
            <a:pPr marL="609630" lvl="1" indent="-304815">
              <a:lnSpc>
                <a:spcPts val="2613"/>
              </a:lnSpc>
              <a:buFont typeface="Arial" panose="020B0604020202020204" pitchFamily="34" charset="0"/>
              <a:buChar char="•"/>
            </a:pPr>
            <a:r>
              <a:rPr lang="en-US" sz="1866" dirty="0">
                <a:latin typeface="+mj-lt"/>
                <a:ea typeface="Roboto"/>
                <a:cs typeface="Roboto"/>
                <a:sym typeface="Roboto"/>
              </a:rPr>
              <a:t>Assess reliability of judgments using Scale Separation Reliability (SSR)</a:t>
            </a:r>
          </a:p>
          <a:p>
            <a:pPr marL="609630" lvl="1" indent="-304815">
              <a:lnSpc>
                <a:spcPts val="2613"/>
              </a:lnSpc>
              <a:buFont typeface="Arial" panose="020B0604020202020204" pitchFamily="34" charset="0"/>
              <a:buChar char="•"/>
            </a:pPr>
            <a:r>
              <a:rPr lang="en-US" sz="1866" dirty="0">
                <a:latin typeface="+mj-lt"/>
                <a:ea typeface="Roboto"/>
                <a:cs typeface="Roboto"/>
                <a:sym typeface="Roboto"/>
              </a:rPr>
              <a:t>Determine alignment with corpus-based measures</a:t>
            </a:r>
          </a:p>
          <a:p>
            <a:pPr marL="1066830" lvl="2" indent="-304815">
              <a:lnSpc>
                <a:spcPts val="2613"/>
              </a:lnSpc>
              <a:buFont typeface="Arial" panose="020B0604020202020204" pitchFamily="34" charset="0"/>
              <a:buChar char="•"/>
            </a:pPr>
            <a:r>
              <a:rPr lang="en-US" sz="1866" dirty="0">
                <a:latin typeface="+mj-lt"/>
                <a:ea typeface="Roboto"/>
                <a:cs typeface="Roboto"/>
                <a:sym typeface="Roboto"/>
              </a:rPr>
              <a:t>Calculate indices of frequency, association and register specificity</a:t>
            </a:r>
          </a:p>
          <a:p>
            <a:pPr marL="1066830" lvl="2" indent="-304815">
              <a:lnSpc>
                <a:spcPts val="2613"/>
              </a:lnSpc>
              <a:buFont typeface="Arial" panose="020B0604020202020204" pitchFamily="34" charset="0"/>
              <a:buChar char="•"/>
            </a:pPr>
            <a:r>
              <a:rPr lang="en-US" sz="1866" dirty="0">
                <a:latin typeface="+mj-lt"/>
                <a:ea typeface="Roboto"/>
                <a:cs typeface="Roboto"/>
                <a:sym typeface="Roboto"/>
              </a:rPr>
              <a:t>Use regression modelling to examine whether these indices predict CJ scale</a:t>
            </a:r>
          </a:p>
          <a:p>
            <a:pPr marL="609630" lvl="1" indent="-304815">
              <a:lnSpc>
                <a:spcPts val="2613"/>
              </a:lnSpc>
              <a:buFont typeface="Arial" panose="020B0604020202020204" pitchFamily="34" charset="0"/>
              <a:buChar char="•"/>
            </a:pPr>
            <a:r>
              <a:rPr lang="en-US" sz="1866" dirty="0">
                <a:latin typeface="+mj-lt"/>
                <a:ea typeface="Roboto"/>
                <a:cs typeface="Roboto"/>
                <a:sym typeface="Roboto"/>
              </a:rPr>
              <a:t>Thematic analysis of qualitative comments regarding the decision-making process</a:t>
            </a:r>
          </a:p>
          <a:p>
            <a:pPr marL="609630" lvl="1" indent="-304815" algn="just">
              <a:lnSpc>
                <a:spcPts val="2613"/>
              </a:lnSpc>
              <a:buFont typeface="Arial" panose="020B0604020202020204" pitchFamily="34" charset="0"/>
              <a:buChar char="•"/>
            </a:pPr>
            <a:endParaRPr lang="en-US" sz="1866" dirty="0">
              <a:latin typeface="+mj-lt"/>
              <a:ea typeface="Roboto"/>
              <a:cs typeface="Roboto"/>
              <a:sym typeface="Roboto"/>
            </a:endParaRPr>
          </a:p>
          <a:p>
            <a:pPr algn="just">
              <a:lnSpc>
                <a:spcPts val="2613"/>
              </a:lnSpc>
            </a:pPr>
            <a:endParaRPr lang="en-US" sz="1866" dirty="0">
              <a:solidFill>
                <a:srgbClr val="31404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" name="Graphic 13" descr="Ruler outline">
            <a:extLst>
              <a:ext uri="{FF2B5EF4-FFF2-40B4-BE49-F238E27FC236}">
                <a16:creationId xmlns:a16="http://schemas.microsoft.com/office/drawing/2014/main" id="{0011AA5F-A78B-E272-8390-794CC97535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939" y="2467264"/>
            <a:ext cx="1530441" cy="1530441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896D7992-0838-4314-9811-E5CC88DDBCB7}"/>
              </a:ext>
            </a:extLst>
          </p:cNvPr>
          <p:cNvSpPr txBox="1"/>
          <p:nvPr/>
        </p:nvSpPr>
        <p:spPr>
          <a:xfrm>
            <a:off x="771939" y="3997705"/>
            <a:ext cx="1122936" cy="309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613"/>
              </a:lnSpc>
            </a:pPr>
            <a:r>
              <a:rPr lang="en-US" sz="1866" dirty="0">
                <a:solidFill>
                  <a:srgbClr val="31404B"/>
                </a:solidFill>
                <a:latin typeface="Roboto"/>
                <a:ea typeface="Roboto"/>
                <a:cs typeface="Roboto"/>
                <a:sym typeface="Roboto"/>
              </a:rPr>
              <a:t>CJ scale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E3675B4E-4F63-E7FF-37D4-B9F102E26F00}"/>
              </a:ext>
            </a:extLst>
          </p:cNvPr>
          <p:cNvSpPr txBox="1"/>
          <p:nvPr/>
        </p:nvSpPr>
        <p:spPr>
          <a:xfrm>
            <a:off x="2165443" y="2153093"/>
            <a:ext cx="1663514" cy="309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613"/>
              </a:lnSpc>
            </a:pPr>
            <a:r>
              <a:rPr lang="en-US" sz="1866" dirty="0">
                <a:solidFill>
                  <a:schemeClr val="tx2">
                    <a:lumMod val="75000"/>
                    <a:lumOff val="2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explained by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1CEB22-F435-A22D-DC3E-FDEB6CB61C80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2302380" y="2768600"/>
            <a:ext cx="965109" cy="4638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E6CB4CD-0D84-056E-E760-FC0D37F13403}"/>
              </a:ext>
            </a:extLst>
          </p:cNvPr>
          <p:cNvCxnSpPr>
            <a:cxnSpLocks/>
            <a:endCxn id="22" idx="1"/>
          </p:cNvCxnSpPr>
          <p:nvPr/>
        </p:nvCxnSpPr>
        <p:spPr>
          <a:xfrm flipV="1">
            <a:off x="2302380" y="3229160"/>
            <a:ext cx="943481" cy="33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7D67712-1EF1-453C-A368-5C54FC642A71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2324605" y="3232484"/>
            <a:ext cx="916657" cy="7916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11">
            <a:extLst>
              <a:ext uri="{FF2B5EF4-FFF2-40B4-BE49-F238E27FC236}">
                <a16:creationId xmlns:a16="http://schemas.microsoft.com/office/drawing/2014/main" id="{70A90BE4-2C59-5E5B-1C96-4499B8E09AA9}"/>
              </a:ext>
            </a:extLst>
          </p:cNvPr>
          <p:cNvSpPr txBox="1"/>
          <p:nvPr/>
        </p:nvSpPr>
        <p:spPr>
          <a:xfrm>
            <a:off x="3267489" y="2613653"/>
            <a:ext cx="1122936" cy="309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613"/>
              </a:lnSpc>
            </a:pPr>
            <a:r>
              <a:rPr lang="en-US" sz="1866" dirty="0">
                <a:solidFill>
                  <a:srgbClr val="31404B"/>
                </a:solidFill>
                <a:latin typeface="Roboto"/>
                <a:ea typeface="Roboto"/>
                <a:cs typeface="Roboto"/>
                <a:sym typeface="Roboto"/>
              </a:rPr>
              <a:t>Frequency</a:t>
            </a: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132AD358-93CB-DD74-68AC-8D391317633F}"/>
              </a:ext>
            </a:extLst>
          </p:cNvPr>
          <p:cNvSpPr txBox="1"/>
          <p:nvPr/>
        </p:nvSpPr>
        <p:spPr>
          <a:xfrm>
            <a:off x="3245861" y="3074213"/>
            <a:ext cx="1456913" cy="309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613"/>
              </a:lnSpc>
            </a:pPr>
            <a:r>
              <a:rPr lang="en-US" sz="1866" dirty="0">
                <a:solidFill>
                  <a:srgbClr val="31404B"/>
                </a:solidFill>
                <a:latin typeface="Roboto"/>
                <a:ea typeface="Roboto"/>
                <a:cs typeface="Roboto"/>
                <a:sym typeface="Roboto"/>
              </a:rPr>
              <a:t>Association</a:t>
            </a: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B0AEF34E-DB80-3459-CE29-DEC7AE082557}"/>
              </a:ext>
            </a:extLst>
          </p:cNvPr>
          <p:cNvSpPr txBox="1"/>
          <p:nvPr/>
        </p:nvSpPr>
        <p:spPr>
          <a:xfrm>
            <a:off x="3241262" y="3702472"/>
            <a:ext cx="1663513" cy="643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613"/>
              </a:lnSpc>
            </a:pPr>
            <a:r>
              <a:rPr lang="en-US" sz="1866" dirty="0">
                <a:solidFill>
                  <a:srgbClr val="31404B"/>
                </a:solidFill>
                <a:latin typeface="Roboto"/>
                <a:ea typeface="Roboto"/>
                <a:cs typeface="Roboto"/>
                <a:sym typeface="Roboto"/>
              </a:rPr>
              <a:t>Register Specificity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4B9BC-23E6-5FF0-278C-35C4833CD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>
            <a:extLst>
              <a:ext uri="{FF2B5EF4-FFF2-40B4-BE49-F238E27FC236}">
                <a16:creationId xmlns:a16="http://schemas.microsoft.com/office/drawing/2014/main" id="{69023C0E-DEE9-CBEB-3A4B-74A1BDA13410}"/>
              </a:ext>
            </a:extLst>
          </p:cNvPr>
          <p:cNvSpPr txBox="1"/>
          <p:nvPr/>
        </p:nvSpPr>
        <p:spPr>
          <a:xfrm>
            <a:off x="848218" y="719199"/>
            <a:ext cx="944478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latin typeface="+mj-lt"/>
                <a:ea typeface="Roboto Bold"/>
                <a:cs typeface="Roboto Bold"/>
                <a:sym typeface="Roboto Bold"/>
              </a:rPr>
              <a:t>Preliminary Results from Part I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4B20EA5-2CA8-D317-72E2-8D7BE64C191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BE" sz="2000" b="1" dirty="0"/>
              <a:t>Data collection </a:t>
            </a:r>
            <a:r>
              <a:rPr lang="fr-BE" sz="2000" b="1" dirty="0" err="1"/>
              <a:t>is</a:t>
            </a:r>
            <a:r>
              <a:rPr lang="fr-BE" sz="2000" b="1" dirty="0"/>
              <a:t> </a:t>
            </a:r>
            <a:r>
              <a:rPr lang="fr-BE" sz="2000" b="1" dirty="0" err="1"/>
              <a:t>ongoing</a:t>
            </a:r>
            <a:r>
              <a:rPr lang="fr-BE" sz="2000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BE" sz="2000" b="1" dirty="0">
              <a:cs typeface="Helvetica"/>
            </a:endParaRPr>
          </a:p>
          <a:p>
            <a:r>
              <a:rPr lang="fr-BE" sz="2100" dirty="0">
                <a:cs typeface="Helvetica"/>
              </a:rPr>
              <a:t>30 </a:t>
            </a:r>
            <a:r>
              <a:rPr lang="fr-BE" sz="2100" dirty="0" err="1">
                <a:cs typeface="Helvetica"/>
              </a:rPr>
              <a:t>judges</a:t>
            </a:r>
            <a:r>
              <a:rPr lang="fr-BE" sz="2100" dirty="0">
                <a:cs typeface="Helvetica"/>
              </a:rPr>
              <a:t> </a:t>
            </a:r>
            <a:r>
              <a:rPr lang="fr-BE" sz="2100" dirty="0" err="1">
                <a:cs typeface="Helvetica"/>
              </a:rPr>
              <a:t>recruited</a:t>
            </a:r>
            <a:r>
              <a:rPr lang="fr-BE" sz="2100" dirty="0">
                <a:cs typeface="Helvetica"/>
              </a:rPr>
              <a:t>, 23 </a:t>
            </a:r>
            <a:r>
              <a:rPr lang="fr-BE" sz="2100" dirty="0" err="1">
                <a:cs typeface="Helvetica"/>
              </a:rPr>
              <a:t>completed</a:t>
            </a:r>
            <a:r>
              <a:rPr lang="fr-BE" sz="2100" dirty="0">
                <a:cs typeface="Helvetica"/>
              </a:rPr>
              <a:t> the CJ </a:t>
            </a:r>
            <a:r>
              <a:rPr lang="fr-BE" sz="2100" dirty="0" err="1">
                <a:cs typeface="Helvetica"/>
              </a:rPr>
              <a:t>task</a:t>
            </a:r>
            <a:endParaRPr lang="fr-BE" sz="2100" dirty="0">
              <a:cs typeface="Helvetica"/>
            </a:endParaRPr>
          </a:p>
          <a:p>
            <a:pPr marL="0" indent="0">
              <a:buNone/>
            </a:pPr>
            <a:endParaRPr lang="fr-BE" sz="2100" dirty="0">
              <a:cs typeface="Helvetica"/>
            </a:endParaRPr>
          </a:p>
          <a:p>
            <a:r>
              <a:rPr lang="fr-BE" sz="2100" dirty="0">
                <a:cs typeface="Helvetica"/>
              </a:rPr>
              <a:t>Current </a:t>
            </a:r>
            <a:r>
              <a:rPr lang="fr-BE" sz="2100" dirty="0" err="1">
                <a:cs typeface="Helvetica"/>
              </a:rPr>
              <a:t>reliability</a:t>
            </a:r>
            <a:r>
              <a:rPr lang="fr-BE" sz="2100" dirty="0">
                <a:cs typeface="Helvetica"/>
              </a:rPr>
              <a:t>: 0.81</a:t>
            </a:r>
          </a:p>
          <a:p>
            <a:pPr lvl="1"/>
            <a:r>
              <a:rPr lang="fr-BE" sz="1700" dirty="0" err="1">
                <a:cs typeface="Helvetica"/>
              </a:rPr>
              <a:t>Indicates</a:t>
            </a:r>
            <a:r>
              <a:rPr lang="fr-BE" sz="1700" dirty="0">
                <a:cs typeface="Helvetica"/>
              </a:rPr>
              <a:t> a good </a:t>
            </a:r>
            <a:r>
              <a:rPr lang="fr-BE" sz="1700" dirty="0" err="1">
                <a:cs typeface="Helvetica"/>
              </a:rPr>
              <a:t>level</a:t>
            </a:r>
            <a:r>
              <a:rPr lang="fr-BE" sz="1700" dirty="0">
                <a:cs typeface="Helvetica"/>
              </a:rPr>
              <a:t> of </a:t>
            </a:r>
            <a:r>
              <a:rPr lang="fr-BE" sz="1700" dirty="0" err="1">
                <a:cs typeface="Helvetica"/>
              </a:rPr>
              <a:t>consistency</a:t>
            </a:r>
            <a:r>
              <a:rPr lang="fr-BE" sz="1700" dirty="0">
                <a:cs typeface="Helvetica"/>
              </a:rPr>
              <a:t> in </a:t>
            </a:r>
            <a:r>
              <a:rPr lang="fr-BE" sz="1700" dirty="0" err="1">
                <a:cs typeface="Helvetica"/>
              </a:rPr>
              <a:t>their</a:t>
            </a:r>
            <a:r>
              <a:rPr lang="fr-BE" sz="1700" dirty="0">
                <a:cs typeface="Helvetica"/>
              </a:rPr>
              <a:t> </a:t>
            </a:r>
            <a:r>
              <a:rPr lang="fr-BE" sz="1700" dirty="0" err="1">
                <a:cs typeface="Helvetica"/>
              </a:rPr>
              <a:t>decisions</a:t>
            </a:r>
            <a:endParaRPr lang="fr-BE" sz="1700" dirty="0">
              <a:cs typeface="Helvetica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fr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163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26618-B00D-9EB5-090B-41AB917E7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16785-AF76-450B-8FE2-28A24CB34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3200" b="1" dirty="0">
                <a:cs typeface="Times New Roman" panose="02020603050405020304" pitchFamily="18" charset="0"/>
              </a:rPr>
              <a:t>Next Steps</a:t>
            </a:r>
            <a:br>
              <a:rPr lang="en-GB" sz="3200" dirty="0">
                <a:cs typeface="Times New Roman" panose="02020603050405020304" pitchFamily="18" charset="0"/>
              </a:rPr>
            </a:br>
            <a:r>
              <a:rPr lang="en-GB" sz="3200" dirty="0">
                <a:cs typeface="Times New Roman" panose="02020603050405020304" pitchFamily="18" charset="0"/>
              </a:rPr>
              <a:t>Part II - </a:t>
            </a:r>
            <a:r>
              <a:rPr lang="en-US" sz="3200" dirty="0"/>
              <a:t>Phraseological Complexity in Texts</a:t>
            </a:r>
            <a:endParaRPr lang="en-GB" sz="3200" dirty="0"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0C849-0111-D347-6693-DCC8CEAD7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sz="2000" b="1" dirty="0"/>
              <a:t>Research Questions</a:t>
            </a:r>
          </a:p>
          <a:p>
            <a:pPr marL="0" indent="0" hangingPunct="0">
              <a:buNone/>
            </a:pPr>
            <a:r>
              <a:rPr lang="en-GB" sz="2000" dirty="0"/>
              <a:t>	RQ3: To what extent are reliable human judgments of phraseological complexity attainable when focusing on learner texts?  </a:t>
            </a:r>
            <a:endParaRPr lang="fr-BE" sz="2000" dirty="0"/>
          </a:p>
          <a:p>
            <a:pPr marL="0" indent="0" hangingPunct="0">
              <a:buNone/>
            </a:pPr>
            <a:r>
              <a:rPr lang="en-GB" sz="2000" dirty="0"/>
              <a:t>	RQ4: To what extent do automated measures of phraseological complexity align with human judgments of phraseological 	complexity?</a:t>
            </a:r>
            <a:endParaRPr lang="fr-BE" sz="2000" dirty="0"/>
          </a:p>
          <a:p>
            <a:pPr marL="0" indent="0">
              <a:buNone/>
            </a:pPr>
            <a:r>
              <a:rPr lang="en-US" sz="2000" dirty="0"/>
              <a:t>	</a:t>
            </a:r>
          </a:p>
          <a:p>
            <a:pPr marL="0" indent="0">
              <a:buNone/>
            </a:pPr>
            <a:r>
              <a:rPr lang="en-US" sz="2000" b="1" dirty="0"/>
              <a:t>Design</a:t>
            </a:r>
          </a:p>
          <a:p>
            <a:r>
              <a:rPr lang="en-US" sz="2000" dirty="0"/>
              <a:t>120 Learner texts (ICLE corpus)</a:t>
            </a:r>
          </a:p>
          <a:p>
            <a:r>
              <a:rPr lang="en-US" sz="2000" dirty="0"/>
              <a:t>CJ task </a:t>
            </a:r>
          </a:p>
          <a:p>
            <a:r>
              <a:rPr lang="en-US" sz="2000" dirty="0"/>
              <a:t>Phraseological Complexity Measures:</a:t>
            </a:r>
          </a:p>
          <a:p>
            <a:pPr lvl="1"/>
            <a:r>
              <a:rPr lang="en-US" sz="1600" dirty="0"/>
              <a:t>Diversity </a:t>
            </a:r>
          </a:p>
          <a:p>
            <a:pPr lvl="1"/>
            <a:r>
              <a:rPr lang="en-US" sz="1600" dirty="0"/>
              <a:t>Sophistication </a:t>
            </a:r>
          </a:p>
          <a:p>
            <a:pPr lvl="1"/>
            <a:r>
              <a:rPr lang="en-US" sz="1600" dirty="0"/>
              <a:t>Density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BE" sz="2000" b="1" dirty="0">
                <a:cs typeface="Helvetica"/>
              </a:rPr>
              <a:t>Output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BE" sz="2100" dirty="0">
                <a:cs typeface="Helvetica"/>
              </a:rPr>
              <a:t>Scale </a:t>
            </a:r>
            <a:r>
              <a:rPr lang="fr-BE" sz="2100" dirty="0" err="1">
                <a:cs typeface="Helvetica"/>
              </a:rPr>
              <a:t>ranking</a:t>
            </a:r>
            <a:r>
              <a:rPr lang="fr-BE" sz="2100" dirty="0">
                <a:cs typeface="Helvetica"/>
              </a:rPr>
              <a:t> 120 </a:t>
            </a:r>
            <a:r>
              <a:rPr lang="fr-BE" sz="2100" dirty="0" err="1">
                <a:cs typeface="Helvetica"/>
              </a:rPr>
              <a:t>learner</a:t>
            </a:r>
            <a:r>
              <a:rPr lang="fr-BE" sz="2100" dirty="0">
                <a:cs typeface="Helvetica"/>
              </a:rPr>
              <a:t> </a:t>
            </a:r>
            <a:r>
              <a:rPr lang="fr-BE" sz="2100" dirty="0" err="1">
                <a:cs typeface="Helvetica"/>
              </a:rPr>
              <a:t>texts</a:t>
            </a:r>
            <a:r>
              <a:rPr lang="fr-BE" sz="2100" dirty="0">
                <a:cs typeface="Helvetica"/>
              </a:rPr>
              <a:t> </a:t>
            </a:r>
            <a:r>
              <a:rPr lang="fr-BE" sz="2100" dirty="0" err="1">
                <a:cs typeface="Helvetica"/>
              </a:rPr>
              <a:t>from</a:t>
            </a:r>
            <a:r>
              <a:rPr lang="fr-BE" sz="2100" dirty="0">
                <a:cs typeface="Helvetica"/>
              </a:rPr>
              <a:t> least </a:t>
            </a:r>
            <a:r>
              <a:rPr lang="fr-BE" sz="2100" dirty="0" err="1">
                <a:cs typeface="Helvetica"/>
              </a:rPr>
              <a:t>phraseologically</a:t>
            </a:r>
            <a:r>
              <a:rPr lang="fr-BE" sz="2100" dirty="0">
                <a:cs typeface="Helvetica"/>
              </a:rPr>
              <a:t> </a:t>
            </a:r>
            <a:r>
              <a:rPr lang="fr-BE" sz="2100" dirty="0" err="1">
                <a:cs typeface="Helvetica"/>
              </a:rPr>
              <a:t>complex</a:t>
            </a:r>
            <a:r>
              <a:rPr lang="fr-BE" sz="2100" dirty="0">
                <a:cs typeface="Helvetica"/>
              </a:rPr>
              <a:t> to </a:t>
            </a:r>
            <a:r>
              <a:rPr lang="fr-BE" sz="2100" dirty="0" err="1">
                <a:cs typeface="Helvetica"/>
              </a:rPr>
              <a:t>most</a:t>
            </a:r>
            <a:r>
              <a:rPr lang="fr-BE" sz="2100" dirty="0">
                <a:cs typeface="Helvetica"/>
              </a:rPr>
              <a:t> </a:t>
            </a:r>
            <a:r>
              <a:rPr lang="fr-BE" sz="2100" dirty="0" err="1">
                <a:cs typeface="Helvetica"/>
              </a:rPr>
              <a:t>phraseologically</a:t>
            </a:r>
            <a:r>
              <a:rPr lang="fr-BE" sz="2100" dirty="0">
                <a:cs typeface="Helvetica"/>
              </a:rPr>
              <a:t> </a:t>
            </a:r>
            <a:r>
              <a:rPr lang="fr-BE" sz="2100" dirty="0" err="1">
                <a:cs typeface="Helvetica"/>
              </a:rPr>
              <a:t>complex</a:t>
            </a:r>
            <a:endParaRPr lang="fr-BE" sz="2100" dirty="0">
              <a:cs typeface="Helvetic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fr-BE" sz="2100" dirty="0">
                <a:cs typeface="Helvetica"/>
              </a:rPr>
              <a:t>Qualitative </a:t>
            </a:r>
            <a:r>
              <a:rPr lang="fr-BE" sz="2100" dirty="0" err="1">
                <a:cs typeface="Helvetica"/>
              </a:rPr>
              <a:t>judge’s</a:t>
            </a:r>
            <a:r>
              <a:rPr lang="fr-BE" sz="2100" dirty="0">
                <a:cs typeface="Helvetica"/>
              </a:rPr>
              <a:t> </a:t>
            </a:r>
            <a:r>
              <a:rPr lang="fr-BE" sz="2100" dirty="0" err="1">
                <a:cs typeface="Helvetica"/>
              </a:rPr>
              <a:t>comments</a:t>
            </a:r>
            <a:endParaRPr lang="fr-BE" sz="2100" dirty="0">
              <a:cs typeface="Helvetica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F9573-7109-45C1-95E0-D9AB14836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332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88B16-7E1C-4B73-7438-0D20B4FF7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95306-FC5F-D575-0B91-3DFAF20B6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Research Question</a:t>
            </a:r>
          </a:p>
          <a:p>
            <a:pPr marL="0" indent="0" hangingPunct="0">
              <a:buNone/>
            </a:pPr>
            <a:r>
              <a:rPr lang="en-GB" sz="2000" dirty="0"/>
              <a:t>	RQ5: To what extent does phraseological complexity influence human judgments of 	phraseological competence, in comparison with phraseological accuracy? </a:t>
            </a:r>
            <a:endParaRPr lang="fr-BE" sz="2000" dirty="0"/>
          </a:p>
          <a:p>
            <a:pPr marL="0" indent="0" hangingPunct="0">
              <a:buNone/>
            </a:pPr>
            <a:r>
              <a:rPr lang="en-US" sz="2000" b="1" dirty="0"/>
              <a:t>Design</a:t>
            </a:r>
          </a:p>
          <a:p>
            <a:r>
              <a:rPr lang="en-US" sz="2000" dirty="0"/>
              <a:t>Same 120 Learner texts (ICLE corpus)</a:t>
            </a:r>
          </a:p>
          <a:p>
            <a:r>
              <a:rPr lang="en-US" sz="2000" dirty="0"/>
              <a:t>CJ task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>
              <a:latin typeface="+mj-lt"/>
              <a:cs typeface="Times New Roman" panose="02020603050405020304" pitchFamily="18" charset="0"/>
            </a:endParaRPr>
          </a:p>
          <a:p>
            <a:pPr marL="0" lvl="0" indent="0">
              <a:buNone/>
              <a:defRPr/>
            </a:pPr>
            <a:r>
              <a:rPr lang="en-US" sz="2000" b="1" dirty="0">
                <a:latin typeface="+mj-lt"/>
                <a:cs typeface="Times New Roman" panose="02020603050405020304" pitchFamily="18" charset="0"/>
              </a:rPr>
              <a:t>Output</a:t>
            </a:r>
          </a:p>
          <a:p>
            <a:pPr marL="0" lvl="0" indent="0">
              <a:buNone/>
              <a:defRPr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Provide insight into the role of phraseological complexity in the perception of phraseological competence of learner texts, in comparison with phraseological accuracy.</a:t>
            </a:r>
            <a:endParaRPr lang="en-GB" sz="2000" dirty="0"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38BE6-029E-FC90-2CBC-CC7181F58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3B4D76-42E7-C4C6-09C7-E721843B7AED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br>
              <a:rPr lang="en-GB" sz="3200" dirty="0">
                <a:cs typeface="Times New Roman" panose="02020603050405020304" pitchFamily="18" charset="0"/>
              </a:rPr>
            </a:br>
            <a:r>
              <a:rPr lang="en-GB" sz="3200" dirty="0">
                <a:cs typeface="Times New Roman" panose="02020603050405020304" pitchFamily="18" charset="0"/>
              </a:rPr>
              <a:t>Part III- </a:t>
            </a:r>
            <a:r>
              <a:rPr lang="en-US" sz="3200" dirty="0">
                <a:cs typeface="Times New Roman" panose="02020603050405020304" pitchFamily="18" charset="0"/>
              </a:rPr>
              <a:t>T</a:t>
            </a:r>
            <a:r>
              <a:rPr lang="en-US" sz="3200" dirty="0"/>
              <a:t>he role of phraseological complexity in phraseological competence</a:t>
            </a:r>
            <a:endParaRPr lang="en-GB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082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AF434-064B-EDEA-1EE8-DD4C5AEA6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05405-C40D-A813-3C58-9D57D6713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 err="1">
                <a:cs typeface="Times New Roman" panose="02020603050405020304" pitchFamily="18" charset="0"/>
              </a:rPr>
              <a:t>Outline</a:t>
            </a:r>
            <a:endParaRPr lang="fr-BE" b="1" dirty="0"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8909E-F434-5E9E-BE1E-A5059E149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GB" dirty="0">
              <a:latin typeface="+mj-lt"/>
              <a:cs typeface="Times New Roman" panose="02020603050405020304" pitchFamily="18" charset="0"/>
            </a:endParaRPr>
          </a:p>
          <a:p>
            <a:pPr>
              <a:defRPr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B77617-2597-9255-9C5E-850CE4346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361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D4631-0203-5920-BFDA-DA8A99D8E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992EE-01AB-6371-7E46-A0DB788A8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BE" dirty="0" err="1">
                <a:cs typeface="Times New Roman" panose="02020603050405020304" pitchFamily="18" charset="0"/>
              </a:rPr>
              <a:t>Methodological</a:t>
            </a:r>
            <a:r>
              <a:rPr lang="fr-BE" dirty="0">
                <a:cs typeface="Times New Roman" panose="02020603050405020304" pitchFamily="18" charset="0"/>
              </a:rPr>
              <a:t> challenge </a:t>
            </a:r>
            <a:endParaRPr lang="en-GB" sz="3200" dirty="0"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97387-5A39-1C74-E9B6-788AD3C2B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b="1" dirty="0">
                <a:latin typeface="+mj-lt"/>
              </a:rPr>
              <a:t>Selecting Learner Texts for Part II and III</a:t>
            </a:r>
          </a:p>
          <a:p>
            <a:pPr marL="0" indent="0">
              <a:buNone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+mj-lt"/>
              </a:rPr>
              <a:t>Need texts that vary systematically in dimensions of phraseological complexity:</a:t>
            </a:r>
          </a:p>
          <a:p>
            <a:pPr lvl="1"/>
            <a:r>
              <a:rPr lang="en-US" sz="2000" dirty="0">
                <a:latin typeface="+mj-lt"/>
              </a:rPr>
              <a:t>diversity </a:t>
            </a:r>
          </a:p>
          <a:p>
            <a:pPr lvl="1"/>
            <a:r>
              <a:rPr lang="en-US" sz="2000" dirty="0">
                <a:latin typeface="+mj-lt"/>
              </a:rPr>
              <a:t>sophistication </a:t>
            </a:r>
          </a:p>
          <a:p>
            <a:pPr lvl="1"/>
            <a:r>
              <a:rPr lang="en-US" sz="2000" dirty="0">
                <a:latin typeface="+mj-lt"/>
              </a:rPr>
              <a:t>density</a:t>
            </a:r>
          </a:p>
          <a:p>
            <a:pPr marL="457200" lvl="1" indent="0">
              <a:buNone/>
            </a:pPr>
            <a:endParaRPr lang="en-US" sz="2000" dirty="0">
              <a:latin typeface="+mj-lt"/>
            </a:endParaRPr>
          </a:p>
          <a:p>
            <a:r>
              <a:rPr lang="en-US" sz="2400" dirty="0">
                <a:latin typeface="+mj-lt"/>
              </a:rPr>
              <a:t>Proposed design</a:t>
            </a:r>
          </a:p>
          <a:p>
            <a:pPr lvl="1"/>
            <a:r>
              <a:rPr lang="en-US" sz="2000" dirty="0">
                <a:latin typeface="+mj-lt"/>
              </a:rPr>
              <a:t>120 Learner texts from ICLE 500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6167F-7951-8426-BD05-499F839D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749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57DE8-7B45-15D4-2609-82307BA65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15360-E402-55D5-63D7-368319BD1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/>
              <a:t>120 Learner texts from ICLE 500</a:t>
            </a: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+mj-lt"/>
              </a:rPr>
              <a:t>Need texts that vary systematically in dimensions of phraseological complexity:</a:t>
            </a:r>
          </a:p>
          <a:p>
            <a:pPr lvl="1"/>
            <a:r>
              <a:rPr lang="en-US" sz="1800" dirty="0">
                <a:latin typeface="+mj-lt"/>
              </a:rPr>
              <a:t>diversity </a:t>
            </a:r>
          </a:p>
          <a:p>
            <a:pPr lvl="1"/>
            <a:r>
              <a:rPr lang="en-US" sz="1800" dirty="0">
                <a:latin typeface="+mj-lt"/>
              </a:rPr>
              <a:t>sophistication </a:t>
            </a:r>
          </a:p>
          <a:p>
            <a:pPr lvl="1"/>
            <a:r>
              <a:rPr lang="en-US" sz="1800" dirty="0">
                <a:latin typeface="+mj-lt"/>
              </a:rPr>
              <a:t>density</a:t>
            </a:r>
          </a:p>
          <a:p>
            <a:pPr marL="457200" lvl="1" indent="0">
              <a:buNone/>
            </a:pPr>
            <a:endParaRPr lang="en-US" sz="2000" dirty="0">
              <a:latin typeface="+mj-lt"/>
            </a:endParaRPr>
          </a:p>
          <a:p>
            <a:r>
              <a:rPr lang="en-US" sz="2400" dirty="0">
                <a:latin typeface="+mj-lt"/>
              </a:rPr>
              <a:t>Control for</a:t>
            </a:r>
          </a:p>
          <a:p>
            <a:pPr lvl="1"/>
            <a:r>
              <a:rPr lang="en-US" sz="2000" dirty="0">
                <a:latin typeface="+mj-lt"/>
              </a:rPr>
              <a:t>Text length</a:t>
            </a:r>
          </a:p>
          <a:p>
            <a:pPr lvl="1"/>
            <a:r>
              <a:rPr lang="en-US" sz="2000" dirty="0">
                <a:latin typeface="+mj-lt"/>
              </a:rPr>
              <a:t>Topic</a:t>
            </a:r>
          </a:p>
          <a:p>
            <a:pPr lvl="1"/>
            <a:r>
              <a:rPr lang="en-US" sz="2000" dirty="0">
                <a:latin typeface="+mj-lt"/>
              </a:rPr>
              <a:t>Proficiency level</a:t>
            </a:r>
          </a:p>
          <a:p>
            <a:pPr lvl="1"/>
            <a:endParaRPr lang="en-US" sz="2000" dirty="0">
              <a:latin typeface="+mj-lt"/>
            </a:endParaRPr>
          </a:p>
          <a:p>
            <a:r>
              <a:rPr lang="en-US" sz="2200" dirty="0">
                <a:latin typeface="+mj-lt"/>
              </a:rPr>
              <a:t>Are there alternative learner corpora that might be better suited to our RQs?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6C414-95D2-E04C-C54C-01B606AE6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21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F62137F-3751-7E95-DD17-4BF17A884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13868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ED1EA-06BF-F647-99E9-63BC37E04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5BD15-CEA1-7262-8D42-86F8437E9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/>
              <a:t>120 Learner texts from ICLE 500</a:t>
            </a: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+mj-lt"/>
              </a:rPr>
              <a:t>Need texts that vary systematically in dimensions of phraseological complexity:</a:t>
            </a:r>
          </a:p>
          <a:p>
            <a:pPr lvl="1"/>
            <a:r>
              <a:rPr lang="en-US" sz="1800" dirty="0">
                <a:latin typeface="+mj-lt"/>
              </a:rPr>
              <a:t>diversity </a:t>
            </a:r>
          </a:p>
          <a:p>
            <a:pPr lvl="1"/>
            <a:r>
              <a:rPr lang="en-US" sz="1800" dirty="0">
                <a:latin typeface="+mj-lt"/>
              </a:rPr>
              <a:t>sophistication </a:t>
            </a:r>
          </a:p>
          <a:p>
            <a:pPr lvl="1"/>
            <a:r>
              <a:rPr lang="en-US" sz="1800" dirty="0">
                <a:latin typeface="+mj-lt"/>
              </a:rPr>
              <a:t>density</a:t>
            </a:r>
          </a:p>
          <a:p>
            <a:pPr marL="457200" lvl="1" indent="0">
              <a:buNone/>
            </a:pPr>
            <a:endParaRPr lang="en-US" sz="2000" dirty="0">
              <a:latin typeface="+mj-lt"/>
            </a:endParaRPr>
          </a:p>
          <a:p>
            <a:r>
              <a:rPr lang="en-US" sz="2400" dirty="0">
                <a:latin typeface="+mj-lt"/>
              </a:rPr>
              <a:t>Alternative design</a:t>
            </a:r>
          </a:p>
          <a:p>
            <a:pPr lvl="1"/>
            <a:r>
              <a:rPr lang="en-US" sz="2200" dirty="0">
                <a:latin typeface="+mj-lt"/>
              </a:rPr>
              <a:t>Manipulating ICLE 500 texts using LLM to systematically vary dimensions of phraseological complexity</a:t>
            </a:r>
          </a:p>
          <a:p>
            <a:pPr lvl="1"/>
            <a:endParaRPr lang="en-US" sz="2200" dirty="0">
              <a:latin typeface="+mj-lt"/>
            </a:endParaRPr>
          </a:p>
          <a:p>
            <a:r>
              <a:rPr lang="en-US" sz="2400" dirty="0"/>
              <a:t>Potential problems</a:t>
            </a:r>
          </a:p>
          <a:p>
            <a:pPr lvl="1"/>
            <a:r>
              <a:rPr lang="en-US" sz="2000" dirty="0"/>
              <a:t>Introduction of unintended variables</a:t>
            </a:r>
          </a:p>
          <a:p>
            <a:pPr lvl="1"/>
            <a:r>
              <a:rPr lang="en-US" sz="2000" dirty="0"/>
              <a:t>Loss of authenticity</a:t>
            </a:r>
          </a:p>
          <a:p>
            <a:pPr lvl="1"/>
            <a:r>
              <a:rPr lang="en-US" sz="2000" dirty="0"/>
              <a:t>Threat to ecological validity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DAA30-0B42-ED37-0FC8-5E4B1D17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22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79CB2A8-8599-65D6-EE35-D8140B8EF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10855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0E69A-758C-73EC-1BC5-94E43D2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45EB4-2ADE-1914-809F-02152B617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endParaRPr lang="en-US" sz="2200" dirty="0">
              <a:latin typeface="+mj-lt"/>
            </a:endParaRPr>
          </a:p>
          <a:p>
            <a:r>
              <a:rPr lang="en-US" sz="2400" dirty="0"/>
              <a:t>Is the ICLE corpus the most appropriate corpus?</a:t>
            </a:r>
          </a:p>
          <a:p>
            <a:endParaRPr lang="en-US" sz="2400" dirty="0"/>
          </a:p>
          <a:p>
            <a:r>
              <a:rPr lang="en-US" sz="2400" dirty="0"/>
              <a:t>How can phraseological complexity measures be varied systematically while maintaining the ecological validity of the texts?</a:t>
            </a:r>
          </a:p>
          <a:p>
            <a:pPr marL="0" indent="0">
              <a:buNone/>
            </a:pPr>
            <a:endParaRPr lang="en-US" sz="2400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C62D7-FF13-D4E0-5EF6-07D42DC3A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23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50B0C53-C58B-DF8B-79DC-FD7F8BD68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99733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CA5DA-8D98-6E74-4AE2-9BB6819FF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References</a:t>
            </a:r>
            <a:endParaRPr lang="fr-B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0828B4-FBED-FF9B-0A83-F4086CDC268B}"/>
              </a:ext>
            </a:extLst>
          </p:cNvPr>
          <p:cNvSpPr txBox="1"/>
          <p:nvPr/>
        </p:nvSpPr>
        <p:spPr>
          <a:xfrm>
            <a:off x="838199" y="1414562"/>
            <a:ext cx="105155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r>
              <a:rPr lang="en-US" sz="1200" dirty="0"/>
              <a:t>Granger, S., &amp; Bestgen, Y. (2014). The use of collocations by intermediate vs. advanced non-native writers: A bigram-based study. </a:t>
            </a:r>
            <a:r>
              <a:rPr lang="en-US" sz="1200" i="1" dirty="0"/>
              <a:t>International Review of Applied Linguistics in Language Teaching</a:t>
            </a:r>
            <a:r>
              <a:rPr lang="en-US" sz="1200" dirty="0"/>
              <a:t>, </a:t>
            </a:r>
            <a:r>
              <a:rPr lang="en-US" sz="1200" i="1" dirty="0"/>
              <a:t>52</a:t>
            </a:r>
            <a:r>
              <a:rPr lang="en-US" sz="1200" dirty="0"/>
              <a:t>(3). </a:t>
            </a:r>
            <a:r>
              <a:rPr lang="en-US" sz="1200" dirty="0">
                <a:hlinkClick r:id="rId2"/>
              </a:rPr>
              <a:t>https://doi.org/10.1515/iral-2014-0011</a:t>
            </a:r>
            <a:endParaRPr lang="en-US" sz="1200" dirty="0"/>
          </a:p>
          <a:p>
            <a:r>
              <a:rPr lang="en-US" sz="1200" dirty="0"/>
              <a:t>Housen, A., &amp; Kuiken, F. (2009). Complexity, Accuracy, and Fluency in Second Language Acquisition. </a:t>
            </a:r>
            <a:r>
              <a:rPr lang="en-US" sz="1200" i="1" dirty="0"/>
              <a:t>Applied Linguistics</a:t>
            </a:r>
            <a:r>
              <a:rPr lang="en-US" sz="1200" dirty="0"/>
              <a:t>, </a:t>
            </a:r>
            <a:r>
              <a:rPr lang="en-US" sz="1200" i="1" dirty="0"/>
              <a:t>30</a:t>
            </a:r>
            <a:r>
              <a:rPr lang="en-US" sz="1200" dirty="0"/>
              <a:t>(4), 461–473. </a:t>
            </a:r>
            <a:r>
              <a:rPr lang="en-US" sz="1200" dirty="0">
                <a:hlinkClick r:id="rId3"/>
              </a:rPr>
              <a:t>https://doi.org/10.1093/applin/amp048</a:t>
            </a:r>
            <a:endParaRPr lang="en-US" sz="1200" dirty="0"/>
          </a:p>
          <a:p>
            <a:r>
              <a:rPr lang="en-US" sz="1200" dirty="0"/>
              <a:t>Hu, R., Wu, J., &amp; Lu, X. (2022). Word-Combination-Based Measures of Phraseological Diversity, Sophistication, and Complexity and Their Relationship to Second Language Chinese Proficiency and Writing Quality. </a:t>
            </a:r>
            <a:r>
              <a:rPr lang="en-US" sz="1200" i="1" dirty="0"/>
              <a:t>Language Learning</a:t>
            </a:r>
            <a:r>
              <a:rPr lang="en-US" sz="1200" dirty="0"/>
              <a:t>, </a:t>
            </a:r>
            <a:r>
              <a:rPr lang="en-US" sz="1200" i="1" dirty="0"/>
              <a:t>72</a:t>
            </a:r>
            <a:r>
              <a:rPr lang="en-US" sz="1200" dirty="0"/>
              <a:t>(4), 1128–1169. </a:t>
            </a:r>
            <a:r>
              <a:rPr lang="en-US" sz="1200" dirty="0">
                <a:hlinkClick r:id="rId4"/>
              </a:rPr>
              <a:t>https://doi.org/10.1111/lang.12511</a:t>
            </a:r>
            <a:endParaRPr lang="en-US" sz="1200" dirty="0"/>
          </a:p>
          <a:p>
            <a:r>
              <a:rPr lang="en-US" sz="1200" dirty="0"/>
              <a:t>Jiang, J., Bi, P., Xie, N., &amp; Liu, H. (2021). Phraseological complexity and low- and intermediate-level L2 learners’ writing quality. </a:t>
            </a:r>
            <a:r>
              <a:rPr lang="en-US" sz="1200" i="1" dirty="0"/>
              <a:t>International Review of Applied Linguistics in Language Teaching</a:t>
            </a:r>
            <a:r>
              <a:rPr lang="en-US" sz="1200" dirty="0"/>
              <a:t>, </a:t>
            </a:r>
            <a:r>
              <a:rPr lang="en-US" sz="1200" i="1" dirty="0"/>
              <a:t>61</a:t>
            </a:r>
            <a:r>
              <a:rPr lang="en-US" sz="1200" dirty="0"/>
              <a:t>(3), 765–790. </a:t>
            </a:r>
            <a:r>
              <a:rPr lang="en-US" sz="1200" dirty="0">
                <a:hlinkClick r:id="rId5"/>
              </a:rPr>
              <a:t>https://doi.org/10.1515/iral-2019-0147</a:t>
            </a:r>
            <a:endParaRPr lang="en-US" sz="1200" dirty="0"/>
          </a:p>
          <a:p>
            <a:r>
              <a:rPr lang="en-US" sz="1200" dirty="0"/>
              <a:t>Kim, M., &amp; Crossley, S. A. (2023). Lexical and phraseological differences between second language written and spoken opinion responses. </a:t>
            </a:r>
            <a:r>
              <a:rPr lang="en-US" sz="1200" i="1" dirty="0"/>
              <a:t>Frontiers in Psychology</a:t>
            </a:r>
            <a:r>
              <a:rPr lang="en-US" sz="1200" dirty="0"/>
              <a:t>, </a:t>
            </a:r>
            <a:r>
              <a:rPr lang="en-US" sz="1200" i="1" dirty="0"/>
              <a:t>14</a:t>
            </a:r>
            <a:r>
              <a:rPr lang="en-US" sz="1200" dirty="0"/>
              <a:t>. </a:t>
            </a:r>
            <a:r>
              <a:rPr lang="en-US" sz="1200" dirty="0">
                <a:hlinkClick r:id="rId6"/>
              </a:rPr>
              <a:t>https://doi.org/10.3389/fpsyg.2023.1068685</a:t>
            </a:r>
            <a:endParaRPr lang="en-US" sz="1200" dirty="0"/>
          </a:p>
          <a:p>
            <a:r>
              <a:rPr lang="en-US" sz="1200" dirty="0"/>
              <a:t>Paquot, M. (2019). The phraseological dimension in interlanguage complexity research. </a:t>
            </a:r>
            <a:r>
              <a:rPr lang="en-US" sz="1200" i="1" dirty="0"/>
              <a:t>Second Language Research</a:t>
            </a:r>
            <a:r>
              <a:rPr lang="en-US" sz="1200" dirty="0"/>
              <a:t>, </a:t>
            </a:r>
            <a:r>
              <a:rPr lang="en-US" sz="1200" i="1" dirty="0"/>
              <a:t>35</a:t>
            </a:r>
            <a:r>
              <a:rPr lang="en-US" sz="1200" dirty="0"/>
              <a:t>(1), 121–145. </a:t>
            </a:r>
            <a:r>
              <a:rPr lang="en-US" sz="1200" dirty="0">
                <a:hlinkClick r:id="rId7"/>
              </a:rPr>
              <a:t>https://doi.org/10.1177/0267658317694221</a:t>
            </a:r>
            <a:endParaRPr lang="en-US" sz="1200" dirty="0"/>
          </a:p>
          <a:p>
            <a:r>
              <a:rPr lang="en-US" sz="1200" dirty="0"/>
              <a:t>Paquot, M., &amp; </a:t>
            </a:r>
            <a:r>
              <a:rPr lang="en-US" sz="1200" dirty="0" err="1"/>
              <a:t>Naets</a:t>
            </a:r>
            <a:r>
              <a:rPr lang="en-US" sz="1200" dirty="0"/>
              <a:t>, H. (2024). Phraseological sophistication as a multidimensional construct: Exploring the relationship between association, register specificity and frequency of word combinations. </a:t>
            </a:r>
            <a:r>
              <a:rPr lang="en-US" sz="1200" i="1" dirty="0"/>
              <a:t>International Journal of Learner Corpus Research</a:t>
            </a:r>
            <a:r>
              <a:rPr lang="en-US" sz="1200" dirty="0"/>
              <a:t>. </a:t>
            </a:r>
            <a:r>
              <a:rPr lang="en-US" sz="1200" dirty="0">
                <a:hlinkClick r:id="rId8"/>
              </a:rPr>
              <a:t>https://doi.org/10.1075/ijlcr.23033.paq</a:t>
            </a:r>
            <a:endParaRPr lang="en-US" sz="1200" dirty="0"/>
          </a:p>
          <a:p>
            <a:r>
              <a:rPr lang="en-US" sz="1200" dirty="0"/>
              <a:t>Paquot, M., Rubin, R., &amp; Vandeweerd, N. (2022). Crowdsourced Adaptive Comparative Judgment: A Community-Based Solution for Proficiency Rating. </a:t>
            </a:r>
            <a:r>
              <a:rPr lang="en-US" sz="1200" i="1" dirty="0"/>
              <a:t>Language Learning</a:t>
            </a:r>
            <a:r>
              <a:rPr lang="en-US" sz="1200" dirty="0"/>
              <a:t>, </a:t>
            </a:r>
            <a:r>
              <a:rPr lang="en-US" sz="1200" i="1" dirty="0"/>
              <a:t>72</a:t>
            </a:r>
            <a:r>
              <a:rPr lang="en-US" sz="1200" dirty="0"/>
              <a:t>(3), 853–885. </a:t>
            </a:r>
            <a:r>
              <a:rPr lang="en-US" sz="1200" dirty="0">
                <a:hlinkClick r:id="rId9"/>
              </a:rPr>
              <a:t>https://doi.org/10.1111/lang.12498</a:t>
            </a:r>
            <a:endParaRPr lang="en-US" sz="1200" dirty="0"/>
          </a:p>
          <a:p>
            <a:r>
              <a:rPr lang="en-US" sz="1200" dirty="0"/>
              <a:t>Thwaites, P., &amp; Paquot, M. (2024). Comparative judgement for advancing research in applied linguistics. </a:t>
            </a:r>
            <a:r>
              <a:rPr lang="en-US" sz="1200" i="1" dirty="0"/>
              <a:t>Research Methods in Applied Linguistics</a:t>
            </a:r>
            <a:r>
              <a:rPr lang="en-US" sz="1200" dirty="0"/>
              <a:t>, </a:t>
            </a:r>
            <a:r>
              <a:rPr lang="en-US" sz="1200" i="1" dirty="0"/>
              <a:t>3</a:t>
            </a:r>
            <a:r>
              <a:rPr lang="en-US" sz="1200" dirty="0"/>
              <a:t>(3), 100142. </a:t>
            </a:r>
            <a:r>
              <a:rPr lang="en-US" sz="1200" dirty="0">
                <a:hlinkClick r:id="rId10"/>
              </a:rPr>
              <a:t>https://doi.org/10.1016/j.rmal.2024.100142</a:t>
            </a:r>
            <a:endParaRPr lang="en-US" sz="1200" dirty="0"/>
          </a:p>
          <a:p>
            <a:r>
              <a:rPr lang="en-US" sz="1200" dirty="0"/>
              <a:t>Vandeweerd, N., Housen, A., &amp; Paquot, M. (2023). Comparing the longitudinal development of phraseological complexity across oral and written tasks. </a:t>
            </a:r>
            <a:r>
              <a:rPr lang="en-US" sz="1200" i="1" dirty="0"/>
              <a:t>Studies in Second Language Acquisition</a:t>
            </a:r>
            <a:r>
              <a:rPr lang="en-US" sz="1200" dirty="0"/>
              <a:t>, </a:t>
            </a:r>
            <a:r>
              <a:rPr lang="en-US" sz="1200" i="1" dirty="0"/>
              <a:t>45</a:t>
            </a:r>
            <a:r>
              <a:rPr lang="en-US" sz="1200" dirty="0"/>
              <a:t>(4), 787–811. </a:t>
            </a:r>
            <a:r>
              <a:rPr lang="en-US" sz="1200" dirty="0">
                <a:hlinkClick r:id="rId11"/>
              </a:rPr>
              <a:t>https://doi.org/10.1017/S0272263122000389</a:t>
            </a: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32180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CFC6E-D57B-78C5-C167-36C09FB8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45ECF-928B-C74A-F99F-16F4AC05B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3200" b="1" dirty="0">
                <a:cs typeface="Times New Roman" panose="02020603050405020304" pitchFamily="18" charset="0"/>
              </a:rPr>
              <a:t>Project Summary </a:t>
            </a:r>
            <a:br>
              <a:rPr lang="en-GB" sz="3200" b="1" dirty="0">
                <a:cs typeface="Times New Roman" panose="02020603050405020304" pitchFamily="18" charset="0"/>
              </a:rPr>
            </a:br>
            <a:r>
              <a:rPr lang="en-GB" sz="3200" dirty="0">
                <a:cs typeface="Times New Roman" panose="02020603050405020304" pitchFamily="18" charset="0"/>
              </a:rPr>
              <a:t>Background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D398F-746B-D0A3-078C-584D944EE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+mj-lt"/>
              </a:rPr>
              <a:t>Why Phraseological Complexity?</a:t>
            </a:r>
          </a:p>
          <a:p>
            <a:r>
              <a:rPr lang="en-US" b="1" dirty="0">
                <a:latin typeface="+mj-lt"/>
              </a:rPr>
              <a:t>Linguistic complexity </a:t>
            </a:r>
            <a:r>
              <a:rPr lang="en-US" dirty="0">
                <a:latin typeface="+mj-lt"/>
              </a:rPr>
              <a:t>is a central construct in SLA, used to: </a:t>
            </a:r>
          </a:p>
          <a:p>
            <a:pPr lvl="1"/>
            <a:r>
              <a:rPr lang="en-US" dirty="0">
                <a:latin typeface="+mj-lt"/>
              </a:rPr>
              <a:t>describe L2 performance </a:t>
            </a:r>
          </a:p>
          <a:p>
            <a:pPr lvl="1"/>
            <a:r>
              <a:rPr lang="en-US" dirty="0">
                <a:latin typeface="+mj-lt"/>
              </a:rPr>
              <a:t>assess proficiency </a:t>
            </a:r>
          </a:p>
          <a:p>
            <a:pPr lvl="1"/>
            <a:r>
              <a:rPr lang="en-US" dirty="0">
                <a:latin typeface="+mj-lt"/>
              </a:rPr>
              <a:t>track development</a:t>
            </a:r>
          </a:p>
          <a:p>
            <a:pPr lvl="1"/>
            <a:r>
              <a:rPr lang="en-US" dirty="0">
                <a:latin typeface="+mj-lt"/>
              </a:rPr>
              <a:t>Research has traditionally focused on </a:t>
            </a:r>
            <a:r>
              <a:rPr lang="en-US" b="1" dirty="0">
                <a:latin typeface="+mj-lt"/>
              </a:rPr>
              <a:t>lexical</a:t>
            </a:r>
            <a:r>
              <a:rPr lang="en-US" dirty="0">
                <a:latin typeface="+mj-lt"/>
              </a:rPr>
              <a:t> and </a:t>
            </a:r>
            <a:r>
              <a:rPr lang="en-US" b="1" dirty="0">
                <a:latin typeface="+mj-lt"/>
              </a:rPr>
              <a:t>syntactic</a:t>
            </a:r>
            <a:r>
              <a:rPr lang="en-US" dirty="0">
                <a:latin typeface="+mj-lt"/>
              </a:rPr>
              <a:t> complexity. </a:t>
            </a:r>
          </a:p>
          <a:p>
            <a:r>
              <a:rPr lang="en-US" dirty="0">
                <a:latin typeface="+mj-lt"/>
              </a:rPr>
              <a:t>However, p</a:t>
            </a:r>
            <a:r>
              <a:rPr lang="en-US" dirty="0"/>
              <a:t>hraseological units (e.g., collocations and multi-word expressions) play an important role in language proficiency and development.</a:t>
            </a:r>
            <a:r>
              <a:rPr lang="en-US" dirty="0">
                <a:latin typeface="+mj-lt"/>
              </a:rPr>
              <a:t> </a:t>
            </a:r>
          </a:p>
          <a:p>
            <a:r>
              <a:rPr lang="en-US" dirty="0">
                <a:latin typeface="+mj-lt"/>
              </a:rPr>
              <a:t>More proficient learners tend to use: </a:t>
            </a:r>
          </a:p>
          <a:p>
            <a:pPr lvl="1"/>
            <a:r>
              <a:rPr lang="en-US" dirty="0">
                <a:latin typeface="+mj-lt"/>
              </a:rPr>
              <a:t>a wider range of phraseological units </a:t>
            </a:r>
          </a:p>
          <a:p>
            <a:pPr lvl="1"/>
            <a:r>
              <a:rPr lang="en-US" dirty="0">
                <a:latin typeface="+mj-lt"/>
              </a:rPr>
              <a:t>more strongly associated collocations</a:t>
            </a:r>
            <a:br>
              <a:rPr lang="en-US" dirty="0">
                <a:latin typeface="+mj-lt"/>
              </a:rPr>
            </a:br>
            <a:endParaRPr lang="en-GB" dirty="0"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5D540-236A-9A64-AACE-452FCCFBF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455884-0831-9F3E-E8E8-D1D59A4506CE}"/>
              </a:ext>
            </a:extLst>
          </p:cNvPr>
          <p:cNvSpPr txBox="1"/>
          <p:nvPr/>
        </p:nvSpPr>
        <p:spPr>
          <a:xfrm>
            <a:off x="838200" y="6033052"/>
            <a:ext cx="64074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+mj-lt"/>
              </a:rPr>
              <a:t>(Housen &amp; Kuiken, 2009; Wray, 2002;  Bestgen &amp; Granger, 2018; Paquot, 2019)</a:t>
            </a:r>
          </a:p>
          <a:p>
            <a:pPr lvl="1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75729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90517-00B4-91A1-305A-0D8A08717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DB12D-64EC-39E5-CF1A-05AB11CC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br>
              <a:rPr lang="en-GB" b="1" dirty="0">
                <a:cs typeface="Times New Roman" panose="02020603050405020304" pitchFamily="18" charset="0"/>
              </a:rPr>
            </a:br>
            <a:r>
              <a:rPr lang="en-GB" sz="3200" dirty="0">
                <a:cs typeface="Times New Roman" panose="02020603050405020304" pitchFamily="18" charset="0"/>
              </a:rPr>
              <a:t>Background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4B6E4-19B8-1724-B69A-9B37B3266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600" b="1" dirty="0">
                <a:latin typeface="+mj-lt"/>
              </a:rPr>
              <a:t>Why Phraseological Complexity?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BE" sz="4600" dirty="0" err="1">
                <a:latin typeface="+mj-lt"/>
                <a:cs typeface="Times New Roman" panose="02020603050405020304" pitchFamily="18" charset="0"/>
              </a:rPr>
              <a:t>Phraseological</a:t>
            </a:r>
            <a:r>
              <a:rPr lang="fr-BE" sz="4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BE" sz="4600" dirty="0" err="1">
                <a:latin typeface="+mj-lt"/>
                <a:cs typeface="Times New Roman" panose="02020603050405020304" pitchFamily="18" charset="0"/>
              </a:rPr>
              <a:t>Complexity</a:t>
            </a:r>
            <a:r>
              <a:rPr lang="fr-BE" sz="4600" dirty="0">
                <a:latin typeface="+mj-lt"/>
                <a:cs typeface="Times New Roman" panose="02020603050405020304" pitchFamily="18" charset="0"/>
              </a:rPr>
              <a:t> = </a:t>
            </a:r>
            <a:r>
              <a:rPr lang="fr-BE" sz="46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diversity</a:t>
            </a:r>
            <a:r>
              <a:rPr lang="fr-BE" sz="46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BE" sz="4600" dirty="0">
                <a:latin typeface="+mj-lt"/>
                <a:cs typeface="Times New Roman" panose="02020603050405020304" pitchFamily="18" charset="0"/>
              </a:rPr>
              <a:t>(range) + </a:t>
            </a:r>
            <a:r>
              <a:rPr lang="fr-BE" sz="46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sophistication</a:t>
            </a:r>
            <a:r>
              <a:rPr lang="fr-BE" sz="4600" dirty="0">
                <a:latin typeface="+mj-lt"/>
                <a:cs typeface="Times New Roman" panose="02020603050405020304" pitchFamily="18" charset="0"/>
              </a:rPr>
              <a:t> of </a:t>
            </a:r>
            <a:r>
              <a:rPr lang="fr-BE" sz="4600" dirty="0" err="1">
                <a:latin typeface="+mj-lt"/>
                <a:cs typeface="Times New Roman" panose="02020603050405020304" pitchFamily="18" charset="0"/>
              </a:rPr>
              <a:t>phraseological</a:t>
            </a:r>
            <a:r>
              <a:rPr lang="fr-BE" sz="4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BE" sz="4600" dirty="0" err="1">
                <a:latin typeface="+mj-lt"/>
                <a:cs typeface="Times New Roman" panose="02020603050405020304" pitchFamily="18" charset="0"/>
              </a:rPr>
              <a:t>units</a:t>
            </a:r>
            <a:r>
              <a:rPr lang="fr-BE" sz="4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BE" sz="2900" dirty="0">
                <a:latin typeface="+mj-lt"/>
                <a:cs typeface="Times New Roman" panose="02020603050405020304" pitchFamily="18" charset="0"/>
              </a:rPr>
              <a:t>(Paquot, 2019)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BE" sz="4600" dirty="0" err="1">
                <a:latin typeface="+mj-lt"/>
                <a:cs typeface="Times New Roman" panose="02020603050405020304" pitchFamily="18" charset="0"/>
              </a:rPr>
              <a:t>Phraseological</a:t>
            </a:r>
            <a:r>
              <a:rPr lang="fr-BE" sz="4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fr-BE" sz="4600" dirty="0" err="1">
                <a:latin typeface="+mj-lt"/>
                <a:cs typeface="Times New Roman" panose="02020603050405020304" pitchFamily="18" charset="0"/>
              </a:rPr>
              <a:t>Complexity</a:t>
            </a:r>
            <a:r>
              <a:rPr lang="fr-BE" sz="4600" dirty="0">
                <a:latin typeface="+mj-lt"/>
                <a:cs typeface="Times New Roman" panose="02020603050405020304" pitchFamily="18" charset="0"/>
              </a:rPr>
              <a:t> = </a:t>
            </a:r>
            <a:r>
              <a:rPr lang="fr-BE" sz="46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density</a:t>
            </a:r>
            <a:r>
              <a:rPr lang="fr-BE" sz="4600" dirty="0">
                <a:latin typeface="+mj-lt"/>
                <a:cs typeface="Times New Roman" panose="02020603050405020304" pitchFamily="18" charset="0"/>
              </a:rPr>
              <a:t> + </a:t>
            </a:r>
            <a:r>
              <a:rPr lang="fr-BE" sz="4600" dirty="0" err="1">
                <a:latin typeface="+mj-lt"/>
                <a:cs typeface="Times New Roman" panose="02020603050405020304" pitchFamily="18" charset="0"/>
              </a:rPr>
              <a:t>diversity</a:t>
            </a:r>
            <a:r>
              <a:rPr lang="fr-BE" sz="4600" dirty="0">
                <a:latin typeface="+mj-lt"/>
                <a:cs typeface="Times New Roman" panose="02020603050405020304" pitchFamily="18" charset="0"/>
              </a:rPr>
              <a:t> + distance </a:t>
            </a:r>
            <a:r>
              <a:rPr lang="fr-BE" sz="2900" dirty="0">
                <a:latin typeface="+mj-lt"/>
                <a:cs typeface="Times New Roman" panose="02020603050405020304" pitchFamily="18" charset="0"/>
              </a:rPr>
              <a:t>(Spina, 2025)</a:t>
            </a:r>
          </a:p>
          <a:p>
            <a:pPr marL="0" indent="0">
              <a:lnSpc>
                <a:spcPct val="120000"/>
              </a:lnSpc>
              <a:buNone/>
            </a:pPr>
            <a:endParaRPr lang="en-GB" dirty="0">
              <a:latin typeface="+mj-lt"/>
              <a:cs typeface="Helvetica" panose="020B0604020202020204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5500" dirty="0">
                <a:latin typeface="+mj-lt"/>
                <a:cs typeface="Helvetica" panose="020B0604020202020204"/>
              </a:rPr>
              <a:t>A learner’s writing </a:t>
            </a:r>
            <a:r>
              <a:rPr lang="en-GB" sz="5500" dirty="0">
                <a:latin typeface="+mj-lt"/>
              </a:rPr>
              <a:t>is considered more complex when it contains (</a:t>
            </a:r>
            <a:r>
              <a:rPr lang="en-GB" sz="5500" dirty="0" err="1">
                <a:latin typeface="+mj-lt"/>
              </a:rPr>
              <a:t>i</a:t>
            </a:r>
            <a:r>
              <a:rPr lang="en-GB" sz="5500" dirty="0">
                <a:latin typeface="+mj-lt"/>
              </a:rPr>
              <a:t>) a greater </a:t>
            </a:r>
            <a:r>
              <a:rPr lang="en-GB" sz="55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diversity</a:t>
            </a:r>
            <a:r>
              <a:rPr lang="en-GB" sz="5500" dirty="0">
                <a:latin typeface="+mj-lt"/>
              </a:rPr>
              <a:t> of phraseological units, (ii) more </a:t>
            </a:r>
            <a:r>
              <a:rPr lang="en-GB" sz="55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sophisticated</a:t>
            </a:r>
            <a:r>
              <a:rPr lang="en-GB" sz="5500" dirty="0">
                <a:latin typeface="+mj-lt"/>
              </a:rPr>
              <a:t> phraseological units, and (iii) a higher overall </a:t>
            </a:r>
            <a:r>
              <a:rPr lang="en-GB" sz="55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density </a:t>
            </a:r>
            <a:r>
              <a:rPr lang="en-GB" sz="5500" dirty="0">
                <a:latin typeface="+mj-lt"/>
              </a:rPr>
              <a:t>of phraseological units. </a:t>
            </a:r>
            <a:endParaRPr lang="en-GB" dirty="0"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BB0BC1-D461-DD6B-DC0A-4647AE2FE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98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D470B-14F1-AEAB-1750-61E366F76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DE741-B2FF-0E82-2772-738C1F76E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br>
              <a:rPr lang="en-GB" b="1" dirty="0">
                <a:cs typeface="Times New Roman" panose="02020603050405020304" pitchFamily="18" charset="0"/>
              </a:rPr>
            </a:br>
            <a:r>
              <a:rPr lang="en-GB" sz="3200" dirty="0">
                <a:cs typeface="Times New Roman" panose="02020603050405020304" pitchFamily="18" charset="0"/>
              </a:rPr>
              <a:t>Background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FA8E7-4D8F-01EA-6217-AB31B1947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500" b="1" dirty="0">
                <a:latin typeface="+mj-lt"/>
              </a:rPr>
              <a:t>Why Phraseological Complexity?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defRPr/>
            </a:pPr>
            <a:r>
              <a:rPr lang="en-GB" sz="3500" dirty="0">
                <a:latin typeface="+mj-lt"/>
                <a:ea typeface="Aptos" panose="020B0004020202020204" pitchFamily="34" charset="0"/>
                <a:cs typeface="Arial"/>
              </a:rPr>
              <a:t>Phraseological Complexity has emerged as a valuable construct that provides insights into the description, assessment and tracking of learner language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defRPr/>
            </a:pPr>
            <a:r>
              <a:rPr lang="en-GB" sz="3500" kern="100" dirty="0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Multiple studies have established the role of PC across a variety of L2 groups 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defRPr/>
            </a:pPr>
            <a:r>
              <a:rPr lang="en-GB" sz="3500" b="1" dirty="0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Phraseological Sophistication </a:t>
            </a:r>
            <a:r>
              <a:rPr lang="en-GB" sz="3500" dirty="0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is a particularly promising measure:</a:t>
            </a:r>
          </a:p>
          <a:p>
            <a:pPr lvl="2">
              <a:lnSpc>
                <a:spcPct val="115000"/>
              </a:lnSpc>
              <a:spcAft>
                <a:spcPts val="800"/>
              </a:spcAft>
              <a:defRPr/>
            </a:pPr>
            <a:r>
              <a:rPr lang="en-GB" sz="2900" dirty="0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Automatic measures of PS can distinguish </a:t>
            </a:r>
            <a:r>
              <a:rPr lang="en-GB" sz="2900" dirty="0">
                <a:latin typeface="Helvetica" panose="020B0604020202020204"/>
                <a:cs typeface="Helvetica" panose="020B0604020202020204"/>
              </a:rPr>
              <a:t>between</a:t>
            </a:r>
            <a:r>
              <a:rPr lang="en-US" sz="2900" dirty="0">
                <a:latin typeface="Helvetica" panose="020B0604020202020204"/>
                <a:cs typeface="Helvetica" panose="020B0604020202020204"/>
              </a:rPr>
              <a:t> proficiency (CEFR) levels (predictive validity), highlighting the potential of phraseological complexity as a measure of L2 development.</a:t>
            </a:r>
            <a:endParaRPr lang="en-GB" sz="2900" dirty="0">
              <a:latin typeface="Helvetica" panose="020B0604020202020204"/>
              <a:cs typeface="Helvetica" panose="020B0604020202020204"/>
            </a:endParaRPr>
          </a:p>
          <a:p>
            <a:pPr marL="1200150" lvl="2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defRPr/>
            </a:pPr>
            <a:endParaRPr lang="fr-BE" sz="2600" kern="100" dirty="0">
              <a:latin typeface="Times New Roman" panose="02020603050405020304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defRPr/>
            </a:pPr>
            <a:endParaRPr lang="fr-BE" kern="100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20A8D5-0A2C-09A1-D442-885AC5E05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9C26CE-D4D8-3F0F-ACEE-242D560F55B8}"/>
              </a:ext>
            </a:extLst>
          </p:cNvPr>
          <p:cNvSpPr txBox="1"/>
          <p:nvPr/>
        </p:nvSpPr>
        <p:spPr>
          <a:xfrm>
            <a:off x="838200" y="6033052"/>
            <a:ext cx="80264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imes New Roman"/>
                <a:ea typeface="Aptos" panose="020B0004020202020204" pitchFamily="34" charset="0"/>
                <a:cs typeface="Arial"/>
              </a:rPr>
              <a:t>(</a:t>
            </a:r>
            <a:r>
              <a:rPr lang="en-GB" sz="1400" dirty="0">
                <a:latin typeface="+mj-lt"/>
                <a:ea typeface="Aptos" panose="020B0004020202020204" pitchFamily="34" charset="0"/>
                <a:cs typeface="Arial"/>
              </a:rPr>
              <a:t>Paquot, 2019; Jiang et al., 2021; Kim &amp; Crossley, 2023;</a:t>
            </a:r>
            <a:r>
              <a:rPr lang="en-GB" sz="1400" kern="100" dirty="0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Paquot, </a:t>
            </a:r>
            <a:r>
              <a:rPr lang="en-GB" sz="1400" kern="100" dirty="0" err="1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Naets</a:t>
            </a:r>
            <a:r>
              <a:rPr lang="en-GB" sz="1400" kern="100" dirty="0"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, &amp; Gries, 2021; Hu, Wu, &amp; Lu, 2022</a:t>
            </a:r>
            <a:r>
              <a:rPr lang="fr-BE" sz="1400" kern="100" dirty="0">
                <a:latin typeface="+mj-lt"/>
                <a:ea typeface="Aptos" panose="020B0004020202020204" pitchFamily="34" charset="0"/>
              </a:rPr>
              <a:t>; Vandeweerd et al., 2021; Jiang et al., 2021; Paquot et al., 2022)</a:t>
            </a:r>
            <a:endParaRPr lang="en-GB" sz="1400" dirty="0"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GB" sz="1200" kern="100" dirty="0">
              <a:latin typeface="Times New Roman" panose="02020603050405020304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48049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012BE-E316-5E72-8503-CBFA42F1E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22442-C871-9890-A5DE-623FE5280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>
                <a:cs typeface="Times New Roman" panose="02020603050405020304" pitchFamily="18" charset="0"/>
              </a:rPr>
              <a:t>Research Gap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CE222-132A-7642-CC48-0441AC28A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08927F3-F91D-5FB6-5DED-BDFA6F94C476}"/>
              </a:ext>
            </a:extLst>
          </p:cNvPr>
          <p:cNvSpPr txBox="1"/>
          <p:nvPr/>
        </p:nvSpPr>
        <p:spPr>
          <a:xfrm>
            <a:off x="8241009" y="2139425"/>
            <a:ext cx="3482381" cy="3501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en-US" sz="2000" kern="100" dirty="0">
                <a:latin typeface="+mj-lt"/>
                <a:cs typeface="Helvetica"/>
              </a:rPr>
              <a:t>Problem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kern="100" dirty="0">
                <a:latin typeface="+mj-lt"/>
                <a:cs typeface="Helvetica"/>
              </a:rPr>
              <a:t>Construct validity and convergent validity in Applied linguistics: linguistic </a:t>
            </a:r>
            <a:r>
              <a:rPr lang="en-US" sz="2000" b="1" kern="100" dirty="0">
                <a:latin typeface="+mj-lt"/>
                <a:cs typeface="Helvetica"/>
              </a:rPr>
              <a:t>constructs</a:t>
            </a:r>
            <a:r>
              <a:rPr lang="en-US" sz="2000" kern="100" dirty="0">
                <a:latin typeface="+mj-lt"/>
                <a:cs typeface="Helvetica"/>
              </a:rPr>
              <a:t> are too </a:t>
            </a:r>
            <a:r>
              <a:rPr lang="en-US" sz="2000" b="1" kern="100" dirty="0">
                <a:latin typeface="+mj-lt"/>
                <a:cs typeface="Helvetica"/>
              </a:rPr>
              <a:t>rarely validated through human perception studies </a:t>
            </a:r>
            <a:r>
              <a:rPr lang="en-US" sz="2000" kern="100" dirty="0">
                <a:latin typeface="+mj-lt"/>
                <a:cs typeface="Helvetica"/>
              </a:rPr>
              <a:t>(Jarvis, 2017).</a:t>
            </a:r>
          </a:p>
          <a:p>
            <a:pPr algn="just">
              <a:lnSpc>
                <a:spcPts val="3919"/>
              </a:lnSpc>
            </a:pPr>
            <a:endParaRPr lang="en-US" sz="2799" dirty="0">
              <a:solidFill>
                <a:srgbClr val="31404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7F311460-A32A-A1FC-471D-07905228FA63}"/>
              </a:ext>
            </a:extLst>
          </p:cNvPr>
          <p:cNvSpPr txBox="1"/>
          <p:nvPr/>
        </p:nvSpPr>
        <p:spPr>
          <a:xfrm>
            <a:off x="4620020" y="2139425"/>
            <a:ext cx="3354565" cy="243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en-US" sz="2000" kern="100" dirty="0">
                <a:latin typeface="+mj-lt"/>
                <a:cs typeface="Helvetica"/>
              </a:rPr>
              <a:t>Unclear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kern="100" dirty="0">
                <a:latin typeface="+mj-lt"/>
                <a:cs typeface="Helvetica"/>
              </a:rPr>
              <a:t>Whether these measures reflect how </a:t>
            </a:r>
            <a:r>
              <a:rPr lang="en-US" sz="2000" b="1" kern="100" dirty="0">
                <a:latin typeface="+mj-lt"/>
                <a:cs typeface="Helvetica"/>
              </a:rPr>
              <a:t>humans </a:t>
            </a:r>
            <a:r>
              <a:rPr lang="en-US" sz="2000" kern="100" dirty="0">
                <a:latin typeface="+mj-lt"/>
                <a:cs typeface="Helvetica"/>
              </a:rPr>
              <a:t>actually</a:t>
            </a:r>
            <a:r>
              <a:rPr lang="en-US" sz="2000" b="1" kern="100" dirty="0">
                <a:latin typeface="+mj-lt"/>
                <a:cs typeface="Helvetica"/>
              </a:rPr>
              <a:t> perceive </a:t>
            </a:r>
            <a:r>
              <a:rPr lang="en-US" sz="2000" kern="100" dirty="0">
                <a:latin typeface="+mj-lt"/>
                <a:cs typeface="Helvetica"/>
              </a:rPr>
              <a:t>phraseological complexity.</a:t>
            </a:r>
          </a:p>
          <a:p>
            <a:pPr algn="just">
              <a:lnSpc>
                <a:spcPts val="3919"/>
              </a:lnSpc>
            </a:pPr>
            <a:endParaRPr lang="en-US" sz="2799" dirty="0">
              <a:solidFill>
                <a:srgbClr val="31404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B19AED1-16D0-D9FB-8040-06EDBE15F353}"/>
              </a:ext>
            </a:extLst>
          </p:cNvPr>
          <p:cNvSpPr txBox="1"/>
          <p:nvPr/>
        </p:nvSpPr>
        <p:spPr>
          <a:xfrm>
            <a:off x="862852" y="2139425"/>
            <a:ext cx="3354565" cy="2793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en-US" sz="2000" kern="100" dirty="0">
                <a:latin typeface="+mj-lt"/>
                <a:cs typeface="Helvetica"/>
              </a:rPr>
              <a:t>Currently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kern="100" dirty="0">
                <a:latin typeface="+mj-lt"/>
                <a:cs typeface="Helvetica"/>
              </a:rPr>
              <a:t>Phraseological complexity (and its dimensions) are typically measured using </a:t>
            </a:r>
            <a:r>
              <a:rPr lang="en-US" sz="2000" b="1" kern="100" dirty="0">
                <a:latin typeface="+mj-lt"/>
                <a:cs typeface="Helvetica"/>
              </a:rPr>
              <a:t>automatic corpus-based indices.</a:t>
            </a:r>
          </a:p>
          <a:p>
            <a:pPr algn="just">
              <a:lnSpc>
                <a:spcPts val="3919"/>
              </a:lnSpc>
            </a:pPr>
            <a:endParaRPr lang="en-US" sz="2799" dirty="0">
              <a:solidFill>
                <a:srgbClr val="31404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594323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23E26-7210-187A-C89B-EF47F20C1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4095E-8521-31E5-E905-0F45CCA91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>
                <a:cs typeface="Times New Roman" panose="02020603050405020304" pitchFamily="18" charset="0"/>
              </a:rPr>
              <a:t>Objectives and Research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3BB85-E397-E563-1F7C-589A20D10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>
                <a:latin typeface="+mj-lt"/>
                <a:cs typeface="Times New Roman"/>
              </a:rPr>
              <a:t>Part I- </a:t>
            </a:r>
            <a:r>
              <a:rPr lang="en-GB" dirty="0">
                <a:latin typeface="+mj-lt"/>
                <a:cs typeface="Times New Roman"/>
              </a:rPr>
              <a:t>Investigates phraseological sophistication in collocations</a:t>
            </a:r>
            <a:endParaRPr lang="en-GB" dirty="0"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>
                <a:latin typeface="+mj-lt"/>
                <a:cs typeface="Times New Roman" panose="02020603050405020304" pitchFamily="18" charset="0"/>
              </a:rPr>
              <a:t>	</a:t>
            </a:r>
            <a:r>
              <a:rPr lang="en-GB" sz="2600" dirty="0">
                <a:latin typeface="+mj-lt"/>
                <a:cs typeface="Times New Roman" panose="02020603050405020304" pitchFamily="18" charset="0"/>
              </a:rPr>
              <a:t>RQ1: To what extent do L1 speakers of English share similar intuitions about the 	sophistication of word combinations?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600" dirty="0">
                <a:latin typeface="+mj-lt"/>
                <a:cs typeface="Times New Roman" panose="02020603050405020304" pitchFamily="18" charset="0"/>
              </a:rPr>
              <a:t>	RQ2: To what extent do dimensions of phraseological sophistication influence human 	judgments of phraseological sophistication?</a:t>
            </a:r>
          </a:p>
          <a:p>
            <a:pPr marL="0" indent="0">
              <a:buNone/>
              <a:defRPr/>
            </a:pPr>
            <a:r>
              <a:rPr lang="en-GB" b="1" dirty="0">
                <a:latin typeface="+mj-lt"/>
                <a:cs typeface="Times New Roman" panose="02020603050405020304" pitchFamily="18" charset="0"/>
              </a:rPr>
              <a:t>Part II- </a:t>
            </a:r>
            <a:r>
              <a:rPr lang="en-GB" dirty="0">
                <a:latin typeface="+mj-lt"/>
                <a:cs typeface="Times New Roman" panose="02020603050405020304" pitchFamily="18" charset="0"/>
              </a:rPr>
              <a:t>Investigates phraseological complexity in learner texts</a:t>
            </a:r>
          </a:p>
          <a:p>
            <a:pPr marL="0" indent="0" hangingPunct="0">
              <a:buNone/>
            </a:pPr>
            <a:r>
              <a:rPr lang="en-GB" dirty="0">
                <a:latin typeface="+mj-lt"/>
              </a:rPr>
              <a:t>	</a:t>
            </a:r>
            <a:r>
              <a:rPr lang="en-GB" sz="2600" dirty="0">
                <a:latin typeface="+mj-lt"/>
              </a:rPr>
              <a:t>RQ3: To what extent are reliable human judgments of phraseological complexity attainable 	when focusing on learner texts?  </a:t>
            </a:r>
            <a:endParaRPr lang="fr-BE" sz="2600" dirty="0">
              <a:latin typeface="+mj-lt"/>
            </a:endParaRPr>
          </a:p>
          <a:p>
            <a:pPr marL="0" indent="0" hangingPunct="0">
              <a:buNone/>
            </a:pPr>
            <a:r>
              <a:rPr lang="en-GB" sz="2600" dirty="0">
                <a:latin typeface="+mj-lt"/>
              </a:rPr>
              <a:t>	RQ4: To what extent do automated measures of phraseological complexity align with 	human judgments of phraseological complexity?</a:t>
            </a:r>
            <a:endParaRPr lang="fr-BE" sz="2600" dirty="0">
              <a:latin typeface="+mj-lt"/>
            </a:endParaRPr>
          </a:p>
          <a:p>
            <a:pPr marL="0" indent="0">
              <a:buNone/>
              <a:defRPr/>
            </a:pPr>
            <a:r>
              <a:rPr lang="en-GB" b="1" dirty="0">
                <a:latin typeface="+mj-lt"/>
                <a:cs typeface="Times New Roman"/>
              </a:rPr>
              <a:t>Part III- </a:t>
            </a:r>
            <a:r>
              <a:rPr lang="en-GB" dirty="0">
                <a:latin typeface="+mj-lt"/>
                <a:cs typeface="Times New Roman"/>
              </a:rPr>
              <a:t>Investigates </a:t>
            </a:r>
            <a:r>
              <a:rPr lang="en-GB" dirty="0">
                <a:latin typeface="+mj-lt"/>
              </a:rPr>
              <a:t>phraseological complexity as a component of phraseological competence</a:t>
            </a:r>
          </a:p>
          <a:p>
            <a:pPr marL="0" indent="0">
              <a:buNone/>
              <a:defRPr/>
            </a:pPr>
            <a:r>
              <a:rPr lang="en-GB" dirty="0">
                <a:latin typeface="+mj-lt"/>
              </a:rPr>
              <a:t>	</a:t>
            </a:r>
            <a:r>
              <a:rPr lang="en-GB" sz="2600" dirty="0">
                <a:latin typeface="+mj-lt"/>
              </a:rPr>
              <a:t>RQ5: To what extent does phraseological complexity influence human judgments of 	phraseological competence, in comparison with phraseological accuracy? </a:t>
            </a:r>
            <a:endParaRPr lang="fr-BE" sz="2600" dirty="0">
              <a:latin typeface="+mj-lt"/>
            </a:endParaRPr>
          </a:p>
          <a:p>
            <a:pPr marL="0" lvl="0" indent="0">
              <a:buNone/>
              <a:defRPr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0EF8CA-DDCA-9BC3-38EA-A041B5CB3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978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469F5-3941-A011-81E0-6886EE23C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CC1AD-7AA4-12E0-8AF8-655209A4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3200" dirty="0">
                <a:cs typeface="Times New Roman" panose="02020603050405020304" pitchFamily="18" charset="0"/>
              </a:rPr>
              <a:t>Objectives and Research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1D2C92-E844-ED8E-F625-7826CE8AC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5F35063-6B5C-AD7C-3816-13E63C379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385463"/>
              </p:ext>
            </p:extLst>
          </p:nvPr>
        </p:nvGraphicFramePr>
        <p:xfrm>
          <a:off x="1384300" y="2265839"/>
          <a:ext cx="9461499" cy="3256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128433">
                  <a:extLst>
                    <a:ext uri="{9D8B030D-6E8A-4147-A177-3AD203B41FA5}">
                      <a16:colId xmlns:a16="http://schemas.microsoft.com/office/drawing/2014/main" val="1849758855"/>
                    </a:ext>
                  </a:extLst>
                </a:gridCol>
                <a:gridCol w="3166533">
                  <a:extLst>
                    <a:ext uri="{9D8B030D-6E8A-4147-A177-3AD203B41FA5}">
                      <a16:colId xmlns:a16="http://schemas.microsoft.com/office/drawing/2014/main" val="933810579"/>
                    </a:ext>
                  </a:extLst>
                </a:gridCol>
                <a:gridCol w="3166533">
                  <a:extLst>
                    <a:ext uri="{9D8B030D-6E8A-4147-A177-3AD203B41FA5}">
                      <a16:colId xmlns:a16="http://schemas.microsoft.com/office/drawing/2014/main" val="3074666767"/>
                    </a:ext>
                  </a:extLst>
                </a:gridCol>
              </a:tblGrid>
              <a:tr h="937101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Part I-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Phraseological sophistication</a:t>
                      </a:r>
                      <a:endParaRPr lang="fr-B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Part II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Phraseological complexity </a:t>
                      </a:r>
                      <a:endParaRPr lang="fr-B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Part III-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P</a:t>
                      </a:r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hraseological complexity in phraseological competence</a:t>
                      </a:r>
                    </a:p>
                    <a:p>
                      <a:endParaRPr lang="fr-B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0981203"/>
                  </a:ext>
                </a:extLst>
              </a:tr>
              <a:tr h="878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Collocations</a:t>
                      </a:r>
                      <a:endParaRPr lang="fr-BE" sz="1800" b="0" dirty="0"/>
                    </a:p>
                    <a:p>
                      <a:endParaRPr lang="fr-B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Learner </a:t>
                      </a:r>
                      <a:r>
                        <a:rPr lang="fr-BE" sz="18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Texts</a:t>
                      </a:r>
                      <a:endParaRPr lang="fr-BE" sz="1800" b="0" dirty="0"/>
                    </a:p>
                    <a:p>
                      <a:endParaRPr lang="fr-B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800" dirty="0"/>
                        <a:t>Learner </a:t>
                      </a:r>
                      <a:r>
                        <a:rPr lang="fr-BE" sz="1800" dirty="0" err="1"/>
                        <a:t>Texts</a:t>
                      </a:r>
                      <a:endParaRPr lang="fr-BE" sz="1800" dirty="0"/>
                    </a:p>
                    <a:p>
                      <a:endParaRPr lang="fr-B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55358"/>
                  </a:ext>
                </a:extLst>
              </a:tr>
              <a:tr h="878840">
                <a:tc>
                  <a:txBody>
                    <a:bodyPr/>
                    <a:lstStyle/>
                    <a:p>
                      <a:r>
                        <a:rPr lang="fr-BE" sz="1800" dirty="0"/>
                        <a:t>Comparative </a:t>
                      </a:r>
                      <a:r>
                        <a:rPr lang="fr-BE" sz="1800" dirty="0" err="1"/>
                        <a:t>Judgment</a:t>
                      </a:r>
                      <a:r>
                        <a:rPr lang="fr-BE" sz="1800" dirty="0"/>
                        <a:t> 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/>
                        <a:t>Comparative </a:t>
                      </a:r>
                      <a:r>
                        <a:rPr lang="fr-BE" sz="1800" dirty="0" err="1"/>
                        <a:t>Judgment</a:t>
                      </a:r>
                      <a:r>
                        <a:rPr lang="fr-BE" sz="1800" dirty="0"/>
                        <a:t> Method</a:t>
                      </a:r>
                    </a:p>
                    <a:p>
                      <a:endParaRPr lang="fr-B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/>
                        <a:t>Comparative </a:t>
                      </a:r>
                      <a:r>
                        <a:rPr lang="fr-BE" sz="1800" dirty="0" err="1"/>
                        <a:t>Judgment</a:t>
                      </a:r>
                      <a:r>
                        <a:rPr lang="fr-BE" sz="1800" dirty="0"/>
                        <a:t> Method</a:t>
                      </a:r>
                    </a:p>
                    <a:p>
                      <a:endParaRPr lang="fr-BE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313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809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D23AB-EE8D-92FF-E609-283922049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FE1C7-4708-C168-2394-B51F45A95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3200" b="1" dirty="0"/>
              <a:t>Method</a:t>
            </a:r>
            <a:br>
              <a:rPr lang="fr-BE" sz="3200" dirty="0"/>
            </a:br>
            <a:r>
              <a:rPr lang="fr-BE" sz="3200" dirty="0"/>
              <a:t>Comparative </a:t>
            </a:r>
            <a:r>
              <a:rPr lang="fr-BE" sz="3200" dirty="0" err="1"/>
              <a:t>Judgment</a:t>
            </a:r>
            <a:endParaRPr lang="fr-BE" sz="3200" dirty="0"/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237BDB57-F56C-18E6-5221-44C206152187}"/>
              </a:ext>
            </a:extLst>
          </p:cNvPr>
          <p:cNvSpPr txBox="1"/>
          <p:nvPr/>
        </p:nvSpPr>
        <p:spPr>
          <a:xfrm>
            <a:off x="963178" y="1690688"/>
            <a:ext cx="10869431" cy="39658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000" dirty="0">
                <a:latin typeface="+mj-lt"/>
                <a:ea typeface="Roboto"/>
                <a:cs typeface="Roboto"/>
                <a:sym typeface="Roboto"/>
              </a:rPr>
              <a:t>Comparative Judgment (CJ) originates in the field of Psychology. This is a novel approach to evaluating complex linguistic constructs.</a:t>
            </a:r>
          </a:p>
          <a:p>
            <a:pPr algn="just">
              <a:lnSpc>
                <a:spcPts val="3919"/>
              </a:lnSpc>
            </a:pPr>
            <a:endParaRPr lang="en-US" sz="2799" b="1" dirty="0">
              <a:solidFill>
                <a:srgbClr val="31404B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just">
              <a:lnSpc>
                <a:spcPts val="3919"/>
              </a:lnSpc>
            </a:pPr>
            <a:r>
              <a:rPr lang="en-US" sz="2799" b="1" dirty="0">
                <a:latin typeface="+mj-lt"/>
                <a:ea typeface="Roboto"/>
                <a:cs typeface="Roboto"/>
                <a:sym typeface="Roboto"/>
              </a:rPr>
              <a:t>Judges compare two items</a:t>
            </a:r>
            <a:r>
              <a:rPr lang="en-US" sz="2799" dirty="0">
                <a:latin typeface="+mj-lt"/>
                <a:ea typeface="Roboto"/>
                <a:cs typeface="Roboto"/>
                <a:sym typeface="Roboto"/>
              </a:rPr>
              <a:t>:</a:t>
            </a:r>
          </a:p>
          <a:p>
            <a:pPr algn="ctr">
              <a:lnSpc>
                <a:spcPts val="3919"/>
              </a:lnSpc>
            </a:pPr>
            <a:endParaRPr lang="en-US" sz="2799" dirty="0">
              <a:latin typeface="+mj-lt"/>
              <a:ea typeface="Roboto"/>
              <a:cs typeface="Roboto"/>
              <a:sym typeface="Roboto"/>
            </a:endParaRPr>
          </a:p>
          <a:p>
            <a:pPr algn="ctr">
              <a:lnSpc>
                <a:spcPts val="3919"/>
              </a:lnSpc>
            </a:pPr>
            <a:r>
              <a:rPr lang="en-US" sz="2799" dirty="0">
                <a:latin typeface="+mj-lt"/>
                <a:ea typeface="Roboto"/>
                <a:cs typeface="Roboto"/>
                <a:sym typeface="Roboto"/>
              </a:rPr>
              <a:t>“Which text is better?”</a:t>
            </a:r>
          </a:p>
          <a:p>
            <a:pPr algn="ctr">
              <a:lnSpc>
                <a:spcPts val="3919"/>
              </a:lnSpc>
            </a:pPr>
            <a:r>
              <a:rPr lang="en-US" sz="2799" i="1" dirty="0">
                <a:latin typeface="+mj-lt"/>
                <a:ea typeface="Roboto"/>
                <a:cs typeface="Roboto"/>
                <a:sym typeface="Roboto"/>
              </a:rPr>
              <a:t>    option A      </a:t>
            </a:r>
            <a:r>
              <a:rPr lang="en-US" sz="2799" dirty="0">
                <a:latin typeface="+mj-lt"/>
                <a:ea typeface="Roboto"/>
                <a:cs typeface="Roboto"/>
                <a:sym typeface="Roboto"/>
              </a:rPr>
              <a:t>or     </a:t>
            </a:r>
            <a:r>
              <a:rPr lang="en-US" sz="2799" i="1" dirty="0">
                <a:latin typeface="+mj-lt"/>
                <a:ea typeface="Roboto"/>
                <a:cs typeface="Roboto"/>
                <a:sym typeface="Roboto"/>
              </a:rPr>
              <a:t>option B</a:t>
            </a:r>
          </a:p>
          <a:p>
            <a:pPr algn="just">
              <a:lnSpc>
                <a:spcPts val="3919"/>
              </a:lnSpc>
            </a:pPr>
            <a:endParaRPr lang="en-US" sz="2799" dirty="0">
              <a:solidFill>
                <a:srgbClr val="31404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E563BA-DF6C-0FC6-066B-84AAE2413B9C}"/>
              </a:ext>
            </a:extLst>
          </p:cNvPr>
          <p:cNvSpPr txBox="1"/>
          <p:nvPr/>
        </p:nvSpPr>
        <p:spPr>
          <a:xfrm>
            <a:off x="838200" y="6033052"/>
            <a:ext cx="802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a typeface="Roboto"/>
                <a:cs typeface="Roboto"/>
                <a:sym typeface="Roboto"/>
              </a:rPr>
              <a:t>(Thurstone, 1927; Thwaites &amp; Paquot, 2024)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80571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5AFB45CDC7004CA901B898D1845A37" ma:contentTypeVersion="4" ma:contentTypeDescription="Crée un document." ma:contentTypeScope="" ma:versionID="48459cb06a1cf42f9e4ef5165e6ede69">
  <xsd:schema xmlns:xsd="http://www.w3.org/2001/XMLSchema" xmlns:xs="http://www.w3.org/2001/XMLSchema" xmlns:p="http://schemas.microsoft.com/office/2006/metadata/properties" xmlns:ns2="41a89d38-3293-4881-a7ec-4b8ddcca49a6" targetNamespace="http://schemas.microsoft.com/office/2006/metadata/properties" ma:root="true" ma:fieldsID="92375166c25bb8f6e794b9b7a0379f90" ns2:_="">
    <xsd:import namespace="41a89d38-3293-4881-a7ec-4b8ddcca49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9d38-3293-4881-a7ec-4b8ddcca49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CE2CCC-98B2-4793-A582-C899FECD3AEB}">
  <ds:schemaRefs>
    <ds:schemaRef ds:uri="http://purl.org/dc/dcmitype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41a89d38-3293-4881-a7ec-4b8ddcca49a6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B1C3890-92F6-456F-AC48-C849707209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E5E654-BD91-4605-B118-B9433DC674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a89d38-3293-4881-a7ec-4b8ddcca49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8772</TotalTime>
  <Words>2426</Words>
  <Application>Microsoft Office PowerPoint</Application>
  <PresentationFormat>Widescreen</PresentationFormat>
  <Paragraphs>299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Aptos Display</vt:lpstr>
      <vt:lpstr>Arial</vt:lpstr>
      <vt:lpstr>Courier New</vt:lpstr>
      <vt:lpstr>Helvetica</vt:lpstr>
      <vt:lpstr>Roboto</vt:lpstr>
      <vt:lpstr>Times New Roman</vt:lpstr>
      <vt:lpstr>Office Theme</vt:lpstr>
      <vt:lpstr>  </vt:lpstr>
      <vt:lpstr>Outline</vt:lpstr>
      <vt:lpstr>Project Summary  Background Research</vt:lpstr>
      <vt:lpstr> Background Research</vt:lpstr>
      <vt:lpstr> Background Research</vt:lpstr>
      <vt:lpstr>Research Gap</vt:lpstr>
      <vt:lpstr>Objectives and Research Questions</vt:lpstr>
      <vt:lpstr>Objectives and Research Questions</vt:lpstr>
      <vt:lpstr>Method Comparative Judgment</vt:lpstr>
      <vt:lpstr>PowerPoint Presentation</vt:lpstr>
      <vt:lpstr>Current Study Part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Steps Part II - Phraseological Complexity in Texts</vt:lpstr>
      <vt:lpstr>PowerPoint Presentation</vt:lpstr>
      <vt:lpstr>Methodological challenge </vt:lpstr>
      <vt:lpstr>PowerPoint Presentation</vt:lpstr>
      <vt:lpstr>PowerPoint Presentation</vt:lpstr>
      <vt:lpstr>PowerPoint Presentation</vt:lpstr>
      <vt:lpstr>References</vt:lpstr>
    </vt:vector>
  </TitlesOfParts>
  <Company>UCLouvain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Gabriela Vaughan</dc:creator>
  <cp:lastModifiedBy>Gabriela Vaughan</cp:lastModifiedBy>
  <cp:revision>10</cp:revision>
  <dcterms:created xsi:type="dcterms:W3CDTF">2026-06-04T08:01:52Z</dcterms:created>
  <dcterms:modified xsi:type="dcterms:W3CDTF">2026-06-24T23:45:55Z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0x0101001A5AFB45CDC7004CA901B898D1845A37</vt:lpwstr>
  </property>
</Properties>
</file>