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4"/>
  </p:notesMasterIdLst>
  <p:sldIdLst>
    <p:sldId id="256" r:id="rId2"/>
    <p:sldId id="285" r:id="rId3"/>
    <p:sldId id="305" r:id="rId4"/>
    <p:sldId id="312" r:id="rId5"/>
    <p:sldId id="287" r:id="rId6"/>
    <p:sldId id="257" r:id="rId7"/>
    <p:sldId id="259" r:id="rId8"/>
    <p:sldId id="260" r:id="rId9"/>
    <p:sldId id="261" r:id="rId10"/>
    <p:sldId id="270" r:id="rId11"/>
    <p:sldId id="318" r:id="rId12"/>
    <p:sldId id="319" r:id="rId13"/>
    <p:sldId id="320" r:id="rId14"/>
    <p:sldId id="264" r:id="rId15"/>
    <p:sldId id="306" r:id="rId16"/>
    <p:sldId id="313" r:id="rId17"/>
    <p:sldId id="314" r:id="rId18"/>
    <p:sldId id="274" r:id="rId19"/>
    <p:sldId id="316" r:id="rId20"/>
    <p:sldId id="317" r:id="rId21"/>
    <p:sldId id="315" r:id="rId22"/>
    <p:sldId id="266" r:id="rId23"/>
  </p:sldIdLst>
  <p:sldSz cx="9144000" cy="6858000" type="screen4x3"/>
  <p:notesSz cx="6645275" cy="97758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Frison" initials="CF"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07C4F"/>
    <a:srgbClr val="1E4E31"/>
    <a:srgbClr val="245E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06" autoAdjust="0"/>
    <p:restoredTop sz="86394" autoAdjust="0"/>
  </p:normalViewPr>
  <p:slideViewPr>
    <p:cSldViewPr>
      <p:cViewPr>
        <p:scale>
          <a:sx n="66" d="100"/>
          <a:sy n="66" d="100"/>
        </p:scale>
        <p:origin x="1661" y="96"/>
      </p:cViewPr>
      <p:guideLst>
        <p:guide orient="horz" pos="2160"/>
        <p:guide pos="2880"/>
      </p:guideLst>
    </p:cSldViewPr>
  </p:slideViewPr>
  <p:notesTextViewPr>
    <p:cViewPr>
      <p:scale>
        <a:sx n="66" d="100"/>
        <a:sy n="66"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879619" cy="488791"/>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764118" y="0"/>
            <a:ext cx="2879619" cy="488791"/>
          </a:xfrm>
          <a:prstGeom prst="rect">
            <a:avLst/>
          </a:prstGeom>
        </p:spPr>
        <p:txBody>
          <a:bodyPr vert="horz" lIns="91440" tIns="45720" rIns="91440" bIns="45720" rtlCol="0"/>
          <a:lstStyle>
            <a:lvl1pPr algn="r">
              <a:defRPr sz="1200"/>
            </a:lvl1pPr>
          </a:lstStyle>
          <a:p>
            <a:fld id="{4F1C9970-03E9-42ED-B5F7-A3ABC5428405}" type="datetimeFigureOut">
              <a:rPr lang="en-US" smtClean="0"/>
              <a:t>9/29/2016</a:t>
            </a:fld>
            <a:endParaRPr lang="en-US"/>
          </a:p>
        </p:txBody>
      </p:sp>
      <p:sp>
        <p:nvSpPr>
          <p:cNvPr id="4" name="Espace réservé de l'image des diapositives 3"/>
          <p:cNvSpPr>
            <a:spLocks noGrp="1" noRot="1" noChangeAspect="1"/>
          </p:cNvSpPr>
          <p:nvPr>
            <p:ph type="sldImg" idx="2"/>
          </p:nvPr>
        </p:nvSpPr>
        <p:spPr>
          <a:xfrm>
            <a:off x="879475" y="733425"/>
            <a:ext cx="4886325" cy="3665538"/>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64528" y="4643517"/>
            <a:ext cx="5316220" cy="4399121"/>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9285337"/>
            <a:ext cx="2879619" cy="488791"/>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764118" y="9285337"/>
            <a:ext cx="2879619" cy="488791"/>
          </a:xfrm>
          <a:prstGeom prst="rect">
            <a:avLst/>
          </a:prstGeom>
        </p:spPr>
        <p:txBody>
          <a:bodyPr vert="horz" lIns="91440" tIns="45720" rIns="91440" bIns="45720" rtlCol="0" anchor="b"/>
          <a:lstStyle>
            <a:lvl1pPr algn="r">
              <a:defRPr sz="1200"/>
            </a:lvl1pPr>
          </a:lstStyle>
          <a:p>
            <a:fld id="{0FB11B66-BF9A-4407-9C48-1924ECEA9372}" type="slidenum">
              <a:rPr lang="en-US" smtClean="0"/>
              <a:t>‹#›</a:t>
            </a:fld>
            <a:endParaRPr lang="en-US"/>
          </a:p>
        </p:txBody>
      </p:sp>
    </p:spTree>
    <p:extLst>
      <p:ext uri="{BB962C8B-B14F-4D97-AF65-F5344CB8AC3E}">
        <p14:creationId xmlns:p14="http://schemas.microsoft.com/office/powerpoint/2010/main" val="5887938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FB11B66-BF9A-4407-9C48-1924ECEA9372}" type="slidenum">
              <a:rPr lang="en-US" smtClean="0"/>
              <a:t>4</a:t>
            </a:fld>
            <a:endParaRPr lang="en-US"/>
          </a:p>
        </p:txBody>
      </p:sp>
    </p:spTree>
    <p:extLst>
      <p:ext uri="{BB962C8B-B14F-4D97-AF65-F5344CB8AC3E}">
        <p14:creationId xmlns:p14="http://schemas.microsoft.com/office/powerpoint/2010/main" val="29028631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FB11B66-BF9A-4407-9C48-1924ECEA9372}" type="slidenum">
              <a:rPr lang="en-US" smtClean="0"/>
              <a:t>19</a:t>
            </a:fld>
            <a:endParaRPr lang="en-US"/>
          </a:p>
        </p:txBody>
      </p:sp>
    </p:spTree>
    <p:extLst>
      <p:ext uri="{BB962C8B-B14F-4D97-AF65-F5344CB8AC3E}">
        <p14:creationId xmlns:p14="http://schemas.microsoft.com/office/powerpoint/2010/main" val="20747354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FB11B66-BF9A-4407-9C48-1924ECEA9372}" type="slidenum">
              <a:rPr lang="en-US" smtClean="0"/>
              <a:t>20</a:t>
            </a:fld>
            <a:endParaRPr lang="en-US"/>
          </a:p>
        </p:txBody>
      </p:sp>
    </p:spTree>
    <p:extLst>
      <p:ext uri="{BB962C8B-B14F-4D97-AF65-F5344CB8AC3E}">
        <p14:creationId xmlns:p14="http://schemas.microsoft.com/office/powerpoint/2010/main" val="39873071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FB11B66-BF9A-4407-9C48-1924ECEA9372}" type="slidenum">
              <a:rPr lang="en-US" smtClean="0"/>
              <a:t>21</a:t>
            </a:fld>
            <a:endParaRPr lang="en-US"/>
          </a:p>
        </p:txBody>
      </p:sp>
    </p:spTree>
    <p:extLst>
      <p:ext uri="{BB962C8B-B14F-4D97-AF65-F5344CB8AC3E}">
        <p14:creationId xmlns:p14="http://schemas.microsoft.com/office/powerpoint/2010/main" val="27181265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noProof="0" dirty="0"/>
          </a:p>
        </p:txBody>
      </p:sp>
      <p:sp>
        <p:nvSpPr>
          <p:cNvPr id="4" name="Espace réservé du numéro de diapositive 3"/>
          <p:cNvSpPr>
            <a:spLocks noGrp="1"/>
          </p:cNvSpPr>
          <p:nvPr>
            <p:ph type="sldNum" sz="quarter" idx="10"/>
          </p:nvPr>
        </p:nvSpPr>
        <p:spPr/>
        <p:txBody>
          <a:bodyPr/>
          <a:lstStyle/>
          <a:p>
            <a:fld id="{0FB11B66-BF9A-4407-9C48-1924ECEA9372}" type="slidenum">
              <a:rPr lang="en-US" smtClean="0"/>
              <a:t>6</a:t>
            </a:fld>
            <a:endParaRPr lang="en-US"/>
          </a:p>
        </p:txBody>
      </p:sp>
    </p:spTree>
    <p:extLst>
      <p:ext uri="{BB962C8B-B14F-4D97-AF65-F5344CB8AC3E}">
        <p14:creationId xmlns:p14="http://schemas.microsoft.com/office/powerpoint/2010/main" val="38572312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noProof="0" dirty="0" smtClean="0"/>
              <a:t>140 </a:t>
            </a:r>
            <a:r>
              <a:rPr lang="en-US" noProof="0" dirty="0" smtClean="0"/>
              <a:t>Contracting Parties</a:t>
            </a:r>
            <a:r>
              <a:rPr lang="en-US" baseline="0" noProof="0" dirty="0" smtClean="0"/>
              <a:t> in </a:t>
            </a:r>
            <a:r>
              <a:rPr lang="en-US" baseline="0" noProof="0" dirty="0" smtClean="0"/>
              <a:t>June 2016</a:t>
            </a:r>
            <a:endParaRPr lang="en-US" baseline="0" noProof="0" dirty="0" smtClean="0"/>
          </a:p>
          <a:p>
            <a:r>
              <a:rPr lang="en-US" baseline="0" noProof="0" dirty="0" smtClean="0"/>
              <a:t>Adopted on 3 November 2001 – entered into force on 29 June 2004 </a:t>
            </a:r>
          </a:p>
          <a:p>
            <a:r>
              <a:rPr lang="en-US" baseline="0" noProof="0" dirty="0" smtClean="0"/>
              <a:t>Beginning of effective implementation around the years 2010-2011 after the creation of necessary tools (SMTA 2006-7, BSF 2008-10, 3PB 2010, GLIS 2015-17, etc.) </a:t>
            </a:r>
          </a:p>
          <a:p>
            <a:endParaRPr lang="en-US" baseline="0" noProof="0" dirty="0" smtClean="0"/>
          </a:p>
          <a:p>
            <a:r>
              <a:rPr lang="en-US" baseline="0" noProof="0" dirty="0" smtClean="0"/>
              <a:t>FRs’= right to use, save, sell and exchange seeds subject to national legislation; </a:t>
            </a:r>
            <a:r>
              <a:rPr lang="en-GB" dirty="0" smtClean="0"/>
              <a:t>protection of TK; right to equitably participate in sharing benefits; and</a:t>
            </a:r>
            <a:r>
              <a:rPr lang="en-GB" baseline="0" dirty="0" smtClean="0"/>
              <a:t> </a:t>
            </a:r>
            <a:r>
              <a:rPr lang="en-GB" dirty="0" smtClean="0"/>
              <a:t>right to participate in making decisions</a:t>
            </a:r>
            <a:r>
              <a:rPr lang="en-US" baseline="0" noProof="0" dirty="0" smtClean="0"/>
              <a:t> </a:t>
            </a:r>
          </a:p>
          <a:p>
            <a:r>
              <a:rPr lang="en-GB" b="1" u="sng" dirty="0" smtClean="0"/>
              <a:t>Article 9 - </a:t>
            </a:r>
            <a:r>
              <a:rPr lang="en-GB" b="1" u="sng" dirty="0" err="1" smtClean="0"/>
              <a:t>Farmers's</a:t>
            </a:r>
            <a:r>
              <a:rPr lang="en-GB" b="1" u="sng" dirty="0" smtClean="0"/>
              <a:t> Rights</a:t>
            </a:r>
            <a:endParaRPr lang="en-GB" dirty="0" smtClean="0"/>
          </a:p>
          <a:p>
            <a:r>
              <a:rPr lang="en-GB" dirty="0" smtClean="0"/>
              <a:t>9.1 The Contracting Parties recognize the enormous contribution that the local and indigenous communities and farmers of all regions of the world, particularly those in the centres of origin and crop diversity, have made and will continue to make for the conservation and development of plant genetic resources which constitute the basis of food and agriculture production throughout the world.</a:t>
            </a:r>
          </a:p>
          <a:p>
            <a:r>
              <a:rPr lang="en-GB" dirty="0" smtClean="0"/>
              <a:t>9.2 The Contracting Parties agree that the responsibility for realizing </a:t>
            </a:r>
            <a:r>
              <a:rPr lang="en-GB" dirty="0" err="1" smtClean="0"/>
              <a:t>Farmers's</a:t>
            </a:r>
            <a:r>
              <a:rPr lang="en-GB" dirty="0" smtClean="0"/>
              <a:t> Rights, as they relate to plant genetic resources for food and agriculture, rests with national governments. In accordance with their needs and priorities, each Contracting Party should, as appropriate, and subject to its national legislation, take measures to protect and promote </a:t>
            </a:r>
            <a:r>
              <a:rPr lang="en-GB" dirty="0" err="1" smtClean="0"/>
              <a:t>Farmers's</a:t>
            </a:r>
            <a:r>
              <a:rPr lang="en-GB" dirty="0" smtClean="0"/>
              <a:t> Rights, including:</a:t>
            </a:r>
          </a:p>
          <a:p>
            <a:r>
              <a:rPr lang="en-GB" dirty="0" smtClean="0"/>
              <a:t>(a) protection of traditional knowledge relevant to plant genetic resources for food and agriculture;</a:t>
            </a:r>
          </a:p>
          <a:p>
            <a:r>
              <a:rPr lang="en-GB" dirty="0" smtClean="0"/>
              <a:t>(b) the right to equitably participate in sharing benefits arising from the utilization of plant genetic resources for food and agriculture; and</a:t>
            </a:r>
          </a:p>
          <a:p>
            <a:r>
              <a:rPr lang="en-GB" dirty="0" smtClean="0"/>
              <a:t>(c) the right to participate in making decisions, at the national level, on matters related to the conservation and sustainable use of plant genetic resources for food and agriculture.</a:t>
            </a:r>
          </a:p>
          <a:p>
            <a:r>
              <a:rPr lang="en-GB" dirty="0" smtClean="0"/>
              <a:t>9.3 Nothing in this Article shall be interpreted to limit any rights that farmers have to save, use, exchange and sell farm-saved seed/propagating material, subject to national law and as appropriate.</a:t>
            </a:r>
          </a:p>
          <a:p>
            <a:endParaRPr lang="en-US" noProof="0" dirty="0"/>
          </a:p>
        </p:txBody>
      </p:sp>
      <p:sp>
        <p:nvSpPr>
          <p:cNvPr id="4" name="Espace réservé du numéro de diapositive 3"/>
          <p:cNvSpPr>
            <a:spLocks noGrp="1"/>
          </p:cNvSpPr>
          <p:nvPr>
            <p:ph type="sldNum" sz="quarter" idx="10"/>
          </p:nvPr>
        </p:nvSpPr>
        <p:spPr/>
        <p:txBody>
          <a:bodyPr/>
          <a:lstStyle/>
          <a:p>
            <a:fld id="{0FB11B66-BF9A-4407-9C48-1924ECEA9372}" type="slidenum">
              <a:rPr lang="en-US" smtClean="0"/>
              <a:t>7</a:t>
            </a:fld>
            <a:endParaRPr lang="en-US"/>
          </a:p>
        </p:txBody>
      </p:sp>
    </p:spTree>
    <p:extLst>
      <p:ext uri="{BB962C8B-B14F-4D97-AF65-F5344CB8AC3E}">
        <p14:creationId xmlns:p14="http://schemas.microsoft.com/office/powerpoint/2010/main" val="997971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dirty="0" smtClean="0"/>
              <a:t>MLS = </a:t>
            </a:r>
            <a:r>
              <a:rPr lang="en-US" sz="1200" dirty="0" smtClean="0"/>
              <a:t>Annex I list of 64 crops and forages for food and agriculture</a:t>
            </a:r>
          </a:p>
          <a:p>
            <a:endParaRPr lang="en-US" dirty="0" smtClean="0"/>
          </a:p>
          <a:p>
            <a:r>
              <a:rPr lang="en-US" dirty="0" smtClean="0"/>
              <a:t>Facilitated access = the first benefit-sharing result</a:t>
            </a:r>
          </a:p>
          <a:p>
            <a:endParaRPr lang="en-US" dirty="0" smtClean="0"/>
          </a:p>
          <a:p>
            <a:r>
              <a:rPr lang="en-US" baseline="0" noProof="0" dirty="0" smtClean="0"/>
              <a:t>BSF has already conducted 3 call for project cycles and the 4th is ongoing but serious money problem: the US$ 116 million target to be reached by December 2014 still not reached (only approximately half of the money was provided). Aims at sharing the monetary and non-monetary benefits of the MLS with farmers from developing countries who conserve and sustainably use crop diversity</a:t>
            </a:r>
          </a:p>
          <a:p>
            <a:endParaRPr lang="en-US" baseline="0" noProof="0" dirty="0" smtClean="0"/>
          </a:p>
          <a:p>
            <a:r>
              <a:rPr lang="en-US" baseline="0" noProof="0" dirty="0" smtClean="0"/>
              <a:t>3PB: introduced in the SMTA as institutional mechanism to guarantee compliance with SMTA obligations in the triangular relationship between the provider and recipient of the seed and the MLS as virtual entity from which the seed derives and whereto the benefits should flow</a:t>
            </a:r>
            <a:r>
              <a:rPr lang="en-US" baseline="0" noProof="0" dirty="0" smtClean="0"/>
              <a:t>.</a:t>
            </a:r>
          </a:p>
          <a:p>
            <a:endParaRPr lang="en-US" baseline="0" noProof="0" dirty="0" smtClean="0"/>
          </a:p>
          <a:p>
            <a:r>
              <a:rPr lang="en-US" sz="1200" dirty="0" smtClean="0"/>
              <a:t>Les </a:t>
            </a:r>
            <a:r>
              <a:rPr lang="en-US" sz="1200" dirty="0" err="1" smtClean="0"/>
              <a:t>états</a:t>
            </a:r>
            <a:r>
              <a:rPr lang="en-US" sz="1200" dirty="0" smtClean="0"/>
              <a:t> </a:t>
            </a:r>
            <a:r>
              <a:rPr lang="en-US" sz="1200" dirty="0" err="1" smtClean="0"/>
              <a:t>décident</a:t>
            </a:r>
            <a:r>
              <a:rPr lang="en-US" sz="1200" dirty="0" smtClean="0"/>
              <a:t> de </a:t>
            </a:r>
            <a:r>
              <a:rPr lang="en-US" sz="1200" dirty="0" err="1" smtClean="0"/>
              <a:t>rendre</a:t>
            </a:r>
            <a:r>
              <a:rPr lang="en-US" sz="1200" dirty="0" smtClean="0"/>
              <a:t> </a:t>
            </a:r>
            <a:r>
              <a:rPr lang="en-US" sz="1200" dirty="0" err="1" smtClean="0"/>
              <a:t>commun</a:t>
            </a:r>
            <a:r>
              <a:rPr lang="en-US" sz="1200" dirty="0" smtClean="0"/>
              <a:t> </a:t>
            </a:r>
            <a:r>
              <a:rPr lang="en-US" sz="1200" dirty="0" err="1" smtClean="0"/>
              <a:t>l’accès</a:t>
            </a:r>
            <a:r>
              <a:rPr lang="en-US" sz="1200" dirty="0" smtClean="0"/>
              <a:t> à </a:t>
            </a:r>
            <a:r>
              <a:rPr lang="en-US" sz="1200" dirty="0" err="1" smtClean="0"/>
              <a:t>leurs</a:t>
            </a:r>
            <a:r>
              <a:rPr lang="en-US" sz="1200" dirty="0" smtClean="0"/>
              <a:t> </a:t>
            </a:r>
            <a:r>
              <a:rPr lang="en-US" sz="1200" dirty="0" err="1" smtClean="0"/>
              <a:t>ressources</a:t>
            </a:r>
            <a:r>
              <a:rPr lang="en-US" sz="1200" dirty="0" smtClean="0"/>
              <a:t> </a:t>
            </a:r>
            <a:r>
              <a:rPr lang="en-US" sz="1200" dirty="0" err="1" smtClean="0"/>
              <a:t>en</a:t>
            </a:r>
            <a:r>
              <a:rPr lang="en-US" sz="1200" dirty="0" smtClean="0"/>
              <a:t> </a:t>
            </a:r>
            <a:r>
              <a:rPr lang="en-US" sz="1200" dirty="0" err="1" smtClean="0"/>
              <a:t>créant</a:t>
            </a:r>
            <a:r>
              <a:rPr lang="en-US" sz="1200" dirty="0" smtClean="0"/>
              <a:t> un panier </a:t>
            </a:r>
            <a:r>
              <a:rPr lang="en-US" sz="1200" dirty="0" err="1" smtClean="0"/>
              <a:t>commun</a:t>
            </a:r>
            <a:r>
              <a:rPr lang="en-US" sz="1200" dirty="0" smtClean="0"/>
              <a:t> </a:t>
            </a:r>
            <a:r>
              <a:rPr lang="en-US" sz="1200" dirty="0" err="1" smtClean="0"/>
              <a:t>virtuel</a:t>
            </a:r>
            <a:r>
              <a:rPr lang="en-US" sz="1200" dirty="0" smtClean="0"/>
              <a:t> </a:t>
            </a:r>
            <a:r>
              <a:rPr lang="en-US" sz="1200" dirty="0" err="1" smtClean="0"/>
              <a:t>d’échange</a:t>
            </a:r>
            <a:r>
              <a:rPr lang="en-US" sz="1200" dirty="0" smtClean="0"/>
              <a:t> de </a:t>
            </a:r>
            <a:r>
              <a:rPr lang="en-US" sz="1200" dirty="0" err="1" smtClean="0"/>
              <a:t>semences</a:t>
            </a:r>
            <a:r>
              <a:rPr lang="en-US" sz="1200" dirty="0" smtClean="0"/>
              <a:t> </a:t>
            </a:r>
            <a:r>
              <a:rPr lang="fr-BE" sz="1200" smtClean="0"/>
              <a:t>= expression de la souveraineté des Etats.</a:t>
            </a:r>
            <a:endParaRPr lang="en-US" sz="1200" smtClean="0"/>
          </a:p>
          <a:p>
            <a:r>
              <a:rPr lang="fr-BE" sz="1200" smtClean="0"/>
              <a:t>64 de nos espèces cultivées majeures (représentant à elles seules 80 % de la consommation humaine) </a:t>
            </a:r>
            <a:r>
              <a:rPr lang="en-US" sz="1200" smtClean="0"/>
              <a:t>!!! </a:t>
            </a:r>
            <a:r>
              <a:rPr lang="en-US" sz="1200" dirty="0" smtClean="0"/>
              <a:t>Pas de construction physique </a:t>
            </a:r>
            <a:r>
              <a:rPr lang="en-US" sz="1200" dirty="0" err="1" smtClean="0"/>
              <a:t>d’une</a:t>
            </a:r>
            <a:r>
              <a:rPr lang="en-US" sz="1200" dirty="0" smtClean="0"/>
              <a:t> </a:t>
            </a:r>
            <a:r>
              <a:rPr lang="en-US" sz="1200" dirty="0" err="1" smtClean="0"/>
              <a:t>méga</a:t>
            </a:r>
            <a:r>
              <a:rPr lang="en-US" sz="1200" dirty="0" smtClean="0"/>
              <a:t> </a:t>
            </a:r>
            <a:r>
              <a:rPr lang="en-US" sz="1200" dirty="0" err="1" smtClean="0"/>
              <a:t>banque</a:t>
            </a:r>
            <a:r>
              <a:rPr lang="en-US" sz="1200" dirty="0" smtClean="0"/>
              <a:t> de </a:t>
            </a:r>
            <a:r>
              <a:rPr lang="en-US" sz="1200" dirty="0" err="1" smtClean="0"/>
              <a:t>gènes</a:t>
            </a:r>
            <a:r>
              <a:rPr lang="en-US" sz="1200" dirty="0" smtClean="0"/>
              <a:t> à la FAO!!! </a:t>
            </a:r>
            <a:endParaRPr lang="fr-BE" sz="1200" smtClean="0"/>
          </a:p>
          <a:p>
            <a:r>
              <a:rPr lang="fr-BE" sz="1200" dirty="0" smtClean="0"/>
              <a:t>En facilitant la recherche, l'innovation et l'échange d'information sans restrictions, sont épargnés le temps et l'argent dévolus aux négociations des contrats entre les sélectionneurs et chaque banque de gènes prise individuellement.</a:t>
            </a:r>
          </a:p>
          <a:p>
            <a:r>
              <a:rPr lang="fr-BE" sz="1200" dirty="0" smtClean="0"/>
              <a:t>Les collections des banques de gènes locales, nationales ou internationales qui sont dans le domaine public ont de règles communes pour l'accès. Ceci comprend les grandes collections du Groupe consultatif pour la recherche agricole internationale (GCRAI), un consortium de 15 centres internationaux de recherche.</a:t>
            </a:r>
          </a:p>
          <a:p>
            <a:r>
              <a:rPr lang="fr-BE" sz="1200" dirty="0" smtClean="0"/>
              <a:t>L’accès se fait via un accord type de transfert de matériel  (ATTM) qui utilise un modèle standard. Ce sont des accords privés entre les fournisseurs et les bénéficiaires.</a:t>
            </a:r>
            <a:endParaRPr lang="en-US" sz="1200" smtClean="0"/>
          </a:p>
          <a:p>
            <a:r>
              <a:rPr lang="en-US" baseline="0" noProof="0" dirty="0" smtClean="0"/>
              <a:t>d the MLS as virtual entity from which the seed derives and whereto the benefits should flow.</a:t>
            </a:r>
            <a:endParaRPr lang="en-US" noProof="0" dirty="0" smtClean="0"/>
          </a:p>
          <a:p>
            <a:endParaRPr lang="en-US" noProof="0" dirty="0"/>
          </a:p>
        </p:txBody>
      </p:sp>
      <p:sp>
        <p:nvSpPr>
          <p:cNvPr id="4" name="Espace réservé du numéro de diapositive 3"/>
          <p:cNvSpPr>
            <a:spLocks noGrp="1"/>
          </p:cNvSpPr>
          <p:nvPr>
            <p:ph type="sldNum" sz="quarter" idx="10"/>
          </p:nvPr>
        </p:nvSpPr>
        <p:spPr/>
        <p:txBody>
          <a:bodyPr/>
          <a:lstStyle/>
          <a:p>
            <a:fld id="{0FB11B66-BF9A-4407-9C48-1924ECEA9372}" type="slidenum">
              <a:rPr lang="en-US" smtClean="0"/>
              <a:t>8</a:t>
            </a:fld>
            <a:endParaRPr lang="en-US"/>
          </a:p>
        </p:txBody>
      </p:sp>
    </p:spTree>
    <p:extLst>
      <p:ext uri="{BB962C8B-B14F-4D97-AF65-F5344CB8AC3E}">
        <p14:creationId xmlns:p14="http://schemas.microsoft.com/office/powerpoint/2010/main" val="8555533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noProof="0" dirty="0" smtClean="0"/>
              <a:t>CGIAR = Consortium</a:t>
            </a:r>
            <a:r>
              <a:rPr lang="en-US" baseline="0" noProof="0" dirty="0" smtClean="0"/>
              <a:t> of 15 international agricultural research centers for development which main objectives are the conservation, improvement and distribution of seeds, mainly to developing countries</a:t>
            </a:r>
            <a:endParaRPr lang="en-US" noProof="0" dirty="0" smtClean="0"/>
          </a:p>
          <a:p>
            <a:r>
              <a:rPr lang="en-US" baseline="0" noProof="0" dirty="0" smtClean="0"/>
              <a:t>MLS facilitated access to seeds = 80 % of CGIAR distribution of seeds</a:t>
            </a:r>
            <a:endParaRPr lang="en-US" noProof="0" dirty="0" smtClean="0"/>
          </a:p>
          <a:p>
            <a:endParaRPr lang="en-US" noProof="0" dirty="0" smtClean="0"/>
          </a:p>
          <a:p>
            <a:r>
              <a:rPr lang="en-US" noProof="0" dirty="0" smtClean="0"/>
              <a:t>FRs: recognition and implementation</a:t>
            </a:r>
            <a:r>
              <a:rPr lang="en-US" baseline="0" noProof="0" dirty="0" smtClean="0"/>
              <a:t> </a:t>
            </a:r>
            <a:r>
              <a:rPr lang="en-US" noProof="0" dirty="0" smtClean="0"/>
              <a:t>left to national discretion</a:t>
            </a:r>
            <a:endParaRPr lang="en-US" noProof="0" dirty="0"/>
          </a:p>
        </p:txBody>
      </p:sp>
      <p:sp>
        <p:nvSpPr>
          <p:cNvPr id="4" name="Espace réservé du numéro de diapositive 3"/>
          <p:cNvSpPr>
            <a:spLocks noGrp="1"/>
          </p:cNvSpPr>
          <p:nvPr>
            <p:ph type="sldNum" sz="quarter" idx="10"/>
          </p:nvPr>
        </p:nvSpPr>
        <p:spPr/>
        <p:txBody>
          <a:bodyPr/>
          <a:lstStyle/>
          <a:p>
            <a:fld id="{0FB11B66-BF9A-4407-9C48-1924ECEA9372}" type="slidenum">
              <a:rPr lang="en-US" smtClean="0"/>
              <a:t>9</a:t>
            </a:fld>
            <a:endParaRPr lang="en-US"/>
          </a:p>
        </p:txBody>
      </p:sp>
    </p:spTree>
    <p:extLst>
      <p:ext uri="{BB962C8B-B14F-4D97-AF65-F5344CB8AC3E}">
        <p14:creationId xmlns:p14="http://schemas.microsoft.com/office/powerpoint/2010/main" val="31006329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u="sng" kern="1200" dirty="0" smtClean="0">
                <a:solidFill>
                  <a:schemeClr val="tx1"/>
                </a:solidFill>
                <a:effectLst/>
                <a:latin typeface="+mn-lt"/>
                <a:ea typeface="+mn-ea"/>
                <a:cs typeface="+mn-cs"/>
              </a:rPr>
              <a:t>(1)  The </a:t>
            </a:r>
            <a:r>
              <a:rPr lang="fr-FR" sz="1200" u="sng" kern="1200" dirty="0" err="1" smtClean="0">
                <a:solidFill>
                  <a:schemeClr val="tx1"/>
                </a:solidFill>
                <a:effectLst/>
                <a:latin typeface="+mn-lt"/>
                <a:ea typeface="+mn-ea"/>
                <a:cs typeface="+mn-cs"/>
              </a:rPr>
              <a:t>DivSeek</a:t>
            </a:r>
            <a:r>
              <a:rPr lang="fr-FR" sz="1200" u="sng" kern="1200" dirty="0" smtClean="0">
                <a:solidFill>
                  <a:schemeClr val="tx1"/>
                </a:solidFill>
                <a:effectLst/>
                <a:latin typeface="+mn-lt"/>
                <a:ea typeface="+mn-ea"/>
                <a:cs typeface="+mn-cs"/>
              </a:rPr>
              <a:t> initiative</a:t>
            </a:r>
            <a:endParaRPr lang="en-GB" sz="1200" kern="1200" dirty="0" smtClean="0">
              <a:solidFill>
                <a:schemeClr val="tx1"/>
              </a:solidFill>
              <a:effectLst/>
              <a:latin typeface="+mn-lt"/>
              <a:ea typeface="+mn-ea"/>
              <a:cs typeface="+mn-cs"/>
            </a:endParaRPr>
          </a:p>
          <a:p>
            <a:r>
              <a:rPr lang="fr-FR" sz="1200" u="sng" kern="1200" dirty="0" smtClean="0">
                <a:solidFill>
                  <a:schemeClr val="tx1"/>
                </a:solidFill>
                <a:effectLst/>
                <a:latin typeface="+mn-lt"/>
                <a:ea typeface="+mn-ea"/>
                <a:cs typeface="+mn-cs"/>
              </a:rPr>
              <a:t>(2)  The Global Open </a:t>
            </a:r>
            <a:r>
              <a:rPr lang="fr-FR" sz="1200" u="sng" kern="1200" dirty="0" err="1" smtClean="0">
                <a:solidFill>
                  <a:schemeClr val="tx1"/>
                </a:solidFill>
                <a:effectLst/>
                <a:latin typeface="+mn-lt"/>
                <a:ea typeface="+mn-ea"/>
                <a:cs typeface="+mn-cs"/>
              </a:rPr>
              <a:t>Genome</a:t>
            </a:r>
            <a:r>
              <a:rPr lang="fr-FR" sz="1200" u="sng" kern="1200" dirty="0" smtClean="0">
                <a:solidFill>
                  <a:schemeClr val="tx1"/>
                </a:solidFill>
                <a:effectLst/>
                <a:latin typeface="+mn-lt"/>
                <a:ea typeface="+mn-ea"/>
                <a:cs typeface="+mn-cs"/>
              </a:rPr>
              <a:t> </a:t>
            </a:r>
            <a:r>
              <a:rPr lang="fr-FR" sz="1200" u="sng" kern="1200" dirty="0" err="1" smtClean="0">
                <a:solidFill>
                  <a:schemeClr val="tx1"/>
                </a:solidFill>
                <a:effectLst/>
                <a:latin typeface="+mn-lt"/>
                <a:ea typeface="+mn-ea"/>
                <a:cs typeface="+mn-cs"/>
              </a:rPr>
              <a:t>Sequence</a:t>
            </a:r>
            <a:r>
              <a:rPr lang="fr-FR" sz="1200" u="sng" kern="1200" dirty="0" smtClean="0">
                <a:solidFill>
                  <a:schemeClr val="tx1"/>
                </a:solidFill>
                <a:effectLst/>
                <a:latin typeface="+mn-lt"/>
                <a:ea typeface="+mn-ea"/>
                <a:cs typeface="+mn-cs"/>
              </a:rPr>
              <a:t> Data Framework</a:t>
            </a:r>
            <a:endParaRPr lang="en-GB"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0FB11B66-BF9A-4407-9C48-1924ECEA9372}" type="slidenum">
              <a:rPr lang="en-US" smtClean="0"/>
              <a:t>12</a:t>
            </a:fld>
            <a:endParaRPr lang="en-US"/>
          </a:p>
        </p:txBody>
      </p:sp>
    </p:spTree>
    <p:extLst>
      <p:ext uri="{BB962C8B-B14F-4D97-AF65-F5344CB8AC3E}">
        <p14:creationId xmlns:p14="http://schemas.microsoft.com/office/powerpoint/2010/main" val="34676407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FB11B66-BF9A-4407-9C48-1924ECEA9372}" type="slidenum">
              <a:rPr lang="en-US" smtClean="0"/>
              <a:t>14</a:t>
            </a:fld>
            <a:endParaRPr lang="en-US"/>
          </a:p>
        </p:txBody>
      </p:sp>
    </p:spTree>
    <p:extLst>
      <p:ext uri="{BB962C8B-B14F-4D97-AF65-F5344CB8AC3E}">
        <p14:creationId xmlns:p14="http://schemas.microsoft.com/office/powerpoint/2010/main" val="14429020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600" kern="1200" dirty="0" smtClean="0">
                <a:solidFill>
                  <a:schemeClr val="tx1"/>
                </a:solidFill>
                <a:effectLst/>
                <a:latin typeface="+mn-lt"/>
                <a:ea typeface="+mn-ea"/>
                <a:cs typeface="+mn-cs"/>
              </a:rPr>
              <a:t>Clearly defined boundaries (i.e. effective exclusion of external unentitled parties);</a:t>
            </a:r>
          </a:p>
          <a:p>
            <a:pPr lvl="0"/>
            <a:r>
              <a:rPr lang="en-GB" sz="1600" kern="1200" dirty="0" smtClean="0">
                <a:solidFill>
                  <a:schemeClr val="tx1"/>
                </a:solidFill>
                <a:effectLst/>
                <a:latin typeface="+mn-lt"/>
                <a:ea typeface="+mn-ea"/>
                <a:cs typeface="+mn-cs"/>
              </a:rPr>
              <a:t>Congruence between appropriation and provision rules and local conditions;</a:t>
            </a:r>
          </a:p>
          <a:p>
            <a:pPr lvl="0"/>
            <a:r>
              <a:rPr lang="en-GB" sz="1600" kern="1200" dirty="0" smtClean="0">
                <a:solidFill>
                  <a:schemeClr val="tx1"/>
                </a:solidFill>
                <a:effectLst/>
                <a:latin typeface="+mn-lt"/>
                <a:ea typeface="+mn-ea"/>
                <a:cs typeface="+mn-cs"/>
              </a:rPr>
              <a:t>Collective-choice arrangements (i.e. allow most resource appropriators to participate in and modify the operational rules);</a:t>
            </a:r>
          </a:p>
          <a:p>
            <a:pPr lvl="0"/>
            <a:r>
              <a:rPr lang="en-GB" sz="1600" kern="1200" dirty="0" smtClean="0">
                <a:solidFill>
                  <a:schemeClr val="tx1"/>
                </a:solidFill>
                <a:effectLst/>
                <a:latin typeface="+mn-lt"/>
                <a:ea typeface="+mn-ea"/>
                <a:cs typeface="+mn-cs"/>
              </a:rPr>
              <a:t>Effective monitoring (by monitors who are part of or accountable to the appropriators);</a:t>
            </a:r>
          </a:p>
          <a:p>
            <a:pPr lvl="0"/>
            <a:r>
              <a:rPr lang="en-GB" sz="1600" kern="1200" dirty="0" smtClean="0">
                <a:solidFill>
                  <a:schemeClr val="tx1"/>
                </a:solidFill>
                <a:effectLst/>
                <a:latin typeface="+mn-lt"/>
                <a:ea typeface="+mn-ea"/>
                <a:cs typeface="+mn-cs"/>
              </a:rPr>
              <a:t>Graduated sanctions (scale of sanctions for appropriators violating community rules);</a:t>
            </a:r>
          </a:p>
          <a:p>
            <a:pPr lvl="0"/>
            <a:r>
              <a:rPr lang="en-GB" sz="1600" kern="1200" dirty="0" smtClean="0">
                <a:solidFill>
                  <a:schemeClr val="tx1"/>
                </a:solidFill>
                <a:effectLst/>
                <a:latin typeface="+mn-lt"/>
                <a:ea typeface="+mn-ea"/>
                <a:cs typeface="+mn-cs"/>
              </a:rPr>
              <a:t>Conflict-resolution mechanisms (cheap and of easy access);</a:t>
            </a:r>
          </a:p>
          <a:p>
            <a:pPr lvl="0"/>
            <a:r>
              <a:rPr lang="en-GB" sz="1600" kern="1200" dirty="0" smtClean="0">
                <a:solidFill>
                  <a:schemeClr val="tx1"/>
                </a:solidFill>
                <a:effectLst/>
                <a:latin typeface="+mn-lt"/>
                <a:ea typeface="+mn-ea"/>
                <a:cs typeface="+mn-cs"/>
              </a:rPr>
              <a:t>Minimal recognition of rights to organize (the self-determination of the community is recognized by higher-level/governmental authorities);</a:t>
            </a:r>
          </a:p>
          <a:p>
            <a:r>
              <a:rPr lang="en-GB" sz="1600" i="1" kern="1200" dirty="0" smtClean="0">
                <a:solidFill>
                  <a:schemeClr val="tx1"/>
                </a:solidFill>
                <a:effectLst/>
                <a:latin typeface="+mn-lt"/>
                <a:ea typeface="+mn-ea"/>
                <a:cs typeface="+mn-cs"/>
              </a:rPr>
              <a:t>Plus, for CPRs that are parts of larger systems:</a:t>
            </a:r>
            <a:endParaRPr lang="en-GB" sz="1600" kern="1200" dirty="0" smtClean="0">
              <a:solidFill>
                <a:schemeClr val="tx1"/>
              </a:solidFill>
              <a:effectLst/>
              <a:latin typeface="+mn-lt"/>
              <a:ea typeface="+mn-ea"/>
              <a:cs typeface="+mn-cs"/>
            </a:endParaRPr>
          </a:p>
          <a:p>
            <a:pPr lvl="0"/>
            <a:r>
              <a:rPr lang="en-GB" sz="1600" kern="1200" dirty="0" smtClean="0">
                <a:solidFill>
                  <a:schemeClr val="tx1"/>
                </a:solidFill>
                <a:effectLst/>
                <a:latin typeface="+mn-lt"/>
                <a:ea typeface="+mn-ea"/>
                <a:cs typeface="+mn-cs"/>
              </a:rPr>
              <a:t>Nested enterprises (organization in the form of multiple layers of nested enterprises, with small local CPRs at the base level).</a:t>
            </a:r>
          </a:p>
          <a:p>
            <a:endParaRPr lang="en-GB" dirty="0"/>
          </a:p>
        </p:txBody>
      </p:sp>
      <p:sp>
        <p:nvSpPr>
          <p:cNvPr id="4" name="Slide Number Placeholder 3"/>
          <p:cNvSpPr>
            <a:spLocks noGrp="1"/>
          </p:cNvSpPr>
          <p:nvPr>
            <p:ph type="sldNum" sz="quarter" idx="10"/>
          </p:nvPr>
        </p:nvSpPr>
        <p:spPr/>
        <p:txBody>
          <a:bodyPr/>
          <a:lstStyle/>
          <a:p>
            <a:fld id="{0FB11B66-BF9A-4407-9C48-1924ECEA9372}" type="slidenum">
              <a:rPr lang="en-US" smtClean="0"/>
              <a:t>16</a:t>
            </a:fld>
            <a:endParaRPr lang="en-US"/>
          </a:p>
        </p:txBody>
      </p:sp>
    </p:spTree>
    <p:extLst>
      <p:ext uri="{BB962C8B-B14F-4D97-AF65-F5344CB8AC3E}">
        <p14:creationId xmlns:p14="http://schemas.microsoft.com/office/powerpoint/2010/main" val="6118767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2. interdependence: map of interdependencies</a:t>
            </a:r>
            <a:r>
              <a:rPr lang="en-GB" baseline="0" dirty="0" smtClean="0"/>
              <a:t> of states</a:t>
            </a:r>
            <a:endParaRPr lang="en-GB"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smtClean="0"/>
              <a:t>Source: </a:t>
            </a:r>
            <a:r>
              <a:rPr lang="en-US" sz="1200" dirty="0" smtClean="0"/>
              <a:t>Primary regions of diversity of major agricultural crops are distributed across the tropics and subtropics, extending into temperate regions in both hemispheres. </a:t>
            </a:r>
            <a:r>
              <a:rPr lang="en-US" sz="1200" dirty="0" err="1" smtClean="0"/>
              <a:t>Khoury</a:t>
            </a:r>
            <a:r>
              <a:rPr lang="en-US" sz="1200" dirty="0" smtClean="0"/>
              <a:t>  et al. (2015) “Where our food crops come from: A new estimation of countries’ interdependence in plant genetic resources”, CIAT Policy Brief No. 25. </a:t>
            </a:r>
            <a:r>
              <a:rPr lang="en-GB" sz="1200" dirty="0" smtClean="0"/>
              <a:t>Centro </a:t>
            </a:r>
            <a:r>
              <a:rPr lang="en-GB" sz="1200" dirty="0" err="1" smtClean="0"/>
              <a:t>Internacional</a:t>
            </a:r>
            <a:r>
              <a:rPr lang="en-GB" sz="1200" dirty="0" smtClean="0"/>
              <a:t> de </a:t>
            </a:r>
            <a:r>
              <a:rPr lang="en-GB" sz="1200" dirty="0" err="1" smtClean="0"/>
              <a:t>Agricultura</a:t>
            </a:r>
            <a:r>
              <a:rPr lang="en-GB" sz="1200" dirty="0" smtClean="0"/>
              <a:t> Tropical (CIAT), Cali, Colombia. </a:t>
            </a:r>
            <a:r>
              <a:rPr lang="fr-BE" sz="1200" dirty="0" smtClean="0"/>
              <a:t>4 p.</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BE" sz="1200" dirty="0" smtClean="0"/>
          </a:p>
          <a:p>
            <a:pPr marL="901700" lvl="2" indent="-457200">
              <a:buFont typeface="+mj-lt"/>
              <a:buAutoNum type="alphaLcParenR"/>
            </a:pPr>
            <a:r>
              <a:rPr lang="en-US" dirty="0" smtClean="0"/>
              <a:t>La </a:t>
            </a:r>
            <a:r>
              <a:rPr lang="en-US" dirty="0" err="1" smtClean="0"/>
              <a:t>durabilité</a:t>
            </a:r>
            <a:r>
              <a:rPr lang="en-US" dirty="0" smtClean="0"/>
              <a:t> </a:t>
            </a:r>
            <a:r>
              <a:rPr lang="en-US" dirty="0" err="1" smtClean="0"/>
              <a:t>comme</a:t>
            </a:r>
            <a:r>
              <a:rPr lang="en-US" dirty="0" smtClean="0"/>
              <a:t> </a:t>
            </a:r>
            <a:r>
              <a:rPr lang="en-US" dirty="0" err="1" smtClean="0"/>
              <a:t>objectif</a:t>
            </a:r>
            <a:r>
              <a:rPr lang="en-US" dirty="0" smtClean="0"/>
              <a:t> central</a:t>
            </a:r>
          </a:p>
          <a:p>
            <a:pPr marL="1346200" lvl="4" indent="-457200">
              <a:buFont typeface="Arial" panose="020B0604020202020204" pitchFamily="34" charset="0"/>
              <a:buChar char="•"/>
            </a:pPr>
            <a:r>
              <a:rPr lang="en-US" dirty="0" err="1" smtClean="0"/>
              <a:t>Responsabilité</a:t>
            </a:r>
            <a:r>
              <a:rPr lang="en-US" dirty="0" smtClean="0"/>
              <a:t> inter / intra-</a:t>
            </a:r>
            <a:r>
              <a:rPr lang="en-US" dirty="0" err="1" smtClean="0"/>
              <a:t>générationnelle</a:t>
            </a:r>
            <a:endParaRPr lang="en-US" dirty="0" smtClean="0"/>
          </a:p>
          <a:p>
            <a:pPr marL="1346200" lvl="4" indent="-457200">
              <a:buFont typeface="Arial" panose="020B0604020202020204" pitchFamily="34" charset="0"/>
              <a:buChar char="•"/>
            </a:pPr>
            <a:r>
              <a:rPr lang="en-US" dirty="0" smtClean="0"/>
              <a:t>‘Ecology of law’: </a:t>
            </a:r>
            <a:r>
              <a:rPr lang="en-US" dirty="0" err="1" smtClean="0"/>
              <a:t>approche</a:t>
            </a:r>
            <a:r>
              <a:rPr lang="en-US" dirty="0" smtClean="0"/>
              <a:t> </a:t>
            </a:r>
            <a:r>
              <a:rPr lang="en-US" dirty="0" err="1" smtClean="0"/>
              <a:t>holistique</a:t>
            </a:r>
            <a:endParaRPr lang="en-US" dirty="0" smtClean="0"/>
          </a:p>
          <a:p>
            <a:pPr marL="901700" lvl="4" indent="-457200">
              <a:buFont typeface="+mj-lt"/>
              <a:buAutoNum type="alphaLcParenR"/>
            </a:pPr>
            <a:endParaRPr lang="en-GB" sz="1400" dirty="0" smtClean="0"/>
          </a:p>
          <a:p>
            <a:pPr marL="901700" lvl="2" indent="-457200">
              <a:buFont typeface="+mj-lt"/>
              <a:buAutoNum type="alphaLcParenR"/>
            </a:pPr>
            <a:r>
              <a:rPr lang="en-US" dirty="0" smtClean="0"/>
              <a:t>Participation de </a:t>
            </a:r>
            <a:r>
              <a:rPr lang="en-US" dirty="0" err="1" smtClean="0"/>
              <a:t>tous</a:t>
            </a:r>
            <a:r>
              <a:rPr lang="en-US" dirty="0" smtClean="0"/>
              <a:t> les </a:t>
            </a:r>
            <a:r>
              <a:rPr lang="en-US" dirty="0" err="1" smtClean="0"/>
              <a:t>acteurs</a:t>
            </a:r>
            <a:endParaRPr lang="en-US" dirty="0" smtClean="0"/>
          </a:p>
          <a:p>
            <a:pPr marL="1346200" lvl="4" indent="-457200">
              <a:buFont typeface="Arial" panose="020B0604020202020204" pitchFamily="34" charset="0"/>
              <a:buChar char="•"/>
            </a:pPr>
            <a:r>
              <a:rPr lang="en-US" dirty="0" err="1" smtClean="0"/>
              <a:t>Prise</a:t>
            </a:r>
            <a:r>
              <a:rPr lang="en-US" dirty="0" smtClean="0"/>
              <a:t> de </a:t>
            </a:r>
            <a:r>
              <a:rPr lang="en-US" dirty="0" err="1" smtClean="0"/>
              <a:t>décision</a:t>
            </a:r>
            <a:r>
              <a:rPr lang="en-US" dirty="0" smtClean="0"/>
              <a:t> collective</a:t>
            </a:r>
          </a:p>
          <a:p>
            <a:pPr marL="1346200" lvl="4" indent="-457200">
              <a:buFont typeface="Arial" panose="020B0604020202020204" pitchFamily="34" charset="0"/>
              <a:buChar char="•"/>
            </a:pPr>
            <a:r>
              <a:rPr lang="en-US" dirty="0" smtClean="0"/>
              <a:t>Balance des </a:t>
            </a:r>
            <a:r>
              <a:rPr lang="en-US" dirty="0" err="1" smtClean="0"/>
              <a:t>pouvoirs</a:t>
            </a:r>
            <a:endParaRPr lang="en-US" dirty="0" smtClean="0"/>
          </a:p>
          <a:p>
            <a:pPr marL="1346200" lvl="4" indent="-457200">
              <a:buFont typeface="Arial" panose="020B0604020202020204" pitchFamily="34" charset="0"/>
              <a:buChar char="•"/>
            </a:pPr>
            <a:r>
              <a:rPr lang="en-US" dirty="0" err="1" smtClean="0"/>
              <a:t>Interdépendance</a:t>
            </a:r>
            <a:r>
              <a:rPr lang="en-US" dirty="0" smtClean="0"/>
              <a:t> &amp; </a:t>
            </a:r>
            <a:r>
              <a:rPr lang="en-US" dirty="0" err="1" smtClean="0"/>
              <a:t>autonomie</a:t>
            </a:r>
            <a:endParaRPr lang="en-US" dirty="0" smtClean="0"/>
          </a:p>
          <a:p>
            <a:pPr marL="1074738" lvl="2" indent="-457200">
              <a:buFont typeface="+mj-lt"/>
              <a:buAutoNum type="alphaLcParenR" startAt="3"/>
            </a:pPr>
            <a:r>
              <a:rPr lang="en-US" dirty="0" smtClean="0"/>
              <a:t>Global Seed Community</a:t>
            </a:r>
          </a:p>
          <a:p>
            <a:pPr marL="1519238" lvl="4" indent="-457200">
              <a:buFont typeface="Arial" panose="020B0604020202020204" pitchFamily="34" charset="0"/>
              <a:buChar char="•"/>
            </a:pPr>
            <a:r>
              <a:rPr lang="en-GB" dirty="0" err="1" smtClean="0"/>
              <a:t>Confiance</a:t>
            </a:r>
            <a:endParaRPr lang="en-GB" dirty="0" smtClean="0"/>
          </a:p>
          <a:p>
            <a:pPr marL="1519238" lvl="4" indent="-457200">
              <a:buFont typeface="Arial" panose="020B0604020202020204" pitchFamily="34" charset="0"/>
              <a:buChar char="•"/>
            </a:pPr>
            <a:r>
              <a:rPr lang="en-GB" dirty="0" smtClean="0"/>
              <a:t>Relation/dialogue</a:t>
            </a:r>
          </a:p>
          <a:p>
            <a:pPr marL="1519238" lvl="4" indent="-457200">
              <a:buFont typeface="Arial" panose="020B0604020202020204" pitchFamily="34" charset="0"/>
              <a:buChar char="•"/>
            </a:pPr>
            <a:r>
              <a:rPr lang="en-GB" dirty="0" smtClean="0"/>
              <a:t>Reconnaissance de </a:t>
            </a:r>
            <a:r>
              <a:rPr lang="en-GB" dirty="0" err="1" smtClean="0"/>
              <a:t>tous</a:t>
            </a:r>
            <a:r>
              <a:rPr lang="en-GB" dirty="0" smtClean="0"/>
              <a:t> les </a:t>
            </a:r>
            <a:r>
              <a:rPr lang="en-GB" dirty="0" err="1" smtClean="0"/>
              <a:t>acteurs</a:t>
            </a:r>
            <a:r>
              <a:rPr lang="en-GB" dirty="0" smtClean="0"/>
              <a:t> </a:t>
            </a:r>
            <a:r>
              <a:rPr lang="en-GB" i="1" dirty="0" smtClean="0"/>
              <a:t>de facto </a:t>
            </a:r>
            <a:r>
              <a:rPr lang="en-GB" dirty="0" smtClean="0"/>
              <a:t>(vs. </a:t>
            </a:r>
            <a:r>
              <a:rPr lang="en-GB" i="1" dirty="0" smtClean="0"/>
              <a:t>de jure</a:t>
            </a:r>
            <a:r>
              <a:rPr lang="en-GB" dirty="0" smtClean="0"/>
              <a:t>)</a:t>
            </a:r>
          </a:p>
          <a:p>
            <a:pPr marL="1074738" lvl="4" indent="-457200">
              <a:buFont typeface="+mj-lt"/>
              <a:buAutoNum type="alphaLcParenR" startAt="2"/>
            </a:pPr>
            <a:endParaRPr lang="en-GB" sz="1400" dirty="0" smtClean="0"/>
          </a:p>
          <a:p>
            <a:pPr marL="1074738" lvl="2" indent="-457200">
              <a:buFont typeface="+mj-lt"/>
              <a:buAutoNum type="alphaLcParenR" startAt="3"/>
            </a:pPr>
            <a:r>
              <a:rPr lang="en-US" dirty="0" err="1" smtClean="0"/>
              <a:t>Modularité</a:t>
            </a:r>
            <a:r>
              <a:rPr lang="en-US" dirty="0" smtClean="0"/>
              <a:t> &amp; </a:t>
            </a:r>
            <a:r>
              <a:rPr lang="en-US" dirty="0" err="1" smtClean="0"/>
              <a:t>hétérogénéïté</a:t>
            </a:r>
            <a:r>
              <a:rPr lang="en-US" dirty="0" smtClean="0"/>
              <a:t> de la structure </a:t>
            </a:r>
            <a:r>
              <a:rPr lang="en-US" dirty="0" err="1" smtClean="0"/>
              <a:t>organisationnelle</a:t>
            </a:r>
            <a:endParaRPr lang="en-US" dirty="0" smtClean="0"/>
          </a:p>
          <a:p>
            <a:pPr marL="1519238" lvl="4" indent="-457200">
              <a:buFont typeface="Arial" panose="020B0604020202020204" pitchFamily="34" charset="0"/>
              <a:buChar char="•"/>
            </a:pPr>
            <a:r>
              <a:rPr lang="en-US" dirty="0" err="1" smtClean="0"/>
              <a:t>Complexité</a:t>
            </a:r>
            <a:r>
              <a:rPr lang="en-US" dirty="0" smtClean="0"/>
              <a:t> &amp; incertitude des </a:t>
            </a:r>
            <a:r>
              <a:rPr lang="en-US" dirty="0" err="1" smtClean="0"/>
              <a:t>sytèmes</a:t>
            </a:r>
            <a:endParaRPr lang="en-US" dirty="0" smtClean="0"/>
          </a:p>
          <a:p>
            <a:pPr marL="1519238" lvl="4" indent="-457200">
              <a:buFont typeface="Arial" panose="020B0604020202020204" pitchFamily="34" charset="0"/>
              <a:buChar char="•"/>
            </a:pPr>
            <a:r>
              <a:rPr lang="en-GB" dirty="0" smtClean="0"/>
              <a:t>Evolution de type ‘double-</a:t>
            </a:r>
            <a:r>
              <a:rPr lang="en-GB" dirty="0" err="1" smtClean="0"/>
              <a:t>hélice</a:t>
            </a:r>
            <a:r>
              <a:rPr lang="en-GB" dirty="0" smtClean="0"/>
              <a:t>’ (vs. </a:t>
            </a:r>
            <a:r>
              <a:rPr lang="en-GB" dirty="0" err="1" smtClean="0"/>
              <a:t>linéaire</a:t>
            </a:r>
            <a:r>
              <a:rPr lang="en-GB" dirty="0" smtClean="0"/>
              <a:t>)</a:t>
            </a:r>
          </a:p>
          <a:p>
            <a:pPr marL="1519238" lvl="4" indent="-457200">
              <a:buFont typeface="Arial" panose="020B0604020202020204" pitchFamily="34" charset="0"/>
              <a:buChar char="•"/>
            </a:pPr>
            <a:r>
              <a:rPr lang="en-US" dirty="0" err="1" smtClean="0"/>
              <a:t>Processus</a:t>
            </a:r>
            <a:r>
              <a:rPr lang="en-US" dirty="0" smtClean="0"/>
              <a:t>: adaptation aux </a:t>
            </a:r>
            <a:r>
              <a:rPr lang="en-US" dirty="0" err="1" smtClean="0"/>
              <a:t>changements</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smtClean="0"/>
          </a:p>
          <a:p>
            <a:endParaRPr lang="en-GB" dirty="0"/>
          </a:p>
        </p:txBody>
      </p:sp>
      <p:sp>
        <p:nvSpPr>
          <p:cNvPr id="4" name="Slide Number Placeholder 3"/>
          <p:cNvSpPr>
            <a:spLocks noGrp="1"/>
          </p:cNvSpPr>
          <p:nvPr>
            <p:ph type="sldNum" sz="quarter" idx="10"/>
          </p:nvPr>
        </p:nvSpPr>
        <p:spPr/>
        <p:txBody>
          <a:bodyPr/>
          <a:lstStyle/>
          <a:p>
            <a:fld id="{0FB11B66-BF9A-4407-9C48-1924ECEA9372}" type="slidenum">
              <a:rPr lang="en-US" smtClean="0"/>
              <a:t>18</a:t>
            </a:fld>
            <a:endParaRPr lang="en-US"/>
          </a:p>
        </p:txBody>
      </p:sp>
    </p:spTree>
    <p:extLst>
      <p:ext uri="{BB962C8B-B14F-4D97-AF65-F5344CB8AC3E}">
        <p14:creationId xmlns:p14="http://schemas.microsoft.com/office/powerpoint/2010/main" val="16249283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en-US"/>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a:p>
        </p:txBody>
      </p:sp>
      <p:sp>
        <p:nvSpPr>
          <p:cNvPr id="4" name="Espace réservé de la date 3"/>
          <p:cNvSpPr>
            <a:spLocks noGrp="1"/>
          </p:cNvSpPr>
          <p:nvPr>
            <p:ph type="dt" sz="half" idx="10"/>
          </p:nvPr>
        </p:nvSpPr>
        <p:spPr/>
        <p:txBody>
          <a:bodyPr/>
          <a:lstStyle/>
          <a:p>
            <a:fld id="{447E83A3-B89B-45CD-A197-6F8E245D449A}" type="datetime1">
              <a:rPr lang="en-US" smtClean="0"/>
              <a:t>9/29/2016</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333E8348-C41C-4DD4-8846-29AEC3B4B42F}" type="slidenum">
              <a:rPr lang="en-US" smtClean="0"/>
              <a:t>‹#›</a:t>
            </a:fld>
            <a:endParaRPr lang="en-US"/>
          </a:p>
        </p:txBody>
      </p:sp>
    </p:spTree>
    <p:extLst>
      <p:ext uri="{BB962C8B-B14F-4D97-AF65-F5344CB8AC3E}">
        <p14:creationId xmlns:p14="http://schemas.microsoft.com/office/powerpoint/2010/main" val="20845781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p>
            <a:fld id="{C8717AA7-CF3C-479D-8578-53A086D1879E}" type="datetime1">
              <a:rPr lang="en-US" smtClean="0"/>
              <a:t>9/29/2016</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333E8348-C41C-4DD4-8846-29AEC3B4B42F}" type="slidenum">
              <a:rPr lang="en-US" smtClean="0"/>
              <a:t>‹#›</a:t>
            </a:fld>
            <a:endParaRPr lang="en-US"/>
          </a:p>
        </p:txBody>
      </p:sp>
    </p:spTree>
    <p:extLst>
      <p:ext uri="{BB962C8B-B14F-4D97-AF65-F5344CB8AC3E}">
        <p14:creationId xmlns:p14="http://schemas.microsoft.com/office/powerpoint/2010/main" val="641003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p>
            <a:fld id="{036BE883-E6EE-4827-BC37-7A79456BCB85}" type="datetime1">
              <a:rPr lang="en-US" smtClean="0"/>
              <a:t>9/29/2016</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333E8348-C41C-4DD4-8846-29AEC3B4B42F}" type="slidenum">
              <a:rPr lang="en-US" smtClean="0"/>
              <a:t>‹#›</a:t>
            </a:fld>
            <a:endParaRPr lang="en-US"/>
          </a:p>
        </p:txBody>
      </p:sp>
    </p:spTree>
    <p:extLst>
      <p:ext uri="{BB962C8B-B14F-4D97-AF65-F5344CB8AC3E}">
        <p14:creationId xmlns:p14="http://schemas.microsoft.com/office/powerpoint/2010/main" val="2775650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p>
            <a:fld id="{8D347702-01C0-4EDE-A613-E5AEFA97EE93}" type="datetime1">
              <a:rPr lang="en-US" smtClean="0"/>
              <a:t>9/29/2016</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333E8348-C41C-4DD4-8846-29AEC3B4B42F}" type="slidenum">
              <a:rPr lang="en-US" smtClean="0"/>
              <a:t>‹#›</a:t>
            </a:fld>
            <a:endParaRPr lang="en-US"/>
          </a:p>
        </p:txBody>
      </p:sp>
    </p:spTree>
    <p:extLst>
      <p:ext uri="{BB962C8B-B14F-4D97-AF65-F5344CB8AC3E}">
        <p14:creationId xmlns:p14="http://schemas.microsoft.com/office/powerpoint/2010/main" val="3832576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en-US"/>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DF7AC6AA-15F3-4322-BC22-B77E27B1E242}" type="datetime1">
              <a:rPr lang="en-US" smtClean="0"/>
              <a:t>9/29/2016</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333E8348-C41C-4DD4-8846-29AEC3B4B42F}" type="slidenum">
              <a:rPr lang="en-US" smtClean="0"/>
              <a:t>‹#›</a:t>
            </a:fld>
            <a:endParaRPr lang="en-US"/>
          </a:p>
        </p:txBody>
      </p:sp>
    </p:spTree>
    <p:extLst>
      <p:ext uri="{BB962C8B-B14F-4D97-AF65-F5344CB8AC3E}">
        <p14:creationId xmlns:p14="http://schemas.microsoft.com/office/powerpoint/2010/main" val="347693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4"/>
          <p:cNvSpPr>
            <a:spLocks noGrp="1"/>
          </p:cNvSpPr>
          <p:nvPr>
            <p:ph type="dt" sz="half" idx="10"/>
          </p:nvPr>
        </p:nvSpPr>
        <p:spPr/>
        <p:txBody>
          <a:bodyPr/>
          <a:lstStyle/>
          <a:p>
            <a:fld id="{39A4CFB3-4F0A-48D8-BB66-DB57C2A25BD3}" type="datetime1">
              <a:rPr lang="en-US" smtClean="0"/>
              <a:t>9/29/2016</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333E8348-C41C-4DD4-8846-29AEC3B4B42F}" type="slidenum">
              <a:rPr lang="en-US" smtClean="0"/>
              <a:t>‹#›</a:t>
            </a:fld>
            <a:endParaRPr lang="en-US"/>
          </a:p>
        </p:txBody>
      </p:sp>
    </p:spTree>
    <p:extLst>
      <p:ext uri="{BB962C8B-B14F-4D97-AF65-F5344CB8AC3E}">
        <p14:creationId xmlns:p14="http://schemas.microsoft.com/office/powerpoint/2010/main" val="3525599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en-US"/>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Espace réservé de la date 6"/>
          <p:cNvSpPr>
            <a:spLocks noGrp="1"/>
          </p:cNvSpPr>
          <p:nvPr>
            <p:ph type="dt" sz="half" idx="10"/>
          </p:nvPr>
        </p:nvSpPr>
        <p:spPr/>
        <p:txBody>
          <a:bodyPr/>
          <a:lstStyle/>
          <a:p>
            <a:fld id="{63844B0F-404B-427C-9A1F-5382D8D88FD9}" type="datetime1">
              <a:rPr lang="en-US" smtClean="0"/>
              <a:t>9/29/2016</a:t>
            </a:fld>
            <a:endParaRPr lang="en-US"/>
          </a:p>
        </p:txBody>
      </p:sp>
      <p:sp>
        <p:nvSpPr>
          <p:cNvPr id="8" name="Espace réservé du pied de page 7"/>
          <p:cNvSpPr>
            <a:spLocks noGrp="1"/>
          </p:cNvSpPr>
          <p:nvPr>
            <p:ph type="ftr" sz="quarter" idx="11"/>
          </p:nvPr>
        </p:nvSpPr>
        <p:spPr/>
        <p:txBody>
          <a:bodyPr/>
          <a:lstStyle/>
          <a:p>
            <a:endParaRPr lang="en-US"/>
          </a:p>
        </p:txBody>
      </p:sp>
      <p:sp>
        <p:nvSpPr>
          <p:cNvPr id="9" name="Espace réservé du numéro de diapositive 8"/>
          <p:cNvSpPr>
            <a:spLocks noGrp="1"/>
          </p:cNvSpPr>
          <p:nvPr>
            <p:ph type="sldNum" sz="quarter" idx="12"/>
          </p:nvPr>
        </p:nvSpPr>
        <p:spPr/>
        <p:txBody>
          <a:bodyPr/>
          <a:lstStyle/>
          <a:p>
            <a:fld id="{333E8348-C41C-4DD4-8846-29AEC3B4B42F}" type="slidenum">
              <a:rPr lang="en-US" smtClean="0"/>
              <a:t>‹#›</a:t>
            </a:fld>
            <a:endParaRPr lang="en-US"/>
          </a:p>
        </p:txBody>
      </p:sp>
    </p:spTree>
    <p:extLst>
      <p:ext uri="{BB962C8B-B14F-4D97-AF65-F5344CB8AC3E}">
        <p14:creationId xmlns:p14="http://schemas.microsoft.com/office/powerpoint/2010/main" val="1364054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e la date 2"/>
          <p:cNvSpPr>
            <a:spLocks noGrp="1"/>
          </p:cNvSpPr>
          <p:nvPr>
            <p:ph type="dt" sz="half" idx="10"/>
          </p:nvPr>
        </p:nvSpPr>
        <p:spPr/>
        <p:txBody>
          <a:bodyPr/>
          <a:lstStyle/>
          <a:p>
            <a:fld id="{DA2B22B4-51D1-4DBB-8255-D24B54FF367E}" type="datetime1">
              <a:rPr lang="en-US" smtClean="0"/>
              <a:t>9/29/2016</a:t>
            </a:fld>
            <a:endParaRPr lang="en-US"/>
          </a:p>
        </p:txBody>
      </p:sp>
      <p:sp>
        <p:nvSpPr>
          <p:cNvPr id="4" name="Espace réservé du pied de page 3"/>
          <p:cNvSpPr>
            <a:spLocks noGrp="1"/>
          </p:cNvSpPr>
          <p:nvPr>
            <p:ph type="ftr" sz="quarter" idx="11"/>
          </p:nvPr>
        </p:nvSpPr>
        <p:spPr/>
        <p:txBody>
          <a:bodyPr/>
          <a:lstStyle/>
          <a:p>
            <a:endParaRPr lang="en-US"/>
          </a:p>
        </p:txBody>
      </p:sp>
      <p:sp>
        <p:nvSpPr>
          <p:cNvPr id="5" name="Espace réservé du numéro de diapositive 4"/>
          <p:cNvSpPr>
            <a:spLocks noGrp="1"/>
          </p:cNvSpPr>
          <p:nvPr>
            <p:ph type="sldNum" sz="quarter" idx="12"/>
          </p:nvPr>
        </p:nvSpPr>
        <p:spPr/>
        <p:txBody>
          <a:bodyPr/>
          <a:lstStyle/>
          <a:p>
            <a:fld id="{333E8348-C41C-4DD4-8846-29AEC3B4B42F}" type="slidenum">
              <a:rPr lang="en-US" smtClean="0"/>
              <a:t>‹#›</a:t>
            </a:fld>
            <a:endParaRPr lang="en-US"/>
          </a:p>
        </p:txBody>
      </p:sp>
    </p:spTree>
    <p:extLst>
      <p:ext uri="{BB962C8B-B14F-4D97-AF65-F5344CB8AC3E}">
        <p14:creationId xmlns:p14="http://schemas.microsoft.com/office/powerpoint/2010/main" val="3626285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D92D13E-E5E3-427F-848C-FD8FA34AEA8C}" type="datetime1">
              <a:rPr lang="en-US" smtClean="0"/>
              <a:t>9/29/2016</a:t>
            </a:fld>
            <a:endParaRPr lang="en-US"/>
          </a:p>
        </p:txBody>
      </p:sp>
      <p:sp>
        <p:nvSpPr>
          <p:cNvPr id="3" name="Espace réservé du pied de page 2"/>
          <p:cNvSpPr>
            <a:spLocks noGrp="1"/>
          </p:cNvSpPr>
          <p:nvPr>
            <p:ph type="ftr" sz="quarter" idx="11"/>
          </p:nvPr>
        </p:nvSpPr>
        <p:spPr/>
        <p:txBody>
          <a:bodyPr/>
          <a:lstStyle/>
          <a:p>
            <a:endParaRPr lang="en-US"/>
          </a:p>
        </p:txBody>
      </p:sp>
      <p:sp>
        <p:nvSpPr>
          <p:cNvPr id="4" name="Espace réservé du numéro de diapositive 3"/>
          <p:cNvSpPr>
            <a:spLocks noGrp="1"/>
          </p:cNvSpPr>
          <p:nvPr>
            <p:ph type="sldNum" sz="quarter" idx="12"/>
          </p:nvPr>
        </p:nvSpPr>
        <p:spPr/>
        <p:txBody>
          <a:bodyPr/>
          <a:lstStyle/>
          <a:p>
            <a:fld id="{333E8348-C41C-4DD4-8846-29AEC3B4B42F}" type="slidenum">
              <a:rPr lang="en-US" smtClean="0"/>
              <a:t>‹#›</a:t>
            </a:fld>
            <a:endParaRPr lang="en-US"/>
          </a:p>
        </p:txBody>
      </p:sp>
    </p:spTree>
    <p:extLst>
      <p:ext uri="{BB962C8B-B14F-4D97-AF65-F5344CB8AC3E}">
        <p14:creationId xmlns:p14="http://schemas.microsoft.com/office/powerpoint/2010/main" val="5076132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en-US"/>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A65D507B-E99A-4074-B9FD-953EB6861B04}" type="datetime1">
              <a:rPr lang="en-US" smtClean="0"/>
              <a:t>9/29/2016</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333E8348-C41C-4DD4-8846-29AEC3B4B42F}" type="slidenum">
              <a:rPr lang="en-US" smtClean="0"/>
              <a:t>‹#›</a:t>
            </a:fld>
            <a:endParaRPr lang="en-US"/>
          </a:p>
        </p:txBody>
      </p:sp>
    </p:spTree>
    <p:extLst>
      <p:ext uri="{BB962C8B-B14F-4D97-AF65-F5344CB8AC3E}">
        <p14:creationId xmlns:p14="http://schemas.microsoft.com/office/powerpoint/2010/main" val="470171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en-US"/>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D3E6D075-87B7-4471-AAF0-5723583E9FF5}" type="datetime1">
              <a:rPr lang="en-US" smtClean="0"/>
              <a:t>9/29/2016</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333E8348-C41C-4DD4-8846-29AEC3B4B42F}" type="slidenum">
              <a:rPr lang="en-US" smtClean="0"/>
              <a:t>‹#›</a:t>
            </a:fld>
            <a:endParaRPr lang="en-US"/>
          </a:p>
        </p:txBody>
      </p:sp>
    </p:spTree>
    <p:extLst>
      <p:ext uri="{BB962C8B-B14F-4D97-AF65-F5344CB8AC3E}">
        <p14:creationId xmlns:p14="http://schemas.microsoft.com/office/powerpoint/2010/main" val="4195516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en-US"/>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E596AD-935A-4267-980B-FB437397FCA5}" type="datetime1">
              <a:rPr lang="en-US" smtClean="0"/>
              <a:t>9/29/2016</a:t>
            </a:fld>
            <a:endParaRPr lang="en-US"/>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3E8348-C41C-4DD4-8846-29AEC3B4B42F}" type="slidenum">
              <a:rPr lang="en-US" smtClean="0"/>
              <a:t>‹#›</a:t>
            </a:fld>
            <a:endParaRPr lang="en-US"/>
          </a:p>
        </p:txBody>
      </p:sp>
    </p:spTree>
    <p:extLst>
      <p:ext uri="{BB962C8B-B14F-4D97-AF65-F5344CB8AC3E}">
        <p14:creationId xmlns:p14="http://schemas.microsoft.com/office/powerpoint/2010/main" val="8433809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emf"/><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hyperlink" Target="https://www.researchgate.net/profile/Frison_Christine" TargetMode="External"/><Relationship Id="rId7" Type="http://schemas.openxmlformats.org/officeDocument/2006/relationships/image" Target="../media/image24.emf"/><Relationship Id="rId2" Type="http://schemas.openxmlformats.org/officeDocument/2006/relationships/hyperlink" Target="mailto:christine.frison@uclouvain.be" TargetMode="External"/><Relationship Id="rId1" Type="http://schemas.openxmlformats.org/officeDocument/2006/relationships/slideLayout" Target="../slideLayouts/slideLayout2.xml"/><Relationship Id="rId6" Type="http://schemas.openxmlformats.org/officeDocument/2006/relationships/image" Target="../media/image23.emf"/><Relationship Id="rId5" Type="http://schemas.openxmlformats.org/officeDocument/2006/relationships/image" Target="../media/image2.png"/><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492896"/>
            <a:ext cx="7772400" cy="1470025"/>
          </a:xfrm>
        </p:spPr>
        <p:txBody>
          <a:bodyPr>
            <a:noAutofit/>
          </a:bodyPr>
          <a:lstStyle/>
          <a:p>
            <a:r>
              <a:rPr lang="en-GB" sz="3600" b="1" i="1" dirty="0" smtClean="0">
                <a:solidFill>
                  <a:srgbClr val="245E3B"/>
                </a:solidFill>
              </a:rPr>
              <a:t> </a:t>
            </a:r>
            <a:r>
              <a:rPr lang="en-GB" sz="3600" b="1" i="1" dirty="0">
                <a:solidFill>
                  <a:srgbClr val="245E3B"/>
                </a:solidFill>
              </a:rPr>
              <a:t>Towards R</a:t>
            </a:r>
            <a:r>
              <a:rPr lang="en-GB" sz="3600" b="1" i="1" dirty="0" smtClean="0">
                <a:solidFill>
                  <a:srgbClr val="245E3B"/>
                </a:solidFill>
              </a:rPr>
              <a:t>edesigning </a:t>
            </a:r>
            <a:r>
              <a:rPr lang="en-GB" sz="3600" b="1" i="1" dirty="0" smtClean="0">
                <a:solidFill>
                  <a:srgbClr val="245E3B"/>
                </a:solidFill>
              </a:rPr>
              <a:t>the </a:t>
            </a:r>
            <a:br>
              <a:rPr lang="en-GB" sz="3600" b="1" i="1" dirty="0" smtClean="0">
                <a:solidFill>
                  <a:srgbClr val="245E3B"/>
                </a:solidFill>
              </a:rPr>
            </a:br>
            <a:r>
              <a:rPr lang="en-GB" sz="3600" b="1" i="1" dirty="0" smtClean="0">
                <a:solidFill>
                  <a:srgbClr val="245E3B"/>
                </a:solidFill>
              </a:rPr>
              <a:t>Global Seed Commons</a:t>
            </a:r>
            <a:endParaRPr lang="en-US" sz="3600" i="1" dirty="0">
              <a:solidFill>
                <a:srgbClr val="245E3B"/>
              </a:solidFill>
              <a:effectLst>
                <a:outerShdw blurRad="38100" dist="38100" dir="2700000" algn="tl">
                  <a:srgbClr val="000000">
                    <a:alpha val="43137"/>
                  </a:srgbClr>
                </a:outerShdw>
              </a:effectLst>
            </a:endParaRPr>
          </a:p>
        </p:txBody>
      </p:sp>
      <p:sp>
        <p:nvSpPr>
          <p:cNvPr id="3" name="Sous-titre 2"/>
          <p:cNvSpPr>
            <a:spLocks noGrp="1"/>
          </p:cNvSpPr>
          <p:nvPr>
            <p:ph type="subTitle" idx="1"/>
          </p:nvPr>
        </p:nvSpPr>
        <p:spPr>
          <a:xfrm>
            <a:off x="1371600" y="4632531"/>
            <a:ext cx="6400800" cy="1584176"/>
          </a:xfrm>
        </p:spPr>
        <p:txBody>
          <a:bodyPr>
            <a:normAutofit/>
          </a:bodyPr>
          <a:lstStyle/>
          <a:p>
            <a:r>
              <a:rPr lang="fr-BE" sz="2600" b="1" dirty="0" smtClean="0">
                <a:solidFill>
                  <a:schemeClr val="tx1"/>
                </a:solidFill>
              </a:rPr>
              <a:t>Christine Frison</a:t>
            </a:r>
          </a:p>
          <a:p>
            <a:r>
              <a:rPr lang="fr-BE" sz="2000" dirty="0" smtClean="0">
                <a:solidFill>
                  <a:schemeClr val="tx1"/>
                </a:solidFill>
              </a:rPr>
              <a:t>PhD </a:t>
            </a:r>
            <a:r>
              <a:rPr lang="fr-BE" sz="2000" dirty="0" err="1">
                <a:solidFill>
                  <a:schemeClr val="tx1"/>
                </a:solidFill>
              </a:rPr>
              <a:t>R</a:t>
            </a:r>
            <a:r>
              <a:rPr lang="fr-BE" sz="2000" dirty="0" err="1" smtClean="0">
                <a:solidFill>
                  <a:schemeClr val="tx1"/>
                </a:solidFill>
              </a:rPr>
              <a:t>esearch</a:t>
            </a:r>
            <a:r>
              <a:rPr lang="fr-BE" sz="2000" dirty="0" smtClean="0">
                <a:solidFill>
                  <a:schemeClr val="tx1"/>
                </a:solidFill>
              </a:rPr>
              <a:t> </a:t>
            </a:r>
            <a:r>
              <a:rPr lang="fr-BE" sz="2000" dirty="0" err="1">
                <a:solidFill>
                  <a:schemeClr val="tx1"/>
                </a:solidFill>
              </a:rPr>
              <a:t>F</a:t>
            </a:r>
            <a:r>
              <a:rPr lang="fr-BE" sz="2000" dirty="0" err="1" smtClean="0">
                <a:solidFill>
                  <a:schemeClr val="tx1"/>
                </a:solidFill>
              </a:rPr>
              <a:t>ellow</a:t>
            </a:r>
            <a:endParaRPr lang="fr-BE" sz="2000" dirty="0" smtClean="0">
              <a:solidFill>
                <a:schemeClr val="tx1"/>
              </a:solidFill>
            </a:endParaRPr>
          </a:p>
          <a:p>
            <a:r>
              <a:rPr lang="fr-BE" sz="1900" b="1" i="1" dirty="0" smtClean="0">
                <a:solidFill>
                  <a:schemeClr val="tx1"/>
                </a:solidFill>
              </a:rPr>
              <a:t>Université catholique de Louvain </a:t>
            </a:r>
          </a:p>
          <a:p>
            <a:r>
              <a:rPr lang="fr-BE" sz="1900" b="1" i="1" dirty="0" smtClean="0">
                <a:solidFill>
                  <a:schemeClr val="tx1"/>
                </a:solidFill>
              </a:rPr>
              <a:t>University of Leuven</a:t>
            </a:r>
            <a:endParaRPr lang="en-US" sz="1900" b="1" i="1" dirty="0">
              <a:solidFill>
                <a:schemeClr val="tx1"/>
              </a:solidFill>
            </a:endParaRPr>
          </a:p>
        </p:txBody>
      </p:sp>
      <p:sp>
        <p:nvSpPr>
          <p:cNvPr id="4" name="ZoneTexte 3"/>
          <p:cNvSpPr txBox="1"/>
          <p:nvPr/>
        </p:nvSpPr>
        <p:spPr>
          <a:xfrm>
            <a:off x="0" y="312772"/>
            <a:ext cx="9144000" cy="1200329"/>
          </a:xfrm>
          <a:prstGeom prst="rect">
            <a:avLst/>
          </a:prstGeom>
          <a:solidFill>
            <a:srgbClr val="245E3B"/>
          </a:solidFill>
          <a:ln>
            <a:solidFill>
              <a:schemeClr val="bg1"/>
            </a:solidFill>
          </a:ln>
        </p:spPr>
        <p:txBody>
          <a:bodyPr wrap="square" rtlCol="0">
            <a:spAutoFit/>
          </a:bodyPr>
          <a:lstStyle/>
          <a:p>
            <a:pPr algn="ctr"/>
            <a:r>
              <a:rPr lang="en-US" sz="2400" dirty="0" smtClean="0">
                <a:solidFill>
                  <a:schemeClr val="bg1"/>
                </a:solidFill>
              </a:rPr>
              <a:t>International Workshop</a:t>
            </a:r>
          </a:p>
          <a:p>
            <a:pPr algn="ctr"/>
            <a:r>
              <a:rPr lang="en-US" sz="2400" b="1" i="1" dirty="0" smtClean="0">
                <a:solidFill>
                  <a:schemeClr val="bg1"/>
                </a:solidFill>
              </a:rPr>
              <a:t>The </a:t>
            </a:r>
            <a:r>
              <a:rPr lang="en-US" sz="2400" b="1" i="1" dirty="0">
                <a:solidFill>
                  <a:schemeClr val="bg1"/>
                </a:solidFill>
              </a:rPr>
              <a:t>Commons, Plant </a:t>
            </a:r>
            <a:r>
              <a:rPr lang="en-US" sz="2400" b="1" i="1" dirty="0" smtClean="0">
                <a:solidFill>
                  <a:schemeClr val="bg1"/>
                </a:solidFill>
              </a:rPr>
              <a:t>Breeding and </a:t>
            </a:r>
            <a:r>
              <a:rPr lang="en-US" sz="2400" b="1" i="1" dirty="0">
                <a:solidFill>
                  <a:schemeClr val="bg1"/>
                </a:solidFill>
              </a:rPr>
              <a:t>Agricultural Research </a:t>
            </a:r>
            <a:endParaRPr lang="en-US" sz="2400" b="1" i="1" dirty="0" smtClean="0">
              <a:solidFill>
                <a:schemeClr val="bg1"/>
              </a:solidFill>
            </a:endParaRPr>
          </a:p>
          <a:p>
            <a:pPr algn="ctr"/>
            <a:r>
              <a:rPr lang="en-US" sz="2400" dirty="0" err="1" smtClean="0">
                <a:solidFill>
                  <a:schemeClr val="bg1"/>
                </a:solidFill>
              </a:rPr>
              <a:t>Maison</a:t>
            </a:r>
            <a:r>
              <a:rPr lang="en-US" sz="2400" dirty="0" smtClean="0">
                <a:solidFill>
                  <a:schemeClr val="bg1"/>
                </a:solidFill>
              </a:rPr>
              <a:t> </a:t>
            </a:r>
            <a:r>
              <a:rPr lang="en-US" sz="2400" dirty="0" err="1">
                <a:solidFill>
                  <a:schemeClr val="bg1"/>
                </a:solidFill>
              </a:rPr>
              <a:t>F</a:t>
            </a:r>
            <a:r>
              <a:rPr lang="en-US" sz="2400" dirty="0" err="1" smtClean="0">
                <a:solidFill>
                  <a:schemeClr val="bg1"/>
                </a:solidFill>
              </a:rPr>
              <a:t>rançaise</a:t>
            </a:r>
            <a:r>
              <a:rPr lang="en-US" sz="2400" dirty="0" smtClean="0">
                <a:solidFill>
                  <a:schemeClr val="bg1"/>
                </a:solidFill>
              </a:rPr>
              <a:t> </a:t>
            </a:r>
            <a:r>
              <a:rPr lang="en-US" sz="2400" dirty="0" err="1" smtClean="0">
                <a:solidFill>
                  <a:schemeClr val="bg1"/>
                </a:solidFill>
              </a:rPr>
              <a:t>d’Oxford</a:t>
            </a:r>
            <a:r>
              <a:rPr lang="en-US" sz="2400" dirty="0" smtClean="0">
                <a:solidFill>
                  <a:schemeClr val="bg1"/>
                </a:solidFill>
              </a:rPr>
              <a:t>, 2016</a:t>
            </a:r>
            <a:endParaRPr lang="en-GB" sz="2400" dirty="0">
              <a:solidFill>
                <a:schemeClr val="bg1"/>
              </a:solidFill>
            </a:endParaRPr>
          </a:p>
        </p:txBody>
      </p:sp>
      <p:pic>
        <p:nvPicPr>
          <p:cNvPr id="1026" name="Picture 2" descr="https://www.uclouvain.be/cps/rde/papp/SID-6FC719CC-4DF8169D/alfresco_document_download/http://alfresco.uclouvain.be/alfresco/service/ucl/streamDownload/workspace/SpacesStore/018348bf-3874-4775-821e-656bbeecb61d/Logo_UCL_DEF_cadre_UCL_RVB.jpg?alf_ticket=TICKET_9d8688c3baf320c794fb5cbec265ff7537eab46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5575" y="5200883"/>
            <a:ext cx="1240035" cy="151310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92280" y="6021288"/>
            <a:ext cx="1941603" cy="692696"/>
          </a:xfrm>
          <a:prstGeom prst="rect">
            <a:avLst/>
          </a:prstGeom>
        </p:spPr>
      </p:pic>
      <p:sp>
        <p:nvSpPr>
          <p:cNvPr id="7" name="AutoShape 4" descr="https://www.kuleuven.be/communicatie/marketing/intranet/logosensedes/sedes.jpg/image_preview"/>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66469" y="3913999"/>
            <a:ext cx="2354904" cy="15106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8097689" y="5461343"/>
            <a:ext cx="955711" cy="261610"/>
          </a:xfrm>
          <a:prstGeom prst="rect">
            <a:avLst/>
          </a:prstGeom>
        </p:spPr>
        <p:txBody>
          <a:bodyPr wrap="none">
            <a:spAutoFit/>
          </a:bodyPr>
          <a:lstStyle/>
          <a:p>
            <a:r>
              <a:rPr lang="en-US" sz="1100" dirty="0"/>
              <a:t>FAO/A. Vitale</a:t>
            </a:r>
            <a:endParaRPr lang="en-US" sz="1100" dirty="0"/>
          </a:p>
        </p:txBody>
      </p:sp>
      <p:pic>
        <p:nvPicPr>
          <p:cNvPr id="10"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5575" y="1665535"/>
            <a:ext cx="1955922" cy="12546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104907" y="2920217"/>
            <a:ext cx="1266693" cy="261610"/>
          </a:xfrm>
          <a:prstGeom prst="rect">
            <a:avLst/>
          </a:prstGeom>
        </p:spPr>
        <p:txBody>
          <a:bodyPr wrap="none">
            <a:spAutoFit/>
          </a:bodyPr>
          <a:lstStyle/>
          <a:p>
            <a:r>
              <a:rPr lang="en-US" sz="1050" dirty="0"/>
              <a:t>FAO/G. Napolitano</a:t>
            </a:r>
            <a:endParaRPr lang="en-US" sz="1050" dirty="0"/>
          </a:p>
        </p:txBody>
      </p:sp>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09229" y="1703810"/>
            <a:ext cx="1907704" cy="1430778"/>
          </a:xfrm>
          <a:prstGeom prst="rect">
            <a:avLst/>
          </a:prstGeom>
        </p:spPr>
      </p:pic>
    </p:spTree>
    <p:extLst>
      <p:ext uri="{BB962C8B-B14F-4D97-AF65-F5344CB8AC3E}">
        <p14:creationId xmlns:p14="http://schemas.microsoft.com/office/powerpoint/2010/main" val="14569787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333E8348-C41C-4DD4-8846-29AEC3B4B42F}" type="slidenum">
              <a:rPr lang="en-US" smtClean="0"/>
              <a:t>10</a:t>
            </a:fld>
            <a:endParaRPr lang="en-US"/>
          </a:p>
        </p:txBody>
      </p:sp>
      <p:sp>
        <p:nvSpPr>
          <p:cNvPr id="2" name="TextBox 1"/>
          <p:cNvSpPr txBox="1"/>
          <p:nvPr/>
        </p:nvSpPr>
        <p:spPr>
          <a:xfrm>
            <a:off x="3093006" y="1403648"/>
            <a:ext cx="5824367" cy="5940088"/>
          </a:xfrm>
          <a:prstGeom prst="rect">
            <a:avLst/>
          </a:prstGeom>
          <a:noFill/>
        </p:spPr>
        <p:txBody>
          <a:bodyPr wrap="square" rtlCol="0">
            <a:spAutoFit/>
          </a:bodyPr>
          <a:lstStyle/>
          <a:p>
            <a:pPr marL="342900" lvl="2" indent="-342900">
              <a:buFont typeface="Wingdings" panose="05000000000000000000" pitchFamily="2" charset="2"/>
              <a:buChar char="Ø"/>
            </a:pPr>
            <a:r>
              <a:rPr lang="en-US" sz="2400" dirty="0" smtClean="0"/>
              <a:t>Seed hyper-ownership </a:t>
            </a:r>
          </a:p>
          <a:p>
            <a:pPr marL="0" lvl="2"/>
            <a:r>
              <a:rPr lang="en-US" sz="2400" dirty="0" smtClean="0"/>
              <a:t>      &amp; </a:t>
            </a:r>
            <a:r>
              <a:rPr lang="en-US" sz="2400" dirty="0"/>
              <a:t>‘</a:t>
            </a:r>
            <a:r>
              <a:rPr lang="en-US" sz="2400" dirty="0" smtClean="0"/>
              <a:t>over-</a:t>
            </a:r>
            <a:r>
              <a:rPr lang="en-US" sz="2400" dirty="0" err="1" smtClean="0"/>
              <a:t>IPRization</a:t>
            </a:r>
            <a:r>
              <a:rPr lang="en-US" sz="2400" dirty="0" smtClean="0"/>
              <a:t>’</a:t>
            </a:r>
          </a:p>
          <a:p>
            <a:pPr marL="342900" lvl="2" indent="-342900">
              <a:buFont typeface="Wingdings" panose="05000000000000000000" pitchFamily="2" charset="2"/>
              <a:buChar char="Ø"/>
            </a:pPr>
            <a:endParaRPr lang="en-US" sz="2400" dirty="0" smtClean="0"/>
          </a:p>
          <a:p>
            <a:pPr marL="457200" lvl="2" indent="-457200">
              <a:buFont typeface="Wingdings" panose="05000000000000000000" pitchFamily="2" charset="2"/>
              <a:buChar char="Ø"/>
            </a:pPr>
            <a:r>
              <a:rPr lang="en-US" sz="2400" dirty="0"/>
              <a:t>Imbalance of rights penalizing </a:t>
            </a:r>
            <a:r>
              <a:rPr lang="en-US" sz="2400" dirty="0" smtClean="0"/>
              <a:t>farmers </a:t>
            </a:r>
            <a:endParaRPr lang="en-GB" sz="2400" dirty="0"/>
          </a:p>
          <a:p>
            <a:pPr marL="457200" lvl="2" indent="-457200">
              <a:buFont typeface="Wingdings" panose="05000000000000000000" pitchFamily="2" charset="2"/>
              <a:buChar char="Ø"/>
            </a:pPr>
            <a:endParaRPr lang="fr-BE" sz="3200" dirty="0" smtClean="0"/>
          </a:p>
          <a:p>
            <a:pPr marL="457200" lvl="2" indent="-457200">
              <a:buFont typeface="Wingdings" panose="05000000000000000000" pitchFamily="2" charset="2"/>
              <a:buChar char="Ø"/>
            </a:pPr>
            <a:endParaRPr lang="fr-BE" sz="2800" dirty="0" smtClean="0"/>
          </a:p>
          <a:p>
            <a:pPr marL="457200" lvl="2" indent="-457200">
              <a:buFont typeface="Wingdings" panose="05000000000000000000" pitchFamily="2" charset="2"/>
              <a:buChar char="Ø"/>
            </a:pPr>
            <a:endParaRPr lang="fr-BE" sz="2800" dirty="0"/>
          </a:p>
          <a:p>
            <a:pPr marL="457200" lvl="2" indent="-457200">
              <a:buFont typeface="Wingdings" panose="05000000000000000000" pitchFamily="2" charset="2"/>
              <a:buChar char="Ø"/>
            </a:pPr>
            <a:endParaRPr lang="fr-BE" sz="2800" dirty="0" smtClean="0"/>
          </a:p>
          <a:p>
            <a:pPr marL="342900" lvl="2" indent="-342900">
              <a:buFont typeface="Wingdings" panose="05000000000000000000" pitchFamily="2" charset="2"/>
              <a:buChar char="Ø"/>
            </a:pPr>
            <a:r>
              <a:rPr lang="fr-BE" sz="2400" dirty="0" smtClean="0"/>
              <a:t>Absence </a:t>
            </a:r>
            <a:r>
              <a:rPr lang="fr-BE" sz="2400" dirty="0"/>
              <a:t>of </a:t>
            </a:r>
            <a:r>
              <a:rPr lang="fr-BE" sz="2400" dirty="0" smtClean="0"/>
              <a:t>all s</a:t>
            </a:r>
            <a:r>
              <a:rPr lang="en-US" sz="2400" dirty="0" err="1"/>
              <a:t>takeholders</a:t>
            </a:r>
            <a:r>
              <a:rPr lang="en-US" sz="2400" dirty="0"/>
              <a:t>’ </a:t>
            </a:r>
            <a:r>
              <a:rPr lang="en-US" sz="2400" dirty="0" smtClean="0"/>
              <a:t>participation</a:t>
            </a:r>
            <a:endParaRPr lang="en-US" sz="2400" dirty="0" smtClean="0"/>
          </a:p>
          <a:p>
            <a:pPr marL="342900" lvl="2" indent="-342900">
              <a:buFont typeface="Wingdings" panose="05000000000000000000" pitchFamily="2" charset="2"/>
              <a:buChar char="Ø"/>
            </a:pPr>
            <a:r>
              <a:rPr lang="fr-BE" sz="2400" dirty="0" err="1"/>
              <a:t>D</a:t>
            </a:r>
            <a:r>
              <a:rPr lang="fr-BE" sz="2400" dirty="0" err="1" smtClean="0"/>
              <a:t>ichotomy</a:t>
            </a:r>
            <a:r>
              <a:rPr lang="fr-BE" sz="2400" dirty="0" smtClean="0"/>
              <a:t> </a:t>
            </a:r>
            <a:r>
              <a:rPr lang="fr-BE" sz="2400" dirty="0"/>
              <a:t>of s</a:t>
            </a:r>
            <a:r>
              <a:rPr lang="en-US" sz="2400" dirty="0"/>
              <a:t>cope &amp;</a:t>
            </a:r>
            <a:r>
              <a:rPr lang="en-US" sz="2400" dirty="0" smtClean="0"/>
              <a:t> </a:t>
            </a:r>
            <a:r>
              <a:rPr lang="en-US" sz="2400" dirty="0"/>
              <a:t>objectives of the Treaty versus </a:t>
            </a:r>
            <a:r>
              <a:rPr lang="en-US" sz="2400" dirty="0" smtClean="0"/>
              <a:t> </a:t>
            </a:r>
            <a:r>
              <a:rPr lang="en-US" sz="2400" dirty="0" smtClean="0"/>
              <a:t>MLS</a:t>
            </a:r>
            <a:endParaRPr lang="en-US" sz="2400" dirty="0" smtClean="0"/>
          </a:p>
          <a:p>
            <a:pPr marL="342900" lvl="2" indent="-342900">
              <a:buFont typeface="Wingdings" panose="05000000000000000000" pitchFamily="2" charset="2"/>
              <a:buChar char="Ø"/>
            </a:pPr>
            <a:r>
              <a:rPr lang="en-GB" sz="2400" dirty="0"/>
              <a:t>Limited b</a:t>
            </a:r>
            <a:r>
              <a:rPr lang="en-US" sz="2400" dirty="0" err="1"/>
              <a:t>enefits</a:t>
            </a:r>
            <a:r>
              <a:rPr lang="en-US" sz="2400" dirty="0"/>
              <a:t> </a:t>
            </a:r>
            <a:endParaRPr lang="en-GB" sz="2400" dirty="0"/>
          </a:p>
          <a:p>
            <a:pPr marL="342900" lvl="2" indent="-342900">
              <a:buFont typeface="Wingdings" panose="05000000000000000000" pitchFamily="2" charset="2"/>
              <a:buChar char="Ø"/>
            </a:pPr>
            <a:r>
              <a:rPr lang="en-US" sz="2400" dirty="0" err="1" smtClean="0"/>
              <a:t>Etc</a:t>
            </a:r>
            <a:r>
              <a:rPr lang="en-US" sz="2400" dirty="0" smtClean="0"/>
              <a:t>…</a:t>
            </a:r>
            <a:endParaRPr lang="en-GB" sz="2400" dirty="0"/>
          </a:p>
          <a:p>
            <a:pPr marL="0" lvl="2"/>
            <a:r>
              <a:rPr lang="en-US" sz="2400" dirty="0" smtClean="0"/>
              <a:t> </a:t>
            </a:r>
            <a:endParaRPr lang="en-GB" sz="2400" dirty="0"/>
          </a:p>
          <a:p>
            <a:endParaRPr lang="en-GB" sz="2400" dirty="0"/>
          </a:p>
        </p:txBody>
      </p:sp>
      <p:sp>
        <p:nvSpPr>
          <p:cNvPr id="7" name="Titre 1"/>
          <p:cNvSpPr txBox="1">
            <a:spLocks/>
          </p:cNvSpPr>
          <p:nvPr/>
        </p:nvSpPr>
        <p:spPr>
          <a:xfrm>
            <a:off x="0" y="260648"/>
            <a:ext cx="9144000" cy="1143000"/>
          </a:xfrm>
          <a:prstGeom prst="rect">
            <a:avLst/>
          </a:prstGeom>
          <a:solidFill>
            <a:srgbClr val="245E3B"/>
          </a:solidFill>
          <a:ln>
            <a:solidFill>
              <a:schemeClr val="accent3">
                <a:lumMod val="40000"/>
                <a:lumOff val="60000"/>
              </a:schemeClr>
            </a:solid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261938"/>
            <a:r>
              <a:rPr lang="en-US" sz="2500" dirty="0" smtClean="0"/>
              <a:t/>
            </a:r>
            <a:br>
              <a:rPr lang="en-US" sz="2500" dirty="0" smtClean="0"/>
            </a:br>
            <a:r>
              <a:rPr lang="en-US" sz="2500" dirty="0" smtClean="0">
                <a:solidFill>
                  <a:schemeClr val="bg1"/>
                </a:solidFill>
              </a:rPr>
              <a:t>                    Results Part 2: </a:t>
            </a:r>
          </a:p>
          <a:p>
            <a:pPr marL="261938"/>
            <a:r>
              <a:rPr lang="en-US" sz="2500" dirty="0"/>
              <a:t> </a:t>
            </a:r>
            <a:r>
              <a:rPr lang="en-US" sz="2500" dirty="0" smtClean="0"/>
              <a:t>                        </a:t>
            </a:r>
            <a:r>
              <a:rPr lang="en-US" sz="2500" dirty="0" smtClean="0"/>
              <a:t> </a:t>
            </a:r>
            <a:r>
              <a:rPr lang="en-US" sz="2500" dirty="0" smtClean="0">
                <a:solidFill>
                  <a:schemeClr val="bg1"/>
                </a:solidFill>
              </a:rPr>
              <a:t>Several Treaty constraint</a:t>
            </a:r>
            <a:r>
              <a:rPr lang="en-US" sz="2500" dirty="0" smtClean="0">
                <a:solidFill>
                  <a:schemeClr val="bg1"/>
                </a:solidFill>
              </a:rPr>
              <a:t>s identified</a:t>
            </a:r>
            <a:r>
              <a:rPr lang="en-US" sz="2500" dirty="0" smtClean="0"/>
              <a:t/>
            </a:r>
            <a:br>
              <a:rPr lang="en-US" sz="2500" dirty="0" smtClean="0"/>
            </a:br>
            <a:endParaRPr lang="en-US" sz="2500" dirty="0"/>
          </a:p>
        </p:txBody>
      </p:sp>
      <p:pic>
        <p:nvPicPr>
          <p:cNvPr id="5" name="Picture 4"/>
          <p:cNvPicPr>
            <a:picLocks noChangeAspect="1"/>
          </p:cNvPicPr>
          <p:nvPr/>
        </p:nvPicPr>
        <p:blipFill>
          <a:blip r:embed="rId2"/>
          <a:stretch>
            <a:fillRect/>
          </a:stretch>
        </p:blipFill>
        <p:spPr>
          <a:xfrm>
            <a:off x="202083" y="146024"/>
            <a:ext cx="2664296" cy="6711976"/>
          </a:xfrm>
          <a:prstGeom prst="rect">
            <a:avLst/>
          </a:prstGeom>
        </p:spPr>
      </p:pic>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48264" y="1591977"/>
            <a:ext cx="1116550" cy="972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47237" y="3127738"/>
            <a:ext cx="5883450" cy="1563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445887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sz="540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450579925"/>
              </p:ext>
            </p:extLst>
          </p:nvPr>
        </p:nvGraphicFramePr>
        <p:xfrm>
          <a:off x="31819" y="96888"/>
          <a:ext cx="6343324" cy="6446839"/>
        </p:xfrm>
        <a:graphic>
          <a:graphicData uri="http://schemas.openxmlformats.org/drawingml/2006/table">
            <a:tbl>
              <a:tblPr firstRow="1" firstCol="1" bandRow="1">
                <a:tableStyleId>{5C22544A-7EE6-4342-B048-85BDC9FD1C3A}</a:tableStyleId>
              </a:tblPr>
              <a:tblGrid>
                <a:gridCol w="6343324"/>
              </a:tblGrid>
              <a:tr h="765996">
                <a:tc>
                  <a:txBody>
                    <a:bodyPr/>
                    <a:lstStyle/>
                    <a:p>
                      <a:pPr algn="ctr">
                        <a:lnSpc>
                          <a:spcPct val="115000"/>
                        </a:lnSpc>
                        <a:spcAft>
                          <a:spcPts val="0"/>
                        </a:spcAft>
                        <a:tabLst>
                          <a:tab pos="5486400" algn="r"/>
                        </a:tabLst>
                      </a:pPr>
                      <a:r>
                        <a:rPr lang="en-GB" sz="2800" spc="-10" dirty="0" smtClean="0">
                          <a:effectLst/>
                        </a:rPr>
                        <a:t>Constraints categorized by Treaty </a:t>
                      </a:r>
                      <a:r>
                        <a:rPr lang="en-GB" sz="2800" spc="-10" dirty="0">
                          <a:effectLst/>
                        </a:rPr>
                        <a:t>topics</a:t>
                      </a:r>
                      <a:endParaRPr lang="en-GB" sz="2800" spc="-1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solidFill>
                      <a:srgbClr val="307C4F"/>
                    </a:solidFill>
                  </a:tcPr>
                </a:tc>
              </a:tr>
              <a:tr h="765996">
                <a:tc>
                  <a:txBody>
                    <a:bodyPr/>
                    <a:lstStyle/>
                    <a:p>
                      <a:pPr marL="342900" lvl="0" indent="-342900" algn="l">
                        <a:lnSpc>
                          <a:spcPct val="115000"/>
                        </a:lnSpc>
                        <a:spcBef>
                          <a:spcPts val="1200"/>
                        </a:spcBef>
                        <a:spcAft>
                          <a:spcPts val="0"/>
                        </a:spcAft>
                        <a:buFont typeface="+mj-lt"/>
                        <a:buAutoNum type="arabicPeriod"/>
                        <a:tabLst>
                          <a:tab pos="5486400" algn="r"/>
                          <a:tab pos="457200" algn="l"/>
                        </a:tabLst>
                      </a:pPr>
                      <a:r>
                        <a:rPr lang="en-US" sz="2400" spc="-10" dirty="0">
                          <a:effectLst/>
                        </a:rPr>
                        <a:t>Sustainable agriculture &amp; food security</a:t>
                      </a:r>
                      <a:endParaRPr lang="en-GB" sz="2400" spc="-1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solidFill>
                      <a:srgbClr val="307C4F"/>
                    </a:solidFill>
                  </a:tcPr>
                </a:tc>
              </a:tr>
              <a:tr h="702121">
                <a:tc>
                  <a:txBody>
                    <a:bodyPr/>
                    <a:lstStyle/>
                    <a:p>
                      <a:pPr marL="0" lvl="0" indent="0" algn="l">
                        <a:lnSpc>
                          <a:spcPct val="115000"/>
                        </a:lnSpc>
                        <a:spcBef>
                          <a:spcPts val="1200"/>
                        </a:spcBef>
                        <a:spcAft>
                          <a:spcPts val="0"/>
                        </a:spcAft>
                        <a:buFont typeface="+mj-lt"/>
                        <a:buNone/>
                        <a:tabLst>
                          <a:tab pos="457200" algn="l"/>
                        </a:tabLst>
                      </a:pPr>
                      <a:r>
                        <a:rPr lang="en-GB" sz="2400" dirty="0" smtClean="0">
                          <a:effectLst/>
                        </a:rPr>
                        <a:t>2. Scope</a:t>
                      </a:r>
                      <a:endParaRPr lang="en-GB" sz="2400" dirty="0">
                        <a:effectLst/>
                        <a:latin typeface="Calibri" panose="020F0502020204030204" pitchFamily="34" charset="0"/>
                      </a:endParaRPr>
                    </a:p>
                  </a:txBody>
                  <a:tcPr marL="68580" marR="68580" marT="0" marB="0" anchor="ctr">
                    <a:solidFill>
                      <a:srgbClr val="307C4F"/>
                    </a:solidFill>
                  </a:tcPr>
                </a:tc>
              </a:tr>
              <a:tr h="702121">
                <a:tc>
                  <a:txBody>
                    <a:bodyPr/>
                    <a:lstStyle/>
                    <a:p>
                      <a:pPr marL="0" lvl="0" indent="0" algn="l">
                        <a:lnSpc>
                          <a:spcPct val="115000"/>
                        </a:lnSpc>
                        <a:spcBef>
                          <a:spcPts val="1200"/>
                        </a:spcBef>
                        <a:spcAft>
                          <a:spcPts val="0"/>
                        </a:spcAft>
                        <a:buFont typeface="+mj-lt"/>
                        <a:buNone/>
                        <a:tabLst>
                          <a:tab pos="457200" algn="l"/>
                        </a:tabLst>
                      </a:pPr>
                      <a:r>
                        <a:rPr lang="en-US" sz="2400" dirty="0" smtClean="0">
                          <a:effectLst/>
                        </a:rPr>
                        <a:t>3. Farmers</a:t>
                      </a:r>
                      <a:r>
                        <a:rPr lang="en-US" sz="2400" dirty="0">
                          <a:effectLst/>
                        </a:rPr>
                        <a:t>’ Rights</a:t>
                      </a:r>
                      <a:endParaRPr lang="en-GB" sz="2400" dirty="0">
                        <a:effectLst/>
                        <a:latin typeface="Calibri" panose="020F0502020204030204" pitchFamily="34" charset="0"/>
                      </a:endParaRPr>
                    </a:p>
                  </a:txBody>
                  <a:tcPr marL="68580" marR="68580" marT="0" marB="0" anchor="ctr">
                    <a:solidFill>
                      <a:srgbClr val="307C4F"/>
                    </a:solidFill>
                  </a:tcPr>
                </a:tc>
              </a:tr>
              <a:tr h="702121">
                <a:tc>
                  <a:txBody>
                    <a:bodyPr/>
                    <a:lstStyle/>
                    <a:p>
                      <a:pPr marL="0" lvl="0" indent="0" algn="l">
                        <a:lnSpc>
                          <a:spcPct val="115000"/>
                        </a:lnSpc>
                        <a:spcBef>
                          <a:spcPts val="1200"/>
                        </a:spcBef>
                        <a:spcAft>
                          <a:spcPts val="0"/>
                        </a:spcAft>
                        <a:buFont typeface="+mj-lt"/>
                        <a:buNone/>
                        <a:tabLst>
                          <a:tab pos="457200" algn="l"/>
                        </a:tabLst>
                      </a:pPr>
                      <a:r>
                        <a:rPr lang="en-US" sz="2400" dirty="0" smtClean="0">
                          <a:effectLst/>
                        </a:rPr>
                        <a:t>4. Facilitated </a:t>
                      </a:r>
                      <a:r>
                        <a:rPr lang="en-US" sz="2400" dirty="0">
                          <a:effectLst/>
                        </a:rPr>
                        <a:t>access</a:t>
                      </a:r>
                      <a:endParaRPr lang="en-GB" sz="2400" dirty="0">
                        <a:effectLst/>
                        <a:latin typeface="Calibri" panose="020F0502020204030204" pitchFamily="34" charset="0"/>
                      </a:endParaRPr>
                    </a:p>
                  </a:txBody>
                  <a:tcPr marL="68580" marR="68580" marT="0" marB="0" anchor="ctr">
                    <a:solidFill>
                      <a:srgbClr val="307C4F"/>
                    </a:solidFill>
                  </a:tcPr>
                </a:tc>
              </a:tr>
              <a:tr h="702121">
                <a:tc>
                  <a:txBody>
                    <a:bodyPr/>
                    <a:lstStyle/>
                    <a:p>
                      <a:pPr marL="0" lvl="0" indent="0" algn="l">
                        <a:lnSpc>
                          <a:spcPct val="115000"/>
                        </a:lnSpc>
                        <a:spcBef>
                          <a:spcPts val="1200"/>
                        </a:spcBef>
                        <a:spcAft>
                          <a:spcPts val="0"/>
                        </a:spcAft>
                        <a:buFont typeface="+mj-lt"/>
                        <a:buNone/>
                        <a:tabLst>
                          <a:tab pos="457200" algn="l"/>
                        </a:tabLst>
                      </a:pPr>
                      <a:r>
                        <a:rPr lang="en-US" sz="2400" dirty="0" smtClean="0">
                          <a:effectLst/>
                        </a:rPr>
                        <a:t>5. Benefit-sharing </a:t>
                      </a:r>
                      <a:r>
                        <a:rPr lang="en-US" sz="2400" dirty="0">
                          <a:effectLst/>
                        </a:rPr>
                        <a:t>/ Benefit-sharing Fund</a:t>
                      </a:r>
                      <a:endParaRPr lang="en-GB" sz="2400" dirty="0">
                        <a:effectLst/>
                        <a:latin typeface="Calibri" panose="020F0502020204030204" pitchFamily="34" charset="0"/>
                      </a:endParaRPr>
                    </a:p>
                  </a:txBody>
                  <a:tcPr marL="68580" marR="68580" marT="0" marB="0" anchor="ctr">
                    <a:solidFill>
                      <a:srgbClr val="307C4F"/>
                    </a:solidFill>
                  </a:tcPr>
                </a:tc>
              </a:tr>
              <a:tr h="702121">
                <a:tc>
                  <a:txBody>
                    <a:bodyPr/>
                    <a:lstStyle/>
                    <a:p>
                      <a:pPr marL="0" lvl="0" indent="0" algn="l">
                        <a:lnSpc>
                          <a:spcPct val="115000"/>
                        </a:lnSpc>
                        <a:spcBef>
                          <a:spcPts val="1200"/>
                        </a:spcBef>
                        <a:spcAft>
                          <a:spcPts val="0"/>
                        </a:spcAft>
                        <a:buFont typeface="+mj-lt"/>
                        <a:buNone/>
                        <a:tabLst>
                          <a:tab pos="457200" algn="l"/>
                        </a:tabLst>
                      </a:pPr>
                      <a:r>
                        <a:rPr lang="en-US" sz="2400" dirty="0" smtClean="0">
                          <a:effectLst/>
                        </a:rPr>
                        <a:t>6. Information </a:t>
                      </a:r>
                      <a:r>
                        <a:rPr lang="en-US" sz="2400" dirty="0">
                          <a:effectLst/>
                        </a:rPr>
                        <a:t>/ knowledge</a:t>
                      </a:r>
                      <a:endParaRPr lang="en-GB" sz="2400" dirty="0">
                        <a:effectLst/>
                        <a:latin typeface="Calibri" panose="020F0502020204030204" pitchFamily="34" charset="0"/>
                      </a:endParaRPr>
                    </a:p>
                  </a:txBody>
                  <a:tcPr marL="68580" marR="68580" marT="0" marB="0" anchor="ctr">
                    <a:solidFill>
                      <a:srgbClr val="307C4F"/>
                    </a:solidFill>
                  </a:tcPr>
                </a:tc>
              </a:tr>
              <a:tr h="702121">
                <a:tc>
                  <a:txBody>
                    <a:bodyPr/>
                    <a:lstStyle/>
                    <a:p>
                      <a:pPr marL="0" lvl="0" indent="0" algn="l">
                        <a:lnSpc>
                          <a:spcPct val="115000"/>
                        </a:lnSpc>
                        <a:spcBef>
                          <a:spcPts val="1200"/>
                        </a:spcBef>
                        <a:spcAft>
                          <a:spcPts val="0"/>
                        </a:spcAft>
                        <a:buFont typeface="+mj-lt"/>
                        <a:buNone/>
                        <a:tabLst>
                          <a:tab pos="457200" algn="l"/>
                        </a:tabLst>
                      </a:pPr>
                      <a:r>
                        <a:rPr lang="en-US" sz="2400" dirty="0" smtClean="0">
                          <a:effectLst/>
                        </a:rPr>
                        <a:t>7. Third </a:t>
                      </a:r>
                      <a:r>
                        <a:rPr lang="en-US" sz="2400" dirty="0">
                          <a:effectLst/>
                        </a:rPr>
                        <a:t>Party Beneficiary</a:t>
                      </a:r>
                      <a:endParaRPr lang="en-GB" sz="2400" dirty="0">
                        <a:effectLst/>
                        <a:latin typeface="Calibri" panose="020F0502020204030204" pitchFamily="34" charset="0"/>
                      </a:endParaRPr>
                    </a:p>
                  </a:txBody>
                  <a:tcPr marL="68580" marR="68580" marT="0" marB="0" anchor="ctr">
                    <a:solidFill>
                      <a:srgbClr val="307C4F"/>
                    </a:solidFill>
                  </a:tcPr>
                </a:tc>
              </a:tr>
              <a:tr h="702121">
                <a:tc>
                  <a:txBody>
                    <a:bodyPr/>
                    <a:lstStyle/>
                    <a:p>
                      <a:pPr marL="0" lvl="0" indent="0" algn="l">
                        <a:lnSpc>
                          <a:spcPct val="115000"/>
                        </a:lnSpc>
                        <a:spcBef>
                          <a:spcPts val="1200"/>
                        </a:spcBef>
                        <a:spcAft>
                          <a:spcPts val="0"/>
                        </a:spcAft>
                        <a:buFont typeface="+mj-lt"/>
                        <a:buNone/>
                        <a:tabLst>
                          <a:tab pos="457200" algn="l"/>
                        </a:tabLst>
                      </a:pPr>
                      <a:r>
                        <a:rPr lang="en-US" sz="2400" dirty="0" smtClean="0">
                          <a:effectLst/>
                        </a:rPr>
                        <a:t>8. Participation </a:t>
                      </a:r>
                      <a:r>
                        <a:rPr lang="en-US" sz="2400" dirty="0">
                          <a:effectLst/>
                        </a:rPr>
                        <a:t>/ governance</a:t>
                      </a:r>
                      <a:endParaRPr lang="en-GB" sz="2400" dirty="0">
                        <a:effectLst/>
                        <a:latin typeface="Calibri" panose="020F0502020204030204" pitchFamily="34" charset="0"/>
                      </a:endParaRPr>
                    </a:p>
                  </a:txBody>
                  <a:tcPr marL="68580" marR="68580" marT="0" marB="0" anchor="ctr">
                    <a:solidFill>
                      <a:srgbClr val="307C4F"/>
                    </a:solidFill>
                  </a:tcPr>
                </a:tc>
              </a:tr>
            </a:tbl>
          </a:graphicData>
        </a:graphic>
      </p:graphicFrame>
      <p:sp>
        <p:nvSpPr>
          <p:cNvPr id="6" name="Espace réservé du numéro de diapositive 3"/>
          <p:cNvSpPr txBox="1">
            <a:spLocks/>
          </p:cNvSpPr>
          <p:nvPr/>
        </p:nvSpPr>
        <p:spPr>
          <a:xfrm>
            <a:off x="6553200" y="635635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33E8348-C41C-4DD4-8846-29AEC3B4B42F}" type="slidenum">
              <a:rPr lang="en-US" smtClean="0"/>
              <a:pPr/>
              <a:t>31</a:t>
            </a:fld>
            <a:endParaRPr lang="en-US"/>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0326" y="796851"/>
            <a:ext cx="2607408" cy="4869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7032403" y="6009079"/>
            <a:ext cx="1175194" cy="369332"/>
          </a:xfrm>
          <a:prstGeom prst="rect">
            <a:avLst/>
          </a:prstGeom>
        </p:spPr>
        <p:txBody>
          <a:bodyPr wrap="none">
            <a:spAutoFit/>
          </a:bodyPr>
          <a:lstStyle/>
          <a:p>
            <a:r>
              <a:rPr lang="en-US" dirty="0"/>
              <a:t>FAO photo</a:t>
            </a:r>
          </a:p>
        </p:txBody>
      </p:sp>
    </p:spTree>
    <p:extLst>
      <p:ext uri="{BB962C8B-B14F-4D97-AF65-F5344CB8AC3E}">
        <p14:creationId xmlns:p14="http://schemas.microsoft.com/office/powerpoint/2010/main" val="29712334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6398" y="1916832"/>
            <a:ext cx="4834880" cy="3701008"/>
          </a:xfrm>
        </p:spPr>
        <p:txBody>
          <a:bodyPr>
            <a:normAutofit/>
          </a:bodyPr>
          <a:lstStyle/>
          <a:p>
            <a:pPr>
              <a:buFont typeface="+mj-lt"/>
              <a:buAutoNum type="arabicPeriod"/>
            </a:pPr>
            <a:r>
              <a:rPr lang="en-GB" sz="1800" dirty="0" smtClean="0"/>
              <a:t>Sustainable agriculture and food security</a:t>
            </a:r>
          </a:p>
          <a:p>
            <a:pPr>
              <a:buFont typeface="+mj-lt"/>
              <a:buAutoNum type="arabicPeriod"/>
            </a:pPr>
            <a:r>
              <a:rPr lang="en-GB" sz="1800" dirty="0" smtClean="0"/>
              <a:t>Scope</a:t>
            </a:r>
          </a:p>
          <a:p>
            <a:pPr>
              <a:buFont typeface="+mj-lt"/>
              <a:buAutoNum type="arabicPeriod"/>
            </a:pPr>
            <a:r>
              <a:rPr lang="en-GB" sz="1800" dirty="0" smtClean="0"/>
              <a:t>Farmers’ Rights</a:t>
            </a:r>
          </a:p>
          <a:p>
            <a:pPr marL="514350" indent="-514350">
              <a:buFont typeface="+mj-lt"/>
              <a:buAutoNum type="arabicPeriod"/>
            </a:pPr>
            <a:r>
              <a:rPr lang="en-GB" dirty="0" smtClean="0"/>
              <a:t>Facilitated access</a:t>
            </a:r>
          </a:p>
          <a:p>
            <a:pPr marL="514350" indent="-514350">
              <a:buFont typeface="+mj-lt"/>
              <a:buAutoNum type="arabicPeriod"/>
            </a:pPr>
            <a:r>
              <a:rPr lang="en-GB" sz="1800" dirty="0" smtClean="0"/>
              <a:t>Benefit-sharing / Benefit-sharing Fund</a:t>
            </a:r>
          </a:p>
          <a:p>
            <a:pPr marL="514350" indent="-514350">
              <a:buFont typeface="+mj-lt"/>
              <a:buAutoNum type="arabicPeriod"/>
            </a:pPr>
            <a:r>
              <a:rPr lang="en-GB" dirty="0" smtClean="0"/>
              <a:t>Information / Knowledge</a:t>
            </a:r>
          </a:p>
          <a:p>
            <a:pPr marL="514350" indent="-514350">
              <a:buFont typeface="+mj-lt"/>
              <a:buAutoNum type="arabicPeriod"/>
            </a:pPr>
            <a:r>
              <a:rPr lang="en-GB" dirty="0" smtClean="0"/>
              <a:t>Third Party Beneficiary</a:t>
            </a:r>
          </a:p>
          <a:p>
            <a:pPr marL="514350" indent="-514350">
              <a:buFont typeface="+mj-lt"/>
              <a:buAutoNum type="arabicPeriod"/>
            </a:pPr>
            <a:r>
              <a:rPr lang="en-GB" sz="1800" dirty="0" smtClean="0"/>
              <a:t>Participation / governance</a:t>
            </a:r>
            <a:endParaRPr lang="en-GB" sz="1800" dirty="0"/>
          </a:p>
        </p:txBody>
      </p:sp>
      <p:sp>
        <p:nvSpPr>
          <p:cNvPr id="4" name="Slide Number Placeholder 3"/>
          <p:cNvSpPr>
            <a:spLocks noGrp="1"/>
          </p:cNvSpPr>
          <p:nvPr>
            <p:ph type="sldNum" sz="quarter" idx="12"/>
          </p:nvPr>
        </p:nvSpPr>
        <p:spPr/>
        <p:txBody>
          <a:bodyPr/>
          <a:lstStyle/>
          <a:p>
            <a:fld id="{333E8348-C41C-4DD4-8846-29AEC3B4B42F}" type="slidenum">
              <a:rPr lang="en-US" smtClean="0"/>
              <a:t>12</a:t>
            </a:fld>
            <a:endParaRPr lang="en-US"/>
          </a:p>
        </p:txBody>
      </p:sp>
      <p:sp>
        <p:nvSpPr>
          <p:cNvPr id="5" name="ZoneTexte 3"/>
          <p:cNvSpPr txBox="1">
            <a:spLocks noGrp="1"/>
          </p:cNvSpPr>
          <p:nvPr>
            <p:ph type="title"/>
          </p:nvPr>
        </p:nvSpPr>
        <p:spPr>
          <a:xfrm>
            <a:off x="0" y="153641"/>
            <a:ext cx="9144000" cy="1384995"/>
          </a:xfrm>
          <a:prstGeom prst="rect">
            <a:avLst/>
          </a:prstGeom>
          <a:solidFill>
            <a:srgbClr val="245E3B"/>
          </a:solidFill>
          <a:ln>
            <a:solidFill>
              <a:schemeClr val="bg1"/>
            </a:solidFill>
          </a:ln>
        </p:spPr>
        <p:txBody>
          <a:bodyPr wrap="square" rtlCol="0">
            <a:spAutoFit/>
          </a:bodyPr>
          <a:lstStyle/>
          <a:p>
            <a:r>
              <a:rPr lang="en-US" sz="2800" dirty="0" smtClean="0">
                <a:solidFill>
                  <a:schemeClr val="bg1"/>
                </a:solidFill>
              </a:rPr>
              <a:t/>
            </a:r>
            <a:br>
              <a:rPr lang="en-US" sz="2800" dirty="0" smtClean="0">
                <a:solidFill>
                  <a:schemeClr val="bg1"/>
                </a:solidFill>
              </a:rPr>
            </a:br>
            <a:r>
              <a:rPr lang="en-GB" sz="2800" dirty="0" smtClean="0">
                <a:solidFill>
                  <a:schemeClr val="bg1"/>
                </a:solidFill>
              </a:rPr>
              <a:t>What’s working in the Treaty?</a:t>
            </a:r>
            <a:br>
              <a:rPr lang="en-GB" sz="2800" dirty="0" smtClean="0">
                <a:solidFill>
                  <a:schemeClr val="bg1"/>
                </a:solidFill>
              </a:rPr>
            </a:br>
            <a:endParaRPr lang="en-GB" sz="2800" dirty="0">
              <a:solidFill>
                <a:schemeClr val="bg1"/>
              </a:solidFill>
            </a:endParaRPr>
          </a:p>
        </p:txBody>
      </p:sp>
      <p:sp>
        <p:nvSpPr>
          <p:cNvPr id="6" name="TextBox 5"/>
          <p:cNvSpPr txBox="1"/>
          <p:nvPr/>
        </p:nvSpPr>
        <p:spPr>
          <a:xfrm>
            <a:off x="5148064" y="1916832"/>
            <a:ext cx="3816424" cy="4524315"/>
          </a:xfrm>
          <a:prstGeom prst="rect">
            <a:avLst/>
          </a:prstGeom>
          <a:noFill/>
        </p:spPr>
        <p:txBody>
          <a:bodyPr wrap="square" rtlCol="0">
            <a:spAutoFit/>
          </a:bodyPr>
          <a:lstStyle/>
          <a:p>
            <a:r>
              <a:rPr lang="en-GB" sz="2400" dirty="0" smtClean="0"/>
              <a:t>Works for the community of researchers and breeders</a:t>
            </a:r>
          </a:p>
          <a:p>
            <a:endParaRPr lang="en-GB" sz="2400" dirty="0"/>
          </a:p>
          <a:p>
            <a:r>
              <a:rPr lang="en-GB" sz="2400" dirty="0" smtClean="0"/>
              <a:t>Is being developed (with a focus on answering the needs of researchers and breeders)</a:t>
            </a:r>
          </a:p>
          <a:p>
            <a:endParaRPr lang="en-GB" sz="2400" dirty="0"/>
          </a:p>
          <a:p>
            <a:r>
              <a:rPr lang="en-GB" sz="2400" dirty="0" smtClean="0"/>
              <a:t>Has been triggered once and seems to function efficiently (but only when triggered)</a:t>
            </a:r>
          </a:p>
          <a:p>
            <a:endParaRPr lang="en-GB" sz="2400" dirty="0"/>
          </a:p>
        </p:txBody>
      </p:sp>
      <p:cxnSp>
        <p:nvCxnSpPr>
          <p:cNvPr id="9" name="Straight Arrow Connector 8"/>
          <p:cNvCxnSpPr/>
          <p:nvPr/>
        </p:nvCxnSpPr>
        <p:spPr>
          <a:xfrm flipV="1">
            <a:off x="3707904" y="2492896"/>
            <a:ext cx="1440160" cy="792399"/>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11" name="Straight Arrow Connector 10"/>
          <p:cNvCxnSpPr/>
          <p:nvPr/>
        </p:nvCxnSpPr>
        <p:spPr>
          <a:xfrm flipV="1">
            <a:off x="4875356" y="3677971"/>
            <a:ext cx="272708" cy="339284"/>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14" name="Straight Arrow Connector 13"/>
          <p:cNvCxnSpPr/>
          <p:nvPr/>
        </p:nvCxnSpPr>
        <p:spPr>
          <a:xfrm>
            <a:off x="4572000" y="4941168"/>
            <a:ext cx="576064" cy="288032"/>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sp>
        <p:nvSpPr>
          <p:cNvPr id="15" name="TextBox 14"/>
          <p:cNvSpPr txBox="1"/>
          <p:nvPr/>
        </p:nvSpPr>
        <p:spPr>
          <a:xfrm>
            <a:off x="114814" y="1534802"/>
            <a:ext cx="9029186" cy="369332"/>
          </a:xfrm>
          <a:prstGeom prst="rect">
            <a:avLst/>
          </a:prstGeom>
          <a:noFill/>
        </p:spPr>
        <p:txBody>
          <a:bodyPr wrap="square" rtlCol="0">
            <a:spAutoFit/>
          </a:bodyPr>
          <a:lstStyle/>
          <a:p>
            <a:r>
              <a:rPr lang="en-GB" dirty="0" smtClean="0"/>
              <a:t>Undeniably, the Treaty has created innovative tools and instruments under international law</a:t>
            </a:r>
            <a:endParaRPr lang="en-GB" dirty="0"/>
          </a:p>
        </p:txBody>
      </p:sp>
      <p:pic>
        <p:nvPicPr>
          <p:cNvPr id="1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67531" y="5317449"/>
            <a:ext cx="1744179" cy="1404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 name="Rectangle 22"/>
          <p:cNvSpPr/>
          <p:nvPr/>
        </p:nvSpPr>
        <p:spPr>
          <a:xfrm rot="16200000">
            <a:off x="2658117" y="6133097"/>
            <a:ext cx="940450" cy="276999"/>
          </a:xfrm>
          <a:prstGeom prst="rect">
            <a:avLst/>
          </a:prstGeom>
        </p:spPr>
        <p:txBody>
          <a:bodyPr wrap="none">
            <a:spAutoFit/>
          </a:bodyPr>
          <a:lstStyle/>
          <a:p>
            <a:r>
              <a:rPr lang="en-US" sz="1200" dirty="0"/>
              <a:t>J.T. </a:t>
            </a:r>
            <a:r>
              <a:rPr lang="en-US" sz="1200" dirty="0" err="1"/>
              <a:t>Esquinas</a:t>
            </a:r>
            <a:endParaRPr lang="en-US" sz="1200" dirty="0"/>
          </a:p>
        </p:txBody>
      </p:sp>
    </p:spTree>
    <p:extLst>
      <p:ext uri="{BB962C8B-B14F-4D97-AF65-F5344CB8AC3E}">
        <p14:creationId xmlns:p14="http://schemas.microsoft.com/office/powerpoint/2010/main" val="2302576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4860032" y="1832511"/>
            <a:ext cx="4392488" cy="5121275"/>
          </a:xfrm>
        </p:spPr>
        <p:txBody>
          <a:bodyPr>
            <a:noAutofit/>
          </a:bodyPr>
          <a:lstStyle/>
          <a:p>
            <a:pPr marL="0" indent="0">
              <a:buNone/>
            </a:pPr>
            <a:r>
              <a:rPr lang="en-GB" sz="2400" dirty="0" smtClean="0"/>
              <a:t>         Overall goals not reached</a:t>
            </a:r>
          </a:p>
          <a:p>
            <a:pPr marL="0" indent="0">
              <a:buNone/>
            </a:pPr>
            <a:endParaRPr lang="en-GB" sz="2400" dirty="0" smtClean="0"/>
          </a:p>
          <a:p>
            <a:pPr marL="0" indent="0">
              <a:buNone/>
            </a:pPr>
            <a:r>
              <a:rPr lang="en-GB" sz="2400" dirty="0" smtClean="0"/>
              <a:t>Dichotomy of scope Treaty / MLS</a:t>
            </a:r>
          </a:p>
          <a:p>
            <a:pPr marL="0" indent="0">
              <a:buNone/>
            </a:pPr>
            <a:endParaRPr lang="en-GB" sz="2400" dirty="0" smtClean="0"/>
          </a:p>
          <a:p>
            <a:pPr marL="0" indent="0">
              <a:buNone/>
            </a:pPr>
            <a:r>
              <a:rPr lang="en-GB" sz="2400" dirty="0" smtClean="0"/>
              <a:t>Not recognized at </a:t>
            </a:r>
            <a:r>
              <a:rPr lang="en-GB" sz="2400" dirty="0" err="1" smtClean="0"/>
              <a:t>Int’L</a:t>
            </a:r>
            <a:r>
              <a:rPr lang="en-GB" sz="2400" dirty="0" smtClean="0"/>
              <a:t> level</a:t>
            </a:r>
          </a:p>
          <a:p>
            <a:pPr marL="0" indent="0">
              <a:buNone/>
            </a:pPr>
            <a:endParaRPr lang="en-GB" sz="2400" dirty="0" smtClean="0"/>
          </a:p>
          <a:p>
            <a:pPr marL="0" indent="0">
              <a:buNone/>
            </a:pPr>
            <a:r>
              <a:rPr lang="en-GB" sz="2400" dirty="0" smtClean="0"/>
              <a:t>No money, little sharing of benefits</a:t>
            </a:r>
          </a:p>
          <a:p>
            <a:pPr marL="0" indent="0">
              <a:buNone/>
            </a:pPr>
            <a:endParaRPr lang="en-GB" sz="2400" dirty="0" smtClean="0"/>
          </a:p>
          <a:p>
            <a:pPr marL="0" indent="0">
              <a:buNone/>
            </a:pPr>
            <a:r>
              <a:rPr lang="en-GB" sz="2400" dirty="0" smtClean="0"/>
              <a:t>No participation of main world food producers in Treaty governance</a:t>
            </a:r>
            <a:endParaRPr lang="en-GB" sz="2400" dirty="0"/>
          </a:p>
        </p:txBody>
      </p:sp>
      <p:sp>
        <p:nvSpPr>
          <p:cNvPr id="4" name="Slide Number Placeholder 3"/>
          <p:cNvSpPr>
            <a:spLocks noGrp="1"/>
          </p:cNvSpPr>
          <p:nvPr>
            <p:ph type="sldNum" sz="quarter" idx="12"/>
          </p:nvPr>
        </p:nvSpPr>
        <p:spPr/>
        <p:txBody>
          <a:bodyPr/>
          <a:lstStyle/>
          <a:p>
            <a:fld id="{333E8348-C41C-4DD4-8846-29AEC3B4B42F}" type="slidenum">
              <a:rPr lang="en-US" smtClean="0"/>
              <a:t>13</a:t>
            </a:fld>
            <a:endParaRPr lang="en-US"/>
          </a:p>
        </p:txBody>
      </p:sp>
      <p:sp>
        <p:nvSpPr>
          <p:cNvPr id="5" name="Content Placeholder 2"/>
          <p:cNvSpPr txBox="1">
            <a:spLocks/>
          </p:cNvSpPr>
          <p:nvPr/>
        </p:nvSpPr>
        <p:spPr>
          <a:xfrm>
            <a:off x="179512" y="1988840"/>
            <a:ext cx="5232718" cy="510770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mj-lt"/>
              <a:buAutoNum type="arabicPeriod"/>
            </a:pPr>
            <a:r>
              <a:rPr lang="en-GB" sz="2800" dirty="0" smtClean="0"/>
              <a:t>  Sustainable agriculture </a:t>
            </a:r>
          </a:p>
          <a:p>
            <a:pPr marL="0" indent="0">
              <a:buNone/>
            </a:pPr>
            <a:r>
              <a:rPr lang="en-GB" sz="2800" dirty="0" smtClean="0"/>
              <a:t>      and food security</a:t>
            </a:r>
          </a:p>
          <a:p>
            <a:pPr marL="514350" indent="-514350">
              <a:buFont typeface="+mj-lt"/>
              <a:buAutoNum type="arabicPeriod" startAt="2"/>
            </a:pPr>
            <a:r>
              <a:rPr lang="en-GB" sz="2800" dirty="0" smtClean="0"/>
              <a:t>Scope</a:t>
            </a:r>
          </a:p>
          <a:p>
            <a:pPr>
              <a:buFont typeface="+mj-lt"/>
              <a:buAutoNum type="arabicPeriod" startAt="2"/>
            </a:pPr>
            <a:r>
              <a:rPr lang="en-GB" sz="2800" dirty="0" smtClean="0"/>
              <a:t>  Farmers’ Rights</a:t>
            </a:r>
          </a:p>
          <a:p>
            <a:pPr marL="514350" indent="-514350">
              <a:buFont typeface="+mj-lt"/>
              <a:buAutoNum type="arabicPeriod" startAt="2"/>
            </a:pPr>
            <a:r>
              <a:rPr lang="en-GB" sz="1800" dirty="0" smtClean="0"/>
              <a:t>Facilitated access</a:t>
            </a:r>
          </a:p>
          <a:p>
            <a:pPr marL="514350" indent="-514350">
              <a:buFont typeface="+mj-lt"/>
              <a:buAutoNum type="arabicPeriod" startAt="2"/>
            </a:pPr>
            <a:r>
              <a:rPr lang="en-GB" sz="2800" dirty="0" smtClean="0"/>
              <a:t>Benefit-sharing / Benefit-sharing Fund</a:t>
            </a:r>
          </a:p>
          <a:p>
            <a:pPr marL="514350" indent="-514350">
              <a:buFont typeface="+mj-lt"/>
              <a:buAutoNum type="arabicPeriod" startAt="2"/>
            </a:pPr>
            <a:r>
              <a:rPr lang="en-GB" sz="1800" dirty="0" smtClean="0"/>
              <a:t>Information / Knowledge</a:t>
            </a:r>
          </a:p>
          <a:p>
            <a:pPr marL="514350" indent="-514350">
              <a:buFont typeface="+mj-lt"/>
              <a:buAutoNum type="arabicPeriod" startAt="2"/>
            </a:pPr>
            <a:r>
              <a:rPr lang="en-GB" sz="1800" dirty="0" smtClean="0"/>
              <a:t>Third Party Beneficiary</a:t>
            </a:r>
          </a:p>
          <a:p>
            <a:pPr marL="514350" indent="-514350">
              <a:buFont typeface="+mj-lt"/>
              <a:buAutoNum type="arabicPeriod" startAt="2"/>
            </a:pPr>
            <a:r>
              <a:rPr lang="en-GB" sz="2800" dirty="0" smtClean="0"/>
              <a:t>Participation / governance</a:t>
            </a:r>
            <a:endParaRPr lang="en-GB" sz="2800" dirty="0"/>
          </a:p>
        </p:txBody>
      </p:sp>
      <p:sp>
        <p:nvSpPr>
          <p:cNvPr id="6" name="ZoneTexte 3"/>
          <p:cNvSpPr txBox="1">
            <a:spLocks/>
          </p:cNvSpPr>
          <p:nvPr/>
        </p:nvSpPr>
        <p:spPr>
          <a:xfrm>
            <a:off x="0" y="153641"/>
            <a:ext cx="9144000" cy="1384995"/>
          </a:xfrm>
          <a:prstGeom prst="rect">
            <a:avLst/>
          </a:prstGeom>
          <a:solidFill>
            <a:srgbClr val="245E3B"/>
          </a:solidFill>
          <a:ln>
            <a:solidFill>
              <a:schemeClr val="bg1"/>
            </a:solidFill>
          </a:ln>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dirty="0" smtClean="0">
                <a:solidFill>
                  <a:schemeClr val="bg1"/>
                </a:solidFill>
              </a:rPr>
              <a:t/>
            </a:r>
            <a:br>
              <a:rPr lang="en-US" sz="2800" dirty="0" smtClean="0">
                <a:solidFill>
                  <a:schemeClr val="bg1"/>
                </a:solidFill>
              </a:rPr>
            </a:br>
            <a:r>
              <a:rPr lang="en-GB" sz="2800" dirty="0" smtClean="0">
                <a:solidFill>
                  <a:schemeClr val="bg1"/>
                </a:solidFill>
              </a:rPr>
              <a:t>What doesn’t work with the Treaty?</a:t>
            </a:r>
            <a:br>
              <a:rPr lang="en-GB" sz="2800" dirty="0" smtClean="0">
                <a:solidFill>
                  <a:schemeClr val="bg1"/>
                </a:solidFill>
              </a:rPr>
            </a:br>
            <a:endParaRPr lang="en-GB" sz="2800" dirty="0">
              <a:solidFill>
                <a:schemeClr val="bg1"/>
              </a:solidFill>
            </a:endParaRPr>
          </a:p>
        </p:txBody>
      </p:sp>
      <p:cxnSp>
        <p:nvCxnSpPr>
          <p:cNvPr id="10" name="Straight Arrow Connector 9"/>
          <p:cNvCxnSpPr/>
          <p:nvPr/>
        </p:nvCxnSpPr>
        <p:spPr>
          <a:xfrm flipV="1">
            <a:off x="4283968" y="2132856"/>
            <a:ext cx="1128262" cy="144016"/>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12" name="Straight Arrow Connector 11"/>
          <p:cNvCxnSpPr/>
          <p:nvPr/>
        </p:nvCxnSpPr>
        <p:spPr>
          <a:xfrm flipV="1">
            <a:off x="1763688" y="2924944"/>
            <a:ext cx="3096344" cy="360040"/>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14" name="Straight Arrow Connector 13"/>
          <p:cNvCxnSpPr/>
          <p:nvPr/>
        </p:nvCxnSpPr>
        <p:spPr>
          <a:xfrm>
            <a:off x="3131840" y="3768453"/>
            <a:ext cx="1728192" cy="0"/>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16" name="Straight Arrow Connector 15"/>
          <p:cNvCxnSpPr/>
          <p:nvPr/>
        </p:nvCxnSpPr>
        <p:spPr>
          <a:xfrm flipV="1">
            <a:off x="2795871" y="4869160"/>
            <a:ext cx="2052228" cy="216024"/>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18" name="Straight Arrow Connector 17"/>
          <p:cNvCxnSpPr/>
          <p:nvPr/>
        </p:nvCxnSpPr>
        <p:spPr>
          <a:xfrm flipV="1">
            <a:off x="4716016" y="6165304"/>
            <a:ext cx="240585" cy="72008"/>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2666427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4638"/>
            <a:ext cx="9144000" cy="1143000"/>
          </a:xfrm>
          <a:solidFill>
            <a:srgbClr val="245E3B"/>
          </a:solidFill>
          <a:ln>
            <a:solidFill>
              <a:schemeClr val="accent3">
                <a:lumMod val="40000"/>
                <a:lumOff val="60000"/>
              </a:schemeClr>
            </a:solidFill>
          </a:ln>
        </p:spPr>
        <p:txBody>
          <a:bodyPr>
            <a:noAutofit/>
          </a:bodyPr>
          <a:lstStyle/>
          <a:p>
            <a:pPr marL="261938" algn="l"/>
            <a:r>
              <a:rPr lang="en-US" sz="2500" dirty="0" smtClean="0">
                <a:solidFill>
                  <a:schemeClr val="bg1"/>
                </a:solidFill>
              </a:rPr>
              <a:t>In 2013, the Governing Body of the Treaty decided to initiate a complex review process</a:t>
            </a:r>
            <a:endParaRPr lang="en-US" sz="2500" dirty="0">
              <a:solidFill>
                <a:schemeClr val="bg1"/>
              </a:solidFill>
            </a:endParaRPr>
          </a:p>
        </p:txBody>
      </p:sp>
      <p:sp>
        <p:nvSpPr>
          <p:cNvPr id="3" name="Espace réservé du contenu 2"/>
          <p:cNvSpPr>
            <a:spLocks noGrp="1"/>
          </p:cNvSpPr>
          <p:nvPr>
            <p:ph idx="1"/>
          </p:nvPr>
        </p:nvSpPr>
        <p:spPr>
          <a:xfrm>
            <a:off x="179512" y="1600199"/>
            <a:ext cx="8856984" cy="5121275"/>
          </a:xfrm>
        </p:spPr>
        <p:txBody>
          <a:bodyPr>
            <a:normAutofit fontScale="92500" lnSpcReduction="10000"/>
          </a:bodyPr>
          <a:lstStyle/>
          <a:p>
            <a:r>
              <a:rPr lang="en-US" sz="2400" b="1" dirty="0" smtClean="0">
                <a:solidFill>
                  <a:srgbClr val="1E4E31"/>
                </a:solidFill>
              </a:rPr>
              <a:t>Enhance the MLS</a:t>
            </a:r>
            <a:r>
              <a:rPr lang="en-US" sz="2400" dirty="0" smtClean="0">
                <a:solidFill>
                  <a:srgbClr val="1E4E31"/>
                </a:solidFill>
              </a:rPr>
              <a:t>: </a:t>
            </a:r>
          </a:p>
          <a:p>
            <a:pPr marL="722313">
              <a:buFontTx/>
              <a:buChar char="-"/>
            </a:pPr>
            <a:r>
              <a:rPr lang="en-US" sz="2000" dirty="0" smtClean="0"/>
              <a:t>Widening the list of seeds to be accessed through the MLS</a:t>
            </a:r>
            <a:r>
              <a:rPr lang="en-US" sz="2000" dirty="0" smtClean="0"/>
              <a:t>? -&gt; yes if we change our perception of seeds as exploitable resources</a:t>
            </a:r>
            <a:endParaRPr lang="en-US" sz="2000" dirty="0" smtClean="0"/>
          </a:p>
          <a:p>
            <a:pPr marL="722313">
              <a:buFontTx/>
              <a:buChar char="-"/>
            </a:pPr>
            <a:r>
              <a:rPr lang="en-US" sz="2000" dirty="0" smtClean="0"/>
              <a:t>Reviewing the </a:t>
            </a:r>
            <a:r>
              <a:rPr lang="en-US" sz="2000" dirty="0" smtClean="0"/>
              <a:t>SMTA (in particular the payment scheme)</a:t>
            </a:r>
            <a:endParaRPr lang="en-US" sz="2000" dirty="0" smtClean="0"/>
          </a:p>
          <a:p>
            <a:pPr marL="722313">
              <a:buFontTx/>
              <a:buChar char="-"/>
            </a:pPr>
            <a:r>
              <a:rPr lang="en-US" sz="2000" dirty="0" smtClean="0"/>
              <a:t>Identifying where /why countries have difficulties in providing access</a:t>
            </a:r>
          </a:p>
          <a:p>
            <a:pPr>
              <a:buFontTx/>
              <a:buChar char="-"/>
            </a:pPr>
            <a:endParaRPr lang="en-US" sz="2000" dirty="0" smtClean="0"/>
          </a:p>
          <a:p>
            <a:r>
              <a:rPr lang="en-US" sz="2400" dirty="0" smtClean="0"/>
              <a:t>Review the Funding Strategy to secure sufficiently </a:t>
            </a:r>
            <a:r>
              <a:rPr lang="en-US" sz="2400" b="1" dirty="0" smtClean="0">
                <a:solidFill>
                  <a:srgbClr val="1E4E31"/>
                </a:solidFill>
              </a:rPr>
              <a:t>stable &amp; long-term funding</a:t>
            </a:r>
          </a:p>
          <a:p>
            <a:pPr marL="722313">
              <a:buFontTx/>
              <a:buChar char="-"/>
            </a:pPr>
            <a:r>
              <a:rPr lang="en-US" sz="2000" dirty="0" smtClean="0"/>
              <a:t>Review the payment schemes and rates to fund the BSF (to make it more attractive to the seed industry</a:t>
            </a:r>
            <a:r>
              <a:rPr lang="en-US" sz="2000" dirty="0" smtClean="0"/>
              <a:t>) -&gt; wrong direction; need to dissociate funding sources from accessing material</a:t>
            </a:r>
            <a:endParaRPr lang="en-US" sz="2000" dirty="0" smtClean="0"/>
          </a:p>
          <a:p>
            <a:pPr marL="722313">
              <a:buFontTx/>
              <a:buChar char="-"/>
            </a:pPr>
            <a:r>
              <a:rPr lang="en-US" sz="2000" dirty="0" smtClean="0"/>
              <a:t>Identify other potential sources of funding</a:t>
            </a:r>
          </a:p>
          <a:p>
            <a:pPr marL="0" indent="0">
              <a:buNone/>
            </a:pPr>
            <a:r>
              <a:rPr lang="en-US" sz="2000" dirty="0" smtClean="0"/>
              <a:t>  </a:t>
            </a:r>
          </a:p>
          <a:p>
            <a:pPr marL="0" indent="0">
              <a:buNone/>
            </a:pPr>
            <a:r>
              <a:rPr lang="en-US" sz="2400" dirty="0" smtClean="0"/>
              <a:t>BUT: review process seems to get entangled in increasing </a:t>
            </a:r>
            <a:r>
              <a:rPr lang="en-US" sz="2400" b="1" dirty="0" smtClean="0">
                <a:solidFill>
                  <a:srgbClr val="1E4E31"/>
                </a:solidFill>
              </a:rPr>
              <a:t>complexity</a:t>
            </a:r>
          </a:p>
          <a:p>
            <a:pPr marL="722313">
              <a:buFont typeface="Wingdings" panose="05000000000000000000" pitchFamily="2" charset="2"/>
              <a:buChar char="Ø"/>
            </a:pPr>
            <a:r>
              <a:rPr lang="en-US" sz="2000" dirty="0" smtClean="0"/>
              <a:t>need to simplify the system &amp; </a:t>
            </a:r>
            <a:r>
              <a:rPr lang="en-US" sz="2400" b="1" dirty="0" smtClean="0">
                <a:solidFill>
                  <a:srgbClr val="245E3B"/>
                </a:solidFill>
              </a:rPr>
              <a:t>enhance its “commons” aspect</a:t>
            </a:r>
            <a:endParaRPr lang="en-US" sz="1900" b="1" dirty="0" smtClean="0">
              <a:solidFill>
                <a:srgbClr val="245E3B"/>
              </a:solidFill>
            </a:endParaRPr>
          </a:p>
        </p:txBody>
      </p:sp>
      <p:sp>
        <p:nvSpPr>
          <p:cNvPr id="4" name="Espace réservé du numéro de diapositive 3"/>
          <p:cNvSpPr>
            <a:spLocks noGrp="1"/>
          </p:cNvSpPr>
          <p:nvPr>
            <p:ph type="sldNum" sz="quarter" idx="12"/>
          </p:nvPr>
        </p:nvSpPr>
        <p:spPr>
          <a:xfrm>
            <a:off x="8316416" y="6381328"/>
            <a:ext cx="370384" cy="340147"/>
          </a:xfrm>
        </p:spPr>
        <p:txBody>
          <a:bodyPr/>
          <a:lstStyle/>
          <a:p>
            <a:fld id="{333E8348-C41C-4DD4-8846-29AEC3B4B42F}" type="slidenum">
              <a:rPr lang="en-US" smtClean="0"/>
              <a:t>14</a:t>
            </a:fld>
            <a:endParaRPr lang="en-US" dirty="0"/>
          </a:p>
        </p:txBody>
      </p:sp>
      <p:sp>
        <p:nvSpPr>
          <p:cNvPr id="6" name="TextBox 5"/>
          <p:cNvSpPr txBox="1"/>
          <p:nvPr/>
        </p:nvSpPr>
        <p:spPr>
          <a:xfrm rot="19847959">
            <a:off x="102235" y="3158986"/>
            <a:ext cx="8291461" cy="1569660"/>
          </a:xfrm>
          <a:prstGeom prst="rect">
            <a:avLst/>
          </a:prstGeom>
          <a:solidFill>
            <a:schemeClr val="bg1"/>
          </a:solidFill>
        </p:spPr>
        <p:txBody>
          <a:bodyPr wrap="square" rtlCol="0">
            <a:spAutoFit/>
          </a:bodyPr>
          <a:lstStyle/>
          <a:p>
            <a:r>
              <a:rPr lang="en-GB" sz="3200" b="1" i="1" dirty="0">
                <a:solidFill>
                  <a:srgbClr val="307C4F"/>
                </a:solidFill>
              </a:rPr>
              <a:t>Presumption of inappropriateness: </a:t>
            </a:r>
            <a:endParaRPr lang="en-GB" sz="3200" b="1" i="1" dirty="0" smtClean="0">
              <a:solidFill>
                <a:srgbClr val="307C4F"/>
              </a:solidFill>
            </a:endParaRPr>
          </a:p>
          <a:p>
            <a:r>
              <a:rPr lang="en-GB" sz="3200" b="1" i="1" dirty="0" smtClean="0">
                <a:solidFill>
                  <a:srgbClr val="307C4F"/>
                </a:solidFill>
              </a:rPr>
              <a:t>make </a:t>
            </a:r>
            <a:r>
              <a:rPr lang="en-GB" sz="3200" b="1" i="1" dirty="0">
                <a:solidFill>
                  <a:srgbClr val="307C4F"/>
                </a:solidFill>
              </a:rPr>
              <a:t>sure that the tools enable to reach the set objectives</a:t>
            </a:r>
            <a:endParaRPr lang="en-GB" sz="3200" b="1" i="1" dirty="0">
              <a:solidFill>
                <a:srgbClr val="307C4F"/>
              </a:solidFill>
            </a:endParaRPr>
          </a:p>
        </p:txBody>
      </p:sp>
    </p:spTree>
    <p:extLst>
      <p:ext uri="{BB962C8B-B14F-4D97-AF65-F5344CB8AC3E}">
        <p14:creationId xmlns:p14="http://schemas.microsoft.com/office/powerpoint/2010/main" val="1323987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484784"/>
            <a:ext cx="9036496" cy="5236691"/>
          </a:xfrm>
        </p:spPr>
        <p:txBody>
          <a:bodyPr>
            <a:normAutofit fontScale="47500" lnSpcReduction="20000"/>
          </a:bodyPr>
          <a:lstStyle/>
          <a:p>
            <a:r>
              <a:rPr lang="en-GB" sz="4600" dirty="0" smtClean="0"/>
              <a:t>Tools and instruments of the Treaty express the current imbalance of rights</a:t>
            </a:r>
            <a:r>
              <a:rPr lang="en-GB" sz="4400" dirty="0" smtClean="0"/>
              <a:t> </a:t>
            </a:r>
          </a:p>
          <a:p>
            <a:pPr marL="0" indent="0">
              <a:buNone/>
            </a:pPr>
            <a:r>
              <a:rPr lang="en-GB" sz="3800" dirty="0" smtClean="0"/>
              <a:t>(building the funding strategy around IPRs de facto imposes the IPR system as being </a:t>
            </a:r>
          </a:p>
          <a:p>
            <a:pPr marL="0" indent="0">
              <a:buNone/>
            </a:pPr>
            <a:r>
              <a:rPr lang="en-GB" sz="3800" dirty="0" smtClean="0"/>
              <a:t>the “default ” system, which in</a:t>
            </a:r>
          </a:p>
          <a:p>
            <a:pPr marL="0" indent="0">
              <a:buNone/>
            </a:pPr>
            <a:r>
              <a:rPr lang="en-GB" sz="3800" dirty="0" smtClean="0"/>
              <a:t>turn </a:t>
            </a:r>
            <a:r>
              <a:rPr lang="en-GB" sz="3800" dirty="0" err="1" smtClean="0"/>
              <a:t>fragilizes</a:t>
            </a:r>
            <a:r>
              <a:rPr lang="en-GB" sz="3800" dirty="0" smtClean="0"/>
              <a:t> and marginalizes</a:t>
            </a:r>
          </a:p>
          <a:p>
            <a:pPr marL="0" indent="0">
              <a:buNone/>
            </a:pPr>
            <a:r>
              <a:rPr lang="en-GB" sz="3800" dirty="0" smtClean="0"/>
              <a:t> further farmers’ system)</a:t>
            </a:r>
          </a:p>
          <a:p>
            <a:pPr marL="0" indent="0">
              <a:buNone/>
            </a:pPr>
            <a:endParaRPr lang="en-GB" dirty="0" smtClean="0"/>
          </a:p>
          <a:p>
            <a:pPr marL="0" indent="0">
              <a:buNone/>
            </a:pPr>
            <a:endParaRPr lang="en-GB" dirty="0"/>
          </a:p>
          <a:p>
            <a:pPr marL="0" indent="0">
              <a:buNone/>
            </a:pPr>
            <a:endParaRPr lang="en-GB" dirty="0" smtClean="0"/>
          </a:p>
          <a:p>
            <a:r>
              <a:rPr lang="en-GB" sz="4600" dirty="0" smtClean="0"/>
              <a:t>The </a:t>
            </a:r>
            <a:r>
              <a:rPr lang="en-GB" sz="4600" dirty="0"/>
              <a:t>whole concept of ABS as a solution to conservation and sustainable use issues has to be </a:t>
            </a:r>
            <a:r>
              <a:rPr lang="en-GB" sz="4600" dirty="0" smtClean="0"/>
              <a:t>rethought </a:t>
            </a:r>
            <a:r>
              <a:rPr lang="en-GB" sz="3800" dirty="0" smtClean="0"/>
              <a:t>(ABS </a:t>
            </a:r>
            <a:r>
              <a:rPr lang="en-GB" sz="3800" dirty="0"/>
              <a:t>= one means to appropriate </a:t>
            </a:r>
            <a:r>
              <a:rPr lang="en-GB" sz="3800" dirty="0" smtClean="0"/>
              <a:t>nature = contains </a:t>
            </a:r>
            <a:r>
              <a:rPr lang="en-GB" sz="3800" dirty="0"/>
              <a:t>the intrinsic failure </a:t>
            </a:r>
            <a:r>
              <a:rPr lang="en-GB" sz="3800" dirty="0" smtClean="0"/>
              <a:t>to reach its objectives)</a:t>
            </a:r>
            <a:endParaRPr lang="en-GB" dirty="0"/>
          </a:p>
          <a:p>
            <a:endParaRPr lang="en-GB" dirty="0" smtClean="0"/>
          </a:p>
          <a:p>
            <a:r>
              <a:rPr lang="en-GB" sz="4600" dirty="0" smtClean="0"/>
              <a:t>Small-scale farmers </a:t>
            </a:r>
            <a:r>
              <a:rPr lang="en-GB" sz="3800" dirty="0" smtClean="0"/>
              <a:t>(producing 70% of world’s food) </a:t>
            </a:r>
            <a:r>
              <a:rPr lang="en-GB" sz="4600" dirty="0" smtClean="0"/>
              <a:t>are excluded from the governance of the MLS and from their ancestral role </a:t>
            </a:r>
            <a:r>
              <a:rPr lang="en-GB" sz="3800" dirty="0" smtClean="0"/>
              <a:t>of innovators, guardians, and elements participating to the dynamic evolution of varieties</a:t>
            </a:r>
          </a:p>
          <a:p>
            <a:endParaRPr lang="en-GB" sz="3800" dirty="0" smtClean="0"/>
          </a:p>
          <a:p>
            <a:r>
              <a:rPr lang="en-GB" sz="4600" dirty="0" smtClean="0"/>
              <a:t>Need to rethink our way of apprehending resources / nature</a:t>
            </a:r>
            <a:r>
              <a:rPr lang="en-GB" sz="3800" dirty="0" smtClean="0"/>
              <a:t>: fundamental conceptual shift needs to occur from “seeds being resources to be managed” to “seeds as element of our ecosystem with which humans have to interact with respect”</a:t>
            </a:r>
          </a:p>
          <a:p>
            <a:pPr marL="0" indent="0">
              <a:buNone/>
            </a:pPr>
            <a:endParaRPr lang="en-GB" dirty="0" smtClean="0"/>
          </a:p>
        </p:txBody>
      </p:sp>
      <p:sp>
        <p:nvSpPr>
          <p:cNvPr id="4" name="Slide Number Placeholder 3"/>
          <p:cNvSpPr>
            <a:spLocks noGrp="1"/>
          </p:cNvSpPr>
          <p:nvPr>
            <p:ph type="sldNum" sz="quarter" idx="12"/>
          </p:nvPr>
        </p:nvSpPr>
        <p:spPr/>
        <p:txBody>
          <a:bodyPr/>
          <a:lstStyle/>
          <a:p>
            <a:fld id="{333E8348-C41C-4DD4-8846-29AEC3B4B42F}" type="slidenum">
              <a:rPr lang="en-US" smtClean="0"/>
              <a:t>15</a:t>
            </a:fld>
            <a:endParaRPr lang="en-US"/>
          </a:p>
        </p:txBody>
      </p:sp>
      <p:sp>
        <p:nvSpPr>
          <p:cNvPr id="5" name="ZoneTexte 3"/>
          <p:cNvSpPr txBox="1">
            <a:spLocks noGrp="1"/>
          </p:cNvSpPr>
          <p:nvPr>
            <p:ph type="title"/>
          </p:nvPr>
        </p:nvSpPr>
        <p:spPr>
          <a:xfrm>
            <a:off x="0" y="188640"/>
            <a:ext cx="9144000" cy="1200329"/>
          </a:xfrm>
          <a:prstGeom prst="rect">
            <a:avLst/>
          </a:prstGeom>
          <a:solidFill>
            <a:srgbClr val="245E3B"/>
          </a:solidFill>
          <a:ln>
            <a:solidFill>
              <a:schemeClr val="bg1"/>
            </a:solidFill>
          </a:ln>
        </p:spPr>
        <p:txBody>
          <a:bodyPr wrap="square" rtlCol="0">
            <a:spAutoFit/>
          </a:bodyPr>
          <a:lstStyle/>
          <a:p>
            <a:r>
              <a:rPr lang="en-US" sz="2400" dirty="0" smtClean="0">
                <a:solidFill>
                  <a:schemeClr val="bg1"/>
                </a:solidFill>
              </a:rPr>
              <a:t/>
            </a:r>
            <a:br>
              <a:rPr lang="en-US" sz="2400" dirty="0" smtClean="0">
                <a:solidFill>
                  <a:schemeClr val="bg1"/>
                </a:solidFill>
              </a:rPr>
            </a:br>
            <a:r>
              <a:rPr lang="en-US" sz="2400" dirty="0" smtClean="0">
                <a:solidFill>
                  <a:schemeClr val="bg1"/>
                </a:solidFill>
              </a:rPr>
              <a:t>“</a:t>
            </a:r>
            <a:r>
              <a:rPr lang="en-US" sz="2400" dirty="0">
                <a:solidFill>
                  <a:schemeClr val="bg1"/>
                </a:solidFill>
              </a:rPr>
              <a:t>W</a:t>
            </a:r>
            <a:r>
              <a:rPr lang="en-GB" sz="2400" dirty="0" err="1">
                <a:solidFill>
                  <a:schemeClr val="bg1"/>
                </a:solidFill>
              </a:rPr>
              <a:t>hy</a:t>
            </a:r>
            <a:r>
              <a:rPr lang="en-GB" sz="2400" dirty="0">
                <a:solidFill>
                  <a:schemeClr val="bg1"/>
                </a:solidFill>
              </a:rPr>
              <a:t> are current seed exchanges </a:t>
            </a:r>
            <a:r>
              <a:rPr lang="en-GB" sz="2400" dirty="0" smtClean="0">
                <a:solidFill>
                  <a:schemeClr val="bg1"/>
                </a:solidFill>
              </a:rPr>
              <a:t>in the Treaty problematic?”</a:t>
            </a:r>
            <a:br>
              <a:rPr lang="en-GB" sz="2400" dirty="0" smtClean="0">
                <a:solidFill>
                  <a:schemeClr val="bg1"/>
                </a:solidFill>
              </a:rPr>
            </a:br>
            <a:endParaRPr lang="en-GB" sz="2400" dirty="0">
              <a:solidFill>
                <a:schemeClr val="bg1"/>
              </a:solidFill>
            </a:endParaRPr>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60550" y="2132856"/>
            <a:ext cx="5883450" cy="13813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156349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a:xfrm>
            <a:off x="179512" y="1600200"/>
            <a:ext cx="8784976" cy="5121275"/>
          </a:xfrm>
        </p:spPr>
        <p:txBody>
          <a:bodyPr/>
          <a:lstStyle/>
          <a:p>
            <a:endParaRPr lang="en-GB" dirty="0" smtClean="0"/>
          </a:p>
          <a:p>
            <a:endParaRPr lang="en-GB" dirty="0"/>
          </a:p>
        </p:txBody>
      </p:sp>
      <p:sp>
        <p:nvSpPr>
          <p:cNvPr id="4" name="Slide Number Placeholder 3"/>
          <p:cNvSpPr>
            <a:spLocks noGrp="1"/>
          </p:cNvSpPr>
          <p:nvPr>
            <p:ph type="sldNum" sz="quarter" idx="12"/>
          </p:nvPr>
        </p:nvSpPr>
        <p:spPr/>
        <p:txBody>
          <a:bodyPr/>
          <a:lstStyle/>
          <a:p>
            <a:fld id="{333E8348-C41C-4DD4-8846-29AEC3B4B42F}" type="slidenum">
              <a:rPr lang="en-US" smtClean="0"/>
              <a:t>16</a:t>
            </a:fld>
            <a:endParaRPr lang="en-US"/>
          </a:p>
        </p:txBody>
      </p:sp>
      <p:sp>
        <p:nvSpPr>
          <p:cNvPr id="5" name="ZoneTexte 3"/>
          <p:cNvSpPr txBox="1">
            <a:spLocks/>
          </p:cNvSpPr>
          <p:nvPr/>
        </p:nvSpPr>
        <p:spPr>
          <a:xfrm>
            <a:off x="0" y="245974"/>
            <a:ext cx="9144000" cy="1200329"/>
          </a:xfrm>
          <a:prstGeom prst="rect">
            <a:avLst/>
          </a:prstGeom>
          <a:solidFill>
            <a:srgbClr val="245E3B"/>
          </a:solidFill>
          <a:ln>
            <a:solidFill>
              <a:schemeClr val="bg1"/>
            </a:solidFill>
          </a:ln>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2400" dirty="0">
                <a:solidFill>
                  <a:schemeClr val="bg1"/>
                </a:solidFill>
              </a:rPr>
              <a:t>“How can  conservation, sustainable use, and access and benefit-sharing provisions under the Treaty be promoted for food security and sustainable agriculture purposes using the theory of the commons?”</a:t>
            </a:r>
            <a:r>
              <a:rPr lang="en-US" sz="2400" dirty="0">
                <a:solidFill>
                  <a:schemeClr val="bg1"/>
                </a:solidFill>
              </a:rPr>
              <a:t> </a:t>
            </a:r>
            <a:endParaRPr lang="en-US" sz="2400" dirty="0">
              <a:solidFill>
                <a:schemeClr val="bg1"/>
              </a:solidFill>
            </a:endParaRPr>
          </a:p>
        </p:txBody>
      </p:sp>
      <p:sp>
        <p:nvSpPr>
          <p:cNvPr id="6" name="Rectangle 5"/>
          <p:cNvSpPr/>
          <p:nvPr/>
        </p:nvSpPr>
        <p:spPr>
          <a:xfrm>
            <a:off x="328997" y="1700808"/>
            <a:ext cx="8357803" cy="1384995"/>
          </a:xfrm>
          <a:prstGeom prst="rect">
            <a:avLst/>
          </a:prstGeom>
        </p:spPr>
        <p:txBody>
          <a:bodyPr wrap="square">
            <a:spAutoFit/>
          </a:bodyPr>
          <a:lstStyle/>
          <a:p>
            <a:r>
              <a:rPr lang="en-GB" sz="2800" dirty="0"/>
              <a:t>Authors (Halewood </a:t>
            </a:r>
            <a:r>
              <a:rPr lang="en-GB" sz="2800" i="1" dirty="0"/>
              <a:t>et al.</a:t>
            </a:r>
            <a:r>
              <a:rPr lang="en-GB" sz="2800" dirty="0"/>
              <a:t>) have suggested that the </a:t>
            </a:r>
            <a:r>
              <a:rPr lang="en-GB" sz="2800" dirty="0" smtClean="0"/>
              <a:t>MLS could be assimilated to a Global Crop Commons</a:t>
            </a:r>
            <a:endParaRPr lang="en-GB" sz="2800" dirty="0"/>
          </a:p>
          <a:p>
            <a:endParaRPr lang="en-GB" sz="2800" dirty="0"/>
          </a:p>
        </p:txBody>
      </p:sp>
      <p:pic>
        <p:nvPicPr>
          <p:cNvPr id="7" name="Picture 6"/>
          <p:cNvPicPr>
            <a:picLocks noChangeAspect="1"/>
          </p:cNvPicPr>
          <p:nvPr/>
        </p:nvPicPr>
        <p:blipFill>
          <a:blip r:embed="rId3"/>
          <a:stretch>
            <a:fillRect/>
          </a:stretch>
        </p:blipFill>
        <p:spPr>
          <a:xfrm>
            <a:off x="517186" y="3103417"/>
            <a:ext cx="2265593" cy="3435495"/>
          </a:xfrm>
          <a:prstGeom prst="rect">
            <a:avLst/>
          </a:prstGeom>
        </p:spPr>
      </p:pic>
      <p:pic>
        <p:nvPicPr>
          <p:cNvPr id="9" name="Picture 8"/>
          <p:cNvPicPr>
            <a:picLocks noChangeAspect="1"/>
          </p:cNvPicPr>
          <p:nvPr/>
        </p:nvPicPr>
        <p:blipFill>
          <a:blip r:embed="rId4"/>
          <a:stretch>
            <a:fillRect/>
          </a:stretch>
        </p:blipFill>
        <p:spPr>
          <a:xfrm>
            <a:off x="3193761" y="3408289"/>
            <a:ext cx="5411246" cy="3056462"/>
          </a:xfrm>
          <a:prstGeom prst="rect">
            <a:avLst/>
          </a:prstGeom>
        </p:spPr>
      </p:pic>
    </p:spTree>
    <p:extLst>
      <p:ext uri="{BB962C8B-B14F-4D97-AF65-F5344CB8AC3E}">
        <p14:creationId xmlns:p14="http://schemas.microsoft.com/office/powerpoint/2010/main" val="29109796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457200" y="1600201"/>
            <a:ext cx="8229600" cy="2188840"/>
          </a:xfrm>
        </p:spPr>
        <p:txBody>
          <a:bodyPr>
            <a:normAutofit/>
          </a:bodyPr>
          <a:lstStyle/>
          <a:p>
            <a:pPr marL="0" indent="0">
              <a:buNone/>
            </a:pPr>
            <a:r>
              <a:rPr lang="en-GB" sz="2400" dirty="0" smtClean="0"/>
              <a:t>8 design principles: useful but several design principles do not match so well with the Treaty and its instruments </a:t>
            </a:r>
            <a:r>
              <a:rPr lang="en-GB" sz="1800" dirty="0" smtClean="0"/>
              <a:t>(</a:t>
            </a:r>
            <a:r>
              <a:rPr lang="en-GB" sz="1800" dirty="0" err="1" smtClean="0"/>
              <a:t>Ostrom</a:t>
            </a:r>
            <a:r>
              <a:rPr lang="en-GB" sz="1800" dirty="0" smtClean="0"/>
              <a:t> 1990)</a:t>
            </a:r>
            <a:endParaRPr lang="en-GB" sz="2400" dirty="0" smtClean="0"/>
          </a:p>
          <a:p>
            <a:pPr marL="0" indent="0">
              <a:buNone/>
            </a:pPr>
            <a:r>
              <a:rPr lang="en-GB" sz="2400" dirty="0" smtClean="0"/>
              <a:t>+ the theory has developed with many new scholars feeding it</a:t>
            </a:r>
          </a:p>
          <a:p>
            <a:endParaRPr lang="en-GB" sz="2400" dirty="0" smtClean="0"/>
          </a:p>
        </p:txBody>
      </p:sp>
      <p:sp>
        <p:nvSpPr>
          <p:cNvPr id="4" name="Slide Number Placeholder 3"/>
          <p:cNvSpPr>
            <a:spLocks noGrp="1"/>
          </p:cNvSpPr>
          <p:nvPr>
            <p:ph type="sldNum" sz="quarter" idx="12"/>
          </p:nvPr>
        </p:nvSpPr>
        <p:spPr/>
        <p:txBody>
          <a:bodyPr/>
          <a:lstStyle/>
          <a:p>
            <a:fld id="{333E8348-C41C-4DD4-8846-29AEC3B4B42F}" type="slidenum">
              <a:rPr lang="en-US" smtClean="0"/>
              <a:t>17</a:t>
            </a:fld>
            <a:endParaRPr lang="en-US"/>
          </a:p>
        </p:txBody>
      </p:sp>
      <p:sp>
        <p:nvSpPr>
          <p:cNvPr id="5" name="ZoneTexte 3"/>
          <p:cNvSpPr txBox="1">
            <a:spLocks/>
          </p:cNvSpPr>
          <p:nvPr/>
        </p:nvSpPr>
        <p:spPr>
          <a:xfrm>
            <a:off x="-32741" y="164004"/>
            <a:ext cx="9144000" cy="1200329"/>
          </a:xfrm>
          <a:prstGeom prst="rect">
            <a:avLst/>
          </a:prstGeom>
          <a:solidFill>
            <a:srgbClr val="245E3B"/>
          </a:solidFill>
          <a:ln>
            <a:solidFill>
              <a:schemeClr val="bg1"/>
            </a:solidFill>
          </a:ln>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smtClean="0">
                <a:solidFill>
                  <a:schemeClr val="bg1"/>
                </a:solidFill>
              </a:rPr>
              <a:t/>
            </a:r>
            <a:br>
              <a:rPr lang="en-US" sz="2400" dirty="0" smtClean="0">
                <a:solidFill>
                  <a:schemeClr val="bg1"/>
                </a:solidFill>
              </a:rPr>
            </a:br>
            <a:r>
              <a:rPr lang="en-GB" sz="2400" dirty="0" smtClean="0">
                <a:solidFill>
                  <a:schemeClr val="bg1"/>
                </a:solidFill>
              </a:rPr>
              <a:t>Input from the Theory of the Commons?</a:t>
            </a:r>
          </a:p>
          <a:p>
            <a:endParaRPr lang="en-GB" sz="2400" dirty="0">
              <a:solidFill>
                <a:schemeClr val="bg1"/>
              </a:solidFill>
            </a:endParaRPr>
          </a:p>
        </p:txBody>
      </p:sp>
      <p:pic>
        <p:nvPicPr>
          <p:cNvPr id="6" name="Content Placeholder 7"/>
          <p:cNvPicPr>
            <a:picLocks noChangeAspect="1"/>
          </p:cNvPicPr>
          <p:nvPr/>
        </p:nvPicPr>
        <p:blipFill>
          <a:blip r:embed="rId2"/>
          <a:stretch>
            <a:fillRect/>
          </a:stretch>
        </p:blipFill>
        <p:spPr>
          <a:xfrm>
            <a:off x="5796136" y="3140968"/>
            <a:ext cx="2674640" cy="2495001"/>
          </a:xfrm>
          <a:prstGeom prst="rect">
            <a:avLst/>
          </a:prstGeom>
        </p:spPr>
      </p:pic>
      <p:sp>
        <p:nvSpPr>
          <p:cNvPr id="7" name="TextBox 6"/>
          <p:cNvSpPr txBox="1"/>
          <p:nvPr/>
        </p:nvSpPr>
        <p:spPr>
          <a:xfrm rot="16200000">
            <a:off x="8048705" y="4903418"/>
            <a:ext cx="1276190" cy="338554"/>
          </a:xfrm>
          <a:prstGeom prst="rect">
            <a:avLst/>
          </a:prstGeom>
          <a:noFill/>
        </p:spPr>
        <p:txBody>
          <a:bodyPr wrap="square" rtlCol="0">
            <a:spAutoFit/>
          </a:bodyPr>
          <a:lstStyle/>
          <a:p>
            <a:r>
              <a:rPr lang="en-GB" sz="800" dirty="0" smtClean="0"/>
              <a:t>Sculpture: Claude </a:t>
            </a:r>
            <a:r>
              <a:rPr lang="en-GB" sz="800" dirty="0" err="1" smtClean="0"/>
              <a:t>Spièce</a:t>
            </a:r>
            <a:endParaRPr lang="en-GB" sz="800" dirty="0" smtClean="0"/>
          </a:p>
          <a:p>
            <a:endParaRPr lang="en-GB" sz="800" dirty="0"/>
          </a:p>
        </p:txBody>
      </p:sp>
      <p:sp>
        <p:nvSpPr>
          <p:cNvPr id="8" name="TextBox 7"/>
          <p:cNvSpPr txBox="1"/>
          <p:nvPr/>
        </p:nvSpPr>
        <p:spPr>
          <a:xfrm>
            <a:off x="457200" y="3105426"/>
            <a:ext cx="5338936" cy="2215991"/>
          </a:xfrm>
          <a:prstGeom prst="rect">
            <a:avLst/>
          </a:prstGeom>
          <a:noFill/>
        </p:spPr>
        <p:txBody>
          <a:bodyPr wrap="square" rtlCol="0">
            <a:spAutoFit/>
          </a:bodyPr>
          <a:lstStyle/>
          <a:p>
            <a:r>
              <a:rPr lang="en-GB" sz="2400" dirty="0"/>
              <a:t>I </a:t>
            </a:r>
            <a:r>
              <a:rPr lang="en-GB" sz="2400" dirty="0" smtClean="0"/>
              <a:t>posit </a:t>
            </a:r>
            <a:r>
              <a:rPr lang="en-GB" sz="2400" dirty="0"/>
              <a:t>that the “philosophy” of the commons (</a:t>
            </a:r>
            <a:r>
              <a:rPr lang="en-GB" sz="2400" dirty="0" err="1"/>
              <a:t>commoning</a:t>
            </a:r>
            <a:r>
              <a:rPr lang="en-GB" sz="2400" dirty="0"/>
              <a:t>?) is useful to design an effective reviewed MLS, i.e. towards </a:t>
            </a:r>
            <a:r>
              <a:rPr lang="en-GB" sz="2400" dirty="0" smtClean="0"/>
              <a:t>a (political) </a:t>
            </a:r>
            <a:r>
              <a:rPr lang="en-GB" sz="2400" dirty="0"/>
              <a:t>Global Seed Commons</a:t>
            </a:r>
            <a:r>
              <a:rPr lang="en-GB" sz="2400" dirty="0" smtClean="0"/>
              <a:t>? </a:t>
            </a:r>
            <a:r>
              <a:rPr lang="en-GB" dirty="0" smtClean="0"/>
              <a:t>(</a:t>
            </a:r>
            <a:r>
              <a:rPr lang="en-GB" dirty="0" err="1" smtClean="0"/>
              <a:t>Bollier</a:t>
            </a:r>
            <a:r>
              <a:rPr lang="en-GB" dirty="0" smtClean="0"/>
              <a:t>, </a:t>
            </a:r>
            <a:r>
              <a:rPr lang="en-GB" dirty="0" err="1"/>
              <a:t>D</a:t>
            </a:r>
            <a:r>
              <a:rPr lang="en-GB" dirty="0" err="1" smtClean="0"/>
              <a:t>ardot</a:t>
            </a:r>
            <a:r>
              <a:rPr lang="en-GB" dirty="0" smtClean="0"/>
              <a:t> &amp; Laval,</a:t>
            </a:r>
            <a:r>
              <a:rPr lang="en-GB" dirty="0"/>
              <a:t> </a:t>
            </a:r>
            <a:r>
              <a:rPr lang="en-GB" dirty="0" err="1"/>
              <a:t>Mattei</a:t>
            </a:r>
            <a:r>
              <a:rPr lang="en-GB" dirty="0" smtClean="0"/>
              <a:t>)</a:t>
            </a:r>
            <a:endParaRPr lang="en-GB" dirty="0"/>
          </a:p>
          <a:p>
            <a:endParaRPr lang="en-GB" dirty="0"/>
          </a:p>
        </p:txBody>
      </p:sp>
      <p:sp>
        <p:nvSpPr>
          <p:cNvPr id="9" name="TextBox 8"/>
          <p:cNvSpPr txBox="1"/>
          <p:nvPr/>
        </p:nvSpPr>
        <p:spPr>
          <a:xfrm>
            <a:off x="490699" y="5410870"/>
            <a:ext cx="8064896" cy="1323439"/>
          </a:xfrm>
          <a:prstGeom prst="rect">
            <a:avLst/>
          </a:prstGeom>
          <a:noFill/>
        </p:spPr>
        <p:txBody>
          <a:bodyPr wrap="square" rtlCol="0">
            <a:spAutoFit/>
          </a:bodyPr>
          <a:lstStyle/>
          <a:p>
            <a:r>
              <a:rPr lang="en-GB" sz="2000" i="1" dirty="0">
                <a:solidFill>
                  <a:srgbClr val="307C4F"/>
                </a:solidFill>
              </a:rPr>
              <a:t>“The spread of the commons discourse in recent </a:t>
            </a:r>
            <a:endParaRPr lang="en-GB" sz="2000" i="1" dirty="0" smtClean="0">
              <a:solidFill>
                <a:srgbClr val="307C4F"/>
              </a:solidFill>
            </a:endParaRPr>
          </a:p>
          <a:p>
            <a:r>
              <a:rPr lang="en-GB" sz="2000" i="1" dirty="0" smtClean="0">
                <a:solidFill>
                  <a:srgbClr val="307C4F"/>
                </a:solidFill>
              </a:rPr>
              <a:t>Years has </a:t>
            </a:r>
            <a:r>
              <a:rPr lang="en-GB" sz="2000" i="1" dirty="0">
                <a:solidFill>
                  <a:srgbClr val="307C4F"/>
                </a:solidFill>
              </a:rPr>
              <a:t>had a double effect; it has helped identify new commons and</a:t>
            </a:r>
            <a:r>
              <a:rPr lang="en-GB" sz="2000" i="1" dirty="0" smtClean="0">
                <a:solidFill>
                  <a:srgbClr val="307C4F"/>
                </a:solidFill>
              </a:rPr>
              <a:t>,</a:t>
            </a:r>
          </a:p>
          <a:p>
            <a:r>
              <a:rPr lang="en-GB" sz="2000" i="1" dirty="0" smtClean="0">
                <a:solidFill>
                  <a:srgbClr val="307C4F"/>
                </a:solidFill>
              </a:rPr>
              <a:t> </a:t>
            </a:r>
            <a:r>
              <a:rPr lang="en-GB" sz="2000" i="1" dirty="0">
                <a:solidFill>
                  <a:srgbClr val="307C4F"/>
                </a:solidFill>
              </a:rPr>
              <a:t>in providing a new public discourse, it has helped develop these commons by enabling people to see them as commons.” </a:t>
            </a:r>
            <a:r>
              <a:rPr lang="en-GB" sz="2000" i="1" u="sng" dirty="0">
                <a:solidFill>
                  <a:srgbClr val="307C4F"/>
                </a:solidFill>
              </a:rPr>
              <a:t>David </a:t>
            </a:r>
            <a:r>
              <a:rPr lang="en-GB" sz="2000" i="1" u="sng" dirty="0" err="1">
                <a:solidFill>
                  <a:srgbClr val="307C4F"/>
                </a:solidFill>
              </a:rPr>
              <a:t>Bollier</a:t>
            </a:r>
            <a:r>
              <a:rPr lang="en-GB" sz="2000" i="1" u="sng" dirty="0">
                <a:solidFill>
                  <a:srgbClr val="307C4F"/>
                </a:solidFill>
              </a:rPr>
              <a:t> (2007)</a:t>
            </a:r>
          </a:p>
        </p:txBody>
      </p:sp>
    </p:spTree>
    <p:extLst>
      <p:ext uri="{BB962C8B-B14F-4D97-AF65-F5344CB8AC3E}">
        <p14:creationId xmlns:p14="http://schemas.microsoft.com/office/powerpoint/2010/main" val="10329118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ctr" rtl="0">
              <a:spcBef>
                <a:spcPct val="0"/>
              </a:spcBef>
            </a:pPr>
            <a:r>
              <a:rPr lang="en-US" dirty="0" smtClean="0"/>
              <a:t/>
            </a:r>
            <a:br>
              <a:rPr lang="en-US" dirty="0" smtClean="0"/>
            </a:br>
            <a:endParaRPr lang="en-GB" dirty="0"/>
          </a:p>
        </p:txBody>
      </p:sp>
      <p:sp>
        <p:nvSpPr>
          <p:cNvPr id="3" name="Content Placeholder 2"/>
          <p:cNvSpPr>
            <a:spLocks noGrp="1"/>
          </p:cNvSpPr>
          <p:nvPr>
            <p:ph idx="1"/>
          </p:nvPr>
        </p:nvSpPr>
        <p:spPr>
          <a:xfrm>
            <a:off x="251520" y="1600200"/>
            <a:ext cx="8435280" cy="5141168"/>
          </a:xfrm>
        </p:spPr>
        <p:txBody>
          <a:bodyPr>
            <a:normAutofit/>
          </a:bodyPr>
          <a:lstStyle/>
          <a:p>
            <a:pPr marL="185738" lvl="2" indent="0">
              <a:buNone/>
            </a:pPr>
            <a:r>
              <a:rPr lang="en-GB" dirty="0" smtClean="0"/>
              <a:t>A</a:t>
            </a:r>
            <a:r>
              <a:rPr lang="en-GB" dirty="0" smtClean="0"/>
              <a:t>nalysing the Treaty in light of the commons theory, I identified six intrinsic values / underlying principles, particularly relevant for the functioning of the MLS: </a:t>
            </a:r>
          </a:p>
          <a:p>
            <a:pPr marL="642938" lvl="2" indent="-457200">
              <a:buAutoNum type="arabicPeriod"/>
            </a:pPr>
            <a:r>
              <a:rPr lang="en-GB" dirty="0" smtClean="0"/>
              <a:t>Sustainability</a:t>
            </a:r>
          </a:p>
          <a:p>
            <a:pPr marL="642938" lvl="2" indent="-457200">
              <a:buAutoNum type="arabicPeriod"/>
            </a:pPr>
            <a:r>
              <a:rPr lang="fr-BE" dirty="0" err="1" smtClean="0"/>
              <a:t>Interdependence</a:t>
            </a:r>
            <a:r>
              <a:rPr lang="fr-BE" dirty="0" smtClean="0"/>
              <a:t> </a:t>
            </a:r>
            <a:r>
              <a:rPr lang="fr-BE" dirty="0"/>
              <a:t>as central </a:t>
            </a:r>
            <a:r>
              <a:rPr lang="fr-BE" dirty="0" err="1"/>
              <a:t>criterion</a:t>
            </a:r>
            <a:r>
              <a:rPr lang="fr-BE" dirty="0"/>
              <a:t> </a:t>
            </a:r>
            <a:endParaRPr lang="fr-BE" dirty="0"/>
          </a:p>
          <a:p>
            <a:pPr marL="642938" lvl="2" indent="-457200">
              <a:buFont typeface="Arial" panose="020B0604020202020204" pitchFamily="34" charset="0"/>
              <a:buAutoNum type="arabicPeriod"/>
            </a:pPr>
            <a:r>
              <a:rPr lang="en-GB" dirty="0" smtClean="0"/>
              <a:t>Anti-commons </a:t>
            </a:r>
            <a:r>
              <a:rPr lang="en-GB" dirty="0"/>
              <a:t>dilemma: under-use of seeds as main risk for </a:t>
            </a:r>
            <a:r>
              <a:rPr lang="en-GB" dirty="0"/>
              <a:t>erosion </a:t>
            </a:r>
            <a:r>
              <a:rPr lang="en-GB" sz="1800" dirty="0"/>
              <a:t>(Heller 1998, Heller &amp; Eisenberg 1998</a:t>
            </a:r>
            <a:r>
              <a:rPr lang="en-GB" sz="1800" dirty="0" smtClean="0"/>
              <a:t>)</a:t>
            </a:r>
            <a:endParaRPr lang="en-GB" sz="1800" dirty="0" smtClean="0"/>
          </a:p>
          <a:p>
            <a:pPr marL="642938" lvl="2" indent="-457200">
              <a:buFont typeface="Arial" panose="020B0604020202020204" pitchFamily="34" charset="0"/>
              <a:buAutoNum type="arabicPeriod"/>
            </a:pPr>
            <a:r>
              <a:rPr lang="en-US" dirty="0" smtClean="0"/>
              <a:t>Physical </a:t>
            </a:r>
            <a:r>
              <a:rPr lang="en-US" dirty="0"/>
              <a:t>and informational components inextricably bound to the use of </a:t>
            </a:r>
            <a:r>
              <a:rPr lang="en-US" dirty="0"/>
              <a:t>seeds  </a:t>
            </a:r>
            <a:r>
              <a:rPr lang="en-US" sz="1800" dirty="0"/>
              <a:t>(</a:t>
            </a:r>
            <a:r>
              <a:rPr lang="en-US" sz="1800" dirty="0" err="1"/>
              <a:t>Dedeurwaedere</a:t>
            </a:r>
            <a:r>
              <a:rPr lang="en-US" sz="1800" dirty="0"/>
              <a:t> 2012, </a:t>
            </a:r>
            <a:r>
              <a:rPr lang="en-US" sz="1800" dirty="0" err="1"/>
              <a:t>Batur</a:t>
            </a:r>
            <a:r>
              <a:rPr lang="en-US" sz="1800" dirty="0"/>
              <a:t> &amp; </a:t>
            </a:r>
            <a:r>
              <a:rPr lang="en-US" sz="1800" dirty="0" err="1"/>
              <a:t>Dedeurwaerdere</a:t>
            </a:r>
            <a:r>
              <a:rPr lang="en-US" sz="1800" dirty="0"/>
              <a:t> 2014</a:t>
            </a:r>
            <a:r>
              <a:rPr lang="en-US" sz="1800" dirty="0" smtClean="0"/>
              <a:t>) </a:t>
            </a:r>
            <a:r>
              <a:rPr lang="en-US" dirty="0" smtClean="0"/>
              <a:t>+ cultural aspects</a:t>
            </a:r>
          </a:p>
          <a:p>
            <a:pPr marL="642938" lvl="2" indent="-457200">
              <a:buFont typeface="Arial" panose="020B0604020202020204" pitchFamily="34" charset="0"/>
              <a:buAutoNum type="arabicPeriod"/>
            </a:pPr>
            <a:r>
              <a:rPr lang="en-US" dirty="0"/>
              <a:t>Global Seed Community: Stakeholder </a:t>
            </a:r>
            <a:r>
              <a:rPr lang="en-US" dirty="0" smtClean="0"/>
              <a:t>participation</a:t>
            </a:r>
          </a:p>
          <a:p>
            <a:pPr marL="642938" lvl="2" indent="-457200">
              <a:buFont typeface="Arial" panose="020B0604020202020204" pitchFamily="34" charset="0"/>
              <a:buAutoNum type="arabicPeriod"/>
            </a:pPr>
            <a:r>
              <a:rPr lang="en-US" dirty="0"/>
              <a:t>Diversity, heterogeneity &amp; complexity = &gt; space for pluralism</a:t>
            </a:r>
          </a:p>
          <a:p>
            <a:pPr marL="642938" lvl="2" indent="-457200">
              <a:buFont typeface="Arial" panose="020B0604020202020204" pitchFamily="34" charset="0"/>
              <a:buAutoNum type="arabicPeriod"/>
            </a:pPr>
            <a:endParaRPr lang="en-US" sz="1800" dirty="0"/>
          </a:p>
          <a:p>
            <a:pPr marL="642938" lvl="2" indent="-457200">
              <a:buFont typeface="Arial" panose="020B0604020202020204" pitchFamily="34" charset="0"/>
              <a:buAutoNum type="arabicPeriod"/>
            </a:pPr>
            <a:endParaRPr lang="en-US" sz="1800" dirty="0" smtClean="0"/>
          </a:p>
          <a:p>
            <a:pPr marL="642938" lvl="2" indent="-457200">
              <a:buFont typeface="Arial" panose="020B0604020202020204" pitchFamily="34" charset="0"/>
              <a:buAutoNum type="arabicPeriod"/>
            </a:pPr>
            <a:endParaRPr lang="en-GB" sz="2000" dirty="0"/>
          </a:p>
          <a:p>
            <a:pPr marL="642938" lvl="2" indent="-457200">
              <a:buAutoNum type="arabicPeriod"/>
            </a:pPr>
            <a:endParaRPr lang="en-GB" dirty="0"/>
          </a:p>
          <a:p>
            <a:endParaRPr lang="en-GB" dirty="0"/>
          </a:p>
        </p:txBody>
      </p:sp>
      <p:sp>
        <p:nvSpPr>
          <p:cNvPr id="4" name="Slide Number Placeholder 3"/>
          <p:cNvSpPr>
            <a:spLocks noGrp="1"/>
          </p:cNvSpPr>
          <p:nvPr>
            <p:ph type="sldNum" sz="quarter" idx="12"/>
          </p:nvPr>
        </p:nvSpPr>
        <p:spPr>
          <a:xfrm>
            <a:off x="6553200" y="1494473"/>
            <a:ext cx="2133600" cy="365125"/>
          </a:xfrm>
        </p:spPr>
        <p:txBody>
          <a:bodyPr/>
          <a:lstStyle/>
          <a:p>
            <a:fld id="{333E8348-C41C-4DD4-8846-29AEC3B4B42F}" type="slidenum">
              <a:rPr lang="en-US" smtClean="0"/>
              <a:t>18</a:t>
            </a:fld>
            <a:endParaRPr lang="en-US"/>
          </a:p>
        </p:txBody>
      </p:sp>
      <p:sp>
        <p:nvSpPr>
          <p:cNvPr id="7" name="Titre 1"/>
          <p:cNvSpPr txBox="1">
            <a:spLocks/>
          </p:cNvSpPr>
          <p:nvPr/>
        </p:nvSpPr>
        <p:spPr>
          <a:xfrm>
            <a:off x="0" y="274638"/>
            <a:ext cx="9144000" cy="1143000"/>
          </a:xfrm>
          <a:prstGeom prst="rect">
            <a:avLst/>
          </a:prstGeom>
          <a:solidFill>
            <a:srgbClr val="245E3B"/>
          </a:solidFill>
          <a:ln>
            <a:solidFill>
              <a:schemeClr val="accent3">
                <a:lumMod val="40000"/>
                <a:lumOff val="60000"/>
              </a:schemeClr>
            </a:solid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630238" lvl="3" indent="-342900"/>
            <a:r>
              <a:rPr lang="en-US" sz="2500" dirty="0">
                <a:solidFill>
                  <a:schemeClr val="bg1"/>
                </a:solidFill>
              </a:rPr>
              <a:t>How to design a more effective Global Seed Commons</a:t>
            </a:r>
            <a:r>
              <a:rPr lang="en-US" sz="2500" dirty="0" smtClean="0">
                <a:solidFill>
                  <a:schemeClr val="bg1"/>
                </a:solidFill>
              </a:rPr>
              <a:t>?</a:t>
            </a:r>
          </a:p>
          <a:p>
            <a:pPr marL="630238" lvl="3" indent="-342900"/>
            <a:r>
              <a:rPr lang="en-US" sz="2500" dirty="0" smtClean="0">
                <a:solidFill>
                  <a:schemeClr val="bg1"/>
                </a:solidFill>
              </a:rPr>
              <a:t>(From an institutional to a political construct of the commons)</a:t>
            </a:r>
            <a:endParaRPr lang="en-US" sz="2500" dirty="0" smtClean="0">
              <a:solidFill>
                <a:schemeClr val="bg1"/>
              </a:solidFill>
            </a:endParaRPr>
          </a:p>
        </p:txBody>
      </p:sp>
    </p:spTree>
    <p:extLst>
      <p:ext uri="{BB962C8B-B14F-4D97-AF65-F5344CB8AC3E}">
        <p14:creationId xmlns:p14="http://schemas.microsoft.com/office/powerpoint/2010/main" val="25214673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1"/>
          <p:cNvSpPr txBox="1">
            <a:spLocks/>
          </p:cNvSpPr>
          <p:nvPr/>
        </p:nvSpPr>
        <p:spPr>
          <a:xfrm>
            <a:off x="-36512" y="274638"/>
            <a:ext cx="9144000" cy="1143000"/>
          </a:xfrm>
          <a:prstGeom prst="rect">
            <a:avLst/>
          </a:prstGeom>
          <a:solidFill>
            <a:srgbClr val="245E3B"/>
          </a:solidFill>
          <a:ln>
            <a:solidFill>
              <a:schemeClr val="accent3">
                <a:lumMod val="40000"/>
                <a:lumOff val="60000"/>
              </a:schemeClr>
            </a:solid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261938" lvl="1" algn="ctr">
              <a:spcBef>
                <a:spcPct val="0"/>
              </a:spcBef>
            </a:pPr>
            <a:r>
              <a:rPr lang="en-US" sz="2500" kern="0" dirty="0" smtClean="0">
                <a:solidFill>
                  <a:schemeClr val="bg1"/>
                </a:solidFill>
              </a:rPr>
              <a:t>Results and recommendations </a:t>
            </a:r>
            <a:r>
              <a:rPr lang="en-US" sz="2500" kern="0" dirty="0">
                <a:solidFill>
                  <a:schemeClr val="bg1"/>
                </a:solidFill>
              </a:rPr>
              <a:t>for current </a:t>
            </a:r>
            <a:r>
              <a:rPr lang="en-US" sz="2500" kern="0" dirty="0" smtClean="0">
                <a:solidFill>
                  <a:schemeClr val="bg1"/>
                </a:solidFill>
              </a:rPr>
              <a:t>Treaty review </a:t>
            </a:r>
            <a:r>
              <a:rPr lang="en-US" sz="2500" kern="0" dirty="0">
                <a:solidFill>
                  <a:schemeClr val="bg1"/>
                </a:solidFill>
              </a:rPr>
              <a:t>process</a:t>
            </a:r>
            <a:endParaRPr lang="en-US" sz="2500" kern="0" dirty="0" smtClean="0">
              <a:solidFill>
                <a:schemeClr val="bg1"/>
              </a:solidFill>
            </a:endParaRPr>
          </a:p>
          <a:p>
            <a:pPr marL="261938" lvl="1" algn="l" rtl="0">
              <a:spcBef>
                <a:spcPct val="0"/>
              </a:spcBef>
            </a:pPr>
            <a:endParaRPr lang="en-US" sz="2500" kern="0" dirty="0">
              <a:solidFill>
                <a:schemeClr val="bg1"/>
              </a:solidFill>
            </a:endParaRPr>
          </a:p>
        </p:txBody>
      </p:sp>
      <p:sp>
        <p:nvSpPr>
          <p:cNvPr id="4" name="Slide Number Placeholder 3"/>
          <p:cNvSpPr>
            <a:spLocks noGrp="1"/>
          </p:cNvSpPr>
          <p:nvPr>
            <p:ph type="sldNum" sz="quarter" idx="12"/>
          </p:nvPr>
        </p:nvSpPr>
        <p:spPr/>
        <p:txBody>
          <a:bodyPr/>
          <a:lstStyle/>
          <a:p>
            <a:fld id="{333E8348-C41C-4DD4-8846-29AEC3B4B42F}" type="slidenum">
              <a:rPr lang="en-US" smtClean="0"/>
              <a:t>19</a:t>
            </a:fld>
            <a:endParaRPr lang="en-US"/>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816447990"/>
              </p:ext>
            </p:extLst>
          </p:nvPr>
        </p:nvGraphicFramePr>
        <p:xfrm>
          <a:off x="251520" y="1057019"/>
          <a:ext cx="8141567" cy="5819183"/>
        </p:xfrm>
        <a:graphic>
          <a:graphicData uri="http://schemas.openxmlformats.org/drawingml/2006/table">
            <a:tbl>
              <a:tblPr firstRow="1" firstCol="1" bandRow="1">
                <a:tableStyleId>{5C22544A-7EE6-4342-B048-85BDC9FD1C3A}</a:tableStyleId>
              </a:tblPr>
              <a:tblGrid>
                <a:gridCol w="2402996"/>
                <a:gridCol w="2499441"/>
                <a:gridCol w="3239130"/>
              </a:tblGrid>
              <a:tr h="285413">
                <a:tc>
                  <a:txBody>
                    <a:bodyPr/>
                    <a:lstStyle/>
                    <a:p>
                      <a:pPr algn="ctr">
                        <a:lnSpc>
                          <a:spcPct val="115000"/>
                        </a:lnSpc>
                        <a:spcAft>
                          <a:spcPts val="0"/>
                        </a:spcAft>
                        <a:tabLst>
                          <a:tab pos="5486400" algn="r"/>
                        </a:tabLst>
                      </a:pPr>
                      <a:r>
                        <a:rPr lang="en-GB" sz="1800" spc="-10" dirty="0">
                          <a:effectLst/>
                        </a:rPr>
                        <a:t>Treaty topics</a:t>
                      </a:r>
                      <a:endParaRPr lang="en-GB" sz="1800" spc="-1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solidFill>
                      <a:srgbClr val="307C4F"/>
                    </a:solidFill>
                  </a:tcPr>
                </a:tc>
                <a:tc>
                  <a:txBody>
                    <a:bodyPr/>
                    <a:lstStyle/>
                    <a:p>
                      <a:pPr algn="ctr">
                        <a:lnSpc>
                          <a:spcPct val="115000"/>
                        </a:lnSpc>
                        <a:spcAft>
                          <a:spcPts val="0"/>
                        </a:spcAft>
                        <a:tabLst>
                          <a:tab pos="5486400" algn="r"/>
                        </a:tabLst>
                      </a:pPr>
                      <a:r>
                        <a:rPr lang="en-GB" sz="1800" spc="-10" dirty="0">
                          <a:effectLst/>
                        </a:rPr>
                        <a:t>Conceptual constraints</a:t>
                      </a:r>
                      <a:endParaRPr lang="en-GB" sz="1800" spc="-1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solidFill>
                      <a:srgbClr val="307C4F"/>
                    </a:solidFill>
                  </a:tcPr>
                </a:tc>
                <a:tc>
                  <a:txBody>
                    <a:bodyPr/>
                    <a:lstStyle/>
                    <a:p>
                      <a:pPr algn="ctr">
                        <a:lnSpc>
                          <a:spcPct val="115000"/>
                        </a:lnSpc>
                        <a:spcAft>
                          <a:spcPts val="0"/>
                        </a:spcAft>
                        <a:tabLst>
                          <a:tab pos="5486400" algn="r"/>
                        </a:tabLst>
                      </a:pPr>
                      <a:r>
                        <a:rPr lang="en-GB" sz="1800" spc="-10" dirty="0">
                          <a:effectLst/>
                        </a:rPr>
                        <a:t>Recommendations</a:t>
                      </a:r>
                      <a:endParaRPr lang="en-GB" sz="1800" spc="-1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solidFill>
                      <a:srgbClr val="307C4F"/>
                    </a:solidFill>
                  </a:tcPr>
                </a:tc>
              </a:tr>
              <a:tr h="1194927">
                <a:tc>
                  <a:txBody>
                    <a:bodyPr/>
                    <a:lstStyle/>
                    <a:p>
                      <a:pPr marL="342900" lvl="0" indent="-342900" algn="l">
                        <a:lnSpc>
                          <a:spcPct val="115000"/>
                        </a:lnSpc>
                        <a:spcBef>
                          <a:spcPts val="1200"/>
                        </a:spcBef>
                        <a:spcAft>
                          <a:spcPts val="0"/>
                        </a:spcAft>
                        <a:buFont typeface="+mj-lt"/>
                        <a:buAutoNum type="arabicPeriod"/>
                        <a:tabLst>
                          <a:tab pos="5486400" algn="r"/>
                          <a:tab pos="457200" algn="l"/>
                        </a:tabLst>
                      </a:pPr>
                      <a:r>
                        <a:rPr lang="en-US" sz="1800" spc="-10">
                          <a:effectLst/>
                        </a:rPr>
                        <a:t>Sustainable agriculture &amp; food security</a:t>
                      </a:r>
                      <a:endParaRPr lang="en-GB" sz="1800" spc="-1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solidFill>
                      <a:srgbClr val="307C4F"/>
                    </a:solidFill>
                  </a:tcPr>
                </a:tc>
                <a:tc>
                  <a:txBody>
                    <a:bodyPr/>
                    <a:lstStyle/>
                    <a:p>
                      <a:pPr algn="ctr">
                        <a:lnSpc>
                          <a:spcPct val="115000"/>
                        </a:lnSpc>
                        <a:spcBef>
                          <a:spcPts val="1200"/>
                        </a:spcBef>
                        <a:spcAft>
                          <a:spcPts val="0"/>
                        </a:spcAft>
                        <a:tabLst>
                          <a:tab pos="5486400" algn="r"/>
                        </a:tabLst>
                      </a:pPr>
                      <a:r>
                        <a:rPr lang="en-US" sz="1400" spc="-10" dirty="0">
                          <a:effectLst/>
                        </a:rPr>
                        <a:t>Overall goals of Treaty not reached inter alia because not recognized as direct objectives</a:t>
                      </a:r>
                      <a:endParaRPr lang="en-GB" sz="1400" spc="-1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accent3">
                        <a:lumMod val="20000"/>
                        <a:lumOff val="80000"/>
                      </a:schemeClr>
                    </a:solidFill>
                  </a:tcPr>
                </a:tc>
                <a:tc>
                  <a:txBody>
                    <a:bodyPr/>
                    <a:lstStyle/>
                    <a:p>
                      <a:pPr algn="ctr">
                        <a:lnSpc>
                          <a:spcPct val="115000"/>
                        </a:lnSpc>
                        <a:spcBef>
                          <a:spcPts val="1200"/>
                        </a:spcBef>
                        <a:spcAft>
                          <a:spcPts val="0"/>
                        </a:spcAft>
                        <a:tabLst>
                          <a:tab pos="5486400" algn="r"/>
                        </a:tabLst>
                      </a:pPr>
                      <a:r>
                        <a:rPr lang="en-US" sz="1400" spc="-10" dirty="0">
                          <a:effectLst/>
                        </a:rPr>
                        <a:t>Formally recognize food &amp; nutrition security and sustainable agriculture as direct objectives of the Treaty</a:t>
                      </a:r>
                      <a:endParaRPr lang="en-GB" sz="1400" spc="-1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accent3">
                        <a:lumMod val="20000"/>
                        <a:lumOff val="80000"/>
                      </a:schemeClr>
                    </a:solidFill>
                  </a:tcPr>
                </a:tc>
              </a:tr>
              <a:tr h="1414616">
                <a:tc>
                  <a:txBody>
                    <a:bodyPr/>
                    <a:lstStyle/>
                    <a:p>
                      <a:pPr marL="0" lvl="0" indent="0" algn="l">
                        <a:lnSpc>
                          <a:spcPct val="115000"/>
                        </a:lnSpc>
                        <a:spcBef>
                          <a:spcPts val="1200"/>
                        </a:spcBef>
                        <a:spcAft>
                          <a:spcPts val="0"/>
                        </a:spcAft>
                        <a:buFont typeface="+mj-lt"/>
                        <a:buNone/>
                        <a:tabLst>
                          <a:tab pos="449263" algn="l"/>
                        </a:tabLst>
                      </a:pPr>
                      <a:r>
                        <a:rPr lang="en-GB" sz="1600" dirty="0" smtClean="0">
                          <a:effectLst/>
                        </a:rPr>
                        <a:t>2.        Scope</a:t>
                      </a:r>
                      <a:endParaRPr lang="en-GB" sz="1600" dirty="0">
                        <a:effectLst/>
                        <a:latin typeface="Calibri" panose="020F0502020204030204" pitchFamily="34" charset="0"/>
                      </a:endParaRPr>
                    </a:p>
                  </a:txBody>
                  <a:tcPr marL="68580" marR="68580" marT="0" marB="0" anchor="ctr">
                    <a:solidFill>
                      <a:srgbClr val="307C4F"/>
                    </a:solidFill>
                  </a:tcPr>
                </a:tc>
                <a:tc>
                  <a:txBody>
                    <a:bodyPr/>
                    <a:lstStyle/>
                    <a:p>
                      <a:pPr algn="ctr">
                        <a:lnSpc>
                          <a:spcPct val="115000"/>
                        </a:lnSpc>
                        <a:spcBef>
                          <a:spcPts val="1200"/>
                        </a:spcBef>
                        <a:spcAft>
                          <a:spcPts val="0"/>
                        </a:spcAft>
                        <a:tabLst>
                          <a:tab pos="5486400" algn="r"/>
                        </a:tabLst>
                      </a:pPr>
                      <a:r>
                        <a:rPr lang="en-US" sz="1400" spc="-10" dirty="0">
                          <a:effectLst/>
                        </a:rPr>
                        <a:t>Difference between scope of Treaty and scope of MLS leading to dysfunction</a:t>
                      </a:r>
                      <a:endParaRPr lang="en-GB" sz="1400" spc="-1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bg1"/>
                    </a:solidFill>
                  </a:tcPr>
                </a:tc>
                <a:tc>
                  <a:txBody>
                    <a:bodyPr/>
                    <a:lstStyle/>
                    <a:p>
                      <a:pPr algn="ctr">
                        <a:lnSpc>
                          <a:spcPct val="115000"/>
                        </a:lnSpc>
                        <a:spcBef>
                          <a:spcPts val="1200"/>
                        </a:spcBef>
                        <a:spcAft>
                          <a:spcPts val="0"/>
                        </a:spcAft>
                        <a:tabLst>
                          <a:tab pos="5486400" algn="r"/>
                        </a:tabLst>
                      </a:pPr>
                      <a:r>
                        <a:rPr lang="en-US" sz="1400" spc="-10" dirty="0">
                          <a:effectLst/>
                        </a:rPr>
                        <a:t>Harmonize the scope of the MLS with that of the Treaty to include all PGRFA</a:t>
                      </a:r>
                      <a:endParaRPr lang="en-GB" sz="1400" spc="-10" dirty="0">
                        <a:effectLst/>
                      </a:endParaRPr>
                    </a:p>
                    <a:p>
                      <a:pPr algn="ctr">
                        <a:lnSpc>
                          <a:spcPct val="115000"/>
                        </a:lnSpc>
                        <a:spcBef>
                          <a:spcPts val="1200"/>
                        </a:spcBef>
                        <a:spcAft>
                          <a:spcPts val="0"/>
                        </a:spcAft>
                        <a:tabLst>
                          <a:tab pos="5486400" algn="r"/>
                        </a:tabLst>
                      </a:pPr>
                      <a:r>
                        <a:rPr lang="en-US" sz="1400" spc="-10" dirty="0">
                          <a:effectLst/>
                        </a:rPr>
                        <a:t>Expand the Treaty boundaries to make it truly global</a:t>
                      </a:r>
                      <a:endParaRPr lang="en-GB" sz="1400" spc="-1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bg1"/>
                    </a:solidFill>
                  </a:tcPr>
                </a:tc>
              </a:tr>
              <a:tr h="1498098">
                <a:tc>
                  <a:txBody>
                    <a:bodyPr/>
                    <a:lstStyle/>
                    <a:p>
                      <a:pPr marL="0" lvl="0" indent="0" algn="l">
                        <a:lnSpc>
                          <a:spcPct val="115000"/>
                        </a:lnSpc>
                        <a:spcBef>
                          <a:spcPts val="1200"/>
                        </a:spcBef>
                        <a:spcAft>
                          <a:spcPts val="0"/>
                        </a:spcAft>
                        <a:buFont typeface="+mj-lt"/>
                        <a:buNone/>
                        <a:tabLst>
                          <a:tab pos="457200" algn="l"/>
                        </a:tabLst>
                      </a:pPr>
                      <a:r>
                        <a:rPr lang="en-US" sz="1600" dirty="0" smtClean="0">
                          <a:effectLst/>
                        </a:rPr>
                        <a:t>3.         Farmers</a:t>
                      </a:r>
                      <a:r>
                        <a:rPr lang="en-US" sz="1600" dirty="0">
                          <a:effectLst/>
                        </a:rPr>
                        <a:t>’ Rights</a:t>
                      </a:r>
                      <a:endParaRPr lang="en-GB" sz="1600" dirty="0">
                        <a:effectLst/>
                        <a:latin typeface="Calibri" panose="020F0502020204030204" pitchFamily="34" charset="0"/>
                      </a:endParaRPr>
                    </a:p>
                  </a:txBody>
                  <a:tcPr marL="68580" marR="68580" marT="0" marB="0" anchor="ctr">
                    <a:solidFill>
                      <a:srgbClr val="307C4F"/>
                    </a:solidFill>
                  </a:tcPr>
                </a:tc>
                <a:tc>
                  <a:txBody>
                    <a:bodyPr/>
                    <a:lstStyle/>
                    <a:p>
                      <a:pPr algn="ctr">
                        <a:lnSpc>
                          <a:spcPct val="115000"/>
                        </a:lnSpc>
                        <a:spcBef>
                          <a:spcPts val="1200"/>
                        </a:spcBef>
                        <a:spcAft>
                          <a:spcPts val="0"/>
                        </a:spcAft>
                        <a:tabLst>
                          <a:tab pos="5486400" algn="r"/>
                        </a:tabLst>
                      </a:pPr>
                      <a:r>
                        <a:rPr lang="en-US" sz="1400" spc="-10" dirty="0">
                          <a:effectLst/>
                        </a:rPr>
                        <a:t>No recognition of farmers’ role in PGRFA management and of their associated rights at the international level in the same terms as IPRs</a:t>
                      </a:r>
                      <a:endParaRPr lang="en-GB" sz="1400" spc="-1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accent3">
                        <a:lumMod val="20000"/>
                        <a:lumOff val="80000"/>
                      </a:schemeClr>
                    </a:solidFill>
                  </a:tcPr>
                </a:tc>
                <a:tc>
                  <a:txBody>
                    <a:bodyPr/>
                    <a:lstStyle/>
                    <a:p>
                      <a:pPr algn="ctr">
                        <a:lnSpc>
                          <a:spcPct val="115000"/>
                        </a:lnSpc>
                        <a:spcBef>
                          <a:spcPts val="1200"/>
                        </a:spcBef>
                        <a:spcAft>
                          <a:spcPts val="0"/>
                        </a:spcAft>
                        <a:tabLst>
                          <a:tab pos="5486400" algn="r"/>
                        </a:tabLst>
                      </a:pPr>
                      <a:r>
                        <a:rPr lang="en-US" sz="1400" spc="-10" dirty="0">
                          <a:effectLst/>
                        </a:rPr>
                        <a:t>Formally recognize Farmers’ Rights at the international law level</a:t>
                      </a:r>
                      <a:endParaRPr lang="en-GB" sz="1400" spc="-10" dirty="0">
                        <a:effectLst/>
                      </a:endParaRPr>
                    </a:p>
                    <a:p>
                      <a:pPr algn="ctr">
                        <a:lnSpc>
                          <a:spcPct val="115000"/>
                        </a:lnSpc>
                        <a:spcBef>
                          <a:spcPts val="1200"/>
                        </a:spcBef>
                        <a:spcAft>
                          <a:spcPts val="0"/>
                        </a:spcAft>
                        <a:tabLst>
                          <a:tab pos="5486400" algn="r"/>
                        </a:tabLst>
                      </a:pPr>
                      <a:r>
                        <a:rPr lang="en-US" sz="1400" spc="-10" dirty="0">
                          <a:effectLst/>
                        </a:rPr>
                        <a:t>Commit to implement these rights at the national level</a:t>
                      </a:r>
                      <a:endParaRPr lang="en-GB" sz="1400" spc="-1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accent3">
                        <a:lumMod val="20000"/>
                        <a:lumOff val="80000"/>
                      </a:schemeClr>
                    </a:solidFill>
                  </a:tcPr>
                </a:tc>
              </a:tr>
              <a:tr h="1414616">
                <a:tc>
                  <a:txBody>
                    <a:bodyPr/>
                    <a:lstStyle/>
                    <a:p>
                      <a:pPr marL="0" lvl="0" indent="0" algn="l">
                        <a:lnSpc>
                          <a:spcPct val="115000"/>
                        </a:lnSpc>
                        <a:spcBef>
                          <a:spcPts val="1200"/>
                        </a:spcBef>
                        <a:spcAft>
                          <a:spcPts val="0"/>
                        </a:spcAft>
                        <a:buFont typeface="+mj-lt"/>
                        <a:buNone/>
                        <a:tabLst>
                          <a:tab pos="457200" algn="l"/>
                        </a:tabLst>
                      </a:pPr>
                      <a:r>
                        <a:rPr lang="en-US" sz="1600" dirty="0" smtClean="0">
                          <a:effectLst/>
                        </a:rPr>
                        <a:t>4.         Facilitated </a:t>
                      </a:r>
                      <a:r>
                        <a:rPr lang="en-US" sz="1600" dirty="0">
                          <a:effectLst/>
                        </a:rPr>
                        <a:t>access</a:t>
                      </a:r>
                      <a:endParaRPr lang="en-GB" sz="1600" dirty="0">
                        <a:effectLst/>
                        <a:latin typeface="Calibri" panose="020F0502020204030204" pitchFamily="34" charset="0"/>
                      </a:endParaRPr>
                    </a:p>
                  </a:txBody>
                  <a:tcPr marL="68580" marR="68580" marT="0" marB="0" anchor="ctr">
                    <a:solidFill>
                      <a:srgbClr val="307C4F"/>
                    </a:solidFill>
                  </a:tcPr>
                </a:tc>
                <a:tc>
                  <a:txBody>
                    <a:bodyPr/>
                    <a:lstStyle/>
                    <a:p>
                      <a:pPr algn="ctr">
                        <a:lnSpc>
                          <a:spcPct val="115000"/>
                        </a:lnSpc>
                        <a:spcBef>
                          <a:spcPts val="1200"/>
                        </a:spcBef>
                        <a:spcAft>
                          <a:spcPts val="0"/>
                        </a:spcAft>
                        <a:tabLst>
                          <a:tab pos="5486400" algn="r"/>
                        </a:tabLst>
                      </a:pPr>
                      <a:r>
                        <a:rPr lang="en-US" sz="1400" spc="-10" dirty="0">
                          <a:effectLst/>
                        </a:rPr>
                        <a:t>Facilitated access is absent for the ultimate beneficiaries i.e. farmers</a:t>
                      </a:r>
                      <a:endParaRPr lang="en-GB" sz="1400" spc="-1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bg1"/>
                    </a:solidFill>
                  </a:tcPr>
                </a:tc>
                <a:tc>
                  <a:txBody>
                    <a:bodyPr/>
                    <a:lstStyle/>
                    <a:p>
                      <a:pPr algn="ctr">
                        <a:lnSpc>
                          <a:spcPct val="115000"/>
                        </a:lnSpc>
                        <a:spcBef>
                          <a:spcPts val="1200"/>
                        </a:spcBef>
                        <a:spcAft>
                          <a:spcPts val="0"/>
                        </a:spcAft>
                        <a:tabLst>
                          <a:tab pos="5486400" algn="r"/>
                        </a:tabLst>
                      </a:pPr>
                      <a:r>
                        <a:rPr lang="en-US" sz="1400" spc="-10" dirty="0">
                          <a:effectLst/>
                        </a:rPr>
                        <a:t>Recognize a direct facilitated access to PGRFA for farmers</a:t>
                      </a:r>
                      <a:endParaRPr lang="en-GB" sz="1400" spc="-10" dirty="0">
                        <a:effectLst/>
                      </a:endParaRPr>
                    </a:p>
                    <a:p>
                      <a:pPr algn="ctr">
                        <a:lnSpc>
                          <a:spcPct val="115000"/>
                        </a:lnSpc>
                        <a:spcBef>
                          <a:spcPts val="1200"/>
                        </a:spcBef>
                        <a:spcAft>
                          <a:spcPts val="0"/>
                        </a:spcAft>
                        <a:tabLst>
                          <a:tab pos="5486400" algn="r"/>
                        </a:tabLst>
                      </a:pPr>
                      <a:r>
                        <a:rPr lang="en-US" sz="1400" spc="-10" dirty="0">
                          <a:effectLst/>
                        </a:rPr>
                        <a:t>Promote sui generis PVP systems to recreate effective farmers’ exemption</a:t>
                      </a:r>
                      <a:endParaRPr lang="en-GB" sz="1400" spc="-1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bg1"/>
                    </a:solidFill>
                  </a:tcPr>
                </a:tc>
              </a:tr>
            </a:tbl>
          </a:graphicData>
        </a:graphic>
      </p:graphicFrame>
      <p:sp>
        <p:nvSpPr>
          <p:cNvPr id="9" name="Rectangle 2"/>
          <p:cNvSpPr>
            <a:spLocks noChangeArrowheads="1"/>
          </p:cNvSpPr>
          <p:nvPr/>
        </p:nvSpPr>
        <p:spPr bwMode="auto">
          <a:xfrm>
            <a:off x="1601788" y="181768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486400" algn="r"/>
              </a:tabLst>
              <a:defRPr>
                <a:solidFill>
                  <a:schemeClr val="tx1"/>
                </a:solidFill>
                <a:latin typeface="Arial" panose="020B0604020202020204" pitchFamily="34" charset="0"/>
              </a:defRPr>
            </a:lvl1pPr>
            <a:lvl2pPr eaLnBrk="0" fontAlgn="base" hangingPunct="0">
              <a:spcBef>
                <a:spcPct val="0"/>
              </a:spcBef>
              <a:spcAft>
                <a:spcPct val="0"/>
              </a:spcAft>
              <a:tabLst>
                <a:tab pos="5486400" algn="r"/>
              </a:tabLst>
              <a:defRPr>
                <a:solidFill>
                  <a:schemeClr val="tx1"/>
                </a:solidFill>
                <a:latin typeface="Arial" panose="020B0604020202020204" pitchFamily="34" charset="0"/>
              </a:defRPr>
            </a:lvl2pPr>
            <a:lvl3pPr eaLnBrk="0" fontAlgn="base" hangingPunct="0">
              <a:spcBef>
                <a:spcPct val="0"/>
              </a:spcBef>
              <a:spcAft>
                <a:spcPct val="0"/>
              </a:spcAft>
              <a:tabLst>
                <a:tab pos="5486400" algn="r"/>
              </a:tabLst>
              <a:defRPr>
                <a:solidFill>
                  <a:schemeClr val="tx1"/>
                </a:solidFill>
                <a:latin typeface="Arial" panose="020B0604020202020204" pitchFamily="34" charset="0"/>
              </a:defRPr>
            </a:lvl3pPr>
            <a:lvl4pPr eaLnBrk="0" fontAlgn="base" hangingPunct="0">
              <a:spcBef>
                <a:spcPct val="0"/>
              </a:spcBef>
              <a:spcAft>
                <a:spcPct val="0"/>
              </a:spcAft>
              <a:tabLst>
                <a:tab pos="5486400" algn="r"/>
              </a:tabLst>
              <a:defRPr>
                <a:solidFill>
                  <a:schemeClr val="tx1"/>
                </a:solidFill>
                <a:latin typeface="Arial" panose="020B0604020202020204" pitchFamily="34" charset="0"/>
              </a:defRPr>
            </a:lvl4pPr>
            <a:lvl5pPr eaLnBrk="0" fontAlgn="base" hangingPunct="0">
              <a:spcBef>
                <a:spcPct val="0"/>
              </a:spcBef>
              <a:spcAft>
                <a:spcPct val="0"/>
              </a:spcAft>
              <a:tabLst>
                <a:tab pos="5486400" algn="r"/>
              </a:tabLst>
              <a:defRPr>
                <a:solidFill>
                  <a:schemeClr val="tx1"/>
                </a:solidFill>
                <a:latin typeface="Arial" panose="020B0604020202020204" pitchFamily="34" charset="0"/>
              </a:defRPr>
            </a:lvl5pPr>
            <a:lvl6pPr eaLnBrk="0" fontAlgn="base" hangingPunct="0">
              <a:spcBef>
                <a:spcPct val="0"/>
              </a:spcBef>
              <a:spcAft>
                <a:spcPct val="0"/>
              </a:spcAft>
              <a:tabLst>
                <a:tab pos="5486400" algn="r"/>
              </a:tabLst>
              <a:defRPr>
                <a:solidFill>
                  <a:schemeClr val="tx1"/>
                </a:solidFill>
                <a:latin typeface="Arial" panose="020B0604020202020204" pitchFamily="34" charset="0"/>
              </a:defRPr>
            </a:lvl6pPr>
            <a:lvl7pPr eaLnBrk="0" fontAlgn="base" hangingPunct="0">
              <a:spcBef>
                <a:spcPct val="0"/>
              </a:spcBef>
              <a:spcAft>
                <a:spcPct val="0"/>
              </a:spcAft>
              <a:tabLst>
                <a:tab pos="5486400" algn="r"/>
              </a:tabLst>
              <a:defRPr>
                <a:solidFill>
                  <a:schemeClr val="tx1"/>
                </a:solidFill>
                <a:latin typeface="Arial" panose="020B0604020202020204" pitchFamily="34" charset="0"/>
              </a:defRPr>
            </a:lvl7pPr>
            <a:lvl8pPr eaLnBrk="0" fontAlgn="base" hangingPunct="0">
              <a:spcBef>
                <a:spcPct val="0"/>
              </a:spcBef>
              <a:spcAft>
                <a:spcPct val="0"/>
              </a:spcAft>
              <a:tabLst>
                <a:tab pos="5486400" algn="r"/>
              </a:tabLst>
              <a:defRPr>
                <a:solidFill>
                  <a:schemeClr val="tx1"/>
                </a:solidFill>
                <a:latin typeface="Arial" panose="020B0604020202020204" pitchFamily="34" charset="0"/>
              </a:defRPr>
            </a:lvl8pPr>
            <a:lvl9pPr eaLnBrk="0" fontAlgn="base" hangingPunct="0">
              <a:spcBef>
                <a:spcPct val="0"/>
              </a:spcBef>
              <a:spcAft>
                <a:spcPct val="0"/>
              </a:spcAft>
              <a:tabLst>
                <a:tab pos="5486400"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486400" algn="r"/>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274555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txBox="1">
            <a:spLocks noGrp="1"/>
          </p:cNvSpPr>
          <p:nvPr>
            <p:ph type="title"/>
          </p:nvPr>
        </p:nvSpPr>
        <p:spPr>
          <a:xfrm>
            <a:off x="0" y="222890"/>
            <a:ext cx="9144000" cy="1246495"/>
          </a:xfrm>
          <a:prstGeom prst="rect">
            <a:avLst/>
          </a:prstGeom>
          <a:solidFill>
            <a:srgbClr val="245E3B"/>
          </a:solidFill>
        </p:spPr>
        <p:txBody>
          <a:bodyPr wrap="square" rtlCol="0">
            <a:spAutoFit/>
          </a:bodyPr>
          <a:lstStyle/>
          <a:p>
            <a:pPr algn="l"/>
            <a:r>
              <a:rPr lang="en-US" sz="2500" b="1" dirty="0" smtClean="0">
                <a:solidFill>
                  <a:schemeClr val="bg1"/>
                </a:solidFill>
              </a:rPr>
              <a:t/>
            </a:r>
            <a:br>
              <a:rPr lang="en-US" sz="2500" b="1" dirty="0" smtClean="0">
                <a:solidFill>
                  <a:schemeClr val="bg1"/>
                </a:solidFill>
              </a:rPr>
            </a:br>
            <a:r>
              <a:rPr lang="en-US" sz="2500" b="1" dirty="0" smtClean="0">
                <a:solidFill>
                  <a:schemeClr val="bg1"/>
                </a:solidFill>
              </a:rPr>
              <a:t>    Overall research question</a:t>
            </a:r>
            <a:r>
              <a:rPr lang="en-US" sz="2500" b="1" dirty="0" smtClean="0">
                <a:solidFill>
                  <a:schemeClr val="bg1"/>
                </a:solidFill>
              </a:rPr>
              <a:t/>
            </a:r>
            <a:br>
              <a:rPr lang="en-US" sz="2500" b="1" dirty="0" smtClean="0">
                <a:solidFill>
                  <a:schemeClr val="bg1"/>
                </a:solidFill>
              </a:rPr>
            </a:br>
            <a:endParaRPr lang="fr-BE" sz="2500" b="1" dirty="0">
              <a:solidFill>
                <a:schemeClr val="bg1"/>
              </a:solidFill>
            </a:endParaRPr>
          </a:p>
        </p:txBody>
      </p:sp>
      <p:sp>
        <p:nvSpPr>
          <p:cNvPr id="9" name="Rectangle 8"/>
          <p:cNvSpPr/>
          <p:nvPr/>
        </p:nvSpPr>
        <p:spPr>
          <a:xfrm>
            <a:off x="4644008" y="0"/>
            <a:ext cx="4499992" cy="6453336"/>
          </a:xfrm>
          <a:prstGeom prst="rect">
            <a:avLst/>
          </a:prstGeom>
          <a:solidFill>
            <a:srgbClr val="1E4E31"/>
          </a:solidFill>
          <a:ln>
            <a:solidFill>
              <a:srgbClr val="245E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Espace réservé du contenu 2"/>
          <p:cNvSpPr>
            <a:spLocks noGrp="1"/>
          </p:cNvSpPr>
          <p:nvPr>
            <p:ph idx="1"/>
          </p:nvPr>
        </p:nvSpPr>
        <p:spPr>
          <a:xfrm>
            <a:off x="0" y="1600200"/>
            <a:ext cx="4644008" cy="5141168"/>
          </a:xfrm>
        </p:spPr>
        <p:txBody>
          <a:bodyPr>
            <a:normAutofit/>
          </a:bodyPr>
          <a:lstStyle/>
          <a:p>
            <a:pPr marL="0" indent="0" algn="ctr">
              <a:buNone/>
            </a:pPr>
            <a:endParaRPr lang="en-US" sz="2400" dirty="0" smtClean="0"/>
          </a:p>
          <a:p>
            <a:pPr marL="0" indent="0" algn="ctr">
              <a:buNone/>
            </a:pPr>
            <a:endParaRPr lang="en-US" sz="2400" dirty="0"/>
          </a:p>
          <a:p>
            <a:pPr marL="0" indent="0" algn="ctr">
              <a:buNone/>
            </a:pPr>
            <a:r>
              <a:rPr lang="en-US" sz="2400" dirty="0" smtClean="0"/>
              <a:t>“W</a:t>
            </a:r>
            <a:r>
              <a:rPr lang="en-GB" sz="2400" dirty="0" err="1" smtClean="0"/>
              <a:t>hy</a:t>
            </a:r>
            <a:r>
              <a:rPr lang="en-GB" sz="2400" dirty="0" smtClean="0"/>
              <a:t> are </a:t>
            </a:r>
            <a:r>
              <a:rPr lang="en-GB" sz="2400" dirty="0"/>
              <a:t>current </a:t>
            </a:r>
            <a:r>
              <a:rPr lang="en-GB" sz="2400" dirty="0" smtClean="0"/>
              <a:t>seed </a:t>
            </a:r>
            <a:r>
              <a:rPr lang="en-GB" sz="2400" dirty="0" smtClean="0"/>
              <a:t>exchanges </a:t>
            </a:r>
            <a:r>
              <a:rPr lang="en-GB" sz="2400" dirty="0"/>
              <a:t>problematic and </a:t>
            </a:r>
            <a:r>
              <a:rPr lang="en-GB" sz="2400" dirty="0" smtClean="0"/>
              <a:t>how can  </a:t>
            </a:r>
            <a:r>
              <a:rPr lang="en-GB" sz="2400" dirty="0"/>
              <a:t>conservation, sustainable use, </a:t>
            </a:r>
            <a:r>
              <a:rPr lang="en-GB" sz="2400" dirty="0" smtClean="0"/>
              <a:t>and access </a:t>
            </a:r>
            <a:r>
              <a:rPr lang="en-GB" sz="2400" dirty="0"/>
              <a:t>and benefit-sharing provisions under the Treaty </a:t>
            </a:r>
            <a:r>
              <a:rPr lang="en-GB" sz="2400" dirty="0" smtClean="0"/>
              <a:t>be </a:t>
            </a:r>
            <a:r>
              <a:rPr lang="en-GB" sz="2400" dirty="0"/>
              <a:t>promoted for food </a:t>
            </a:r>
            <a:r>
              <a:rPr lang="en-GB" sz="2400" dirty="0" smtClean="0"/>
              <a:t>security </a:t>
            </a:r>
            <a:r>
              <a:rPr lang="en-GB" sz="2400" dirty="0"/>
              <a:t>and sustainable agriculture </a:t>
            </a:r>
            <a:r>
              <a:rPr lang="en-GB" sz="2400" dirty="0" smtClean="0"/>
              <a:t>purposes using the theory of the </a:t>
            </a:r>
            <a:r>
              <a:rPr lang="en-GB" sz="2400" dirty="0" smtClean="0"/>
              <a:t>commons?”</a:t>
            </a:r>
            <a:r>
              <a:rPr lang="en-US" sz="2400" dirty="0" smtClean="0"/>
              <a:t> </a:t>
            </a:r>
            <a:endParaRPr lang="en-US" sz="2400" dirty="0" smtClean="0"/>
          </a:p>
          <a:p>
            <a:pPr marL="0" indent="0" algn="ctr">
              <a:buNone/>
            </a:pPr>
            <a:endParaRPr lang="en-US" sz="2400" dirty="0" smtClean="0"/>
          </a:p>
        </p:txBody>
      </p:sp>
      <p:sp>
        <p:nvSpPr>
          <p:cNvPr id="4" name="Espace réservé du numéro de diapositive 3"/>
          <p:cNvSpPr>
            <a:spLocks noGrp="1"/>
          </p:cNvSpPr>
          <p:nvPr>
            <p:ph type="sldNum" sz="quarter" idx="12"/>
          </p:nvPr>
        </p:nvSpPr>
        <p:spPr/>
        <p:txBody>
          <a:bodyPr/>
          <a:lstStyle/>
          <a:p>
            <a:fld id="{333E8348-C41C-4DD4-8846-29AEC3B4B42F}" type="slidenum">
              <a:rPr lang="en-US" smtClean="0"/>
              <a:t>2</a:t>
            </a:fld>
            <a:endParaRPr lang="en-US"/>
          </a:p>
        </p:txBody>
      </p:sp>
      <p:pic>
        <p:nvPicPr>
          <p:cNvPr id="7" name="Picture 6"/>
          <p:cNvPicPr>
            <a:picLocks noChangeAspect="1"/>
          </p:cNvPicPr>
          <p:nvPr/>
        </p:nvPicPr>
        <p:blipFill>
          <a:blip r:embed="rId2"/>
          <a:stretch>
            <a:fillRect/>
          </a:stretch>
        </p:blipFill>
        <p:spPr>
          <a:xfrm>
            <a:off x="4753585" y="67776"/>
            <a:ext cx="4280837" cy="6317784"/>
          </a:xfrm>
          <a:prstGeom prst="rect">
            <a:avLst/>
          </a:prstGeom>
          <a:ln>
            <a:solidFill>
              <a:srgbClr val="1E4E31"/>
            </a:solidFill>
          </a:ln>
        </p:spPr>
      </p:pic>
    </p:spTree>
    <p:extLst>
      <p:ext uri="{BB962C8B-B14F-4D97-AF65-F5344CB8AC3E}">
        <p14:creationId xmlns:p14="http://schemas.microsoft.com/office/powerpoint/2010/main" val="1535327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txBox="1">
            <a:spLocks/>
          </p:cNvSpPr>
          <p:nvPr/>
        </p:nvSpPr>
        <p:spPr>
          <a:xfrm>
            <a:off x="-36512" y="274638"/>
            <a:ext cx="9144000" cy="1143000"/>
          </a:xfrm>
          <a:prstGeom prst="rect">
            <a:avLst/>
          </a:prstGeom>
          <a:solidFill>
            <a:srgbClr val="245E3B"/>
          </a:solidFill>
          <a:ln>
            <a:solidFill>
              <a:schemeClr val="accent3">
                <a:lumMod val="40000"/>
                <a:lumOff val="60000"/>
              </a:schemeClr>
            </a:solid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261938" lvl="1" algn="ctr" rtl="0">
              <a:spcBef>
                <a:spcPct val="0"/>
              </a:spcBef>
            </a:pPr>
            <a:r>
              <a:rPr lang="en-US" sz="2500" kern="0" dirty="0" smtClean="0">
                <a:solidFill>
                  <a:schemeClr val="bg1"/>
                </a:solidFill>
              </a:rPr>
              <a:t>Results and recommendations for current Treaty review process</a:t>
            </a:r>
          </a:p>
          <a:p>
            <a:pPr marL="261938" lvl="1" algn="l" rtl="0">
              <a:spcBef>
                <a:spcPct val="0"/>
              </a:spcBef>
            </a:pPr>
            <a:endParaRPr lang="en-US" sz="2500" kern="0" dirty="0">
              <a:solidFill>
                <a:schemeClr val="bg1"/>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088161634"/>
              </p:ext>
            </p:extLst>
          </p:nvPr>
        </p:nvGraphicFramePr>
        <p:xfrm>
          <a:off x="251520" y="1032710"/>
          <a:ext cx="8172400" cy="5825290"/>
        </p:xfrm>
        <a:graphic>
          <a:graphicData uri="http://schemas.openxmlformats.org/drawingml/2006/table">
            <a:tbl>
              <a:tblPr firstRow="1" firstCol="1" bandRow="1">
                <a:tableStyleId>{5C22544A-7EE6-4342-B048-85BDC9FD1C3A}</a:tableStyleId>
              </a:tblPr>
              <a:tblGrid>
                <a:gridCol w="2093763"/>
                <a:gridCol w="2647557"/>
                <a:gridCol w="3431080"/>
              </a:tblGrid>
              <a:tr h="1270389">
                <a:tc>
                  <a:txBody>
                    <a:bodyPr/>
                    <a:lstStyle/>
                    <a:p>
                      <a:pPr marL="228600" lvl="0" indent="-228600" algn="l">
                        <a:lnSpc>
                          <a:spcPct val="115000"/>
                        </a:lnSpc>
                        <a:spcBef>
                          <a:spcPts val="1200"/>
                        </a:spcBef>
                        <a:spcAft>
                          <a:spcPts val="0"/>
                        </a:spcAft>
                        <a:buFont typeface="+mj-lt"/>
                        <a:buAutoNum type="arabicPeriod" startAt="5"/>
                        <a:tabLst>
                          <a:tab pos="457200" algn="l"/>
                        </a:tabLst>
                      </a:pPr>
                      <a:r>
                        <a:rPr lang="en-US" sz="1800" dirty="0" smtClean="0">
                          <a:effectLst/>
                        </a:rPr>
                        <a:t>Benefit-sharing/ </a:t>
                      </a:r>
                      <a:r>
                        <a:rPr lang="en-US" sz="1800" dirty="0">
                          <a:effectLst/>
                        </a:rPr>
                        <a:t>Benefit-sharing Fund</a:t>
                      </a:r>
                      <a:endParaRPr lang="en-GB" sz="1800" dirty="0">
                        <a:effectLst/>
                        <a:latin typeface="Calibri" panose="020F0502020204030204" pitchFamily="34" charset="0"/>
                      </a:endParaRPr>
                    </a:p>
                  </a:txBody>
                  <a:tcPr marL="55435" marR="55435" marT="0" marB="0" anchor="ctr">
                    <a:solidFill>
                      <a:srgbClr val="307C4F"/>
                    </a:solidFill>
                  </a:tcPr>
                </a:tc>
                <a:tc>
                  <a:txBody>
                    <a:bodyPr/>
                    <a:lstStyle/>
                    <a:p>
                      <a:pPr algn="ctr">
                        <a:lnSpc>
                          <a:spcPct val="115000"/>
                        </a:lnSpc>
                        <a:spcBef>
                          <a:spcPts val="1200"/>
                        </a:spcBef>
                        <a:spcAft>
                          <a:spcPts val="0"/>
                        </a:spcAft>
                        <a:tabLst>
                          <a:tab pos="5486400" algn="r"/>
                        </a:tabLst>
                      </a:pPr>
                      <a:r>
                        <a:rPr lang="en-US" sz="1400" spc="-10" dirty="0">
                          <a:effectLst/>
                        </a:rPr>
                        <a:t>Farmers are put in a passive situation of beneficiaries denying their de facto  active role as main stakeholder in the food production chain</a:t>
                      </a:r>
                      <a:endParaRPr lang="en-GB" sz="1400" spc="-1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5435" marR="55435" marT="0" marB="0" anchor="ctr">
                    <a:solidFill>
                      <a:srgbClr val="307C4F"/>
                    </a:solidFill>
                  </a:tcPr>
                </a:tc>
                <a:tc>
                  <a:txBody>
                    <a:bodyPr/>
                    <a:lstStyle/>
                    <a:p>
                      <a:pPr algn="ctr">
                        <a:lnSpc>
                          <a:spcPct val="115000"/>
                        </a:lnSpc>
                        <a:spcBef>
                          <a:spcPts val="1200"/>
                        </a:spcBef>
                        <a:spcAft>
                          <a:spcPts val="0"/>
                        </a:spcAft>
                        <a:tabLst>
                          <a:tab pos="5486400" algn="r"/>
                        </a:tabLst>
                      </a:pPr>
                      <a:r>
                        <a:rPr lang="en-US" sz="1400" spc="-10" dirty="0">
                          <a:effectLst/>
                        </a:rPr>
                        <a:t>Benefits of the Treaty should reach all beneficiaries</a:t>
                      </a:r>
                      <a:endParaRPr lang="en-GB" sz="1400" spc="-10" dirty="0">
                        <a:effectLst/>
                      </a:endParaRPr>
                    </a:p>
                    <a:p>
                      <a:pPr algn="ctr">
                        <a:lnSpc>
                          <a:spcPct val="115000"/>
                        </a:lnSpc>
                        <a:spcBef>
                          <a:spcPts val="1200"/>
                        </a:spcBef>
                        <a:spcAft>
                          <a:spcPts val="0"/>
                        </a:spcAft>
                        <a:tabLst>
                          <a:tab pos="5486400" algn="r"/>
                        </a:tabLst>
                      </a:pPr>
                      <a:r>
                        <a:rPr lang="en-US" sz="1400" spc="-10" dirty="0">
                          <a:effectLst/>
                        </a:rPr>
                        <a:t>Reposition Farmers as active stakeholders in the Treaty, MLS and BSF management</a:t>
                      </a:r>
                      <a:endParaRPr lang="en-GB" sz="1400" spc="-1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5435" marR="55435" marT="0" marB="0" anchor="ctr">
                    <a:solidFill>
                      <a:srgbClr val="307C4F"/>
                    </a:solidFill>
                  </a:tcPr>
                </a:tc>
              </a:tr>
              <a:tr h="1670146">
                <a:tc>
                  <a:txBody>
                    <a:bodyPr/>
                    <a:lstStyle/>
                    <a:p>
                      <a:pPr marL="0" lvl="0" indent="0" algn="l">
                        <a:lnSpc>
                          <a:spcPct val="115000"/>
                        </a:lnSpc>
                        <a:spcBef>
                          <a:spcPts val="1200"/>
                        </a:spcBef>
                        <a:spcAft>
                          <a:spcPts val="0"/>
                        </a:spcAft>
                        <a:buFont typeface="+mj-lt"/>
                        <a:buNone/>
                        <a:tabLst>
                          <a:tab pos="457200" algn="l"/>
                        </a:tabLst>
                      </a:pPr>
                      <a:r>
                        <a:rPr lang="en-US" sz="1800" dirty="0" smtClean="0">
                          <a:effectLst/>
                        </a:rPr>
                        <a:t>6. Information </a:t>
                      </a:r>
                      <a:r>
                        <a:rPr lang="en-US" sz="1800" dirty="0">
                          <a:effectLst/>
                        </a:rPr>
                        <a:t>/ knowledge</a:t>
                      </a:r>
                      <a:endParaRPr lang="en-GB" sz="1800" dirty="0">
                        <a:effectLst/>
                        <a:latin typeface="Calibri" panose="020F0502020204030204" pitchFamily="34" charset="0"/>
                      </a:endParaRPr>
                    </a:p>
                  </a:txBody>
                  <a:tcPr marL="55435" marR="55435" marT="0" marB="0" anchor="ctr">
                    <a:solidFill>
                      <a:srgbClr val="307C4F"/>
                    </a:solidFill>
                  </a:tcPr>
                </a:tc>
                <a:tc>
                  <a:txBody>
                    <a:bodyPr/>
                    <a:lstStyle/>
                    <a:p>
                      <a:pPr algn="ctr">
                        <a:lnSpc>
                          <a:spcPct val="115000"/>
                        </a:lnSpc>
                        <a:spcBef>
                          <a:spcPts val="1200"/>
                        </a:spcBef>
                        <a:spcAft>
                          <a:spcPts val="0"/>
                        </a:spcAft>
                        <a:tabLst>
                          <a:tab pos="5486400" algn="r"/>
                        </a:tabLst>
                      </a:pPr>
                      <a:r>
                        <a:rPr lang="en-US" sz="1400" spc="-10" dirty="0">
                          <a:effectLst/>
                        </a:rPr>
                        <a:t>Appropriation, Protection</a:t>
                      </a:r>
                      <a:endParaRPr lang="en-GB" sz="1400" spc="-10" dirty="0">
                        <a:effectLst/>
                      </a:endParaRPr>
                    </a:p>
                    <a:p>
                      <a:pPr algn="ctr">
                        <a:lnSpc>
                          <a:spcPct val="115000"/>
                        </a:lnSpc>
                        <a:spcBef>
                          <a:spcPts val="1200"/>
                        </a:spcBef>
                        <a:spcAft>
                          <a:spcPts val="0"/>
                        </a:spcAft>
                        <a:tabLst>
                          <a:tab pos="5486400" algn="r"/>
                        </a:tabLst>
                      </a:pPr>
                      <a:r>
                        <a:rPr lang="en-US" sz="1400" spc="-10" dirty="0">
                          <a:effectLst/>
                        </a:rPr>
                        <a:t>Availability mainly of one type of information of interest to breeders</a:t>
                      </a:r>
                      <a:endParaRPr lang="en-GB" sz="1400" spc="-1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5435" marR="55435" marT="0" marB="0" anchor="ctr">
                    <a:solidFill>
                      <a:schemeClr val="accent3">
                        <a:lumMod val="20000"/>
                        <a:lumOff val="80000"/>
                      </a:schemeClr>
                    </a:solidFill>
                  </a:tcPr>
                </a:tc>
                <a:tc>
                  <a:txBody>
                    <a:bodyPr/>
                    <a:lstStyle/>
                    <a:p>
                      <a:pPr algn="ctr">
                        <a:lnSpc>
                          <a:spcPct val="115000"/>
                        </a:lnSpc>
                        <a:spcBef>
                          <a:spcPts val="1200"/>
                        </a:spcBef>
                        <a:spcAft>
                          <a:spcPts val="0"/>
                        </a:spcAft>
                        <a:tabLst>
                          <a:tab pos="5486400" algn="r"/>
                        </a:tabLst>
                      </a:pPr>
                      <a:r>
                        <a:rPr lang="en-US" sz="1400" spc="-10" dirty="0">
                          <a:effectLst/>
                        </a:rPr>
                        <a:t>Develop the GLIS keeping in mind the overall goals of the Treaty and the needs of smallholder farmers</a:t>
                      </a:r>
                      <a:endParaRPr lang="en-GB" sz="1400" spc="-10" dirty="0">
                        <a:effectLst/>
                      </a:endParaRPr>
                    </a:p>
                    <a:p>
                      <a:pPr algn="ctr">
                        <a:lnSpc>
                          <a:spcPct val="115000"/>
                        </a:lnSpc>
                        <a:spcBef>
                          <a:spcPts val="1200"/>
                        </a:spcBef>
                        <a:spcAft>
                          <a:spcPts val="0"/>
                        </a:spcAft>
                        <a:tabLst>
                          <a:tab pos="5486400" algn="r"/>
                        </a:tabLst>
                      </a:pPr>
                      <a:r>
                        <a:rPr lang="en-US" sz="1400" spc="-10" dirty="0">
                          <a:effectLst/>
                        </a:rPr>
                        <a:t>Seek means to turn the MLS into a space where traditional knowledge would be protected from misappropriation</a:t>
                      </a:r>
                      <a:endParaRPr lang="en-GB" sz="1400" spc="-1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5435" marR="55435" marT="0" marB="0" anchor="ctr">
                    <a:solidFill>
                      <a:schemeClr val="accent3">
                        <a:lumMod val="20000"/>
                        <a:lumOff val="80000"/>
                      </a:schemeClr>
                    </a:solidFill>
                  </a:tcPr>
                </a:tc>
              </a:tr>
              <a:tr h="1642256">
                <a:tc>
                  <a:txBody>
                    <a:bodyPr/>
                    <a:lstStyle/>
                    <a:p>
                      <a:pPr marL="0" lvl="0" indent="0" algn="l">
                        <a:lnSpc>
                          <a:spcPct val="115000"/>
                        </a:lnSpc>
                        <a:spcBef>
                          <a:spcPts val="1200"/>
                        </a:spcBef>
                        <a:spcAft>
                          <a:spcPts val="0"/>
                        </a:spcAft>
                        <a:buFont typeface="+mj-lt"/>
                        <a:buNone/>
                        <a:tabLst>
                          <a:tab pos="457200" algn="l"/>
                        </a:tabLst>
                      </a:pPr>
                      <a:r>
                        <a:rPr lang="en-US" sz="1800" dirty="0" smtClean="0">
                          <a:effectLst/>
                        </a:rPr>
                        <a:t>7. Third </a:t>
                      </a:r>
                      <a:r>
                        <a:rPr lang="en-US" sz="1800" dirty="0">
                          <a:effectLst/>
                        </a:rPr>
                        <a:t>Party Beneficiary</a:t>
                      </a:r>
                      <a:endParaRPr lang="en-GB" sz="1800" dirty="0">
                        <a:effectLst/>
                        <a:latin typeface="Calibri" panose="020F0502020204030204" pitchFamily="34" charset="0"/>
                      </a:endParaRPr>
                    </a:p>
                  </a:txBody>
                  <a:tcPr marL="55435" marR="55435" marT="0" marB="0" anchor="ctr">
                    <a:solidFill>
                      <a:srgbClr val="307C4F"/>
                    </a:solidFill>
                  </a:tcPr>
                </a:tc>
                <a:tc>
                  <a:txBody>
                    <a:bodyPr/>
                    <a:lstStyle/>
                    <a:p>
                      <a:pPr algn="ctr">
                        <a:lnSpc>
                          <a:spcPct val="115000"/>
                        </a:lnSpc>
                        <a:spcBef>
                          <a:spcPts val="1200"/>
                        </a:spcBef>
                        <a:spcAft>
                          <a:spcPts val="0"/>
                        </a:spcAft>
                        <a:tabLst>
                          <a:tab pos="5486400" algn="r"/>
                        </a:tabLst>
                      </a:pPr>
                      <a:r>
                        <a:rPr lang="en-US" sz="1400" spc="-10">
                          <a:effectLst/>
                        </a:rPr>
                        <a:t>Preservation of MLS rights, but not preservation of all stakeholders’ rights.</a:t>
                      </a:r>
                      <a:endParaRPr lang="en-GB" sz="1400" spc="-10">
                        <a:effectLst/>
                      </a:endParaRPr>
                    </a:p>
                    <a:p>
                      <a:pPr algn="ctr">
                        <a:lnSpc>
                          <a:spcPct val="115000"/>
                        </a:lnSpc>
                        <a:spcBef>
                          <a:spcPts val="1200"/>
                        </a:spcBef>
                        <a:spcAft>
                          <a:spcPts val="0"/>
                        </a:spcAft>
                        <a:tabLst>
                          <a:tab pos="5486400" algn="r"/>
                        </a:tabLst>
                      </a:pPr>
                      <a:r>
                        <a:rPr lang="en-US" sz="1400" spc="-10">
                          <a:effectLst/>
                        </a:rPr>
                        <a:t>Lack of system to balance powers</a:t>
                      </a:r>
                      <a:endParaRPr lang="en-GB" sz="1400" spc="-10">
                        <a:effectLst/>
                        <a:latin typeface="Calibri" panose="020F0502020204030204" pitchFamily="34" charset="0"/>
                        <a:ea typeface="Times New Roman" panose="02020603050405020304" pitchFamily="18" charset="0"/>
                        <a:cs typeface="Times New Roman" panose="02020603050405020304" pitchFamily="18" charset="0"/>
                      </a:endParaRPr>
                    </a:p>
                  </a:txBody>
                  <a:tcPr marL="55435" marR="55435" marT="0" marB="0" anchor="ctr">
                    <a:solidFill>
                      <a:schemeClr val="bg1"/>
                    </a:solidFill>
                  </a:tcPr>
                </a:tc>
                <a:tc>
                  <a:txBody>
                    <a:bodyPr/>
                    <a:lstStyle/>
                    <a:p>
                      <a:pPr algn="ctr">
                        <a:lnSpc>
                          <a:spcPct val="115000"/>
                        </a:lnSpc>
                        <a:spcBef>
                          <a:spcPts val="1200"/>
                        </a:spcBef>
                        <a:spcAft>
                          <a:spcPts val="0"/>
                        </a:spcAft>
                        <a:tabLst>
                          <a:tab pos="5486400" algn="r"/>
                        </a:tabLst>
                      </a:pPr>
                      <a:r>
                        <a:rPr lang="en-US" sz="1400" spc="-10" dirty="0">
                          <a:effectLst/>
                        </a:rPr>
                        <a:t>Advertise on the 3PB’s role &amp; procedures to the Treaty community and the public</a:t>
                      </a:r>
                      <a:endParaRPr lang="en-GB" sz="1400" spc="-10" dirty="0">
                        <a:effectLst/>
                      </a:endParaRPr>
                    </a:p>
                    <a:p>
                      <a:pPr algn="ctr">
                        <a:lnSpc>
                          <a:spcPct val="115000"/>
                        </a:lnSpc>
                        <a:spcBef>
                          <a:spcPts val="1200"/>
                        </a:spcBef>
                        <a:spcAft>
                          <a:spcPts val="0"/>
                        </a:spcAft>
                        <a:tabLst>
                          <a:tab pos="5486400" algn="r"/>
                        </a:tabLst>
                      </a:pPr>
                      <a:r>
                        <a:rPr lang="en-US" sz="1400" spc="-10" dirty="0">
                          <a:effectLst/>
                        </a:rPr>
                        <a:t>Deal with 3PB cases in a more transparent way</a:t>
                      </a:r>
                      <a:endParaRPr lang="en-GB" sz="1400" spc="-10" dirty="0">
                        <a:effectLst/>
                      </a:endParaRPr>
                    </a:p>
                    <a:p>
                      <a:pPr algn="ctr">
                        <a:lnSpc>
                          <a:spcPct val="115000"/>
                        </a:lnSpc>
                        <a:spcBef>
                          <a:spcPts val="1200"/>
                        </a:spcBef>
                        <a:spcAft>
                          <a:spcPts val="0"/>
                        </a:spcAft>
                        <a:tabLst>
                          <a:tab pos="5486400" algn="r"/>
                        </a:tabLst>
                      </a:pPr>
                      <a:r>
                        <a:rPr lang="en-US" sz="1400" spc="-10" dirty="0">
                          <a:effectLst/>
                        </a:rPr>
                        <a:t>Expand 3PB’s mandate to compliance</a:t>
                      </a:r>
                      <a:endParaRPr lang="en-GB" sz="1400" spc="-1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5435" marR="55435" marT="0" marB="0" anchor="ctr">
                    <a:solidFill>
                      <a:schemeClr val="bg1"/>
                    </a:solidFill>
                  </a:tcPr>
                </a:tc>
              </a:tr>
              <a:tr h="1242499">
                <a:tc>
                  <a:txBody>
                    <a:bodyPr/>
                    <a:lstStyle/>
                    <a:p>
                      <a:pPr marL="0" lvl="0" indent="0" algn="l">
                        <a:lnSpc>
                          <a:spcPct val="115000"/>
                        </a:lnSpc>
                        <a:spcBef>
                          <a:spcPts val="1200"/>
                        </a:spcBef>
                        <a:spcAft>
                          <a:spcPts val="0"/>
                        </a:spcAft>
                        <a:buFont typeface="+mj-lt"/>
                        <a:buNone/>
                        <a:tabLst>
                          <a:tab pos="457200" algn="l"/>
                        </a:tabLst>
                      </a:pPr>
                      <a:r>
                        <a:rPr lang="en-US" sz="1800" dirty="0" smtClean="0">
                          <a:effectLst/>
                        </a:rPr>
                        <a:t>8. Participation </a:t>
                      </a:r>
                      <a:r>
                        <a:rPr lang="en-US" sz="1800" dirty="0">
                          <a:effectLst/>
                        </a:rPr>
                        <a:t>/ governance</a:t>
                      </a:r>
                      <a:endParaRPr lang="en-GB" sz="1800" dirty="0">
                        <a:effectLst/>
                        <a:latin typeface="Calibri" panose="020F0502020204030204" pitchFamily="34" charset="0"/>
                      </a:endParaRPr>
                    </a:p>
                  </a:txBody>
                  <a:tcPr marL="55435" marR="55435" marT="0" marB="0" anchor="ctr">
                    <a:solidFill>
                      <a:srgbClr val="307C4F"/>
                    </a:solidFill>
                  </a:tcPr>
                </a:tc>
                <a:tc>
                  <a:txBody>
                    <a:bodyPr/>
                    <a:lstStyle/>
                    <a:p>
                      <a:pPr algn="ctr">
                        <a:lnSpc>
                          <a:spcPct val="115000"/>
                        </a:lnSpc>
                        <a:spcBef>
                          <a:spcPts val="1200"/>
                        </a:spcBef>
                        <a:spcAft>
                          <a:spcPts val="0"/>
                        </a:spcAft>
                        <a:tabLst>
                          <a:tab pos="5486400" algn="r"/>
                        </a:tabLst>
                      </a:pPr>
                      <a:r>
                        <a:rPr lang="en-US" sz="1400" spc="-10" dirty="0">
                          <a:effectLst/>
                        </a:rPr>
                        <a:t>Governance of MLS remains at state level</a:t>
                      </a:r>
                      <a:endParaRPr lang="en-GB" sz="1400" spc="-10" dirty="0">
                        <a:effectLst/>
                      </a:endParaRPr>
                    </a:p>
                    <a:p>
                      <a:pPr algn="ctr">
                        <a:lnSpc>
                          <a:spcPct val="115000"/>
                        </a:lnSpc>
                        <a:spcBef>
                          <a:spcPts val="1200"/>
                        </a:spcBef>
                        <a:spcAft>
                          <a:spcPts val="0"/>
                        </a:spcAft>
                        <a:tabLst>
                          <a:tab pos="5486400" algn="r"/>
                        </a:tabLst>
                      </a:pPr>
                      <a:r>
                        <a:rPr lang="en-US" sz="1400" spc="-10" dirty="0">
                          <a:effectLst/>
                        </a:rPr>
                        <a:t>Lack of inclusion of all stakeholders at all levels Problem of trust</a:t>
                      </a:r>
                      <a:endParaRPr lang="en-GB" sz="1400" spc="-1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5435" marR="55435" marT="0" marB="0" anchor="ctr">
                    <a:solidFill>
                      <a:schemeClr val="accent3">
                        <a:lumMod val="20000"/>
                        <a:lumOff val="80000"/>
                      </a:schemeClr>
                    </a:solidFill>
                  </a:tcPr>
                </a:tc>
                <a:tc>
                  <a:txBody>
                    <a:bodyPr/>
                    <a:lstStyle/>
                    <a:p>
                      <a:pPr algn="ctr">
                        <a:lnSpc>
                          <a:spcPct val="115000"/>
                        </a:lnSpc>
                        <a:spcBef>
                          <a:spcPts val="1200"/>
                        </a:spcBef>
                        <a:spcAft>
                          <a:spcPts val="0"/>
                        </a:spcAft>
                        <a:tabLst>
                          <a:tab pos="5486400" algn="r"/>
                        </a:tabLst>
                      </a:pPr>
                      <a:r>
                        <a:rPr lang="en-US" sz="1400" spc="-10" dirty="0">
                          <a:effectLst/>
                        </a:rPr>
                        <a:t>Allow all stakeholders to effectively participate in the global seed commons </a:t>
                      </a:r>
                      <a:r>
                        <a:rPr lang="en-US" sz="1400" spc="-10" dirty="0" smtClean="0">
                          <a:effectLst/>
                        </a:rPr>
                        <a:t>governance </a:t>
                      </a:r>
                    </a:p>
                    <a:p>
                      <a:pPr algn="ctr">
                        <a:lnSpc>
                          <a:spcPct val="115000"/>
                        </a:lnSpc>
                        <a:spcBef>
                          <a:spcPts val="1200"/>
                        </a:spcBef>
                        <a:spcAft>
                          <a:spcPts val="0"/>
                        </a:spcAft>
                        <a:tabLst>
                          <a:tab pos="5486400" algn="r"/>
                        </a:tabLst>
                      </a:pPr>
                      <a:r>
                        <a:rPr lang="en-US" sz="1400" spc="-10" dirty="0" smtClean="0">
                          <a:effectLst/>
                        </a:rPr>
                        <a:t>-&gt;</a:t>
                      </a:r>
                      <a:r>
                        <a:rPr lang="en-US" sz="1400" spc="-10" dirty="0" smtClean="0">
                          <a:effectLst/>
                          <a:latin typeface="Calibri" panose="020F0502020204030204" pitchFamily="34" charset="0"/>
                          <a:ea typeface="Times New Roman" panose="02020603050405020304" pitchFamily="18" charset="0"/>
                          <a:cs typeface="Times New Roman" panose="02020603050405020304" pitchFamily="18" charset="0"/>
                        </a:rPr>
                        <a:t> towards a “O.2 World Committee on Food Security”?</a:t>
                      </a:r>
                      <a:endParaRPr lang="en-GB" sz="1400" spc="-1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5435" marR="55435" marT="0" marB="0" anchor="ctr">
                    <a:solidFill>
                      <a:schemeClr val="accent3">
                        <a:lumMod val="20000"/>
                        <a:lumOff val="80000"/>
                      </a:schemeClr>
                    </a:solidFill>
                  </a:tcPr>
                </a:tc>
              </a:tr>
            </a:tbl>
          </a:graphicData>
        </a:graphic>
      </p:graphicFrame>
      <p:sp>
        <p:nvSpPr>
          <p:cNvPr id="4" name="Slide Number Placeholder 3"/>
          <p:cNvSpPr>
            <a:spLocks noGrp="1"/>
          </p:cNvSpPr>
          <p:nvPr>
            <p:ph type="sldNum" sz="quarter" idx="12"/>
          </p:nvPr>
        </p:nvSpPr>
        <p:spPr/>
        <p:txBody>
          <a:bodyPr/>
          <a:lstStyle/>
          <a:p>
            <a:fld id="{333E8348-C41C-4DD4-8846-29AEC3B4B42F}" type="slidenum">
              <a:rPr lang="en-US" smtClean="0"/>
              <a:t>20</a:t>
            </a:fld>
            <a:endParaRPr lang="en-US"/>
          </a:p>
        </p:txBody>
      </p:sp>
    </p:spTree>
    <p:extLst>
      <p:ext uri="{BB962C8B-B14F-4D97-AF65-F5344CB8AC3E}">
        <p14:creationId xmlns:p14="http://schemas.microsoft.com/office/powerpoint/2010/main" val="1307427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10095" y="628029"/>
            <a:ext cx="9123809" cy="6238095"/>
          </a:xfrm>
          <a:prstGeom prst="rect">
            <a:avLst/>
          </a:prstGeom>
        </p:spPr>
      </p:pic>
      <p:sp>
        <p:nvSpPr>
          <p:cNvPr id="2" name="Title 1"/>
          <p:cNvSpPr>
            <a:spLocks noGrp="1"/>
          </p:cNvSpPr>
          <p:nvPr>
            <p:ph type="title"/>
          </p:nvPr>
        </p:nvSpPr>
        <p:spPr/>
        <p:txBody>
          <a:bodyPr/>
          <a:lstStyle/>
          <a:p>
            <a:endParaRPr lang="en-GB"/>
          </a:p>
        </p:txBody>
      </p:sp>
      <p:sp>
        <p:nvSpPr>
          <p:cNvPr id="4" name="Slide Number Placeholder 3"/>
          <p:cNvSpPr>
            <a:spLocks noGrp="1"/>
          </p:cNvSpPr>
          <p:nvPr>
            <p:ph type="sldNum" sz="quarter" idx="12"/>
          </p:nvPr>
        </p:nvSpPr>
        <p:spPr/>
        <p:txBody>
          <a:bodyPr/>
          <a:lstStyle/>
          <a:p>
            <a:fld id="{333E8348-C41C-4DD4-8846-29AEC3B4B42F}" type="slidenum">
              <a:rPr lang="en-US" smtClean="0"/>
              <a:t>21</a:t>
            </a:fld>
            <a:endParaRPr lang="en-US"/>
          </a:p>
        </p:txBody>
      </p:sp>
      <p:sp>
        <p:nvSpPr>
          <p:cNvPr id="5" name="Titre 1"/>
          <p:cNvSpPr txBox="1">
            <a:spLocks/>
          </p:cNvSpPr>
          <p:nvPr/>
        </p:nvSpPr>
        <p:spPr>
          <a:xfrm>
            <a:off x="-36512" y="0"/>
            <a:ext cx="9144000" cy="1417638"/>
          </a:xfrm>
          <a:prstGeom prst="rect">
            <a:avLst/>
          </a:prstGeom>
          <a:solidFill>
            <a:srgbClr val="245E3B"/>
          </a:solidFill>
          <a:ln>
            <a:solidFill>
              <a:schemeClr val="accent3">
                <a:lumMod val="40000"/>
                <a:lumOff val="60000"/>
              </a:schemeClr>
            </a:solid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261938" lvl="1" algn="ctr" rtl="0">
              <a:spcBef>
                <a:spcPct val="0"/>
              </a:spcBef>
            </a:pPr>
            <a:r>
              <a:rPr lang="en-US" sz="2500" kern="0" dirty="0" smtClean="0">
                <a:solidFill>
                  <a:schemeClr val="bg1"/>
                </a:solidFill>
              </a:rPr>
              <a:t>But we should go further:</a:t>
            </a:r>
          </a:p>
          <a:p>
            <a:r>
              <a:rPr lang="en-GB" sz="2500" dirty="0" smtClean="0">
                <a:solidFill>
                  <a:schemeClr val="bg1"/>
                </a:solidFill>
              </a:rPr>
              <a:t>Towards a holistic </a:t>
            </a:r>
            <a:r>
              <a:rPr lang="en-GB" sz="2500" dirty="0">
                <a:solidFill>
                  <a:schemeClr val="bg1"/>
                </a:solidFill>
              </a:rPr>
              <a:t>approach to the “world materiality-seed-human” </a:t>
            </a:r>
            <a:r>
              <a:rPr lang="en-GB" sz="2500" dirty="0" smtClean="0">
                <a:solidFill>
                  <a:schemeClr val="bg1"/>
                </a:solidFill>
              </a:rPr>
              <a:t>relationship?</a:t>
            </a:r>
            <a:r>
              <a:rPr lang="en-GB" sz="2000" dirty="0" smtClean="0">
                <a:solidFill>
                  <a:schemeClr val="bg1"/>
                </a:solidFill>
              </a:rPr>
              <a:t>   </a:t>
            </a:r>
            <a:r>
              <a:rPr lang="en-GB" sz="2000" dirty="0">
                <a:solidFill>
                  <a:schemeClr val="bg1"/>
                </a:solidFill>
              </a:rPr>
              <a:t>(e.g. ‘Ubuntu’, ‘</a:t>
            </a:r>
            <a:r>
              <a:rPr lang="en-GB" sz="2000" dirty="0" err="1">
                <a:solidFill>
                  <a:schemeClr val="bg1"/>
                </a:solidFill>
              </a:rPr>
              <a:t>Pachamama</a:t>
            </a:r>
            <a:r>
              <a:rPr lang="en-GB" sz="2000" dirty="0">
                <a:solidFill>
                  <a:schemeClr val="bg1"/>
                </a:solidFill>
              </a:rPr>
              <a:t>’, etc</a:t>
            </a:r>
            <a:r>
              <a:rPr lang="en-GB" sz="2000" dirty="0" smtClean="0">
                <a:solidFill>
                  <a:schemeClr val="bg1"/>
                </a:solidFill>
              </a:rPr>
              <a:t>.)</a:t>
            </a:r>
            <a:endParaRPr lang="en-US" sz="2000" kern="0" dirty="0" smtClean="0">
              <a:solidFill>
                <a:schemeClr val="bg1"/>
              </a:solidFill>
            </a:endParaRPr>
          </a:p>
        </p:txBody>
      </p:sp>
    </p:spTree>
    <p:extLst>
      <p:ext uri="{BB962C8B-B14F-4D97-AF65-F5344CB8AC3E}">
        <p14:creationId xmlns:p14="http://schemas.microsoft.com/office/powerpoint/2010/main" val="21353283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79242" y="1124744"/>
            <a:ext cx="8229600" cy="5400600"/>
          </a:xfrm>
        </p:spPr>
        <p:txBody>
          <a:bodyPr>
            <a:normAutofit/>
          </a:bodyPr>
          <a:lstStyle/>
          <a:p>
            <a:pPr marL="0" indent="0" algn="r">
              <a:buNone/>
            </a:pPr>
            <a:endParaRPr lang="fr-BE" dirty="0" smtClean="0"/>
          </a:p>
          <a:p>
            <a:pPr marL="0" indent="0" algn="r">
              <a:buNone/>
            </a:pPr>
            <a:r>
              <a:rPr lang="en-US" sz="4800" b="1" dirty="0" smtClean="0">
                <a:solidFill>
                  <a:srgbClr val="1E4E31"/>
                </a:solidFill>
                <a:effectLst>
                  <a:outerShdw blurRad="38100" dist="38100" dir="2700000" algn="tl">
                    <a:srgbClr val="000000">
                      <a:alpha val="43137"/>
                    </a:srgbClr>
                  </a:outerShdw>
                </a:effectLst>
              </a:rPr>
              <a:t>Thank you</a:t>
            </a:r>
            <a:endParaRPr lang="en-US" dirty="0" smtClean="0">
              <a:solidFill>
                <a:srgbClr val="245E3B"/>
              </a:solidFill>
            </a:endParaRPr>
          </a:p>
          <a:p>
            <a:pPr marL="0" indent="0" algn="r">
              <a:buNone/>
            </a:pPr>
            <a:endParaRPr lang="en-US" sz="1900" dirty="0" smtClean="0">
              <a:solidFill>
                <a:srgbClr val="245E3B"/>
              </a:solidFill>
            </a:endParaRPr>
          </a:p>
          <a:p>
            <a:pPr marL="0" indent="0" algn="r">
              <a:buNone/>
            </a:pPr>
            <a:r>
              <a:rPr lang="en-US" sz="1900" dirty="0" smtClean="0">
                <a:solidFill>
                  <a:srgbClr val="245E3B"/>
                </a:solidFill>
              </a:rPr>
              <a:t>Comments are very welcome </a:t>
            </a:r>
            <a:r>
              <a:rPr lang="en-US" sz="1900" dirty="0" smtClean="0">
                <a:solidFill>
                  <a:srgbClr val="245E3B"/>
                </a:solidFill>
                <a:sym typeface="Wingdings" panose="05000000000000000000" pitchFamily="2" charset="2"/>
              </a:rPr>
              <a:t></a:t>
            </a:r>
            <a:endParaRPr lang="en-US" sz="1900" dirty="0" smtClean="0">
              <a:solidFill>
                <a:srgbClr val="245E3B"/>
              </a:solidFill>
            </a:endParaRPr>
          </a:p>
          <a:p>
            <a:pPr algn="r"/>
            <a:endParaRPr lang="fr-BE" dirty="0">
              <a:solidFill>
                <a:srgbClr val="245E3B"/>
              </a:solidFill>
            </a:endParaRPr>
          </a:p>
          <a:p>
            <a:pPr marL="0" indent="0" algn="r">
              <a:buNone/>
            </a:pPr>
            <a:r>
              <a:rPr lang="fr-BE" sz="1900" dirty="0" smtClean="0">
                <a:hlinkClick r:id="rId2"/>
              </a:rPr>
              <a:t>christine.frison@uclouvain.be</a:t>
            </a:r>
            <a:endParaRPr lang="fr-BE" sz="1900" dirty="0" smtClean="0"/>
          </a:p>
          <a:p>
            <a:pPr marL="0" indent="0" algn="r">
              <a:buNone/>
            </a:pPr>
            <a:endParaRPr lang="fr-BE" sz="1900" dirty="0"/>
          </a:p>
          <a:p>
            <a:pPr marL="0" indent="0" algn="r">
              <a:buNone/>
            </a:pPr>
            <a:endParaRPr lang="en-US" sz="1900" dirty="0" smtClean="0"/>
          </a:p>
          <a:p>
            <a:pPr marL="0" indent="0" algn="r">
              <a:buNone/>
            </a:pPr>
            <a:r>
              <a:rPr lang="en-US" sz="1900" dirty="0" smtClean="0"/>
              <a:t>Follow </a:t>
            </a:r>
            <a:r>
              <a:rPr lang="en-US" sz="1900" dirty="0"/>
              <a:t>me on</a:t>
            </a:r>
            <a:r>
              <a:rPr lang="en-US" sz="1900" dirty="0">
                <a:solidFill>
                  <a:srgbClr val="245E3B"/>
                </a:solidFill>
              </a:rPr>
              <a:t> </a:t>
            </a:r>
            <a:r>
              <a:rPr lang="en-US" sz="1900" dirty="0">
                <a:solidFill>
                  <a:srgbClr val="245E3B"/>
                </a:solidFill>
                <a:hlinkClick r:id="rId3"/>
              </a:rPr>
              <a:t>https://www.researchgate.net/profile/Frison_Christine</a:t>
            </a:r>
            <a:r>
              <a:rPr lang="en-US" sz="1900" dirty="0">
                <a:solidFill>
                  <a:srgbClr val="245E3B"/>
                </a:solidFill>
              </a:rPr>
              <a:t/>
            </a:r>
            <a:br>
              <a:rPr lang="en-US" sz="1900" dirty="0">
                <a:solidFill>
                  <a:srgbClr val="245E3B"/>
                </a:solidFill>
              </a:rPr>
            </a:br>
            <a:r>
              <a:rPr lang="en-US" sz="1900" dirty="0" smtClean="0"/>
              <a:t>Centre </a:t>
            </a:r>
            <a:r>
              <a:rPr lang="en-US" sz="1900" dirty="0"/>
              <a:t>for Philosophy of </a:t>
            </a:r>
            <a:r>
              <a:rPr lang="en-US" sz="1900" dirty="0" smtClean="0"/>
              <a:t>Law - </a:t>
            </a:r>
            <a:r>
              <a:rPr lang="en-US" sz="1900" dirty="0" err="1" smtClean="0"/>
              <a:t>Université</a:t>
            </a:r>
            <a:r>
              <a:rPr lang="en-US" sz="1900" dirty="0" smtClean="0"/>
              <a:t> </a:t>
            </a:r>
            <a:r>
              <a:rPr lang="en-US" sz="1900" dirty="0" err="1"/>
              <a:t>catholique</a:t>
            </a:r>
            <a:r>
              <a:rPr lang="en-US" sz="1900" dirty="0"/>
              <a:t> de Louvain </a:t>
            </a:r>
          </a:p>
          <a:p>
            <a:pPr marL="0" indent="0" algn="r">
              <a:buNone/>
            </a:pPr>
            <a:r>
              <a:rPr lang="en-US" sz="1900" dirty="0"/>
              <a:t> </a:t>
            </a:r>
            <a:r>
              <a:rPr lang="en-US" sz="1900" dirty="0" smtClean="0"/>
              <a:t>Centre </a:t>
            </a:r>
            <a:r>
              <a:rPr lang="en-US" sz="1900" dirty="0"/>
              <a:t>for </a:t>
            </a:r>
            <a:r>
              <a:rPr lang="en-US" sz="1900" dirty="0" smtClean="0"/>
              <a:t>IT &amp; IP Law - University of Leuven</a:t>
            </a:r>
            <a:endParaRPr lang="en-US" sz="1900" dirty="0"/>
          </a:p>
          <a:p>
            <a:pPr algn="r"/>
            <a:endParaRPr lang="en-US" dirty="0"/>
          </a:p>
        </p:txBody>
      </p:sp>
      <p:sp>
        <p:nvSpPr>
          <p:cNvPr id="4" name="Espace réservé du numéro de diapositive 3"/>
          <p:cNvSpPr>
            <a:spLocks noGrp="1"/>
          </p:cNvSpPr>
          <p:nvPr>
            <p:ph type="sldNum" sz="quarter" idx="12"/>
          </p:nvPr>
        </p:nvSpPr>
        <p:spPr/>
        <p:txBody>
          <a:bodyPr/>
          <a:lstStyle/>
          <a:p>
            <a:fld id="{333E8348-C41C-4DD4-8846-29AEC3B4B42F}" type="slidenum">
              <a:rPr lang="en-US" smtClean="0"/>
              <a:t>22</a:t>
            </a:fld>
            <a:endParaRPr lang="en-US"/>
          </a:p>
        </p:txBody>
      </p:sp>
      <p:pic>
        <p:nvPicPr>
          <p:cNvPr id="6" name="Picture 2" descr="https://www.uclouvain.be/cps/rde/papp/SID-6FC719CC-4DF8169D/alfresco_document_download/http://alfresco.uclouvain.be/alfresco/service/ucl/streamDownload/workspace/SpacesStore/018348bf-3874-4775-821e-656bbeecb61d/Logo_UCL_DEF_cadre_UCL_RVB.jpg?alf_ticket=TICKET_9d8688c3baf320c794fb5cbec265ff7537eab46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5344899"/>
            <a:ext cx="1240035" cy="151310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23164" y="6165304"/>
            <a:ext cx="1941603" cy="692696"/>
          </a:xfrm>
          <a:prstGeom prst="rect">
            <a:avLst/>
          </a:prstGeom>
        </p:spPr>
      </p:pic>
      <p:sp>
        <p:nvSpPr>
          <p:cNvPr id="9" name="ZoneTexte 3"/>
          <p:cNvSpPr txBox="1"/>
          <p:nvPr/>
        </p:nvSpPr>
        <p:spPr>
          <a:xfrm>
            <a:off x="0" y="312772"/>
            <a:ext cx="9144000" cy="1200329"/>
          </a:xfrm>
          <a:prstGeom prst="rect">
            <a:avLst/>
          </a:prstGeom>
          <a:solidFill>
            <a:srgbClr val="245E3B"/>
          </a:solidFill>
          <a:ln>
            <a:solidFill>
              <a:schemeClr val="bg1"/>
            </a:solidFill>
          </a:ln>
        </p:spPr>
        <p:txBody>
          <a:bodyPr wrap="square" rtlCol="0">
            <a:spAutoFit/>
          </a:bodyPr>
          <a:lstStyle/>
          <a:p>
            <a:pPr algn="ctr"/>
            <a:r>
              <a:rPr lang="en-US" sz="2400" dirty="0" smtClean="0">
                <a:solidFill>
                  <a:schemeClr val="bg1"/>
                </a:solidFill>
              </a:rPr>
              <a:t>International Workshop</a:t>
            </a:r>
          </a:p>
          <a:p>
            <a:pPr algn="ctr"/>
            <a:r>
              <a:rPr lang="en-US" sz="2400" b="1" i="1" dirty="0" smtClean="0">
                <a:solidFill>
                  <a:schemeClr val="bg1"/>
                </a:solidFill>
              </a:rPr>
              <a:t>The </a:t>
            </a:r>
            <a:r>
              <a:rPr lang="en-US" sz="2400" b="1" i="1" dirty="0">
                <a:solidFill>
                  <a:schemeClr val="bg1"/>
                </a:solidFill>
              </a:rPr>
              <a:t>Commons, Plant </a:t>
            </a:r>
            <a:r>
              <a:rPr lang="en-US" sz="2400" b="1" i="1" dirty="0" smtClean="0">
                <a:solidFill>
                  <a:schemeClr val="bg1"/>
                </a:solidFill>
              </a:rPr>
              <a:t>Breeding and </a:t>
            </a:r>
            <a:r>
              <a:rPr lang="en-US" sz="2400" b="1" i="1" dirty="0">
                <a:solidFill>
                  <a:schemeClr val="bg1"/>
                </a:solidFill>
              </a:rPr>
              <a:t>Agricultural Research </a:t>
            </a:r>
            <a:endParaRPr lang="en-US" sz="2400" b="1" i="1" dirty="0" smtClean="0">
              <a:solidFill>
                <a:schemeClr val="bg1"/>
              </a:solidFill>
            </a:endParaRPr>
          </a:p>
          <a:p>
            <a:pPr algn="ctr"/>
            <a:r>
              <a:rPr lang="en-US" sz="2400" dirty="0" err="1" smtClean="0">
                <a:solidFill>
                  <a:schemeClr val="bg1"/>
                </a:solidFill>
              </a:rPr>
              <a:t>Maison</a:t>
            </a:r>
            <a:r>
              <a:rPr lang="en-US" sz="2400" dirty="0" smtClean="0">
                <a:solidFill>
                  <a:schemeClr val="bg1"/>
                </a:solidFill>
              </a:rPr>
              <a:t> </a:t>
            </a:r>
            <a:r>
              <a:rPr lang="en-US" sz="2400" dirty="0" err="1">
                <a:solidFill>
                  <a:schemeClr val="bg1"/>
                </a:solidFill>
              </a:rPr>
              <a:t>F</a:t>
            </a:r>
            <a:r>
              <a:rPr lang="en-US" sz="2400" dirty="0" err="1" smtClean="0">
                <a:solidFill>
                  <a:schemeClr val="bg1"/>
                </a:solidFill>
              </a:rPr>
              <a:t>rançaise</a:t>
            </a:r>
            <a:r>
              <a:rPr lang="en-US" sz="2400" dirty="0" smtClean="0">
                <a:solidFill>
                  <a:schemeClr val="bg1"/>
                </a:solidFill>
              </a:rPr>
              <a:t> </a:t>
            </a:r>
            <a:r>
              <a:rPr lang="en-US" sz="2400" dirty="0" err="1" smtClean="0">
                <a:solidFill>
                  <a:schemeClr val="bg1"/>
                </a:solidFill>
              </a:rPr>
              <a:t>d’Oxford</a:t>
            </a:r>
            <a:r>
              <a:rPr lang="en-US" sz="2400" dirty="0" smtClean="0">
                <a:solidFill>
                  <a:schemeClr val="bg1"/>
                </a:solidFill>
              </a:rPr>
              <a:t>, 2016</a:t>
            </a:r>
            <a:endParaRPr lang="en-GB" sz="2400" dirty="0">
              <a:solidFill>
                <a:schemeClr val="bg1"/>
              </a:solidFill>
            </a:endParaRPr>
          </a:p>
        </p:txBody>
      </p:sp>
      <p:pic>
        <p:nvPicPr>
          <p:cNvPr id="1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512" y="1643537"/>
            <a:ext cx="2730747" cy="1363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1121" y="3186137"/>
            <a:ext cx="2709137" cy="1212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Rectangle 12"/>
          <p:cNvSpPr/>
          <p:nvPr/>
        </p:nvSpPr>
        <p:spPr>
          <a:xfrm>
            <a:off x="164798" y="4447447"/>
            <a:ext cx="1266693" cy="261610"/>
          </a:xfrm>
          <a:prstGeom prst="rect">
            <a:avLst/>
          </a:prstGeom>
        </p:spPr>
        <p:txBody>
          <a:bodyPr wrap="none">
            <a:spAutoFit/>
          </a:bodyPr>
          <a:lstStyle/>
          <a:p>
            <a:r>
              <a:rPr lang="en-US" sz="1100" dirty="0"/>
              <a:t>FAO/G. </a:t>
            </a:r>
            <a:r>
              <a:rPr lang="en-US" sz="1100" dirty="0" smtClean="0"/>
              <a:t>Napolitano</a:t>
            </a:r>
            <a:endParaRPr lang="en-US" sz="1100" dirty="0"/>
          </a:p>
        </p:txBody>
      </p:sp>
      <p:pic>
        <p:nvPicPr>
          <p:cNvPr id="14"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56516" y="1648457"/>
            <a:ext cx="1582212" cy="2750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Rectangle 14"/>
          <p:cNvSpPr/>
          <p:nvPr/>
        </p:nvSpPr>
        <p:spPr>
          <a:xfrm>
            <a:off x="3156516" y="4447447"/>
            <a:ext cx="1010213" cy="261610"/>
          </a:xfrm>
          <a:prstGeom prst="rect">
            <a:avLst/>
          </a:prstGeom>
        </p:spPr>
        <p:txBody>
          <a:bodyPr wrap="none">
            <a:spAutoFit/>
          </a:bodyPr>
          <a:lstStyle/>
          <a:p>
            <a:r>
              <a:rPr lang="en-US" sz="1100" dirty="0"/>
              <a:t>FAO/M. </a:t>
            </a:r>
            <a:r>
              <a:rPr lang="en-US" sz="1100" dirty="0" err="1"/>
              <a:t>Bleich</a:t>
            </a:r>
            <a:endParaRPr lang="en-US" sz="1100" dirty="0"/>
          </a:p>
        </p:txBody>
      </p:sp>
    </p:spTree>
    <p:extLst>
      <p:ext uri="{BB962C8B-B14F-4D97-AF65-F5344CB8AC3E}">
        <p14:creationId xmlns:p14="http://schemas.microsoft.com/office/powerpoint/2010/main" val="4566439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107504" y="1600200"/>
            <a:ext cx="9036496" cy="5257800"/>
          </a:xfrm>
        </p:spPr>
        <p:txBody>
          <a:bodyPr>
            <a:normAutofit/>
          </a:bodyPr>
          <a:lstStyle/>
          <a:p>
            <a:pPr marL="0" indent="0">
              <a:buNone/>
            </a:pPr>
            <a:r>
              <a:rPr lang="en-US" sz="2800" dirty="0"/>
              <a:t>3 part thesis</a:t>
            </a:r>
            <a:r>
              <a:rPr lang="en-US" sz="2100" dirty="0"/>
              <a:t> </a:t>
            </a:r>
            <a:endParaRPr lang="en-US" sz="2100" dirty="0" smtClean="0"/>
          </a:p>
          <a:p>
            <a:pPr marL="0" indent="0">
              <a:buNone/>
            </a:pPr>
            <a:endParaRPr lang="en-US" sz="2100" dirty="0"/>
          </a:p>
          <a:p>
            <a:pPr lvl="1"/>
            <a:r>
              <a:rPr lang="en-GB" sz="2400" dirty="0" smtClean="0"/>
              <a:t>Part 1 is descriptive and looks at the past (i.e. what existed before the Treaty?)</a:t>
            </a:r>
          </a:p>
          <a:p>
            <a:pPr lvl="1"/>
            <a:endParaRPr lang="en-GB" sz="2400" dirty="0" smtClean="0"/>
          </a:p>
          <a:p>
            <a:pPr lvl="1"/>
            <a:r>
              <a:rPr lang="en-GB" sz="2400" dirty="0" smtClean="0"/>
              <a:t>Part </a:t>
            </a:r>
            <a:r>
              <a:rPr lang="en-GB" sz="2400" dirty="0"/>
              <a:t>2</a:t>
            </a:r>
            <a:r>
              <a:rPr lang="en-GB" sz="2400" dirty="0" smtClean="0"/>
              <a:t> </a:t>
            </a:r>
            <a:r>
              <a:rPr lang="en-GB" sz="2400" dirty="0"/>
              <a:t>is evaluative and analyses the present (i.e. how does the Treaty function</a:t>
            </a:r>
            <a:r>
              <a:rPr lang="en-GB" sz="2400" dirty="0" smtClean="0"/>
              <a:t>?)</a:t>
            </a:r>
          </a:p>
          <a:p>
            <a:pPr lvl="1"/>
            <a:endParaRPr lang="en-GB" sz="2400" dirty="0"/>
          </a:p>
          <a:p>
            <a:pPr lvl="1"/>
            <a:r>
              <a:rPr lang="en-GB" sz="2400" dirty="0"/>
              <a:t>Part 3</a:t>
            </a:r>
            <a:r>
              <a:rPr lang="en-GB" sz="2400" dirty="0" smtClean="0"/>
              <a:t> </a:t>
            </a:r>
            <a:r>
              <a:rPr lang="en-GB" sz="2400" dirty="0"/>
              <a:t>is normative and envisages the future (i.e. how should the Treaty be implemented to effectively reach its objectives?)</a:t>
            </a:r>
            <a:endParaRPr lang="en-US" sz="2400" dirty="0"/>
          </a:p>
          <a:p>
            <a:endParaRPr lang="en-GB" dirty="0"/>
          </a:p>
        </p:txBody>
      </p:sp>
      <p:sp>
        <p:nvSpPr>
          <p:cNvPr id="4" name="Slide Number Placeholder 3"/>
          <p:cNvSpPr>
            <a:spLocks noGrp="1"/>
          </p:cNvSpPr>
          <p:nvPr>
            <p:ph type="sldNum" sz="quarter" idx="12"/>
          </p:nvPr>
        </p:nvSpPr>
        <p:spPr/>
        <p:txBody>
          <a:bodyPr/>
          <a:lstStyle/>
          <a:p>
            <a:fld id="{333E8348-C41C-4DD4-8846-29AEC3B4B42F}" type="slidenum">
              <a:rPr lang="en-US" smtClean="0"/>
              <a:t>3</a:t>
            </a:fld>
            <a:endParaRPr lang="en-US"/>
          </a:p>
        </p:txBody>
      </p:sp>
      <p:sp>
        <p:nvSpPr>
          <p:cNvPr id="5" name="Titre 4"/>
          <p:cNvSpPr txBox="1">
            <a:spLocks/>
          </p:cNvSpPr>
          <p:nvPr/>
        </p:nvSpPr>
        <p:spPr>
          <a:xfrm>
            <a:off x="0" y="222890"/>
            <a:ext cx="9144000" cy="1246495"/>
          </a:xfrm>
          <a:prstGeom prst="rect">
            <a:avLst/>
          </a:prstGeom>
          <a:solidFill>
            <a:srgbClr val="245E3B"/>
          </a:solid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500" b="1" dirty="0" smtClean="0">
                <a:solidFill>
                  <a:schemeClr val="bg1"/>
                </a:solidFill>
              </a:rPr>
              <a:t/>
            </a:r>
            <a:br>
              <a:rPr lang="en-US" sz="2500" b="1" dirty="0" smtClean="0">
                <a:solidFill>
                  <a:schemeClr val="bg1"/>
                </a:solidFill>
              </a:rPr>
            </a:br>
            <a:r>
              <a:rPr lang="en-US" sz="2500" b="1" dirty="0" smtClean="0">
                <a:solidFill>
                  <a:schemeClr val="bg1"/>
                </a:solidFill>
              </a:rPr>
              <a:t>Research structure</a:t>
            </a:r>
            <a:br>
              <a:rPr lang="en-US" sz="2500" b="1" dirty="0" smtClean="0">
                <a:solidFill>
                  <a:schemeClr val="bg1"/>
                </a:solidFill>
              </a:rPr>
            </a:br>
            <a:endParaRPr lang="fr-BE" sz="2500" b="1" dirty="0">
              <a:solidFill>
                <a:schemeClr val="bg1"/>
              </a:solidFill>
            </a:endParaRPr>
          </a:p>
        </p:txBody>
      </p:sp>
    </p:spTree>
    <p:extLst>
      <p:ext uri="{BB962C8B-B14F-4D97-AF65-F5344CB8AC3E}">
        <p14:creationId xmlns:p14="http://schemas.microsoft.com/office/powerpoint/2010/main" val="2249099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179512" y="1600200"/>
            <a:ext cx="8784976" cy="5121275"/>
          </a:xfrm>
        </p:spPr>
        <p:txBody>
          <a:bodyPr>
            <a:normAutofit lnSpcReduction="10000"/>
          </a:bodyPr>
          <a:lstStyle/>
          <a:p>
            <a:pPr marL="0" indent="0">
              <a:buNone/>
            </a:pPr>
            <a:r>
              <a:rPr lang="en-US" sz="2800" dirty="0"/>
              <a:t>3 types  of </a:t>
            </a:r>
            <a:r>
              <a:rPr lang="en-US" sz="2800" dirty="0" smtClean="0"/>
              <a:t>analyses</a:t>
            </a:r>
          </a:p>
          <a:p>
            <a:pPr marL="0" indent="0">
              <a:buNone/>
            </a:pPr>
            <a:endParaRPr lang="en-US" sz="2800" dirty="0"/>
          </a:p>
          <a:p>
            <a:pPr lvl="1"/>
            <a:r>
              <a:rPr lang="en-US" sz="2400" dirty="0"/>
              <a:t>Part 1: contextual analysis -&gt; understand </a:t>
            </a:r>
            <a:endParaRPr lang="en-US" sz="2400" dirty="0" smtClean="0"/>
          </a:p>
          <a:p>
            <a:pPr marL="457200" lvl="1" indent="0">
              <a:buNone/>
              <a:tabLst>
                <a:tab pos="630238" algn="l"/>
              </a:tabLst>
            </a:pPr>
            <a:r>
              <a:rPr lang="en-US" sz="2400" dirty="0" smtClean="0"/>
              <a:t>	  general </a:t>
            </a:r>
            <a:r>
              <a:rPr lang="en-US" sz="2400" dirty="0"/>
              <a:t>issues at </a:t>
            </a:r>
            <a:r>
              <a:rPr lang="en-US" sz="2400" dirty="0" smtClean="0"/>
              <a:t>stake</a:t>
            </a:r>
          </a:p>
          <a:p>
            <a:pPr lvl="1"/>
            <a:endParaRPr lang="en-US" sz="2400" dirty="0"/>
          </a:p>
          <a:p>
            <a:pPr lvl="1"/>
            <a:r>
              <a:rPr lang="en-US" sz="2400" dirty="0"/>
              <a:t>Part 2: legal analysis </a:t>
            </a:r>
            <a:r>
              <a:rPr lang="en-US" sz="2400" dirty="0" smtClean="0"/>
              <a:t>(legal interpretation of Treaty clauses) </a:t>
            </a:r>
            <a:r>
              <a:rPr lang="en-US" sz="2400" dirty="0"/>
              <a:t>-&gt; identify conceptual Treaty constraints</a:t>
            </a:r>
          </a:p>
          <a:p>
            <a:pPr marL="457200" lvl="1" indent="0">
              <a:buNone/>
              <a:tabLst>
                <a:tab pos="727075" algn="l"/>
              </a:tabLst>
            </a:pPr>
            <a:r>
              <a:rPr lang="en-US" sz="2400" dirty="0"/>
              <a:t>	</a:t>
            </a:r>
            <a:r>
              <a:rPr lang="en-US" sz="2400" dirty="0" smtClean="0"/>
              <a:t>&amp; stakeholder </a:t>
            </a:r>
            <a:r>
              <a:rPr lang="en-US" sz="2400" dirty="0"/>
              <a:t>analysis </a:t>
            </a:r>
            <a:r>
              <a:rPr lang="en-US" sz="2400" dirty="0" smtClean="0"/>
              <a:t>(socio-anthropologically inspired 	method: book) -&gt; identify list of 17 constraints </a:t>
            </a:r>
          </a:p>
          <a:p>
            <a:pPr marL="457200" lvl="1" indent="0">
              <a:buNone/>
            </a:pPr>
            <a:endParaRPr lang="en-US" sz="2400" dirty="0"/>
          </a:p>
          <a:p>
            <a:pPr lvl="1"/>
            <a:r>
              <a:rPr lang="en-US" sz="2400" dirty="0"/>
              <a:t>Part 3: </a:t>
            </a:r>
            <a:r>
              <a:rPr lang="en-US" sz="2400" dirty="0" smtClean="0"/>
              <a:t>analyze </a:t>
            </a:r>
            <a:r>
              <a:rPr lang="en-US" sz="2400" dirty="0"/>
              <a:t>part 2 results through the lens of the commons theory -&gt; propose conceptual solutions to Treaty constraints</a:t>
            </a:r>
          </a:p>
          <a:p>
            <a:endParaRPr lang="en-GB" dirty="0"/>
          </a:p>
        </p:txBody>
      </p:sp>
      <p:sp>
        <p:nvSpPr>
          <p:cNvPr id="4" name="Slide Number Placeholder 3"/>
          <p:cNvSpPr>
            <a:spLocks noGrp="1"/>
          </p:cNvSpPr>
          <p:nvPr>
            <p:ph type="sldNum" sz="quarter" idx="12"/>
          </p:nvPr>
        </p:nvSpPr>
        <p:spPr/>
        <p:txBody>
          <a:bodyPr/>
          <a:lstStyle/>
          <a:p>
            <a:fld id="{333E8348-C41C-4DD4-8846-29AEC3B4B42F}" type="slidenum">
              <a:rPr lang="en-US" smtClean="0"/>
              <a:t>4</a:t>
            </a:fld>
            <a:endParaRPr lang="en-US"/>
          </a:p>
        </p:txBody>
      </p:sp>
      <p:sp>
        <p:nvSpPr>
          <p:cNvPr id="5" name="Titre 4"/>
          <p:cNvSpPr txBox="1">
            <a:spLocks/>
          </p:cNvSpPr>
          <p:nvPr/>
        </p:nvSpPr>
        <p:spPr>
          <a:xfrm>
            <a:off x="0" y="222890"/>
            <a:ext cx="9144000" cy="1246495"/>
          </a:xfrm>
          <a:prstGeom prst="rect">
            <a:avLst/>
          </a:prstGeom>
          <a:solidFill>
            <a:srgbClr val="245E3B"/>
          </a:solid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500" b="1" dirty="0" smtClean="0">
                <a:solidFill>
                  <a:schemeClr val="bg1"/>
                </a:solidFill>
              </a:rPr>
              <a:t/>
            </a:r>
            <a:br>
              <a:rPr lang="en-US" sz="2500" b="1" dirty="0" smtClean="0">
                <a:solidFill>
                  <a:schemeClr val="bg1"/>
                </a:solidFill>
              </a:rPr>
            </a:br>
            <a:r>
              <a:rPr lang="en-US" sz="2500" b="1" dirty="0" smtClean="0">
                <a:solidFill>
                  <a:schemeClr val="bg1"/>
                </a:solidFill>
              </a:rPr>
              <a:t>Research Methods</a:t>
            </a:r>
            <a:br>
              <a:rPr lang="en-US" sz="2500" b="1" dirty="0" smtClean="0">
                <a:solidFill>
                  <a:schemeClr val="bg1"/>
                </a:solidFill>
              </a:rPr>
            </a:br>
            <a:endParaRPr lang="fr-BE" sz="2500" b="1" dirty="0">
              <a:solidFill>
                <a:schemeClr val="bg1"/>
              </a:solidFill>
            </a:endParaRPr>
          </a:p>
        </p:txBody>
      </p:sp>
      <p:pic>
        <p:nvPicPr>
          <p:cNvPr id="6" name="Picture 5"/>
          <p:cNvPicPr>
            <a:picLocks noChangeAspect="1"/>
          </p:cNvPicPr>
          <p:nvPr/>
        </p:nvPicPr>
        <p:blipFill>
          <a:blip r:embed="rId3"/>
          <a:stretch>
            <a:fillRect/>
          </a:stretch>
        </p:blipFill>
        <p:spPr>
          <a:xfrm>
            <a:off x="6633148" y="274638"/>
            <a:ext cx="2218628" cy="3327340"/>
          </a:xfrm>
          <a:prstGeom prst="rect">
            <a:avLst/>
          </a:prstGeom>
        </p:spPr>
      </p:pic>
    </p:spTree>
    <p:extLst>
      <p:ext uri="{BB962C8B-B14F-4D97-AF65-F5344CB8AC3E}">
        <p14:creationId xmlns:p14="http://schemas.microsoft.com/office/powerpoint/2010/main" val="14205825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4638"/>
            <a:ext cx="9144000" cy="1143000"/>
          </a:xfrm>
          <a:solidFill>
            <a:srgbClr val="245E3B"/>
          </a:solidFill>
          <a:ln>
            <a:solidFill>
              <a:schemeClr val="accent3">
                <a:lumMod val="40000"/>
                <a:lumOff val="60000"/>
              </a:schemeClr>
            </a:solidFill>
          </a:ln>
        </p:spPr>
        <p:txBody>
          <a:bodyPr>
            <a:noAutofit/>
          </a:bodyPr>
          <a:lstStyle/>
          <a:p>
            <a:pPr marL="261938" algn="l"/>
            <a:r>
              <a:rPr lang="en-US" sz="2500" dirty="0" smtClean="0">
                <a:solidFill>
                  <a:schemeClr val="bg1"/>
                </a:solidFill>
              </a:rPr>
              <a:t>Flash history of the seed </a:t>
            </a:r>
            <a:r>
              <a:rPr lang="en-US" sz="2000" dirty="0" smtClean="0">
                <a:solidFill>
                  <a:schemeClr val="bg1"/>
                </a:solidFill>
              </a:rPr>
              <a:t>(plant genetic resources for food &amp; agriculture)</a:t>
            </a:r>
            <a:endParaRPr lang="en-US" sz="2500" dirty="0">
              <a:solidFill>
                <a:schemeClr val="bg1"/>
              </a:solidFill>
            </a:endParaRPr>
          </a:p>
        </p:txBody>
      </p:sp>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776" y="1844361"/>
            <a:ext cx="5796754" cy="44979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Espace réservé du numéro de diapositive 2"/>
          <p:cNvSpPr>
            <a:spLocks noGrp="1"/>
          </p:cNvSpPr>
          <p:nvPr>
            <p:ph type="sldNum" sz="quarter" idx="12"/>
          </p:nvPr>
        </p:nvSpPr>
        <p:spPr/>
        <p:txBody>
          <a:bodyPr/>
          <a:lstStyle/>
          <a:p>
            <a:fld id="{333E8348-C41C-4DD4-8846-29AEC3B4B42F}" type="slidenum">
              <a:rPr lang="en-US" smtClean="0"/>
              <a:t>5</a:t>
            </a:fld>
            <a:endParaRPr lang="en-US"/>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5856" y="1854010"/>
            <a:ext cx="3075098" cy="4502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360764" y="2070140"/>
            <a:ext cx="2904809" cy="3693319"/>
          </a:xfrm>
          <a:prstGeom prst="rect">
            <a:avLst/>
          </a:prstGeom>
          <a:noFill/>
        </p:spPr>
        <p:txBody>
          <a:bodyPr wrap="square" rtlCol="0">
            <a:spAutoFit/>
          </a:bodyPr>
          <a:lstStyle/>
          <a:p>
            <a:r>
              <a:rPr lang="en-US" sz="2400" dirty="0"/>
              <a:t>Since the beginning of agriculture, seed access, use and exchange has been </a:t>
            </a:r>
            <a:r>
              <a:rPr lang="en-US" sz="2400" dirty="0" smtClean="0"/>
              <a:t>unfettered</a:t>
            </a:r>
          </a:p>
          <a:p>
            <a:endParaRPr lang="en-US" sz="2400" dirty="0" smtClean="0"/>
          </a:p>
          <a:p>
            <a:pPr marL="285750" indent="-285750">
              <a:buFontTx/>
              <a:buChar char="-"/>
            </a:pPr>
            <a:r>
              <a:rPr lang="en-US" sz="2400" dirty="0" smtClean="0"/>
              <a:t>Flow</a:t>
            </a:r>
          </a:p>
          <a:p>
            <a:pPr marL="285750" indent="-285750">
              <a:buFontTx/>
              <a:buChar char="-"/>
            </a:pPr>
            <a:r>
              <a:rPr lang="en-US" sz="2400" dirty="0" smtClean="0"/>
              <a:t>Use / Conservation</a:t>
            </a:r>
          </a:p>
          <a:p>
            <a:pPr marL="285750" indent="-285750">
              <a:buFontTx/>
              <a:buChar char="-"/>
            </a:pPr>
            <a:r>
              <a:rPr lang="en-US" sz="2400" dirty="0" smtClean="0"/>
              <a:t>Diversity</a:t>
            </a:r>
          </a:p>
          <a:p>
            <a:pPr marL="285750" indent="-285750">
              <a:buFontTx/>
              <a:buChar char="-"/>
            </a:pPr>
            <a:endParaRPr lang="en-GB" dirty="0"/>
          </a:p>
        </p:txBody>
      </p:sp>
      <p:sp>
        <p:nvSpPr>
          <p:cNvPr id="5" name="TextBox 4"/>
          <p:cNvSpPr txBox="1"/>
          <p:nvPr/>
        </p:nvSpPr>
        <p:spPr>
          <a:xfrm>
            <a:off x="6659295" y="5877272"/>
            <a:ext cx="2161177" cy="584775"/>
          </a:xfrm>
          <a:prstGeom prst="rect">
            <a:avLst/>
          </a:prstGeom>
          <a:noFill/>
        </p:spPr>
        <p:txBody>
          <a:bodyPr wrap="square" rtlCol="0">
            <a:spAutoFit/>
          </a:bodyPr>
          <a:lstStyle/>
          <a:p>
            <a:pPr algn="ctr"/>
            <a:r>
              <a:rPr lang="en-GB" sz="3200" b="1" i="1" u="sng" dirty="0" smtClean="0"/>
              <a:t>ACCESS</a:t>
            </a:r>
            <a:endParaRPr lang="en-GB" b="1" i="1" u="sng" dirty="0"/>
          </a:p>
        </p:txBody>
      </p:sp>
      <p:sp>
        <p:nvSpPr>
          <p:cNvPr id="6" name="Isosceles Triangle 5"/>
          <p:cNvSpPr/>
          <p:nvPr/>
        </p:nvSpPr>
        <p:spPr>
          <a:xfrm>
            <a:off x="6166864" y="5763459"/>
            <a:ext cx="772672" cy="674846"/>
          </a:xfrm>
          <a:prstGeom prst="triangle">
            <a:avLst/>
          </a:prstGeom>
          <a:solidFill>
            <a:srgbClr val="307C4F"/>
          </a:solidFill>
          <a:ln>
            <a:solidFill>
              <a:srgbClr val="1E4E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6365004" y="5877272"/>
            <a:ext cx="202246" cy="646331"/>
          </a:xfrm>
          <a:prstGeom prst="rect">
            <a:avLst/>
          </a:prstGeom>
          <a:noFill/>
        </p:spPr>
        <p:txBody>
          <a:bodyPr wrap="square" rtlCol="0">
            <a:spAutoFit/>
          </a:bodyPr>
          <a:lstStyle/>
          <a:p>
            <a:r>
              <a:rPr lang="en-GB" sz="3600" b="1" dirty="0" smtClean="0"/>
              <a:t>!</a:t>
            </a:r>
            <a:endParaRPr lang="en-GB" sz="3600" b="1" dirty="0"/>
          </a:p>
        </p:txBody>
      </p:sp>
    </p:spTree>
    <p:extLst>
      <p:ext uri="{BB962C8B-B14F-4D97-AF65-F5344CB8AC3E}">
        <p14:creationId xmlns:p14="http://schemas.microsoft.com/office/powerpoint/2010/main" val="19541400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4638"/>
            <a:ext cx="9144000" cy="1143000"/>
          </a:xfrm>
          <a:solidFill>
            <a:srgbClr val="245E3B"/>
          </a:solidFill>
          <a:ln>
            <a:solidFill>
              <a:schemeClr val="accent3">
                <a:lumMod val="40000"/>
                <a:lumOff val="60000"/>
              </a:schemeClr>
            </a:solidFill>
          </a:ln>
        </p:spPr>
        <p:txBody>
          <a:bodyPr>
            <a:noAutofit/>
          </a:bodyPr>
          <a:lstStyle/>
          <a:p>
            <a:pPr marL="261938" algn="l"/>
            <a:r>
              <a:rPr lang="en-US" sz="2500" dirty="0" smtClean="0">
                <a:solidFill>
                  <a:schemeClr val="bg1"/>
                </a:solidFill>
              </a:rPr>
              <a:t>Over </a:t>
            </a:r>
            <a:r>
              <a:rPr lang="en-US" sz="2500" dirty="0">
                <a:solidFill>
                  <a:schemeClr val="bg1"/>
                </a:solidFill>
              </a:rPr>
              <a:t>the last </a:t>
            </a:r>
            <a:r>
              <a:rPr lang="en-US" sz="2500" dirty="0" smtClean="0">
                <a:solidFill>
                  <a:schemeClr val="bg1"/>
                </a:solidFill>
              </a:rPr>
              <a:t>decades, commodification </a:t>
            </a:r>
            <a:r>
              <a:rPr lang="en-US" sz="2500" dirty="0">
                <a:solidFill>
                  <a:schemeClr val="bg1"/>
                </a:solidFill>
              </a:rPr>
              <a:t>of seeds </a:t>
            </a:r>
            <a:r>
              <a:rPr lang="en-US" sz="2500" dirty="0" smtClean="0">
                <a:solidFill>
                  <a:schemeClr val="bg1"/>
                </a:solidFill>
              </a:rPr>
              <a:t>has rendered access to seeds more </a:t>
            </a:r>
            <a:r>
              <a:rPr lang="en-US" sz="2500" dirty="0">
                <a:solidFill>
                  <a:schemeClr val="bg1"/>
                </a:solidFill>
              </a:rPr>
              <a:t>and more </a:t>
            </a:r>
            <a:r>
              <a:rPr lang="en-US" sz="2500" dirty="0" smtClean="0">
                <a:solidFill>
                  <a:schemeClr val="bg1"/>
                </a:solidFill>
              </a:rPr>
              <a:t>difficult, leading to erosion</a:t>
            </a:r>
            <a:endParaRPr lang="en-US" sz="2500" dirty="0">
              <a:solidFill>
                <a:schemeClr val="bg1"/>
              </a:solidFill>
            </a:endParaRPr>
          </a:p>
        </p:txBody>
      </p:sp>
      <p:pic>
        <p:nvPicPr>
          <p:cNvPr id="4" name="Espace réservé du contenu 3" descr="C:\Users\christine\Documents\Work\Conferences\Biomot juin 2015\poster\appropriation of seeds scheme.png"/>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46805" y="1655593"/>
            <a:ext cx="7850390" cy="4392488"/>
          </a:xfrm>
          <a:prstGeom prst="rect">
            <a:avLst/>
          </a:prstGeom>
          <a:noFill/>
          <a:ln>
            <a:noFill/>
          </a:ln>
        </p:spPr>
      </p:pic>
      <p:sp>
        <p:nvSpPr>
          <p:cNvPr id="5" name="Espace réservé du numéro de diapositive 4"/>
          <p:cNvSpPr>
            <a:spLocks noGrp="1"/>
          </p:cNvSpPr>
          <p:nvPr>
            <p:ph type="sldNum" sz="quarter" idx="12"/>
          </p:nvPr>
        </p:nvSpPr>
        <p:spPr/>
        <p:txBody>
          <a:bodyPr/>
          <a:lstStyle/>
          <a:p>
            <a:fld id="{333E8348-C41C-4DD4-8846-29AEC3B4B42F}" type="slidenum">
              <a:rPr lang="en-US" smtClean="0"/>
              <a:t>6</a:t>
            </a:fld>
            <a:endParaRPr lang="en-US"/>
          </a:p>
        </p:txBody>
      </p:sp>
      <p:pic>
        <p:nvPicPr>
          <p:cNvPr id="307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48373" y="5007376"/>
            <a:ext cx="1548822" cy="13489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971600" y="6356350"/>
            <a:ext cx="4104456" cy="400110"/>
          </a:xfrm>
          <a:prstGeom prst="rect">
            <a:avLst/>
          </a:prstGeom>
          <a:noFill/>
        </p:spPr>
        <p:txBody>
          <a:bodyPr wrap="square" rtlCol="0">
            <a:spAutoFit/>
          </a:bodyPr>
          <a:lstStyle/>
          <a:p>
            <a:r>
              <a:rPr lang="en-GB" sz="2000" dirty="0" smtClean="0"/>
              <a:t>(</a:t>
            </a:r>
            <a:r>
              <a:rPr lang="en-GB" sz="2000" dirty="0" err="1" smtClean="0"/>
              <a:t>Safrin</a:t>
            </a:r>
            <a:r>
              <a:rPr lang="en-GB" sz="2000" dirty="0" smtClean="0"/>
              <a:t> 2004 on “hyper-ownership”)</a:t>
            </a:r>
            <a:endParaRPr lang="en-GB" sz="2000" dirty="0"/>
          </a:p>
        </p:txBody>
      </p:sp>
    </p:spTree>
    <p:extLst>
      <p:ext uri="{BB962C8B-B14F-4D97-AF65-F5344CB8AC3E}">
        <p14:creationId xmlns:p14="http://schemas.microsoft.com/office/powerpoint/2010/main" val="6944205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60648"/>
            <a:ext cx="9144000" cy="1143000"/>
          </a:xfrm>
          <a:solidFill>
            <a:srgbClr val="245E3B"/>
          </a:solidFill>
          <a:ln>
            <a:solidFill>
              <a:schemeClr val="accent3">
                <a:lumMod val="40000"/>
                <a:lumOff val="60000"/>
              </a:schemeClr>
            </a:solidFill>
          </a:ln>
        </p:spPr>
        <p:txBody>
          <a:bodyPr>
            <a:noAutofit/>
          </a:bodyPr>
          <a:lstStyle/>
          <a:p>
            <a:pPr marL="261938" algn="l"/>
            <a:r>
              <a:rPr lang="en-US" sz="2500" dirty="0" smtClean="0">
                <a:solidFill>
                  <a:schemeClr val="bg1"/>
                </a:solidFill>
              </a:rPr>
              <a:t>As a response, the </a:t>
            </a:r>
            <a:r>
              <a:rPr lang="en-US" sz="2500" i="1" dirty="0" smtClean="0">
                <a:solidFill>
                  <a:schemeClr val="bg1"/>
                </a:solidFill>
              </a:rPr>
              <a:t>International Treaty on Plant Genetic Resources for Food and Agriculture</a:t>
            </a:r>
            <a:r>
              <a:rPr lang="en-US" sz="2500" dirty="0" smtClean="0">
                <a:solidFill>
                  <a:schemeClr val="bg1"/>
                </a:solidFill>
              </a:rPr>
              <a:t> was adopted (2001-2004)</a:t>
            </a:r>
            <a:endParaRPr lang="en-US" sz="2500" dirty="0">
              <a:solidFill>
                <a:schemeClr val="bg1"/>
              </a:solidFill>
            </a:endParaRPr>
          </a:p>
        </p:txBody>
      </p:sp>
      <p:pic>
        <p:nvPicPr>
          <p:cNvPr id="4" name="Espace réservé du contenu 3" descr="C:\Users\christine\Documents\Work\Conferences\Biomot juin 2015\poster\Treaty objectives.png"/>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23527" y="1772816"/>
            <a:ext cx="5328593" cy="3528392"/>
          </a:xfrm>
          <a:prstGeom prst="rect">
            <a:avLst/>
          </a:prstGeom>
          <a:noFill/>
          <a:ln>
            <a:noFill/>
          </a:ln>
        </p:spPr>
      </p:pic>
      <p:sp>
        <p:nvSpPr>
          <p:cNvPr id="3" name="ZoneTexte 2"/>
          <p:cNvSpPr txBox="1"/>
          <p:nvPr/>
        </p:nvSpPr>
        <p:spPr>
          <a:xfrm>
            <a:off x="774627" y="5445224"/>
            <a:ext cx="5688632" cy="461665"/>
          </a:xfrm>
          <a:prstGeom prst="rect">
            <a:avLst/>
          </a:prstGeom>
          <a:noFill/>
        </p:spPr>
        <p:txBody>
          <a:bodyPr wrap="square" rtlCol="0">
            <a:spAutoFit/>
          </a:bodyPr>
          <a:lstStyle/>
          <a:p>
            <a:r>
              <a:rPr lang="en-US" sz="2400" dirty="0" smtClean="0"/>
              <a:t>+ Recognition of </a:t>
            </a:r>
            <a:r>
              <a:rPr lang="en-US" sz="2400" b="1" dirty="0" smtClean="0"/>
              <a:t>Farmers’ Rights </a:t>
            </a:r>
            <a:r>
              <a:rPr lang="en-US" sz="2400" dirty="0" smtClean="0"/>
              <a:t>(Article 9)</a:t>
            </a:r>
            <a:endParaRPr lang="en-US" sz="2400" dirty="0"/>
          </a:p>
        </p:txBody>
      </p:sp>
      <p:sp>
        <p:nvSpPr>
          <p:cNvPr id="5" name="Espace réservé du numéro de diapositive 4"/>
          <p:cNvSpPr>
            <a:spLocks noGrp="1"/>
          </p:cNvSpPr>
          <p:nvPr>
            <p:ph type="sldNum" sz="quarter" idx="12"/>
          </p:nvPr>
        </p:nvSpPr>
        <p:spPr/>
        <p:txBody>
          <a:bodyPr/>
          <a:lstStyle/>
          <a:p>
            <a:fld id="{333E8348-C41C-4DD4-8846-29AEC3B4B42F}" type="slidenum">
              <a:rPr lang="en-US" smtClean="0"/>
              <a:t>7</a:t>
            </a:fld>
            <a:endParaRPr lang="en-US"/>
          </a:p>
        </p:txBody>
      </p:sp>
      <p:sp>
        <p:nvSpPr>
          <p:cNvPr id="6" name="TextBox 5"/>
          <p:cNvSpPr txBox="1"/>
          <p:nvPr/>
        </p:nvSpPr>
        <p:spPr>
          <a:xfrm>
            <a:off x="5471593" y="2290285"/>
            <a:ext cx="3672407" cy="1384995"/>
          </a:xfrm>
          <a:prstGeom prst="rect">
            <a:avLst/>
          </a:prstGeom>
          <a:noFill/>
        </p:spPr>
        <p:txBody>
          <a:bodyPr wrap="square" rtlCol="0">
            <a:spAutoFit/>
          </a:bodyPr>
          <a:lstStyle/>
          <a:p>
            <a:r>
              <a:rPr lang="en-GB" sz="2800" dirty="0" smtClean="0"/>
              <a:t>+ Overall goals: </a:t>
            </a:r>
          </a:p>
          <a:p>
            <a:r>
              <a:rPr lang="en-GB" sz="2800" dirty="0"/>
              <a:t>F</a:t>
            </a:r>
            <a:r>
              <a:rPr lang="en-GB" sz="2800" dirty="0" smtClean="0"/>
              <a:t>ood </a:t>
            </a:r>
            <a:r>
              <a:rPr lang="en-GB" sz="2800" dirty="0"/>
              <a:t>S</a:t>
            </a:r>
            <a:r>
              <a:rPr lang="en-GB" sz="2800" dirty="0" smtClean="0"/>
              <a:t>ecurity &amp; Sustainable Agriculture</a:t>
            </a:r>
            <a:endParaRPr lang="en-GB" sz="2800" dirty="0"/>
          </a:p>
        </p:txBody>
      </p:sp>
    </p:spTree>
    <p:extLst>
      <p:ext uri="{BB962C8B-B14F-4D97-AF65-F5344CB8AC3E}">
        <p14:creationId xmlns:p14="http://schemas.microsoft.com/office/powerpoint/2010/main" val="17921437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4638"/>
            <a:ext cx="9144000" cy="1143000"/>
          </a:xfrm>
          <a:solidFill>
            <a:srgbClr val="245E3B"/>
          </a:solidFill>
          <a:ln>
            <a:solidFill>
              <a:schemeClr val="accent3">
                <a:lumMod val="40000"/>
                <a:lumOff val="60000"/>
              </a:schemeClr>
            </a:solidFill>
          </a:ln>
        </p:spPr>
        <p:txBody>
          <a:bodyPr>
            <a:noAutofit/>
          </a:bodyPr>
          <a:lstStyle/>
          <a:p>
            <a:pPr marL="261938" algn="l"/>
            <a:r>
              <a:rPr lang="en-US" sz="2500" dirty="0" smtClean="0">
                <a:solidFill>
                  <a:schemeClr val="bg1"/>
                </a:solidFill>
              </a:rPr>
              <a:t>These objectives are to be reached through the establishment of the Multilateral System of Access and Benefit-sharing (MLS)</a:t>
            </a:r>
            <a:endParaRPr lang="en-US" sz="2500" dirty="0">
              <a:solidFill>
                <a:schemeClr val="bg1"/>
              </a:solidFill>
            </a:endParaRPr>
          </a:p>
        </p:txBody>
      </p:sp>
      <p:sp>
        <p:nvSpPr>
          <p:cNvPr id="3" name="Espace réservé du contenu 2"/>
          <p:cNvSpPr>
            <a:spLocks noGrp="1"/>
          </p:cNvSpPr>
          <p:nvPr>
            <p:ph idx="1"/>
          </p:nvPr>
        </p:nvSpPr>
        <p:spPr>
          <a:xfrm>
            <a:off x="0" y="1652314"/>
            <a:ext cx="9076782" cy="5205685"/>
          </a:xfrm>
        </p:spPr>
        <p:txBody>
          <a:bodyPr>
            <a:normAutofit lnSpcReduction="10000"/>
          </a:bodyPr>
          <a:lstStyle/>
          <a:p>
            <a:pPr marL="0" indent="0">
              <a:buNone/>
            </a:pPr>
            <a:r>
              <a:rPr lang="en-US" sz="2200" dirty="0" smtClean="0"/>
              <a:t>« </a:t>
            </a:r>
            <a:r>
              <a:rPr lang="en-US" sz="2200" b="1" i="1" u="sng" dirty="0" smtClean="0">
                <a:solidFill>
                  <a:srgbClr val="245E3B"/>
                </a:solidFill>
              </a:rPr>
              <a:t>Global Seed Commons</a:t>
            </a:r>
            <a:r>
              <a:rPr lang="en-US" sz="2200" i="1" dirty="0" smtClean="0">
                <a:solidFill>
                  <a:srgbClr val="245E3B"/>
                </a:solidFill>
              </a:rPr>
              <a:t> </a:t>
            </a:r>
            <a:r>
              <a:rPr lang="en-US" sz="2200" dirty="0" smtClean="0"/>
              <a:t>» for food security and sustainable agriculture </a:t>
            </a:r>
          </a:p>
          <a:p>
            <a:endParaRPr lang="en-US" sz="2000" dirty="0" smtClean="0"/>
          </a:p>
          <a:p>
            <a:pPr marL="457200" indent="-457200">
              <a:buFont typeface="+mj-lt"/>
              <a:buAutoNum type="arabicPeriod"/>
            </a:pPr>
            <a:r>
              <a:rPr lang="en-US" sz="2200" dirty="0" smtClean="0"/>
              <a:t>Facilitated access through a </a:t>
            </a:r>
            <a:r>
              <a:rPr lang="en-US" sz="2200" b="1" dirty="0" smtClean="0">
                <a:solidFill>
                  <a:srgbClr val="1E4E31"/>
                </a:solidFill>
              </a:rPr>
              <a:t>virtual common basket of seeds </a:t>
            </a:r>
          </a:p>
          <a:p>
            <a:pPr marL="360363" indent="0">
              <a:buNone/>
            </a:pPr>
            <a:r>
              <a:rPr lang="en-US" sz="2200" dirty="0" smtClean="0"/>
              <a:t>and the use of a </a:t>
            </a:r>
            <a:r>
              <a:rPr lang="en-US" sz="2200" b="1" dirty="0" smtClean="0">
                <a:solidFill>
                  <a:srgbClr val="1E4E31"/>
                </a:solidFill>
              </a:rPr>
              <a:t>standard access contract </a:t>
            </a:r>
            <a:r>
              <a:rPr lang="en-US" sz="2200" dirty="0" smtClean="0"/>
              <a:t>(SMTA)</a:t>
            </a:r>
          </a:p>
          <a:p>
            <a:pPr marL="360363" indent="0">
              <a:buNone/>
            </a:pPr>
            <a:endParaRPr lang="en-US" sz="2200" dirty="0"/>
          </a:p>
          <a:p>
            <a:pPr marL="457200" indent="-457200">
              <a:buFont typeface="+mj-lt"/>
              <a:buAutoNum type="arabicPeriod" startAt="2"/>
            </a:pPr>
            <a:r>
              <a:rPr lang="en-US" sz="2200" dirty="0" smtClean="0"/>
              <a:t>Aims </a:t>
            </a:r>
            <a:r>
              <a:rPr lang="en-US" sz="2200" dirty="0" smtClean="0"/>
              <a:t>at providing money to the </a:t>
            </a:r>
            <a:r>
              <a:rPr lang="en-US" sz="2200" b="1" dirty="0" smtClean="0">
                <a:solidFill>
                  <a:srgbClr val="1E4E31"/>
                </a:solidFill>
              </a:rPr>
              <a:t>Benefit-sharing </a:t>
            </a:r>
            <a:endParaRPr lang="en-US" sz="2200" b="1" dirty="0" smtClean="0">
              <a:solidFill>
                <a:srgbClr val="1E4E31"/>
              </a:solidFill>
            </a:endParaRPr>
          </a:p>
          <a:p>
            <a:pPr marL="0" indent="0">
              <a:buNone/>
              <a:tabLst>
                <a:tab pos="449263" algn="l"/>
              </a:tabLst>
            </a:pPr>
            <a:r>
              <a:rPr lang="en-US" sz="2200" b="1" dirty="0">
                <a:solidFill>
                  <a:srgbClr val="1E4E31"/>
                </a:solidFill>
              </a:rPr>
              <a:t>	</a:t>
            </a:r>
            <a:r>
              <a:rPr lang="en-US" sz="2200" b="1" dirty="0" smtClean="0">
                <a:solidFill>
                  <a:srgbClr val="1E4E31"/>
                </a:solidFill>
              </a:rPr>
              <a:t>Fund </a:t>
            </a:r>
            <a:r>
              <a:rPr lang="en-US" sz="2200" dirty="0" smtClean="0"/>
              <a:t>(</a:t>
            </a:r>
            <a:r>
              <a:rPr lang="en-US" sz="2200" dirty="0" smtClean="0"/>
              <a:t>BSF </a:t>
            </a:r>
            <a:r>
              <a:rPr lang="en-US" sz="2200" dirty="0" smtClean="0"/>
              <a:t>= collective trust account to fund </a:t>
            </a:r>
            <a:endParaRPr lang="en-US" sz="2200" dirty="0" smtClean="0"/>
          </a:p>
          <a:p>
            <a:pPr marL="0" indent="0">
              <a:buNone/>
              <a:tabLst>
                <a:tab pos="449263" algn="l"/>
              </a:tabLst>
            </a:pPr>
            <a:r>
              <a:rPr lang="en-US" sz="2200" dirty="0"/>
              <a:t>	</a:t>
            </a:r>
            <a:r>
              <a:rPr lang="en-US" sz="2200" dirty="0" smtClean="0"/>
              <a:t>farmers</a:t>
            </a:r>
            <a:r>
              <a:rPr lang="en-US" sz="2200" dirty="0" smtClean="0"/>
              <a:t>’ projects for sustainable use of </a:t>
            </a:r>
            <a:r>
              <a:rPr lang="en-US" sz="2200" dirty="0" smtClean="0"/>
              <a:t>seeds)</a:t>
            </a:r>
            <a:endParaRPr lang="en-US" sz="2200" dirty="0" smtClean="0"/>
          </a:p>
          <a:p>
            <a:pPr marL="457200" indent="-12700">
              <a:buNone/>
            </a:pPr>
            <a:endParaRPr lang="en-US" sz="2200" dirty="0" smtClean="0"/>
          </a:p>
          <a:p>
            <a:pPr marL="457200" indent="-457200">
              <a:buFont typeface="+mj-lt"/>
              <a:buAutoNum type="arabicPeriod" startAt="3"/>
            </a:pPr>
            <a:r>
              <a:rPr lang="en-US" sz="2200" b="1" dirty="0" smtClean="0">
                <a:solidFill>
                  <a:srgbClr val="1E4E31"/>
                </a:solidFill>
              </a:rPr>
              <a:t>Third Party Beneficiary </a:t>
            </a:r>
            <a:r>
              <a:rPr lang="en-US" sz="2200" dirty="0" smtClean="0"/>
              <a:t>= guaranties that facilitated access is </a:t>
            </a:r>
            <a:r>
              <a:rPr lang="en-US" sz="2200" dirty="0" smtClean="0"/>
              <a:t>respected</a:t>
            </a:r>
          </a:p>
          <a:p>
            <a:pPr marL="457200" indent="-457200">
              <a:buFont typeface="+mj-lt"/>
              <a:buAutoNum type="arabicPeriod" startAt="3"/>
            </a:pPr>
            <a:endParaRPr lang="en-US" sz="2200" dirty="0" smtClean="0"/>
          </a:p>
          <a:p>
            <a:pPr marL="457200" indent="-457200">
              <a:buFont typeface="+mj-lt"/>
              <a:buAutoNum type="arabicPeriod" startAt="3"/>
            </a:pPr>
            <a:r>
              <a:rPr lang="en-US" sz="2200" dirty="0" smtClean="0"/>
              <a:t>Global Information System (GLIS)</a:t>
            </a:r>
            <a:r>
              <a:rPr lang="en-US" sz="2200" dirty="0" smtClean="0"/>
              <a:t> </a:t>
            </a:r>
          </a:p>
          <a:p>
            <a:pPr marL="457200" indent="-457200">
              <a:buFont typeface="+mj-lt"/>
              <a:buAutoNum type="arabicPeriod" startAt="3"/>
            </a:pPr>
            <a:endParaRPr lang="en-US" sz="2200" dirty="0" smtClean="0"/>
          </a:p>
          <a:p>
            <a:pPr marL="457200" indent="-457200">
              <a:buFont typeface="+mj-lt"/>
              <a:buAutoNum type="arabicPeriod" startAt="3"/>
            </a:pPr>
            <a:r>
              <a:rPr lang="en-US" sz="2200" dirty="0" err="1" smtClean="0"/>
              <a:t>Etc</a:t>
            </a:r>
            <a:r>
              <a:rPr lang="en-US" sz="2200" dirty="0" smtClean="0"/>
              <a:t>…</a:t>
            </a:r>
            <a:endParaRPr lang="en-US" dirty="0"/>
          </a:p>
        </p:txBody>
      </p:sp>
      <p:sp>
        <p:nvSpPr>
          <p:cNvPr id="4" name="Espace réservé du numéro de diapositive 3"/>
          <p:cNvSpPr>
            <a:spLocks noGrp="1"/>
          </p:cNvSpPr>
          <p:nvPr>
            <p:ph type="sldNum" sz="quarter" idx="12"/>
          </p:nvPr>
        </p:nvSpPr>
        <p:spPr/>
        <p:txBody>
          <a:bodyPr/>
          <a:lstStyle/>
          <a:p>
            <a:fld id="{333E8348-C41C-4DD4-8846-29AEC3B4B42F}" type="slidenum">
              <a:rPr lang="en-US" smtClean="0"/>
              <a:t>8</a:t>
            </a:fld>
            <a:endParaRPr lang="en-US"/>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6176" y="2924944"/>
            <a:ext cx="3150302" cy="1603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22411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4638"/>
            <a:ext cx="9144000" cy="1143000"/>
          </a:xfrm>
          <a:solidFill>
            <a:srgbClr val="245E3B"/>
          </a:solidFill>
          <a:ln>
            <a:solidFill>
              <a:schemeClr val="accent3">
                <a:lumMod val="40000"/>
                <a:lumOff val="60000"/>
              </a:schemeClr>
            </a:solidFill>
          </a:ln>
        </p:spPr>
        <p:txBody>
          <a:bodyPr>
            <a:noAutofit/>
          </a:bodyPr>
          <a:lstStyle/>
          <a:p>
            <a:pPr marL="261938" algn="l"/>
            <a:r>
              <a:rPr lang="en-US" sz="2500" dirty="0" smtClean="0"/>
              <a:t/>
            </a:r>
            <a:br>
              <a:rPr lang="en-US" sz="2500" dirty="0" smtClean="0"/>
            </a:br>
            <a:r>
              <a:rPr lang="en-US" sz="2500" dirty="0" smtClean="0">
                <a:solidFill>
                  <a:schemeClr val="bg1"/>
                </a:solidFill>
              </a:rPr>
              <a:t>The MLS manages seeds in </a:t>
            </a:r>
            <a:r>
              <a:rPr lang="en-US" sz="2500" dirty="0">
                <a:solidFill>
                  <a:schemeClr val="bg1"/>
                </a:solidFill>
              </a:rPr>
              <a:t>a creative and collective </a:t>
            </a:r>
            <a:r>
              <a:rPr lang="en-US" sz="2500" dirty="0" smtClean="0">
                <a:solidFill>
                  <a:schemeClr val="bg1"/>
                </a:solidFill>
              </a:rPr>
              <a:t>way. </a:t>
            </a:r>
            <a:br>
              <a:rPr lang="en-US" sz="2500" dirty="0" smtClean="0">
                <a:solidFill>
                  <a:schemeClr val="bg1"/>
                </a:solidFill>
              </a:rPr>
            </a:br>
            <a:r>
              <a:rPr lang="en-US" sz="2500" dirty="0" smtClean="0">
                <a:solidFill>
                  <a:schemeClr val="bg1"/>
                </a:solidFill>
              </a:rPr>
              <a:t>But is it functioning effectively? </a:t>
            </a:r>
            <a:r>
              <a:rPr lang="en-US" sz="2500" dirty="0" smtClean="0"/>
              <a:t/>
            </a:r>
            <a:br>
              <a:rPr lang="en-US" sz="2500" dirty="0" smtClean="0"/>
            </a:br>
            <a:endParaRPr lang="en-US" sz="2500" dirty="0"/>
          </a:p>
        </p:txBody>
      </p:sp>
      <p:sp>
        <p:nvSpPr>
          <p:cNvPr id="3" name="Espace réservé du contenu 2"/>
          <p:cNvSpPr>
            <a:spLocks noGrp="1"/>
          </p:cNvSpPr>
          <p:nvPr>
            <p:ph idx="1"/>
          </p:nvPr>
        </p:nvSpPr>
        <p:spPr>
          <a:xfrm>
            <a:off x="251520" y="1600200"/>
            <a:ext cx="8712968" cy="4997152"/>
          </a:xfrm>
          <a:noFill/>
        </p:spPr>
        <p:txBody>
          <a:bodyPr>
            <a:normAutofit fontScale="92500"/>
          </a:bodyPr>
          <a:lstStyle/>
          <a:p>
            <a:r>
              <a:rPr lang="en-US" sz="2400" dirty="0" smtClean="0"/>
              <a:t>Facilitated access to seeds: CGIAR continues to actively distribute seeds from its collections but this is </a:t>
            </a:r>
            <a:r>
              <a:rPr lang="en-US" sz="2400" b="1" dirty="0" smtClean="0">
                <a:solidFill>
                  <a:srgbClr val="1E4E31"/>
                </a:solidFill>
              </a:rPr>
              <a:t>not the case for many contracting parties</a:t>
            </a:r>
          </a:p>
          <a:p>
            <a:pPr marL="0" indent="0">
              <a:buNone/>
            </a:pPr>
            <a:endParaRPr lang="en-US" sz="2400" dirty="0" smtClean="0"/>
          </a:p>
          <a:p>
            <a:r>
              <a:rPr lang="en-US" sz="2400" dirty="0" smtClean="0"/>
              <a:t>BSF: </a:t>
            </a:r>
            <a:r>
              <a:rPr lang="en-US" sz="2400" b="1" dirty="0" smtClean="0">
                <a:solidFill>
                  <a:srgbClr val="1E4E31"/>
                </a:solidFill>
              </a:rPr>
              <a:t>Very little money</a:t>
            </a:r>
            <a:r>
              <a:rPr lang="en-US" sz="2400" dirty="0" smtClean="0"/>
              <a:t>, especially in the eyes of developing countries &amp; difficult valuation of non-monetary benefit-sharing</a:t>
            </a:r>
          </a:p>
          <a:p>
            <a:pPr marL="0" indent="0">
              <a:buNone/>
            </a:pPr>
            <a:endParaRPr lang="en-US" sz="2400" dirty="0" smtClean="0"/>
          </a:p>
          <a:p>
            <a:r>
              <a:rPr lang="en-US" sz="2400" dirty="0" smtClean="0"/>
              <a:t>Third Party Beneficiary: Seems to function effectively (but only when triggered)</a:t>
            </a:r>
          </a:p>
          <a:p>
            <a:endParaRPr lang="en-US" sz="2400" dirty="0" smtClean="0"/>
          </a:p>
          <a:p>
            <a:r>
              <a:rPr lang="en-US" sz="2400" dirty="0" smtClean="0"/>
              <a:t>Issues about </a:t>
            </a:r>
            <a:r>
              <a:rPr lang="en-US" sz="2400" b="1" dirty="0" smtClean="0">
                <a:solidFill>
                  <a:srgbClr val="1E4E31"/>
                </a:solidFill>
              </a:rPr>
              <a:t>participation</a:t>
            </a:r>
            <a:r>
              <a:rPr lang="en-US" sz="2400" b="1" dirty="0" smtClean="0"/>
              <a:t> </a:t>
            </a:r>
            <a:r>
              <a:rPr lang="en-US" sz="2400" b="1" dirty="0" smtClean="0">
                <a:solidFill>
                  <a:srgbClr val="1E4E31"/>
                </a:solidFill>
              </a:rPr>
              <a:t>in decision-making </a:t>
            </a:r>
            <a:r>
              <a:rPr lang="en-US" sz="2400" dirty="0" smtClean="0"/>
              <a:t>of all seed users (and above all farmers)</a:t>
            </a:r>
          </a:p>
          <a:p>
            <a:endParaRPr lang="en-US" sz="2400" dirty="0" smtClean="0"/>
          </a:p>
          <a:p>
            <a:r>
              <a:rPr lang="en-US" sz="2400" dirty="0" smtClean="0"/>
              <a:t>Timid recognition of </a:t>
            </a:r>
            <a:r>
              <a:rPr lang="en-US" sz="2400" b="1" dirty="0" smtClean="0">
                <a:solidFill>
                  <a:srgbClr val="1E4E31"/>
                </a:solidFill>
              </a:rPr>
              <a:t>Farmers’ Rights </a:t>
            </a:r>
            <a:r>
              <a:rPr lang="en-US" sz="2400" dirty="0" smtClean="0"/>
              <a:t>at the international law level</a:t>
            </a:r>
          </a:p>
          <a:p>
            <a:endParaRPr lang="en-US" sz="2000" dirty="0" smtClean="0"/>
          </a:p>
          <a:p>
            <a:pPr>
              <a:buFont typeface="Symbol"/>
              <a:buChar char="Þ"/>
            </a:pPr>
            <a:endParaRPr lang="en-US" sz="2200" dirty="0"/>
          </a:p>
        </p:txBody>
      </p:sp>
      <p:sp>
        <p:nvSpPr>
          <p:cNvPr id="4" name="Espace réservé du numéro de diapositive 3"/>
          <p:cNvSpPr>
            <a:spLocks noGrp="1"/>
          </p:cNvSpPr>
          <p:nvPr>
            <p:ph type="sldNum" sz="quarter" idx="12"/>
          </p:nvPr>
        </p:nvSpPr>
        <p:spPr/>
        <p:txBody>
          <a:bodyPr/>
          <a:lstStyle/>
          <a:p>
            <a:fld id="{333E8348-C41C-4DD4-8846-29AEC3B4B42F}" type="slidenum">
              <a:rPr lang="en-US" smtClean="0"/>
              <a:t>9</a:t>
            </a:fld>
            <a:endParaRPr lang="en-US"/>
          </a:p>
        </p:txBody>
      </p:sp>
    </p:spTree>
    <p:extLst>
      <p:ext uri="{BB962C8B-B14F-4D97-AF65-F5344CB8AC3E}">
        <p14:creationId xmlns:p14="http://schemas.microsoft.com/office/powerpoint/2010/main" val="3343450628"/>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5134</TotalTime>
  <Words>2630</Words>
  <Application>Microsoft Office PowerPoint</Application>
  <PresentationFormat>On-screen Show (4:3)</PresentationFormat>
  <Paragraphs>333</Paragraphs>
  <Slides>22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Symbol</vt:lpstr>
      <vt:lpstr>Times New Roman</vt:lpstr>
      <vt:lpstr>Wingdings</vt:lpstr>
      <vt:lpstr>Thème Office</vt:lpstr>
      <vt:lpstr> Towards Redesigning the  Global Seed Commons</vt:lpstr>
      <vt:lpstr>     Overall research question </vt:lpstr>
      <vt:lpstr>PowerPoint Presentation</vt:lpstr>
      <vt:lpstr>PowerPoint Presentation</vt:lpstr>
      <vt:lpstr>Flash history of the seed (plant genetic resources for food &amp; agriculture)</vt:lpstr>
      <vt:lpstr>Over the last decades, commodification of seeds has rendered access to seeds more and more difficult, leading to erosion</vt:lpstr>
      <vt:lpstr>As a response, the International Treaty on Plant Genetic Resources for Food and Agriculture was adopted (2001-2004)</vt:lpstr>
      <vt:lpstr>These objectives are to be reached through the establishment of the Multilateral System of Access and Benefit-sharing (MLS)</vt:lpstr>
      <vt:lpstr> The MLS manages seeds in a creative and collective way.  But is it functioning effectively?  </vt:lpstr>
      <vt:lpstr>PowerPoint Presentation</vt:lpstr>
      <vt:lpstr>PowerPoint Presentation</vt:lpstr>
      <vt:lpstr> What’s working in the Treaty? </vt:lpstr>
      <vt:lpstr>PowerPoint Presentation</vt:lpstr>
      <vt:lpstr>In 2013, the Governing Body of the Treaty decided to initiate a complex review process</vt:lpstr>
      <vt:lpstr> “Why are current seed exchanges in the Treaty problematic?” </vt:lpstr>
      <vt:lpstr>PowerPoint Presentation</vt:lpstr>
      <vt:lpstr>PowerPoint Presentation</vt:lpstr>
      <vt:lpstr> </vt:lpstr>
      <vt:lpstr>PowerPoint Presentation</vt:lpstr>
      <vt:lpstr>PowerPoint Presentation</vt:lpstr>
      <vt:lpstr>PowerPoint Presentation</vt:lpstr>
      <vt:lpstr>PowerPoint Presentation</vt:lpstr>
    </vt:vector>
  </TitlesOfParts>
  <Company>Université catholique de Louvain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Seeds as a Commons: An Alternative Path for Growing a Food Secure World</dc:title>
  <dc:creator>CFrison</dc:creator>
  <cp:lastModifiedBy>Microsoft account</cp:lastModifiedBy>
  <cp:revision>184</cp:revision>
  <cp:lastPrinted>2016-09-26T12:02:46Z</cp:lastPrinted>
  <dcterms:created xsi:type="dcterms:W3CDTF">2016-03-18T15:55:23Z</dcterms:created>
  <dcterms:modified xsi:type="dcterms:W3CDTF">2016-10-01T10:47:51Z</dcterms:modified>
</cp:coreProperties>
</file>