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57" r:id="rId3"/>
    <p:sldId id="262" r:id="rId4"/>
    <p:sldId id="258" r:id="rId5"/>
    <p:sldId id="263" r:id="rId6"/>
    <p:sldId id="271" r:id="rId7"/>
    <p:sldId id="264" r:id="rId8"/>
    <p:sldId id="265" r:id="rId9"/>
    <p:sldId id="266" r:id="rId10"/>
    <p:sldId id="259" r:id="rId11"/>
    <p:sldId id="260" r:id="rId12"/>
    <p:sldId id="267" r:id="rId13"/>
    <p:sldId id="268" r:id="rId14"/>
    <p:sldId id="270" r:id="rId15"/>
    <p:sldId id="261" r:id="rId16"/>
    <p:sldId id="272" r:id="rId1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848" y="-2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BBD933-28DC-41E2-AE25-324A167AAFE3}" type="datetimeFigureOut">
              <a:rPr lang="fr-BE" smtClean="0"/>
              <a:t>26-01-17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06C2B7-67CF-4BCF-84C7-4335F8E2575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9623259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6429A-9EC5-471E-9479-076B33887C53}" type="datetime1">
              <a:rPr lang="fr-BE" smtClean="0"/>
              <a:t>26-01-17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D3509-FAC2-4073-A742-8A82E75563DB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516E2-25E0-43C6-85B2-DD8B422045C3}" type="datetime1">
              <a:rPr lang="fr-BE" smtClean="0"/>
              <a:t>26-01-17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D3509-FAC2-4073-A742-8A82E75563DB}" type="slidenum">
              <a:rPr lang="fr-BE" smtClean="0"/>
              <a:t>‹N°›</a:t>
            </a:fld>
            <a:endParaRPr lang="fr-BE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C87DB-AD87-4D28-96CC-DA795F297C62}" type="datetime1">
              <a:rPr lang="fr-BE" smtClean="0"/>
              <a:t>26-01-17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D3509-FAC2-4073-A742-8A82E75563DB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5CB2E-D9F4-4701-AF70-D24C49B3D37C}" type="datetime1">
              <a:rPr lang="fr-BE" smtClean="0"/>
              <a:t>26-01-17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D3509-FAC2-4073-A742-8A82E75563DB}" type="slidenum">
              <a:rPr lang="fr-BE" smtClean="0"/>
              <a:t>‹N°›</a:t>
            </a:fld>
            <a:endParaRPr lang="fr-BE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ECE38-AEF9-4484-BF90-5A4BC6039BA2}" type="datetime1">
              <a:rPr lang="fr-BE" smtClean="0"/>
              <a:t>26-01-17</a:t>
            </a:fld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D3509-FAC2-4073-A742-8A82E75563DB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98DC9-B8C9-47C4-87E4-A51035E06651}" type="datetime1">
              <a:rPr lang="fr-BE" smtClean="0"/>
              <a:t>26-01-17</a:t>
            </a:fld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D3509-FAC2-4073-A742-8A82E75563DB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80515-6760-4E39-B0AF-E7997BA19EAA}" type="datetime1">
              <a:rPr lang="fr-BE" smtClean="0"/>
              <a:t>26-01-17</a:t>
            </a:fld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D3509-FAC2-4073-A742-8A82E75563DB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4B846-90EA-4BC4-8FF2-714AA8FE7F70}" type="datetime1">
              <a:rPr lang="fr-BE" smtClean="0"/>
              <a:t>26-01-17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D3509-FAC2-4073-A742-8A82E75563DB}" type="slidenum">
              <a:rPr lang="fr-BE" smtClean="0"/>
              <a:t>‹N°›</a:t>
            </a:fld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5774E-A912-440A-A87A-6C350D2F53CE}" type="datetime1">
              <a:rPr lang="fr-BE" smtClean="0"/>
              <a:t>26-01-17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D3509-FAC2-4073-A742-8A82E75563DB}" type="slidenum">
              <a:rPr lang="fr-BE" smtClean="0"/>
              <a:t>‹N°›</a:t>
            </a:fld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94A6D-9B5B-4651-8B0D-50D4E20AE926}" type="datetime1">
              <a:rPr lang="fr-BE" smtClean="0"/>
              <a:t>26-01-17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D3509-FAC2-4073-A742-8A82E75563DB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7A115-F266-4AEF-88CE-55BD936B47AA}" type="datetime1">
              <a:rPr lang="fr-BE" smtClean="0"/>
              <a:t>26-01-17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D3509-FAC2-4073-A742-8A82E75563DB}" type="slidenum">
              <a:rPr lang="fr-BE" smtClean="0"/>
              <a:t>‹N°›</a:t>
            </a:fld>
            <a:endParaRPr lang="fr-BE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ECFF5D94-4B32-4ED0-B4E8-5A456D4711E2}" type="datetime1">
              <a:rPr lang="fr-BE" smtClean="0"/>
              <a:t>26-01-17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2BBD3509-FAC2-4073-A742-8A82E75563DB}" type="slidenum">
              <a:rPr lang="fr-BE" smtClean="0"/>
              <a:t>‹N°›</a:t>
            </a:fld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39552" y="692696"/>
            <a:ext cx="7772400" cy="1780108"/>
          </a:xfrm>
        </p:spPr>
        <p:txBody>
          <a:bodyPr>
            <a:normAutofit/>
          </a:bodyPr>
          <a:lstStyle/>
          <a:p>
            <a:r>
              <a:rPr lang="fr-BE" dirty="0" smtClean="0">
                <a:solidFill>
                  <a:srgbClr val="FFFF00"/>
                </a:solidFill>
              </a:rPr>
              <a:t>L’Évangile pour les jeunes à l’ère de la révolution numérique</a:t>
            </a:r>
            <a:endParaRPr lang="fr-BE" dirty="0">
              <a:solidFill>
                <a:srgbClr val="FFFF00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755576" y="3140968"/>
            <a:ext cx="7776864" cy="2088232"/>
          </a:xfrm>
        </p:spPr>
        <p:txBody>
          <a:bodyPr>
            <a:noAutofit/>
          </a:bodyPr>
          <a:lstStyle/>
          <a:p>
            <a:r>
              <a:rPr lang="fr-BE" sz="3200" dirty="0"/>
              <a:t>Une nécessaire évolution pour que le message du Christ touche les adolescents aux périphéries </a:t>
            </a:r>
            <a:r>
              <a:rPr lang="fr-BE" sz="3200" dirty="0" smtClean="0"/>
              <a:t>par </a:t>
            </a:r>
          </a:p>
          <a:p>
            <a:r>
              <a:rPr lang="fr-BE" sz="3200" dirty="0" smtClean="0">
                <a:solidFill>
                  <a:srgbClr val="FFFF00"/>
                </a:solidFill>
              </a:rPr>
              <a:t>la </a:t>
            </a:r>
            <a:r>
              <a:rPr lang="fr-BE" sz="3200" dirty="0">
                <a:solidFill>
                  <a:srgbClr val="FFFF00"/>
                </a:solidFill>
              </a:rPr>
              <a:t>pédagogie de l’interruption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D3509-FAC2-4073-A742-8A82E75563DB}" type="slidenum">
              <a:rPr lang="fr-BE" smtClean="0"/>
              <a:t>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32705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51520" y="2060848"/>
            <a:ext cx="8640960" cy="4176464"/>
          </a:xfrm>
        </p:spPr>
        <p:txBody>
          <a:bodyPr>
            <a:normAutofit fontScale="25000" lnSpcReduction="20000"/>
          </a:bodyPr>
          <a:lstStyle/>
          <a:p>
            <a:pPr marL="0" lvl="0" indent="0">
              <a:buNone/>
            </a:pPr>
            <a:r>
              <a:rPr lang="fr-BE" sz="10000" dirty="0" smtClean="0"/>
              <a:t>I. Expériences </a:t>
            </a:r>
            <a:r>
              <a:rPr lang="fr-BE" sz="10000" dirty="0"/>
              <a:t>du terrain</a:t>
            </a:r>
          </a:p>
          <a:p>
            <a:pPr marL="0" indent="0">
              <a:buNone/>
            </a:pPr>
            <a:endParaRPr lang="fr-BE" sz="4000" dirty="0"/>
          </a:p>
          <a:p>
            <a:pPr marL="0" indent="0">
              <a:buNone/>
            </a:pPr>
            <a:r>
              <a:rPr lang="fr-BE" sz="10000" dirty="0"/>
              <a:t>	</a:t>
            </a:r>
            <a:r>
              <a:rPr lang="fr-BE" sz="10000" dirty="0" smtClean="0"/>
              <a:t>Réappropriation </a:t>
            </a:r>
            <a:r>
              <a:rPr lang="fr-BE" sz="10000" dirty="0"/>
              <a:t>du sens de la </a:t>
            </a:r>
            <a:r>
              <a:rPr lang="fr-BE" sz="10000" dirty="0" smtClean="0"/>
              <a:t>croix</a:t>
            </a:r>
          </a:p>
          <a:p>
            <a:pPr marL="0" indent="0">
              <a:buNone/>
            </a:pPr>
            <a:r>
              <a:rPr lang="fr-BE" sz="10000" dirty="0"/>
              <a:t>	</a:t>
            </a:r>
            <a:r>
              <a:rPr lang="fr-BE" sz="10000" dirty="0" smtClean="0"/>
              <a:t>Les </a:t>
            </a:r>
            <a:r>
              <a:rPr lang="fr-BE" sz="10000" dirty="0"/>
              <a:t>citations du journal de </a:t>
            </a:r>
            <a:r>
              <a:rPr lang="fr-BE" sz="10000" dirty="0" smtClean="0"/>
              <a:t>classe</a:t>
            </a:r>
          </a:p>
          <a:p>
            <a:pPr marL="0" indent="0">
              <a:buNone/>
            </a:pPr>
            <a:r>
              <a:rPr lang="fr-BE" sz="10000" dirty="0"/>
              <a:t>	</a:t>
            </a:r>
            <a:r>
              <a:rPr lang="fr-BE" sz="10000" dirty="0" smtClean="0"/>
              <a:t>Vidéos </a:t>
            </a:r>
            <a:r>
              <a:rPr lang="fr-BE" sz="10000" dirty="0"/>
              <a:t>pour une liturgie de la Parole</a:t>
            </a:r>
          </a:p>
          <a:p>
            <a:pPr marL="0" lvl="0" indent="0">
              <a:buNone/>
            </a:pPr>
            <a:endParaRPr lang="fr-BE" sz="4000" dirty="0"/>
          </a:p>
          <a:p>
            <a:pPr marL="0" lvl="0" indent="0">
              <a:buNone/>
            </a:pPr>
            <a:r>
              <a:rPr lang="fr-BE" sz="10000" dirty="0" smtClean="0"/>
              <a:t>II. Analyse </a:t>
            </a:r>
            <a:r>
              <a:rPr lang="fr-BE" sz="10000" dirty="0"/>
              <a:t>des démarches pédagogiques</a:t>
            </a:r>
          </a:p>
          <a:p>
            <a:pPr marL="0" indent="0">
              <a:buNone/>
            </a:pPr>
            <a:endParaRPr lang="fr-BE" sz="4000" dirty="0"/>
          </a:p>
          <a:p>
            <a:pPr marL="0" indent="0">
              <a:buNone/>
            </a:pPr>
            <a:r>
              <a:rPr lang="fr-BE" sz="10000" dirty="0" smtClean="0"/>
              <a:t>III. Théorisation </a:t>
            </a:r>
            <a:r>
              <a:rPr lang="fr-BE" sz="10000" dirty="0"/>
              <a:t>des </a:t>
            </a:r>
            <a:r>
              <a:rPr lang="fr-BE" sz="10000" dirty="0" smtClean="0"/>
              <a:t>pratiques</a:t>
            </a:r>
          </a:p>
          <a:p>
            <a:pPr marL="0" indent="0">
              <a:buNone/>
            </a:pPr>
            <a:endParaRPr lang="fr-BE" sz="4000" dirty="0"/>
          </a:p>
          <a:p>
            <a:pPr marL="0" lvl="0" indent="0">
              <a:buNone/>
            </a:pPr>
            <a:r>
              <a:rPr lang="fr-BE" sz="10000" dirty="0" smtClean="0"/>
              <a:t>	Frontières </a:t>
            </a:r>
            <a:r>
              <a:rPr lang="fr-BE" sz="10000" dirty="0"/>
              <a:t>et préoccupations ultimes (P. Tillich)</a:t>
            </a:r>
          </a:p>
          <a:p>
            <a:pPr marL="0" lvl="0" indent="0">
              <a:buNone/>
            </a:pPr>
            <a:r>
              <a:rPr lang="fr-BE" sz="10000" dirty="0" smtClean="0"/>
              <a:t>	Théologie </a:t>
            </a:r>
            <a:r>
              <a:rPr lang="fr-BE" sz="10000" dirty="0"/>
              <a:t>en expérience (M. Dumas)</a:t>
            </a:r>
          </a:p>
          <a:p>
            <a:pPr marL="0" lvl="0" indent="0">
              <a:buNone/>
            </a:pPr>
            <a:r>
              <a:rPr lang="fr-BE" sz="10000" dirty="0" smtClean="0"/>
              <a:t>	Pédagogie </a:t>
            </a:r>
            <a:r>
              <a:rPr lang="fr-BE" sz="10000" dirty="0"/>
              <a:t>de l’interruption (inspirée de L. </a:t>
            </a:r>
            <a:r>
              <a:rPr lang="fr-BE" sz="10000" dirty="0" err="1"/>
              <a:t>Boeve</a:t>
            </a:r>
            <a:r>
              <a:rPr lang="fr-BE" sz="10000" dirty="0"/>
              <a:t>)</a:t>
            </a:r>
          </a:p>
          <a:p>
            <a:endParaRPr lang="fr-BE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02440"/>
          </a:xfrm>
        </p:spPr>
        <p:txBody>
          <a:bodyPr/>
          <a:lstStyle/>
          <a:p>
            <a:r>
              <a:rPr lang="fr-BE" dirty="0" smtClean="0">
                <a:solidFill>
                  <a:srgbClr val="FFFF00"/>
                </a:solidFill>
              </a:rPr>
              <a:t>Plan</a:t>
            </a:r>
            <a:endParaRPr lang="fr-BE" dirty="0">
              <a:solidFill>
                <a:srgbClr val="FFFF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D3509-FAC2-4073-A742-8A82E75563DB}" type="slidenum">
              <a:rPr lang="fr-BE" smtClean="0"/>
              <a:t>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97863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323528" y="2675466"/>
            <a:ext cx="8496943" cy="3705861"/>
          </a:xfrm>
        </p:spPr>
        <p:txBody>
          <a:bodyPr>
            <a:noAutofit/>
          </a:bodyPr>
          <a:lstStyle/>
          <a:p>
            <a:r>
              <a:rPr lang="fr-BE" sz="3200" dirty="0" smtClean="0"/>
              <a:t>Mettre l’élève au cœur de l’apprentissage</a:t>
            </a:r>
          </a:p>
          <a:p>
            <a:pPr marL="0" indent="0">
              <a:buNone/>
            </a:pPr>
            <a:endParaRPr lang="fr-BE" sz="1000" dirty="0" smtClean="0"/>
          </a:p>
          <a:p>
            <a:r>
              <a:rPr lang="fr-BE" sz="3200" dirty="0" smtClean="0"/>
              <a:t>Contexte: enseignement de la religion catholique et la pastorale scolaire belge, proposition de la foi</a:t>
            </a:r>
          </a:p>
          <a:p>
            <a:pPr marL="0" indent="0">
              <a:buNone/>
            </a:pPr>
            <a:endParaRPr lang="fr-BE" sz="1000" dirty="0" smtClean="0"/>
          </a:p>
          <a:p>
            <a:r>
              <a:rPr lang="fr-BE" sz="3200" dirty="0" smtClean="0"/>
              <a:t>Application à l’Institut Saint-André d’Ixelles (Bruxelles)</a:t>
            </a:r>
            <a:endParaRPr lang="fr-BE" sz="3200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>
                <a:solidFill>
                  <a:srgbClr val="FFFF00"/>
                </a:solidFill>
              </a:rPr>
              <a:t>Introduction</a:t>
            </a:r>
            <a:endParaRPr lang="fr-BE" dirty="0">
              <a:solidFill>
                <a:srgbClr val="FFFF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D3509-FAC2-4073-A742-8A82E75563DB}" type="slidenum">
              <a:rPr lang="fr-BE" smtClean="0"/>
              <a:t>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92911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323528" y="2675467"/>
            <a:ext cx="8496943" cy="3450696"/>
          </a:xfrm>
        </p:spPr>
        <p:txBody>
          <a:bodyPr>
            <a:noAutofit/>
          </a:bodyPr>
          <a:lstStyle/>
          <a:p>
            <a:r>
              <a:rPr lang="fr-BE" sz="3200" dirty="0" smtClean="0">
                <a:solidFill>
                  <a:srgbClr val="00B050"/>
                </a:solidFill>
              </a:rPr>
              <a:t>A. Réappropriation du sens de la croix</a:t>
            </a:r>
          </a:p>
          <a:p>
            <a:pPr marL="0" indent="0">
              <a:buNone/>
            </a:pPr>
            <a:endParaRPr lang="fr-BE" sz="3200" dirty="0" smtClean="0"/>
          </a:p>
          <a:p>
            <a:r>
              <a:rPr lang="fr-BE" sz="3200" dirty="0" smtClean="0"/>
              <a:t>B. Les citations du journal de classe</a:t>
            </a:r>
          </a:p>
          <a:p>
            <a:pPr marL="0" indent="0">
              <a:buNone/>
            </a:pPr>
            <a:endParaRPr lang="fr-BE" sz="3200" dirty="0" smtClean="0"/>
          </a:p>
          <a:p>
            <a:r>
              <a:rPr lang="fr-BE" sz="3200" dirty="0" smtClean="0"/>
              <a:t>C. Vidéos pour une liturgie de la Parole</a:t>
            </a:r>
            <a:endParaRPr lang="fr-BE" sz="3200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>
                <a:solidFill>
                  <a:srgbClr val="FFFF00"/>
                </a:solidFill>
              </a:rPr>
              <a:t>I. Expériences du terrain</a:t>
            </a:r>
            <a:endParaRPr lang="fr-BE" dirty="0">
              <a:solidFill>
                <a:srgbClr val="FFFF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D3509-FAC2-4073-A742-8A82E75563DB}" type="slidenum">
              <a:rPr lang="fr-BE" smtClean="0"/>
              <a:t>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927762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323528" y="2348880"/>
            <a:ext cx="8496943" cy="4320480"/>
          </a:xfrm>
        </p:spPr>
        <p:txBody>
          <a:bodyPr>
            <a:noAutofit/>
          </a:bodyPr>
          <a:lstStyle/>
          <a:p>
            <a:r>
              <a:rPr lang="fr-BE" sz="3200" dirty="0" smtClean="0"/>
              <a:t>A. Réappropriation du sens de la croix</a:t>
            </a:r>
          </a:p>
          <a:p>
            <a:pPr marL="0" indent="0">
              <a:buNone/>
            </a:pPr>
            <a:endParaRPr lang="fr-BE" sz="1000" dirty="0" smtClean="0"/>
          </a:p>
          <a:p>
            <a:pPr lvl="1">
              <a:buFontTx/>
              <a:buChar char="-"/>
            </a:pPr>
            <a:r>
              <a:rPr lang="fr-BE" sz="3000" dirty="0" smtClean="0"/>
              <a:t>Construction du sens</a:t>
            </a:r>
          </a:p>
          <a:p>
            <a:pPr lvl="1">
              <a:buFontTx/>
              <a:buChar char="-"/>
            </a:pPr>
            <a:r>
              <a:rPr lang="fr-BE" sz="3000" dirty="0" smtClean="0"/>
              <a:t>Créativité</a:t>
            </a:r>
          </a:p>
          <a:p>
            <a:pPr lvl="1">
              <a:buFontTx/>
              <a:buChar char="-"/>
            </a:pPr>
            <a:r>
              <a:rPr lang="fr-BE" sz="3000" dirty="0" smtClean="0"/>
              <a:t>Justifications des réalisations</a:t>
            </a:r>
          </a:p>
          <a:p>
            <a:pPr lvl="1">
              <a:buFontTx/>
              <a:buChar char="-"/>
            </a:pPr>
            <a:r>
              <a:rPr lang="fr-BE" sz="3000" dirty="0" smtClean="0"/>
              <a:t>Travail sur les valeurs</a:t>
            </a:r>
          </a:p>
          <a:p>
            <a:pPr marL="301943" lvl="1" indent="0">
              <a:buNone/>
            </a:pPr>
            <a:endParaRPr lang="fr-BE" sz="1000" dirty="0" smtClean="0"/>
          </a:p>
          <a:p>
            <a:pPr marL="301943" lvl="1" indent="0">
              <a:buNone/>
            </a:pPr>
            <a:r>
              <a:rPr lang="fr-BE" sz="3000" dirty="0" smtClean="0"/>
              <a:t>SUR BASE D’UN DOSSIER COMPILÉ ET EXPLOITÉ PAR LES ENSEIGNANTS</a:t>
            </a:r>
          </a:p>
          <a:p>
            <a:pPr marL="0" indent="0">
              <a:buNone/>
            </a:pPr>
            <a:endParaRPr lang="fr-BE" sz="3200" dirty="0" smtClean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>
                <a:solidFill>
                  <a:srgbClr val="FFFF00"/>
                </a:solidFill>
              </a:rPr>
              <a:t>I. Expériences du terrain</a:t>
            </a:r>
            <a:endParaRPr lang="fr-BE" dirty="0">
              <a:solidFill>
                <a:srgbClr val="FFFF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D3509-FAC2-4073-A742-8A82E75563DB}" type="slidenum">
              <a:rPr lang="fr-BE" smtClean="0"/>
              <a:t>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541369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323528" y="2675467"/>
            <a:ext cx="8496943" cy="3450696"/>
          </a:xfrm>
        </p:spPr>
        <p:txBody>
          <a:bodyPr>
            <a:noAutofit/>
          </a:bodyPr>
          <a:lstStyle/>
          <a:p>
            <a:r>
              <a:rPr lang="fr-BE" sz="3200" dirty="0" smtClean="0"/>
              <a:t>A. Réappropriation du sens de la croix</a:t>
            </a:r>
          </a:p>
          <a:p>
            <a:pPr marL="0" indent="0">
              <a:buNone/>
            </a:pPr>
            <a:endParaRPr lang="fr-BE" sz="3200" dirty="0" smtClean="0"/>
          </a:p>
          <a:p>
            <a:r>
              <a:rPr lang="fr-BE" sz="3200" dirty="0" smtClean="0">
                <a:solidFill>
                  <a:srgbClr val="00B050"/>
                </a:solidFill>
              </a:rPr>
              <a:t>B. Les citations du journal de classe</a:t>
            </a:r>
          </a:p>
          <a:p>
            <a:pPr marL="0" indent="0">
              <a:buNone/>
            </a:pPr>
            <a:endParaRPr lang="fr-BE" sz="3200" dirty="0" smtClean="0"/>
          </a:p>
          <a:p>
            <a:r>
              <a:rPr lang="fr-BE" sz="3200" dirty="0" smtClean="0"/>
              <a:t>C. Vidéos pour une liturgie de la Parole</a:t>
            </a:r>
            <a:endParaRPr lang="fr-BE" sz="3200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>
                <a:solidFill>
                  <a:srgbClr val="FFFF00"/>
                </a:solidFill>
              </a:rPr>
              <a:t>I. Expériences du terrain</a:t>
            </a:r>
            <a:endParaRPr lang="fr-BE" dirty="0">
              <a:solidFill>
                <a:srgbClr val="FFFF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D3509-FAC2-4073-A742-8A82E75563DB}" type="slidenum">
              <a:rPr lang="fr-BE" smtClean="0"/>
              <a:t>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268635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323528" y="2132856"/>
            <a:ext cx="8496943" cy="4248472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fr-BE" sz="100" dirty="0" smtClean="0"/>
          </a:p>
          <a:p>
            <a:r>
              <a:rPr lang="fr-BE" sz="3200" dirty="0" smtClean="0"/>
              <a:t>B. Les citations du journal de classe</a:t>
            </a:r>
          </a:p>
          <a:p>
            <a:pPr marL="0" indent="0">
              <a:buNone/>
            </a:pPr>
            <a:r>
              <a:rPr lang="fr-BE" sz="3200" dirty="0" smtClean="0"/>
              <a:t>	- Thème d’année: </a:t>
            </a:r>
            <a:r>
              <a:rPr lang="fr-BE" sz="3200" i="1" dirty="0" err="1" smtClean="0"/>
              <a:t>Universalight</a:t>
            </a:r>
            <a:r>
              <a:rPr lang="fr-BE" sz="3200" i="1" dirty="0" smtClean="0"/>
              <a:t>, </a:t>
            </a:r>
            <a:r>
              <a:rPr lang="fr-BE" sz="3200" i="1" dirty="0" err="1" smtClean="0"/>
              <a:t>Laudato</a:t>
            </a:r>
            <a:r>
              <a:rPr lang="fr-BE" sz="3200" i="1" dirty="0" smtClean="0"/>
              <a:t> Si’</a:t>
            </a:r>
          </a:p>
          <a:p>
            <a:pPr marL="0" indent="0">
              <a:buNone/>
            </a:pPr>
            <a:r>
              <a:rPr lang="fr-BE" sz="3200" i="1" dirty="0"/>
              <a:t>	</a:t>
            </a:r>
            <a:r>
              <a:rPr lang="fr-BE" sz="3200" i="1" dirty="0" smtClean="0"/>
              <a:t>- </a:t>
            </a:r>
            <a:r>
              <a:rPr lang="fr-BE" sz="3200" dirty="0" smtClean="0"/>
              <a:t>Sélection et argumentation</a:t>
            </a:r>
          </a:p>
          <a:p>
            <a:pPr marL="0" indent="0">
              <a:buNone/>
            </a:pPr>
            <a:r>
              <a:rPr lang="fr-BE" sz="3200" i="1" dirty="0"/>
              <a:t>	</a:t>
            </a:r>
            <a:r>
              <a:rPr lang="fr-BE" sz="3200" i="1" dirty="0" smtClean="0"/>
              <a:t>-</a:t>
            </a:r>
            <a:r>
              <a:rPr lang="fr-BE" sz="3200" dirty="0"/>
              <a:t> </a:t>
            </a:r>
            <a:r>
              <a:rPr lang="fr-BE" sz="3200" dirty="0" smtClean="0"/>
              <a:t>Citations libre, de philosophe, de la bible</a:t>
            </a:r>
          </a:p>
          <a:p>
            <a:pPr marL="0" indent="0">
              <a:buNone/>
            </a:pPr>
            <a:r>
              <a:rPr lang="fr-BE" sz="3200" i="1" dirty="0"/>
              <a:t>	</a:t>
            </a:r>
            <a:r>
              <a:rPr lang="fr-BE" sz="3200" i="1" dirty="0" smtClean="0"/>
              <a:t>- </a:t>
            </a:r>
            <a:r>
              <a:rPr lang="fr-BE" sz="3200" dirty="0" smtClean="0"/>
              <a:t>Implication des élèves</a:t>
            </a:r>
          </a:p>
          <a:p>
            <a:pPr marL="0" indent="0">
              <a:buNone/>
            </a:pPr>
            <a:r>
              <a:rPr lang="fr-BE" sz="3200" dirty="0"/>
              <a:t>	</a:t>
            </a:r>
            <a:r>
              <a:rPr lang="fr-BE" sz="3200" dirty="0" smtClean="0"/>
              <a:t>- Culture, vivre-ensemble</a:t>
            </a:r>
          </a:p>
          <a:p>
            <a:pPr marL="0" indent="0">
              <a:buNone/>
            </a:pPr>
            <a:r>
              <a:rPr lang="fr-BE" sz="3200" dirty="0"/>
              <a:t>	</a:t>
            </a:r>
            <a:r>
              <a:rPr lang="fr-BE" sz="3200" dirty="0" smtClean="0"/>
              <a:t>- Projet chrétien de l’école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>
                <a:solidFill>
                  <a:srgbClr val="FFFF00"/>
                </a:solidFill>
              </a:rPr>
              <a:t>I. Expériences du terrain</a:t>
            </a:r>
            <a:endParaRPr lang="fr-BE" dirty="0">
              <a:solidFill>
                <a:srgbClr val="FFFF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D3509-FAC2-4073-A742-8A82E75563DB}" type="slidenum">
              <a:rPr lang="fr-BE" smtClean="0"/>
              <a:t>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593827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323528" y="2675467"/>
            <a:ext cx="8496943" cy="3450696"/>
          </a:xfrm>
        </p:spPr>
        <p:txBody>
          <a:bodyPr>
            <a:noAutofit/>
          </a:bodyPr>
          <a:lstStyle/>
          <a:p>
            <a:r>
              <a:rPr lang="fr-BE" sz="3200" dirty="0" smtClean="0"/>
              <a:t>A. Réappropriation du sens de la croix</a:t>
            </a:r>
          </a:p>
          <a:p>
            <a:pPr marL="0" indent="0">
              <a:buNone/>
            </a:pPr>
            <a:endParaRPr lang="fr-BE" sz="3200" dirty="0" smtClean="0"/>
          </a:p>
          <a:p>
            <a:r>
              <a:rPr lang="fr-BE" sz="3200" dirty="0" smtClean="0"/>
              <a:t>B. Les citations du journal de classe</a:t>
            </a:r>
          </a:p>
          <a:p>
            <a:pPr marL="0" indent="0">
              <a:buNone/>
            </a:pPr>
            <a:endParaRPr lang="fr-BE" sz="3200" dirty="0" smtClean="0"/>
          </a:p>
          <a:p>
            <a:r>
              <a:rPr lang="fr-BE" sz="3200" dirty="0" smtClean="0">
                <a:solidFill>
                  <a:srgbClr val="00B050"/>
                </a:solidFill>
              </a:rPr>
              <a:t>C. Vidéos pour une liturgie de la Parole</a:t>
            </a:r>
            <a:endParaRPr lang="fr-BE" sz="3200" dirty="0">
              <a:solidFill>
                <a:srgbClr val="00B050"/>
              </a:solidFill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>
                <a:solidFill>
                  <a:srgbClr val="FFFF00"/>
                </a:solidFill>
              </a:rPr>
              <a:t>I. Expériences du terrain</a:t>
            </a:r>
            <a:endParaRPr lang="fr-BE" dirty="0">
              <a:solidFill>
                <a:srgbClr val="FFFF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D3509-FAC2-4073-A742-8A82E75563DB}" type="slidenum">
              <a:rPr lang="fr-BE" smtClean="0"/>
              <a:t>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852897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323528" y="2675467"/>
            <a:ext cx="8496943" cy="3450696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fr-BE" sz="100" dirty="0" smtClean="0"/>
          </a:p>
          <a:p>
            <a:r>
              <a:rPr lang="fr-BE" sz="3200" dirty="0" smtClean="0"/>
              <a:t>C. Vidéos pour une liturgie de la Parole</a:t>
            </a:r>
          </a:p>
          <a:p>
            <a:pPr marL="301943" lvl="1" indent="0">
              <a:buNone/>
            </a:pPr>
            <a:r>
              <a:rPr lang="fr-BE" sz="3000" dirty="0" smtClean="0"/>
              <a:t>	- Liberté par rapport à la forme, 	accompagnement sur le contenu</a:t>
            </a:r>
          </a:p>
          <a:p>
            <a:pPr marL="301943" lvl="1" indent="0">
              <a:buNone/>
            </a:pPr>
            <a:r>
              <a:rPr lang="fr-BE" sz="3000" dirty="0"/>
              <a:t>	</a:t>
            </a:r>
            <a:r>
              <a:rPr lang="fr-BE" sz="3000" dirty="0" smtClean="0"/>
              <a:t>- 3 minutes, groupes de 4, 1 phrase d’Évangile</a:t>
            </a:r>
          </a:p>
          <a:p>
            <a:pPr marL="301943" lvl="1" indent="0">
              <a:buNone/>
            </a:pPr>
            <a:r>
              <a:rPr lang="fr-BE" sz="3000" dirty="0"/>
              <a:t>	</a:t>
            </a:r>
            <a:r>
              <a:rPr lang="fr-BE" sz="3000" dirty="0" smtClean="0"/>
              <a:t>- Concours interclasses</a:t>
            </a:r>
          </a:p>
          <a:p>
            <a:pPr marL="301943" lvl="1" indent="0">
              <a:buNone/>
            </a:pPr>
            <a:r>
              <a:rPr lang="fr-BE" sz="3000" dirty="0"/>
              <a:t>	</a:t>
            </a:r>
            <a:r>
              <a:rPr lang="fr-BE" sz="3000" dirty="0" smtClean="0"/>
              <a:t>- But: Faire revivre les paroles de l’Évangile</a:t>
            </a:r>
            <a:endParaRPr lang="fr-BE" sz="3000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>
                <a:solidFill>
                  <a:srgbClr val="FFFF00"/>
                </a:solidFill>
              </a:rPr>
              <a:t>I. Expériences du terrain</a:t>
            </a:r>
            <a:endParaRPr lang="fr-BE" dirty="0">
              <a:solidFill>
                <a:srgbClr val="FFFF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D3509-FAC2-4073-A742-8A82E75563DB}" type="slidenum">
              <a:rPr lang="fr-BE" smtClean="0"/>
              <a:t>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67907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51520" y="2420888"/>
            <a:ext cx="8640960" cy="4065315"/>
          </a:xfrm>
        </p:spPr>
        <p:txBody>
          <a:bodyPr>
            <a:normAutofit/>
          </a:bodyPr>
          <a:lstStyle/>
          <a:p>
            <a:r>
              <a:rPr lang="fr-BE" sz="3400" dirty="0" smtClean="0"/>
              <a:t>Rôle du professeur en amont</a:t>
            </a:r>
          </a:p>
          <a:p>
            <a:pPr marL="0" indent="0">
              <a:buNone/>
            </a:pPr>
            <a:endParaRPr lang="fr-BE" sz="1000" dirty="0" smtClean="0"/>
          </a:p>
          <a:p>
            <a:r>
              <a:rPr lang="fr-BE" sz="3400" dirty="0" smtClean="0"/>
              <a:t>Approches socioconstructivistes: </a:t>
            </a:r>
            <a:r>
              <a:rPr lang="fr-BE" sz="3400" dirty="0" smtClean="0"/>
              <a:t>interactions entre les jeunes</a:t>
            </a:r>
          </a:p>
          <a:p>
            <a:pPr marL="0" indent="0">
              <a:buNone/>
            </a:pPr>
            <a:endParaRPr lang="fr-BE" sz="1000" dirty="0" smtClean="0"/>
          </a:p>
          <a:p>
            <a:r>
              <a:rPr lang="fr-BE" sz="3400" u="sng" dirty="0" smtClean="0"/>
              <a:t>3 temps</a:t>
            </a:r>
            <a:r>
              <a:rPr lang="fr-BE" sz="3400" dirty="0" smtClean="0"/>
              <a:t>: médiation, appropriation, transmission</a:t>
            </a:r>
            <a:endParaRPr lang="fr-BE" sz="3400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BE" dirty="0" smtClean="0">
                <a:solidFill>
                  <a:srgbClr val="FFFF00"/>
                </a:solidFill>
              </a:rPr>
              <a:t>II. Analyse des démarches pédagogiques</a:t>
            </a:r>
            <a:endParaRPr lang="fr-BE" dirty="0">
              <a:solidFill>
                <a:srgbClr val="FFFF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D3509-FAC2-4073-A742-8A82E75563DB}" type="slidenum">
              <a:rPr lang="fr-BE" smtClean="0"/>
              <a:t>10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914428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51520" y="2492896"/>
            <a:ext cx="8604944" cy="4104456"/>
          </a:xfrm>
        </p:spPr>
        <p:txBody>
          <a:bodyPr>
            <a:noAutofit/>
          </a:bodyPr>
          <a:lstStyle/>
          <a:p>
            <a:r>
              <a:rPr lang="fr-BE" sz="3200" dirty="0" smtClean="0"/>
              <a:t>A. Frontières et préoccupations ultimes</a:t>
            </a:r>
          </a:p>
          <a:p>
            <a:pPr marL="0" indent="0">
              <a:buNone/>
            </a:pPr>
            <a:r>
              <a:rPr lang="fr-BE" sz="3200" dirty="0" smtClean="0"/>
              <a:t> 							(P. Tillich)</a:t>
            </a:r>
          </a:p>
          <a:p>
            <a:pPr marL="0" indent="0">
              <a:buNone/>
            </a:pPr>
            <a:endParaRPr lang="fr-BE" sz="1000" dirty="0" smtClean="0"/>
          </a:p>
          <a:p>
            <a:r>
              <a:rPr lang="fr-BE" sz="3200" dirty="0" smtClean="0"/>
              <a:t>B. Théologie en expérience </a:t>
            </a:r>
          </a:p>
          <a:p>
            <a:pPr marL="0" indent="0">
              <a:buNone/>
            </a:pPr>
            <a:r>
              <a:rPr lang="fr-BE" sz="3200" dirty="0" smtClean="0"/>
              <a:t>							(M. Dumas)</a:t>
            </a:r>
          </a:p>
          <a:p>
            <a:pPr marL="0" indent="0">
              <a:buNone/>
            </a:pPr>
            <a:endParaRPr lang="fr-BE" sz="1000" dirty="0" smtClean="0"/>
          </a:p>
          <a:p>
            <a:r>
              <a:rPr lang="fr-BE" sz="3200" dirty="0" smtClean="0"/>
              <a:t>C. Pédagogie de l’interruption </a:t>
            </a:r>
          </a:p>
          <a:p>
            <a:pPr marL="0" indent="0">
              <a:buNone/>
            </a:pPr>
            <a:r>
              <a:rPr lang="fr-BE" sz="3200" dirty="0" smtClean="0"/>
              <a:t>					(inspirée de L. </a:t>
            </a:r>
            <a:r>
              <a:rPr lang="fr-BE" sz="3200" dirty="0" err="1" smtClean="0"/>
              <a:t>Boeve</a:t>
            </a:r>
            <a:r>
              <a:rPr lang="fr-BE" sz="3200" dirty="0" smtClean="0"/>
              <a:t>)</a:t>
            </a:r>
            <a:endParaRPr lang="fr-BE" sz="3200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>
                <a:solidFill>
                  <a:srgbClr val="FFFF00"/>
                </a:solidFill>
              </a:rPr>
              <a:t>III. Théorisation des pratiques</a:t>
            </a:r>
            <a:endParaRPr lang="fr-BE" dirty="0">
              <a:solidFill>
                <a:srgbClr val="FFFF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D3509-FAC2-4073-A742-8A82E75563DB}" type="slidenum">
              <a:rPr lang="fr-BE" smtClean="0"/>
              <a:t>11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092722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323528" y="1916832"/>
            <a:ext cx="8604944" cy="4536504"/>
          </a:xfrm>
        </p:spPr>
        <p:txBody>
          <a:bodyPr>
            <a:noAutofit/>
          </a:bodyPr>
          <a:lstStyle/>
          <a:p>
            <a:r>
              <a:rPr lang="fr-BE" sz="3200" dirty="0" smtClean="0">
                <a:solidFill>
                  <a:srgbClr val="00B050"/>
                </a:solidFill>
              </a:rPr>
              <a:t>A. Frontières et </a:t>
            </a:r>
            <a:r>
              <a:rPr lang="fr-BE" sz="3200" i="1" dirty="0" err="1" smtClean="0">
                <a:solidFill>
                  <a:srgbClr val="00B050"/>
                </a:solidFill>
              </a:rPr>
              <a:t>ultimate</a:t>
            </a:r>
            <a:r>
              <a:rPr lang="fr-BE" sz="3200" i="1" dirty="0" smtClean="0">
                <a:solidFill>
                  <a:srgbClr val="00B050"/>
                </a:solidFill>
              </a:rPr>
              <a:t> </a:t>
            </a:r>
            <a:r>
              <a:rPr lang="fr-BE" sz="3200" i="1" dirty="0" err="1" smtClean="0">
                <a:solidFill>
                  <a:srgbClr val="00B050"/>
                </a:solidFill>
              </a:rPr>
              <a:t>concern</a:t>
            </a:r>
            <a:r>
              <a:rPr lang="fr-BE" sz="3200" dirty="0">
                <a:solidFill>
                  <a:srgbClr val="00B050"/>
                </a:solidFill>
              </a:rPr>
              <a:t> </a:t>
            </a:r>
            <a:r>
              <a:rPr lang="fr-BE" sz="3200" dirty="0" smtClean="0">
                <a:solidFill>
                  <a:srgbClr val="00B050"/>
                </a:solidFill>
              </a:rPr>
              <a:t>(P. Tillich)</a:t>
            </a:r>
            <a:endParaRPr lang="fr-BE" sz="1000" dirty="0">
              <a:solidFill>
                <a:srgbClr val="00B050"/>
              </a:solidFill>
            </a:endParaRPr>
          </a:p>
          <a:p>
            <a:pPr marL="0" indent="0" algn="just">
              <a:buNone/>
            </a:pPr>
            <a:r>
              <a:rPr lang="fr-BE" sz="1000" dirty="0" smtClean="0"/>
              <a:t>	</a:t>
            </a:r>
            <a:r>
              <a:rPr lang="fr-BE" sz="3200" dirty="0" smtClean="0"/>
              <a:t>- Rayonnement existentiel</a:t>
            </a:r>
          </a:p>
          <a:p>
            <a:pPr marL="0" indent="0" algn="just">
              <a:buNone/>
            </a:pPr>
            <a:r>
              <a:rPr lang="fr-BE" sz="3200" dirty="0"/>
              <a:t>	</a:t>
            </a:r>
            <a:r>
              <a:rPr lang="fr-BE" sz="3200" dirty="0" smtClean="0"/>
              <a:t>- Préoccupations ultimes : « introduire au 	mystère de l’existence humaine »</a:t>
            </a:r>
          </a:p>
          <a:p>
            <a:pPr marL="0" indent="0" algn="just">
              <a:buNone/>
            </a:pPr>
            <a:r>
              <a:rPr lang="fr-BE" sz="3200" dirty="0"/>
              <a:t>	</a:t>
            </a:r>
            <a:r>
              <a:rPr lang="fr-BE" sz="3200" dirty="0" smtClean="0"/>
              <a:t>- Frontières : pour trouver ses propres 	limites mais aussi pour rencontrer l’autre</a:t>
            </a:r>
          </a:p>
          <a:p>
            <a:pPr marL="0" indent="0" algn="just">
              <a:buNone/>
            </a:pPr>
            <a:r>
              <a:rPr lang="fr-BE" sz="3200" dirty="0"/>
              <a:t>	</a:t>
            </a:r>
            <a:r>
              <a:rPr lang="fr-BE" sz="3200" dirty="0" smtClean="0"/>
              <a:t>- Rejoindre les jeunes aux périphéries via le 	numérique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>
                <a:solidFill>
                  <a:srgbClr val="FFFF00"/>
                </a:solidFill>
              </a:rPr>
              <a:t>III. Théorisation des pratiques</a:t>
            </a:r>
            <a:endParaRPr lang="fr-BE" dirty="0">
              <a:solidFill>
                <a:srgbClr val="FFFF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D3509-FAC2-4073-A742-8A82E75563DB}" type="slidenum">
              <a:rPr lang="fr-BE" smtClean="0"/>
              <a:t>12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066432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51520" y="2132856"/>
            <a:ext cx="8604944" cy="4104456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fr-BE" sz="1000" dirty="0" smtClean="0"/>
          </a:p>
          <a:p>
            <a:r>
              <a:rPr lang="fr-BE" sz="3200" dirty="0" smtClean="0">
                <a:solidFill>
                  <a:srgbClr val="00B050"/>
                </a:solidFill>
              </a:rPr>
              <a:t>B. Théologie « en expérience » (M. Dumas)</a:t>
            </a:r>
          </a:p>
          <a:p>
            <a:pPr marL="0" indent="0">
              <a:buNone/>
            </a:pPr>
            <a:endParaRPr lang="fr-BE" sz="1000" dirty="0"/>
          </a:p>
          <a:p>
            <a:pPr marL="0" indent="0">
              <a:buNone/>
            </a:pPr>
            <a:endParaRPr lang="fr-BE" sz="1000" dirty="0"/>
          </a:p>
          <a:p>
            <a:pPr>
              <a:buFontTx/>
              <a:buChar char="-"/>
            </a:pPr>
            <a:r>
              <a:rPr lang="fr-BE" sz="3200" dirty="0" smtClean="0"/>
              <a:t>Afin de transformer le sujet dans un horizon de croissance</a:t>
            </a:r>
          </a:p>
          <a:p>
            <a:pPr>
              <a:buFontTx/>
              <a:buChar char="-"/>
            </a:pPr>
            <a:r>
              <a:rPr lang="fr-BE" sz="3200" dirty="0" smtClean="0"/>
              <a:t>Une poussée de l’expérience vers l’Écriture</a:t>
            </a:r>
          </a:p>
          <a:p>
            <a:pPr>
              <a:buFontTx/>
              <a:buChar char="-"/>
            </a:pPr>
            <a:r>
              <a:rPr lang="fr-BE" sz="3200" dirty="0" smtClean="0"/>
              <a:t>Un théologie « au service »</a:t>
            </a:r>
            <a:endParaRPr lang="fr-BE" sz="3200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>
                <a:solidFill>
                  <a:srgbClr val="FFFF00"/>
                </a:solidFill>
              </a:rPr>
              <a:t>III. Théorisation des pratiques</a:t>
            </a:r>
            <a:endParaRPr lang="fr-BE" dirty="0">
              <a:solidFill>
                <a:srgbClr val="FFFF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D3509-FAC2-4073-A742-8A82E75563DB}" type="slidenum">
              <a:rPr lang="fr-BE" smtClean="0"/>
              <a:t>13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319571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51520" y="1844824"/>
            <a:ext cx="8604944" cy="4680520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fr-BE" sz="1000" dirty="0" smtClean="0"/>
          </a:p>
          <a:p>
            <a:r>
              <a:rPr lang="fr-BE" sz="3200" dirty="0" smtClean="0">
                <a:solidFill>
                  <a:srgbClr val="00B050"/>
                </a:solidFill>
              </a:rPr>
              <a:t>C. Pédagogie de l’interruption </a:t>
            </a:r>
          </a:p>
          <a:p>
            <a:pPr marL="0" indent="0">
              <a:buNone/>
            </a:pPr>
            <a:r>
              <a:rPr lang="fr-BE" sz="3200" dirty="0" smtClean="0"/>
              <a:t>					(inspirée de L. </a:t>
            </a:r>
            <a:r>
              <a:rPr lang="fr-BE" sz="3200" dirty="0" err="1" smtClean="0"/>
              <a:t>Boeve</a:t>
            </a:r>
            <a:r>
              <a:rPr lang="fr-BE" sz="3200" dirty="0" smtClean="0"/>
              <a:t>)</a:t>
            </a:r>
          </a:p>
          <a:p>
            <a:pPr algn="just">
              <a:buFontTx/>
              <a:buChar char="-"/>
            </a:pPr>
            <a:r>
              <a:rPr lang="fr-BE" sz="3200" dirty="0" smtClean="0"/>
              <a:t>‘École </a:t>
            </a:r>
            <a:r>
              <a:rPr lang="fr-BE" sz="3200" dirty="0" smtClean="0"/>
              <a:t>catholique du </a:t>
            </a:r>
            <a:r>
              <a:rPr lang="fr-BE" sz="3200" dirty="0" smtClean="0"/>
              <a:t>dialogue’ </a:t>
            </a:r>
            <a:r>
              <a:rPr lang="fr-BE" sz="3200" dirty="0" smtClean="0"/>
              <a:t>en Flandre</a:t>
            </a:r>
          </a:p>
          <a:p>
            <a:pPr algn="just">
              <a:buFontTx/>
              <a:buChar char="-"/>
            </a:pPr>
            <a:r>
              <a:rPr lang="fr-BE" sz="3200" dirty="0" smtClean="0"/>
              <a:t>L’Autre (ou l’autre) vient interrompre mon récit </a:t>
            </a:r>
          </a:p>
          <a:p>
            <a:pPr algn="just">
              <a:buFontTx/>
              <a:buChar char="-"/>
            </a:pPr>
            <a:r>
              <a:rPr lang="fr-BE" sz="3200" dirty="0" smtClean="0"/>
              <a:t>Recontextualisation </a:t>
            </a:r>
            <a:r>
              <a:rPr lang="fr-BE" sz="3200" i="1" dirty="0" smtClean="0"/>
              <a:t>ad intra </a:t>
            </a:r>
            <a:r>
              <a:rPr lang="fr-BE" sz="3200" dirty="0" smtClean="0"/>
              <a:t>(nouvelles interprétations pour l’Église) et </a:t>
            </a:r>
            <a:r>
              <a:rPr lang="fr-BE" sz="3200" i="1" dirty="0" smtClean="0"/>
              <a:t>ad extra </a:t>
            </a:r>
            <a:r>
              <a:rPr lang="fr-BE" sz="3200" dirty="0" smtClean="0"/>
              <a:t>(adaptation du message compréhensible pour la culture contemporaine)</a:t>
            </a:r>
            <a:endParaRPr lang="fr-BE" sz="3200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>
                <a:solidFill>
                  <a:srgbClr val="FFFF00"/>
                </a:solidFill>
              </a:rPr>
              <a:t>III. Théorisation des pratiques</a:t>
            </a:r>
            <a:endParaRPr lang="fr-BE" dirty="0">
              <a:solidFill>
                <a:srgbClr val="FFFF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D3509-FAC2-4073-A742-8A82E75563DB}" type="slidenum">
              <a:rPr lang="fr-BE" smtClean="0"/>
              <a:t>14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20755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51520" y="2276872"/>
            <a:ext cx="8640959" cy="3849291"/>
          </a:xfrm>
        </p:spPr>
        <p:txBody>
          <a:bodyPr>
            <a:noAutofit/>
          </a:bodyPr>
          <a:lstStyle/>
          <a:p>
            <a:pPr algn="just"/>
            <a:r>
              <a:rPr lang="fr-BE" sz="3200" dirty="0" smtClean="0"/>
              <a:t>Que souhaitons-nous transmettre?</a:t>
            </a:r>
          </a:p>
          <a:p>
            <a:pPr algn="just"/>
            <a:r>
              <a:rPr lang="fr-BE" sz="3200" dirty="0" smtClean="0"/>
              <a:t>Rôle du professeur en amont</a:t>
            </a:r>
          </a:p>
          <a:p>
            <a:pPr algn="just"/>
            <a:r>
              <a:rPr lang="fr-BE" sz="3200" dirty="0" smtClean="0"/>
              <a:t>Disposition à faire émerger la connaissance de Dieu à partir de l’élève, en mesure alors ensuite de communiquer comment Celui-ci transfigure sa vie et nos vies</a:t>
            </a:r>
            <a:endParaRPr lang="fr-BE" sz="3200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>
                <a:solidFill>
                  <a:srgbClr val="FFFF00"/>
                </a:solidFill>
              </a:rPr>
              <a:t>En guise de perspective…</a:t>
            </a:r>
            <a:endParaRPr lang="fr-BE" dirty="0">
              <a:solidFill>
                <a:srgbClr val="FFFF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D3509-FAC2-4073-A742-8A82E75563DB}" type="slidenum">
              <a:rPr lang="fr-BE" smtClean="0"/>
              <a:t>15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969192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D3509-FAC2-4073-A742-8A82E75563DB}" type="slidenum">
              <a:rPr lang="fr-BE" smtClean="0"/>
              <a:t>16</a:t>
            </a:fld>
            <a:endParaRPr lang="fr-BE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>
                <a:solidFill>
                  <a:srgbClr val="FFFF00"/>
                </a:solidFill>
              </a:rPr>
              <a:t>Merci pour votre écoute</a:t>
            </a:r>
            <a:endParaRPr lang="fr-BE" dirty="0">
              <a:solidFill>
                <a:srgbClr val="FFFF00"/>
              </a:solidFill>
            </a:endParaRPr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872067" y="2675466"/>
            <a:ext cx="7408333" cy="363385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fr-BE" dirty="0" smtClean="0"/>
          </a:p>
          <a:p>
            <a:pPr marL="0" indent="0">
              <a:buNone/>
            </a:pPr>
            <a:endParaRPr lang="fr-BE" dirty="0"/>
          </a:p>
          <a:p>
            <a:pPr marL="0" indent="0">
              <a:buNone/>
            </a:pPr>
            <a:endParaRPr lang="fr-BE" dirty="0" smtClean="0"/>
          </a:p>
          <a:p>
            <a:pPr marL="0" indent="0">
              <a:buNone/>
            </a:pPr>
            <a:endParaRPr lang="fr-BE" dirty="0"/>
          </a:p>
          <a:p>
            <a:pPr marL="0" indent="0">
              <a:buNone/>
            </a:pPr>
            <a:endParaRPr lang="fr-BE" dirty="0" smtClean="0"/>
          </a:p>
          <a:p>
            <a:pPr marL="0" indent="0">
              <a:buNone/>
            </a:pPr>
            <a:endParaRPr lang="fr-BE" dirty="0"/>
          </a:p>
          <a:p>
            <a:pPr marL="0" indent="0">
              <a:buNone/>
            </a:pPr>
            <a:endParaRPr lang="fr-BE" dirty="0" smtClean="0"/>
          </a:p>
          <a:p>
            <a:pPr marL="0" indent="0">
              <a:buNone/>
            </a:pPr>
            <a:endParaRPr lang="fr-BE" dirty="0"/>
          </a:p>
          <a:p>
            <a:pPr marL="0" indent="0">
              <a:buNone/>
            </a:pPr>
            <a:endParaRPr lang="fr-BE" dirty="0" smtClean="0"/>
          </a:p>
          <a:p>
            <a:pPr marL="0" indent="0">
              <a:buNone/>
            </a:pPr>
            <a:r>
              <a:rPr lang="fr-BE" dirty="0" smtClean="0"/>
              <a:t>Geoffrey Legrand </a:t>
            </a:r>
          </a:p>
          <a:p>
            <a:pPr marL="0" indent="0">
              <a:buNone/>
            </a:pPr>
            <a:r>
              <a:rPr lang="fr-BE" i="1" dirty="0" smtClean="0"/>
              <a:t>Pour l’Institut Saint-André d’Ixelles</a:t>
            </a:r>
          </a:p>
          <a:p>
            <a:pPr marL="0" indent="0">
              <a:buNone/>
            </a:pPr>
            <a:r>
              <a:rPr lang="fr-BE" i="1" dirty="0" smtClean="0"/>
              <a:t>Et pour la faculté de théologie pratique de l’UCL</a:t>
            </a:r>
            <a:endParaRPr lang="fr-BE" i="1" dirty="0"/>
          </a:p>
        </p:txBody>
      </p:sp>
      <p:pic>
        <p:nvPicPr>
          <p:cNvPr id="7" name="Espace réservé du contenu 3" descr="Scan 9.jpeg"/>
          <p:cNvPicPr>
            <a:picLocks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0528" r="-70528"/>
          <a:stretch>
            <a:fillRect/>
          </a:stretch>
        </p:blipFill>
        <p:spPr>
          <a:xfrm>
            <a:off x="3779912" y="2636912"/>
            <a:ext cx="6975034" cy="3451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401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agues">
  <a:themeElements>
    <a:clrScheme name="Vagues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Vagues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Vagues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214</TotalTime>
  <Words>367</Words>
  <Application>Microsoft Office PowerPoint</Application>
  <PresentationFormat>Affichage à l'écran (4:3)</PresentationFormat>
  <Paragraphs>135</Paragraphs>
  <Slides>16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17" baseType="lpstr">
      <vt:lpstr>Vagues</vt:lpstr>
      <vt:lpstr>L’Évangile pour les jeunes à l’ère de la révolution numérique</vt:lpstr>
      <vt:lpstr>Plan</vt:lpstr>
      <vt:lpstr>Introduction</vt:lpstr>
      <vt:lpstr>I. Expériences du terrain</vt:lpstr>
      <vt:lpstr>I. Expériences du terrain</vt:lpstr>
      <vt:lpstr>I. Expériences du terrain</vt:lpstr>
      <vt:lpstr>I. Expériences du terrain</vt:lpstr>
      <vt:lpstr>I. Expériences du terrain</vt:lpstr>
      <vt:lpstr>I. Expériences du terrain</vt:lpstr>
      <vt:lpstr>II. Analyse des démarches pédagogiques</vt:lpstr>
      <vt:lpstr>III. Théorisation des pratiques</vt:lpstr>
      <vt:lpstr>III. Théorisation des pratiques</vt:lpstr>
      <vt:lpstr>III. Théorisation des pratiques</vt:lpstr>
      <vt:lpstr>III. Théorisation des pratiques</vt:lpstr>
      <vt:lpstr>En guise de perspective…</vt:lpstr>
      <vt:lpstr>Merci pour votre écoute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L’Évangile pour les jeunes à l’ère de la révolution numérique</dc:title>
  <dc:creator>Geoffrey Legrand</dc:creator>
  <cp:lastModifiedBy>Geoffrey Legrand</cp:lastModifiedBy>
  <cp:revision>16</cp:revision>
  <dcterms:created xsi:type="dcterms:W3CDTF">2017-01-24T21:03:42Z</dcterms:created>
  <dcterms:modified xsi:type="dcterms:W3CDTF">2017-01-26T23:06:21Z</dcterms:modified>
</cp:coreProperties>
</file>