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00" r:id="rId1"/>
  </p:sldMasterIdLst>
  <p:notesMasterIdLst>
    <p:notesMasterId r:id="rId40"/>
  </p:notesMasterIdLst>
  <p:sldIdLst>
    <p:sldId id="295" r:id="rId2"/>
    <p:sldId id="261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99" r:id="rId11"/>
    <p:sldId id="301" r:id="rId12"/>
    <p:sldId id="266" r:id="rId13"/>
    <p:sldId id="292" r:id="rId14"/>
    <p:sldId id="293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8" r:id="rId29"/>
    <p:sldId id="268" r:id="rId30"/>
    <p:sldId id="269" r:id="rId31"/>
    <p:sldId id="270" r:id="rId32"/>
    <p:sldId id="271" r:id="rId33"/>
    <p:sldId id="272" r:id="rId34"/>
    <p:sldId id="273" r:id="rId35"/>
    <p:sldId id="274" r:id="rId36"/>
    <p:sldId id="275" r:id="rId37"/>
    <p:sldId id="276" r:id="rId38"/>
    <p:sldId id="277" r:id="rId3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8"/>
    <p:restoredTop sz="94579"/>
  </p:normalViewPr>
  <p:slideViewPr>
    <p:cSldViewPr snapToGrid="0" snapToObjects="1">
      <p:cViewPr varScale="1">
        <p:scale>
          <a:sx n="86" d="100"/>
          <a:sy n="86" d="100"/>
        </p:scale>
        <p:origin x="4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49A9B-E0C3-5142-83E0-D54F1C807C6F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03017C-DE1C-ED4F-ACFA-1EDB22CB774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2957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03017C-DE1C-ED4F-ACFA-1EDB22CB774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6620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9A02-DEF8-0D4E-92B8-0FB2EC50E9B8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6A48F51-6B11-F541-83B6-A61B656B8818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9A02-DEF8-0D4E-92B8-0FB2EC50E9B8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6A48F51-6B11-F541-83B6-A61B656B8818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9A02-DEF8-0D4E-92B8-0FB2EC50E9B8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6A48F51-6B11-F541-83B6-A61B656B8818}" type="slidenum">
              <a:rPr lang="fr-FR" smtClean="0"/>
              <a:t>‹#›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9A02-DEF8-0D4E-92B8-0FB2EC50E9B8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6A48F51-6B11-F541-83B6-A61B656B8818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9A02-DEF8-0D4E-92B8-0FB2EC50E9B8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6A48F51-6B11-F541-83B6-A61B656B8818}" type="slidenum">
              <a:rPr lang="fr-FR" smtClean="0"/>
              <a:t>‹#›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9A02-DEF8-0D4E-92B8-0FB2EC50E9B8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6A48F51-6B11-F541-83B6-A61B656B8818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9A02-DEF8-0D4E-92B8-0FB2EC50E9B8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8F51-6B11-F541-83B6-A61B656B8818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9A02-DEF8-0D4E-92B8-0FB2EC50E9B8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8F51-6B11-F541-83B6-A61B656B8818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9A02-DEF8-0D4E-92B8-0FB2EC50E9B8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8F51-6B11-F541-83B6-A61B656B8818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9A02-DEF8-0D4E-92B8-0FB2EC50E9B8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6A48F51-6B11-F541-83B6-A61B656B8818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9A02-DEF8-0D4E-92B8-0FB2EC50E9B8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6A48F51-6B11-F541-83B6-A61B656B8818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9A02-DEF8-0D4E-92B8-0FB2EC50E9B8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6A48F51-6B11-F541-83B6-A61B656B8818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9A02-DEF8-0D4E-92B8-0FB2EC50E9B8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8F51-6B11-F541-83B6-A61B656B8818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9A02-DEF8-0D4E-92B8-0FB2EC50E9B8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8F51-6B11-F541-83B6-A61B656B8818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9A02-DEF8-0D4E-92B8-0FB2EC50E9B8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8F51-6B11-F541-83B6-A61B656B8818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9A02-DEF8-0D4E-92B8-0FB2EC50E9B8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6A48F51-6B11-F541-83B6-A61B656B8818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59A02-DEF8-0D4E-92B8-0FB2EC50E9B8}" type="datetimeFigureOut">
              <a:rPr lang="fr-FR" smtClean="0"/>
              <a:t>01/05/2017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6A48F51-6B11-F541-83B6-A61B656B88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717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  <p:sldLayoutId id="2147484005" r:id="rId5"/>
    <p:sldLayoutId id="2147484006" r:id="rId6"/>
    <p:sldLayoutId id="2147484007" r:id="rId7"/>
    <p:sldLayoutId id="2147484008" r:id="rId8"/>
    <p:sldLayoutId id="2147484009" r:id="rId9"/>
    <p:sldLayoutId id="2147484010" r:id="rId10"/>
    <p:sldLayoutId id="2147484011" r:id="rId11"/>
    <p:sldLayoutId id="2147484012" r:id="rId12"/>
    <p:sldLayoutId id="2147484013" r:id="rId13"/>
    <p:sldLayoutId id="2147484014" r:id="rId14"/>
    <p:sldLayoutId id="2147484015" r:id="rId15"/>
    <p:sldLayoutId id="214748401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3" Type="http://schemas.openxmlformats.org/officeDocument/2006/relationships/image" Target="../media/image20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g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lumMod val="50000"/>
              </a:schemeClr>
            </a:gs>
            <a:gs pos="100000">
              <a:schemeClr val="tx2">
                <a:lumMod val="60000"/>
                <a:lumOff val="40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gradFill rotWithShape="1">
            <a:gsLst>
              <a:gs pos="0">
                <a:schemeClr val="bg2">
                  <a:tint val="90000"/>
                  <a:satMod val="92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  <a:ln>
            <a:noFill/>
          </a:ln>
          <a:effectLst/>
        </p:spPr>
      </p:sp>
      <p:grpSp>
        <p:nvGrpSpPr>
          <p:cNvPr id="11" name="Group 10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2" name="Freeform 1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2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2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5" name="Group 24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6" name="Freeform 2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2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2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9" name="Rectangle 3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Freeform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3" name="Rectangle 4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45" name="Rectangle 4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5" r="26286"/>
          <a:stretch/>
        </p:blipFill>
        <p:spPr>
          <a:xfrm>
            <a:off x="4639732" y="10"/>
            <a:ext cx="3788327" cy="685799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51" r="18198"/>
          <a:stretch/>
        </p:blipFill>
        <p:spPr>
          <a:xfrm>
            <a:off x="8428058" y="-2"/>
            <a:ext cx="3768513" cy="6858000"/>
          </a:xfrm>
          <a:prstGeom prst="rect">
            <a:avLst/>
          </a:prstGeom>
        </p:spPr>
      </p:pic>
      <p:sp>
        <p:nvSpPr>
          <p:cNvPr id="47" name="Rectangle 4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9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1" name="Straight Connector 50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420438" y="0"/>
            <a:ext cx="0" cy="685769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2613" y="-114025"/>
            <a:ext cx="3778870" cy="311481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000" b="1" dirty="0" err="1">
                <a:solidFill>
                  <a:schemeClr val="bg1"/>
                </a:solidFill>
              </a:rPr>
              <a:t>Faune</a:t>
            </a:r>
            <a:r>
              <a:rPr lang="en-US" sz="4000" b="1" dirty="0">
                <a:solidFill>
                  <a:schemeClr val="bg1"/>
                </a:solidFill>
              </a:rPr>
              <a:t> et </a:t>
            </a:r>
            <a:r>
              <a:rPr lang="en-US" sz="4000" b="1" dirty="0" err="1">
                <a:solidFill>
                  <a:schemeClr val="bg1"/>
                </a:solidFill>
              </a:rPr>
              <a:t>flore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br>
              <a:rPr lang="en-US" sz="4000" b="1" dirty="0">
                <a:solidFill>
                  <a:schemeClr val="bg1"/>
                </a:solidFill>
              </a:rPr>
            </a:br>
            <a:r>
              <a:rPr lang="en-US" sz="4000" b="1" dirty="0" err="1">
                <a:solidFill>
                  <a:schemeClr val="bg1"/>
                </a:solidFill>
              </a:rPr>
              <a:t>dans</a:t>
            </a:r>
            <a:r>
              <a:rPr lang="en-US" sz="4000" b="1" dirty="0">
                <a:solidFill>
                  <a:schemeClr val="bg1"/>
                </a:solidFill>
              </a:rPr>
              <a:t> le </a:t>
            </a:r>
            <a:r>
              <a:rPr lang="en-US" sz="4000" b="1" dirty="0" err="1">
                <a:solidFill>
                  <a:schemeClr val="bg1"/>
                </a:solidFill>
              </a:rPr>
              <a:t>substrat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US" sz="4000" b="1" dirty="0" err="1">
                <a:solidFill>
                  <a:schemeClr val="bg1"/>
                </a:solidFill>
              </a:rPr>
              <a:t>préhellénique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4023" y="3736657"/>
            <a:ext cx="6096000" cy="117981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dirty="0" err="1">
                <a:solidFill>
                  <a:schemeClr val="bg1"/>
                </a:solidFill>
              </a:rPr>
              <a:t>Doriane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Moenaert</a:t>
            </a:r>
            <a:r>
              <a:rPr lang="en-US" dirty="0">
                <a:solidFill>
                  <a:schemeClr val="bg1"/>
                </a:solidFill>
              </a:rPr>
              <a:t>  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dirty="0">
                <a:solidFill>
                  <a:schemeClr val="bg1"/>
                </a:solidFill>
              </a:rPr>
              <a:t>Guillaume </a:t>
            </a:r>
            <a:r>
              <a:rPr lang="en-US" dirty="0" err="1">
                <a:solidFill>
                  <a:schemeClr val="bg1"/>
                </a:solidFill>
              </a:rPr>
              <a:t>Delmeulle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dirty="0" err="1">
                <a:solidFill>
                  <a:schemeClr val="bg1"/>
                </a:solidFill>
              </a:rPr>
              <a:t>Lysiane</a:t>
            </a:r>
            <a:r>
              <a:rPr lang="en-US" dirty="0">
                <a:solidFill>
                  <a:schemeClr val="bg1"/>
                </a:solidFill>
              </a:rPr>
              <a:t> Delanaye</a:t>
            </a:r>
          </a:p>
        </p:txBody>
      </p:sp>
    </p:spTree>
    <p:extLst>
      <p:ext uri="{BB962C8B-B14F-4D97-AF65-F5344CB8AC3E}">
        <p14:creationId xmlns:p14="http://schemas.microsoft.com/office/powerpoint/2010/main" val="267358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D. Ouvrage de </a:t>
            </a:r>
            <a:r>
              <a:rPr lang="fr-FR" dirty="0" err="1"/>
              <a:t>Beekes</a:t>
            </a:r>
            <a:r>
              <a:rPr lang="fr-FR" dirty="0"/>
              <a:t> sur le pré-grec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89212" y="1169233"/>
            <a:ext cx="5998197" cy="5471410"/>
          </a:xfrm>
        </p:spPr>
        <p:txBody>
          <a:bodyPr anchor="ctr">
            <a:normAutofit/>
          </a:bodyPr>
          <a:lstStyle/>
          <a:p>
            <a:r>
              <a:rPr lang="fr-FR" sz="2400" dirty="0"/>
              <a:t>Outils et </a:t>
            </a:r>
            <a:r>
              <a:rPr lang="fr-FR" sz="2400" dirty="0" smtClean="0"/>
              <a:t>équipement</a:t>
            </a:r>
          </a:p>
          <a:p>
            <a:pPr marL="0" indent="0">
              <a:buNone/>
            </a:pPr>
            <a:r>
              <a:rPr lang="fr-FR" sz="2000" i="1" dirty="0" smtClean="0"/>
              <a:t>	Ex. : </a:t>
            </a:r>
            <a:r>
              <a:rPr lang="el-GR" sz="2000" i="1" dirty="0" smtClean="0">
                <a:latin typeface="IFAO-Grec Unicode" charset="0"/>
                <a:ea typeface="IFAO-Grec Unicode" charset="0"/>
                <a:cs typeface="IFAO-Grec Unicode" charset="0"/>
              </a:rPr>
              <a:t>φιάλη</a:t>
            </a:r>
            <a:r>
              <a:rPr lang="nl-BE" sz="2000" i="1" dirty="0" smtClean="0"/>
              <a:t>, « le chaudron »</a:t>
            </a:r>
            <a:endParaRPr lang="fr-FR" sz="2000" i="1" dirty="0" smtClean="0"/>
          </a:p>
          <a:p>
            <a:r>
              <a:rPr lang="fr-FR" sz="2400" dirty="0" smtClean="0"/>
              <a:t>Mobilier</a:t>
            </a:r>
          </a:p>
          <a:p>
            <a:pPr marL="0" indent="0">
              <a:buNone/>
            </a:pPr>
            <a:r>
              <a:rPr lang="fr-FR" sz="2400" dirty="0"/>
              <a:t>	</a:t>
            </a:r>
            <a:r>
              <a:rPr lang="fr-FR" sz="2000" i="1" dirty="0" smtClean="0"/>
              <a:t>Ex. : </a:t>
            </a:r>
            <a:r>
              <a:rPr lang="el-GR" sz="2000" i="1" dirty="0" err="1" smtClean="0">
                <a:latin typeface="IFAO-Grec Unicode" charset="0"/>
                <a:ea typeface="IFAO-Grec Unicode" charset="0"/>
                <a:cs typeface="IFAO-Grec Unicode" charset="0"/>
              </a:rPr>
              <a:t>ἀσάμινθος</a:t>
            </a:r>
            <a:r>
              <a:rPr lang="nl-BE" sz="2000" i="1" dirty="0" smtClean="0"/>
              <a:t>, « la baignoire »</a:t>
            </a:r>
            <a:endParaRPr lang="fr-FR" sz="2400" i="1" dirty="0" smtClean="0"/>
          </a:p>
          <a:p>
            <a:r>
              <a:rPr lang="fr-FR" sz="2400" dirty="0"/>
              <a:t>Construction, architecture et infrastructure</a:t>
            </a:r>
          </a:p>
          <a:p>
            <a:pPr marL="0" indent="0">
              <a:buNone/>
            </a:pPr>
            <a:r>
              <a:rPr lang="fr-FR" sz="2000" dirty="0"/>
              <a:t>	</a:t>
            </a:r>
            <a:r>
              <a:rPr lang="fr-FR" sz="2000" i="1" dirty="0"/>
              <a:t>Ex. : </a:t>
            </a:r>
            <a:r>
              <a:rPr lang="el-GR" sz="2000" i="1" dirty="0">
                <a:latin typeface="IFAO-Grec Unicode" charset="0"/>
                <a:ea typeface="IFAO-Grec Unicode" charset="0"/>
                <a:cs typeface="IFAO-Grec Unicode" charset="0"/>
              </a:rPr>
              <a:t>θάλαμος</a:t>
            </a:r>
            <a:r>
              <a:rPr lang="nl-BE" sz="2000" i="1" dirty="0"/>
              <a:t>, « la chambre à coucher »</a:t>
            </a:r>
            <a:endParaRPr lang="fr-FR" sz="2000" i="1" dirty="0"/>
          </a:p>
          <a:p>
            <a:r>
              <a:rPr lang="fr-FR" sz="2400" dirty="0" smtClean="0"/>
              <a:t>Guerre et armement</a:t>
            </a:r>
          </a:p>
          <a:p>
            <a:pPr marL="0" indent="0">
              <a:buNone/>
            </a:pPr>
            <a:r>
              <a:rPr lang="fr-FR" sz="2000" dirty="0" smtClean="0"/>
              <a:t>	</a:t>
            </a:r>
            <a:r>
              <a:rPr lang="fr-FR" sz="2000" i="1" dirty="0" smtClean="0"/>
              <a:t>Ex. : </a:t>
            </a:r>
            <a:r>
              <a:rPr lang="el-GR" sz="2000" i="1" dirty="0" err="1" smtClean="0">
                <a:latin typeface="IFAO-Grec Unicode" charset="0"/>
                <a:ea typeface="IFAO-Grec Unicode" charset="0"/>
                <a:cs typeface="IFAO-Grec Unicode" charset="0"/>
              </a:rPr>
              <a:t>τόξον</a:t>
            </a:r>
            <a:r>
              <a:rPr lang="nl-BE" sz="2000" i="1" dirty="0" smtClean="0"/>
              <a:t>,  « l’arc »</a:t>
            </a:r>
            <a:endParaRPr lang="fr-FR" sz="2000" i="1" dirty="0"/>
          </a:p>
          <a:p>
            <a:endParaRPr lang="fr-FR" dirty="0"/>
          </a:p>
        </p:txBody>
      </p:sp>
      <p:pic>
        <p:nvPicPr>
          <p:cNvPr id="4" name="Espace réservé du contenu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00" y="1690688"/>
            <a:ext cx="25019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81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D. Ouvrage de </a:t>
            </a:r>
            <a:r>
              <a:rPr lang="fr-FR" dirty="0" err="1"/>
              <a:t>Beekes</a:t>
            </a:r>
            <a:r>
              <a:rPr lang="fr-FR" dirty="0"/>
              <a:t> sur le pré-grec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23671" y="1424067"/>
            <a:ext cx="7300211" cy="5261546"/>
          </a:xfrm>
        </p:spPr>
        <p:txBody>
          <a:bodyPr anchor="ctr">
            <a:normAutofit/>
          </a:bodyPr>
          <a:lstStyle/>
          <a:p>
            <a:r>
              <a:rPr lang="fr-FR" sz="2400" dirty="0" smtClean="0"/>
              <a:t>Réalités sociales, administratives</a:t>
            </a:r>
            <a:r>
              <a:rPr lang="fr-FR" sz="2400" dirty="0"/>
              <a:t> </a:t>
            </a:r>
            <a:r>
              <a:rPr lang="fr-FR" sz="2400" dirty="0" smtClean="0"/>
              <a:t>et politiques</a:t>
            </a:r>
          </a:p>
          <a:p>
            <a:pPr marL="0" indent="0">
              <a:buNone/>
            </a:pPr>
            <a:r>
              <a:rPr lang="fr-FR" sz="2000" dirty="0" smtClean="0"/>
              <a:t>	</a:t>
            </a:r>
            <a:r>
              <a:rPr lang="fr-FR" sz="2000" i="1" dirty="0" smtClean="0"/>
              <a:t>Ex. : </a:t>
            </a:r>
            <a:r>
              <a:rPr lang="el-GR" sz="2000" i="1" dirty="0" smtClean="0">
                <a:latin typeface="IFAO-Grec Unicode" charset="0"/>
                <a:ea typeface="IFAO-Grec Unicode" charset="0"/>
                <a:cs typeface="IFAO-Grec Unicode" charset="0"/>
              </a:rPr>
              <a:t>τύραννος</a:t>
            </a:r>
            <a:r>
              <a:rPr lang="nl-BE" sz="2000" i="1" dirty="0" smtClean="0"/>
              <a:t>,  « le maître absolu, le tyran »</a:t>
            </a:r>
            <a:endParaRPr lang="fr-FR" sz="2000" i="1" dirty="0"/>
          </a:p>
          <a:p>
            <a:r>
              <a:rPr lang="fr-FR" sz="2400" dirty="0" smtClean="0"/>
              <a:t>Musique</a:t>
            </a:r>
          </a:p>
          <a:p>
            <a:pPr marL="0" indent="0">
              <a:buNone/>
            </a:pPr>
            <a:r>
              <a:rPr lang="fr-FR" sz="2000" dirty="0" smtClean="0"/>
              <a:t>	</a:t>
            </a:r>
            <a:r>
              <a:rPr lang="fr-FR" sz="2000" i="1" dirty="0" smtClean="0"/>
              <a:t>Ex. : </a:t>
            </a:r>
            <a:r>
              <a:rPr lang="el-GR" sz="2000" i="1" dirty="0" err="1" smtClean="0">
                <a:latin typeface="IFAO-Grec Unicode" charset="0"/>
                <a:ea typeface="IFAO-Grec Unicode" charset="0"/>
                <a:cs typeface="IFAO-Grec Unicode" charset="0"/>
              </a:rPr>
              <a:t>σάλπιγξ</a:t>
            </a:r>
            <a:r>
              <a:rPr lang="nl-BE" sz="2000" i="1" dirty="0" smtClean="0"/>
              <a:t>, « la trompette »</a:t>
            </a:r>
            <a:endParaRPr lang="fr-FR" sz="2000" i="1" dirty="0" smtClean="0"/>
          </a:p>
          <a:p>
            <a:r>
              <a:rPr lang="fr-FR" sz="2400" dirty="0" smtClean="0"/>
              <a:t>Fêtes, célébrations</a:t>
            </a:r>
          </a:p>
          <a:p>
            <a:pPr marL="0" indent="0">
              <a:buNone/>
            </a:pPr>
            <a:r>
              <a:rPr lang="fr-FR" sz="2400" dirty="0"/>
              <a:t>	</a:t>
            </a:r>
            <a:r>
              <a:rPr lang="fr-FR" sz="2000" i="1" dirty="0" smtClean="0"/>
              <a:t>Ex. : </a:t>
            </a:r>
            <a:r>
              <a:rPr lang="el-GR" sz="2000" i="1" dirty="0" smtClean="0">
                <a:latin typeface="IFAO-Grec Unicode" charset="0"/>
                <a:ea typeface="IFAO-Grec Unicode" charset="0"/>
                <a:cs typeface="IFAO-Grec Unicode" charset="0"/>
              </a:rPr>
              <a:t>θίασος</a:t>
            </a:r>
            <a:r>
              <a:rPr lang="el-GR" sz="2000" i="1" dirty="0" smtClean="0"/>
              <a:t>, </a:t>
            </a:r>
            <a:r>
              <a:rPr lang="nl-BE" sz="2000" i="1" dirty="0" smtClean="0"/>
              <a:t>« le thiase (surtout cortège de Dionysos) »</a:t>
            </a:r>
            <a:endParaRPr lang="fr-FR" sz="2000" dirty="0" smtClean="0"/>
          </a:p>
          <a:p>
            <a:r>
              <a:rPr lang="fr-FR" sz="2400" dirty="0" smtClean="0"/>
              <a:t>Toponymes</a:t>
            </a:r>
          </a:p>
          <a:p>
            <a:pPr marL="0" indent="0">
              <a:buNone/>
            </a:pPr>
            <a:r>
              <a:rPr lang="fr-FR" sz="2000" dirty="0" smtClean="0"/>
              <a:t>	</a:t>
            </a:r>
            <a:r>
              <a:rPr lang="fr-FR" sz="2000" i="1" dirty="0" smtClean="0"/>
              <a:t>Ex. : </a:t>
            </a:r>
            <a:r>
              <a:rPr lang="el-GR" sz="2000" i="1" dirty="0" smtClean="0">
                <a:latin typeface="IFAO-Grec Unicode" charset="0"/>
                <a:ea typeface="IFAO-Grec Unicode" charset="0"/>
                <a:cs typeface="IFAO-Grec Unicode" charset="0"/>
              </a:rPr>
              <a:t>Κόρινθος</a:t>
            </a:r>
            <a:r>
              <a:rPr lang="el-GR" sz="2000" i="1" dirty="0" smtClean="0"/>
              <a:t>,</a:t>
            </a:r>
            <a:r>
              <a:rPr lang="nl-BE" sz="2000" i="1" dirty="0" smtClean="0"/>
              <a:t> « Corinthe » ; </a:t>
            </a:r>
            <a:r>
              <a:rPr lang="el-GR" sz="2000" i="1" dirty="0" err="1" smtClean="0">
                <a:latin typeface="IFAO-Grec Unicode" charset="0"/>
                <a:ea typeface="IFAO-Grec Unicode" charset="0"/>
                <a:cs typeface="IFAO-Grec Unicode" charset="0"/>
              </a:rPr>
              <a:t>Ὄλυμπος</a:t>
            </a:r>
            <a:r>
              <a:rPr lang="el-GR" sz="2000" i="1" dirty="0" smtClean="0"/>
              <a:t>,</a:t>
            </a:r>
            <a:r>
              <a:rPr lang="nl-BE" sz="2000" i="1" dirty="0" smtClean="0"/>
              <a:t> « Olympe »</a:t>
            </a:r>
            <a:r>
              <a:rPr lang="nl-BE" sz="2000" i="1" dirty="0"/>
              <a:t> </a:t>
            </a:r>
            <a:r>
              <a:rPr lang="nl-BE" sz="2000" i="1" dirty="0" smtClean="0"/>
              <a:t>; 	</a:t>
            </a:r>
            <a:r>
              <a:rPr lang="el-GR" sz="2000" i="1" dirty="0" err="1" smtClean="0">
                <a:latin typeface="IFAO-Grec Unicode" charset="0"/>
                <a:ea typeface="IFAO-Grec Unicode" charset="0"/>
                <a:cs typeface="IFAO-Grec Unicode" charset="0"/>
              </a:rPr>
              <a:t>Ὄλυνθος</a:t>
            </a:r>
            <a:r>
              <a:rPr lang="nl-BE" sz="2000" i="1" dirty="0" smtClean="0"/>
              <a:t>, « Olynthe »</a:t>
            </a:r>
            <a:endParaRPr lang="fr-FR" sz="2000" i="1" dirty="0" smtClean="0"/>
          </a:p>
          <a:p>
            <a:r>
              <a:rPr lang="fr-FR" sz="2400" dirty="0" smtClean="0"/>
              <a:t>Faune</a:t>
            </a:r>
            <a:r>
              <a:rPr lang="fr-FR" sz="2000" dirty="0"/>
              <a:t> </a:t>
            </a:r>
            <a:r>
              <a:rPr lang="fr-FR" sz="2400" dirty="0" smtClean="0"/>
              <a:t>et</a:t>
            </a:r>
            <a:r>
              <a:rPr lang="fr-FR" sz="2000" dirty="0" smtClean="0"/>
              <a:t> </a:t>
            </a:r>
            <a:r>
              <a:rPr lang="fr-FR" sz="2400" dirty="0" smtClean="0"/>
              <a:t>Flore</a:t>
            </a:r>
            <a:endParaRPr lang="fr-FR" sz="2000" dirty="0"/>
          </a:p>
        </p:txBody>
      </p:sp>
      <p:pic>
        <p:nvPicPr>
          <p:cNvPr id="4" name="Espace réservé du contenu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00" y="1720668"/>
            <a:ext cx="25019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88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0348" y="631825"/>
            <a:ext cx="9233452" cy="1325563"/>
          </a:xfrm>
        </p:spPr>
        <p:txBody>
          <a:bodyPr>
            <a:normAutofit/>
          </a:bodyPr>
          <a:lstStyle/>
          <a:p>
            <a:r>
              <a:rPr lang="fr-FR"/>
              <a:t>III. </a:t>
            </a:r>
            <a:r>
              <a:rPr lang="fr-FR" dirty="0"/>
              <a:t>Critères étymologiques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04661" y="1686338"/>
            <a:ext cx="9277608" cy="4886739"/>
          </a:xfrm>
        </p:spPr>
        <p:txBody>
          <a:bodyPr>
            <a:noAutofit/>
          </a:bodyPr>
          <a:lstStyle/>
          <a:p>
            <a:r>
              <a:rPr lang="fr-FR" sz="2800" dirty="0"/>
              <a:t>Absence d’étymologie indo-européenne satisfaisante</a:t>
            </a:r>
          </a:p>
          <a:p>
            <a:r>
              <a:rPr lang="fr-FR" sz="2800" dirty="0"/>
              <a:t>Présence d’indices formels :</a:t>
            </a:r>
          </a:p>
          <a:p>
            <a:pPr lvl="1"/>
            <a:r>
              <a:rPr lang="fr-FR" sz="2800" dirty="0">
                <a:solidFill>
                  <a:schemeClr val="tx1"/>
                </a:solidFill>
              </a:rPr>
              <a:t>Traits phonétiques : </a:t>
            </a:r>
            <a:r>
              <a:rPr lang="fr-FR" sz="2800" dirty="0" smtClean="0">
                <a:solidFill>
                  <a:schemeClr val="tx1"/>
                </a:solidFill>
              </a:rPr>
              <a:t>alternances vocalique et consonantique, </a:t>
            </a:r>
            <a:r>
              <a:rPr lang="fr-FR" sz="2800" dirty="0">
                <a:solidFill>
                  <a:schemeClr val="tx1"/>
                </a:solidFill>
              </a:rPr>
              <a:t>gémination, métathèse, </a:t>
            </a:r>
            <a:r>
              <a:rPr lang="mr-IN" sz="2800" dirty="0">
                <a:solidFill>
                  <a:schemeClr val="tx1"/>
                </a:solidFill>
              </a:rPr>
              <a:t>…</a:t>
            </a:r>
            <a:endParaRPr lang="fr-FR" sz="2800" dirty="0">
              <a:solidFill>
                <a:schemeClr val="tx1"/>
              </a:solidFill>
            </a:endParaRPr>
          </a:p>
          <a:p>
            <a:pPr lvl="1"/>
            <a:r>
              <a:rPr lang="fr-FR" sz="2800" dirty="0"/>
              <a:t>Suffixes : -</a:t>
            </a:r>
            <a:r>
              <a:rPr lang="el-GR" sz="2800" dirty="0" err="1">
                <a:latin typeface="IFAO-Grec Unicode" charset="0"/>
                <a:ea typeface="IFAO-Grec Unicode" charset="0"/>
                <a:cs typeface="IFAO-Grec Unicode" charset="0"/>
              </a:rPr>
              <a:t>υνθος</a:t>
            </a:r>
            <a:r>
              <a:rPr lang="fr-FR" sz="2800" dirty="0"/>
              <a:t>, </a:t>
            </a:r>
            <a:r>
              <a:rPr lang="fr-FR" sz="2800" dirty="0" smtClean="0"/>
              <a:t>-</a:t>
            </a:r>
            <a:r>
              <a:rPr lang="el-GR" sz="2800" dirty="0" err="1" smtClean="0">
                <a:latin typeface="IFAO-Grec Unicode" charset="0"/>
                <a:ea typeface="IFAO-Grec Unicode" charset="0"/>
                <a:cs typeface="IFAO-Grec Unicode" charset="0"/>
              </a:rPr>
              <a:t>ινθος</a:t>
            </a:r>
            <a:r>
              <a:rPr lang="el-GR" sz="2800" dirty="0" smtClean="0"/>
              <a:t>, </a:t>
            </a:r>
            <a:r>
              <a:rPr lang="fr-FR" sz="2800" dirty="0" smtClean="0"/>
              <a:t>-</a:t>
            </a:r>
            <a:r>
              <a:rPr lang="el-GR" sz="2800" dirty="0" err="1"/>
              <a:t>ισσος</a:t>
            </a:r>
            <a:r>
              <a:rPr lang="fr-FR" sz="2800" dirty="0"/>
              <a:t> , </a:t>
            </a:r>
            <a:r>
              <a:rPr lang="mr-IN" sz="2800" dirty="0"/>
              <a:t>…</a:t>
            </a:r>
            <a:r>
              <a:rPr lang="nl-BE" sz="2800" dirty="0"/>
              <a:t> Ex. : </a:t>
            </a:r>
            <a:r>
              <a:rPr lang="el-GR" sz="2800" dirty="0">
                <a:latin typeface="IFAO-Grec Unicode" charset="0"/>
                <a:ea typeface="IFAO-Grec Unicode" charset="0"/>
                <a:cs typeface="IFAO-Grec Unicode" charset="0"/>
              </a:rPr>
              <a:t>λαβύρινθος</a:t>
            </a:r>
            <a:endParaRPr lang="nl-BE" sz="2800" dirty="0">
              <a:latin typeface="IFAO-Grec Unicode" charset="0"/>
              <a:ea typeface="IFAO-Grec Unicode" charset="0"/>
              <a:cs typeface="IFAO-Grec Unicode" charset="0"/>
            </a:endParaRPr>
          </a:p>
          <a:p>
            <a:r>
              <a:rPr lang="fr-FR" sz="2800" dirty="0"/>
              <a:t>Sens du mot : appartenance à des champs lexicaux spécifiques</a:t>
            </a:r>
          </a:p>
          <a:p>
            <a:r>
              <a:rPr lang="fr-FR" sz="2800" dirty="0"/>
              <a:t>Existence de plusieurs variantes d’un mot</a:t>
            </a:r>
            <a:endParaRPr lang="nl-BE" sz="2800" dirty="0"/>
          </a:p>
        </p:txBody>
      </p:sp>
    </p:spTree>
    <p:extLst>
      <p:ext uri="{BB962C8B-B14F-4D97-AF65-F5344CB8AC3E}">
        <p14:creationId xmlns:p14="http://schemas.microsoft.com/office/powerpoint/2010/main" val="11410420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lumMod val="50000"/>
              </a:schemeClr>
            </a:gs>
            <a:gs pos="100000">
              <a:schemeClr val="tx2">
                <a:lumMod val="60000"/>
                <a:lumOff val="40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12" r="9091" b="530"/>
          <a:stretch/>
        </p:blipFill>
        <p:spPr>
          <a:xfrm>
            <a:off x="4818888" y="10"/>
            <a:ext cx="7373112" cy="685798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4651" y="1566004"/>
            <a:ext cx="4948429" cy="265120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bg1"/>
                </a:solidFill>
              </a:rPr>
              <a:t>La </a:t>
            </a:r>
            <a:r>
              <a:rPr lang="en-US" sz="5000" dirty="0" err="1">
                <a:solidFill>
                  <a:schemeClr val="bg1"/>
                </a:solidFill>
              </a:rPr>
              <a:t>flore</a:t>
            </a:r>
            <a:r>
              <a:rPr lang="en-US" sz="5000" dirty="0">
                <a:solidFill>
                  <a:schemeClr val="bg1"/>
                </a:solidFill>
              </a:rPr>
              <a:t> </a:t>
            </a:r>
            <a:br>
              <a:rPr lang="en-US" sz="5000" dirty="0">
                <a:solidFill>
                  <a:schemeClr val="bg1"/>
                </a:solidFill>
              </a:rPr>
            </a:br>
            <a:r>
              <a:rPr lang="en-US" sz="5000" dirty="0" err="1">
                <a:solidFill>
                  <a:schemeClr val="bg1"/>
                </a:solidFill>
              </a:rPr>
              <a:t>dans</a:t>
            </a:r>
            <a:r>
              <a:rPr lang="en-US" sz="5000" dirty="0">
                <a:solidFill>
                  <a:schemeClr val="bg1"/>
                </a:solidFill>
              </a:rPr>
              <a:t> le </a:t>
            </a:r>
            <a:r>
              <a:rPr lang="en-US" sz="5000" dirty="0" err="1">
                <a:solidFill>
                  <a:schemeClr val="bg1"/>
                </a:solidFill>
              </a:rPr>
              <a:t>vocabulaire</a:t>
            </a:r>
            <a:r>
              <a:rPr lang="en-US" sz="5000" dirty="0">
                <a:solidFill>
                  <a:schemeClr val="bg1"/>
                </a:solidFill>
              </a:rPr>
              <a:t> </a:t>
            </a:r>
            <a:br>
              <a:rPr lang="en-US" sz="5000" dirty="0">
                <a:solidFill>
                  <a:schemeClr val="bg1"/>
                </a:solidFill>
              </a:rPr>
            </a:br>
            <a:r>
              <a:rPr lang="en-US" sz="5000" dirty="0" err="1" smtClean="0">
                <a:solidFill>
                  <a:schemeClr val="bg1"/>
                </a:solidFill>
              </a:rPr>
              <a:t>pré-grec</a:t>
            </a:r>
            <a:endParaRPr lang="en-US" sz="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3445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ttp://www.florissant.fr/files/products/a_laurier_caucase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59" b="-1"/>
          <a:stretch/>
        </p:blipFill>
        <p:spPr bwMode="auto">
          <a:xfrm>
            <a:off x="7736146" y="711199"/>
            <a:ext cx="3768466" cy="5419237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89043" y="711199"/>
            <a:ext cx="4790008" cy="1280890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l-GR" sz="4000" b="1" dirty="0" smtClean="0">
                <a:latin typeface="IFAO-Grec Unicode" charset="0"/>
                <a:ea typeface="IFAO-Grec Unicode" charset="0"/>
                <a:cs typeface="IFAO-Grec Unicode" charset="0"/>
              </a:rPr>
              <a:t>Δάφνη</a:t>
            </a:r>
            <a:r>
              <a:rPr lang="nl-BE" sz="4000" dirty="0" smtClean="0">
                <a:ea typeface="IFAO-Grec Unicode" charset="0"/>
                <a:cs typeface="IFAO-Grec Unicode" charset="0"/>
              </a:rPr>
              <a:t>,</a:t>
            </a:r>
            <a:r>
              <a:rPr lang="nl-BE" sz="4000" b="1" dirty="0" smtClean="0">
                <a:ea typeface="IFAO-Grec Unicode" charset="0"/>
                <a:cs typeface="IFAO-Grec Unicode" charset="0"/>
              </a:rPr>
              <a:t> </a:t>
            </a:r>
            <a:r>
              <a:rPr lang="nl-BE" sz="4000" dirty="0">
                <a:ea typeface="IFAO-Grec Unicode" charset="0"/>
                <a:cs typeface="IFAO-Grec Unicode" charset="0"/>
              </a:rPr>
              <a:t>« le laurier »</a:t>
            </a:r>
            <a:r>
              <a:rPr lang="fr-BE" sz="3100" b="1" dirty="0"/>
              <a:t/>
            </a:r>
            <a:br>
              <a:rPr lang="fr-BE" sz="3100" b="1" dirty="0"/>
            </a:br>
            <a:r>
              <a:rPr lang="fr-BE" sz="3100" b="1" dirty="0"/>
              <a:t/>
            </a:r>
            <a:br>
              <a:rPr lang="fr-BE" sz="3100" b="1" dirty="0"/>
            </a:br>
            <a:endParaRPr lang="fr-FR" sz="31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89043" y="1073426"/>
            <a:ext cx="5602358" cy="5784573"/>
          </a:xfrm>
        </p:spPr>
        <p:txBody>
          <a:bodyPr anchor="ctr">
            <a:noAutofit/>
          </a:bodyPr>
          <a:lstStyle/>
          <a:p>
            <a:r>
              <a:rPr lang="en-US" sz="2400" dirty="0" err="1"/>
              <a:t>Chantraine</a:t>
            </a:r>
            <a:r>
              <a:rPr lang="en-US" sz="2400" dirty="0"/>
              <a:t> : « </a:t>
            </a:r>
            <a:r>
              <a:rPr lang="en-US" sz="2400" dirty="0" err="1"/>
              <a:t>terme</a:t>
            </a:r>
            <a:r>
              <a:rPr lang="en-US" sz="2400" dirty="0"/>
              <a:t> </a:t>
            </a:r>
            <a:r>
              <a:rPr lang="en-US" sz="2400" dirty="0" err="1"/>
              <a:t>méditerranéen</a:t>
            </a:r>
            <a:r>
              <a:rPr lang="en-US" sz="2400" dirty="0"/>
              <a:t> »</a:t>
            </a:r>
          </a:p>
          <a:p>
            <a:r>
              <a:rPr lang="fr-FR" sz="2400" dirty="0">
                <a:solidFill>
                  <a:schemeClr val="tx1"/>
                </a:solidFill>
                <a:latin typeface="IFAO-Grec Unicode" charset="0"/>
                <a:ea typeface="IFAO-Grec Unicode" charset="0"/>
                <a:cs typeface="IFAO-Grec Unicode" charset="0"/>
              </a:rPr>
              <a:t>*</a:t>
            </a:r>
            <a:r>
              <a:rPr lang="fr-FR" sz="2400" dirty="0" err="1">
                <a:latin typeface="IFAO-Grec Unicode" charset="0"/>
                <a:ea typeface="IFAO-Grec Unicode" charset="0"/>
                <a:cs typeface="IFAO-Grec Unicode" charset="0"/>
              </a:rPr>
              <a:t>dak</a:t>
            </a:r>
            <a:r>
              <a:rPr lang="fr-FR" sz="2400" baseline="30000" dirty="0" err="1">
                <a:latin typeface="IFAO-Grec Unicode" charset="0"/>
                <a:ea typeface="IFAO-Grec Unicode" charset="0"/>
                <a:cs typeface="IFAO-Grec Unicode" charset="0"/>
              </a:rPr>
              <a:t>w</a:t>
            </a:r>
            <a:r>
              <a:rPr lang="fr-FR" sz="2400" dirty="0" err="1">
                <a:latin typeface="IFAO-Grec Unicode" charset="0"/>
                <a:ea typeface="IFAO-Grec Unicode" charset="0"/>
                <a:cs typeface="IFAO-Grec Unicode" charset="0"/>
              </a:rPr>
              <a:t>n</a:t>
            </a:r>
            <a:r>
              <a:rPr lang="fr-FR" sz="2400" dirty="0">
                <a:latin typeface="IFAO-Grec Unicode" charset="0"/>
                <a:ea typeface="IFAO-Grec Unicode" charset="0"/>
                <a:cs typeface="IFAO-Grec Unicode" charset="0"/>
              </a:rPr>
              <a:t>-</a:t>
            </a:r>
            <a:r>
              <a:rPr lang="fr-BE" sz="2400" dirty="0">
                <a:latin typeface="IFAO-Grec Unicode" charset="0"/>
                <a:ea typeface="IFAO-Grec Unicode" charset="0"/>
                <a:cs typeface="IFAO-Grec Unicode" charset="0"/>
              </a:rPr>
              <a:t> =&gt; </a:t>
            </a:r>
            <a:r>
              <a:rPr lang="fr-FR" sz="2400" dirty="0" err="1">
                <a:latin typeface="IFAO-Grec Unicode" charset="0"/>
                <a:ea typeface="IFAO-Grec Unicode" charset="0"/>
                <a:cs typeface="IFAO-Grec Unicode" charset="0"/>
              </a:rPr>
              <a:t>δάφνη</a:t>
            </a:r>
            <a:r>
              <a:rPr lang="fr-FR" sz="2400" dirty="0">
                <a:latin typeface="IFAO-Grec Unicode" charset="0"/>
                <a:ea typeface="IFAO-Grec Unicode" charset="0"/>
                <a:cs typeface="IFAO-Grec Unicode" charset="0"/>
              </a:rPr>
              <a:t> - </a:t>
            </a:r>
            <a:r>
              <a:rPr lang="fr-FR" sz="2400" dirty="0" err="1">
                <a:latin typeface="IFAO-Grec Unicode" charset="0"/>
                <a:ea typeface="IFAO-Grec Unicode" charset="0"/>
                <a:cs typeface="IFAO-Grec Unicode" charset="0"/>
              </a:rPr>
              <a:t>δ</a:t>
            </a:r>
            <a:r>
              <a:rPr lang="fr-FR" sz="2400" dirty="0">
                <a:latin typeface="IFAO-Grec Unicode" charset="0"/>
                <a:ea typeface="IFAO-Grec Unicode" charset="0"/>
                <a:cs typeface="IFAO-Grec Unicode" charset="0"/>
              </a:rPr>
              <a:t>α</a:t>
            </a:r>
            <a:r>
              <a:rPr lang="fr-FR" sz="2400" dirty="0" err="1">
                <a:latin typeface="IFAO-Grec Unicode" charset="0"/>
                <a:ea typeface="IFAO-Grec Unicode" charset="0"/>
                <a:cs typeface="IFAO-Grec Unicode" charset="0"/>
              </a:rPr>
              <a:t>υχν</a:t>
            </a:r>
            <a:r>
              <a:rPr lang="fr-FR" sz="2400" dirty="0">
                <a:latin typeface="IFAO-Grec Unicode" charset="0"/>
                <a:ea typeface="IFAO-Grec Unicode" charset="0"/>
                <a:cs typeface="IFAO-Grec Unicode" charset="0"/>
              </a:rPr>
              <a:t>(α)</a:t>
            </a:r>
          </a:p>
          <a:p>
            <a:r>
              <a:rPr lang="fr-FR" sz="2400" dirty="0" err="1">
                <a:latin typeface="IFAO-Grec Unicode" charset="0"/>
                <a:ea typeface="IFAO-Grec Unicode" charset="0"/>
                <a:cs typeface="IFAO-Grec Unicode" charset="0"/>
              </a:rPr>
              <a:t>δάφνη</a:t>
            </a:r>
            <a:r>
              <a:rPr lang="fr-FR" sz="2400" dirty="0">
                <a:latin typeface="IFAO-Grec Unicode" charset="0"/>
                <a:ea typeface="IFAO-Grec Unicode" charset="0"/>
                <a:cs typeface="IFAO-Grec Unicode" charset="0"/>
              </a:rPr>
              <a:t> – </a:t>
            </a:r>
            <a:r>
              <a:rPr lang="fr-FR" sz="2400" dirty="0" err="1">
                <a:latin typeface="IFAO-Grec Unicode" charset="0"/>
                <a:ea typeface="IFAO-Grec Unicode" charset="0"/>
                <a:cs typeface="IFAO-Grec Unicode" charset="0"/>
              </a:rPr>
              <a:t>δ</a:t>
            </a:r>
            <a:r>
              <a:rPr lang="fr-FR" sz="2400" dirty="0">
                <a:latin typeface="IFAO-Grec Unicode" charset="0"/>
                <a:ea typeface="IFAO-Grec Unicode" charset="0"/>
                <a:cs typeface="IFAO-Grec Unicode" charset="0"/>
              </a:rPr>
              <a:t>α</a:t>
            </a:r>
            <a:r>
              <a:rPr lang="fr-FR" sz="2400" dirty="0" err="1">
                <a:latin typeface="IFAO-Grec Unicode" charset="0"/>
                <a:ea typeface="IFAO-Grec Unicode" charset="0"/>
                <a:cs typeface="IFAO-Grec Unicode" charset="0"/>
              </a:rPr>
              <a:t>ύχν</a:t>
            </a:r>
            <a:r>
              <a:rPr lang="fr-FR" sz="2400" dirty="0">
                <a:latin typeface="IFAO-Grec Unicode" charset="0"/>
                <a:ea typeface="IFAO-Grec Unicode" charset="0"/>
                <a:cs typeface="IFAO-Grec Unicode" charset="0"/>
              </a:rPr>
              <a:t>α – </a:t>
            </a:r>
            <a:r>
              <a:rPr lang="fr-FR" sz="2400" dirty="0" err="1">
                <a:latin typeface="IFAO-Grec Unicode" charset="0"/>
                <a:ea typeface="IFAO-Grec Unicode" charset="0"/>
                <a:cs typeface="IFAO-Grec Unicode" charset="0"/>
              </a:rPr>
              <a:t>δ</a:t>
            </a:r>
            <a:r>
              <a:rPr lang="fr-FR" sz="2400" dirty="0">
                <a:latin typeface="IFAO-Grec Unicode" charset="0"/>
                <a:ea typeface="IFAO-Grec Unicode" charset="0"/>
                <a:cs typeface="IFAO-Grec Unicode" charset="0"/>
              </a:rPr>
              <a:t>α</a:t>
            </a:r>
            <a:r>
              <a:rPr lang="fr-FR" sz="2400" dirty="0" err="1">
                <a:latin typeface="IFAO-Grec Unicode" charset="0"/>
                <a:ea typeface="IFAO-Grec Unicode" charset="0"/>
                <a:cs typeface="IFAO-Grec Unicode" charset="0"/>
              </a:rPr>
              <a:t>υχ</a:t>
            </a:r>
            <a:r>
              <a:rPr lang="el-GR" sz="2400" dirty="0" err="1">
                <a:latin typeface="IFAO-Grec Unicode" charset="0"/>
                <a:ea typeface="IFAO-Grec Unicode" charset="0"/>
                <a:cs typeface="IFAO-Grec Unicode" charset="0"/>
              </a:rPr>
              <a:t>μός</a:t>
            </a:r>
            <a:r>
              <a:rPr lang="el-GR" sz="2400" dirty="0">
                <a:latin typeface="IFAO-Grec Unicode" charset="0"/>
                <a:ea typeface="IFAO-Grec Unicode" charset="0"/>
                <a:cs typeface="IFAO-Grec Unicode" charset="0"/>
              </a:rPr>
              <a:t> - </a:t>
            </a:r>
            <a:r>
              <a:rPr lang="el-GR" sz="2400" dirty="0" err="1">
                <a:latin typeface="IFAO-Grec Unicode" charset="0"/>
                <a:ea typeface="IFAO-Grec Unicode" charset="0"/>
                <a:cs typeface="IFAO-Grec Unicode" charset="0"/>
              </a:rPr>
              <a:t>λάφνη</a:t>
            </a:r>
            <a:endParaRPr lang="nl-BE" sz="2400" dirty="0">
              <a:latin typeface="IFAO-Grec Unicode" charset="0"/>
              <a:ea typeface="IFAO-Grec Unicode" charset="0"/>
              <a:cs typeface="IFAO-Grec Unicode" charset="0"/>
            </a:endParaRPr>
          </a:p>
          <a:p>
            <a:r>
              <a:rPr lang="en-US" sz="2400" dirty="0"/>
              <a:t>Usages :</a:t>
            </a:r>
          </a:p>
          <a:p>
            <a:pPr lvl="1"/>
            <a:r>
              <a:rPr lang="en-US" sz="2200" dirty="0" err="1"/>
              <a:t>Bâton</a:t>
            </a:r>
            <a:r>
              <a:rPr lang="en-US" sz="2200" dirty="0"/>
              <a:t> de </a:t>
            </a:r>
            <a:r>
              <a:rPr lang="en-US" sz="2200" dirty="0" err="1"/>
              <a:t>randonnée</a:t>
            </a:r>
            <a:endParaRPr lang="en-US" sz="2200" dirty="0"/>
          </a:p>
          <a:p>
            <a:pPr lvl="1"/>
            <a:r>
              <a:rPr lang="nl-BE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Usage</a:t>
            </a:r>
            <a:r>
              <a:rPr lang="el-GR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 </a:t>
            </a:r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médicinal</a:t>
            </a:r>
            <a:r>
              <a:rPr lang="nl-BE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 :</a:t>
            </a:r>
            <a:r>
              <a:rPr lang="el-GR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 </a:t>
            </a:r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lien</a:t>
            </a:r>
            <a:r>
              <a:rPr lang="el-GR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 </a:t>
            </a:r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avec</a:t>
            </a:r>
            <a:r>
              <a:rPr lang="el-GR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 </a:t>
            </a:r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Apollon</a:t>
            </a:r>
            <a:r>
              <a:rPr lang="fr-BE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 </a:t>
            </a:r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et</a:t>
            </a:r>
            <a:r>
              <a:rPr lang="el-GR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 </a:t>
            </a:r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Artémis</a:t>
            </a:r>
            <a:r>
              <a:rPr lang="el-GR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, </a:t>
            </a:r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et</a:t>
            </a:r>
            <a:r>
              <a:rPr lang="el-GR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 </a:t>
            </a:r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parfois</a:t>
            </a:r>
            <a:r>
              <a:rPr lang="el-GR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 </a:t>
            </a:r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Dionysos</a:t>
            </a:r>
            <a:endParaRPr lang="nl-BE" sz="2200" dirty="0">
              <a:solidFill>
                <a:schemeClr val="tx1"/>
              </a:solidFill>
              <a:ea typeface="IFAO-Grec Unicode" charset="0"/>
              <a:cs typeface="IFAO-Grec Unicode" charset="0"/>
            </a:endParaRPr>
          </a:p>
          <a:p>
            <a:pPr lvl="1"/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Parfois</a:t>
            </a:r>
            <a:r>
              <a:rPr lang="el-GR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 </a:t>
            </a:r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récompense</a:t>
            </a:r>
            <a:r>
              <a:rPr lang="el-GR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 </a:t>
            </a:r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lors</a:t>
            </a:r>
            <a:r>
              <a:rPr lang="el-GR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 de </a:t>
            </a:r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jeux</a:t>
            </a:r>
            <a:r>
              <a:rPr lang="el-GR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, </a:t>
            </a:r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et</a:t>
            </a:r>
            <a:r>
              <a:rPr lang="el-GR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 </a:t>
            </a:r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signe</a:t>
            </a:r>
            <a:r>
              <a:rPr lang="el-GR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 de </a:t>
            </a:r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paix</a:t>
            </a:r>
            <a:r>
              <a:rPr lang="el-GR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 </a:t>
            </a:r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à</a:t>
            </a:r>
            <a:r>
              <a:rPr lang="el-GR" sz="2200" dirty="0">
                <a:solidFill>
                  <a:schemeClr val="tx1"/>
                </a:solidFill>
                <a:ea typeface="IFAO-Grec Unicode" charset="0"/>
                <a:cs typeface="IFAO-Grec Unicode" charset="0"/>
              </a:rPr>
              <a:t> </a:t>
            </a:r>
            <a:r>
              <a:rPr lang="el-GR" sz="2200" dirty="0" err="1">
                <a:solidFill>
                  <a:schemeClr val="tx1"/>
                </a:solidFill>
                <a:ea typeface="IFAO-Grec Unicode" charset="0"/>
                <a:cs typeface="IFAO-Grec Unicode" charset="0"/>
              </a:rPr>
              <a:t>Rome</a:t>
            </a:r>
            <a:endParaRPr lang="fr-BE" sz="2200" dirty="0">
              <a:solidFill>
                <a:schemeClr val="tx1"/>
              </a:solidFill>
              <a:ea typeface="IFAO-Grec Unicode" charset="0"/>
              <a:cs typeface="IFAO-Grec Unicode" charset="0"/>
            </a:endParaRP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endParaRPr lang="fr-BE" sz="2200" dirty="0">
              <a:solidFill>
                <a:srgbClr val="FF0000"/>
              </a:solidFill>
              <a:ea typeface="IFAO-Grec Unicode" charset="0"/>
              <a:cs typeface="IFAO-Grec Unico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5789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Mythe de Daphné</a:t>
            </a:r>
            <a:endParaRPr lang="fr-FR" sz="2800" dirty="0"/>
          </a:p>
        </p:txBody>
      </p:sp>
      <p:pic>
        <p:nvPicPr>
          <p:cNvPr id="4" name="Image 3" descr="ttp://fr.wahooart.com/Art.nsf/O/9DGF4J/$File/Carlo+Cignani-Daphne%27s+Metamorphosi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767" y="653587"/>
            <a:ext cx="2782652" cy="382815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/>
          <p:cNvSpPr txBox="1"/>
          <p:nvPr/>
        </p:nvSpPr>
        <p:spPr>
          <a:xfrm>
            <a:off x="9442418" y="4173967"/>
            <a:ext cx="1821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/>
              <a:t>Cignani</a:t>
            </a:r>
            <a:endParaRPr lang="fr-FR" sz="2400" dirty="0"/>
          </a:p>
        </p:txBody>
      </p:sp>
      <p:pic>
        <p:nvPicPr>
          <p:cNvPr id="6" name="Image 5" descr="ttp://p0.storage.canalblog.com/05/36/1173451/91271136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817" y="3632321"/>
            <a:ext cx="2179670" cy="24938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3435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1" name="Group 10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1" y="228600"/>
            <a:ext cx="2851516" cy="6638628"/>
            <a:chOff x="2487613" y="285750"/>
            <a:chExt cx="2428875" cy="5654676"/>
          </a:xfrm>
        </p:grpSpPr>
        <p:sp>
          <p:nvSpPr>
            <p:cNvPr id="12" name="Freeform 1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2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2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5" name="Group 24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4" y="-786"/>
            <a:ext cx="2356674" cy="6854039"/>
            <a:chOff x="6627813" y="194833"/>
            <a:chExt cx="1952625" cy="5678918"/>
          </a:xfrm>
        </p:grpSpPr>
        <p:sp>
          <p:nvSpPr>
            <p:cNvPr id="26" name="Freeform 2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2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2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9" name="Rectangle 3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4" name="Image 3" descr="ttp://www.grecevacances.com/medias/images/olivier-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92" r="21124"/>
          <a:stretch/>
        </p:blipFill>
        <p:spPr bwMode="auto">
          <a:xfrm>
            <a:off x="-1555" y="1731"/>
            <a:ext cx="4671091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38191" y="531483"/>
            <a:ext cx="5021516" cy="1280890"/>
          </a:xfrm>
        </p:spPr>
        <p:txBody>
          <a:bodyPr>
            <a:normAutofit/>
          </a:bodyPr>
          <a:lstStyle/>
          <a:p>
            <a:r>
              <a:rPr lang="el-GR" b="1" dirty="0" err="1">
                <a:latin typeface="IFAO-Grec Unicode" charset="0"/>
                <a:ea typeface="IFAO-Grec Unicode" charset="0"/>
                <a:cs typeface="IFAO-Grec Unicode" charset="0"/>
              </a:rPr>
              <a:t>Ἐλαία</a:t>
            </a:r>
            <a:r>
              <a:rPr lang="nl-BE" dirty="0"/>
              <a:t>, « l’olivier »</a:t>
            </a:r>
            <a:r>
              <a:rPr lang="fr-BE" b="1" dirty="0"/>
              <a:t/>
            </a:r>
            <a:br>
              <a:rPr lang="fr-BE" b="1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438191" y="1590261"/>
            <a:ext cx="5066419" cy="5262991"/>
          </a:xfrm>
        </p:spPr>
        <p:txBody>
          <a:bodyPr anchor="ctr">
            <a:normAutofit/>
          </a:bodyPr>
          <a:lstStyle/>
          <a:p>
            <a:r>
              <a:rPr lang="nl-BE" sz="2400" dirty="0" smtClean="0"/>
              <a:t>Chantraine </a:t>
            </a:r>
            <a:r>
              <a:rPr lang="nl-BE" sz="2400" dirty="0"/>
              <a:t>: emprunt méditerranéen</a:t>
            </a:r>
            <a:endParaRPr lang="el-GR" sz="2400" dirty="0"/>
          </a:p>
          <a:p>
            <a:r>
              <a:rPr lang="fr-FR" sz="2400" dirty="0" err="1"/>
              <a:t>elaiwa</a:t>
            </a:r>
            <a:r>
              <a:rPr lang="fr-FR" sz="2400" dirty="0"/>
              <a:t> (&gt; </a:t>
            </a:r>
            <a:r>
              <a:rPr lang="fr-FR" sz="2400" dirty="0" err="1"/>
              <a:t>olīva</a:t>
            </a:r>
            <a:r>
              <a:rPr lang="fr-FR" sz="2400" dirty="0"/>
              <a:t> en latin)</a:t>
            </a:r>
          </a:p>
          <a:p>
            <a:r>
              <a:rPr lang="fr-FR" sz="2400" dirty="0">
                <a:solidFill>
                  <a:schemeClr val="tx1"/>
                </a:solidFill>
              </a:rPr>
              <a:t>*-</a:t>
            </a:r>
            <a:r>
              <a:rPr lang="fr-FR" sz="2400" dirty="0" err="1">
                <a:solidFill>
                  <a:schemeClr val="tx1"/>
                </a:solidFill>
              </a:rPr>
              <a:t>ayw</a:t>
            </a:r>
            <a:r>
              <a:rPr lang="fr-FR" sz="2400" dirty="0">
                <a:solidFill>
                  <a:schemeClr val="tx1"/>
                </a:solidFill>
              </a:rPr>
              <a:t>- &gt; -</a:t>
            </a:r>
            <a:r>
              <a:rPr lang="el-GR" sz="2400" dirty="0">
                <a:solidFill>
                  <a:schemeClr val="tx1"/>
                </a:solidFill>
                <a:latin typeface="IFAO-Grec Unicode" charset="0"/>
                <a:ea typeface="IFAO-Grec Unicode" charset="0"/>
                <a:cs typeface="IFAO-Grec Unicode" charset="0"/>
              </a:rPr>
              <a:t>αιF</a:t>
            </a:r>
            <a:r>
              <a:rPr lang="fr-BE" sz="2400" dirty="0">
                <a:solidFill>
                  <a:schemeClr val="tx1"/>
                </a:solidFill>
                <a:latin typeface="IFAO-Grec Unicode" charset="0"/>
                <a:ea typeface="IFAO-Grec Unicode" charset="0"/>
                <a:cs typeface="IFAO-Grec Unicode" charset="0"/>
              </a:rPr>
              <a:t> </a:t>
            </a:r>
            <a:r>
              <a:rPr lang="nl-BE" sz="2400" dirty="0">
                <a:solidFill>
                  <a:schemeClr val="tx1"/>
                </a:solidFill>
              </a:rPr>
              <a:t>- devant voyelle</a:t>
            </a:r>
          </a:p>
          <a:p>
            <a:r>
              <a:rPr lang="nl-BE" sz="2400" dirty="0">
                <a:solidFill>
                  <a:schemeClr val="tx1"/>
                </a:solidFill>
              </a:rPr>
              <a:t>Plante caractéristique du monde méditerranéen</a:t>
            </a:r>
          </a:p>
          <a:p>
            <a:r>
              <a:rPr lang="nl-BE" sz="2400" dirty="0" smtClean="0">
                <a:solidFill>
                  <a:schemeClr val="tx1"/>
                </a:solidFill>
              </a:rPr>
              <a:t>Usages :</a:t>
            </a:r>
          </a:p>
          <a:p>
            <a:pPr lvl="1"/>
            <a:r>
              <a:rPr lang="nl-BE" sz="2200" dirty="0" smtClean="0">
                <a:solidFill>
                  <a:schemeClr val="tx1"/>
                </a:solidFill>
              </a:rPr>
              <a:t>P</a:t>
            </a:r>
            <a:r>
              <a:rPr lang="fr-FR" sz="2200" dirty="0" err="1">
                <a:solidFill>
                  <a:schemeClr val="tx1"/>
                </a:solidFill>
              </a:rPr>
              <a:t>roduction</a:t>
            </a:r>
            <a:r>
              <a:rPr lang="fr-FR" sz="2200" dirty="0">
                <a:solidFill>
                  <a:schemeClr val="tx1"/>
                </a:solidFill>
              </a:rPr>
              <a:t> </a:t>
            </a:r>
            <a:r>
              <a:rPr lang="fr-FR" sz="2200" dirty="0" smtClean="0">
                <a:solidFill>
                  <a:schemeClr val="tx1"/>
                </a:solidFill>
              </a:rPr>
              <a:t>d’huile</a:t>
            </a:r>
          </a:p>
          <a:p>
            <a:pPr lvl="1"/>
            <a:r>
              <a:rPr lang="fr-FR" sz="2200" dirty="0">
                <a:solidFill>
                  <a:schemeClr val="tx1"/>
                </a:solidFill>
              </a:rPr>
              <a:t>S</a:t>
            </a:r>
            <a:r>
              <a:rPr lang="fr-FR" sz="2200" dirty="0" smtClean="0">
                <a:solidFill>
                  <a:schemeClr val="tx1"/>
                </a:solidFill>
              </a:rPr>
              <a:t>igne </a:t>
            </a:r>
            <a:r>
              <a:rPr lang="fr-FR" sz="2200" dirty="0">
                <a:solidFill>
                  <a:schemeClr val="tx1"/>
                </a:solidFill>
              </a:rPr>
              <a:t>de </a:t>
            </a:r>
            <a:r>
              <a:rPr lang="fr-FR" sz="2200" dirty="0" smtClean="0">
                <a:solidFill>
                  <a:schemeClr val="tx1"/>
                </a:solidFill>
              </a:rPr>
              <a:t>paix</a:t>
            </a:r>
          </a:p>
          <a:p>
            <a:pPr lvl="1"/>
            <a:r>
              <a:rPr lang="fr-FR" sz="2200" dirty="0">
                <a:solidFill>
                  <a:schemeClr val="tx1"/>
                </a:solidFill>
              </a:rPr>
              <a:t>S</a:t>
            </a:r>
            <a:r>
              <a:rPr lang="fr-FR" sz="2200" dirty="0" smtClean="0">
                <a:solidFill>
                  <a:schemeClr val="tx1"/>
                </a:solidFill>
              </a:rPr>
              <a:t>ymbole </a:t>
            </a:r>
            <a:r>
              <a:rPr lang="fr-FR" sz="2200" dirty="0">
                <a:solidFill>
                  <a:schemeClr val="tx1"/>
                </a:solidFill>
              </a:rPr>
              <a:t>pour </a:t>
            </a:r>
            <a:r>
              <a:rPr lang="fr-FR" sz="2200" dirty="0" smtClean="0">
                <a:solidFill>
                  <a:schemeClr val="tx1"/>
                </a:solidFill>
              </a:rPr>
              <a:t>Athènes</a:t>
            </a:r>
            <a:endParaRPr lang="fr-FR" sz="2200" dirty="0">
              <a:solidFill>
                <a:schemeClr val="tx1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93785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84332" y="401617"/>
            <a:ext cx="8229600" cy="1143000"/>
          </a:xfrm>
        </p:spPr>
        <p:txBody>
          <a:bodyPr/>
          <a:lstStyle/>
          <a:p>
            <a:r>
              <a:rPr lang="fr-FR" dirty="0" err="1" smtClean="0">
                <a:latin typeface="IFAO-Grec Unicode" charset="0"/>
                <a:ea typeface="IFAO-Grec Unicode" charset="0"/>
                <a:cs typeface="IFAO-Grec Unicode" charset="0"/>
              </a:rPr>
              <a:t>Μύρτος</a:t>
            </a:r>
            <a:r>
              <a:rPr lang="fr-BE" dirty="0" smtClean="0"/>
              <a:t>, « la myrte »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59480" y="1306635"/>
            <a:ext cx="8229600" cy="4525963"/>
          </a:xfrm>
        </p:spPr>
        <p:txBody>
          <a:bodyPr/>
          <a:lstStyle/>
          <a:p>
            <a:r>
              <a:rPr lang="fr-FR" sz="2800" dirty="0" err="1" smtClean="0"/>
              <a:t>Chantraine</a:t>
            </a:r>
            <a:r>
              <a:rPr lang="fr-FR" sz="2800" dirty="0" smtClean="0"/>
              <a:t> : terme originaire d’Asie Mineure?</a:t>
            </a:r>
          </a:p>
          <a:p>
            <a:r>
              <a:rPr lang="fr-FR" sz="2800" dirty="0"/>
              <a:t>V</a:t>
            </a:r>
            <a:r>
              <a:rPr lang="fr-FR" sz="2800" dirty="0" smtClean="0"/>
              <a:t>ariation phonétique </a:t>
            </a:r>
            <a:r>
              <a:rPr lang="el-GR" sz="3000" dirty="0">
                <a:latin typeface="IFAO-Grec Unicode" charset="0"/>
                <a:ea typeface="IFAO-Grec Unicode" charset="0"/>
                <a:cs typeface="IFAO-Grec Unicode" charset="0"/>
              </a:rPr>
              <a:t>μυρτ- / μυρσ- </a:t>
            </a:r>
            <a:endParaRPr lang="fr-BE" sz="3000" dirty="0">
              <a:latin typeface="IFAO-Grec Unicode" charset="0"/>
              <a:ea typeface="IFAO-Grec Unicode" charset="0"/>
              <a:cs typeface="IFAO-Grec Unicode" charset="0"/>
            </a:endParaRPr>
          </a:p>
          <a:p>
            <a:r>
              <a:rPr lang="nl-NL" sz="2800" dirty="0" err="1" smtClean="0">
                <a:solidFill>
                  <a:schemeClr val="tx1"/>
                </a:solidFill>
              </a:rPr>
              <a:t>Plante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très</a:t>
            </a:r>
            <a:r>
              <a:rPr lang="nl-NL" sz="2800" dirty="0" smtClean="0">
                <a:solidFill>
                  <a:schemeClr val="tx1"/>
                </a:solidFill>
              </a:rPr>
              <a:t> commune </a:t>
            </a:r>
            <a:r>
              <a:rPr lang="nl-NL" sz="2800" dirty="0">
                <a:solidFill>
                  <a:schemeClr val="tx1"/>
                </a:solidFill>
              </a:rPr>
              <a:t>en </a:t>
            </a:r>
            <a:r>
              <a:rPr lang="nl-NL" sz="2800" dirty="0" err="1">
                <a:solidFill>
                  <a:schemeClr val="tx1"/>
                </a:solidFill>
              </a:rPr>
              <a:t>Méditerranée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endParaRPr lang="nl-NL" sz="2800" dirty="0" smtClean="0">
              <a:solidFill>
                <a:schemeClr val="tx1"/>
              </a:solidFill>
            </a:endParaRPr>
          </a:p>
          <a:p>
            <a:r>
              <a:rPr lang="nl-NL" sz="2800" dirty="0" err="1" smtClean="0">
                <a:solidFill>
                  <a:schemeClr val="tx1"/>
                </a:solidFill>
              </a:rPr>
              <a:t>Usages</a:t>
            </a:r>
            <a:r>
              <a:rPr lang="nl-NL" sz="2800" dirty="0" smtClean="0">
                <a:solidFill>
                  <a:schemeClr val="tx1"/>
                </a:solidFill>
              </a:rPr>
              <a:t> :</a:t>
            </a:r>
          </a:p>
          <a:p>
            <a:pPr lvl="1"/>
            <a:r>
              <a:rPr lang="nl-NL" sz="2600" dirty="0" smtClean="0">
                <a:solidFill>
                  <a:schemeClr val="tx1"/>
                </a:solidFill>
              </a:rPr>
              <a:t> C</a:t>
            </a:r>
            <a:r>
              <a:rPr lang="fr-BE" sz="2600" dirty="0" err="1" smtClean="0">
                <a:solidFill>
                  <a:schemeClr val="tx1"/>
                </a:solidFill>
              </a:rPr>
              <a:t>omestible</a:t>
            </a:r>
            <a:endParaRPr lang="fr-BE" sz="2600" dirty="0" smtClean="0">
              <a:solidFill>
                <a:schemeClr val="tx1"/>
              </a:solidFill>
            </a:endParaRPr>
          </a:p>
          <a:p>
            <a:pPr lvl="1"/>
            <a:r>
              <a:rPr lang="fr-BE" sz="2600" dirty="0" smtClean="0">
                <a:solidFill>
                  <a:schemeClr val="tx1"/>
                </a:solidFill>
              </a:rPr>
              <a:t> Décoration festive</a:t>
            </a:r>
          </a:p>
          <a:p>
            <a:pPr lvl="1"/>
            <a:r>
              <a:rPr lang="fr-BE" sz="2600" dirty="0">
                <a:solidFill>
                  <a:schemeClr val="tx1"/>
                </a:solidFill>
              </a:rPr>
              <a:t> </a:t>
            </a:r>
            <a:r>
              <a:rPr lang="fr-BE" sz="2600" dirty="0" smtClean="0">
                <a:solidFill>
                  <a:schemeClr val="tx1"/>
                </a:solidFill>
              </a:rPr>
              <a:t>Consacrée à Aphrodite</a:t>
            </a:r>
          </a:p>
          <a:p>
            <a:r>
              <a:rPr lang="fr-BE" sz="2800" dirty="0" smtClean="0"/>
              <a:t>2 occurrences de métamorphoses</a:t>
            </a:r>
            <a:endParaRPr lang="fr-BE" sz="2800" dirty="0"/>
          </a:p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944" y="3437904"/>
            <a:ext cx="3956135" cy="31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9132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1" name="Group 10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1" y="228600"/>
            <a:ext cx="2851516" cy="6638628"/>
            <a:chOff x="2487613" y="285750"/>
            <a:chExt cx="2428875" cy="5654676"/>
          </a:xfrm>
        </p:grpSpPr>
        <p:sp>
          <p:nvSpPr>
            <p:cNvPr id="12" name="Freeform 1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2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2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5" name="Group 24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4" y="-786"/>
            <a:ext cx="2356674" cy="6854039"/>
            <a:chOff x="6627813" y="194833"/>
            <a:chExt cx="1952625" cy="5678918"/>
          </a:xfrm>
        </p:grpSpPr>
        <p:sp>
          <p:nvSpPr>
            <p:cNvPr id="26" name="Freeform 2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2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2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9" name="Rectangle 3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4" name="Image 3" descr="ttp://static.commentcamarche.net/sante-medecine.commentcamarche.net/faq/images/cAtwVbYq-fotolia-44301251-subscription-xxl.png?new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1" r="24984" b="-2"/>
          <a:stretch/>
        </p:blipFill>
        <p:spPr bwMode="auto">
          <a:xfrm>
            <a:off x="-1555" y="1731"/>
            <a:ext cx="4671091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87263" y="624110"/>
            <a:ext cx="5301153" cy="1280890"/>
          </a:xfrm>
        </p:spPr>
        <p:txBody>
          <a:bodyPr>
            <a:normAutofit/>
          </a:bodyPr>
          <a:lstStyle/>
          <a:p>
            <a:r>
              <a:rPr lang="el-GR" b="1" dirty="0"/>
              <a:t>᾽</a:t>
            </a:r>
            <a:r>
              <a:rPr lang="el-GR" b="1" dirty="0" err="1" smtClean="0">
                <a:latin typeface="IFAO-Grec Unicode" charset="0"/>
                <a:ea typeface="IFAO-Grec Unicode" charset="0"/>
                <a:cs typeface="IFAO-Grec Unicode" charset="0"/>
              </a:rPr>
              <a:t>Αμυγδάλη</a:t>
            </a:r>
            <a:r>
              <a:rPr lang="nl-BE" dirty="0" smtClean="0"/>
              <a:t>, « l’amande »</a:t>
            </a:r>
            <a:r>
              <a:rPr lang="fr-BE" dirty="0"/>
              <a:t/>
            </a:r>
            <a:br>
              <a:rPr lang="fr-BE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65631" y="1399026"/>
            <a:ext cx="5637750" cy="5201313"/>
          </a:xfrm>
        </p:spPr>
        <p:txBody>
          <a:bodyPr anchor="t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fr-FR" sz="2800" dirty="0" err="1" smtClean="0"/>
              <a:t>Chantraine</a:t>
            </a:r>
            <a:r>
              <a:rPr lang="fr-FR" sz="2800" dirty="0" smtClean="0"/>
              <a:t> </a:t>
            </a:r>
            <a:r>
              <a:rPr lang="fr-FR" sz="2800" dirty="0"/>
              <a:t>: « terme étranger sans étymologie »</a:t>
            </a:r>
          </a:p>
          <a:p>
            <a:pPr>
              <a:lnSpc>
                <a:spcPct val="90000"/>
              </a:lnSpc>
            </a:pPr>
            <a:r>
              <a:rPr lang="fr-FR" sz="2800" dirty="0"/>
              <a:t>Variantes </a:t>
            </a:r>
            <a:r>
              <a:rPr lang="el-GR" sz="2800" dirty="0">
                <a:latin typeface="IFAO-Grec Unicode" charset="0"/>
                <a:ea typeface="IFAO-Grec Unicode" charset="0"/>
                <a:cs typeface="IFAO-Grec Unicode" charset="0"/>
              </a:rPr>
              <a:t>ἀμυσγέλα / -ύλα</a:t>
            </a:r>
            <a:endParaRPr lang="nl-BE" sz="2800" dirty="0">
              <a:latin typeface="IFAO-Grec Unicode" charset="0"/>
              <a:ea typeface="IFAO-Grec Unicode" charset="0"/>
              <a:cs typeface="IFAO-Grec Unicode" charset="0"/>
            </a:endParaRPr>
          </a:p>
          <a:p>
            <a:pPr>
              <a:lnSpc>
                <a:spcPct val="90000"/>
              </a:lnSpc>
            </a:pPr>
            <a:r>
              <a:rPr lang="el-GR" sz="2800" dirty="0"/>
              <a:t> Selon Beekes : probablement *amut</a:t>
            </a:r>
            <a:r>
              <a:rPr lang="nl-BE" sz="2800" baseline="30000" dirty="0"/>
              <a:t>y</a:t>
            </a:r>
            <a:r>
              <a:rPr lang="el-GR" sz="2800" dirty="0"/>
              <a:t>gala, qui a donné d’abord *amusgala ou *amudgala, d’où finalement *amugdala. </a:t>
            </a:r>
            <a:endParaRPr lang="nl-BE" sz="2800" dirty="0"/>
          </a:p>
          <a:p>
            <a:pPr>
              <a:lnSpc>
                <a:spcPct val="90000"/>
              </a:lnSpc>
            </a:pPr>
            <a:r>
              <a:rPr lang="fr-BE" sz="2800" dirty="0"/>
              <a:t>Cultivées en Grèce</a:t>
            </a:r>
          </a:p>
          <a:p>
            <a:pPr>
              <a:lnSpc>
                <a:spcPct val="90000"/>
              </a:lnSpc>
            </a:pPr>
            <a:r>
              <a:rPr lang="fr-BE" sz="2800" dirty="0"/>
              <a:t>&gt; nom des amygdales</a:t>
            </a:r>
          </a:p>
          <a:p>
            <a:pPr>
              <a:lnSpc>
                <a:spcPct val="90000"/>
              </a:lnSpc>
            </a:pPr>
            <a:r>
              <a:rPr lang="fr-BE" sz="2800" dirty="0"/>
              <a:t>Plusieurs emprunts en latin : amygdala, amidula, amyndula, amandula</a:t>
            </a:r>
          </a:p>
          <a:p>
            <a:pPr>
              <a:lnSpc>
                <a:spcPct val="90000"/>
              </a:lnSpc>
            </a:pPr>
            <a:endParaRPr lang="fr-BE" dirty="0"/>
          </a:p>
          <a:p>
            <a:pPr>
              <a:lnSpc>
                <a:spcPct val="90000"/>
              </a:lnSpc>
            </a:pPr>
            <a:endParaRPr lang="nl-BE" dirty="0"/>
          </a:p>
          <a:p>
            <a:pPr>
              <a:lnSpc>
                <a:spcPct val="90000"/>
              </a:lnSpc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390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ttp://www.foretmeridionale.ca/wp-content/uploads/2014/02/menthe_sauvage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44253" y="624110"/>
            <a:ext cx="5247747" cy="5247747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>
            <a:normAutofit/>
          </a:bodyPr>
          <a:lstStyle/>
          <a:p>
            <a:r>
              <a:rPr lang="el-GR" sz="3200" b="1" dirty="0">
                <a:latin typeface="IFAO-Grec Unicode" charset="0"/>
                <a:ea typeface="IFAO-Grec Unicode" charset="0"/>
                <a:cs typeface="IFAO-Grec Unicode" charset="0"/>
              </a:rPr>
              <a:t>Μίνθη</a:t>
            </a:r>
            <a:r>
              <a:rPr lang="nl-BE" sz="3200" dirty="0"/>
              <a:t>, « la menthe »</a:t>
            </a:r>
            <a:r>
              <a:rPr lang="fr-BE" sz="3200" dirty="0"/>
              <a:t/>
            </a:r>
            <a:br>
              <a:rPr lang="fr-BE" sz="3200" dirty="0"/>
            </a:b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83956" y="1391478"/>
            <a:ext cx="5421382" cy="5466522"/>
          </a:xfrm>
        </p:spPr>
        <p:txBody>
          <a:bodyPr>
            <a:noAutofit/>
          </a:bodyPr>
          <a:lstStyle/>
          <a:p>
            <a:r>
              <a:rPr lang="fr-FR" sz="2400" dirty="0" err="1">
                <a:solidFill>
                  <a:schemeClr val="tx1"/>
                </a:solidFill>
              </a:rPr>
              <a:t>Chantraine</a:t>
            </a:r>
            <a:r>
              <a:rPr lang="fr-FR" sz="2400" dirty="0">
                <a:solidFill>
                  <a:schemeClr val="tx1"/>
                </a:solidFill>
              </a:rPr>
              <a:t> : terme emprunté à une langue de substrat</a:t>
            </a:r>
          </a:p>
          <a:p>
            <a:r>
              <a:rPr lang="fr-FR" sz="2400" dirty="0">
                <a:solidFill>
                  <a:srgbClr val="000000"/>
                </a:solidFill>
              </a:rPr>
              <a:t>Séquence </a:t>
            </a:r>
            <a:r>
              <a:rPr lang="fr-FR" sz="2400" dirty="0">
                <a:solidFill>
                  <a:srgbClr val="000000"/>
                </a:solidFill>
                <a:latin typeface="IFAO-Grec Unicode" charset="0"/>
                <a:ea typeface="IFAO-Grec Unicode" charset="0"/>
                <a:cs typeface="IFAO-Grec Unicode" charset="0"/>
              </a:rPr>
              <a:t>–</a:t>
            </a:r>
            <a:r>
              <a:rPr lang="el-GR" sz="2400" dirty="0" err="1">
                <a:solidFill>
                  <a:srgbClr val="000000"/>
                </a:solidFill>
                <a:latin typeface="IFAO-Grec Unicode" charset="0"/>
                <a:ea typeface="IFAO-Grec Unicode" charset="0"/>
                <a:cs typeface="IFAO-Grec Unicode" charset="0"/>
              </a:rPr>
              <a:t>ίνθ</a:t>
            </a:r>
            <a:r>
              <a:rPr lang="el-GR" sz="2400" dirty="0">
                <a:solidFill>
                  <a:srgbClr val="000000"/>
                </a:solidFill>
                <a:latin typeface="IFAO-Grec Unicode" charset="0"/>
                <a:ea typeface="IFAO-Grec Unicode" charset="0"/>
                <a:cs typeface="IFAO-Grec Unicode" charset="0"/>
              </a:rPr>
              <a:t>- </a:t>
            </a:r>
            <a:r>
              <a:rPr lang="el-GR" sz="2400" dirty="0">
                <a:solidFill>
                  <a:srgbClr val="000000"/>
                </a:solidFill>
              </a:rPr>
              <a:t>(</a:t>
            </a:r>
            <a:r>
              <a:rPr lang="el-GR" sz="2400" dirty="0" err="1">
                <a:solidFill>
                  <a:srgbClr val="000000"/>
                </a:solidFill>
              </a:rPr>
              <a:t>structure</a:t>
            </a:r>
            <a:r>
              <a:rPr lang="el-GR" sz="2400" dirty="0">
                <a:solidFill>
                  <a:srgbClr val="000000"/>
                </a:solidFill>
              </a:rPr>
              <a:t> </a:t>
            </a:r>
            <a:r>
              <a:rPr lang="el-GR" sz="2400" dirty="0" err="1">
                <a:solidFill>
                  <a:srgbClr val="000000"/>
                </a:solidFill>
              </a:rPr>
              <a:t>étrangère</a:t>
            </a:r>
            <a:r>
              <a:rPr lang="el-GR" sz="2400" dirty="0">
                <a:solidFill>
                  <a:srgbClr val="000000"/>
                </a:solidFill>
              </a:rPr>
              <a:t> au </a:t>
            </a:r>
            <a:r>
              <a:rPr lang="el-GR" sz="2400" dirty="0" err="1">
                <a:solidFill>
                  <a:srgbClr val="000000"/>
                </a:solidFill>
              </a:rPr>
              <a:t>type</a:t>
            </a:r>
            <a:r>
              <a:rPr lang="el-GR" sz="2400" dirty="0">
                <a:solidFill>
                  <a:srgbClr val="000000"/>
                </a:solidFill>
              </a:rPr>
              <a:t> IE)</a:t>
            </a:r>
            <a:r>
              <a:rPr lang="fr-BE" sz="2400" dirty="0">
                <a:solidFill>
                  <a:srgbClr val="000000"/>
                </a:solidFill>
              </a:rPr>
              <a:t> </a:t>
            </a:r>
            <a:r>
              <a:rPr lang="el-GR" sz="2400" dirty="0" err="1">
                <a:solidFill>
                  <a:srgbClr val="000000"/>
                </a:solidFill>
                <a:latin typeface="IFAO-Grec Unicode" charset="0"/>
                <a:ea typeface="IFAO-Grec Unicode" charset="0"/>
                <a:cs typeface="IFAO-Grec Unicode" charset="0"/>
              </a:rPr>
              <a:t>μίνθη</a:t>
            </a:r>
            <a:r>
              <a:rPr lang="el-GR" sz="2400" dirty="0">
                <a:solidFill>
                  <a:srgbClr val="000000"/>
                </a:solidFill>
                <a:latin typeface="IFAO-Grec Unicode" charset="0"/>
                <a:ea typeface="IFAO-Grec Unicode" charset="0"/>
                <a:cs typeface="IFAO-Grec Unicode" charset="0"/>
              </a:rPr>
              <a:t> / </a:t>
            </a:r>
            <a:r>
              <a:rPr lang="el-GR" sz="2400" dirty="0" err="1">
                <a:solidFill>
                  <a:srgbClr val="000000"/>
                </a:solidFill>
                <a:latin typeface="IFAO-Grec Unicode" charset="0"/>
                <a:ea typeface="IFAO-Grec Unicode" charset="0"/>
                <a:cs typeface="IFAO-Grec Unicode" charset="0"/>
              </a:rPr>
              <a:t>μίνθα</a:t>
            </a:r>
            <a:r>
              <a:rPr lang="fr-FR" sz="2400" dirty="0">
                <a:solidFill>
                  <a:srgbClr val="000000"/>
                </a:solidFill>
                <a:latin typeface="IFAO-Grec Unicode" charset="0"/>
                <a:ea typeface="IFAO-Grec Unicode" charset="0"/>
                <a:cs typeface="IFAO-Grec Unicode" charset="0"/>
              </a:rPr>
              <a:t> </a:t>
            </a:r>
            <a:r>
              <a:rPr lang="fr-BE" sz="2400" dirty="0">
                <a:solidFill>
                  <a:srgbClr val="000000"/>
                </a:solidFill>
                <a:effectLst/>
                <a:latin typeface="IFAO-Grec Unicode" charset="0"/>
                <a:ea typeface="IFAO-Grec Unicode" charset="0"/>
                <a:cs typeface="IFAO-Grec Unicode" charset="0"/>
              </a:rPr>
              <a:t> </a:t>
            </a:r>
          </a:p>
          <a:p>
            <a:r>
              <a:rPr lang="fr-BE" sz="2400" dirty="0">
                <a:solidFill>
                  <a:srgbClr val="000000"/>
                </a:solidFill>
              </a:rPr>
              <a:t>&lt;/ -</a:t>
            </a:r>
            <a:r>
              <a:rPr lang="fr-BE" sz="2400" dirty="0" err="1">
                <a:solidFill>
                  <a:srgbClr val="000000"/>
                </a:solidFill>
              </a:rPr>
              <a:t>ya</a:t>
            </a:r>
            <a:endParaRPr lang="fr-BE" sz="2400" dirty="0">
              <a:solidFill>
                <a:srgbClr val="000000"/>
              </a:solidFill>
            </a:endParaRPr>
          </a:p>
          <a:p>
            <a:r>
              <a:rPr lang="fr-BE" sz="2400" dirty="0">
                <a:solidFill>
                  <a:srgbClr val="000000"/>
                </a:solidFill>
              </a:rPr>
              <a:t>Variétés </a:t>
            </a:r>
            <a:r>
              <a:rPr lang="fr-BE" sz="2400" dirty="0" smtClean="0">
                <a:solidFill>
                  <a:srgbClr val="000000"/>
                </a:solidFill>
              </a:rPr>
              <a:t>différentes</a:t>
            </a:r>
          </a:p>
          <a:p>
            <a:r>
              <a:rPr lang="fr-BE" sz="2400" dirty="0" smtClean="0">
                <a:solidFill>
                  <a:srgbClr val="000000"/>
                </a:solidFill>
              </a:rPr>
              <a:t>Usages :</a:t>
            </a:r>
          </a:p>
          <a:p>
            <a:pPr lvl="1"/>
            <a:r>
              <a:rPr lang="fr-BE" sz="2200" dirty="0" smtClean="0">
                <a:solidFill>
                  <a:srgbClr val="000000"/>
                </a:solidFill>
              </a:rPr>
              <a:t>Épice</a:t>
            </a:r>
          </a:p>
          <a:p>
            <a:pPr lvl="1"/>
            <a:r>
              <a:rPr lang="fr-BE" sz="2200" dirty="0" smtClean="0">
                <a:solidFill>
                  <a:srgbClr val="000000"/>
                </a:solidFill>
              </a:rPr>
              <a:t>Parfum</a:t>
            </a:r>
            <a:endParaRPr lang="fr-BE" sz="2200" dirty="0">
              <a:solidFill>
                <a:srgbClr val="000000"/>
              </a:solidFill>
            </a:endParaRPr>
          </a:p>
          <a:p>
            <a:r>
              <a:rPr lang="fr-FR" sz="2400" dirty="0" smtClean="0">
                <a:solidFill>
                  <a:srgbClr val="000000"/>
                </a:solidFill>
              </a:rPr>
              <a:t>Métamorphose </a:t>
            </a:r>
            <a:r>
              <a:rPr lang="fr-FR" sz="2400" dirty="0">
                <a:solidFill>
                  <a:srgbClr val="000000"/>
                </a:solidFill>
              </a:rPr>
              <a:t>de la nymphe </a:t>
            </a:r>
            <a:r>
              <a:rPr lang="fr-FR" sz="2400" dirty="0" err="1">
                <a:solidFill>
                  <a:srgbClr val="000000"/>
                </a:solidFill>
              </a:rPr>
              <a:t>Minthe</a:t>
            </a:r>
            <a:r>
              <a:rPr lang="fr-FR" sz="2400" dirty="0">
                <a:solidFill>
                  <a:srgbClr val="000000"/>
                </a:solidFill>
              </a:rPr>
              <a:t> (</a:t>
            </a:r>
            <a:r>
              <a:rPr lang="fr-FR" sz="2400" dirty="0" err="1">
                <a:solidFill>
                  <a:srgbClr val="000000"/>
                </a:solidFill>
              </a:rPr>
              <a:t>Ov</a:t>
            </a:r>
            <a:r>
              <a:rPr lang="fr-FR" sz="2400" dirty="0">
                <a:solidFill>
                  <a:srgbClr val="000000"/>
                </a:solidFill>
              </a:rPr>
              <a:t>., </a:t>
            </a:r>
            <a:r>
              <a:rPr lang="fr-FR" sz="2400" i="1" dirty="0">
                <a:solidFill>
                  <a:srgbClr val="000000"/>
                </a:solidFill>
              </a:rPr>
              <a:t>Met</a:t>
            </a:r>
            <a:r>
              <a:rPr lang="fr-FR" sz="2400" dirty="0">
                <a:solidFill>
                  <a:srgbClr val="000000"/>
                </a:solidFill>
              </a:rPr>
              <a:t>., 10, 729</a:t>
            </a:r>
            <a:r>
              <a:rPr lang="fr-FR" sz="2400" dirty="0" smtClean="0">
                <a:solidFill>
                  <a:srgbClr val="000000"/>
                </a:solidFill>
              </a:rPr>
              <a:t>)</a:t>
            </a:r>
            <a:endParaRPr lang="fr-FR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7329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lumMod val="50000"/>
              </a:schemeClr>
            </a:gs>
            <a:gs pos="100000">
              <a:schemeClr val="tx2">
                <a:lumMod val="60000"/>
                <a:lumOff val="40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3298" y="1"/>
            <a:ext cx="8553368" cy="68579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Introduction </a:t>
            </a:r>
            <a:r>
              <a:rPr lang="en-US" sz="5400" kern="1200" dirty="0" err="1" smtClean="0">
                <a:solidFill>
                  <a:schemeClr val="bg1"/>
                </a:solidFill>
              </a:rPr>
              <a:t>générale</a:t>
            </a:r>
            <a:endParaRPr lang="en-US" sz="2800" kern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8665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1" name="Group 10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1" y="228600"/>
            <a:ext cx="2851516" cy="6638628"/>
            <a:chOff x="2487613" y="285750"/>
            <a:chExt cx="2428875" cy="5654676"/>
          </a:xfrm>
        </p:grpSpPr>
        <p:sp>
          <p:nvSpPr>
            <p:cNvPr id="12" name="Freeform 1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2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2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5" name="Group 24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4" y="-786"/>
            <a:ext cx="2356674" cy="6854039"/>
            <a:chOff x="6627813" y="194833"/>
            <a:chExt cx="1952625" cy="5678918"/>
          </a:xfrm>
        </p:grpSpPr>
        <p:sp>
          <p:nvSpPr>
            <p:cNvPr id="26" name="Freeform 2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2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2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9" name="Rectangle 3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4" name="Image 3" descr="ttp://www.presqu-ile-de-crozon.com/nature-faune-flore/ima-fleurs/078-fleur-asphodele-blanc-003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75" r="17856" b="-1"/>
          <a:stretch/>
        </p:blipFill>
        <p:spPr bwMode="auto">
          <a:xfrm>
            <a:off x="-1555" y="1731"/>
            <a:ext cx="4671091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41809" y="624110"/>
            <a:ext cx="5632139" cy="773185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᾽</a:t>
            </a:r>
            <a:r>
              <a:rPr lang="el-GR" b="1" dirty="0" smtClean="0"/>
              <a:t>Ασφόδελος</a:t>
            </a:r>
            <a:r>
              <a:rPr lang="nl-BE" dirty="0" smtClean="0"/>
              <a:t>, « l’asphodèle »</a:t>
            </a:r>
            <a:r>
              <a:rPr lang="el-GR" dirty="0" smtClean="0"/>
              <a:t> </a:t>
            </a:r>
            <a:r>
              <a:rPr lang="fr-BE" dirty="0"/>
              <a:t/>
            </a:r>
            <a:br>
              <a:rPr lang="fr-BE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438191" y="1397294"/>
            <a:ext cx="5066419" cy="5203045"/>
          </a:xfrm>
        </p:spPr>
        <p:txBody>
          <a:bodyPr anchor="ctr">
            <a:normAutofit fontScale="85000" lnSpcReduction="10000"/>
          </a:bodyPr>
          <a:lstStyle/>
          <a:p>
            <a:r>
              <a:rPr lang="fr-FR" sz="2600" dirty="0" err="1" smtClean="0"/>
              <a:t>Chantraine</a:t>
            </a:r>
            <a:r>
              <a:rPr lang="fr-FR" sz="2600" dirty="0" smtClean="0"/>
              <a:t> </a:t>
            </a:r>
            <a:r>
              <a:rPr lang="fr-FR" sz="2600" dirty="0"/>
              <a:t>: « emprunt d’origine</a:t>
            </a:r>
          </a:p>
          <a:p>
            <a:pPr marL="0" indent="0">
              <a:buNone/>
            </a:pPr>
            <a:r>
              <a:rPr lang="fr-FR" sz="2600" dirty="0"/>
              <a:t>	inconnue »</a:t>
            </a:r>
          </a:p>
          <a:p>
            <a:r>
              <a:rPr lang="fr-FR" sz="2600" dirty="0"/>
              <a:t>-</a:t>
            </a:r>
            <a:r>
              <a:rPr lang="el-GR" sz="2600" dirty="0"/>
              <a:t>ελ-α/ο-</a:t>
            </a:r>
            <a:r>
              <a:rPr lang="fr-BE" sz="2600" dirty="0">
                <a:effectLst/>
              </a:rPr>
              <a:t> </a:t>
            </a:r>
          </a:p>
          <a:p>
            <a:r>
              <a:rPr lang="nl-NL" sz="2600" dirty="0" err="1"/>
              <a:t>Variantes</a:t>
            </a:r>
            <a:r>
              <a:rPr lang="nl-NL" sz="2600" dirty="0"/>
              <a:t> : </a:t>
            </a:r>
            <a:r>
              <a:rPr lang="el-GR" sz="2600" dirty="0"/>
              <a:t>σφόδελος, σφοδελός, </a:t>
            </a:r>
            <a:r>
              <a:rPr lang="el-GR" sz="2600" dirty="0" err="1" smtClean="0"/>
              <a:t>σποδελός</a:t>
            </a:r>
            <a:r>
              <a:rPr lang="el-GR" sz="2600" dirty="0" smtClean="0"/>
              <a:t> </a:t>
            </a:r>
            <a:endParaRPr lang="nl-BE" sz="2600" dirty="0"/>
          </a:p>
          <a:p>
            <a:r>
              <a:rPr lang="nl-BE" sz="2600" dirty="0" smtClean="0"/>
              <a:t>Alternance occlusives</a:t>
            </a:r>
            <a:r>
              <a:rPr lang="el-GR" sz="2600" dirty="0" smtClean="0"/>
              <a:t> </a:t>
            </a:r>
            <a:r>
              <a:rPr lang="el-GR" sz="2600" dirty="0"/>
              <a:t>sonores, sourdes </a:t>
            </a:r>
            <a:r>
              <a:rPr lang="el-GR" sz="2600" dirty="0" err="1"/>
              <a:t>et</a:t>
            </a:r>
            <a:r>
              <a:rPr lang="el-GR" sz="2600" dirty="0"/>
              <a:t> </a:t>
            </a:r>
            <a:r>
              <a:rPr lang="el-GR" sz="2600" dirty="0" err="1" smtClean="0"/>
              <a:t>aspirées</a:t>
            </a:r>
            <a:r>
              <a:rPr lang="fr-BE" sz="2600" dirty="0" smtClean="0">
                <a:effectLst/>
              </a:rPr>
              <a:t> </a:t>
            </a:r>
            <a:endParaRPr lang="fr-BE" sz="2600" dirty="0">
              <a:effectLst/>
            </a:endParaRPr>
          </a:p>
          <a:p>
            <a:r>
              <a:rPr lang="nl-BE" sz="2600" dirty="0"/>
              <a:t>D</a:t>
            </a:r>
            <a:r>
              <a:rPr lang="el-GR" sz="2600" dirty="0"/>
              <a:t>éjà mentionnée chez </a:t>
            </a:r>
            <a:r>
              <a:rPr lang="el-GR" sz="2600" dirty="0" err="1"/>
              <a:t>Homère</a:t>
            </a:r>
            <a:r>
              <a:rPr lang="el-GR" sz="2600" dirty="0"/>
              <a:t> </a:t>
            </a:r>
            <a:r>
              <a:rPr lang="nl-BE" sz="2600" dirty="0" smtClean="0"/>
              <a:t>	</a:t>
            </a:r>
            <a:r>
              <a:rPr lang="el-GR" sz="2600" dirty="0" smtClean="0"/>
              <a:t>(</a:t>
            </a:r>
            <a:r>
              <a:rPr lang="el-GR" sz="2600" i="1" dirty="0"/>
              <a:t>Od</a:t>
            </a:r>
            <a:r>
              <a:rPr lang="el-GR" sz="2600" dirty="0"/>
              <a:t>. XI, 539)</a:t>
            </a:r>
            <a:endParaRPr lang="fr-BE" sz="2600" dirty="0"/>
          </a:p>
          <a:p>
            <a:r>
              <a:rPr lang="nl-BE" sz="2600" dirty="0" smtClean="0">
                <a:solidFill>
                  <a:schemeClr val="tx1"/>
                </a:solidFill>
              </a:rPr>
              <a:t>Usages :</a:t>
            </a:r>
          </a:p>
          <a:p>
            <a:pPr lvl="1"/>
            <a:r>
              <a:rPr lang="nl-BE" sz="2600" dirty="0" smtClean="0">
                <a:solidFill>
                  <a:schemeClr val="tx1"/>
                </a:solidFill>
              </a:rPr>
              <a:t>P</a:t>
            </a:r>
            <a:r>
              <a:rPr lang="el-GR" sz="2600" dirty="0" err="1">
                <a:solidFill>
                  <a:schemeClr val="tx1"/>
                </a:solidFill>
              </a:rPr>
              <a:t>lante</a:t>
            </a:r>
            <a:r>
              <a:rPr lang="el-GR" sz="2600" dirty="0">
                <a:solidFill>
                  <a:schemeClr val="tx1"/>
                </a:solidFill>
              </a:rPr>
              <a:t> </a:t>
            </a:r>
            <a:r>
              <a:rPr lang="el-GR" sz="2600" dirty="0" err="1" smtClean="0">
                <a:solidFill>
                  <a:schemeClr val="tx1"/>
                </a:solidFill>
              </a:rPr>
              <a:t>médicinale</a:t>
            </a:r>
            <a:endParaRPr lang="nl-BE" sz="2600" dirty="0" smtClean="0">
              <a:solidFill>
                <a:schemeClr val="tx1"/>
              </a:solidFill>
            </a:endParaRPr>
          </a:p>
          <a:p>
            <a:pPr lvl="1"/>
            <a:r>
              <a:rPr lang="nl-BE" sz="2600" dirty="0">
                <a:solidFill>
                  <a:schemeClr val="tx1"/>
                </a:solidFill>
              </a:rPr>
              <a:t>F</a:t>
            </a:r>
            <a:r>
              <a:rPr lang="el-GR" sz="2600" dirty="0" err="1" smtClean="0">
                <a:solidFill>
                  <a:schemeClr val="tx1"/>
                </a:solidFill>
              </a:rPr>
              <a:t>leurs</a:t>
            </a:r>
            <a:r>
              <a:rPr lang="el-GR" sz="2600" dirty="0" smtClean="0">
                <a:solidFill>
                  <a:schemeClr val="tx1"/>
                </a:solidFill>
              </a:rPr>
              <a:t> </a:t>
            </a:r>
            <a:r>
              <a:rPr lang="el-GR" sz="2600" dirty="0">
                <a:solidFill>
                  <a:schemeClr val="tx1"/>
                </a:solidFill>
              </a:rPr>
              <a:t>consacrées à Perséphone et plantées sur </a:t>
            </a:r>
            <a:r>
              <a:rPr lang="el-GR" sz="2600" dirty="0" err="1">
                <a:solidFill>
                  <a:schemeClr val="tx1"/>
                </a:solidFill>
              </a:rPr>
              <a:t>les</a:t>
            </a:r>
            <a:r>
              <a:rPr lang="el-GR" sz="2600" dirty="0">
                <a:solidFill>
                  <a:schemeClr val="tx1"/>
                </a:solidFill>
              </a:rPr>
              <a:t> </a:t>
            </a:r>
            <a:r>
              <a:rPr lang="el-GR" sz="2600" dirty="0" err="1" smtClean="0">
                <a:solidFill>
                  <a:schemeClr val="tx1"/>
                </a:solidFill>
              </a:rPr>
              <a:t>tombes</a:t>
            </a:r>
            <a:endParaRPr lang="fr-BE" sz="2600" dirty="0">
              <a:solidFill>
                <a:schemeClr val="tx1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49882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78" name="Group 77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906777" y="228600"/>
            <a:ext cx="2851516" cy="6638628"/>
            <a:chOff x="2487613" y="285750"/>
            <a:chExt cx="2428875" cy="5654676"/>
          </a:xfrm>
        </p:grpSpPr>
        <p:sp>
          <p:nvSpPr>
            <p:cNvPr id="79" name="Freeform 1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1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1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1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4" name="Freeform 1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5" name="Freeform 1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6" name="Freeform 1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7" name="Freeform 1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8" name="Freeform 2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9" name="Freeform 2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90" name="Freeform 2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92" name="Group 91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47730" y="-786"/>
            <a:ext cx="2356674" cy="6854039"/>
            <a:chOff x="6627813" y="194833"/>
            <a:chExt cx="1952625" cy="5678918"/>
          </a:xfrm>
        </p:grpSpPr>
        <p:sp>
          <p:nvSpPr>
            <p:cNvPr id="93" name="Freeform 2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2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2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8" name="Freeform 3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9" name="Freeform 3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0" name="Freeform 3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1" name="Freeform 3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2" name="Freeform 3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3" name="Freeform 3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4" name="Freeform 3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6" name="Rectangle 10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1632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8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2716320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5" name="Image 4" descr="ttp://www.horticulteur-brindas.com/wp-content/uploads/2013/11/paquet114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2" r="749" b="-4"/>
          <a:stretch/>
        </p:blipFill>
        <p:spPr bwMode="auto">
          <a:xfrm>
            <a:off x="20" y="10"/>
            <a:ext cx="2725091" cy="3428990"/>
          </a:xfrm>
          <a:prstGeom prst="rect">
            <a:avLst/>
          </a:prstGeom>
          <a:noFill/>
        </p:spPr>
      </p:pic>
      <p:pic>
        <p:nvPicPr>
          <p:cNvPr id="4" name="Image 3" descr="ttps://www.visoflora.com/images/original/jacinthe-bleue-visoflora-907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" b="5370"/>
          <a:stretch/>
        </p:blipFill>
        <p:spPr bwMode="auto">
          <a:xfrm>
            <a:off x="20" y="3429000"/>
            <a:ext cx="2717581" cy="3429000"/>
          </a:xfrm>
          <a:prstGeom prst="rect">
            <a:avLst/>
          </a:prstGeom>
          <a:noFill/>
        </p:spPr>
      </p:pic>
      <p:cxnSp>
        <p:nvCxnSpPr>
          <p:cNvPr id="110" name="Straight Connector 109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16934" y="3429000"/>
            <a:ext cx="2733254" cy="0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59520" y="624110"/>
            <a:ext cx="6845092" cy="1280890"/>
          </a:xfrm>
        </p:spPr>
        <p:txBody>
          <a:bodyPr>
            <a:normAutofit/>
          </a:bodyPr>
          <a:lstStyle/>
          <a:p>
            <a:r>
              <a:rPr lang="el-GR" b="1" dirty="0"/>
              <a:t>῾</a:t>
            </a:r>
            <a:r>
              <a:rPr lang="el-GR" b="1" dirty="0">
                <a:latin typeface="IFAO-Grec Unicode" charset="0"/>
                <a:ea typeface="IFAO-Grec Unicode" charset="0"/>
                <a:cs typeface="IFAO-Grec Unicode" charset="0"/>
              </a:rPr>
              <a:t>Υάκινθος</a:t>
            </a:r>
            <a:r>
              <a:rPr lang="nl-BE" dirty="0"/>
              <a:t>, </a:t>
            </a:r>
            <a:r>
              <a:rPr lang="nl-BE" dirty="0" smtClean="0"/>
              <a:t>« la jacinthe »</a:t>
            </a:r>
            <a:r>
              <a:rPr lang="el-GR" dirty="0" smtClean="0"/>
              <a:t> </a:t>
            </a:r>
            <a:r>
              <a:rPr lang="fr-BE" dirty="0"/>
              <a:t/>
            </a:r>
            <a:br>
              <a:rPr lang="fr-BE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56667" y="1616765"/>
            <a:ext cx="6847944" cy="5229322"/>
          </a:xfrm>
        </p:spPr>
        <p:txBody>
          <a:bodyPr anchor="ctr">
            <a:normAutofit/>
          </a:bodyPr>
          <a:lstStyle/>
          <a:p>
            <a:r>
              <a:rPr lang="fr-FR" sz="2400" dirty="0"/>
              <a:t>En </a:t>
            </a:r>
            <a:r>
              <a:rPr lang="fr-FR" sz="2400" dirty="0" smtClean="0"/>
              <a:t>Crète : </a:t>
            </a:r>
            <a:r>
              <a:rPr lang="fr-FR" sz="2400" dirty="0"/>
              <a:t>alternance entre </a:t>
            </a:r>
            <a:r>
              <a:rPr lang="el-GR" sz="2400" dirty="0">
                <a:latin typeface="IFAO-Grec Unicode" charset="0"/>
                <a:ea typeface="IFAO-Grec Unicode" charset="0"/>
                <a:cs typeface="IFAO-Grec Unicode" charset="0"/>
              </a:rPr>
              <a:t>Fακ</a:t>
            </a:r>
            <a:r>
              <a:rPr lang="el-GR" sz="2400" dirty="0"/>
              <a:t>- et </a:t>
            </a:r>
            <a:r>
              <a:rPr lang="el-GR" sz="2400" dirty="0">
                <a:latin typeface="IFAO-Grec Unicode" charset="0"/>
                <a:ea typeface="IFAO-Grec Unicode" charset="0"/>
                <a:cs typeface="IFAO-Grec Unicode" charset="0"/>
              </a:rPr>
              <a:t>βακ-</a:t>
            </a:r>
            <a:r>
              <a:rPr lang="el-GR" sz="2400" dirty="0"/>
              <a:t>, ce qui</a:t>
            </a:r>
            <a:r>
              <a:rPr lang="fr-BE" sz="2400" dirty="0"/>
              <a:t> </a:t>
            </a:r>
            <a:r>
              <a:rPr lang="el-GR" sz="2400" dirty="0"/>
              <a:t>indique une origine PG *wak- (en grec &gt; </a:t>
            </a:r>
            <a:r>
              <a:rPr lang="el-GR" sz="2400" dirty="0">
                <a:latin typeface="IFAO-Grec Unicode" charset="0"/>
                <a:ea typeface="IFAO-Grec Unicode" charset="0"/>
                <a:cs typeface="IFAO-Grec Unicode" charset="0"/>
              </a:rPr>
              <a:t>ὑα</a:t>
            </a:r>
            <a:r>
              <a:rPr lang="nl-NL" sz="2400" dirty="0"/>
              <a:t>)</a:t>
            </a:r>
            <a:endParaRPr lang="fr-BE" sz="2400" dirty="0"/>
          </a:p>
          <a:p>
            <a:r>
              <a:rPr lang="nl-NL" sz="2400" dirty="0"/>
              <a:t>- </a:t>
            </a:r>
            <a:r>
              <a:rPr lang="nl-NL" sz="2400" dirty="0" err="1"/>
              <a:t>suffixe</a:t>
            </a:r>
            <a:r>
              <a:rPr lang="nl-NL" sz="2400" dirty="0"/>
              <a:t> –</a:t>
            </a:r>
            <a:r>
              <a:rPr lang="el-GR" sz="2400" dirty="0">
                <a:latin typeface="IFAO-Grec Unicode" charset="0"/>
                <a:ea typeface="IFAO-Grec Unicode" charset="0"/>
                <a:cs typeface="IFAO-Grec Unicode" charset="0"/>
              </a:rPr>
              <a:t>ινθος</a:t>
            </a:r>
            <a:r>
              <a:rPr lang="el-GR" sz="2400" dirty="0"/>
              <a:t> </a:t>
            </a:r>
            <a:r>
              <a:rPr lang="nl-NL" sz="2400" dirty="0" err="1"/>
              <a:t>caractéristique</a:t>
            </a:r>
            <a:endParaRPr lang="fr-BE" sz="2400" dirty="0"/>
          </a:p>
          <a:p>
            <a:r>
              <a:rPr lang="nl-BE" sz="2400" dirty="0"/>
              <a:t>C</a:t>
            </a:r>
            <a:r>
              <a:rPr lang="el-GR" sz="2400" dirty="0"/>
              <a:t>hez Homère (</a:t>
            </a:r>
            <a:r>
              <a:rPr lang="el-GR" sz="2400" i="1" dirty="0"/>
              <a:t>Od</a:t>
            </a:r>
            <a:r>
              <a:rPr lang="el-GR" sz="2400" dirty="0"/>
              <a:t>. VI, 231 </a:t>
            </a:r>
            <a:r>
              <a:rPr lang="el-GR" sz="2400" dirty="0">
                <a:latin typeface="IFAO-Grec Unicode" charset="0"/>
                <a:ea typeface="IFAO-Grec Unicode" charset="0"/>
                <a:cs typeface="IFAO-Grec Unicode" charset="0"/>
              </a:rPr>
              <a:t>ὑακινθίνῳ ἄνθει </a:t>
            </a:r>
            <a:r>
              <a:rPr lang="el-GR" sz="2400" dirty="0"/>
              <a:t>; </a:t>
            </a:r>
            <a:r>
              <a:rPr lang="el-GR" sz="2400" i="1" dirty="0"/>
              <a:t>Il</a:t>
            </a:r>
            <a:r>
              <a:rPr lang="el-GR" sz="2400" dirty="0"/>
              <a:t>. XIV, 348 </a:t>
            </a:r>
            <a:r>
              <a:rPr lang="el-GR" sz="2400" dirty="0">
                <a:latin typeface="IFAO-Grec Unicode" charset="0"/>
                <a:ea typeface="IFAO-Grec Unicode" charset="0"/>
                <a:cs typeface="IFAO-Grec Unicode" charset="0"/>
              </a:rPr>
              <a:t>ὑάκινθον</a:t>
            </a:r>
            <a:r>
              <a:rPr lang="el-GR" sz="2400" dirty="0"/>
              <a:t>)</a:t>
            </a:r>
            <a:endParaRPr lang="fr-BE" sz="2400" dirty="0"/>
          </a:p>
          <a:p>
            <a:r>
              <a:rPr lang="nl-BE" sz="2400" dirty="0"/>
              <a:t>E</a:t>
            </a:r>
            <a:r>
              <a:rPr lang="el-GR" sz="2400" dirty="0"/>
              <a:t>volution dans la plante désignée, prend peu à peu le sens de </a:t>
            </a:r>
            <a:r>
              <a:rPr lang="el-GR" sz="2400" dirty="0" err="1"/>
              <a:t>jacinthe</a:t>
            </a:r>
            <a:r>
              <a:rPr lang="el-GR" sz="2400" dirty="0"/>
              <a:t> </a:t>
            </a:r>
            <a:r>
              <a:rPr lang="el-GR" sz="2400" dirty="0" err="1" smtClean="0"/>
              <a:t>aujourd’hui</a:t>
            </a:r>
            <a:endParaRPr lang="nl-BE" sz="2400" dirty="0" smtClean="0"/>
          </a:p>
          <a:p>
            <a:r>
              <a:rPr lang="el-GR" sz="2400" dirty="0" err="1" smtClean="0"/>
              <a:t>Aussi</a:t>
            </a:r>
            <a:r>
              <a:rPr lang="el-GR" sz="2400" dirty="0" smtClean="0"/>
              <a:t> </a:t>
            </a:r>
            <a:r>
              <a:rPr lang="el-GR" sz="2400" dirty="0"/>
              <a:t>pour représenter la </a:t>
            </a:r>
            <a:r>
              <a:rPr lang="el-GR" sz="2400" dirty="0" err="1"/>
              <a:t>couleur</a:t>
            </a:r>
            <a:r>
              <a:rPr lang="el-GR" sz="2400" dirty="0"/>
              <a:t> </a:t>
            </a:r>
            <a:r>
              <a:rPr lang="el-GR" sz="2400" dirty="0" err="1" smtClean="0"/>
              <a:t>bleue</a:t>
            </a:r>
            <a:endParaRPr lang="fr-BE" sz="24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66524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81200" y="660158"/>
            <a:ext cx="8229600" cy="1681376"/>
          </a:xfrm>
        </p:spPr>
        <p:txBody>
          <a:bodyPr anchor="ctr">
            <a:normAutofit/>
          </a:bodyPr>
          <a:lstStyle/>
          <a:p>
            <a:r>
              <a:rPr lang="fr-FR" sz="2400" dirty="0"/>
              <a:t>P</a:t>
            </a:r>
            <a:r>
              <a:rPr lang="fr-FR" sz="2400" dirty="0" smtClean="0"/>
              <a:t>lus </a:t>
            </a:r>
            <a:r>
              <a:rPr lang="fr-FR" sz="2400" dirty="0"/>
              <a:t>tard fleur associée à </a:t>
            </a:r>
            <a:r>
              <a:rPr lang="fr-FR" sz="2400" dirty="0" err="1"/>
              <a:t>Hyacinthus</a:t>
            </a:r>
            <a:r>
              <a:rPr lang="fr-FR" sz="2400" dirty="0"/>
              <a:t>, l’amant </a:t>
            </a:r>
            <a:r>
              <a:rPr lang="fr-FR" sz="2400" dirty="0" smtClean="0"/>
              <a:t>d’Apollon</a:t>
            </a:r>
          </a:p>
          <a:p>
            <a:r>
              <a:rPr lang="fr-FR" sz="2400" dirty="0" err="1" smtClean="0">
                <a:solidFill>
                  <a:schemeClr val="tx1"/>
                </a:solidFill>
              </a:rPr>
              <a:t>Chantraine</a:t>
            </a:r>
            <a:r>
              <a:rPr lang="fr-FR" sz="2400" dirty="0" smtClean="0">
                <a:solidFill>
                  <a:schemeClr val="tx1"/>
                </a:solidFill>
              </a:rPr>
              <a:t> : « emprunt possible »</a:t>
            </a:r>
            <a:endParaRPr lang="fr-FR" sz="2400" dirty="0">
              <a:solidFill>
                <a:schemeClr val="tx1"/>
              </a:solidFill>
            </a:endParaRPr>
          </a:p>
        </p:txBody>
      </p:sp>
      <p:pic>
        <p:nvPicPr>
          <p:cNvPr id="4" name="Image 3" descr="ttps://upload.wikimedia.org/wikipedia/commons/thumb/0/0f/Kiselev_Death_of_Hyacinth.jpg/220px-Kiselev_Death_of_Hyacinth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648" y="2609984"/>
            <a:ext cx="4815166" cy="42480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/>
          <p:cNvSpPr txBox="1"/>
          <p:nvPr/>
        </p:nvSpPr>
        <p:spPr>
          <a:xfrm>
            <a:off x="7462814" y="6174449"/>
            <a:ext cx="1747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/>
              <a:t>Kisseliov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8409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2" name="Group 11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1" y="228600"/>
            <a:ext cx="2851516" cy="6638628"/>
            <a:chOff x="2487613" y="285750"/>
            <a:chExt cx="2428875" cy="5654676"/>
          </a:xfrm>
        </p:grpSpPr>
        <p:sp>
          <p:nvSpPr>
            <p:cNvPr id="13" name="Freeform 1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1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2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4" name="Freeform 2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6" name="Group 25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4" y="-786"/>
            <a:ext cx="2356674" cy="6854039"/>
            <a:chOff x="6627813" y="194833"/>
            <a:chExt cx="1952625" cy="5678918"/>
          </a:xfrm>
        </p:grpSpPr>
        <p:sp>
          <p:nvSpPr>
            <p:cNvPr id="27" name="Freeform 2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2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2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8" name="Freeform 3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40" name="Rectangle 3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5" name="Image 4" descr="ttp://www.jardinagebio.net/wp-content/uploads/2014/06/planter-pois-chiche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 b="1610"/>
          <a:stretch/>
        </p:blipFill>
        <p:spPr bwMode="auto">
          <a:xfrm>
            <a:off x="-2650" y="10"/>
            <a:ext cx="4646985" cy="3428990"/>
          </a:xfrm>
          <a:prstGeom prst="rect">
            <a:avLst/>
          </a:prstGeom>
          <a:noFill/>
        </p:spPr>
      </p:pic>
      <p:pic>
        <p:nvPicPr>
          <p:cNvPr id="4" name="Image 3" descr="ttps://sc01.alicdn.com/kf/UT8VEENXOhXXXagOFbXr/Quality-Kabuli-Chickpeas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9" r="3951"/>
          <a:stretch/>
        </p:blipFill>
        <p:spPr bwMode="auto">
          <a:xfrm>
            <a:off x="-1552" y="3429000"/>
            <a:ext cx="4646985" cy="3429000"/>
          </a:xfrm>
          <a:prstGeom prst="rect">
            <a:avLst/>
          </a:prstGeom>
          <a:noFill/>
        </p:spPr>
      </p:pic>
      <p:cxnSp>
        <p:nvCxnSpPr>
          <p:cNvPr id="44" name="Straight Connector 43"/>
          <p:cNvCxnSpPr>
            <a:cxnSpLocks noGrp="1" noRot="1" noChangeAspect="1" noMove="1" noResize="1" noEditPoints="1" noAdjustHandles="1" noChangeArrowheads="1" noChangeShapeType="1"/>
            <a:endCxn id="33" idx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16934" y="3429000"/>
            <a:ext cx="4662638" cy="0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87289" y="624110"/>
            <a:ext cx="5993678" cy="1280890"/>
          </a:xfrm>
        </p:spPr>
        <p:txBody>
          <a:bodyPr>
            <a:normAutofit fontScale="90000"/>
          </a:bodyPr>
          <a:lstStyle/>
          <a:p>
            <a:r>
              <a:rPr lang="el-GR" sz="4000" b="1" dirty="0" err="1">
                <a:latin typeface="IFAO-Grec Unicode" charset="0"/>
                <a:ea typeface="IFAO-Grec Unicode" charset="0"/>
                <a:cs typeface="IFAO-Grec Unicode" charset="0"/>
              </a:rPr>
              <a:t>Ἐρέβινθος</a:t>
            </a:r>
            <a:r>
              <a:rPr lang="nl-BE" sz="4000" dirty="0"/>
              <a:t>, </a:t>
            </a:r>
            <a:r>
              <a:rPr lang="fr-FR" sz="4000" dirty="0">
                <a:solidFill>
                  <a:schemeClr val="tx1"/>
                </a:solidFill>
              </a:rPr>
              <a:t>« </a:t>
            </a:r>
            <a:r>
              <a:rPr lang="nl-BE" sz="4000" dirty="0" smtClean="0"/>
              <a:t>le </a:t>
            </a:r>
            <a:r>
              <a:rPr lang="nl-BE" sz="4000" dirty="0"/>
              <a:t>pois </a:t>
            </a:r>
            <a:r>
              <a:rPr lang="nl-BE" sz="4000" dirty="0" smtClean="0"/>
              <a:t>chiche »</a:t>
            </a:r>
            <a:r>
              <a:rPr lang="fr-BE" sz="3300" b="1" dirty="0"/>
              <a:t/>
            </a:r>
            <a:br>
              <a:rPr lang="fr-BE" sz="3300" b="1" dirty="0"/>
            </a:br>
            <a:endParaRPr lang="fr-FR" sz="33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833208" y="1399025"/>
            <a:ext cx="6173262" cy="5447062"/>
          </a:xfrm>
        </p:spPr>
        <p:txBody>
          <a:bodyPr anchor="ctr">
            <a:normAutofit/>
          </a:bodyPr>
          <a:lstStyle/>
          <a:p>
            <a:r>
              <a:rPr lang="fr-FR" sz="2400" dirty="0" err="1">
                <a:solidFill>
                  <a:schemeClr val="tx1"/>
                </a:solidFill>
              </a:rPr>
              <a:t>Chantraine</a:t>
            </a:r>
            <a:r>
              <a:rPr lang="fr-FR" sz="2400" dirty="0">
                <a:solidFill>
                  <a:schemeClr val="tx1"/>
                </a:solidFill>
              </a:rPr>
              <a:t> : « emprunt </a:t>
            </a:r>
            <a:r>
              <a:rPr lang="fr-FR" sz="2400" dirty="0" err="1">
                <a:solidFill>
                  <a:schemeClr val="tx1"/>
                </a:solidFill>
              </a:rPr>
              <a:t>méditérranéen</a:t>
            </a:r>
            <a:r>
              <a:rPr lang="fr-FR" sz="2400" dirty="0">
                <a:solidFill>
                  <a:schemeClr val="tx1"/>
                </a:solidFill>
              </a:rPr>
              <a:t> »</a:t>
            </a:r>
            <a:endParaRPr lang="fr-BE" sz="2400" dirty="0">
              <a:solidFill>
                <a:schemeClr val="tx1"/>
              </a:solidFill>
            </a:endParaRPr>
          </a:p>
          <a:p>
            <a:r>
              <a:rPr lang="fr-FR" sz="2400" dirty="0" smtClean="0"/>
              <a:t>Suffixe </a:t>
            </a:r>
            <a:r>
              <a:rPr lang="fr-FR" sz="2400" dirty="0"/>
              <a:t>–</a:t>
            </a:r>
            <a:r>
              <a:rPr lang="fr-FR" sz="2800" dirty="0" err="1">
                <a:latin typeface="IFAO-Grec Unicode" charset="0"/>
                <a:ea typeface="IFAO-Grec Unicode" charset="0"/>
                <a:cs typeface="IFAO-Grec Unicode" charset="0"/>
              </a:rPr>
              <a:t>ινθos</a:t>
            </a:r>
            <a:r>
              <a:rPr lang="fr-FR" sz="2400" dirty="0"/>
              <a:t> remarquable car très fréquent</a:t>
            </a:r>
            <a:endParaRPr lang="fr-BE" sz="2400" dirty="0"/>
          </a:p>
          <a:p>
            <a:r>
              <a:rPr lang="fr-FR" sz="2400" dirty="0"/>
              <a:t>Variante vocalique : </a:t>
            </a:r>
            <a:r>
              <a:rPr lang="fr-FR" sz="2800" dirty="0" err="1">
                <a:latin typeface="IFAO-Grec Unicode" charset="0"/>
                <a:ea typeface="IFAO-Grec Unicode" charset="0"/>
                <a:cs typeface="IFAO-Grec Unicode" charset="0"/>
              </a:rPr>
              <a:t>ὄρο</a:t>
            </a:r>
            <a:r>
              <a:rPr lang="fr-FR" sz="2800" dirty="0">
                <a:latin typeface="IFAO-Grec Unicode" charset="0"/>
                <a:ea typeface="IFAO-Grec Unicode" charset="0"/>
                <a:cs typeface="IFAO-Grec Unicode" charset="0"/>
              </a:rPr>
              <a:t>β</a:t>
            </a:r>
            <a:r>
              <a:rPr lang="fr-FR" sz="2800" dirty="0" err="1">
                <a:latin typeface="IFAO-Grec Unicode" charset="0"/>
                <a:ea typeface="IFAO-Grec Unicode" charset="0"/>
                <a:cs typeface="IFAO-Grec Unicode" charset="0"/>
              </a:rPr>
              <a:t>ος</a:t>
            </a:r>
            <a:endParaRPr lang="fr-BE" sz="2800" dirty="0">
              <a:latin typeface="IFAO-Grec Unicode" charset="0"/>
              <a:ea typeface="IFAO-Grec Unicode" charset="0"/>
              <a:cs typeface="IFAO-Grec Unicode" charset="0"/>
            </a:endParaRPr>
          </a:p>
          <a:p>
            <a:r>
              <a:rPr lang="fr-FR" sz="2400" dirty="0"/>
              <a:t>Un des mots les plus souvent cités dans le débat</a:t>
            </a:r>
            <a:r>
              <a:rPr lang="fr-BE" sz="2400" dirty="0"/>
              <a:t> </a:t>
            </a:r>
            <a:r>
              <a:rPr lang="fr-FR" sz="2400" dirty="0"/>
              <a:t>sur le </a:t>
            </a:r>
            <a:r>
              <a:rPr lang="fr-FR" sz="2400" dirty="0" smtClean="0"/>
              <a:t>pré-grec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2390576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ttp://images.jardiner-malin.fr/2014/04/1334675261cypres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7" r="1" b="1"/>
          <a:stretch/>
        </p:blipFill>
        <p:spPr bwMode="auto">
          <a:xfrm>
            <a:off x="8631452" y="2129586"/>
            <a:ext cx="2873159" cy="3737814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>
            <a:normAutofit/>
          </a:bodyPr>
          <a:lstStyle/>
          <a:p>
            <a:r>
              <a:rPr lang="el-GR" b="1" dirty="0">
                <a:latin typeface="IFAO-Grec Unicode" charset="0"/>
                <a:ea typeface="IFAO-Grec Unicode" charset="0"/>
                <a:cs typeface="IFAO-Grec Unicode" charset="0"/>
              </a:rPr>
              <a:t>Κυπάρισσος</a:t>
            </a:r>
            <a:r>
              <a:rPr lang="nl-BE" dirty="0"/>
              <a:t>, </a:t>
            </a:r>
            <a:r>
              <a:rPr lang="fr-FR" dirty="0"/>
              <a:t>« </a:t>
            </a:r>
            <a:r>
              <a:rPr lang="nl-BE" dirty="0"/>
              <a:t>le cyprès »</a:t>
            </a:r>
            <a:r>
              <a:rPr lang="fr-BE" b="1" dirty="0"/>
              <a:t/>
            </a:r>
            <a:br>
              <a:rPr lang="fr-BE" b="1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80592" y="1563757"/>
            <a:ext cx="6343742" cy="4956313"/>
          </a:xfrm>
        </p:spPr>
        <p:txBody>
          <a:bodyPr>
            <a:normAutofit/>
          </a:bodyPr>
          <a:lstStyle/>
          <a:p>
            <a:r>
              <a:rPr lang="fr-FR" sz="2400" dirty="0"/>
              <a:t>S</a:t>
            </a:r>
            <a:r>
              <a:rPr lang="fr-FR" sz="2400" dirty="0" smtClean="0"/>
              <a:t>uffixe </a:t>
            </a:r>
            <a:r>
              <a:rPr lang="fr-FR" sz="2400" dirty="0"/>
              <a:t>–</a:t>
            </a:r>
            <a:r>
              <a:rPr lang="el-GR" sz="2400" dirty="0"/>
              <a:t>ισσος</a:t>
            </a:r>
            <a:r>
              <a:rPr lang="nl-NL" sz="2400" dirty="0"/>
              <a:t>-</a:t>
            </a:r>
            <a:r>
              <a:rPr lang="fr-BE" sz="2400" dirty="0"/>
              <a:t> </a:t>
            </a:r>
          </a:p>
          <a:p>
            <a:r>
              <a:rPr lang="nl-BE" sz="2400" dirty="0" smtClean="0"/>
              <a:t>Alternance sonore/aspirée : </a:t>
            </a:r>
            <a:r>
              <a:rPr lang="el-GR" sz="2400" dirty="0" err="1" smtClean="0"/>
              <a:t>κυπάριττος</a:t>
            </a:r>
            <a:r>
              <a:rPr lang="el-GR" sz="2400" dirty="0"/>
              <a:t>, κυφαρισσινος, Κυπαρίσσιος, Κυπαρισσία, </a:t>
            </a:r>
            <a:r>
              <a:rPr lang="el-GR" sz="2400" dirty="0" err="1" smtClean="0"/>
              <a:t>Κυφαρισσίτας</a:t>
            </a:r>
            <a:r>
              <a:rPr lang="nl-BE" sz="2400" dirty="0" smtClean="0"/>
              <a:t> </a:t>
            </a:r>
          </a:p>
          <a:p>
            <a:r>
              <a:rPr lang="el-GR" sz="2400" dirty="0" err="1" smtClean="0"/>
              <a:t>En</a:t>
            </a:r>
            <a:r>
              <a:rPr lang="el-GR" sz="2400" dirty="0" smtClean="0"/>
              <a:t> </a:t>
            </a:r>
            <a:r>
              <a:rPr lang="el-GR" sz="2400" dirty="0"/>
              <a:t>Crète et à Chypre, </a:t>
            </a:r>
            <a:r>
              <a:rPr lang="el-GR" sz="2400" dirty="0" err="1" smtClean="0"/>
              <a:t>ensuite</a:t>
            </a:r>
            <a:r>
              <a:rPr lang="el-GR" sz="2400" dirty="0" smtClean="0"/>
              <a:t> </a:t>
            </a:r>
            <a:r>
              <a:rPr lang="el-GR" sz="2400" dirty="0"/>
              <a:t>en Grèce et </a:t>
            </a:r>
            <a:r>
              <a:rPr lang="el-GR" sz="2400" dirty="0" err="1">
                <a:solidFill>
                  <a:schemeClr val="tx1"/>
                </a:solidFill>
              </a:rPr>
              <a:t>en</a:t>
            </a:r>
            <a:r>
              <a:rPr lang="el-GR" sz="2400" dirty="0">
                <a:solidFill>
                  <a:schemeClr val="tx1"/>
                </a:solidFill>
              </a:rPr>
              <a:t> </a:t>
            </a:r>
            <a:r>
              <a:rPr lang="el-GR" sz="2400" dirty="0" err="1" smtClean="0">
                <a:solidFill>
                  <a:schemeClr val="tx1"/>
                </a:solidFill>
              </a:rPr>
              <a:t>Méditerranée</a:t>
            </a:r>
            <a:endParaRPr lang="nl-BE" sz="2400" dirty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chemeClr val="tx1"/>
                </a:solidFill>
              </a:rPr>
              <a:t>Usages :</a:t>
            </a:r>
          </a:p>
          <a:p>
            <a:pPr lvl="1"/>
            <a:r>
              <a:rPr lang="fr-FR" sz="2400" dirty="0">
                <a:solidFill>
                  <a:schemeClr val="tx1"/>
                </a:solidFill>
              </a:rPr>
              <a:t>U</a:t>
            </a:r>
            <a:r>
              <a:rPr lang="fr-FR" sz="2400" dirty="0" smtClean="0">
                <a:solidFill>
                  <a:schemeClr val="tx1"/>
                </a:solidFill>
              </a:rPr>
              <a:t>tilisation médicale</a:t>
            </a:r>
          </a:p>
          <a:p>
            <a:pPr lvl="1"/>
            <a:r>
              <a:rPr lang="fr-FR" sz="2400" dirty="0">
                <a:solidFill>
                  <a:schemeClr val="tx1"/>
                </a:solidFill>
              </a:rPr>
              <a:t>C</a:t>
            </a:r>
            <a:r>
              <a:rPr lang="fr-FR" sz="2400" dirty="0" smtClean="0">
                <a:solidFill>
                  <a:schemeClr val="tx1"/>
                </a:solidFill>
              </a:rPr>
              <a:t>aractère sacré</a:t>
            </a:r>
            <a:endParaRPr lang="fr-BE" sz="2400" dirty="0">
              <a:solidFill>
                <a:schemeClr val="tx1"/>
              </a:solidFill>
            </a:endParaRPr>
          </a:p>
          <a:p>
            <a:r>
              <a:rPr lang="nl-BE" sz="2400" dirty="0"/>
              <a:t>M</a:t>
            </a:r>
            <a:r>
              <a:rPr lang="el-GR" sz="2400" dirty="0" err="1" smtClean="0"/>
              <a:t>ythe</a:t>
            </a:r>
            <a:r>
              <a:rPr lang="el-GR" sz="2400" dirty="0" smtClean="0"/>
              <a:t> </a:t>
            </a:r>
            <a:r>
              <a:rPr lang="el-GR" sz="2400" dirty="0"/>
              <a:t>de Cyparissos </a:t>
            </a:r>
            <a:r>
              <a:rPr lang="el-GR" sz="2400" dirty="0" err="1"/>
              <a:t>le</a:t>
            </a:r>
            <a:r>
              <a:rPr lang="el-GR" sz="2400" dirty="0"/>
              <a:t> </a:t>
            </a:r>
            <a:r>
              <a:rPr lang="el-GR" sz="2400" dirty="0" err="1" smtClean="0"/>
              <a:t>crétois</a:t>
            </a:r>
            <a:endParaRPr lang="fr-BE" sz="24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51031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866" y="540471"/>
            <a:ext cx="8229600" cy="1143000"/>
          </a:xfrm>
        </p:spPr>
        <p:txBody>
          <a:bodyPr>
            <a:normAutofit/>
          </a:bodyPr>
          <a:lstStyle/>
          <a:p>
            <a:r>
              <a:rPr lang="el-GR" b="1" dirty="0" err="1" smtClean="0">
                <a:solidFill>
                  <a:schemeClr val="tx1"/>
                </a:solidFill>
              </a:rPr>
              <a:t>Φάρμακον</a:t>
            </a:r>
            <a:r>
              <a:rPr lang="nl-BE" dirty="0" smtClean="0">
                <a:solidFill>
                  <a:schemeClr val="tx1"/>
                </a:solidFill>
              </a:rPr>
              <a:t>, </a:t>
            </a:r>
            <a:r>
              <a:rPr lang="fr-FR" dirty="0">
                <a:solidFill>
                  <a:schemeClr val="tx1"/>
                </a:solidFill>
              </a:rPr>
              <a:t>«</a:t>
            </a:r>
            <a:r>
              <a:rPr lang="nl-BE" dirty="0" smtClean="0">
                <a:solidFill>
                  <a:schemeClr val="tx1"/>
                </a:solidFill>
              </a:rPr>
              <a:t> le remède »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38378" y="1450268"/>
            <a:ext cx="8229600" cy="4525963"/>
          </a:xfrm>
        </p:spPr>
        <p:txBody>
          <a:bodyPr/>
          <a:lstStyle/>
          <a:p>
            <a:r>
              <a:rPr lang="fr-FR" sz="2200" dirty="0" smtClean="0"/>
              <a:t>–</a:t>
            </a:r>
            <a:r>
              <a:rPr lang="fr-FR" sz="2200" dirty="0"/>
              <a:t>α</a:t>
            </a:r>
            <a:r>
              <a:rPr lang="fr-FR" sz="2200" dirty="0" err="1"/>
              <a:t>κ</a:t>
            </a:r>
            <a:r>
              <a:rPr lang="fr-FR" sz="2200" dirty="0"/>
              <a:t>- </a:t>
            </a:r>
            <a:endParaRPr lang="fr-BE" sz="2200" dirty="0"/>
          </a:p>
          <a:p>
            <a:r>
              <a:rPr lang="fr-FR" sz="2200" dirty="0" smtClean="0"/>
              <a:t>Beaucoup de significations : </a:t>
            </a:r>
            <a:r>
              <a:rPr lang="fr-FR" sz="2000" dirty="0" smtClean="0"/>
              <a:t>herbe </a:t>
            </a:r>
            <a:r>
              <a:rPr lang="fr-FR" sz="2000" dirty="0"/>
              <a:t>ou potion soignante ou au contraire poison. Filtre magique, drogue ou base pour un procédé chimique/médical. </a:t>
            </a:r>
            <a:endParaRPr lang="fr-BE" sz="2000" dirty="0"/>
          </a:p>
          <a:p>
            <a:r>
              <a:rPr lang="el-GR" sz="2200" dirty="0" smtClean="0">
                <a:latin typeface="IFAO-Grec Unicode" charset="0"/>
                <a:ea typeface="IFAO-Grec Unicode" charset="0"/>
                <a:cs typeface="IFAO-Grec Unicode" charset="0"/>
              </a:rPr>
              <a:t>φόρβαντα</a:t>
            </a:r>
            <a:r>
              <a:rPr lang="el-GR" sz="2200" dirty="0">
                <a:latin typeface="IFAO-Grec Unicode" charset="0"/>
                <a:ea typeface="IFAO-Grec Unicode" charset="0"/>
                <a:cs typeface="IFAO-Grec Unicode" charset="0"/>
              </a:rPr>
              <a:t>, φορβία, φάρμακα </a:t>
            </a:r>
            <a:r>
              <a:rPr lang="nl-NL" sz="2200" dirty="0"/>
              <a:t>: </a:t>
            </a:r>
            <a:r>
              <a:rPr lang="nl-NL" sz="2200" dirty="0" err="1"/>
              <a:t>alternances</a:t>
            </a:r>
            <a:r>
              <a:rPr lang="nl-NL" sz="2200" dirty="0"/>
              <a:t> </a:t>
            </a:r>
            <a:r>
              <a:rPr lang="nl-NL" sz="2200" dirty="0" err="1"/>
              <a:t>connues</a:t>
            </a:r>
            <a:r>
              <a:rPr lang="nl-NL" sz="2200" dirty="0"/>
              <a:t> en </a:t>
            </a:r>
            <a:r>
              <a:rPr lang="nl-NL" sz="2200" dirty="0" err="1"/>
              <a:t>pré-grec</a:t>
            </a:r>
            <a:r>
              <a:rPr lang="nl-NL" sz="2200" dirty="0"/>
              <a:t> </a:t>
            </a:r>
            <a:r>
              <a:rPr lang="nl-NL" sz="2200" dirty="0" err="1"/>
              <a:t>entre</a:t>
            </a:r>
            <a:r>
              <a:rPr lang="nl-NL" sz="2200" dirty="0"/>
              <a:t> o/a et m/b.  </a:t>
            </a:r>
            <a:endParaRPr lang="fr-BE" sz="2200" dirty="0"/>
          </a:p>
          <a:p>
            <a:endParaRPr lang="fr-FR" dirty="0"/>
          </a:p>
        </p:txBody>
      </p:sp>
      <p:pic>
        <p:nvPicPr>
          <p:cNvPr id="4" name="Image 3" descr="ttps://upload.wikimedia.org/wikipedia/commons/thumb/6/6e/Galenoghippokrates.jpg/340px-Galenoghippokrate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591" y="3896139"/>
            <a:ext cx="4052587" cy="26516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6668378" y="590150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000" dirty="0" err="1"/>
              <a:t>Galien</a:t>
            </a:r>
            <a:r>
              <a:rPr lang="nl-NL" sz="2000" dirty="0"/>
              <a:t> et </a:t>
            </a:r>
            <a:r>
              <a:rPr lang="nl-NL" sz="2000" dirty="0" err="1"/>
              <a:t>Hippocrate</a:t>
            </a:r>
            <a:r>
              <a:rPr lang="nl-NL" sz="2000" dirty="0"/>
              <a:t>, </a:t>
            </a:r>
            <a:r>
              <a:rPr lang="nl-NL" sz="2000" dirty="0" err="1"/>
              <a:t>fresque</a:t>
            </a:r>
            <a:r>
              <a:rPr lang="nl-NL" sz="2000" dirty="0"/>
              <a:t> de la </a:t>
            </a:r>
            <a:r>
              <a:rPr lang="nl-NL" sz="2000" dirty="0" err="1"/>
              <a:t>cathédrale</a:t>
            </a:r>
            <a:r>
              <a:rPr lang="nl-NL" sz="2000" dirty="0"/>
              <a:t> </a:t>
            </a:r>
            <a:r>
              <a:rPr lang="nl-NL" sz="2000" dirty="0" err="1"/>
              <a:t>d’Anagni</a:t>
            </a:r>
            <a:r>
              <a:rPr lang="fr-BE" sz="2000" dirty="0"/>
              <a:t>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026234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81200" y="554461"/>
            <a:ext cx="8544399" cy="6164391"/>
          </a:xfrm>
        </p:spPr>
        <p:txBody>
          <a:bodyPr anchor="ctr"/>
          <a:lstStyle/>
          <a:p>
            <a:r>
              <a:rPr lang="fr-FR" sz="2400" dirty="0"/>
              <a:t>V</a:t>
            </a:r>
            <a:r>
              <a:rPr lang="fr-FR" sz="2400" dirty="0" smtClean="0"/>
              <a:t>ariations </a:t>
            </a:r>
            <a:r>
              <a:rPr lang="fr-FR" sz="2400" dirty="0"/>
              <a:t>: </a:t>
            </a:r>
            <a:r>
              <a:rPr lang="fr-FR" sz="2800" dirty="0" err="1" smtClean="0">
                <a:latin typeface="IFAO-Grec Unicode" charset="0"/>
                <a:ea typeface="IFAO-Grec Unicode" charset="0"/>
                <a:cs typeface="IFAO-Grec Unicode" charset="0"/>
              </a:rPr>
              <a:t>φόρ</a:t>
            </a:r>
            <a:r>
              <a:rPr lang="fr-FR" sz="2800" dirty="0" smtClean="0">
                <a:latin typeface="IFAO-Grec Unicode" charset="0"/>
                <a:ea typeface="IFAO-Grec Unicode" charset="0"/>
                <a:cs typeface="IFAO-Grec Unicode" charset="0"/>
              </a:rPr>
              <a:t>βα</a:t>
            </a:r>
            <a:r>
              <a:rPr lang="fr-FR" sz="2800" dirty="0" err="1" smtClean="0">
                <a:latin typeface="IFAO-Grec Unicode" charset="0"/>
                <a:ea typeface="IFAO-Grec Unicode" charset="0"/>
                <a:cs typeface="IFAO-Grec Unicode" charset="0"/>
              </a:rPr>
              <a:t>ντ</a:t>
            </a:r>
            <a:r>
              <a:rPr lang="fr-FR" sz="2800" dirty="0" smtClean="0">
                <a:latin typeface="IFAO-Grec Unicode" charset="0"/>
                <a:ea typeface="IFAO-Grec Unicode" charset="0"/>
                <a:cs typeface="IFAO-Grec Unicode" charset="0"/>
              </a:rPr>
              <a:t>α· </a:t>
            </a:r>
            <a:r>
              <a:rPr lang="fr-FR" sz="2800" dirty="0" err="1" smtClean="0">
                <a:latin typeface="IFAO-Grec Unicode" charset="0"/>
                <a:ea typeface="IFAO-Grec Unicode" charset="0"/>
                <a:cs typeface="IFAO-Grec Unicode" charset="0"/>
              </a:rPr>
              <a:t>ἰ</a:t>
            </a:r>
            <a:r>
              <a:rPr lang="fr-FR" sz="2800" dirty="0" smtClean="0">
                <a:latin typeface="IFAO-Grec Unicode" charset="0"/>
                <a:ea typeface="IFAO-Grec Unicode" charset="0"/>
                <a:cs typeface="IFAO-Grec Unicode" charset="0"/>
              </a:rPr>
              <a:t>α</a:t>
            </a:r>
            <a:r>
              <a:rPr lang="fr-FR" sz="2800" dirty="0" err="1" smtClean="0">
                <a:latin typeface="IFAO-Grec Unicode" charset="0"/>
                <a:ea typeface="IFAO-Grec Unicode" charset="0"/>
                <a:cs typeface="IFAO-Grec Unicode" charset="0"/>
              </a:rPr>
              <a:t>τρικὰ</a:t>
            </a:r>
            <a:r>
              <a:rPr lang="fr-FR" sz="2800" dirty="0" smtClean="0">
                <a:latin typeface="IFAO-Grec Unicode" charset="0"/>
                <a:ea typeface="IFAO-Grec Unicode" charset="0"/>
                <a:cs typeface="IFAO-Grec Unicode" charset="0"/>
              </a:rPr>
              <a:t> </a:t>
            </a:r>
            <a:r>
              <a:rPr lang="fr-FR" sz="2800" dirty="0" err="1">
                <a:latin typeface="IFAO-Grec Unicode" charset="0"/>
                <a:ea typeface="IFAO-Grec Unicode" charset="0"/>
                <a:cs typeface="IFAO-Grec Unicode" charset="0"/>
              </a:rPr>
              <a:t>φάρμ</a:t>
            </a:r>
            <a:r>
              <a:rPr lang="fr-FR" sz="2800" dirty="0">
                <a:latin typeface="IFAO-Grec Unicode" charset="0"/>
                <a:ea typeface="IFAO-Grec Unicode" charset="0"/>
                <a:cs typeface="IFAO-Grec Unicode" charset="0"/>
              </a:rPr>
              <a:t>α</a:t>
            </a:r>
            <a:r>
              <a:rPr lang="fr-FR" sz="2800" dirty="0" err="1">
                <a:latin typeface="IFAO-Grec Unicode" charset="0"/>
                <a:ea typeface="IFAO-Grec Unicode" charset="0"/>
                <a:cs typeface="IFAO-Grec Unicode" charset="0"/>
              </a:rPr>
              <a:t>κ</a:t>
            </a:r>
            <a:r>
              <a:rPr lang="fr-FR" sz="2800" dirty="0">
                <a:latin typeface="IFAO-Grec Unicode" charset="0"/>
                <a:ea typeface="IFAO-Grec Unicode" charset="0"/>
                <a:cs typeface="IFAO-Grec Unicode" charset="0"/>
              </a:rPr>
              <a:t>α (H.)</a:t>
            </a:r>
            <a:r>
              <a:rPr lang="fr-FR" sz="2800" dirty="0" smtClean="0">
                <a:latin typeface="IFAO-Grec Unicode" charset="0"/>
                <a:ea typeface="IFAO-Grec Unicode" charset="0"/>
                <a:cs typeface="IFAO-Grec Unicode" charset="0"/>
              </a:rPr>
              <a:t>,</a:t>
            </a:r>
            <a:r>
              <a:rPr lang="fr-FR" sz="2800" dirty="0" err="1" smtClean="0">
                <a:latin typeface="IFAO-Grec Unicode" charset="0"/>
                <a:ea typeface="IFAO-Grec Unicode" charset="0"/>
                <a:cs typeface="IFAO-Grec Unicode" charset="0"/>
              </a:rPr>
              <a:t>φόρ</a:t>
            </a:r>
            <a:r>
              <a:rPr lang="fr-FR" sz="2800" dirty="0" smtClean="0">
                <a:latin typeface="IFAO-Grec Unicode" charset="0"/>
                <a:ea typeface="IFAO-Grec Unicode" charset="0"/>
                <a:cs typeface="IFAO-Grec Unicode" charset="0"/>
              </a:rPr>
              <a:t>β</a:t>
            </a:r>
            <a:r>
              <a:rPr lang="fr-FR" sz="2800" dirty="0" err="1" smtClean="0">
                <a:latin typeface="IFAO-Grec Unicode" charset="0"/>
                <a:ea typeface="IFAO-Grec Unicode" charset="0"/>
                <a:cs typeface="IFAO-Grec Unicode" charset="0"/>
              </a:rPr>
              <a:t>ι</a:t>
            </a:r>
            <a:r>
              <a:rPr lang="fr-FR" sz="2800" dirty="0" smtClean="0">
                <a:latin typeface="IFAO-Grec Unicode" charset="0"/>
                <a:ea typeface="IFAO-Grec Unicode" charset="0"/>
                <a:cs typeface="IFAO-Grec Unicode" charset="0"/>
              </a:rPr>
              <a:t>α</a:t>
            </a:r>
            <a:r>
              <a:rPr lang="fr-FR" sz="2800" dirty="0">
                <a:latin typeface="IFAO-Grec Unicode" charset="0"/>
                <a:ea typeface="IFAO-Grec Unicode" charset="0"/>
                <a:cs typeface="IFAO-Grec Unicode" charset="0"/>
              </a:rPr>
              <a:t>· </a:t>
            </a:r>
            <a:r>
              <a:rPr lang="fr-FR" sz="2800" dirty="0" err="1">
                <a:latin typeface="IFAO-Grec Unicode" charset="0"/>
                <a:ea typeface="IFAO-Grec Unicode" charset="0"/>
                <a:cs typeface="IFAO-Grec Unicode" charset="0"/>
              </a:rPr>
              <a:t>φάρμ</a:t>
            </a:r>
            <a:r>
              <a:rPr lang="fr-FR" sz="2800" dirty="0">
                <a:latin typeface="IFAO-Grec Unicode" charset="0"/>
                <a:ea typeface="IFAO-Grec Unicode" charset="0"/>
                <a:cs typeface="IFAO-Grec Unicode" charset="0"/>
              </a:rPr>
              <a:t>α</a:t>
            </a:r>
            <a:r>
              <a:rPr lang="fr-FR" sz="2800" dirty="0" err="1">
                <a:latin typeface="IFAO-Grec Unicode" charset="0"/>
                <a:ea typeface="IFAO-Grec Unicode" charset="0"/>
                <a:cs typeface="IFAO-Grec Unicode" charset="0"/>
              </a:rPr>
              <a:t>κ</a:t>
            </a:r>
            <a:r>
              <a:rPr lang="fr-FR" sz="2800" dirty="0">
                <a:latin typeface="IFAO-Grec Unicode" charset="0"/>
                <a:ea typeface="IFAO-Grec Unicode" charset="0"/>
                <a:cs typeface="IFAO-Grec Unicode" charset="0"/>
              </a:rPr>
              <a:t>α, </a:t>
            </a:r>
            <a:r>
              <a:rPr lang="fr-FR" sz="2800" dirty="0" err="1" smtClean="0">
                <a:latin typeface="IFAO-Grec Unicode" charset="0"/>
                <a:ea typeface="IFAO-Grec Unicode" charset="0"/>
                <a:cs typeface="IFAO-Grec Unicode" charset="0"/>
              </a:rPr>
              <a:t>οἱ</a:t>
            </a:r>
            <a:r>
              <a:rPr lang="fr-FR" sz="2800" dirty="0" smtClean="0">
                <a:latin typeface="IFAO-Grec Unicode" charset="0"/>
                <a:ea typeface="IFAO-Grec Unicode" charset="0"/>
                <a:cs typeface="IFAO-Grec Unicode" charset="0"/>
              </a:rPr>
              <a:t> </a:t>
            </a:r>
            <a:r>
              <a:rPr lang="fr-FR" sz="2800" dirty="0" err="1">
                <a:latin typeface="IFAO-Grec Unicode" charset="0"/>
                <a:ea typeface="IFAO-Grec Unicode" charset="0"/>
                <a:cs typeface="IFAO-Grec Unicode" charset="0"/>
              </a:rPr>
              <a:t>δὲ</a:t>
            </a:r>
            <a:r>
              <a:rPr lang="fr-FR" sz="2800" dirty="0">
                <a:latin typeface="IFAO-Grec Unicode" charset="0"/>
                <a:ea typeface="IFAO-Grec Unicode" charset="0"/>
                <a:cs typeface="IFAO-Grec Unicode" charset="0"/>
              </a:rPr>
              <a:t> </a:t>
            </a:r>
            <a:r>
              <a:rPr lang="fr-FR" sz="2800" dirty="0" err="1">
                <a:latin typeface="IFAO-Grec Unicode" charset="0"/>
                <a:ea typeface="IFAO-Grec Unicode" charset="0"/>
                <a:cs typeface="IFAO-Grec Unicode" charset="0"/>
              </a:rPr>
              <a:t>φόρ</a:t>
            </a:r>
            <a:r>
              <a:rPr lang="fr-FR" sz="2800" dirty="0">
                <a:latin typeface="IFAO-Grec Unicode" charset="0"/>
                <a:ea typeface="IFAO-Grec Unicode" charset="0"/>
                <a:cs typeface="IFAO-Grec Unicode" charset="0"/>
              </a:rPr>
              <a:t>βα (H</a:t>
            </a:r>
            <a:r>
              <a:rPr lang="fr-FR" sz="2800" dirty="0" smtClean="0">
                <a:latin typeface="IFAO-Grec Unicode" charset="0"/>
                <a:ea typeface="IFAO-Grec Unicode" charset="0"/>
                <a:cs typeface="IFAO-Grec Unicode" charset="0"/>
              </a:rPr>
              <a:t>.)</a:t>
            </a:r>
          </a:p>
          <a:p>
            <a:r>
              <a:rPr lang="fr-FR" sz="2400" dirty="0" err="1" smtClean="0"/>
              <a:t>Chantraine</a:t>
            </a:r>
            <a:r>
              <a:rPr lang="fr-FR" sz="2400" dirty="0" smtClean="0"/>
              <a:t> : plusieurs tentatives d’étymologies PIE</a:t>
            </a:r>
          </a:p>
          <a:p>
            <a:pPr>
              <a:buFontTx/>
              <a:buChar char="-"/>
            </a:pPr>
            <a:r>
              <a:rPr lang="el-GR" sz="2800" dirty="0" smtClean="0">
                <a:latin typeface="IFAO-Grec Unicode" charset="0"/>
                <a:ea typeface="IFAO-Grec Unicode" charset="0"/>
                <a:cs typeface="IFAO-Grec Unicode" charset="0"/>
              </a:rPr>
              <a:t>Φαρμαξ</a:t>
            </a:r>
            <a:r>
              <a:rPr lang="nl-BE" sz="2800" dirty="0" smtClean="0">
                <a:latin typeface="IFAO-Grec Unicode" charset="0"/>
                <a:ea typeface="IFAO-Grec Unicode" charset="0"/>
                <a:cs typeface="IFAO-Grec Unicode" charset="0"/>
              </a:rPr>
              <a:t> &gt;</a:t>
            </a:r>
            <a:r>
              <a:rPr lang="el-GR" sz="2800" dirty="0" smtClean="0">
                <a:latin typeface="IFAO-Grec Unicode" charset="0"/>
                <a:ea typeface="IFAO-Grec Unicode" charset="0"/>
                <a:cs typeface="IFAO-Grec Unicode" charset="0"/>
              </a:rPr>
              <a:t> φαρμα</a:t>
            </a:r>
            <a:r>
              <a:rPr lang="nl-BE" sz="2800" dirty="0" smtClean="0">
                <a:latin typeface="IFAO-Grec Unicode" charset="0"/>
                <a:ea typeface="IFAO-Grec Unicode" charset="0"/>
                <a:cs typeface="IFAO-Grec Unicode" charset="0"/>
              </a:rPr>
              <a:t> </a:t>
            </a:r>
            <a:r>
              <a:rPr lang="nl-BE" sz="2400" dirty="0" smtClean="0"/>
              <a:t>au neutre </a:t>
            </a:r>
            <a:r>
              <a:rPr lang="nl-BE" sz="2400" dirty="0" smtClean="0">
                <a:solidFill>
                  <a:schemeClr val="tx1"/>
                </a:solidFill>
              </a:rPr>
              <a:t>&lt; *b</a:t>
            </a:r>
            <a:r>
              <a:rPr lang="nl-BE" sz="2400" baseline="30000" dirty="0" smtClean="0">
                <a:solidFill>
                  <a:schemeClr val="tx1"/>
                </a:solidFill>
              </a:rPr>
              <a:t>h</a:t>
            </a:r>
            <a:r>
              <a:rPr lang="nl-BE" sz="2400" dirty="0" smtClean="0">
                <a:solidFill>
                  <a:schemeClr val="tx1"/>
                </a:solidFill>
              </a:rPr>
              <a:t>er ou de </a:t>
            </a:r>
            <a:r>
              <a:rPr lang="el-GR" sz="2800" dirty="0" smtClean="0">
                <a:solidFill>
                  <a:schemeClr val="tx1"/>
                </a:solidFill>
                <a:latin typeface="IFAO-Grec Unicode" charset="0"/>
                <a:ea typeface="IFAO-Grec Unicode" charset="0"/>
                <a:cs typeface="IFAO-Grec Unicode" charset="0"/>
              </a:rPr>
              <a:t>φαρμα</a:t>
            </a:r>
            <a:r>
              <a:rPr lang="nl-BE" sz="2800" dirty="0" smtClean="0">
                <a:latin typeface="IFAO-Grec Unicode" charset="0"/>
                <a:ea typeface="IFAO-Grec Unicode" charset="0"/>
                <a:cs typeface="IFAO-Grec Unicode" charset="0"/>
              </a:rPr>
              <a:t>-</a:t>
            </a:r>
            <a:r>
              <a:rPr lang="el-GR" sz="2800" dirty="0" smtClean="0">
                <a:latin typeface="IFAO-Grec Unicode" charset="0"/>
                <a:ea typeface="IFAO-Grec Unicode" charset="0"/>
                <a:cs typeface="IFAO-Grec Unicode" charset="0"/>
              </a:rPr>
              <a:t>μακον</a:t>
            </a:r>
            <a:endParaRPr lang="nl-BE" sz="2800" dirty="0" smtClean="0">
              <a:latin typeface="IFAO-Grec Unicode" charset="0"/>
              <a:ea typeface="IFAO-Grec Unicode" charset="0"/>
              <a:cs typeface="IFAO-Grec Unicode" charset="0"/>
            </a:endParaRPr>
          </a:p>
          <a:p>
            <a:pPr>
              <a:buFontTx/>
              <a:buChar char="-"/>
            </a:pPr>
            <a:r>
              <a:rPr lang="nl-BE" sz="2400" dirty="0" smtClean="0"/>
              <a:t>&lt;</a:t>
            </a:r>
            <a:r>
              <a:rPr lang="el-GR" sz="2800" dirty="0" smtClean="0">
                <a:latin typeface="IFAO-Grec Unicode" charset="0"/>
                <a:ea typeface="IFAO-Grec Unicode" charset="0"/>
                <a:cs typeface="IFAO-Grec Unicode" charset="0"/>
              </a:rPr>
              <a:t>φέρω</a:t>
            </a:r>
            <a:r>
              <a:rPr lang="nl-BE" sz="2800" dirty="0" smtClean="0">
                <a:latin typeface="IFAO-Grec Unicode" charset="0"/>
                <a:ea typeface="IFAO-Grec Unicode" charset="0"/>
                <a:cs typeface="IFAO-Grec Unicode" charset="0"/>
              </a:rPr>
              <a:t> // </a:t>
            </a:r>
            <a:r>
              <a:rPr lang="el-GR" sz="2800" dirty="0" smtClean="0">
                <a:latin typeface="IFAO-Grec Unicode" charset="0"/>
                <a:ea typeface="IFAO-Grec Unicode" charset="0"/>
                <a:cs typeface="IFAO-Grec Unicode" charset="0"/>
              </a:rPr>
              <a:t>φέρμα </a:t>
            </a:r>
            <a:r>
              <a:rPr lang="nl-BE" sz="2400" dirty="0" smtClean="0"/>
              <a:t>(cf. </a:t>
            </a:r>
            <a:r>
              <a:rPr lang="el-GR" sz="2400" dirty="0">
                <a:solidFill>
                  <a:schemeClr val="tx1"/>
                </a:solidFill>
                <a:latin typeface="IFAO-Grec Unicode" charset="0"/>
                <a:ea typeface="IFAO-Grec Unicode" charset="0"/>
                <a:cs typeface="IFAO-Grec Unicode" charset="0"/>
              </a:rPr>
              <a:t>α</a:t>
            </a:r>
            <a:r>
              <a:rPr lang="nl-BE" sz="2400" dirty="0" smtClean="0"/>
              <a:t> </a:t>
            </a:r>
            <a:r>
              <a:rPr lang="nl-BE" sz="2400" dirty="0" smtClean="0"/>
              <a:t>dans</a:t>
            </a:r>
            <a:r>
              <a:rPr lang="el-GR" sz="2400" dirty="0" smtClean="0"/>
              <a:t> </a:t>
            </a:r>
            <a:r>
              <a:rPr lang="el-GR" sz="2800" dirty="0" smtClean="0">
                <a:latin typeface="IFAO-Grec Unicode" charset="0"/>
                <a:ea typeface="IFAO-Grec Unicode" charset="0"/>
                <a:cs typeface="IFAO-Grec Unicode" charset="0"/>
              </a:rPr>
              <a:t>φαρέτρα</a:t>
            </a:r>
            <a:r>
              <a:rPr lang="nl-BE" sz="2400" dirty="0" smtClean="0"/>
              <a:t>)</a:t>
            </a:r>
          </a:p>
          <a:p>
            <a:pPr>
              <a:buFontTx/>
              <a:buChar char="-"/>
            </a:pPr>
            <a:r>
              <a:rPr lang="nl-BE" sz="2400" dirty="0" smtClean="0">
                <a:solidFill>
                  <a:schemeClr val="tx1"/>
                </a:solidFill>
              </a:rPr>
              <a:t>&lt; *b</a:t>
            </a:r>
            <a:r>
              <a:rPr lang="nl-BE" sz="2400" baseline="30000" dirty="0" smtClean="0">
                <a:solidFill>
                  <a:schemeClr val="tx1"/>
                </a:solidFill>
              </a:rPr>
              <a:t>h</a:t>
            </a:r>
            <a:r>
              <a:rPr lang="nl-BE" sz="2400" dirty="0" smtClean="0">
                <a:solidFill>
                  <a:schemeClr val="tx1"/>
                </a:solidFill>
              </a:rPr>
              <a:t>er : couper</a:t>
            </a:r>
            <a:endParaRPr lang="fr-FR" sz="2400" dirty="0" smtClean="0">
              <a:solidFill>
                <a:schemeClr val="tx1"/>
              </a:solidFill>
            </a:endParaRPr>
          </a:p>
          <a:p>
            <a:endParaRPr lang="fr-BE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0900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91777" y="557850"/>
            <a:ext cx="8911687" cy="1280890"/>
          </a:xfrm>
        </p:spPr>
        <p:txBody>
          <a:bodyPr/>
          <a:lstStyle/>
          <a:p>
            <a:r>
              <a:rPr lang="fr-FR" b="1" dirty="0" err="1" smtClean="0">
                <a:latin typeface="IFAO-Grec Unicode" charset="0"/>
                <a:ea typeface="IFAO-Grec Unicode" charset="0"/>
                <a:cs typeface="IFAO-Grec Unicode" charset="0"/>
              </a:rPr>
              <a:t>Νάρκισσος</a:t>
            </a:r>
            <a:r>
              <a:rPr lang="fr-BE" dirty="0" smtClean="0"/>
              <a:t>, « le narcisse »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88154" y="1636736"/>
            <a:ext cx="5817774" cy="2696726"/>
          </a:xfrm>
        </p:spPr>
        <p:txBody>
          <a:bodyPr anchor="ctr">
            <a:normAutofit/>
          </a:bodyPr>
          <a:lstStyle/>
          <a:p>
            <a:r>
              <a:rPr lang="fr-FR" sz="2600" dirty="0" smtClean="0"/>
              <a:t>Suffixe –</a:t>
            </a:r>
            <a:r>
              <a:rPr lang="fr-FR" sz="2600" dirty="0" err="1" smtClean="0"/>
              <a:t>ισσος</a:t>
            </a:r>
            <a:r>
              <a:rPr lang="fr-FR" sz="2600" dirty="0" smtClean="0"/>
              <a:t> </a:t>
            </a:r>
            <a:r>
              <a:rPr lang="fr-FR" sz="2600" dirty="0"/>
              <a:t> </a:t>
            </a:r>
            <a:r>
              <a:rPr lang="fr-FR" sz="2600" dirty="0" smtClean="0"/>
              <a:t>caractéristique</a:t>
            </a:r>
          </a:p>
          <a:p>
            <a:r>
              <a:rPr lang="fr-FR" sz="2600" dirty="0" smtClean="0"/>
              <a:t> </a:t>
            </a:r>
            <a:r>
              <a:rPr lang="fr-FR" sz="2600" dirty="0" err="1" smtClean="0"/>
              <a:t>Chantraine</a:t>
            </a:r>
            <a:r>
              <a:rPr lang="fr-FR" sz="2600" dirty="0" smtClean="0"/>
              <a:t> : « terme d’emprunt »</a:t>
            </a:r>
          </a:p>
          <a:p>
            <a:r>
              <a:rPr lang="fr-FR" sz="2600" dirty="0" smtClean="0"/>
              <a:t>Mythologie : Narcisse</a:t>
            </a:r>
            <a:endParaRPr lang="fr-FR" sz="2600" dirty="0"/>
          </a:p>
        </p:txBody>
      </p:sp>
      <p:pic>
        <p:nvPicPr>
          <p:cNvPr id="4" name="Image 3" descr="ttp://img.deco.fr/029E017005098903-c1-photo-oYToxOntzOjE6InciO2k6NjcwO30%3D-narciss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98" y="1628189"/>
            <a:ext cx="2812416" cy="1924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ttps://fr.sott.net/image/s5/113791/full/narcisse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328" y="4442562"/>
            <a:ext cx="3623211" cy="22782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ZoneTexte 6"/>
          <p:cNvSpPr txBox="1"/>
          <p:nvPr/>
        </p:nvSpPr>
        <p:spPr>
          <a:xfrm>
            <a:off x="10144539" y="4452176"/>
            <a:ext cx="183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err="1"/>
              <a:t>Waterhouse</a:t>
            </a:r>
            <a:r>
              <a:rPr lang="fr-BE" sz="2000" dirty="0"/>
              <a:t>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4536813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tx2">
                <a:lumMod val="60000"/>
                <a:lumOff val="40000"/>
              </a:schemeClr>
            </a:gs>
            <a:gs pos="0">
              <a:schemeClr val="bg1">
                <a:lumMod val="50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4651" y="1566004"/>
            <a:ext cx="4948429" cy="265120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bg1"/>
                </a:solidFill>
              </a:rPr>
              <a:t>La </a:t>
            </a:r>
            <a:r>
              <a:rPr lang="en-US" sz="5000" dirty="0" err="1" smtClean="0">
                <a:solidFill>
                  <a:schemeClr val="bg1"/>
                </a:solidFill>
              </a:rPr>
              <a:t>faune</a:t>
            </a:r>
            <a:r>
              <a:rPr lang="en-US" sz="5000" dirty="0">
                <a:solidFill>
                  <a:schemeClr val="bg1"/>
                </a:solidFill>
              </a:rPr>
              <a:t/>
            </a:r>
            <a:br>
              <a:rPr lang="en-US" sz="5000" dirty="0">
                <a:solidFill>
                  <a:schemeClr val="bg1"/>
                </a:solidFill>
              </a:rPr>
            </a:br>
            <a:r>
              <a:rPr lang="en-US" sz="5000" dirty="0" err="1">
                <a:solidFill>
                  <a:schemeClr val="bg1"/>
                </a:solidFill>
              </a:rPr>
              <a:t>dans</a:t>
            </a:r>
            <a:r>
              <a:rPr lang="en-US" sz="5000" dirty="0">
                <a:solidFill>
                  <a:schemeClr val="bg1"/>
                </a:solidFill>
              </a:rPr>
              <a:t> le </a:t>
            </a:r>
            <a:r>
              <a:rPr lang="en-US" sz="5000" dirty="0" err="1">
                <a:solidFill>
                  <a:schemeClr val="bg1"/>
                </a:solidFill>
              </a:rPr>
              <a:t>vocabulaire</a:t>
            </a:r>
            <a:r>
              <a:rPr lang="en-US" sz="5000" dirty="0">
                <a:solidFill>
                  <a:schemeClr val="bg1"/>
                </a:solidFill>
              </a:rPr>
              <a:t> </a:t>
            </a:r>
            <a:br>
              <a:rPr lang="en-US" sz="5000" dirty="0">
                <a:solidFill>
                  <a:schemeClr val="bg1"/>
                </a:solidFill>
              </a:rPr>
            </a:br>
            <a:r>
              <a:rPr lang="en-US" sz="5000" dirty="0" err="1">
                <a:solidFill>
                  <a:schemeClr val="bg1"/>
                </a:solidFill>
              </a:rPr>
              <a:t>pré-grec</a:t>
            </a:r>
            <a:endParaRPr lang="en-US" sz="5000" dirty="0">
              <a:solidFill>
                <a:schemeClr val="bg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  <a:gradFill>
            <a:gsLst>
              <a:gs pos="92000">
                <a:schemeClr val="tx2"/>
              </a:gs>
              <a:gs pos="26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</p:spPr>
      </p:pic>
    </p:spTree>
    <p:extLst>
      <p:ext uri="{BB962C8B-B14F-4D97-AF65-F5344CB8AC3E}">
        <p14:creationId xmlns:p14="http://schemas.microsoft.com/office/powerpoint/2010/main" val="9156459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otems-scouts.be/pics/totems/1439366385_vautour.jpg"/>
          <p:cNvPicPr>
            <a:picLocks noChangeAspect="1" noChangeArrowheads="1"/>
          </p:cNvPicPr>
          <p:nvPr/>
        </p:nvPicPr>
        <p:blipFill rotWithShape="1">
          <a:blip r:embed="rId2"/>
          <a:srcRect t="4606" r="3" b="5819"/>
          <a:stretch/>
        </p:blipFill>
        <p:spPr bwMode="auto">
          <a:xfrm>
            <a:off x="8423534" y="624110"/>
            <a:ext cx="3768466" cy="5419237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37251" y="624110"/>
            <a:ext cx="6652591" cy="727612"/>
          </a:xfrm>
        </p:spPr>
        <p:txBody>
          <a:bodyPr>
            <a:normAutofit/>
          </a:bodyPr>
          <a:lstStyle/>
          <a:p>
            <a:r>
              <a:rPr lang="el-GR" b="1" dirty="0">
                <a:latin typeface="IFAO-Grec Unicode" charset="0"/>
                <a:ea typeface="IFAO-Grec Unicode" charset="0"/>
                <a:cs typeface="IFAO-Grec Unicode" charset="0"/>
              </a:rPr>
              <a:t>Αἰγυπ</a:t>
            </a:r>
            <a:r>
              <a:rPr lang="fr-BE" b="1" dirty="0" err="1">
                <a:latin typeface="IFAO-Grec Unicode" charset="0"/>
                <a:ea typeface="IFAO-Grec Unicode" charset="0"/>
                <a:cs typeface="IFAO-Grec Unicode" charset="0"/>
              </a:rPr>
              <a:t>ιό</a:t>
            </a:r>
            <a:r>
              <a:rPr lang="el-GR" b="1" dirty="0">
                <a:latin typeface="IFAO-Grec Unicode" charset="0"/>
                <a:ea typeface="IFAO-Grec Unicode" charset="0"/>
                <a:cs typeface="IFAO-Grec Unicode" charset="0"/>
              </a:rPr>
              <a:t>ς </a:t>
            </a:r>
            <a:r>
              <a:rPr lang="fr-FR" b="1" dirty="0">
                <a:latin typeface="IFAO-Grec Unicode" charset="0"/>
                <a:ea typeface="IFAO-Grec Unicode" charset="0"/>
                <a:cs typeface="IFAO-Grec Unicode" charset="0"/>
              </a:rPr>
              <a:t>/ </a:t>
            </a:r>
            <a:r>
              <a:rPr lang="el-GR" b="1" dirty="0" err="1">
                <a:latin typeface="IFAO-Grec Unicode" charset="0"/>
                <a:ea typeface="IFAO-Grec Unicode" charset="0"/>
                <a:cs typeface="IFAO-Grec Unicode" charset="0"/>
              </a:rPr>
              <a:t>γύψ</a:t>
            </a:r>
            <a:r>
              <a:rPr lang="fr-FR" dirty="0"/>
              <a:t>, « le vautour »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37251" y="1444487"/>
            <a:ext cx="7169427" cy="511533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fr-FR" sz="2200" dirty="0"/>
              <a:t>Variation </a:t>
            </a:r>
            <a:r>
              <a:rPr lang="el-GR" sz="2200" dirty="0"/>
              <a:t>ι</a:t>
            </a:r>
            <a:r>
              <a:rPr lang="fr-FR" sz="2200" dirty="0"/>
              <a:t>/</a:t>
            </a:r>
            <a:r>
              <a:rPr lang="el-GR" sz="2200" dirty="0"/>
              <a:t>υ</a:t>
            </a:r>
            <a:r>
              <a:rPr lang="fr-BE" sz="2200" dirty="0"/>
              <a:t> (α</a:t>
            </a:r>
            <a:r>
              <a:rPr lang="fr-BE" sz="2200" dirty="0" err="1"/>
              <a:t>ἰγί</a:t>
            </a:r>
            <a:r>
              <a:rPr lang="fr-BE" sz="2200" dirty="0"/>
              <a:t>ποψ)</a:t>
            </a:r>
            <a:endParaRPr lang="fr-FR" sz="2200" dirty="0"/>
          </a:p>
          <a:p>
            <a:pPr>
              <a:lnSpc>
                <a:spcPct val="90000"/>
              </a:lnSpc>
            </a:pPr>
            <a:r>
              <a:rPr lang="fr-FR" sz="2200" dirty="0"/>
              <a:t>Présence du suffixe -</a:t>
            </a:r>
            <a:r>
              <a:rPr lang="el-GR" sz="2200" dirty="0"/>
              <a:t>οπ</a:t>
            </a:r>
            <a:r>
              <a:rPr lang="fr-BE" sz="2200" dirty="0"/>
              <a:t>-</a:t>
            </a:r>
            <a:endParaRPr lang="fr-FR" sz="2200" dirty="0"/>
          </a:p>
          <a:p>
            <a:pPr>
              <a:lnSpc>
                <a:spcPct val="90000"/>
              </a:lnSpc>
            </a:pPr>
            <a:r>
              <a:rPr lang="fr-FR" sz="2200" dirty="0"/>
              <a:t>Attesté dès Homère (</a:t>
            </a:r>
            <a:r>
              <a:rPr lang="fr-FR" sz="2200" i="1" dirty="0"/>
              <a:t>Il</a:t>
            </a:r>
            <a:r>
              <a:rPr lang="fr-FR" sz="2200" dirty="0"/>
              <a:t>., VII, 59)</a:t>
            </a:r>
          </a:p>
          <a:p>
            <a:pPr>
              <a:lnSpc>
                <a:spcPct val="90000"/>
              </a:lnSpc>
            </a:pPr>
            <a:endParaRPr lang="fr-FR" sz="2200" dirty="0"/>
          </a:p>
          <a:p>
            <a:pPr>
              <a:lnSpc>
                <a:spcPct val="90000"/>
              </a:lnSpc>
            </a:pPr>
            <a:r>
              <a:rPr lang="el-GR" sz="2200" dirty="0"/>
              <a:t>γύψ </a:t>
            </a:r>
            <a:r>
              <a:rPr lang="fr-FR" sz="2200" dirty="0"/>
              <a:t>indiquerait PG *(a)</a:t>
            </a:r>
            <a:r>
              <a:rPr lang="fr-FR" sz="2200" dirty="0" err="1"/>
              <a:t>g</a:t>
            </a:r>
            <a:r>
              <a:rPr lang="fr-FR" sz="2200" baseline="30000" dirty="0" err="1"/>
              <a:t>y</a:t>
            </a:r>
            <a:r>
              <a:rPr lang="fr-FR" sz="2200" dirty="0" err="1"/>
              <a:t>up</a:t>
            </a:r>
            <a:r>
              <a:rPr lang="fr-FR" sz="2200" dirty="0"/>
              <a:t>-</a:t>
            </a:r>
          </a:p>
          <a:p>
            <a:pPr>
              <a:lnSpc>
                <a:spcPct val="90000"/>
              </a:lnSpc>
              <a:buNone/>
            </a:pPr>
            <a:r>
              <a:rPr lang="fr-FR" sz="2200" dirty="0"/>
              <a:t>	Avec voyelle prothétique et g palatal</a:t>
            </a:r>
          </a:p>
          <a:p>
            <a:pPr>
              <a:lnSpc>
                <a:spcPct val="90000"/>
              </a:lnSpc>
            </a:pPr>
            <a:r>
              <a:rPr lang="fr-FR" sz="2200" dirty="0"/>
              <a:t>Attesté chez Homère (</a:t>
            </a:r>
            <a:r>
              <a:rPr lang="fr-FR" sz="2200" i="1" dirty="0"/>
              <a:t>Il</a:t>
            </a:r>
            <a:r>
              <a:rPr lang="fr-FR" sz="2200" dirty="0"/>
              <a:t>., XXII, 42 par exemple)</a:t>
            </a:r>
          </a:p>
          <a:p>
            <a:pPr>
              <a:lnSpc>
                <a:spcPct val="90000"/>
              </a:lnSpc>
            </a:pPr>
            <a:endParaRPr lang="fr-FR" sz="2200" dirty="0"/>
          </a:p>
          <a:p>
            <a:pPr>
              <a:lnSpc>
                <a:spcPct val="90000"/>
              </a:lnSpc>
            </a:pPr>
            <a:r>
              <a:rPr lang="fr-FR" sz="2200" dirty="0"/>
              <a:t>Un des oiseaux particulièrement dédiés à Apollon, dans les prises de présage notamment</a:t>
            </a:r>
          </a:p>
          <a:p>
            <a:pPr>
              <a:lnSpc>
                <a:spcPct val="90000"/>
              </a:lnSpc>
            </a:pPr>
            <a:r>
              <a:rPr lang="fr-FR" sz="2200" dirty="0"/>
              <a:t>Attestation dans des légendes de métamorphose (</a:t>
            </a:r>
            <a:r>
              <a:rPr lang="fr-FR" sz="2200" dirty="0" err="1"/>
              <a:t>Egypios</a:t>
            </a:r>
            <a:r>
              <a:rPr lang="fr-FR" sz="2200" dirty="0"/>
              <a:t>) ou de punition (</a:t>
            </a:r>
            <a:r>
              <a:rPr lang="fr-FR" sz="2200" dirty="0" err="1"/>
              <a:t>Tityos</a:t>
            </a:r>
            <a:r>
              <a:rPr lang="fr-FR" sz="2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600114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89212" y="294326"/>
            <a:ext cx="8915400" cy="1280890"/>
          </a:xfrm>
        </p:spPr>
        <p:txBody>
          <a:bodyPr>
            <a:normAutofit/>
          </a:bodyPr>
          <a:lstStyle/>
          <a:p>
            <a:r>
              <a:rPr lang="fr-FR" dirty="0" smtClean="0"/>
              <a:t>I. Le substrat préhellénique </a:t>
            </a:r>
            <a:br>
              <a:rPr lang="fr-FR" dirty="0" smtClean="0"/>
            </a:br>
            <a:r>
              <a:rPr lang="fr-FR" dirty="0" smtClean="0"/>
              <a:t>(ou pré-grec)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89212" y="1469036"/>
            <a:ext cx="8915400" cy="5141626"/>
          </a:xfrm>
        </p:spPr>
        <p:txBody>
          <a:bodyPr anchor="ctr">
            <a:noAutofit/>
          </a:bodyPr>
          <a:lstStyle/>
          <a:p>
            <a:r>
              <a:rPr lang="fr-FR" sz="2400" dirty="0" smtClean="0"/>
              <a:t>2000 </a:t>
            </a:r>
            <a:r>
              <a:rPr lang="fr-FR" sz="2400" dirty="0" err="1" smtClean="0"/>
              <a:t>aCn</a:t>
            </a:r>
            <a:r>
              <a:rPr lang="fr-FR" sz="2400" dirty="0" smtClean="0"/>
              <a:t> : vague de migrants indo-européens venus du Nord</a:t>
            </a:r>
          </a:p>
          <a:p>
            <a:r>
              <a:rPr lang="fr-FR" sz="2400" dirty="0" smtClean="0"/>
              <a:t>Absorption de la civilisation « préhellénique » ou « pré-grecque »</a:t>
            </a:r>
          </a:p>
          <a:p>
            <a:r>
              <a:rPr lang="fr-FR" sz="2400" dirty="0" smtClean="0"/>
              <a:t>Traces du substrat dans le vocabulaire grec :</a:t>
            </a:r>
          </a:p>
          <a:p>
            <a:pPr lvl="1"/>
            <a:r>
              <a:rPr lang="fr-FR" sz="2400" dirty="0" smtClean="0"/>
              <a:t>Toponymes</a:t>
            </a:r>
          </a:p>
          <a:p>
            <a:pPr lvl="1"/>
            <a:r>
              <a:rPr lang="fr-FR" sz="2400" dirty="0" smtClean="0"/>
              <a:t>Faune</a:t>
            </a:r>
          </a:p>
          <a:p>
            <a:pPr lvl="1"/>
            <a:r>
              <a:rPr lang="fr-FR" sz="2400" dirty="0" smtClean="0"/>
              <a:t>Flore</a:t>
            </a:r>
          </a:p>
          <a:p>
            <a:pPr lvl="1"/>
            <a:r>
              <a:rPr lang="fr-FR" sz="2400" dirty="0" smtClean="0"/>
              <a:t>= Réalités </a:t>
            </a:r>
            <a:r>
              <a:rPr lang="fr-FR" sz="2400" dirty="0" err="1" smtClean="0"/>
              <a:t>méditérranéennes</a:t>
            </a:r>
            <a:endParaRPr lang="fr-FR" sz="2400" dirty="0" smtClean="0"/>
          </a:p>
          <a:p>
            <a:r>
              <a:rPr lang="fr-FR" sz="2400" dirty="0" smtClean="0"/>
              <a:t>// langue française : substrat gaulois</a:t>
            </a:r>
          </a:p>
        </p:txBody>
      </p:sp>
    </p:spTree>
    <p:extLst>
      <p:ext uri="{BB962C8B-B14F-4D97-AF65-F5344CB8AC3E}">
        <p14:creationId xmlns:p14="http://schemas.microsoft.com/office/powerpoint/2010/main" val="1508462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73" name="Group 72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1" y="228600"/>
            <a:ext cx="2851516" cy="6638628"/>
            <a:chOff x="2487613" y="285750"/>
            <a:chExt cx="2428875" cy="5654676"/>
          </a:xfrm>
        </p:grpSpPr>
        <p:sp>
          <p:nvSpPr>
            <p:cNvPr id="74" name="Freeform 1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1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1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4" name="Freeform 2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5" name="Freeform 2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7" name="Group 86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4" y="-786"/>
            <a:ext cx="2356674" cy="6854039"/>
            <a:chOff x="6627813" y="194833"/>
            <a:chExt cx="1952625" cy="5678918"/>
          </a:xfrm>
        </p:grpSpPr>
        <p:sp>
          <p:nvSpPr>
            <p:cNvPr id="88" name="Freeform 2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2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2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8" name="Freeform 3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9" name="Freeform 3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1" name="Rectangle 10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6146" name="Picture 2" descr="Résultat de recherche d'images pour &quot;pélican&quot;"/>
          <p:cNvPicPr>
            <a:picLocks noChangeAspect="1" noChangeArrowheads="1"/>
          </p:cNvPicPr>
          <p:nvPr/>
        </p:nvPicPr>
        <p:blipFill rotWithShape="1">
          <a:blip r:embed="rId2"/>
          <a:srcRect l="6498" r="42248"/>
          <a:stretch/>
        </p:blipFill>
        <p:spPr bwMode="auto">
          <a:xfrm>
            <a:off x="-1555" y="1731"/>
            <a:ext cx="4671091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83096" y="624110"/>
            <a:ext cx="5021516" cy="1280890"/>
          </a:xfrm>
        </p:spPr>
        <p:txBody>
          <a:bodyPr>
            <a:normAutofit/>
          </a:bodyPr>
          <a:lstStyle/>
          <a:p>
            <a:r>
              <a:rPr lang="el-GR" b="1" dirty="0" err="1">
                <a:latin typeface="IFAO-Grec Unicode" charset="0"/>
                <a:ea typeface="IFAO-Grec Unicode" charset="0"/>
                <a:cs typeface="IFAO-Grec Unicode" charset="0"/>
              </a:rPr>
              <a:t>Πελεκάν</a:t>
            </a:r>
            <a:r>
              <a:rPr lang="fr-FR" dirty="0"/>
              <a:t>, « le pélican »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438191" y="1399026"/>
            <a:ext cx="5465189" cy="5636328"/>
          </a:xfrm>
        </p:spPr>
        <p:txBody>
          <a:bodyPr anchor="ctr">
            <a:normAutofit/>
          </a:bodyPr>
          <a:lstStyle/>
          <a:p>
            <a:r>
              <a:rPr lang="fr-FR" sz="2400" dirty="0"/>
              <a:t>Présence des suffixes -</a:t>
            </a:r>
            <a:r>
              <a:rPr lang="el-GR" sz="2400" dirty="0"/>
              <a:t>εκ</a:t>
            </a:r>
            <a:r>
              <a:rPr lang="fr-BE" sz="2400" dirty="0"/>
              <a:t>-</a:t>
            </a:r>
            <a:r>
              <a:rPr lang="fr-FR" sz="2400" dirty="0"/>
              <a:t> et -</a:t>
            </a:r>
            <a:r>
              <a:rPr lang="el-GR" sz="2400" dirty="0"/>
              <a:t>αν</a:t>
            </a:r>
            <a:r>
              <a:rPr lang="fr-BE" sz="2400" dirty="0"/>
              <a:t>-</a:t>
            </a:r>
            <a:endParaRPr lang="el-GR" sz="2400" dirty="0"/>
          </a:p>
          <a:p>
            <a:r>
              <a:rPr lang="fr-FR" sz="2400" dirty="0"/>
              <a:t>Mot dérivé de </a:t>
            </a:r>
            <a:r>
              <a:rPr lang="el-GR" sz="2400" dirty="0">
                <a:latin typeface="IFAO-Grec Unicode" charset="0"/>
                <a:ea typeface="IFAO-Grec Unicode" charset="0"/>
                <a:cs typeface="IFAO-Grec Unicode" charset="0"/>
              </a:rPr>
              <a:t>πέλεκυς</a:t>
            </a:r>
            <a:r>
              <a:rPr lang="el-GR" sz="2400" dirty="0"/>
              <a:t> (</a:t>
            </a:r>
            <a:r>
              <a:rPr lang="fr-FR" sz="2400" dirty="0"/>
              <a:t>du fait de leur forme comparable) où l’on trouve l’absence de distinction entre </a:t>
            </a:r>
            <a:r>
              <a:rPr lang="el-GR" sz="2400" dirty="0"/>
              <a:t>β</a:t>
            </a:r>
            <a:r>
              <a:rPr lang="fr-FR" sz="2400" dirty="0"/>
              <a:t> et </a:t>
            </a:r>
            <a:r>
              <a:rPr lang="el-GR" sz="2400" dirty="0"/>
              <a:t>π</a:t>
            </a:r>
            <a:r>
              <a:rPr lang="fr-FR" sz="2400" dirty="0"/>
              <a:t> (cf. </a:t>
            </a:r>
            <a:r>
              <a:rPr lang="el-GR" sz="2400" dirty="0" err="1">
                <a:latin typeface="IFAO-Grec Unicode" charset="0"/>
                <a:ea typeface="IFAO-Grec Unicode" charset="0"/>
                <a:cs typeface="IFAO-Grec Unicode" charset="0"/>
              </a:rPr>
              <a:t>β</a:t>
            </a:r>
            <a:r>
              <a:rPr lang="el-GR" sz="2400" dirty="0" err="1" smtClean="0">
                <a:latin typeface="IFAO-Grec Unicode" charset="0"/>
                <a:ea typeface="IFAO-Grec Unicode" charset="0"/>
                <a:cs typeface="IFAO-Grec Unicode" charset="0"/>
              </a:rPr>
              <a:t>έλεκος</a:t>
            </a:r>
            <a:r>
              <a:rPr lang="fr-FR" sz="2400" dirty="0" smtClean="0"/>
              <a:t>)</a:t>
            </a:r>
            <a:endParaRPr lang="fr-FR" sz="2400" dirty="0"/>
          </a:p>
          <a:p>
            <a:r>
              <a:rPr lang="fr-FR" sz="2400" dirty="0"/>
              <a:t>Survie : pélican (lat. </a:t>
            </a:r>
            <a:r>
              <a:rPr lang="fr-FR" sz="2400" dirty="0" err="1"/>
              <a:t>pelecanus</a:t>
            </a:r>
            <a:r>
              <a:rPr lang="fr-FR" sz="2400" dirty="0"/>
              <a:t> / </a:t>
            </a:r>
            <a:r>
              <a:rPr lang="fr-FR" sz="2400" dirty="0" err="1"/>
              <a:t>pelicanus</a:t>
            </a:r>
            <a:r>
              <a:rPr lang="fr-FR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806244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Résultat de recherche d'images pour &quot;chouette effraie&quot;"/>
          <p:cNvPicPr>
            <a:picLocks noChangeAspect="1" noChangeArrowheads="1"/>
          </p:cNvPicPr>
          <p:nvPr/>
        </p:nvPicPr>
        <p:blipFill rotWithShape="1">
          <a:blip r:embed="rId2"/>
          <a:srcRect l="7518" r="5439"/>
          <a:stretch/>
        </p:blipFill>
        <p:spPr bwMode="auto">
          <a:xfrm>
            <a:off x="7736146" y="711199"/>
            <a:ext cx="3768466" cy="5419237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50504" y="624110"/>
            <a:ext cx="5832430" cy="581838"/>
          </a:xfrm>
        </p:spPr>
        <p:txBody>
          <a:bodyPr>
            <a:noAutofit/>
          </a:bodyPr>
          <a:lstStyle/>
          <a:p>
            <a:r>
              <a:rPr lang="el-GR" b="1" dirty="0" err="1">
                <a:latin typeface="IFAO-Grec Unicode" charset="0"/>
                <a:ea typeface="IFAO-Grec Unicode" charset="0"/>
                <a:cs typeface="IFAO-Grec Unicode" charset="0"/>
              </a:rPr>
              <a:t>Στρί</a:t>
            </a:r>
            <a:r>
              <a:rPr lang="el-GR" b="1" dirty="0">
                <a:latin typeface="IFAO-Grec Unicode" charset="0"/>
                <a:ea typeface="IFAO-Grec Unicode" charset="0"/>
                <a:cs typeface="IFAO-Grec Unicode" charset="0"/>
              </a:rPr>
              <a:t>(γ)ξ</a:t>
            </a:r>
            <a:r>
              <a:rPr lang="fr-FR" dirty="0"/>
              <a:t>, « la chouette »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62540" y="1298713"/>
            <a:ext cx="5628862" cy="520810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fr-FR" sz="2200" dirty="0"/>
              <a:t>Présence facultative de la nasale devant occlusive</a:t>
            </a:r>
          </a:p>
          <a:p>
            <a:pPr>
              <a:lnSpc>
                <a:spcPct val="90000"/>
              </a:lnSpc>
            </a:pPr>
            <a:r>
              <a:rPr lang="fr-FR" sz="2200" dirty="0"/>
              <a:t>Alternance </a:t>
            </a:r>
            <a:r>
              <a:rPr lang="el-GR" sz="2200" dirty="0"/>
              <a:t>ρ</a:t>
            </a:r>
            <a:r>
              <a:rPr lang="fr-FR" sz="2200" dirty="0"/>
              <a:t>/</a:t>
            </a:r>
            <a:r>
              <a:rPr lang="el-GR" sz="2200" dirty="0"/>
              <a:t>λ</a:t>
            </a:r>
            <a:r>
              <a:rPr lang="fr-FR" sz="2200" dirty="0"/>
              <a:t>   (cf. </a:t>
            </a:r>
            <a:r>
              <a:rPr lang="fr-BE" sz="2200" dirty="0"/>
              <a:t>σ</a:t>
            </a:r>
            <a:r>
              <a:rPr lang="el-GR" sz="2200" dirty="0"/>
              <a:t>τλίξ)</a:t>
            </a:r>
            <a:endParaRPr lang="fr-FR" sz="2200" dirty="0"/>
          </a:p>
          <a:p>
            <a:pPr>
              <a:lnSpc>
                <a:spcPct val="90000"/>
              </a:lnSpc>
            </a:pPr>
            <a:endParaRPr lang="fr-FR" sz="2200" dirty="0"/>
          </a:p>
          <a:p>
            <a:pPr>
              <a:lnSpc>
                <a:spcPct val="90000"/>
              </a:lnSpc>
            </a:pPr>
            <a:endParaRPr lang="fr-FR" sz="2200" dirty="0"/>
          </a:p>
          <a:p>
            <a:pPr>
              <a:lnSpc>
                <a:spcPct val="90000"/>
              </a:lnSpc>
            </a:pPr>
            <a:r>
              <a:rPr lang="fr-FR" sz="2200" dirty="0"/>
              <a:t>Oiseau nocturne lié à </a:t>
            </a:r>
            <a:r>
              <a:rPr lang="fr-FR" sz="2200" dirty="0" smtClean="0"/>
              <a:t>Athéna</a:t>
            </a:r>
          </a:p>
          <a:p>
            <a:pPr>
              <a:lnSpc>
                <a:spcPct val="90000"/>
              </a:lnSpc>
            </a:pPr>
            <a:r>
              <a:rPr lang="fr-FR" sz="2200" dirty="0"/>
              <a:t>S</a:t>
            </a:r>
            <a:r>
              <a:rPr lang="fr-FR" sz="2200" dirty="0" smtClean="0"/>
              <a:t>ymbole </a:t>
            </a:r>
            <a:r>
              <a:rPr lang="fr-FR" sz="2200" dirty="0"/>
              <a:t>de la </a:t>
            </a:r>
            <a:r>
              <a:rPr lang="fr-FR" sz="2200" dirty="0" smtClean="0"/>
              <a:t>connaissance</a:t>
            </a:r>
          </a:p>
          <a:p>
            <a:pPr>
              <a:lnSpc>
                <a:spcPct val="90000"/>
              </a:lnSpc>
            </a:pPr>
            <a:r>
              <a:rPr lang="fr-FR" sz="2200" dirty="0"/>
              <a:t>P</a:t>
            </a:r>
            <a:r>
              <a:rPr lang="fr-FR" sz="2200" dirty="0" smtClean="0"/>
              <a:t>résence dans </a:t>
            </a:r>
            <a:r>
              <a:rPr lang="fr-FR" sz="2200" dirty="0"/>
              <a:t>de nombreux mythes (</a:t>
            </a:r>
            <a:r>
              <a:rPr lang="fr-FR" sz="2200" dirty="0" err="1"/>
              <a:t>Ascalaphos</a:t>
            </a:r>
            <a:r>
              <a:rPr lang="fr-FR" sz="2200" dirty="0"/>
              <a:t> ; </a:t>
            </a:r>
            <a:r>
              <a:rPr lang="fr-FR" sz="2200" dirty="0" err="1" smtClean="0"/>
              <a:t>Polyidos</a:t>
            </a:r>
            <a:r>
              <a:rPr lang="fr-FR" sz="2200" dirty="0" smtClean="0"/>
              <a:t>) </a:t>
            </a:r>
          </a:p>
          <a:p>
            <a:pPr>
              <a:lnSpc>
                <a:spcPct val="90000"/>
              </a:lnSpc>
            </a:pPr>
            <a:r>
              <a:rPr lang="fr-FR" sz="2200" dirty="0" smtClean="0"/>
              <a:t>Très </a:t>
            </a:r>
            <a:r>
              <a:rPr lang="fr-FR" sz="2200" dirty="0"/>
              <a:t>nombreuses à </a:t>
            </a:r>
            <a:r>
              <a:rPr lang="fr-FR" sz="2200" dirty="0" smtClean="0"/>
              <a:t>Athènes, d’où l’expression « porter </a:t>
            </a:r>
            <a:r>
              <a:rPr lang="fr-FR" sz="2200" dirty="0"/>
              <a:t>des chouettes </a:t>
            </a:r>
            <a:r>
              <a:rPr lang="fr-FR" sz="2200" dirty="0" smtClean="0"/>
              <a:t>à Athènes »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7577363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Résultat de recherche d'images pour &quot;hirondelle&quot;"/>
          <p:cNvPicPr>
            <a:picLocks noChangeAspect="1" noChangeArrowheads="1"/>
          </p:cNvPicPr>
          <p:nvPr/>
        </p:nvPicPr>
        <p:blipFill rotWithShape="1">
          <a:blip r:embed="rId2"/>
          <a:srcRect/>
          <a:stretch/>
        </p:blipFill>
        <p:spPr bwMode="auto">
          <a:xfrm>
            <a:off x="8206837" y="0"/>
            <a:ext cx="3985163" cy="2556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87669" y="624110"/>
            <a:ext cx="5866070" cy="1280890"/>
          </a:xfrm>
        </p:spPr>
        <p:txBody>
          <a:bodyPr>
            <a:normAutofit/>
          </a:bodyPr>
          <a:lstStyle/>
          <a:p>
            <a:r>
              <a:rPr lang="el-GR" b="1" dirty="0" err="1">
                <a:latin typeface="IFAO-Grec Unicode" charset="0"/>
                <a:ea typeface="IFAO-Grec Unicode" charset="0"/>
                <a:cs typeface="IFAO-Grec Unicode" charset="0"/>
              </a:rPr>
              <a:t>Χελιδών</a:t>
            </a:r>
            <a:r>
              <a:rPr lang="fr-FR" dirty="0"/>
              <a:t>, « l’hirondelle »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61296" y="1905000"/>
            <a:ext cx="10508973" cy="3777622"/>
          </a:xfrm>
        </p:spPr>
        <p:txBody>
          <a:bodyPr>
            <a:normAutofit/>
          </a:bodyPr>
          <a:lstStyle/>
          <a:p>
            <a:endParaRPr lang="fr-FR" sz="1600" dirty="0">
              <a:solidFill>
                <a:srgbClr val="000000"/>
              </a:solidFill>
            </a:endParaRPr>
          </a:p>
          <a:p>
            <a:r>
              <a:rPr lang="fr-FR" sz="2400" dirty="0">
                <a:solidFill>
                  <a:srgbClr val="000000"/>
                </a:solidFill>
              </a:rPr>
              <a:t>Présence du suffixe -</a:t>
            </a:r>
            <a:r>
              <a:rPr lang="fr-BE" sz="2400" dirty="0" err="1">
                <a:solidFill>
                  <a:srgbClr val="000000"/>
                </a:solidFill>
              </a:rPr>
              <a:t>ī</a:t>
            </a:r>
            <a:r>
              <a:rPr lang="el-GR" sz="2400" dirty="0">
                <a:solidFill>
                  <a:srgbClr val="000000"/>
                </a:solidFill>
              </a:rPr>
              <a:t>δ</a:t>
            </a:r>
            <a:r>
              <a:rPr lang="fr-BE" sz="2400" dirty="0">
                <a:solidFill>
                  <a:srgbClr val="000000"/>
                </a:solidFill>
              </a:rPr>
              <a:t>-</a:t>
            </a:r>
            <a:endParaRPr lang="fr-FR" sz="2400" dirty="0">
              <a:solidFill>
                <a:srgbClr val="000000"/>
              </a:solidFill>
            </a:endParaRPr>
          </a:p>
          <a:p>
            <a:r>
              <a:rPr lang="fr-FR" sz="2400" dirty="0">
                <a:solidFill>
                  <a:srgbClr val="000000"/>
                </a:solidFill>
              </a:rPr>
              <a:t>Origine peut-être méditerranéenne du mot (cf. </a:t>
            </a:r>
            <a:r>
              <a:rPr lang="fr-FR" sz="2400" dirty="0" err="1">
                <a:solidFill>
                  <a:srgbClr val="000000"/>
                </a:solidFill>
              </a:rPr>
              <a:t>Furnée</a:t>
            </a:r>
            <a:r>
              <a:rPr lang="fr-FR" sz="2400" dirty="0">
                <a:solidFill>
                  <a:srgbClr val="000000"/>
                </a:solidFill>
              </a:rPr>
              <a:t>: lat. </a:t>
            </a:r>
            <a:r>
              <a:rPr lang="fr-FR" sz="2400" i="1" dirty="0" err="1">
                <a:solidFill>
                  <a:srgbClr val="000000"/>
                </a:solidFill>
              </a:rPr>
              <a:t>hirundo</a:t>
            </a:r>
            <a:r>
              <a:rPr lang="fr-FR" sz="2400" dirty="0">
                <a:solidFill>
                  <a:srgbClr val="000000"/>
                </a:solidFill>
              </a:rPr>
              <a:t>)</a:t>
            </a:r>
          </a:p>
          <a:p>
            <a:endParaRPr lang="fr-FR" sz="2400" dirty="0">
              <a:solidFill>
                <a:srgbClr val="000000"/>
              </a:solidFill>
            </a:endParaRPr>
          </a:p>
          <a:p>
            <a:r>
              <a:rPr lang="fr-FR" sz="2400" dirty="0">
                <a:solidFill>
                  <a:srgbClr val="000000"/>
                </a:solidFill>
              </a:rPr>
              <a:t>Attesté chez Homère (</a:t>
            </a:r>
            <a:r>
              <a:rPr lang="fr-FR" sz="2400" i="1" dirty="0" err="1">
                <a:solidFill>
                  <a:srgbClr val="000000"/>
                </a:solidFill>
              </a:rPr>
              <a:t>Od</a:t>
            </a:r>
            <a:r>
              <a:rPr lang="fr-FR" sz="2400" dirty="0">
                <a:solidFill>
                  <a:srgbClr val="000000"/>
                </a:solidFill>
              </a:rPr>
              <a:t>., XXI, 411 et XXII, 240)</a:t>
            </a:r>
          </a:p>
          <a:p>
            <a:r>
              <a:rPr lang="fr-FR" sz="2400" dirty="0">
                <a:solidFill>
                  <a:srgbClr val="000000"/>
                </a:solidFill>
              </a:rPr>
              <a:t>Présence dans les légendes (</a:t>
            </a:r>
            <a:r>
              <a:rPr lang="fr-FR" sz="2400" dirty="0" err="1">
                <a:solidFill>
                  <a:srgbClr val="000000"/>
                </a:solidFill>
              </a:rPr>
              <a:t>Aédon</a:t>
            </a:r>
            <a:r>
              <a:rPr lang="fr-FR" sz="2400" dirty="0">
                <a:solidFill>
                  <a:srgbClr val="000000"/>
                </a:solidFill>
              </a:rPr>
              <a:t> et </a:t>
            </a:r>
            <a:r>
              <a:rPr lang="fr-FR" sz="2400" dirty="0" err="1">
                <a:solidFill>
                  <a:srgbClr val="000000"/>
                </a:solidFill>
              </a:rPr>
              <a:t>Chelidon</a:t>
            </a:r>
            <a:r>
              <a:rPr lang="fr-FR" sz="2400" dirty="0">
                <a:solidFill>
                  <a:srgbClr val="000000"/>
                </a:solidFill>
              </a:rPr>
              <a:t>; cf. </a:t>
            </a:r>
            <a:r>
              <a:rPr lang="fr-FR" sz="2400" dirty="0" err="1">
                <a:solidFill>
                  <a:srgbClr val="000000"/>
                </a:solidFill>
              </a:rPr>
              <a:t>Procné</a:t>
            </a:r>
            <a:r>
              <a:rPr lang="fr-FR" sz="2400" dirty="0">
                <a:solidFill>
                  <a:srgbClr val="000000"/>
                </a:solidFill>
              </a:rPr>
              <a:t> et Philomèle)</a:t>
            </a:r>
          </a:p>
        </p:txBody>
      </p:sp>
    </p:spTree>
    <p:extLst>
      <p:ext uri="{BB962C8B-B14F-4D97-AF65-F5344CB8AC3E}">
        <p14:creationId xmlns:p14="http://schemas.microsoft.com/office/powerpoint/2010/main" val="276771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65273" y="584353"/>
            <a:ext cx="8911687" cy="1280890"/>
          </a:xfrm>
        </p:spPr>
        <p:txBody>
          <a:bodyPr/>
          <a:lstStyle/>
          <a:p>
            <a:r>
              <a:rPr lang="el-GR" b="1" dirty="0" err="1" smtClean="0">
                <a:latin typeface="IFAO-Grec Unicode" charset="0"/>
                <a:ea typeface="IFAO-Grec Unicode" charset="0"/>
                <a:cs typeface="IFAO-Grec Unicode" charset="0"/>
              </a:rPr>
              <a:t>Βάτραχος</a:t>
            </a:r>
            <a:r>
              <a:rPr lang="fr-FR" dirty="0"/>
              <a:t>,</a:t>
            </a:r>
            <a:r>
              <a:rPr lang="fr-FR" dirty="0" smtClean="0"/>
              <a:t> « la grenouille »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868" y="1467679"/>
            <a:ext cx="8401080" cy="5145156"/>
          </a:xfrm>
        </p:spPr>
        <p:txBody>
          <a:bodyPr>
            <a:normAutofit/>
          </a:bodyPr>
          <a:lstStyle/>
          <a:p>
            <a:r>
              <a:rPr lang="fr-FR" sz="2400" dirty="0" smtClean="0"/>
              <a:t>Alternance </a:t>
            </a:r>
            <a:r>
              <a:rPr lang="el-GR" sz="2400" dirty="0" smtClean="0"/>
              <a:t>α</a:t>
            </a:r>
            <a:r>
              <a:rPr lang="fr-FR" sz="2400" dirty="0" smtClean="0"/>
              <a:t>/</a:t>
            </a:r>
            <a:r>
              <a:rPr lang="el-GR" sz="2400" dirty="0" smtClean="0"/>
              <a:t>ο </a:t>
            </a:r>
            <a:r>
              <a:rPr lang="fr-FR" sz="2400" dirty="0" smtClean="0"/>
              <a:t>(cf. </a:t>
            </a:r>
            <a:r>
              <a:rPr lang="el-GR" sz="2400" dirty="0"/>
              <a:t>βότραχος </a:t>
            </a:r>
            <a:r>
              <a:rPr lang="fr-BE" sz="2400" dirty="0"/>
              <a:t>/</a:t>
            </a:r>
            <a:r>
              <a:rPr lang="el-GR" sz="2400" dirty="0" smtClean="0"/>
              <a:t> βρόταχος)</a:t>
            </a:r>
          </a:p>
          <a:p>
            <a:pPr algn="just"/>
            <a:r>
              <a:rPr lang="fr-FR" sz="2400" dirty="0" smtClean="0"/>
              <a:t>Attestation de nombreuses variantes qui prouvent que le mot n’a pas été canonisé à son entrée dans la langue mais est entré sous différentes formes</a:t>
            </a:r>
          </a:p>
          <a:p>
            <a:pPr algn="just"/>
            <a:endParaRPr lang="fr-FR" sz="2400" dirty="0" smtClean="0"/>
          </a:p>
          <a:p>
            <a:pPr algn="just"/>
            <a:r>
              <a:rPr lang="fr-FR" sz="2400" dirty="0" smtClean="0"/>
              <a:t>Attestation dans des métamorphoses (</a:t>
            </a:r>
            <a:r>
              <a:rPr lang="fr-FR" sz="2400" dirty="0" err="1" smtClean="0"/>
              <a:t>Euphorion</a:t>
            </a:r>
            <a:r>
              <a:rPr lang="fr-FR" sz="2400" dirty="0" smtClean="0"/>
              <a:t> ; Léto)</a:t>
            </a:r>
          </a:p>
          <a:p>
            <a:pPr algn="just"/>
            <a:r>
              <a:rPr lang="fr-FR" sz="2400" dirty="0" smtClean="0"/>
              <a:t>Survie : batracien, </a:t>
            </a:r>
            <a:r>
              <a:rPr lang="fr-FR" sz="2400" dirty="0" err="1" smtClean="0"/>
              <a:t>Batrachomyomachie</a:t>
            </a:r>
            <a:endParaRPr lang="fr-FR" sz="2400" dirty="0" smtClean="0"/>
          </a:p>
          <a:p>
            <a:pPr algn="just">
              <a:buNone/>
            </a:pPr>
            <a:endParaRPr lang="fr-FR" dirty="0"/>
          </a:p>
        </p:txBody>
      </p:sp>
      <p:pic>
        <p:nvPicPr>
          <p:cNvPr id="21506" name="Picture 2" descr="Résultat de recherche d'images pour &quot;grenouille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30660"/>
            <a:ext cx="3571868" cy="22324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07792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ésultat de recherche d'images pour &quot;lézard&quot;"/>
          <p:cNvPicPr>
            <a:picLocks noChangeAspect="1" noChangeArrowheads="1"/>
          </p:cNvPicPr>
          <p:nvPr/>
        </p:nvPicPr>
        <p:blipFill rotWithShape="1">
          <a:blip r:embed="rId2"/>
          <a:srcRect/>
          <a:stretch/>
        </p:blipFill>
        <p:spPr bwMode="auto">
          <a:xfrm>
            <a:off x="6740373" y="133001"/>
            <a:ext cx="5451627" cy="3170946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>
            <a:normAutofit/>
          </a:bodyPr>
          <a:lstStyle/>
          <a:p>
            <a:r>
              <a:rPr lang="el-GR" sz="3200" b="1" dirty="0" err="1" smtClean="0">
                <a:latin typeface="IFAO-Grec Unicode" charset="0"/>
                <a:ea typeface="IFAO-Grec Unicode" charset="0"/>
                <a:cs typeface="IFAO-Grec Unicode" charset="0"/>
              </a:rPr>
              <a:t>Σαύρα</a:t>
            </a:r>
            <a:r>
              <a:rPr lang="fr-FR" sz="3200" dirty="0" smtClean="0"/>
              <a:t>, « </a:t>
            </a:r>
            <a:r>
              <a:rPr lang="fr-FR" sz="3200" dirty="0"/>
              <a:t>le </a:t>
            </a:r>
            <a:r>
              <a:rPr lang="fr-FR" sz="3200" dirty="0" smtClean="0"/>
              <a:t>lézard »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50285" y="1415135"/>
            <a:ext cx="9050305" cy="4906151"/>
          </a:xfrm>
        </p:spPr>
        <p:txBody>
          <a:bodyPr>
            <a:normAutofit/>
          </a:bodyPr>
          <a:lstStyle/>
          <a:p>
            <a:r>
              <a:rPr lang="fr-FR" sz="2400" dirty="0">
                <a:solidFill>
                  <a:srgbClr val="000000"/>
                </a:solidFill>
              </a:rPr>
              <a:t>Pas d’étymologie PIE</a:t>
            </a:r>
          </a:p>
          <a:p>
            <a:r>
              <a:rPr lang="fr-FR" sz="2400" dirty="0">
                <a:solidFill>
                  <a:srgbClr val="000000"/>
                </a:solidFill>
              </a:rPr>
              <a:t>Souvent </a:t>
            </a:r>
            <a:r>
              <a:rPr lang="el-GR" sz="2400" dirty="0">
                <a:solidFill>
                  <a:srgbClr val="000000"/>
                </a:solidFill>
              </a:rPr>
              <a:t>σ</a:t>
            </a:r>
            <a:r>
              <a:rPr lang="fr-BE" sz="2400" dirty="0">
                <a:solidFill>
                  <a:srgbClr val="000000"/>
                </a:solidFill>
              </a:rPr>
              <a:t>-</a:t>
            </a:r>
            <a:r>
              <a:rPr lang="el-GR" sz="2400" dirty="0">
                <a:solidFill>
                  <a:srgbClr val="000000"/>
                </a:solidFill>
              </a:rPr>
              <a:t> </a:t>
            </a:r>
            <a:r>
              <a:rPr lang="fr-FR" sz="2400" dirty="0">
                <a:solidFill>
                  <a:srgbClr val="000000"/>
                </a:solidFill>
              </a:rPr>
              <a:t>initial perdu en grec classique</a:t>
            </a:r>
          </a:p>
          <a:p>
            <a:r>
              <a:rPr lang="fr-FR" sz="2400" dirty="0">
                <a:solidFill>
                  <a:srgbClr val="000000"/>
                </a:solidFill>
              </a:rPr>
              <a:t>Survie : dino</a:t>
            </a:r>
            <a:r>
              <a:rPr lang="fr-FR" sz="2400" b="1" dirty="0">
                <a:solidFill>
                  <a:srgbClr val="000000"/>
                </a:solidFill>
              </a:rPr>
              <a:t>saure</a:t>
            </a:r>
            <a:endParaRPr lang="fr-FR" sz="2400" dirty="0">
              <a:solidFill>
                <a:srgbClr val="000000"/>
              </a:solidFill>
            </a:endParaRPr>
          </a:p>
          <a:p>
            <a:r>
              <a:rPr lang="fr-FR" sz="2400" dirty="0" smtClean="0">
                <a:solidFill>
                  <a:srgbClr val="000000"/>
                </a:solidFill>
              </a:rPr>
              <a:t>À </a:t>
            </a:r>
            <a:r>
              <a:rPr lang="fr-FR" sz="2400" dirty="0">
                <a:solidFill>
                  <a:srgbClr val="000000"/>
                </a:solidFill>
              </a:rPr>
              <a:t>mettre en relation avec </a:t>
            </a:r>
            <a:r>
              <a:rPr lang="el-GR" sz="2400" dirty="0" err="1">
                <a:solidFill>
                  <a:srgbClr val="000000"/>
                </a:solidFill>
                <a:latin typeface="IFAO-Grec Unicode" charset="0"/>
                <a:ea typeface="IFAO-Grec Unicode" charset="0"/>
                <a:cs typeface="IFAO-Grec Unicode" charset="0"/>
              </a:rPr>
              <a:t>σαλαμάνδρα</a:t>
            </a:r>
            <a:r>
              <a:rPr lang="el-GR" sz="2400" dirty="0">
                <a:solidFill>
                  <a:srgbClr val="000000"/>
                </a:solidFill>
              </a:rPr>
              <a:t> </a:t>
            </a:r>
            <a:r>
              <a:rPr lang="fr-FR" sz="2400" dirty="0">
                <a:solidFill>
                  <a:srgbClr val="000000"/>
                </a:solidFill>
              </a:rPr>
              <a:t>:</a:t>
            </a:r>
          </a:p>
          <a:p>
            <a:pPr>
              <a:buNone/>
            </a:pPr>
            <a:r>
              <a:rPr lang="fr-FR" sz="2400" dirty="0">
                <a:solidFill>
                  <a:srgbClr val="000000"/>
                </a:solidFill>
              </a:rPr>
              <a:t>		- </a:t>
            </a:r>
            <a:r>
              <a:rPr lang="fr-FR" sz="2400" dirty="0" err="1">
                <a:solidFill>
                  <a:srgbClr val="000000"/>
                </a:solidFill>
              </a:rPr>
              <a:t>alterance</a:t>
            </a:r>
            <a:r>
              <a:rPr lang="fr-FR" sz="2400" dirty="0">
                <a:solidFill>
                  <a:srgbClr val="000000"/>
                </a:solidFill>
              </a:rPr>
              <a:t> </a:t>
            </a:r>
            <a:r>
              <a:rPr lang="el-GR" sz="2400" dirty="0">
                <a:solidFill>
                  <a:srgbClr val="000000"/>
                </a:solidFill>
              </a:rPr>
              <a:t>α</a:t>
            </a:r>
            <a:r>
              <a:rPr lang="fr-FR" sz="2400" dirty="0">
                <a:solidFill>
                  <a:srgbClr val="000000"/>
                </a:solidFill>
              </a:rPr>
              <a:t>/</a:t>
            </a:r>
            <a:r>
              <a:rPr lang="el-GR" sz="2400" dirty="0" err="1">
                <a:solidFill>
                  <a:srgbClr val="000000"/>
                </a:solidFill>
              </a:rPr>
              <a:t>αυ</a:t>
            </a:r>
            <a:endParaRPr lang="fr-FR" sz="2400" dirty="0">
              <a:solidFill>
                <a:srgbClr val="000000"/>
              </a:solidFill>
            </a:endParaRPr>
          </a:p>
          <a:p>
            <a:pPr>
              <a:buNone/>
            </a:pPr>
            <a:r>
              <a:rPr lang="fr-FR" sz="2400" dirty="0">
                <a:solidFill>
                  <a:srgbClr val="000000"/>
                </a:solidFill>
              </a:rPr>
              <a:t>		- alternance </a:t>
            </a:r>
            <a:r>
              <a:rPr lang="el-GR" sz="2400" dirty="0">
                <a:solidFill>
                  <a:srgbClr val="000000"/>
                </a:solidFill>
              </a:rPr>
              <a:t>λ</a:t>
            </a:r>
            <a:r>
              <a:rPr lang="fr-FR" sz="2400" dirty="0">
                <a:solidFill>
                  <a:srgbClr val="000000"/>
                </a:solidFill>
              </a:rPr>
              <a:t>/</a:t>
            </a:r>
            <a:r>
              <a:rPr lang="el-GR" sz="2400" dirty="0">
                <a:solidFill>
                  <a:srgbClr val="000000"/>
                </a:solidFill>
              </a:rPr>
              <a:t>ρ</a:t>
            </a:r>
            <a:r>
              <a:rPr lang="fr-FR" sz="2400" dirty="0">
                <a:solidFill>
                  <a:srgbClr val="000000"/>
                </a:solidFill>
              </a:rPr>
              <a:t> qui indiquerait une </a:t>
            </a:r>
            <a:r>
              <a:rPr lang="fr-FR" sz="2400" dirty="0" smtClean="0">
                <a:solidFill>
                  <a:srgbClr val="000000"/>
                </a:solidFill>
              </a:rPr>
              <a:t>origine 	</a:t>
            </a:r>
            <a:r>
              <a:rPr lang="fr-FR" sz="2400" dirty="0" err="1" smtClean="0">
                <a:solidFill>
                  <a:srgbClr val="000000"/>
                </a:solidFill>
              </a:rPr>
              <a:t>l</a:t>
            </a:r>
            <a:r>
              <a:rPr lang="fr-FR" sz="2400" baseline="30000" dirty="0" err="1" smtClean="0">
                <a:solidFill>
                  <a:srgbClr val="000000"/>
                </a:solidFill>
              </a:rPr>
              <a:t>w</a:t>
            </a:r>
            <a:r>
              <a:rPr lang="fr-FR" sz="2400" dirty="0" smtClean="0">
                <a:solidFill>
                  <a:srgbClr val="000000"/>
                </a:solidFill>
              </a:rPr>
              <a:t>/</a:t>
            </a:r>
            <a:r>
              <a:rPr lang="fr-FR" sz="2400" dirty="0" err="1" smtClean="0">
                <a:solidFill>
                  <a:srgbClr val="000000"/>
                </a:solidFill>
              </a:rPr>
              <a:t>r</a:t>
            </a:r>
            <a:r>
              <a:rPr lang="fr-FR" sz="2400" baseline="30000" dirty="0" err="1" smtClean="0">
                <a:solidFill>
                  <a:srgbClr val="000000"/>
                </a:solidFill>
              </a:rPr>
              <a:t>w</a:t>
            </a:r>
            <a:r>
              <a:rPr lang="fr-FR" sz="2400" dirty="0" smtClean="0">
                <a:solidFill>
                  <a:srgbClr val="000000"/>
                </a:solidFill>
              </a:rPr>
              <a:t> </a:t>
            </a:r>
            <a:r>
              <a:rPr lang="fr-FR" sz="2400" dirty="0">
                <a:solidFill>
                  <a:srgbClr val="000000"/>
                </a:solidFill>
              </a:rPr>
              <a:t>en pré-grec</a:t>
            </a:r>
          </a:p>
          <a:p>
            <a:pPr>
              <a:buNone/>
            </a:pPr>
            <a:r>
              <a:rPr lang="fr-FR" sz="2400" dirty="0">
                <a:solidFill>
                  <a:srgbClr val="000000"/>
                </a:solidFill>
              </a:rPr>
              <a:t>		- suffixes -</a:t>
            </a:r>
            <a:r>
              <a:rPr lang="el-GR" sz="2400" dirty="0" err="1">
                <a:solidFill>
                  <a:srgbClr val="000000"/>
                </a:solidFill>
              </a:rPr>
              <a:t>αμ</a:t>
            </a:r>
            <a:r>
              <a:rPr lang="fr-BE" sz="2400" dirty="0">
                <a:solidFill>
                  <a:srgbClr val="000000"/>
                </a:solidFill>
              </a:rPr>
              <a:t>-</a:t>
            </a:r>
            <a:r>
              <a:rPr lang="el-GR" sz="2400" dirty="0">
                <a:solidFill>
                  <a:srgbClr val="000000"/>
                </a:solidFill>
              </a:rPr>
              <a:t> </a:t>
            </a:r>
            <a:r>
              <a:rPr lang="fr-FR" sz="2400" dirty="0">
                <a:solidFill>
                  <a:srgbClr val="000000"/>
                </a:solidFill>
              </a:rPr>
              <a:t>et -</a:t>
            </a:r>
            <a:r>
              <a:rPr lang="el-GR" sz="2400" dirty="0" err="1">
                <a:solidFill>
                  <a:srgbClr val="000000"/>
                </a:solidFill>
              </a:rPr>
              <a:t>ανδρ</a:t>
            </a:r>
            <a:r>
              <a:rPr lang="fr-BE" sz="2400" dirty="0">
                <a:solidFill>
                  <a:srgbClr val="000000"/>
                </a:solidFill>
              </a:rPr>
              <a:t>-</a:t>
            </a:r>
            <a:endParaRPr lang="fr-FR" sz="2400" dirty="0">
              <a:solidFill>
                <a:srgbClr val="000000"/>
              </a:solidFill>
            </a:endParaRPr>
          </a:p>
          <a:p>
            <a:pPr>
              <a:buNone/>
            </a:pPr>
            <a:endParaRPr lang="fr-FR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1068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ésultat de recherche d'images pour &quot;crabe&quot;"/>
          <p:cNvPicPr>
            <a:picLocks noChangeAspect="1" noChangeArrowheads="1"/>
          </p:cNvPicPr>
          <p:nvPr/>
        </p:nvPicPr>
        <p:blipFill rotWithShape="1">
          <a:blip r:embed="rId2"/>
          <a:srcRect/>
          <a:stretch/>
        </p:blipFill>
        <p:spPr bwMode="auto">
          <a:xfrm>
            <a:off x="8631452" y="2921058"/>
            <a:ext cx="2873159" cy="2154869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1534" y="518092"/>
            <a:ext cx="8911687" cy="1280890"/>
          </a:xfrm>
        </p:spPr>
        <p:txBody>
          <a:bodyPr>
            <a:normAutofit/>
          </a:bodyPr>
          <a:lstStyle/>
          <a:p>
            <a:r>
              <a:rPr lang="el-GR" b="1" dirty="0" err="1">
                <a:latin typeface="IFAO-Grec Unicode" charset="0"/>
                <a:ea typeface="IFAO-Grec Unicode" charset="0"/>
                <a:cs typeface="IFAO-Grec Unicode" charset="0"/>
              </a:rPr>
              <a:t>Καρκίνος</a:t>
            </a:r>
            <a:r>
              <a:rPr lang="fr-FR" dirty="0"/>
              <a:t>, « le crabe »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54088" y="1489257"/>
            <a:ext cx="6343742" cy="4845281"/>
          </a:xfrm>
        </p:spPr>
        <p:txBody>
          <a:bodyPr anchor="ctr">
            <a:normAutofit/>
          </a:bodyPr>
          <a:lstStyle/>
          <a:p>
            <a:r>
              <a:rPr lang="fr-FR" sz="2400" dirty="0"/>
              <a:t>Suffixe -</a:t>
            </a:r>
            <a:r>
              <a:rPr lang="el-GR" sz="2400" dirty="0"/>
              <a:t>ινο</a:t>
            </a:r>
            <a:r>
              <a:rPr lang="fr-BE" sz="2400" dirty="0"/>
              <a:t>-</a:t>
            </a:r>
            <a:endParaRPr lang="fr-FR" sz="2400" dirty="0"/>
          </a:p>
          <a:p>
            <a:r>
              <a:rPr lang="fr-FR" sz="2400" dirty="0"/>
              <a:t>Variante </a:t>
            </a:r>
            <a:r>
              <a:rPr lang="el-GR" sz="2400" dirty="0"/>
              <a:t>κάρχαι </a:t>
            </a:r>
            <a:r>
              <a:rPr lang="fr-FR" sz="2400" dirty="0"/>
              <a:t>: alternance</a:t>
            </a:r>
            <a:r>
              <a:rPr lang="el-GR" sz="2400" dirty="0"/>
              <a:t> κ/χ</a:t>
            </a:r>
            <a:endParaRPr lang="fr-FR" sz="2400" dirty="0"/>
          </a:p>
          <a:p>
            <a:r>
              <a:rPr lang="fr-FR" sz="2400" dirty="0"/>
              <a:t>Signe du </a:t>
            </a:r>
            <a:r>
              <a:rPr lang="fr-FR" sz="2400" dirty="0" smtClean="0"/>
              <a:t>zodiaque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1368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73" name="Group 72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1" y="228600"/>
            <a:ext cx="2851516" cy="6638628"/>
            <a:chOff x="2487613" y="285750"/>
            <a:chExt cx="2428875" cy="5654676"/>
          </a:xfrm>
        </p:grpSpPr>
        <p:sp>
          <p:nvSpPr>
            <p:cNvPr id="74" name="Freeform 1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1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1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4" name="Freeform 2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5" name="Freeform 2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7" name="Group 86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4" y="-786"/>
            <a:ext cx="2356674" cy="6854039"/>
            <a:chOff x="6627813" y="194833"/>
            <a:chExt cx="1952625" cy="5678918"/>
          </a:xfrm>
        </p:grpSpPr>
        <p:sp>
          <p:nvSpPr>
            <p:cNvPr id="88" name="Freeform 2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2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2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8" name="Freeform 3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9" name="Freeform 3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1" name="Rectangle 10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3074" name="Picture 2" descr="Résultat de recherche d'images pour &quot;moustique&quot;"/>
          <p:cNvPicPr>
            <a:picLocks noChangeAspect="1" noChangeArrowheads="1"/>
          </p:cNvPicPr>
          <p:nvPr/>
        </p:nvPicPr>
        <p:blipFill rotWithShape="1">
          <a:blip r:embed="rId2"/>
          <a:srcRect l="30179" r="21037" b="-1"/>
          <a:stretch/>
        </p:blipFill>
        <p:spPr bwMode="auto">
          <a:xfrm>
            <a:off x="-1555" y="1731"/>
            <a:ext cx="4671091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83096" y="624110"/>
            <a:ext cx="5563130" cy="1280890"/>
          </a:xfrm>
        </p:spPr>
        <p:txBody>
          <a:bodyPr>
            <a:normAutofit/>
          </a:bodyPr>
          <a:lstStyle/>
          <a:p>
            <a:r>
              <a:rPr lang="el-GR" b="1" dirty="0" err="1">
                <a:latin typeface="IFAO-Grec Unicode" charset="0"/>
                <a:ea typeface="IFAO-Grec Unicode" charset="0"/>
                <a:cs typeface="IFAO-Grec Unicode" charset="0"/>
              </a:rPr>
              <a:t>Κώνωψ</a:t>
            </a:r>
            <a:r>
              <a:rPr lang="fr-FR" dirty="0"/>
              <a:t>,  « le moustique »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438191" y="1399026"/>
            <a:ext cx="5066419" cy="4512196"/>
          </a:xfrm>
        </p:spPr>
        <p:txBody>
          <a:bodyPr anchor="ctr">
            <a:normAutofit/>
          </a:bodyPr>
          <a:lstStyle/>
          <a:p>
            <a:r>
              <a:rPr lang="fr-FR" sz="2400" dirty="0" smtClean="0">
                <a:solidFill>
                  <a:schemeClr val="tx1"/>
                </a:solidFill>
              </a:rPr>
              <a:t>Pas </a:t>
            </a:r>
            <a:r>
              <a:rPr lang="fr-FR" sz="2400" dirty="0">
                <a:solidFill>
                  <a:schemeClr val="tx1"/>
                </a:solidFill>
              </a:rPr>
              <a:t>d’étymologie convaincante proposée</a:t>
            </a:r>
          </a:p>
          <a:p>
            <a:r>
              <a:rPr lang="fr-FR" sz="2400" dirty="0"/>
              <a:t>Suffixe -</a:t>
            </a:r>
            <a:r>
              <a:rPr lang="el-GR" sz="2400" dirty="0"/>
              <a:t>ωπ</a:t>
            </a:r>
            <a:r>
              <a:rPr lang="fr-BE" sz="2400" dirty="0"/>
              <a:t>- fréquent en pré-grec</a:t>
            </a:r>
            <a:endParaRPr lang="fr-FR" sz="2400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49136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73" name="Group 72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1" y="228600"/>
            <a:ext cx="2851516" cy="6638628"/>
            <a:chOff x="2487613" y="285750"/>
            <a:chExt cx="2428875" cy="5654676"/>
          </a:xfrm>
        </p:grpSpPr>
        <p:sp>
          <p:nvSpPr>
            <p:cNvPr id="74" name="Freeform 1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1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1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4" name="Freeform 2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5" name="Freeform 2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7" name="Group 86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4" y="-786"/>
            <a:ext cx="2356674" cy="6854039"/>
            <a:chOff x="6627813" y="194833"/>
            <a:chExt cx="1952625" cy="5678918"/>
          </a:xfrm>
        </p:grpSpPr>
        <p:sp>
          <p:nvSpPr>
            <p:cNvPr id="88" name="Freeform 2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2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2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8" name="Freeform 3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9" name="Freeform 3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1" name="Rectangle 10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2050" name="Picture 2" descr="Résultat de recherche d'images pour &quot;scorpion&quot;"/>
          <p:cNvPicPr>
            <a:picLocks noChangeAspect="1" noChangeArrowheads="1"/>
          </p:cNvPicPr>
          <p:nvPr/>
        </p:nvPicPr>
        <p:blipFill rotWithShape="1">
          <a:blip r:embed="rId2"/>
          <a:srcRect l="33108" r="21426" b="-2"/>
          <a:stretch/>
        </p:blipFill>
        <p:spPr bwMode="auto">
          <a:xfrm>
            <a:off x="-1555" y="1731"/>
            <a:ext cx="4671091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83096" y="624110"/>
            <a:ext cx="5021516" cy="1280890"/>
          </a:xfrm>
        </p:spPr>
        <p:txBody>
          <a:bodyPr>
            <a:normAutofit/>
          </a:bodyPr>
          <a:lstStyle/>
          <a:p>
            <a:r>
              <a:rPr lang="el-GR" b="1" dirty="0" err="1">
                <a:latin typeface="IFAO-Grec Unicode" charset="0"/>
                <a:ea typeface="IFAO-Grec Unicode" charset="0"/>
                <a:cs typeface="IFAO-Grec Unicode" charset="0"/>
              </a:rPr>
              <a:t>Σκορπίος</a:t>
            </a:r>
            <a:r>
              <a:rPr lang="fr-FR" dirty="0"/>
              <a:t>, « le scorpion »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438191" y="1768839"/>
            <a:ext cx="5753809" cy="4831501"/>
          </a:xfrm>
        </p:spPr>
        <p:txBody>
          <a:bodyPr anchor="ctr">
            <a:normAutofit/>
          </a:bodyPr>
          <a:lstStyle/>
          <a:p>
            <a:r>
              <a:rPr lang="fr-FR" sz="2400" dirty="0"/>
              <a:t>Animal inconnu des Proto-IE    -&gt; emprunt</a:t>
            </a:r>
          </a:p>
          <a:p>
            <a:r>
              <a:rPr lang="fr-FR" sz="2400" dirty="0"/>
              <a:t>Rapproché par </a:t>
            </a:r>
            <a:r>
              <a:rPr lang="fr-FR" sz="2400" dirty="0" err="1"/>
              <a:t>Beekes</a:t>
            </a:r>
            <a:r>
              <a:rPr lang="fr-FR" sz="2400" dirty="0"/>
              <a:t> de </a:t>
            </a:r>
            <a:r>
              <a:rPr lang="fr-BE" sz="2400" dirty="0" err="1"/>
              <a:t>κάρ</a:t>
            </a:r>
            <a:r>
              <a:rPr lang="fr-BE" sz="2400" dirty="0"/>
              <a:t>αβος, crustacé </a:t>
            </a:r>
          </a:p>
          <a:p>
            <a:pPr marL="0" indent="0">
              <a:buNone/>
            </a:pPr>
            <a:r>
              <a:rPr lang="fr-BE" sz="2400" dirty="0"/>
              <a:t>     &lt;  *(</a:t>
            </a:r>
            <a:r>
              <a:rPr lang="fr-BE" sz="2400" dirty="0" smtClean="0"/>
              <a:t>s)</a:t>
            </a:r>
            <a:r>
              <a:rPr lang="fr-BE" sz="2400" dirty="0" err="1" smtClean="0"/>
              <a:t>kara</a:t>
            </a:r>
            <a:r>
              <a:rPr lang="fr-BE" sz="2400" dirty="0" smtClean="0"/>
              <a:t>(</a:t>
            </a:r>
            <a:r>
              <a:rPr lang="fr-BE" sz="2400" baseline="30000" dirty="0" smtClean="0"/>
              <a:t>m</a:t>
            </a:r>
            <a:r>
              <a:rPr lang="fr-BE" sz="2400" dirty="0" smtClean="0"/>
              <a:t>)p</a:t>
            </a:r>
            <a:endParaRPr lang="fr-FR" sz="2400" dirty="0">
              <a:solidFill>
                <a:srgbClr val="FF0000"/>
              </a:solidFill>
            </a:endParaRPr>
          </a:p>
          <a:p>
            <a:r>
              <a:rPr lang="fr-FR" sz="2400" dirty="0" smtClean="0">
                <a:solidFill>
                  <a:schemeClr val="tx1"/>
                </a:solidFill>
              </a:rPr>
              <a:t>Constellation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5020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9" b="6233"/>
          <a:stretch/>
        </p:blipFill>
        <p:spPr>
          <a:xfrm>
            <a:off x="8229598" y="-5534"/>
            <a:ext cx="3962402" cy="3431766"/>
          </a:xfrm>
          <a:prstGeom prst="rect">
            <a:avLst/>
          </a:prstGeom>
          <a:gradFill>
            <a:gsLst>
              <a:gs pos="92000">
                <a:schemeClr val="tx2"/>
              </a:gs>
              <a:gs pos="26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16" b="4576"/>
          <a:stretch/>
        </p:blipFill>
        <p:spPr>
          <a:xfrm>
            <a:off x="8229598" y="3426232"/>
            <a:ext cx="3962402" cy="3431768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229599" y="3426234"/>
            <a:ext cx="3962401" cy="2766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82296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1" y="659027"/>
            <a:ext cx="9042690" cy="1035152"/>
          </a:xfrm>
          <a:custGeom>
            <a:avLst/>
            <a:gdLst>
              <a:gd name="T0" fmla="*/ 1900 w 1902"/>
              <a:gd name="T1" fmla="*/ 77 h 163"/>
              <a:gd name="T2" fmla="*/ 1826 w 1902"/>
              <a:gd name="T3" fmla="*/ 3 h 163"/>
              <a:gd name="T4" fmla="*/ 1825 w 1902"/>
              <a:gd name="T5" fmla="*/ 2 h 163"/>
              <a:gd name="T6" fmla="*/ 1819 w 1902"/>
              <a:gd name="T7" fmla="*/ 0 h 163"/>
              <a:gd name="T8" fmla="*/ 1363 w 1902"/>
              <a:gd name="T9" fmla="*/ 0 h 163"/>
              <a:gd name="T10" fmla="*/ 1348 w 1902"/>
              <a:gd name="T11" fmla="*/ 0 h 163"/>
              <a:gd name="T12" fmla="*/ 1225 w 1902"/>
              <a:gd name="T13" fmla="*/ 0 h 163"/>
              <a:gd name="T14" fmla="*/ 1033 w 1902"/>
              <a:gd name="T15" fmla="*/ 0 h 163"/>
              <a:gd name="T16" fmla="*/ 892 w 1902"/>
              <a:gd name="T17" fmla="*/ 0 h 163"/>
              <a:gd name="T18" fmla="*/ 786 w 1902"/>
              <a:gd name="T19" fmla="*/ 0 h 163"/>
              <a:gd name="T20" fmla="*/ 577 w 1902"/>
              <a:gd name="T21" fmla="*/ 0 h 163"/>
              <a:gd name="T22" fmla="*/ 562 w 1902"/>
              <a:gd name="T23" fmla="*/ 0 h 163"/>
              <a:gd name="T24" fmla="*/ 439 w 1902"/>
              <a:gd name="T25" fmla="*/ 0 h 163"/>
              <a:gd name="T26" fmla="*/ 106 w 1902"/>
              <a:gd name="T27" fmla="*/ 0 h 163"/>
              <a:gd name="T28" fmla="*/ 0 w 1902"/>
              <a:gd name="T29" fmla="*/ 0 h 163"/>
              <a:gd name="T30" fmla="*/ 0 w 1902"/>
              <a:gd name="T31" fmla="*/ 163 h 163"/>
              <a:gd name="T32" fmla="*/ 106 w 1902"/>
              <a:gd name="T33" fmla="*/ 163 h 163"/>
              <a:gd name="T34" fmla="*/ 439 w 1902"/>
              <a:gd name="T35" fmla="*/ 163 h 163"/>
              <a:gd name="T36" fmla="*/ 562 w 1902"/>
              <a:gd name="T37" fmla="*/ 163 h 163"/>
              <a:gd name="T38" fmla="*/ 577 w 1902"/>
              <a:gd name="T39" fmla="*/ 163 h 163"/>
              <a:gd name="T40" fmla="*/ 786 w 1902"/>
              <a:gd name="T41" fmla="*/ 163 h 163"/>
              <a:gd name="T42" fmla="*/ 892 w 1902"/>
              <a:gd name="T43" fmla="*/ 163 h 163"/>
              <a:gd name="T44" fmla="*/ 1033 w 1902"/>
              <a:gd name="T45" fmla="*/ 163 h 163"/>
              <a:gd name="T46" fmla="*/ 1225 w 1902"/>
              <a:gd name="T47" fmla="*/ 163 h 163"/>
              <a:gd name="T48" fmla="*/ 1348 w 1902"/>
              <a:gd name="T49" fmla="*/ 163 h 163"/>
              <a:gd name="T50" fmla="*/ 1363 w 1902"/>
              <a:gd name="T51" fmla="*/ 163 h 163"/>
              <a:gd name="T52" fmla="*/ 1819 w 1902"/>
              <a:gd name="T53" fmla="*/ 163 h 163"/>
              <a:gd name="T54" fmla="*/ 1825 w 1902"/>
              <a:gd name="T55" fmla="*/ 161 h 163"/>
              <a:gd name="T56" fmla="*/ 1826 w 1902"/>
              <a:gd name="T57" fmla="*/ 160 h 163"/>
              <a:gd name="T58" fmla="*/ 1900 w 1902"/>
              <a:gd name="T59" fmla="*/ 86 h 163"/>
              <a:gd name="T60" fmla="*/ 1900 w 1902"/>
              <a:gd name="T61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2" h="163">
                <a:moveTo>
                  <a:pt x="1900" y="77"/>
                </a:moveTo>
                <a:cubicBezTo>
                  <a:pt x="1826" y="3"/>
                  <a:pt x="1826" y="3"/>
                  <a:pt x="1826" y="3"/>
                </a:cubicBezTo>
                <a:cubicBezTo>
                  <a:pt x="1825" y="2"/>
                  <a:pt x="1825" y="2"/>
                  <a:pt x="1825" y="2"/>
                </a:cubicBezTo>
                <a:cubicBezTo>
                  <a:pt x="1823" y="1"/>
                  <a:pt x="1821" y="0"/>
                  <a:pt x="1819" y="0"/>
                </a:cubicBezTo>
                <a:cubicBezTo>
                  <a:pt x="1363" y="0"/>
                  <a:pt x="1363" y="0"/>
                  <a:pt x="1363" y="0"/>
                </a:cubicBezTo>
                <a:cubicBezTo>
                  <a:pt x="1348" y="0"/>
                  <a:pt x="1348" y="0"/>
                  <a:pt x="1348" y="0"/>
                </a:cubicBezTo>
                <a:cubicBezTo>
                  <a:pt x="1225" y="0"/>
                  <a:pt x="1225" y="0"/>
                  <a:pt x="1225" y="0"/>
                </a:cubicBezTo>
                <a:cubicBezTo>
                  <a:pt x="1033" y="0"/>
                  <a:pt x="1033" y="0"/>
                  <a:pt x="1033" y="0"/>
                </a:cubicBezTo>
                <a:cubicBezTo>
                  <a:pt x="892" y="0"/>
                  <a:pt x="892" y="0"/>
                  <a:pt x="892" y="0"/>
                </a:cubicBezTo>
                <a:cubicBezTo>
                  <a:pt x="786" y="0"/>
                  <a:pt x="786" y="0"/>
                  <a:pt x="786" y="0"/>
                </a:cubicBezTo>
                <a:cubicBezTo>
                  <a:pt x="577" y="0"/>
                  <a:pt x="577" y="0"/>
                  <a:pt x="577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39" y="0"/>
                  <a:pt x="439" y="0"/>
                  <a:pt x="439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39" y="163"/>
                  <a:pt x="439" y="163"/>
                  <a:pt x="439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7" y="163"/>
                  <a:pt x="577" y="163"/>
                  <a:pt x="577" y="163"/>
                </a:cubicBezTo>
                <a:cubicBezTo>
                  <a:pt x="786" y="163"/>
                  <a:pt x="786" y="163"/>
                  <a:pt x="786" y="163"/>
                </a:cubicBezTo>
                <a:cubicBezTo>
                  <a:pt x="892" y="163"/>
                  <a:pt x="892" y="163"/>
                  <a:pt x="892" y="163"/>
                </a:cubicBezTo>
                <a:cubicBezTo>
                  <a:pt x="1033" y="163"/>
                  <a:pt x="1033" y="163"/>
                  <a:pt x="1033" y="163"/>
                </a:cubicBezTo>
                <a:cubicBezTo>
                  <a:pt x="1225" y="163"/>
                  <a:pt x="1225" y="163"/>
                  <a:pt x="1225" y="163"/>
                </a:cubicBezTo>
                <a:cubicBezTo>
                  <a:pt x="1348" y="163"/>
                  <a:pt x="1348" y="163"/>
                  <a:pt x="1348" y="163"/>
                </a:cubicBezTo>
                <a:cubicBezTo>
                  <a:pt x="1363" y="163"/>
                  <a:pt x="1363" y="163"/>
                  <a:pt x="1363" y="163"/>
                </a:cubicBezTo>
                <a:cubicBezTo>
                  <a:pt x="1819" y="163"/>
                  <a:pt x="1819" y="163"/>
                  <a:pt x="1819" y="163"/>
                </a:cubicBezTo>
                <a:cubicBezTo>
                  <a:pt x="1821" y="163"/>
                  <a:pt x="1823" y="162"/>
                  <a:pt x="1825" y="161"/>
                </a:cubicBezTo>
                <a:cubicBezTo>
                  <a:pt x="1825" y="160"/>
                  <a:pt x="1825" y="160"/>
                  <a:pt x="1826" y="160"/>
                </a:cubicBezTo>
                <a:cubicBezTo>
                  <a:pt x="1900" y="86"/>
                  <a:pt x="1900" y="86"/>
                  <a:pt x="1900" y="86"/>
                </a:cubicBezTo>
                <a:cubicBezTo>
                  <a:pt x="1902" y="83"/>
                  <a:pt x="1902" y="79"/>
                  <a:pt x="1900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867" y="787400"/>
            <a:ext cx="7145866" cy="778933"/>
          </a:xfrm>
        </p:spPr>
        <p:txBody>
          <a:bodyPr anchor="ctr">
            <a:normAutofit/>
          </a:bodyPr>
          <a:lstStyle/>
          <a:p>
            <a:r>
              <a:rPr lang="fr-FR" sz="3200">
                <a:solidFill>
                  <a:srgbClr val="FEFFFF"/>
                </a:solidFill>
              </a:rPr>
              <a:t>Conclusion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1866" y="2032000"/>
            <a:ext cx="7145867" cy="3879222"/>
          </a:xfrm>
        </p:spPr>
        <p:txBody>
          <a:bodyPr anchor="ctr">
            <a:normAutofit/>
          </a:bodyPr>
          <a:lstStyle/>
          <a:p>
            <a:r>
              <a:rPr lang="fr-FR" sz="2200" dirty="0">
                <a:solidFill>
                  <a:srgbClr val="FEFFFF"/>
                </a:solidFill>
              </a:rPr>
              <a:t>Vocabulaire qui subsiste encore aujourd’hui (narcisse, jacinthe, …)</a:t>
            </a:r>
          </a:p>
          <a:p>
            <a:r>
              <a:rPr lang="fr-FR" sz="2200" dirty="0" smtClean="0">
                <a:solidFill>
                  <a:schemeClr val="bg1"/>
                </a:solidFill>
              </a:rPr>
              <a:t>Singularité</a:t>
            </a:r>
            <a:r>
              <a:rPr lang="fr-FR" sz="2200" dirty="0" smtClean="0">
                <a:solidFill>
                  <a:schemeClr val="tx1"/>
                </a:solidFill>
              </a:rPr>
              <a:t> </a:t>
            </a:r>
            <a:r>
              <a:rPr lang="fr-FR" sz="2200" dirty="0" smtClean="0">
                <a:solidFill>
                  <a:srgbClr val="FEFFFF"/>
                </a:solidFill>
              </a:rPr>
              <a:t>de </a:t>
            </a:r>
            <a:r>
              <a:rPr lang="fr-FR" sz="2200" dirty="0">
                <a:solidFill>
                  <a:srgbClr val="FEFFFF"/>
                </a:solidFill>
              </a:rPr>
              <a:t>la langue grecque : « miracle » d’une langue, dont le vocabulaire est pour une large part non – </a:t>
            </a:r>
            <a:r>
              <a:rPr lang="fr-FR" sz="2200" dirty="0" smtClean="0">
                <a:solidFill>
                  <a:srgbClr val="FEFFFF"/>
                </a:solidFill>
              </a:rPr>
              <a:t>IE</a:t>
            </a:r>
            <a:endParaRPr lang="fr-FR" sz="2200" dirty="0">
              <a:solidFill>
                <a:srgbClr val="FE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78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II. Les différentes théories du pré-grec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fr-FR" sz="2800" dirty="0" smtClean="0"/>
              <a:t>Dès le XIX</a:t>
            </a:r>
            <a:r>
              <a:rPr lang="fr-FR" sz="2800" baseline="30000" dirty="0" smtClean="0"/>
              <a:t>e</a:t>
            </a:r>
            <a:r>
              <a:rPr lang="fr-FR" sz="2800" dirty="0" smtClean="0"/>
              <a:t> siècle</a:t>
            </a:r>
          </a:p>
          <a:p>
            <a:r>
              <a:rPr lang="fr-FR" sz="2800" dirty="0" smtClean="0"/>
              <a:t>Question : Qu’est-ce que le pré-grec?</a:t>
            </a:r>
          </a:p>
          <a:p>
            <a:pPr lvl="1"/>
            <a:r>
              <a:rPr lang="fr-FR" sz="2800" dirty="0" smtClean="0"/>
              <a:t>Langue indo-européenne?</a:t>
            </a:r>
          </a:p>
          <a:p>
            <a:pPr lvl="1"/>
            <a:r>
              <a:rPr lang="fr-FR" sz="2800" dirty="0" smtClean="0"/>
              <a:t>Unité linguistique du pré-grec? Une seule ou plusieurs langues? 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453932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A. Théorie pélasgique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Autofit/>
          </a:bodyPr>
          <a:lstStyle/>
          <a:p>
            <a:r>
              <a:rPr lang="fr-FR" sz="2800" dirty="0" smtClean="0"/>
              <a:t>Dès les années 40, surtout dans les années 80 et 90</a:t>
            </a:r>
          </a:p>
          <a:p>
            <a:r>
              <a:rPr lang="fr-FR" sz="2800" dirty="0" smtClean="0"/>
              <a:t>Pré-grec = langue indo-européenne</a:t>
            </a:r>
          </a:p>
          <a:p>
            <a:r>
              <a:rPr lang="fr-FR" sz="2800" dirty="0" smtClean="0"/>
              <a:t>Abandon progressif, mais demeure séduisante pour expliquer certains mots  </a:t>
            </a:r>
          </a:p>
          <a:p>
            <a:pPr lvl="1"/>
            <a:r>
              <a:rPr lang="el-GR" sz="2800" dirty="0" smtClean="0">
                <a:latin typeface="IFAO-Grec Unicode" charset="0"/>
                <a:ea typeface="IFAO-Grec Unicode" charset="0"/>
                <a:cs typeface="IFAO-Grec Unicode" charset="0"/>
              </a:rPr>
              <a:t>Τύμβος</a:t>
            </a:r>
            <a:r>
              <a:rPr lang="nl-BE" sz="2800" dirty="0" smtClean="0"/>
              <a:t>, « tombe » </a:t>
            </a:r>
          </a:p>
          <a:p>
            <a:pPr lvl="1"/>
            <a:r>
              <a:rPr lang="el-GR" sz="2800" dirty="0" smtClean="0">
                <a:latin typeface="IFAO-Grec Unicode" charset="0"/>
                <a:ea typeface="IFAO-Grec Unicode" charset="0"/>
                <a:cs typeface="IFAO-Grec Unicode" charset="0"/>
              </a:rPr>
              <a:t>Πύργος</a:t>
            </a:r>
            <a:r>
              <a:rPr lang="nl-BE" sz="2800" dirty="0" smtClean="0"/>
              <a:t>, « tour, citadelle »</a:t>
            </a:r>
            <a:endParaRPr lang="fr-FR" sz="2800" dirty="0" smtClean="0"/>
          </a:p>
        </p:txBody>
      </p:sp>
    </p:spTree>
    <p:extLst>
      <p:ext uri="{BB962C8B-B14F-4D97-AF65-F5344CB8AC3E}">
        <p14:creationId xmlns:p14="http://schemas.microsoft.com/office/powerpoint/2010/main" val="12287698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B. Théorie </a:t>
            </a:r>
            <a:r>
              <a:rPr lang="fr-FR" dirty="0" err="1" smtClean="0"/>
              <a:t>égeenne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fr-FR" sz="2800" dirty="0" smtClean="0"/>
              <a:t>Dès les années 70</a:t>
            </a:r>
          </a:p>
          <a:p>
            <a:r>
              <a:rPr lang="fr-FR" sz="2800" dirty="0" smtClean="0"/>
              <a:t>Pré-grec ≠ langue indo-européenne</a:t>
            </a:r>
          </a:p>
          <a:p>
            <a:r>
              <a:rPr lang="fr-FR" sz="2800" dirty="0"/>
              <a:t> </a:t>
            </a:r>
            <a:r>
              <a:rPr lang="fr-FR" sz="2800" dirty="0" smtClean="0"/>
              <a:t>               = substrat </a:t>
            </a:r>
            <a:r>
              <a:rPr lang="fr-FR" sz="2800" dirty="0" err="1" smtClean="0"/>
              <a:t>méditérranéen</a:t>
            </a:r>
            <a:endParaRPr lang="fr-FR" sz="2800" dirty="0" smtClean="0"/>
          </a:p>
          <a:p>
            <a:r>
              <a:rPr lang="fr-FR" sz="2800" dirty="0" smtClean="0"/>
              <a:t>Principal représentant : R. </a:t>
            </a:r>
            <a:r>
              <a:rPr lang="fr-FR" sz="2800" dirty="0" err="1" smtClean="0"/>
              <a:t>Beekes</a:t>
            </a:r>
            <a:endParaRPr lang="fr-FR" sz="2800" dirty="0" smtClean="0"/>
          </a:p>
          <a:p>
            <a:pPr lvl="1"/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65928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C. Théorie </a:t>
            </a:r>
            <a:r>
              <a:rPr lang="fr-FR" dirty="0" err="1" smtClean="0"/>
              <a:t>kartvélienne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fr-FR" sz="2800" dirty="0" smtClean="0"/>
              <a:t>Fin des années 70</a:t>
            </a:r>
          </a:p>
          <a:p>
            <a:r>
              <a:rPr lang="fr-FR" sz="2800" dirty="0" err="1" smtClean="0"/>
              <a:t>Kartvélien</a:t>
            </a:r>
            <a:r>
              <a:rPr lang="fr-FR" sz="2800" dirty="0" smtClean="0"/>
              <a:t> : langues du Sud du Caucase</a:t>
            </a:r>
          </a:p>
          <a:p>
            <a:r>
              <a:rPr lang="fr-FR" sz="2800" dirty="0" smtClean="0"/>
              <a:t>Pré-grec = constitué de deux couches :</a:t>
            </a:r>
          </a:p>
          <a:p>
            <a:pPr lvl="1"/>
            <a:r>
              <a:rPr lang="fr-FR" sz="2800" dirty="0" smtClean="0"/>
              <a:t>Substrat méditerranéen (// théorie égéenne)</a:t>
            </a:r>
          </a:p>
          <a:p>
            <a:pPr lvl="1"/>
            <a:r>
              <a:rPr lang="fr-FR" sz="2800" dirty="0" smtClean="0"/>
              <a:t>Substrat </a:t>
            </a:r>
            <a:r>
              <a:rPr lang="fr-FR" sz="2800" dirty="0" err="1" smtClean="0"/>
              <a:t>kartvélien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6970675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326865" cy="128089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300" dirty="0"/>
              <a:t>D. Ouvrage de Beekes sur le pré-grec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233113" y="1731755"/>
            <a:ext cx="5920410" cy="38707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R. Beekes, « Pre-Greek. Phonology, Morphology, Lexicon », Leiden, Brill, 2014.</a:t>
            </a:r>
          </a:p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Substrat pré-grec : plus de 1000 mots</a:t>
            </a:r>
          </a:p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7702" y="1731755"/>
            <a:ext cx="25019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7476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D. Ouvrage de </a:t>
            </a:r>
            <a:r>
              <a:rPr lang="fr-FR" dirty="0" err="1" smtClean="0"/>
              <a:t>Beekes</a:t>
            </a:r>
            <a:r>
              <a:rPr lang="fr-FR" dirty="0" smtClean="0"/>
              <a:t> sur le pré-grec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42112" y="1690688"/>
            <a:ext cx="8911687" cy="4665141"/>
          </a:xfrm>
        </p:spPr>
        <p:txBody>
          <a:bodyPr anchor="ctr">
            <a:noAutofit/>
          </a:bodyPr>
          <a:lstStyle/>
          <a:p>
            <a:r>
              <a:rPr lang="fr-FR" sz="2400" dirty="0" smtClean="0"/>
              <a:t>Paysage et réalités naturelles</a:t>
            </a:r>
          </a:p>
          <a:p>
            <a:pPr marL="0" indent="0">
              <a:buNone/>
            </a:pPr>
            <a:r>
              <a:rPr lang="fr-FR" sz="2000" i="1" dirty="0" smtClean="0"/>
              <a:t>	Ex. : </a:t>
            </a:r>
            <a:r>
              <a:rPr lang="el-GR" sz="2000" i="1" dirty="0" smtClean="0">
                <a:latin typeface="IFAO-Grec Unicode" charset="0"/>
                <a:ea typeface="IFAO-Grec Unicode" charset="0"/>
                <a:cs typeface="IFAO-Grec Unicode" charset="0"/>
              </a:rPr>
              <a:t>βυθός</a:t>
            </a:r>
            <a:r>
              <a:rPr lang="nl-BE" sz="2000" i="1" dirty="0" smtClean="0"/>
              <a:t>, « la profondeur »</a:t>
            </a:r>
            <a:endParaRPr lang="fr-FR" sz="2000" i="1" dirty="0" smtClean="0"/>
          </a:p>
          <a:p>
            <a:r>
              <a:rPr lang="fr-FR" sz="2400" dirty="0" smtClean="0"/>
              <a:t>Minéraux et métaux</a:t>
            </a:r>
          </a:p>
          <a:p>
            <a:pPr marL="0" indent="0">
              <a:buNone/>
            </a:pPr>
            <a:r>
              <a:rPr lang="fr-FR" sz="2000" i="1" dirty="0" smtClean="0"/>
              <a:t>	Ex. : </a:t>
            </a:r>
            <a:r>
              <a:rPr lang="el-GR" sz="2000" i="1" dirty="0" err="1" smtClean="0">
                <a:latin typeface="IFAO-Grec Unicode" charset="0"/>
                <a:ea typeface="IFAO-Grec Unicode" charset="0"/>
                <a:cs typeface="IFAO-Grec Unicode" charset="0"/>
              </a:rPr>
              <a:t>ἄνθραξ</a:t>
            </a:r>
            <a:r>
              <a:rPr lang="fr-FR" sz="2000" i="1" dirty="0" smtClean="0"/>
              <a:t>, « le charbon »</a:t>
            </a:r>
          </a:p>
          <a:p>
            <a:r>
              <a:rPr lang="fr-FR" sz="2400" dirty="0" smtClean="0"/>
              <a:t>Arts et techniques</a:t>
            </a:r>
          </a:p>
          <a:p>
            <a:pPr marL="0" indent="0">
              <a:buNone/>
            </a:pPr>
            <a:r>
              <a:rPr lang="fr-FR" sz="2000" i="1" dirty="0" smtClean="0"/>
              <a:t>	Ex. : </a:t>
            </a:r>
            <a:r>
              <a:rPr lang="el-GR" sz="2000" i="1" dirty="0" smtClean="0">
                <a:latin typeface="IFAO-Grec Unicode" charset="0"/>
                <a:ea typeface="IFAO-Grec Unicode" charset="0"/>
                <a:cs typeface="IFAO-Grec Unicode" charset="0"/>
              </a:rPr>
              <a:t>κολοσσός</a:t>
            </a:r>
            <a:r>
              <a:rPr lang="el-GR" sz="2000" i="1" dirty="0" smtClean="0"/>
              <a:t>, </a:t>
            </a:r>
            <a:r>
              <a:rPr lang="nl-BE" sz="2000" i="1" dirty="0" smtClean="0"/>
              <a:t>« la statue »</a:t>
            </a:r>
            <a:endParaRPr lang="fr-FR" sz="2000" i="1" dirty="0" smtClean="0"/>
          </a:p>
          <a:p>
            <a:r>
              <a:rPr lang="fr-FR" sz="2400" dirty="0" smtClean="0"/>
              <a:t>Navigation</a:t>
            </a:r>
          </a:p>
          <a:p>
            <a:pPr marL="0" indent="0">
              <a:buNone/>
            </a:pPr>
            <a:r>
              <a:rPr lang="fr-FR" sz="2000" i="1" dirty="0" smtClean="0"/>
              <a:t>	Ex. : </a:t>
            </a:r>
            <a:r>
              <a:rPr lang="el-GR" sz="2000" i="1" dirty="0" smtClean="0">
                <a:latin typeface="IFAO-Grec Unicode" charset="0"/>
                <a:ea typeface="IFAO-Grec Unicode" charset="0"/>
                <a:cs typeface="IFAO-Grec Unicode" charset="0"/>
              </a:rPr>
              <a:t>θάλασσα</a:t>
            </a:r>
            <a:r>
              <a:rPr lang="nl-BE" sz="2000" i="1" dirty="0" smtClean="0"/>
              <a:t>, «la mer »</a:t>
            </a:r>
            <a:endParaRPr lang="fr-FR" sz="2000" i="1" dirty="0" smtClean="0"/>
          </a:p>
          <a:p>
            <a:endParaRPr lang="fr-FR" sz="2400" dirty="0" smtClean="0"/>
          </a:p>
        </p:txBody>
      </p:sp>
      <p:pic>
        <p:nvPicPr>
          <p:cNvPr id="5" name="Espace réservé du contenu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00" y="1690688"/>
            <a:ext cx="25019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1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olut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olute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431</TotalTime>
  <Words>975</Words>
  <Application>Microsoft Macintosh PowerPoint</Application>
  <PresentationFormat>Grand écran</PresentationFormat>
  <Paragraphs>230</Paragraphs>
  <Slides>38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46" baseType="lpstr">
      <vt:lpstr>Calibri</vt:lpstr>
      <vt:lpstr>Georgia</vt:lpstr>
      <vt:lpstr>IFAO-Grec Unicode</vt:lpstr>
      <vt:lpstr>Mangal</vt:lpstr>
      <vt:lpstr>Wingdings</vt:lpstr>
      <vt:lpstr>Wingdings 3</vt:lpstr>
      <vt:lpstr>Arial</vt:lpstr>
      <vt:lpstr>Volute</vt:lpstr>
      <vt:lpstr>Faune et flore  dans le substrat préhellénique</vt:lpstr>
      <vt:lpstr>Introduction générale</vt:lpstr>
      <vt:lpstr>I. Le substrat préhellénique  (ou pré-grec)</vt:lpstr>
      <vt:lpstr>II. Les différentes théories du pré-grec</vt:lpstr>
      <vt:lpstr>A. Théorie pélasgique</vt:lpstr>
      <vt:lpstr>B. Théorie égeenne</vt:lpstr>
      <vt:lpstr>C. Théorie kartvélienne</vt:lpstr>
      <vt:lpstr>D. Ouvrage de Beekes sur le pré-grec</vt:lpstr>
      <vt:lpstr>D. Ouvrage de Beekes sur le pré-grec</vt:lpstr>
      <vt:lpstr>D. Ouvrage de Beekes sur le pré-grec</vt:lpstr>
      <vt:lpstr>D. Ouvrage de Beekes sur le pré-grec</vt:lpstr>
      <vt:lpstr>III. Critères étymologiques</vt:lpstr>
      <vt:lpstr>La flore  dans le vocabulaire  pré-grec</vt:lpstr>
      <vt:lpstr>Δάφνη, « le laurier »  </vt:lpstr>
      <vt:lpstr>Présentation PowerPoint</vt:lpstr>
      <vt:lpstr>Ἐλαία, « l’olivier » </vt:lpstr>
      <vt:lpstr>Μύρτος, « la myrte »</vt:lpstr>
      <vt:lpstr>᾽Αμυγδάλη, « l’amande » </vt:lpstr>
      <vt:lpstr>Μίνθη, « la menthe » </vt:lpstr>
      <vt:lpstr>᾽Ασφόδελος, « l’asphodèle »  </vt:lpstr>
      <vt:lpstr>῾Υάκινθος, « la jacinthe »  </vt:lpstr>
      <vt:lpstr>Présentation PowerPoint</vt:lpstr>
      <vt:lpstr>Ἐρέβινθος, « le pois chiche » </vt:lpstr>
      <vt:lpstr>Κυπάρισσος, « le cyprès » </vt:lpstr>
      <vt:lpstr>Φάρμακον, « le remède »</vt:lpstr>
      <vt:lpstr>Présentation PowerPoint</vt:lpstr>
      <vt:lpstr>Νάρκισσος, « le narcisse »</vt:lpstr>
      <vt:lpstr>La faune dans le vocabulaire  pré-grec</vt:lpstr>
      <vt:lpstr>Αἰγυπιός / γύψ, « le vautour »</vt:lpstr>
      <vt:lpstr>Πελεκάν, « le pélican »</vt:lpstr>
      <vt:lpstr>Στρί(γ)ξ, « la chouette »</vt:lpstr>
      <vt:lpstr>Χελιδών, « l’hirondelle »</vt:lpstr>
      <vt:lpstr>Βάτραχος, « la grenouille »</vt:lpstr>
      <vt:lpstr>Σαύρα, « le lézard »</vt:lpstr>
      <vt:lpstr>Καρκίνος, « le crabe »</vt:lpstr>
      <vt:lpstr>Κώνωψ,  « le moustique »</vt:lpstr>
      <vt:lpstr>Σκορπίος, « le scorpion »</vt:lpstr>
      <vt:lpstr>Conclusion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Faune et flore  dans le substrat préhellénique</dc:title>
  <dc:creator>Lysiane Delanaye</dc:creator>
  <cp:lastModifiedBy>Lysiane Delanaye</cp:lastModifiedBy>
  <cp:revision>98</cp:revision>
  <dcterms:created xsi:type="dcterms:W3CDTF">2017-04-19T16:25:16Z</dcterms:created>
  <dcterms:modified xsi:type="dcterms:W3CDTF">2017-05-01T09:14:41Z</dcterms:modified>
</cp:coreProperties>
</file>