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6" r:id="rId10"/>
    <p:sldId id="268" r:id="rId11"/>
    <p:sldId id="270" r:id="rId12"/>
    <p:sldId id="269" r:id="rId13"/>
    <p:sldId id="273" r:id="rId14"/>
    <p:sldId id="272" r:id="rId15"/>
    <p:sldId id="271" r:id="rId16"/>
    <p:sldId id="274" r:id="rId17"/>
    <p:sldId id="275" r:id="rId18"/>
    <p:sldId id="276" r:id="rId19"/>
    <p:sldId id="277" r:id="rId20"/>
    <p:sldId id="280" r:id="rId21"/>
    <p:sldId id="279" r:id="rId22"/>
    <p:sldId id="278" r:id="rId23"/>
    <p:sldId id="281"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9293B805-698F-4277-A636-41C93758141D}"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293B805-698F-4277-A636-41C93758141D}"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293B805-698F-4277-A636-41C93758141D}"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293B805-698F-4277-A636-41C93758141D}"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9293B805-698F-4277-A636-41C93758141D}"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293B805-698F-4277-A636-41C93758141D}"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9293B805-698F-4277-A636-41C93758141D}"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9293B805-698F-4277-A636-41C93758141D}"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9293B805-698F-4277-A636-41C93758141D}"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293B805-698F-4277-A636-41C93758141D}"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EC8E67E5-6891-466B-B21D-CD0918402AF5}" type="datetimeFigureOut">
              <a:rPr lang="fr-BE" smtClean="0"/>
              <a:pPr/>
              <a:t>27/09/2012</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9293B805-698F-4277-A636-41C93758141D}"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C8E67E5-6891-466B-B21D-CD0918402AF5}" type="datetimeFigureOut">
              <a:rPr lang="fr-BE" smtClean="0"/>
              <a:pPr/>
              <a:t>27/09/2012</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293B805-698F-4277-A636-41C93758141D}"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fr-BE" dirty="0" smtClean="0"/>
              <a:t>Bernard </a:t>
            </a:r>
            <a:r>
              <a:rPr lang="fr-BE" dirty="0" err="1" smtClean="0"/>
              <a:t>Fusulier</a:t>
            </a:r>
            <a:endParaRPr lang="fr-BE" dirty="0" smtClean="0"/>
          </a:p>
          <a:p>
            <a:r>
              <a:rPr lang="fr-BE" dirty="0" smtClean="0"/>
              <a:t>Université de Louvain</a:t>
            </a:r>
          </a:p>
          <a:p>
            <a:r>
              <a:rPr lang="fr-BE" dirty="0" smtClean="0"/>
              <a:t>bernard.fusulier@uclouvain.be</a:t>
            </a:r>
            <a:endParaRPr lang="fr-BE" dirty="0"/>
          </a:p>
        </p:txBody>
      </p:sp>
      <p:sp>
        <p:nvSpPr>
          <p:cNvPr id="2" name="Titre 1"/>
          <p:cNvSpPr>
            <a:spLocks noGrp="1"/>
          </p:cNvSpPr>
          <p:nvPr>
            <p:ph type="ctrTitle"/>
          </p:nvPr>
        </p:nvSpPr>
        <p:spPr/>
        <p:txBody>
          <a:bodyPr>
            <a:normAutofit/>
          </a:bodyPr>
          <a:lstStyle/>
          <a:p>
            <a:r>
              <a:rPr lang="fr-BE" dirty="0" smtClean="0"/>
              <a:t>Chercheur-e-s sous haute tension: carrière scientifique et vie privée</a:t>
            </a:r>
            <a:endParaRPr lang="fr-B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Un tiraillement</a:t>
            </a:r>
            <a:endParaRPr lang="fr-BE" dirty="0"/>
          </a:p>
        </p:txBody>
      </p:sp>
      <p:sp>
        <p:nvSpPr>
          <p:cNvPr id="3" name="Espace réservé du contenu 2"/>
          <p:cNvSpPr>
            <a:spLocks noGrp="1"/>
          </p:cNvSpPr>
          <p:nvPr>
            <p:ph sz="quarter" idx="1"/>
          </p:nvPr>
        </p:nvSpPr>
        <p:spPr>
          <a:xfrm>
            <a:off x="914400" y="1447800"/>
            <a:ext cx="7772400" cy="5410200"/>
          </a:xfrm>
        </p:spPr>
        <p:txBody>
          <a:bodyPr>
            <a:normAutofit/>
          </a:bodyPr>
          <a:lstStyle/>
          <a:p>
            <a:r>
              <a:rPr lang="fr-FR" dirty="0" smtClean="0"/>
              <a:t>Un </a:t>
            </a:r>
            <a:r>
              <a:rPr lang="fr-FR" dirty="0"/>
              <a:t>peu plus de 60 % des chargés de recherches ont une </a:t>
            </a:r>
            <a:r>
              <a:rPr lang="fr-FR" dirty="0" smtClean="0"/>
              <a:t>affiliation à un club (sportif, culturel…), </a:t>
            </a:r>
            <a:r>
              <a:rPr lang="fr-FR" dirty="0"/>
              <a:t>ce taux chute à 26 % pour les pères et 33 % pour les </a:t>
            </a:r>
            <a:r>
              <a:rPr lang="fr-FR" dirty="0" smtClean="0"/>
              <a:t>mères</a:t>
            </a:r>
          </a:p>
          <a:p>
            <a:pPr>
              <a:buNone/>
            </a:pPr>
            <a:r>
              <a:rPr lang="fr-FR" sz="2000" i="1" dirty="0" smtClean="0"/>
              <a:t>Commentaire 19.</a:t>
            </a:r>
            <a:r>
              <a:rPr lang="fr-FR" sz="2000" dirty="0" smtClean="0"/>
              <a:t> Au cours de ma carrière, j'ai abandonné toutes mes activités régulières, y compris sportives, pour concilier vie familiale et vie scientifique. Je ne pars pratiquement plus en vacances à l'étranger, les vacances prises l'étant souvent à des fins pratiques (déménager, garder les enfants en période de vacances scolaires, etc.). Il me reste quelques activités culturelles et sociales, au coup par coup </a:t>
            </a:r>
            <a:r>
              <a:rPr lang="fr-FR" sz="2000" i="1" dirty="0" smtClean="0"/>
              <a:t>(mère).</a:t>
            </a:r>
            <a:endParaRPr lang="fr-FR" sz="2000" dirty="0" smtClean="0"/>
          </a:p>
          <a:p>
            <a:r>
              <a:rPr lang="fr-FR" dirty="0" smtClean="0"/>
              <a:t>Remarquons </a:t>
            </a:r>
            <a:r>
              <a:rPr lang="fr-FR" dirty="0"/>
              <a:t>qu’un peu plus d’une mère sur deux et d’un père sur trois soulignent qu’elle/il ne passe pas assez de temps avec leur(s) enfant(s</a:t>
            </a:r>
            <a:r>
              <a:rPr lang="fr-FR" dirty="0" smtClean="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Une tension</a:t>
            </a:r>
            <a:endParaRPr lang="fr-BE"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67 % des répondants jugent que leur vie professionnelle empiète sur leur vie privée et familiale, sentiment présent chez 77 % des mères. </a:t>
            </a:r>
          </a:p>
          <a:p>
            <a:r>
              <a:rPr lang="fr-FR" dirty="0" smtClean="0"/>
              <a:t>Pour 44 % des mères, ce sentiment d’empiétement joue aussi dans l’autre sens : un empiétement de la vie familiale sur la vie professionnelle</a:t>
            </a:r>
          </a:p>
          <a:p>
            <a:r>
              <a:rPr lang="fr-FR" dirty="0" smtClean="0"/>
              <a:t>Pour un peu moins d’une mère sur deux, le vécu d’un conflit entre la vie professionnelle et la vie familiale constitue un facteur qui les inciterait à réorienter leur carrière </a:t>
            </a:r>
          </a:p>
          <a:p>
            <a:r>
              <a:rPr lang="fr-FR" dirty="0" smtClean="0"/>
              <a:t>82 % des mères et 71 % des femmes sans enfant estiment qu’avoir un enfant est un obstacle pour le développement de la carrière, mais ce taux tombe à 46 % pour les hommes sans enfant et 41 % pour les pères</a:t>
            </a:r>
          </a:p>
          <a:p>
            <a:pPr>
              <a:buNone/>
            </a:pPr>
            <a:endParaRPr lang="fr-BE"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Des modalités d’atténuation </a:t>
            </a:r>
            <a:r>
              <a:rPr lang="fr-BE" dirty="0" smtClean="0"/>
              <a:t>de la </a:t>
            </a:r>
            <a:r>
              <a:rPr lang="fr-BE" dirty="0" smtClean="0"/>
              <a:t>tension</a:t>
            </a:r>
            <a:endParaRPr lang="fr-BE"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Peu </a:t>
            </a:r>
            <a:r>
              <a:rPr lang="fr-FR" dirty="0"/>
              <a:t>de chercheurs parents utilisent les mesures légales telles que le congé parental ou le crédit </a:t>
            </a:r>
            <a:r>
              <a:rPr lang="fr-FR" dirty="0" smtClean="0"/>
              <a:t>temps: des séquences temporelles</a:t>
            </a:r>
          </a:p>
          <a:p>
            <a:r>
              <a:rPr lang="fr-FR" dirty="0" smtClean="0"/>
              <a:t>Certains chercheurs adoptent une stratégie de phasage dans leur parcours de vie </a:t>
            </a:r>
          </a:p>
          <a:p>
            <a:r>
              <a:rPr lang="fr-FR" dirty="0" smtClean="0"/>
              <a:t>Le </a:t>
            </a:r>
            <a:r>
              <a:rPr lang="fr-FR" dirty="0"/>
              <a:t>sentiment d’être soutenu par les collègues </a:t>
            </a:r>
            <a:r>
              <a:rPr lang="fr-FR" dirty="0" smtClean="0"/>
              <a:t>est largement </a:t>
            </a:r>
            <a:r>
              <a:rPr lang="fr-FR" dirty="0"/>
              <a:t>souligné (75 % pour l’ensemble de l’échantillon), mais il diminue à 64 % quant au soutien des supérieurs directs et chute à 27 % quant au soutien institutionnel (université ou FNRS</a:t>
            </a:r>
            <a:r>
              <a:rPr lang="fr-FR" dirty="0" smtClean="0"/>
              <a:t>) : les pères se sentent plus soutenus</a:t>
            </a:r>
          </a:p>
          <a:p>
            <a:r>
              <a:rPr lang="fr-FR" dirty="0" smtClean="0"/>
              <a:t>L’intégration des temporalités </a:t>
            </a:r>
            <a:r>
              <a:rPr lang="fr-FR" dirty="0"/>
              <a:t>professionnelle et </a:t>
            </a:r>
            <a:r>
              <a:rPr lang="fr-FR" dirty="0" smtClean="0"/>
              <a:t>privée </a:t>
            </a:r>
            <a:r>
              <a:rPr lang="fr-FR" dirty="0"/>
              <a:t>est une stratégie importante pour gérer cette tension </a:t>
            </a:r>
            <a:endParaRPr lang="fr-FR" dirty="0" smtClean="0"/>
          </a:p>
          <a:p>
            <a:r>
              <a:rPr lang="fr-FR" dirty="0" smtClean="0"/>
              <a:t>Un </a:t>
            </a:r>
            <a:r>
              <a:rPr lang="fr-FR" dirty="0"/>
              <a:t>effet pervers : la difficulté à déconnecter du travail, le chercheur ne disposant ni de frontières spatio-temporelles pour le limiter ni de normes de productivité explicitement </a:t>
            </a:r>
            <a:r>
              <a:rPr lang="fr-FR" dirty="0" smtClean="0"/>
              <a:t>établies </a:t>
            </a:r>
            <a:endParaRPr lang="fr-BE"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BE" dirty="0" smtClean="0"/>
              <a:t>Mères versus Pères (tendances)</a:t>
            </a:r>
            <a:endParaRPr lang="fr-BE" dirty="0"/>
          </a:p>
        </p:txBody>
      </p:sp>
      <p:sp>
        <p:nvSpPr>
          <p:cNvPr id="8" name="Espace réservé du texte 7"/>
          <p:cNvSpPr>
            <a:spLocks noGrp="1"/>
          </p:cNvSpPr>
          <p:nvPr>
            <p:ph type="body" idx="1"/>
          </p:nvPr>
        </p:nvSpPr>
        <p:spPr/>
        <p:txBody>
          <a:bodyPr/>
          <a:lstStyle/>
          <a:p>
            <a:r>
              <a:rPr lang="fr-BE" dirty="0" smtClean="0"/>
              <a:t>Mères</a:t>
            </a:r>
            <a:endParaRPr lang="fr-BE" dirty="0"/>
          </a:p>
        </p:txBody>
      </p:sp>
      <p:sp>
        <p:nvSpPr>
          <p:cNvPr id="10" name="Espace réservé du texte 9"/>
          <p:cNvSpPr>
            <a:spLocks noGrp="1"/>
          </p:cNvSpPr>
          <p:nvPr>
            <p:ph type="body" sz="half" idx="3"/>
          </p:nvPr>
        </p:nvSpPr>
        <p:spPr/>
        <p:txBody>
          <a:bodyPr/>
          <a:lstStyle/>
          <a:p>
            <a:r>
              <a:rPr lang="fr-BE" dirty="0" smtClean="0"/>
              <a:t>Pères</a:t>
            </a:r>
            <a:endParaRPr lang="fr-BE" dirty="0"/>
          </a:p>
        </p:txBody>
      </p:sp>
      <p:sp>
        <p:nvSpPr>
          <p:cNvPr id="9" name="Espace réservé du contenu 8"/>
          <p:cNvSpPr>
            <a:spLocks noGrp="1"/>
          </p:cNvSpPr>
          <p:nvPr>
            <p:ph sz="half" idx="2"/>
          </p:nvPr>
        </p:nvSpPr>
        <p:spPr>
          <a:xfrm>
            <a:off x="539552" y="2247900"/>
            <a:ext cx="4108648" cy="4349452"/>
          </a:xfrm>
        </p:spPr>
        <p:txBody>
          <a:bodyPr>
            <a:normAutofit/>
          </a:bodyPr>
          <a:lstStyle/>
          <a:p>
            <a:r>
              <a:rPr lang="fr-FR" sz="2000" dirty="0" smtClean="0"/>
              <a:t>une limitation des séjours à l’étranger</a:t>
            </a:r>
          </a:p>
          <a:p>
            <a:r>
              <a:rPr lang="fr-FR" sz="2000" dirty="0" smtClean="0"/>
              <a:t>un temps de travail moindre mais temps domestique supérieur</a:t>
            </a:r>
          </a:p>
          <a:p>
            <a:r>
              <a:rPr lang="fr-FR" sz="2000" dirty="0" smtClean="0"/>
              <a:t>une plus grande difficulté à rencontrer les normes de publication</a:t>
            </a:r>
          </a:p>
          <a:p>
            <a:r>
              <a:rPr lang="fr-FR" sz="2000" dirty="0" smtClean="0"/>
              <a:t>une estimation faible d’obtenir un mandat permanent</a:t>
            </a:r>
          </a:p>
          <a:p>
            <a:r>
              <a:rPr lang="fr-FR" sz="2000" dirty="0" smtClean="0"/>
              <a:t>une tension travail/famille forte</a:t>
            </a:r>
          </a:p>
          <a:p>
            <a:pPr>
              <a:buNone/>
            </a:pPr>
            <a:r>
              <a:rPr lang="fr-FR" sz="2000" dirty="0" smtClean="0">
                <a:sym typeface="Wingdings" pitchFamily="2" charset="2"/>
              </a:rPr>
              <a:t> Jeu à somme nulle</a:t>
            </a:r>
            <a:endParaRPr lang="fr-FR" sz="2000" dirty="0" smtClean="0"/>
          </a:p>
          <a:p>
            <a:endParaRPr lang="fr-BE" dirty="0"/>
          </a:p>
        </p:txBody>
      </p:sp>
      <p:sp>
        <p:nvSpPr>
          <p:cNvPr id="11" name="Espace réservé du contenu 10"/>
          <p:cNvSpPr>
            <a:spLocks noGrp="1"/>
          </p:cNvSpPr>
          <p:nvPr>
            <p:ph sz="half" idx="4"/>
          </p:nvPr>
        </p:nvSpPr>
        <p:spPr>
          <a:xfrm>
            <a:off x="4953000" y="2247900"/>
            <a:ext cx="4191000" cy="4421460"/>
          </a:xfrm>
        </p:spPr>
        <p:txBody>
          <a:bodyPr>
            <a:noAutofit/>
          </a:bodyPr>
          <a:lstStyle/>
          <a:p>
            <a:r>
              <a:rPr lang="fr-FR" sz="2000" dirty="0" smtClean="0"/>
              <a:t>limitation des séjours à l’étranger, mais disent travailler en moyenne plus que les mères (mois que les autres cependant</a:t>
            </a:r>
          </a:p>
          <a:p>
            <a:r>
              <a:rPr lang="fr-FR" sz="2000" dirty="0" smtClean="0"/>
              <a:t>vivent mieux que les autres le contexte de concurrence,</a:t>
            </a:r>
          </a:p>
          <a:p>
            <a:r>
              <a:rPr lang="fr-FR" sz="2000" dirty="0" smtClean="0"/>
              <a:t>estiment très majoritairement rencontrer les normes de publication </a:t>
            </a:r>
          </a:p>
          <a:p>
            <a:r>
              <a:rPr lang="fr-FR" sz="2000" dirty="0" smtClean="0"/>
              <a:t>sont les plus optimistes quant à la probabilité d’être chercheur ou académique permanent</a:t>
            </a:r>
          </a:p>
          <a:p>
            <a:r>
              <a:rPr lang="fr-FR" sz="2000" dirty="0" smtClean="0"/>
              <a:t>se sentent plus soutenus : à la fois du côté familial et du côté professionnel</a:t>
            </a:r>
          </a:p>
          <a:p>
            <a:pPr>
              <a:buNone/>
            </a:pPr>
            <a:r>
              <a:rPr lang="fr-FR" sz="2000" dirty="0" smtClean="0">
                <a:sym typeface="Wingdings" pitchFamily="2" charset="2"/>
              </a:rPr>
              <a:t> Jeu à somme positive</a:t>
            </a:r>
            <a:endParaRPr lang="fr-BE"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Quatre logiques subjectives</a:t>
            </a:r>
            <a:endParaRPr lang="fr-BE" dirty="0"/>
          </a:p>
        </p:txBody>
      </p:sp>
      <p:sp>
        <p:nvSpPr>
          <p:cNvPr id="3" name="Espace réservé du contenu 2"/>
          <p:cNvSpPr>
            <a:spLocks noGrp="1"/>
          </p:cNvSpPr>
          <p:nvPr>
            <p:ph sz="quarter" idx="1"/>
          </p:nvPr>
        </p:nvSpPr>
        <p:spPr/>
        <p:txBody>
          <a:bodyPr/>
          <a:lstStyle/>
          <a:p>
            <a:pPr lvl="0"/>
            <a:r>
              <a:rPr lang="fr-FR" dirty="0" smtClean="0"/>
              <a:t>logique 1. La recherche comme priorité de vie et le rapport « engagé » au métier</a:t>
            </a:r>
            <a:endParaRPr lang="fr-BE" dirty="0" smtClean="0"/>
          </a:p>
          <a:p>
            <a:pPr lvl="0"/>
            <a:r>
              <a:rPr lang="fr-FR" dirty="0" smtClean="0"/>
              <a:t>logique 2. La conciliation travail-famille et le rapport « optimiste » au métier</a:t>
            </a:r>
            <a:endParaRPr lang="fr-BE" dirty="0" smtClean="0"/>
          </a:p>
          <a:p>
            <a:pPr lvl="0"/>
            <a:r>
              <a:rPr lang="fr-FR" dirty="0" smtClean="0"/>
              <a:t>logique 3. Le conflit travail-famille et le rapport « ambivalent » au métier</a:t>
            </a:r>
            <a:endParaRPr lang="fr-BE" dirty="0" smtClean="0"/>
          </a:p>
          <a:p>
            <a:pPr lvl="0"/>
            <a:r>
              <a:rPr lang="fr-FR" dirty="0" smtClean="0"/>
              <a:t>logique 4. Le désengagement face à l’incertitude et le rapport « distant » au métier</a:t>
            </a:r>
            <a:endParaRPr lang="fr-BE" dirty="0" smtClean="0"/>
          </a:p>
          <a:p>
            <a:pPr>
              <a:buNone/>
            </a:pPr>
            <a:endParaRPr lang="fr-BE"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recherche comme priorité de vie et le rapport « engagé » au métier</a:t>
            </a:r>
            <a:endParaRPr lang="fr-BE" dirty="0"/>
          </a:p>
        </p:txBody>
      </p:sp>
      <p:sp>
        <p:nvSpPr>
          <p:cNvPr id="3" name="Espace réservé du contenu 2"/>
          <p:cNvSpPr>
            <a:spLocks noGrp="1"/>
          </p:cNvSpPr>
          <p:nvPr>
            <p:ph sz="quarter" idx="1"/>
          </p:nvPr>
        </p:nvSpPr>
        <p:spPr/>
        <p:txBody>
          <a:bodyPr>
            <a:normAutofit lnSpcReduction="10000"/>
          </a:bodyPr>
          <a:lstStyle/>
          <a:p>
            <a:r>
              <a:rPr lang="fr-FR" dirty="0" smtClean="0"/>
              <a:t>Cette première logique peut être surtout présente chez les chercheurs célibataires et les pères qui sont dans un schéma traditionnel du travail avant toute chose avec le soutien de leur conjointe. Cela dit, le cas de Florence, qui nous a servi d’illustration, indique bien qu’une mère peut aussi être porteuse de cette logique. Force est toutefois de constater que Florence provient d’un milieu social favorisé, avec entre autres une mère et une grand-mère universitaires qu’elle prend en références pour expliquer sa volonté de réussir sa carrière, et avec un mari lui-même chercheur avec lequel elle a pu réaliser un </a:t>
            </a:r>
            <a:r>
              <a:rPr lang="fr-FR" dirty="0" err="1" smtClean="0"/>
              <a:t>postdoctorat</a:t>
            </a:r>
            <a:r>
              <a:rPr lang="fr-FR" dirty="0" smtClean="0"/>
              <a:t> dans une prestigieuse université américaine.</a:t>
            </a:r>
            <a:endParaRPr lang="fr-BE" dirty="0" smtClean="0"/>
          </a:p>
          <a:p>
            <a:endParaRPr lang="fr-BE"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conciliation travail-famille et le rapport « optimiste » au métier</a:t>
            </a:r>
            <a:endParaRPr lang="fr-BE" dirty="0"/>
          </a:p>
        </p:txBody>
      </p:sp>
      <p:sp>
        <p:nvSpPr>
          <p:cNvPr id="3" name="Espace réservé du contenu 2"/>
          <p:cNvSpPr>
            <a:spLocks noGrp="1"/>
          </p:cNvSpPr>
          <p:nvPr>
            <p:ph sz="quarter" idx="1"/>
          </p:nvPr>
        </p:nvSpPr>
        <p:spPr/>
        <p:txBody>
          <a:bodyPr>
            <a:normAutofit fontScale="85000" lnSpcReduction="20000"/>
          </a:bodyPr>
          <a:lstStyle/>
          <a:p>
            <a:r>
              <a:rPr lang="fr-FR" dirty="0" smtClean="0"/>
              <a:t>La deuxième logique pourrait être davantage exprimée par les pères qui vivent leur carrière comme un jeu à somme positive. Investis dans une vie familiale qui leur convient, ils se sentent aussi soutenus dans leur vie professionnelle à la fois par leur partenaire et par leur milieu professionnel. Leur paternité les motive, en même temps qu’elle les aide à structurer plus rigoureusement leur investissement professionnel. Ici également, cette logique n’exclut pas les femmes. Le cas d’Anna livre un exemple d’épanouissement dans l’articulation de ses diverses activités. Toutefois, si elle attend un enfant, elle n’est pas encore en situation de charge d’enfant. Par ailleurs, son mari a un emploi stable dans une grande entreprise, ce qui pourrait laisser entrevoir une certaine aisance matérielle lui permettant d’aborder sa vie professionnelle de façon engagée sans qu’elle vive la pression de la réussite coûte que coûte. Quoi qu’il en soit, il s’agit là d’une logique fortement tributaire de la qualité et de la stabilité de la vie privée.</a:t>
            </a:r>
            <a:endParaRPr lang="fr-BE"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conflit travail-famille et le rapport « ambivalent » au métier</a:t>
            </a:r>
            <a:endParaRPr lang="fr-BE" dirty="0"/>
          </a:p>
        </p:txBody>
      </p:sp>
      <p:sp>
        <p:nvSpPr>
          <p:cNvPr id="3" name="Espace réservé du contenu 2"/>
          <p:cNvSpPr>
            <a:spLocks noGrp="1"/>
          </p:cNvSpPr>
          <p:nvPr>
            <p:ph sz="quarter" idx="1"/>
          </p:nvPr>
        </p:nvSpPr>
        <p:spPr/>
        <p:txBody>
          <a:bodyPr>
            <a:normAutofit fontScale="92500" lnSpcReduction="20000"/>
          </a:bodyPr>
          <a:lstStyle/>
          <a:p>
            <a:r>
              <a:rPr lang="fr-FR" dirty="0" smtClean="0"/>
              <a:t>La troisième logique serait plus caractéristique des mères, qui vivent l’articulation de leur vie professionnelle avec leur vie familiale sous l’angle d’un jeu à somme nulle. En charge principale de l’intendance domestique et des soins aux enfants, même si elles sont aidées par leur conjoint ou d’autres proches, elles aiment la recherche et sont soumises aux mêmes pressions professionnelles que les autres chercheurs. Toutefois, elles ne veulent pas hypothéquer leur vie familiale, qui fait sens pour elles, au nom d’une réussite professionnelle aléatoire. Elles sont alors dans une ambivalence constante quant à la hiérarchisation des priorités à accorder entre le travail et la famille. Cette ambivalence n’est potentiellement pas réservée aux mères ; des critiques formulées par les pères quant à la régulation de la carrière scientifique en témoignent à différents endroits de l’analyse.</a:t>
            </a:r>
            <a:endParaRPr lang="fr-B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désengagement face à l’incertitude et le rapport « distant » au métier</a:t>
            </a:r>
            <a:endParaRPr lang="fr-BE" dirty="0"/>
          </a:p>
        </p:txBody>
      </p:sp>
      <p:sp>
        <p:nvSpPr>
          <p:cNvPr id="3" name="Espace réservé du contenu 2"/>
          <p:cNvSpPr>
            <a:spLocks noGrp="1"/>
          </p:cNvSpPr>
          <p:nvPr>
            <p:ph sz="quarter" idx="1"/>
          </p:nvPr>
        </p:nvSpPr>
        <p:spPr/>
        <p:txBody>
          <a:bodyPr/>
          <a:lstStyle/>
          <a:p>
            <a:r>
              <a:rPr lang="fr-FR" dirty="0" smtClean="0"/>
              <a:t>La dernière logique est sans doute celle qui pourrait être la moins marquée par le genre et la situation parentale. Elle peut être portée soit par celles et ceux qui se rendent compte que le prix à payer pour mener leur carrière scientifique est trop élevé ou ne correspond finalement pas vraiment à leur désir, soit par celles et ceux qui anticipent une issue peu favorable et, faisant « contre mauvaise fortune bon cœur », entrent dans un processus de deuil et de reconversion professionnelle. Si le glissement de la troisième logique vers cette logique paraît plausible, la présence plus affirmée de mères en serait une conséquence.</a:t>
            </a:r>
            <a:endParaRPr lang="fr-B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Pour conclure</a:t>
            </a:r>
            <a:endParaRPr lang="fr-BE" dirty="0"/>
          </a:p>
        </p:txBody>
      </p:sp>
      <p:sp>
        <p:nvSpPr>
          <p:cNvPr id="3" name="Espace réservé du contenu 2"/>
          <p:cNvSpPr>
            <a:spLocks noGrp="1"/>
          </p:cNvSpPr>
          <p:nvPr>
            <p:ph sz="quarter" idx="1"/>
          </p:nvPr>
        </p:nvSpPr>
        <p:spPr>
          <a:xfrm>
            <a:off x="914400" y="1447800"/>
            <a:ext cx="7772400" cy="5077544"/>
          </a:xfrm>
        </p:spPr>
        <p:txBody>
          <a:bodyPr>
            <a:normAutofit/>
          </a:bodyPr>
          <a:lstStyle/>
          <a:p>
            <a:r>
              <a:rPr lang="fr-FR" dirty="0" smtClean="0"/>
              <a:t>Les chercheurs sont « happés », « habités » puis « tiraillés » par la recherche. </a:t>
            </a:r>
          </a:p>
          <a:p>
            <a:r>
              <a:rPr lang="fr-FR" dirty="0" smtClean="0"/>
              <a:t>Beaucoup </a:t>
            </a:r>
            <a:r>
              <a:rPr lang="fr-FR" dirty="0" smtClean="0"/>
              <a:t>parlent de sacrifices, petits ou grands, à accepter pour parvenir à se faire une place reconnue dans le monde de la recherche</a:t>
            </a:r>
            <a:r>
              <a:rPr lang="fr-FR" dirty="0" smtClean="0"/>
              <a:t>.</a:t>
            </a:r>
          </a:p>
          <a:p>
            <a:r>
              <a:rPr lang="fr-FR" dirty="0" smtClean="0"/>
              <a:t>Les mères se sentent tendanciellement les plus vulnérables dans le jeu en vigueur.</a:t>
            </a:r>
            <a:endParaRPr lang="fr-BE" dirty="0" smtClean="0"/>
          </a:p>
          <a:p>
            <a:r>
              <a:rPr lang="fr-FR" dirty="0" smtClean="0"/>
              <a:t>Le sous-groupe des pères est, quant à lui, toujours tendanciellement, celui qui vit le mieux le « jeu » auquel ceux-ci s’adonnent.</a:t>
            </a:r>
            <a:endParaRPr lang="fr-F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74638"/>
            <a:ext cx="8291264" cy="1143000"/>
          </a:xfrm>
        </p:spPr>
        <p:txBody>
          <a:bodyPr>
            <a:noAutofit/>
          </a:bodyPr>
          <a:lstStyle/>
          <a:p>
            <a:r>
              <a:rPr lang="fr-BE" sz="2800" b="1" dirty="0"/>
              <a:t>Pourquoi s’intéresser </a:t>
            </a:r>
            <a:r>
              <a:rPr lang="fr-BE" sz="2800" b="1" dirty="0" smtClean="0"/>
              <a:t>à l’interférence entre la carrière scientifique et la vie privée des chercheurs</a:t>
            </a:r>
            <a:r>
              <a:rPr lang="fr-BE" sz="2800" b="1" dirty="0"/>
              <a:t> ?</a:t>
            </a:r>
            <a:endParaRPr lang="fr-BE" sz="2800" dirty="0"/>
          </a:p>
        </p:txBody>
      </p:sp>
      <p:sp>
        <p:nvSpPr>
          <p:cNvPr id="3" name="Espace réservé du contenu 2"/>
          <p:cNvSpPr>
            <a:spLocks noGrp="1"/>
          </p:cNvSpPr>
          <p:nvPr>
            <p:ph sz="quarter" idx="1"/>
          </p:nvPr>
        </p:nvSpPr>
        <p:spPr/>
        <p:txBody>
          <a:bodyPr>
            <a:normAutofit/>
          </a:bodyPr>
          <a:lstStyle/>
          <a:p>
            <a:r>
              <a:rPr lang="fr-BE" dirty="0" smtClean="0"/>
              <a:t>Des transformations structurelles et culturelles</a:t>
            </a:r>
          </a:p>
          <a:p>
            <a:r>
              <a:rPr lang="fr-BE" dirty="0" smtClean="0"/>
              <a:t>Le maintien du « mythe des mondes séparés » et de la figure symbolique du chercheur héroïque entièrement dévoué à son travail, « Or </a:t>
            </a:r>
            <a:r>
              <a:rPr lang="fr-BE" dirty="0" err="1" smtClean="0"/>
              <a:t>Or</a:t>
            </a:r>
            <a:r>
              <a:rPr lang="fr-BE" dirty="0" smtClean="0"/>
              <a:t> model »</a:t>
            </a:r>
          </a:p>
          <a:p>
            <a:r>
              <a:rPr lang="fr-BE" dirty="0" smtClean="0"/>
              <a:t>Obsolescence du modèle, affirmation d’une perspective « And </a:t>
            </a:r>
            <a:r>
              <a:rPr lang="fr-BE" dirty="0" err="1" smtClean="0"/>
              <a:t>And</a:t>
            </a:r>
            <a:r>
              <a:rPr lang="fr-BE" dirty="0" smtClean="0"/>
              <a:t> »</a:t>
            </a:r>
          </a:p>
          <a:p>
            <a:r>
              <a:rPr lang="fr-BE" dirty="0" smtClean="0"/>
              <a:t>Nouvelle génération de chercheur-e-s</a:t>
            </a:r>
          </a:p>
          <a:p>
            <a:r>
              <a:rPr lang="fr-BE" dirty="0" smtClean="0"/>
              <a:t>Les chargé-e-s de recherche FNRS</a:t>
            </a:r>
            <a:endParaRPr lang="fr-B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a:t>
            </a:r>
            <a:r>
              <a:rPr lang="fr-FR" dirty="0" smtClean="0"/>
              <a:t>figure idéale-typique du chargé de recherches</a:t>
            </a:r>
            <a:endParaRPr lang="fr-BE" dirty="0"/>
          </a:p>
        </p:txBody>
      </p:sp>
      <p:sp>
        <p:nvSpPr>
          <p:cNvPr id="3" name="Espace réservé du contenu 2"/>
          <p:cNvSpPr>
            <a:spLocks noGrp="1"/>
          </p:cNvSpPr>
          <p:nvPr>
            <p:ph sz="quarter" idx="1"/>
          </p:nvPr>
        </p:nvSpPr>
        <p:spPr/>
        <p:txBody>
          <a:bodyPr>
            <a:normAutofit/>
          </a:bodyPr>
          <a:lstStyle/>
          <a:p>
            <a:pPr>
              <a:buNone/>
            </a:pPr>
            <a:r>
              <a:rPr lang="fr-FR" dirty="0" smtClean="0">
                <a:sym typeface="Wingdings" pitchFamily="2" charset="2"/>
              </a:rPr>
              <a:t> </a:t>
            </a:r>
            <a:r>
              <a:rPr lang="fr-FR" dirty="0" smtClean="0"/>
              <a:t>le </a:t>
            </a:r>
            <a:r>
              <a:rPr lang="fr-FR" dirty="0" smtClean="0"/>
              <a:t>chargé de recherches éprouve un réel plaisir subjectif et un intérêt authentique envers l’activité scientifique qu’il réalise sans trop compter ; il éprouve un sentiment de grande liberté dans la gestion du temps et des tâches, au risque d’ailleurs de ne pas pouvoir mettre des limites à son investissement professionnel, ce qu’il perçoit comme un danger qu’il se doit de contrer en s’</a:t>
            </a:r>
            <a:r>
              <a:rPr lang="fr-FR" dirty="0" err="1" smtClean="0"/>
              <a:t>autodisciplinant</a:t>
            </a:r>
            <a:r>
              <a:rPr lang="fr-FR" dirty="0" smtClean="0"/>
              <a:t> pour maintenir un équilibre d’existence ; celui-ci est d’autant plus difficile à atteindre que le chercheur a conscience de la compétition en vigueur dans son domaine pour décrocher un poste permanent.</a:t>
            </a:r>
            <a:r>
              <a:rPr lang="fr-FR" dirty="0" smtClean="0"/>
              <a:t> </a:t>
            </a:r>
            <a:endParaRPr lang="fr-BE"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Un dispositif de mise sous tension</a:t>
            </a:r>
            <a:endParaRPr lang="fr-BE" dirty="0"/>
          </a:p>
        </p:txBody>
      </p:sp>
      <p:sp>
        <p:nvSpPr>
          <p:cNvPr id="3" name="Espace réservé du contenu 2"/>
          <p:cNvSpPr>
            <a:spLocks noGrp="1"/>
          </p:cNvSpPr>
          <p:nvPr>
            <p:ph sz="quarter" idx="1"/>
          </p:nvPr>
        </p:nvSpPr>
        <p:spPr/>
        <p:txBody>
          <a:bodyPr>
            <a:normAutofit fontScale="92500" lnSpcReduction="10000"/>
          </a:bodyPr>
          <a:lstStyle/>
          <a:p>
            <a:r>
              <a:rPr lang="fr-FR" dirty="0" smtClean="0"/>
              <a:t>Globalement, la régulation de la carrière scientifique favorise l’engagement couplé à une grande liberté de pensée, d’action et d’organisation. </a:t>
            </a:r>
          </a:p>
          <a:p>
            <a:r>
              <a:rPr lang="fr-FR" dirty="0" smtClean="0"/>
              <a:t>C’est « un dispositif qui </a:t>
            </a:r>
            <a:r>
              <a:rPr lang="fr-BE" dirty="0" smtClean="0"/>
              <a:t>libère en même temps qu'il régule  […] le rôle du dispositif n'est pas de contraindre à un type de comportement déterminé, mais d'organiser un espace d'effectivité de comportements librement choisis, mais en accord avec les finalités déterminées » (</a:t>
            </a:r>
            <a:r>
              <a:rPr lang="fr-FR" dirty="0" err="1" smtClean="0"/>
              <a:t>Fusulier</a:t>
            </a:r>
            <a:r>
              <a:rPr lang="fr-FR" dirty="0" smtClean="0"/>
              <a:t>/Lannoy, 1999 :  189-190)</a:t>
            </a:r>
            <a:r>
              <a:rPr lang="fr-BE" dirty="0" smtClean="0"/>
              <a:t>. </a:t>
            </a:r>
          </a:p>
          <a:p>
            <a:r>
              <a:rPr lang="fr-BE" dirty="0" smtClean="0"/>
              <a:t>En ce sens, la politique scientifique organise la performance sans passer par la contrainte directe. La combinaison du </a:t>
            </a:r>
            <a:r>
              <a:rPr lang="fr-FR" dirty="0" smtClean="0"/>
              <a:t>plaisir que procure le travail scientifique, de la liberté qui le caractérise, du désir de rester dans le métier et de la mise en concurrence pour des postes rares met les chercheurs sous haute tension.</a:t>
            </a:r>
            <a:endParaRPr lang="fr-BE"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Trois faiblesses du dispositif</a:t>
            </a:r>
            <a:endParaRPr lang="fr-BE" dirty="0"/>
          </a:p>
        </p:txBody>
      </p:sp>
      <p:sp>
        <p:nvSpPr>
          <p:cNvPr id="3" name="Espace réservé du contenu 2"/>
          <p:cNvSpPr>
            <a:spLocks noGrp="1"/>
          </p:cNvSpPr>
          <p:nvPr>
            <p:ph sz="quarter" idx="1"/>
          </p:nvPr>
        </p:nvSpPr>
        <p:spPr/>
        <p:txBody>
          <a:bodyPr>
            <a:normAutofit fontScale="85000" lnSpcReduction="10000"/>
          </a:bodyPr>
          <a:lstStyle/>
          <a:p>
            <a:r>
              <a:rPr lang="fr-FR" dirty="0" smtClean="0"/>
              <a:t>Primo, du fait de l’étendue du bassin de concurrence entre les chercheurs, il crée une inquiétude quant à la réelle opportunité d’obtenir un mandat permanent, condition qui paraît</a:t>
            </a:r>
            <a:r>
              <a:rPr lang="fr-FR" i="1" dirty="0" smtClean="0"/>
              <a:t> sine qua non</a:t>
            </a:r>
            <a:r>
              <a:rPr lang="fr-FR" dirty="0" smtClean="0"/>
              <a:t> pour garder sa motivation à un moment donné de l’accomplissement de l’activité et de la carrière scientifiques. </a:t>
            </a:r>
          </a:p>
          <a:p>
            <a:r>
              <a:rPr lang="fr-FR" dirty="0" smtClean="0"/>
              <a:t>Secundo, il engendre un tiraillement entre la temporalité professionnelle et les temporalités privées, ce qui peut avoir des effets dissuasifs sur des chercheurs qui ne sont pas disposés à faire tous les sacrifices (et à les faire peser sur leurs proches) que requiert aujourd’hui une hypothétique stabilisation professionnelle. </a:t>
            </a:r>
          </a:p>
          <a:p>
            <a:r>
              <a:rPr lang="fr-FR" dirty="0" smtClean="0"/>
              <a:t>Tertio, il risque alors de retenir dans son filtre (c’est-à-dire de ne pas laisser passer) des chercheurs à très haut potentiel pour des raisons qui ont trait davantage à la situation de vie qu’à la qualité de leur travail scientifique.</a:t>
            </a:r>
            <a:endParaRPr lang="fr-BE"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1340768"/>
            <a:ext cx="6768752" cy="646331"/>
          </a:xfrm>
          <a:prstGeom prst="rect">
            <a:avLst/>
          </a:prstGeom>
        </p:spPr>
        <p:txBody>
          <a:bodyPr wrap="square">
            <a:spAutoFit/>
          </a:bodyPr>
          <a:lstStyle/>
          <a:p>
            <a:endParaRPr lang="fr-FR" i="1" dirty="0"/>
          </a:p>
          <a:p>
            <a:endParaRPr lang="fr-BE" dirty="0"/>
          </a:p>
        </p:txBody>
      </p:sp>
      <p:sp>
        <p:nvSpPr>
          <p:cNvPr id="5" name="Rectangle 4"/>
          <p:cNvSpPr/>
          <p:nvPr/>
        </p:nvSpPr>
        <p:spPr>
          <a:xfrm>
            <a:off x="251520" y="302359"/>
            <a:ext cx="8712968" cy="6555641"/>
          </a:xfrm>
          <a:prstGeom prst="rect">
            <a:avLst/>
          </a:prstGeom>
        </p:spPr>
        <p:txBody>
          <a:bodyPr wrap="square">
            <a:spAutoFit/>
          </a:bodyPr>
          <a:lstStyle/>
          <a:p>
            <a:r>
              <a:rPr lang="fr-FR" sz="2000" i="1" dirty="0"/>
              <a:t>Commentaire 22.</a:t>
            </a:r>
            <a:r>
              <a:rPr lang="fr-FR" sz="2000" dirty="0"/>
              <a:t> Je pense qu'il est plus difficile de concilier vie familiale et vie professionnelle quand on est une femme, et particulièrement dans ce milieu. Un homme qui a un enfant voit son temps de travail réduit de deux semaines l'année de la naissance, une femme s'absente trois mois, et regrette de devoir se séparer si tôt de son bébé. À la reprise du travail, il reste du devoir de la femme de s'occuper du bébé, parce que les rôles familiaux sont ainsi conçus. C'est donc la mère qui quittera son travail plus tôt, qui prendra congé quand l'enfant est malade, et qui passera ses soirées à travailler pour récupérer le temps perdu. Il est aussi plus difficile pour une femme de partir à l'étranger en laissant les enfants avec leur père, que l'inverse, puisque ce sont par définition les mères qui s'occupent des enfants. Cela met les chercheurs femmes dans une situation de faiblesse par rapport à leurs collègues masculins, qui voient parfois d'un mauvais œil ces « manquements », et jugent donc les femmes qui tentent de concilier vie de famille et vie professionnelle comme moins méritantes, en ce qui concerne l'attribution d'un poste définitif. Me concernant, j'aime mon métier, même si je sais qu'il me complique la vie, et je ne regrette pas d'avoir eu des enfants, même si leur présence a complexifié l'achèvement de ma thèse. Je sais que je travaille trop, et je mets toujours cela sur le compte de facteurs temporaires, mais je pense qu'on ne peut pas survivre dans ce milieu en suivant des horaires de travail standard. Paradoxalement, je le fais en estimant que mes chances d'obtenir un jour un poste définitif sont minimes. Cela dit, si un jour je dois quitter la recherche parce que je n'ai plus de contrat, ce ne sera pas à cause d'un manque de qualité (et de quantité) de travail. Peut-être que les chercheurs sont de grands perfectionnistes, ou de grands anxieux </a:t>
            </a:r>
            <a:r>
              <a:rPr lang="fr-FR" sz="2000" i="1" dirty="0"/>
              <a:t>(mère).</a:t>
            </a:r>
            <a:endParaRPr lang="fr-BE"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normAutofit fontScale="90000"/>
          </a:bodyPr>
          <a:lstStyle/>
          <a:p>
            <a:r>
              <a:rPr lang="fr-BE" b="1" dirty="0" smtClean="0"/>
              <a:t>La carrière scientifique en </a:t>
            </a:r>
            <a:r>
              <a:rPr lang="fr-BE" b="1" dirty="0" smtClean="0"/>
              <a:t>Belgique francophone</a:t>
            </a:r>
            <a:endParaRPr lang="fr-BE" dirty="0"/>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457200" y="2204864"/>
            <a:ext cx="4038600" cy="2551763"/>
          </a:xfrm>
          <a:prstGeom prst="rect">
            <a:avLst/>
          </a:prstGeom>
          <a:noFill/>
          <a:ln w="9525">
            <a:noFill/>
            <a:miter lim="800000"/>
            <a:headEnd/>
            <a:tailEnd/>
          </a:ln>
          <a:effectLst/>
        </p:spPr>
      </p:pic>
      <p:sp>
        <p:nvSpPr>
          <p:cNvPr id="9" name="Espace réservé du contenu 8"/>
          <p:cNvSpPr>
            <a:spLocks noGrp="1"/>
          </p:cNvSpPr>
          <p:nvPr>
            <p:ph sz="quarter" idx="2"/>
          </p:nvPr>
        </p:nvSpPr>
        <p:spPr/>
        <p:txBody>
          <a:bodyPr>
            <a:normAutofit fontScale="92500" lnSpcReduction="20000"/>
          </a:bodyPr>
          <a:lstStyle/>
          <a:p>
            <a:r>
              <a:rPr lang="fr-FR" dirty="0"/>
              <a:t>18-23 ans : réalisation d’un master universitaire ;</a:t>
            </a:r>
            <a:endParaRPr lang="fr-BE" dirty="0"/>
          </a:p>
          <a:p>
            <a:r>
              <a:rPr lang="fr-FR" dirty="0"/>
              <a:t>24-28 ans : obtention d’un mandat d’aspirant FNRS et réalisation d’une thèse de doctorat ;</a:t>
            </a:r>
            <a:endParaRPr lang="fr-BE" dirty="0"/>
          </a:p>
          <a:p>
            <a:r>
              <a:rPr lang="fr-FR" dirty="0"/>
              <a:t>29-32 ans : obtention d’un mandat de chargé de recherches du FNRS et réalisation d’un </a:t>
            </a:r>
            <a:r>
              <a:rPr lang="fr-FR" dirty="0" err="1"/>
              <a:t>postdoctorat</a:t>
            </a:r>
            <a:r>
              <a:rPr lang="fr-FR" dirty="0"/>
              <a:t> ;</a:t>
            </a:r>
            <a:endParaRPr lang="fr-BE" dirty="0"/>
          </a:p>
          <a:p>
            <a:r>
              <a:rPr lang="fr-FR" dirty="0"/>
              <a:t>33 ans : nomination en qualité de chercheur qualifié.</a:t>
            </a:r>
            <a:endParaRPr lang="fr-BE" dirty="0"/>
          </a:p>
          <a:p>
            <a:endParaRPr lang="fr-B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BE" b="1" dirty="0" smtClean="0"/>
              <a:t>Focus sur les chargé-e-s de recherche</a:t>
            </a:r>
            <a:endParaRPr lang="fr-BE" dirty="0"/>
          </a:p>
        </p:txBody>
      </p:sp>
      <p:sp>
        <p:nvSpPr>
          <p:cNvPr id="6" name="Espace réservé du contenu 5"/>
          <p:cNvSpPr>
            <a:spLocks noGrp="1"/>
          </p:cNvSpPr>
          <p:nvPr>
            <p:ph sz="quarter" idx="1"/>
          </p:nvPr>
        </p:nvSpPr>
        <p:spPr>
          <a:xfrm>
            <a:off x="0" y="1447800"/>
            <a:ext cx="4572000" cy="5221560"/>
          </a:xfrm>
        </p:spPr>
        <p:txBody>
          <a:bodyPr>
            <a:noAutofit/>
          </a:bodyPr>
          <a:lstStyle/>
          <a:p>
            <a:r>
              <a:rPr lang="fr-FR" sz="1800" dirty="0"/>
              <a:t>(1)  position dans le parcours de vie où des choix </a:t>
            </a:r>
            <a:r>
              <a:rPr lang="fr-FR" sz="1800" dirty="0" smtClean="0"/>
              <a:t>deviennent décisifs;</a:t>
            </a:r>
            <a:endParaRPr lang="fr-BE" sz="1800" dirty="0"/>
          </a:p>
          <a:p>
            <a:r>
              <a:rPr lang="fr-FR" sz="1800" dirty="0"/>
              <a:t>(2) chercheurs hautement qualifiés </a:t>
            </a:r>
            <a:r>
              <a:rPr lang="fr-FR" sz="1800" dirty="0" smtClean="0"/>
              <a:t>ayant </a:t>
            </a:r>
            <a:r>
              <a:rPr lang="fr-FR" sz="1800" dirty="0"/>
              <a:t>passé plusieurs épreuves de sélection scientifique ;</a:t>
            </a:r>
            <a:endParaRPr lang="fr-BE" sz="1800" dirty="0"/>
          </a:p>
          <a:p>
            <a:r>
              <a:rPr lang="fr-FR" sz="1800" dirty="0"/>
              <a:t>(3) situation d’emploi à </a:t>
            </a:r>
            <a:r>
              <a:rPr lang="fr-FR" sz="1800" dirty="0" smtClean="0"/>
              <a:t>durée déterminée/ </a:t>
            </a:r>
            <a:r>
              <a:rPr lang="fr-FR" sz="1800" dirty="0"/>
              <a:t>forte concurrence interindividuelle pour des postes permanents relativement rares/pas de limite à la productivité ;</a:t>
            </a:r>
            <a:endParaRPr lang="fr-BE" sz="1800" dirty="0"/>
          </a:p>
          <a:p>
            <a:r>
              <a:rPr lang="fr-FR" sz="1800" dirty="0"/>
              <a:t>(4) ouverture à l’espace scientifique international ;</a:t>
            </a:r>
            <a:endParaRPr lang="fr-BE" sz="1800" dirty="0"/>
          </a:p>
          <a:p>
            <a:r>
              <a:rPr lang="fr-FR" sz="1800" dirty="0"/>
              <a:t>(5) flexibilité relativement choisie du travail et du temps de travail (autonomie) ; </a:t>
            </a:r>
            <a:endParaRPr lang="fr-BE" sz="1800" dirty="0"/>
          </a:p>
          <a:p>
            <a:r>
              <a:rPr lang="fr-FR" sz="1800" dirty="0"/>
              <a:t>(6) la nature de leur travail est intellectuelle/disponibilité pratique et disponibilité subjective/porosité entre la sphère professionnelle et la sphère </a:t>
            </a:r>
            <a:r>
              <a:rPr lang="fr-FR" sz="1800" dirty="0" smtClean="0"/>
              <a:t>privée</a:t>
            </a:r>
            <a:endParaRPr lang="fr-BE" sz="1800" dirty="0"/>
          </a:p>
          <a:p>
            <a:pPr>
              <a:buNone/>
            </a:pPr>
            <a:endParaRPr lang="fr-BE" sz="1800" dirty="0"/>
          </a:p>
        </p:txBody>
      </p:sp>
      <p:sp>
        <p:nvSpPr>
          <p:cNvPr id="7" name="Espace réservé du contenu 6"/>
          <p:cNvSpPr>
            <a:spLocks noGrp="1"/>
          </p:cNvSpPr>
          <p:nvPr>
            <p:ph sz="quarter" idx="2"/>
          </p:nvPr>
        </p:nvSpPr>
        <p:spPr>
          <a:xfrm>
            <a:off x="4933950" y="1447800"/>
            <a:ext cx="4030538" cy="5149552"/>
          </a:xfrm>
        </p:spPr>
        <p:txBody>
          <a:bodyPr>
            <a:noAutofit/>
          </a:bodyPr>
          <a:lstStyle/>
          <a:p>
            <a:pPr lvl="0"/>
            <a:r>
              <a:rPr lang="fr-FR" sz="1800" dirty="0"/>
              <a:t>une différence entre les sexes  ;</a:t>
            </a:r>
            <a:endParaRPr lang="fr-BE" sz="1800" dirty="0"/>
          </a:p>
          <a:p>
            <a:pPr lvl="0"/>
            <a:r>
              <a:rPr lang="fr-FR" sz="1800" dirty="0"/>
              <a:t>une différence selon les situations privées et tout spécialement du fait conjugal (être en couple ou non) et parental (avoir des enfants ou non) ;</a:t>
            </a:r>
            <a:endParaRPr lang="fr-BE" sz="1800" dirty="0"/>
          </a:p>
          <a:p>
            <a:pPr lvl="0"/>
            <a:r>
              <a:rPr lang="fr-FR" sz="1800" dirty="0"/>
              <a:t>une différence selon le champ disciplinaire d’appartenance (notamment les critères de performance, les interdépendances dans la production du savoir, la vie de laboratoire, le rôle des réseaux internationaux, etc.) ;</a:t>
            </a:r>
            <a:endParaRPr lang="fr-BE" sz="1800" dirty="0"/>
          </a:p>
          <a:p>
            <a:pPr lvl="0"/>
            <a:r>
              <a:rPr lang="fr-FR" sz="1800" dirty="0"/>
              <a:t>une différence selon la position dans le parcours scientifique (âge et ancienneté dans le champ scientifique) ;</a:t>
            </a:r>
            <a:endParaRPr lang="fr-BE" sz="1800" dirty="0"/>
          </a:p>
          <a:p>
            <a:r>
              <a:rPr lang="fr-FR" sz="1800" dirty="0"/>
              <a:t>une différence selon l’origine sociale (importance, entre autres, du capital culturel, du capital social et du capital économique).</a:t>
            </a:r>
            <a:endParaRPr lang="fr-BE"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Méthodologie et échantillon</a:t>
            </a:r>
            <a:endParaRPr lang="fr-BE" dirty="0"/>
          </a:p>
        </p:txBody>
      </p:sp>
      <p:sp>
        <p:nvSpPr>
          <p:cNvPr id="3" name="Espace réservé du contenu 2"/>
          <p:cNvSpPr>
            <a:spLocks noGrp="1"/>
          </p:cNvSpPr>
          <p:nvPr>
            <p:ph sz="quarter" idx="1"/>
          </p:nvPr>
        </p:nvSpPr>
        <p:spPr/>
        <p:txBody>
          <a:bodyPr/>
          <a:lstStyle/>
          <a:p>
            <a:r>
              <a:rPr lang="fr-FR" dirty="0"/>
              <a:t>Enquête en ligne : 188 questionnaires partiellement complétés, dont 184 quasi entièrement, sur un total de 305 mandataires (soit un taux de réponse de plus de 60 %).</a:t>
            </a:r>
            <a:endParaRPr lang="fr-BE" dirty="0"/>
          </a:p>
        </p:txBody>
      </p:sp>
      <p:sp>
        <p:nvSpPr>
          <p:cNvPr id="4" name="Espace réservé du contenu 3"/>
          <p:cNvSpPr>
            <a:spLocks noGrp="1"/>
          </p:cNvSpPr>
          <p:nvPr>
            <p:ph sz="quarter" idx="2"/>
          </p:nvPr>
        </p:nvSpPr>
        <p:spPr/>
        <p:txBody>
          <a:bodyPr/>
          <a:lstStyle/>
          <a:p>
            <a:r>
              <a:rPr lang="fr-FR" dirty="0" smtClean="0"/>
              <a:t>18 entretiens </a:t>
            </a:r>
            <a:r>
              <a:rPr lang="fr-FR" dirty="0"/>
              <a:t>semi-directifs à caractère </a:t>
            </a:r>
            <a:r>
              <a:rPr lang="fr-FR" dirty="0" smtClean="0"/>
              <a:t>biographique</a:t>
            </a:r>
          </a:p>
          <a:p>
            <a:r>
              <a:rPr lang="fr-FR" dirty="0" smtClean="0"/>
              <a:t>Analyse horizontale thématique</a:t>
            </a:r>
          </a:p>
          <a:p>
            <a:r>
              <a:rPr lang="fr-FR" dirty="0" smtClean="0"/>
              <a:t>Analyse verticale sous forme de récits compréhensifs et d’idéaux-types</a:t>
            </a:r>
            <a:endParaRPr lang="fr-B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899592" y="692694"/>
          <a:ext cx="7344814" cy="3960442"/>
        </p:xfrm>
        <a:graphic>
          <a:graphicData uri="http://schemas.openxmlformats.org/drawingml/2006/table">
            <a:tbl>
              <a:tblPr/>
              <a:tblGrid>
                <a:gridCol w="1491349"/>
                <a:gridCol w="1491349"/>
                <a:gridCol w="1090529"/>
                <a:gridCol w="1090529"/>
                <a:gridCol w="1090529"/>
                <a:gridCol w="1090529"/>
              </a:tblGrid>
              <a:tr h="363343">
                <a:tc gridSpan="6">
                  <a:txBody>
                    <a:bodyPr/>
                    <a:lstStyle/>
                    <a:p>
                      <a:pPr algn="ctr">
                        <a:spcBef>
                          <a:spcPts val="600"/>
                        </a:spcBef>
                        <a:spcAft>
                          <a:spcPts val="600"/>
                        </a:spcAft>
                      </a:pPr>
                      <a:r>
                        <a:rPr lang="fr-BE" sz="1000" b="1" dirty="0">
                          <a:latin typeface="Times New Roman"/>
                          <a:ea typeface="Times"/>
                          <a:cs typeface="Calibri"/>
                        </a:rPr>
                        <a:t>Tableau 2. Sexe/Statut parental</a:t>
                      </a:r>
                    </a:p>
                  </a:txBody>
                  <a:tcPr marL="0" marR="0" marT="0" marB="0" anchor="ctr">
                    <a:lnL>
                      <a:noFill/>
                    </a:lnL>
                    <a:lnR>
                      <a:noFill/>
                    </a:lnR>
                    <a:lnT>
                      <a:noFill/>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r>
              <a:tr h="654018">
                <a:tc gridSpan="2">
                  <a:txBody>
                    <a:bodyPr/>
                    <a:lstStyle/>
                    <a:p>
                      <a:pPr>
                        <a:spcAft>
                          <a:spcPts val="0"/>
                        </a:spcAft>
                      </a:pPr>
                      <a:endParaRPr lang="fr-BE" sz="900">
                        <a:latin typeface="Times New Roman"/>
                        <a:ea typeface="Times"/>
                        <a:cs typeface="Calibri"/>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a:txBody>
                    <a:bodyPr/>
                    <a:lstStyle/>
                    <a:p>
                      <a:pPr>
                        <a:spcAft>
                          <a:spcPts val="0"/>
                        </a:spcAft>
                      </a:pPr>
                      <a:r>
                        <a:rPr lang="fr-BE" sz="900" i="1">
                          <a:solidFill>
                            <a:srgbClr val="000000"/>
                          </a:solidFill>
                          <a:latin typeface="Times New Roman"/>
                          <a:ea typeface="Times"/>
                          <a:cs typeface="Calibri"/>
                        </a:rPr>
                        <a:t>Effectifs</a:t>
                      </a:r>
                      <a:endParaRPr lang="fr-BE" sz="900">
                        <a:latin typeface="Times New Roman"/>
                        <a:ea typeface="Times"/>
                        <a:cs typeface="Calibri"/>
                      </a:endParaRPr>
                    </a:p>
                  </a:txBody>
                  <a:tcPr marL="0" marR="0"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fr-BE" sz="900" i="1">
                          <a:solidFill>
                            <a:srgbClr val="000000"/>
                          </a:solidFill>
                          <a:latin typeface="Times New Roman"/>
                          <a:ea typeface="Times"/>
                          <a:cs typeface="Calibri"/>
                        </a:rPr>
                        <a:t>Pourcentage</a:t>
                      </a:r>
                      <a:endParaRPr lang="fr-BE" sz="900">
                        <a:latin typeface="Times New Roman"/>
                        <a:ea typeface="Times"/>
                        <a:cs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BE" sz="900" i="1">
                          <a:solidFill>
                            <a:srgbClr val="000000"/>
                          </a:solidFill>
                          <a:latin typeface="Times New Roman"/>
                          <a:ea typeface="Times"/>
                          <a:cs typeface="Calibri"/>
                        </a:rPr>
                        <a:t>Pourcentage valide</a:t>
                      </a:r>
                      <a:endParaRPr lang="fr-BE" sz="90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BE" sz="900" i="1">
                          <a:solidFill>
                            <a:srgbClr val="000000"/>
                          </a:solidFill>
                          <a:latin typeface="Times New Roman"/>
                          <a:ea typeface="Times"/>
                          <a:cs typeface="Calibri"/>
                        </a:rPr>
                        <a:t>Pourcentage cumulé</a:t>
                      </a:r>
                      <a:endParaRPr lang="fr-BE" sz="900">
                        <a:latin typeface="Times New Roman"/>
                        <a:ea typeface="Times"/>
                        <a:cs typeface="Calibri"/>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7009">
                <a:tc rowSpan="5">
                  <a:txBody>
                    <a:bodyPr/>
                    <a:lstStyle/>
                    <a:p>
                      <a:pPr>
                        <a:spcAft>
                          <a:spcPts val="0"/>
                        </a:spcAft>
                      </a:pPr>
                      <a:r>
                        <a:rPr lang="fr-BE" sz="900">
                          <a:solidFill>
                            <a:srgbClr val="000000"/>
                          </a:solidFill>
                          <a:latin typeface="Times New Roman"/>
                          <a:ea typeface="Times"/>
                          <a:cs typeface="Calibri"/>
                        </a:rPr>
                        <a:t>Valide</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fr-BE" sz="900">
                          <a:solidFill>
                            <a:srgbClr val="000000"/>
                          </a:solidFill>
                          <a:latin typeface="Times New Roman"/>
                          <a:ea typeface="Times"/>
                          <a:cs typeface="Calibri"/>
                        </a:rPr>
                        <a:t>Mères</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39</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20,7</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20,9</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20,9</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654018">
                <a:tc vMerge="1">
                  <a:txBody>
                    <a:bodyPr/>
                    <a:lstStyle/>
                    <a:p>
                      <a:endParaRPr lang="fr-BE"/>
                    </a:p>
                  </a:txBody>
                  <a:tcPr/>
                </a:tc>
                <a:tc>
                  <a:txBody>
                    <a:bodyPr/>
                    <a:lstStyle/>
                    <a:p>
                      <a:pPr>
                        <a:spcAft>
                          <a:spcPts val="0"/>
                        </a:spcAft>
                      </a:pPr>
                      <a:r>
                        <a:rPr lang="fr-BE" sz="900">
                          <a:solidFill>
                            <a:srgbClr val="000000"/>
                          </a:solidFill>
                          <a:latin typeface="Times New Roman"/>
                          <a:ea typeface="Times"/>
                          <a:cs typeface="Calibri"/>
                        </a:rPr>
                        <a:t>Femme sans enfant</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43</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22,9</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23,0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43,9</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327009">
                <a:tc vMerge="1">
                  <a:txBody>
                    <a:bodyPr/>
                    <a:lstStyle/>
                    <a:p>
                      <a:endParaRPr lang="fr-BE"/>
                    </a:p>
                  </a:txBody>
                  <a:tcPr/>
                </a:tc>
                <a:tc>
                  <a:txBody>
                    <a:bodyPr/>
                    <a:lstStyle/>
                    <a:p>
                      <a:pPr>
                        <a:spcAft>
                          <a:spcPts val="0"/>
                        </a:spcAft>
                      </a:pPr>
                      <a:r>
                        <a:rPr lang="fr-BE" sz="900">
                          <a:solidFill>
                            <a:srgbClr val="000000"/>
                          </a:solidFill>
                          <a:latin typeface="Times New Roman"/>
                          <a:ea typeface="Times"/>
                          <a:cs typeface="Calibri"/>
                        </a:rPr>
                        <a:t>Pères</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34</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18,1</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dirty="0">
                          <a:solidFill>
                            <a:srgbClr val="000000"/>
                          </a:solidFill>
                          <a:latin typeface="Times New Roman"/>
                          <a:ea typeface="Times"/>
                          <a:cs typeface="Calibri"/>
                        </a:rPr>
                        <a:t>18,2</a:t>
                      </a:r>
                      <a:endParaRPr lang="fr-BE" sz="900" dirty="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62,0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654018">
                <a:tc vMerge="1">
                  <a:txBody>
                    <a:bodyPr/>
                    <a:lstStyle/>
                    <a:p>
                      <a:endParaRPr lang="fr-BE"/>
                    </a:p>
                  </a:txBody>
                  <a:tcPr/>
                </a:tc>
                <a:tc>
                  <a:txBody>
                    <a:bodyPr/>
                    <a:lstStyle/>
                    <a:p>
                      <a:pPr>
                        <a:spcAft>
                          <a:spcPts val="0"/>
                        </a:spcAft>
                      </a:pPr>
                      <a:r>
                        <a:rPr lang="fr-BE" sz="900">
                          <a:solidFill>
                            <a:srgbClr val="000000"/>
                          </a:solidFill>
                          <a:latin typeface="Times New Roman"/>
                          <a:ea typeface="Times"/>
                          <a:cs typeface="Calibri"/>
                        </a:rPr>
                        <a:t>Hommes sans enfant</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71</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37,8</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38,0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100,0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327009">
                <a:tc vMerge="1">
                  <a:txBody>
                    <a:bodyPr/>
                    <a:lstStyle/>
                    <a:p>
                      <a:endParaRPr lang="fr-BE"/>
                    </a:p>
                  </a:txBody>
                  <a:tcPr/>
                </a:tc>
                <a:tc>
                  <a:txBody>
                    <a:bodyPr/>
                    <a:lstStyle/>
                    <a:p>
                      <a:pPr>
                        <a:spcAft>
                          <a:spcPts val="0"/>
                        </a:spcAft>
                      </a:pPr>
                      <a:r>
                        <a:rPr lang="fr-BE" sz="900">
                          <a:solidFill>
                            <a:srgbClr val="000000"/>
                          </a:solidFill>
                          <a:latin typeface="Times New Roman"/>
                          <a:ea typeface="Times"/>
                          <a:cs typeface="Calibri"/>
                        </a:rPr>
                        <a:t>Total</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187</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99,5</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100,0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90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327009">
                <a:tc>
                  <a:txBody>
                    <a:bodyPr/>
                    <a:lstStyle/>
                    <a:p>
                      <a:pPr>
                        <a:spcAft>
                          <a:spcPts val="0"/>
                        </a:spcAft>
                      </a:pPr>
                      <a:r>
                        <a:rPr lang="fr-BE" sz="900">
                          <a:solidFill>
                            <a:srgbClr val="000000"/>
                          </a:solidFill>
                          <a:latin typeface="Times New Roman"/>
                          <a:ea typeface="Times"/>
                          <a:cs typeface="Calibri"/>
                        </a:rPr>
                        <a:t>Manquante</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spcAft>
                          <a:spcPts val="0"/>
                        </a:spcAft>
                      </a:pPr>
                      <a:r>
                        <a:rPr lang="fr-BE" sz="900">
                          <a:solidFill>
                            <a:srgbClr val="000000"/>
                          </a:solidFill>
                          <a:latin typeface="Times New Roman"/>
                          <a:ea typeface="Times"/>
                          <a:cs typeface="Calibri"/>
                        </a:rPr>
                        <a:t>Système manquant</a:t>
                      </a:r>
                      <a:endParaRPr lang="fr-BE" sz="900">
                        <a:latin typeface="Times New Roman"/>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1</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900">
                          <a:solidFill>
                            <a:srgbClr val="000000"/>
                          </a:solidFill>
                          <a:latin typeface="Times New Roman"/>
                          <a:ea typeface="Times"/>
                          <a:cs typeface="Calibri"/>
                        </a:rPr>
                        <a:t>0,5</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90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90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327009">
                <a:tc gridSpan="2">
                  <a:txBody>
                    <a:bodyPr/>
                    <a:lstStyle/>
                    <a:p>
                      <a:pPr>
                        <a:spcAft>
                          <a:spcPts val="0"/>
                        </a:spcAft>
                      </a:pPr>
                      <a:r>
                        <a:rPr lang="fr-BE" sz="900">
                          <a:solidFill>
                            <a:srgbClr val="000000"/>
                          </a:solidFill>
                          <a:latin typeface="Times New Roman"/>
                          <a:ea typeface="Times"/>
                          <a:cs typeface="Calibri"/>
                        </a:rPr>
                        <a:t>Total</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a:txBody>
                    <a:bodyPr/>
                    <a:lstStyle/>
                    <a:p>
                      <a:pPr algn="ctr">
                        <a:spcAft>
                          <a:spcPts val="0"/>
                        </a:spcAft>
                      </a:pPr>
                      <a:r>
                        <a:rPr lang="fr-BE" sz="900">
                          <a:solidFill>
                            <a:srgbClr val="000000"/>
                          </a:solidFill>
                          <a:latin typeface="Times New Roman"/>
                          <a:ea typeface="Times"/>
                          <a:cs typeface="Calibri"/>
                        </a:rPr>
                        <a:t>188</a:t>
                      </a:r>
                      <a:endParaRPr lang="fr-BE" sz="900">
                        <a:latin typeface="Times New Roman"/>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BE" sz="900">
                          <a:solidFill>
                            <a:srgbClr val="000000"/>
                          </a:solidFill>
                          <a:latin typeface="Times New Roman"/>
                          <a:ea typeface="Times"/>
                          <a:cs typeface="Calibri"/>
                        </a:rPr>
                        <a:t>100,0</a:t>
                      </a:r>
                      <a:endParaRPr lang="fr-BE" sz="900">
                        <a:latin typeface="Times New Roman"/>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BE" sz="90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BE" sz="900" dirty="0">
                        <a:latin typeface="Times New Roman"/>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r>
            </a:tbl>
          </a:graphicData>
        </a:graphic>
      </p:graphicFrame>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Un métier prégnant avec un emploi précaire</a:t>
            </a:r>
            <a:endParaRPr lang="fr-BE" dirty="0"/>
          </a:p>
        </p:txBody>
      </p:sp>
      <p:sp>
        <p:nvSpPr>
          <p:cNvPr id="3" name="Espace réservé du contenu 2"/>
          <p:cNvSpPr>
            <a:spLocks noGrp="1"/>
          </p:cNvSpPr>
          <p:nvPr>
            <p:ph sz="quarter" idx="1"/>
          </p:nvPr>
        </p:nvSpPr>
        <p:spPr>
          <a:xfrm>
            <a:off x="467544" y="1447800"/>
            <a:ext cx="8219256" cy="5149552"/>
          </a:xfrm>
        </p:spPr>
        <p:txBody>
          <a:bodyPr>
            <a:normAutofit fontScale="62500" lnSpcReduction="20000"/>
          </a:bodyPr>
          <a:lstStyle/>
          <a:p>
            <a:r>
              <a:rPr lang="fr-BE" sz="3400" dirty="0" smtClean="0"/>
              <a:t>Rapport au travail et relation de travail: ++</a:t>
            </a:r>
          </a:p>
          <a:p>
            <a:pPr>
              <a:buNone/>
            </a:pPr>
            <a:r>
              <a:rPr lang="fr-FR" i="1" dirty="0" smtClean="0"/>
              <a:t>Extrait 15.</a:t>
            </a:r>
            <a:r>
              <a:rPr lang="fr-FR" dirty="0" smtClean="0"/>
              <a:t> Alors actuellement, plus exactement, je me force à ne pas travailler le week-end, parce que c’est un métier qui est difficile pour ça, il n’y a pas vraiment de distance entre le travail, entre le boulot et puis ce qu’il y a à côté, donc les loisirs. On est un peu tout le temps baigné dans ce qu’on fait parce que la distance entre ce que l’on fait par passion ou par plaisir, ce qui doit être un peu le cas, au début en tout cas quand on fait de la recherche, est tenue aux autres activités qui nous occupent et qui ne touchent pas à notre boulot. Donc pour ça, je me force à ne plus travailler le week-end, sauf exception, si on a une échéance, si on a un papier à rendre, une conférence à faire, si on a un cours à donner le lundi matin et là alors, on doit bien travailler le week-end </a:t>
            </a:r>
            <a:r>
              <a:rPr lang="fr-FR" i="1" dirty="0" smtClean="0"/>
              <a:t>(Xavier, </a:t>
            </a:r>
            <a:r>
              <a:rPr lang="fr-FR" i="1" dirty="0" err="1" smtClean="0"/>
              <a:t>cdr</a:t>
            </a:r>
            <a:r>
              <a:rPr lang="fr-FR" i="1" dirty="0" smtClean="0"/>
              <a:t> 2e année FNRS, en couple, sans enfant).</a:t>
            </a:r>
            <a:endParaRPr lang="fr-BE" dirty="0" smtClean="0"/>
          </a:p>
          <a:p>
            <a:r>
              <a:rPr lang="fr-BE" sz="3800" dirty="0" smtClean="0"/>
              <a:t>Rapport au salaire : + ou -</a:t>
            </a:r>
          </a:p>
          <a:p>
            <a:pPr>
              <a:buNone/>
            </a:pPr>
            <a:r>
              <a:rPr lang="fr-FR" i="1" dirty="0" smtClean="0"/>
              <a:t>Commentaire 3.</a:t>
            </a:r>
            <a:r>
              <a:rPr lang="fr-FR" dirty="0" smtClean="0"/>
              <a:t> Les postes fixes sont rares et demandent des critères de sélection de plus en plus difficiles à atteindre. Pour quelqu’un qui a fait près de dix ans d'études, le salaire n'est absolument pas attrayant. Le privé offre des salaires de 1,5 fois à 2,5 fois plus importants. Aucun avantage supplémentaire n'est accordé : assurance pension, assurance complémentaire, chèques-repas, voiture de société, etc., avantages omniprésents dans le privé </a:t>
            </a:r>
            <a:r>
              <a:rPr lang="fr-FR" i="1" dirty="0" smtClean="0"/>
              <a:t>(homme sans enfant).</a:t>
            </a:r>
            <a:endParaRPr lang="fr-BE" dirty="0" smtClean="0"/>
          </a:p>
          <a:p>
            <a:r>
              <a:rPr lang="fr-BE" sz="3800" dirty="0" smtClean="0"/>
              <a:t>Rapport au statut: -</a:t>
            </a:r>
          </a:p>
          <a:p>
            <a:pPr>
              <a:buNone/>
            </a:pPr>
            <a:r>
              <a:rPr lang="fr-FR" i="1" dirty="0" smtClean="0"/>
              <a:t>Commentaire 16.</a:t>
            </a:r>
            <a:r>
              <a:rPr lang="fr-FR" dirty="0" smtClean="0"/>
              <a:t> La carrière scientifique est un stress permanent : </a:t>
            </a:r>
            <a:r>
              <a:rPr lang="fr-FR" i="1" dirty="0" smtClean="0"/>
              <a:t>« </a:t>
            </a:r>
            <a:r>
              <a:rPr lang="fr-FR" i="1" dirty="0" err="1" smtClean="0"/>
              <a:t>publish</a:t>
            </a:r>
            <a:r>
              <a:rPr lang="fr-FR" i="1" dirty="0" smtClean="0"/>
              <a:t> or </a:t>
            </a:r>
            <a:r>
              <a:rPr lang="fr-FR" i="1" dirty="0" err="1" smtClean="0"/>
              <a:t>perish</a:t>
            </a:r>
            <a:r>
              <a:rPr lang="fr-FR" i="1" dirty="0" smtClean="0"/>
              <a:t> »</a:t>
            </a:r>
            <a:r>
              <a:rPr lang="fr-FR" dirty="0" smtClean="0"/>
              <a:t>, toujours être dans le top de son domaine de recherche est assez pesant ‒ instabilité de l'emploi. Vivre sur des contrats de deux ans, ce n'est pas une vie stable permettant d'avoir des projets à longs termes. Les postes fixes sont rares et demandent des critères de sélection de plus en plus difficiles à atteindre </a:t>
            </a:r>
            <a:r>
              <a:rPr lang="fr-FR" i="1" dirty="0" smtClean="0"/>
              <a:t>(homme sans enfant).</a:t>
            </a:r>
          </a:p>
          <a:p>
            <a:endParaRPr lang="fr-BE" dirty="0" smtClean="0"/>
          </a:p>
          <a:p>
            <a:pPr>
              <a:buNone/>
            </a:pPr>
            <a:endParaRPr lang="fr-B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sz="quarter" idx="1"/>
          </p:nvPr>
        </p:nvSpPr>
        <p:spPr>
          <a:xfrm>
            <a:off x="914400" y="1447800"/>
            <a:ext cx="7772400" cy="5410200"/>
          </a:xfrm>
        </p:spPr>
        <p:txBody>
          <a:bodyPr/>
          <a:lstStyle/>
          <a:p>
            <a:r>
              <a:rPr lang="fr-FR" dirty="0" smtClean="0"/>
              <a:t>Rapport à </a:t>
            </a:r>
            <a:r>
              <a:rPr lang="fr-FR" dirty="0"/>
              <a:t>la concurrence entre jeunes chercheurs </a:t>
            </a:r>
            <a:r>
              <a:rPr lang="fr-FR" dirty="0" smtClean="0"/>
              <a:t>: pour un </a:t>
            </a:r>
            <a:r>
              <a:rPr lang="fr-FR" dirty="0"/>
              <a:t>chercheur sur deux </a:t>
            </a:r>
            <a:r>
              <a:rPr lang="fr-FR" dirty="0" smtClean="0"/>
              <a:t>c’est </a:t>
            </a:r>
            <a:r>
              <a:rPr lang="fr-FR" dirty="0"/>
              <a:t>un frein dans sa volonté à s'engager dans une carrière </a:t>
            </a:r>
            <a:r>
              <a:rPr lang="fr-FR" dirty="0" smtClean="0"/>
              <a:t>scientifique (mais 15</a:t>
            </a:r>
            <a:r>
              <a:rPr lang="fr-FR" dirty="0"/>
              <a:t> % des </a:t>
            </a:r>
            <a:r>
              <a:rPr lang="fr-FR" dirty="0" smtClean="0"/>
              <a:t>pères).</a:t>
            </a:r>
          </a:p>
          <a:p>
            <a:r>
              <a:rPr lang="fr-FR" dirty="0" smtClean="0"/>
              <a:t>Plus de 90% visent un poste permanent dans la recherche</a:t>
            </a:r>
          </a:p>
          <a:p>
            <a:r>
              <a:rPr lang="fr-FR" dirty="0" smtClean="0"/>
              <a:t>Mais …</a:t>
            </a:r>
            <a:endParaRPr lang="fr-BE" dirty="0"/>
          </a:p>
        </p:txBody>
      </p:sp>
      <p:pic>
        <p:nvPicPr>
          <p:cNvPr id="4" name="Picture 2"/>
          <p:cNvPicPr>
            <a:picLocks noChangeAspect="1" noChangeArrowheads="1"/>
          </p:cNvPicPr>
          <p:nvPr/>
        </p:nvPicPr>
        <p:blipFill>
          <a:blip r:embed="rId2" cstate="print"/>
          <a:srcRect/>
          <a:stretch>
            <a:fillRect/>
          </a:stretch>
        </p:blipFill>
        <p:spPr bwMode="auto">
          <a:xfrm>
            <a:off x="1907704" y="3645024"/>
            <a:ext cx="6502350" cy="3560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2800" dirty="0" smtClean="0"/>
              <a:t>Autres </a:t>
            </a:r>
            <a:r>
              <a:rPr lang="fr-BE" sz="2800" dirty="0" smtClean="0"/>
              <a:t>différences entre les </a:t>
            </a:r>
            <a:r>
              <a:rPr lang="fr-BE" sz="2800" dirty="0" smtClean="0"/>
              <a:t>sous-groupes autour de deux critères importants</a:t>
            </a:r>
            <a:endParaRPr lang="fr-BE" sz="2800" dirty="0"/>
          </a:p>
        </p:txBody>
      </p:sp>
      <p:sp>
        <p:nvSpPr>
          <p:cNvPr id="3" name="Espace réservé du contenu 2"/>
          <p:cNvSpPr>
            <a:spLocks noGrp="1"/>
          </p:cNvSpPr>
          <p:nvPr>
            <p:ph sz="quarter" idx="1"/>
          </p:nvPr>
        </p:nvSpPr>
        <p:spPr/>
        <p:txBody>
          <a:bodyPr>
            <a:normAutofit/>
          </a:bodyPr>
          <a:lstStyle/>
          <a:p>
            <a:r>
              <a:rPr lang="fr-BE" dirty="0" smtClean="0"/>
              <a:t>Mobilité internationale: </a:t>
            </a:r>
            <a:r>
              <a:rPr lang="fr-FR" dirty="0"/>
              <a:t>les mères et les pères ont une durée de séjour à l’étranger moindre (médiane : </a:t>
            </a:r>
            <a:r>
              <a:rPr lang="fr-FR" dirty="0" smtClean="0"/>
              <a:t>3 </a:t>
            </a:r>
            <a:r>
              <a:rPr lang="fr-FR" dirty="0"/>
              <a:t>semaines) comparativement aux hommes et femmes sans enfant (respectivement : </a:t>
            </a:r>
            <a:r>
              <a:rPr lang="fr-FR" dirty="0" smtClean="0"/>
              <a:t>4 </a:t>
            </a:r>
            <a:r>
              <a:rPr lang="fr-FR" dirty="0"/>
              <a:t>et </a:t>
            </a:r>
            <a:r>
              <a:rPr lang="fr-FR" dirty="0" smtClean="0"/>
              <a:t>6 </a:t>
            </a:r>
            <a:r>
              <a:rPr lang="fr-FR" dirty="0"/>
              <a:t>semaines</a:t>
            </a:r>
            <a:r>
              <a:rPr lang="fr-FR" dirty="0" smtClean="0"/>
              <a:t>)</a:t>
            </a:r>
          </a:p>
          <a:p>
            <a:r>
              <a:rPr lang="fr-FR" i="1" dirty="0" err="1" smtClean="0"/>
              <a:t>Publish</a:t>
            </a:r>
            <a:r>
              <a:rPr lang="fr-FR" i="1" dirty="0" smtClean="0"/>
              <a:t> or </a:t>
            </a:r>
            <a:r>
              <a:rPr lang="fr-FR" i="1" dirty="0" err="1" smtClean="0"/>
              <a:t>perish</a:t>
            </a:r>
            <a:r>
              <a:rPr lang="fr-FR" dirty="0" smtClean="0"/>
              <a:t>: 92</a:t>
            </a:r>
            <a:r>
              <a:rPr lang="fr-FR" dirty="0"/>
              <a:t> % des hommes sans enfant, 88 % des pères et 79 % des femmes sans enfant disent avoir atteint la </a:t>
            </a:r>
            <a:r>
              <a:rPr lang="fr-FR" dirty="0" smtClean="0"/>
              <a:t>norme de publication annuelle </a:t>
            </a:r>
            <a:r>
              <a:rPr lang="fr-FR" dirty="0"/>
              <a:t>qu’ils entrevoient personnellement contre 62 % des mères.</a:t>
            </a:r>
            <a:endParaRPr lang="fr-BE"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544</TotalTime>
  <Words>1544</Words>
  <Application>Microsoft Office PowerPoint</Application>
  <PresentationFormat>Affichage à l'écran (4:3)</PresentationFormat>
  <Paragraphs>141</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Capitaux</vt:lpstr>
      <vt:lpstr>Chercheur-e-s sous haute tension: carrière scientifique et vie privée</vt:lpstr>
      <vt:lpstr>Pourquoi s’intéresser à l’interférence entre la carrière scientifique et la vie privée des chercheurs ?</vt:lpstr>
      <vt:lpstr>La carrière scientifique en Belgique francophone</vt:lpstr>
      <vt:lpstr>Focus sur les chargé-e-s de recherche</vt:lpstr>
      <vt:lpstr>Méthodologie et échantillon</vt:lpstr>
      <vt:lpstr>Diapositive 6</vt:lpstr>
      <vt:lpstr>Un métier prégnant avec un emploi précaire</vt:lpstr>
      <vt:lpstr>Diapositive 8</vt:lpstr>
      <vt:lpstr>Autres différences entre les sous-groupes autour de deux critères importants</vt:lpstr>
      <vt:lpstr>Un tiraillement</vt:lpstr>
      <vt:lpstr>Une tension</vt:lpstr>
      <vt:lpstr>Des modalités d’atténuation de la tension</vt:lpstr>
      <vt:lpstr>Mères versus Pères (tendances)</vt:lpstr>
      <vt:lpstr>Quatre logiques subjectives</vt:lpstr>
      <vt:lpstr>La recherche comme priorité de vie et le rapport « engagé » au métier</vt:lpstr>
      <vt:lpstr>La conciliation travail-famille et le rapport « optimiste » au métier</vt:lpstr>
      <vt:lpstr>Le conflit travail-famille et le rapport « ambivalent » au métier</vt:lpstr>
      <vt:lpstr>Le désengagement face à l’incertitude et le rapport « distant » au métier</vt:lpstr>
      <vt:lpstr>Pour conclure</vt:lpstr>
      <vt:lpstr>Une figure idéale-typique du chargé de recherches</vt:lpstr>
      <vt:lpstr>Un dispositif de mise sous tension</vt:lpstr>
      <vt:lpstr>Trois faiblesses du dispositif</vt:lpstr>
      <vt:lpstr>Diapositive 23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Chercheur-e-s sous haute tension: carrière scientifique et vie privée</dc:title>
  <dc:creator>fusulier</dc:creator>
  <cp:lastModifiedBy>fusulier</cp:lastModifiedBy>
  <cp:revision>46</cp:revision>
  <dcterms:created xsi:type="dcterms:W3CDTF">2012-09-26T16:31:38Z</dcterms:created>
  <dcterms:modified xsi:type="dcterms:W3CDTF">2012-09-27T11:26:52Z</dcterms:modified>
</cp:coreProperties>
</file>