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85" r:id="rId4"/>
    <p:sldId id="258" r:id="rId5"/>
    <p:sldId id="264" r:id="rId6"/>
    <p:sldId id="265" r:id="rId7"/>
    <p:sldId id="273" r:id="rId8"/>
    <p:sldId id="277" r:id="rId9"/>
    <p:sldId id="278" r:id="rId10"/>
    <p:sldId id="263" r:id="rId11"/>
    <p:sldId id="281" r:id="rId12"/>
    <p:sldId id="280" r:id="rId13"/>
    <p:sldId id="282" r:id="rId14"/>
    <p:sldId id="283" r:id="rId15"/>
    <p:sldId id="28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82" d="100"/>
          <a:sy n="82" d="100"/>
        </p:scale>
        <p:origin x="55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1/30/2019</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1/30/2019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1/30/2019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1/30/2019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1/30/2019</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BE" sz="4000" dirty="0"/>
              <a:t>Lorsque les finalités se cachent derrière les objets </a:t>
            </a:r>
            <a:endParaRPr lang="en-GB" sz="4000" dirty="0"/>
          </a:p>
        </p:txBody>
      </p:sp>
      <p:sp>
        <p:nvSpPr>
          <p:cNvPr id="3" name="Sous-titre 2"/>
          <p:cNvSpPr>
            <a:spLocks noGrp="1"/>
          </p:cNvSpPr>
          <p:nvPr>
            <p:ph type="subTitle" idx="1"/>
          </p:nvPr>
        </p:nvSpPr>
        <p:spPr/>
        <p:txBody>
          <a:bodyPr/>
          <a:lstStyle/>
          <a:p>
            <a:r>
              <a:rPr lang="en-GB" i="1" dirty="0" smtClean="0"/>
              <a:t>Miguel Souto Lopez (UCLouvain – </a:t>
            </a:r>
            <a:r>
              <a:rPr lang="en-GB" i="1" dirty="0" err="1" smtClean="0"/>
              <a:t>Girsef</a:t>
            </a:r>
            <a:r>
              <a:rPr lang="en-GB" i="1" dirty="0" smtClean="0"/>
              <a:t>)</a:t>
            </a:r>
          </a:p>
          <a:p>
            <a:r>
              <a:rPr lang="en-GB" i="1" dirty="0" err="1" smtClean="0"/>
              <a:t>Rocío</a:t>
            </a:r>
            <a:r>
              <a:rPr lang="en-GB" i="1" dirty="0" smtClean="0"/>
              <a:t> Ferrada Hurtado (Universidad </a:t>
            </a:r>
            <a:r>
              <a:rPr lang="en-GB" i="1" dirty="0" err="1" smtClean="0"/>
              <a:t>Católica</a:t>
            </a:r>
            <a:r>
              <a:rPr lang="en-GB" i="1" dirty="0" smtClean="0"/>
              <a:t> del Maule)</a:t>
            </a:r>
            <a:endParaRPr lang="en-GB" i="1"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1728" y="248293"/>
            <a:ext cx="1257300" cy="1005840"/>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902" y="384447"/>
            <a:ext cx="3174797" cy="733532"/>
          </a:xfrm>
          <a:prstGeom prst="rect">
            <a:avLst/>
          </a:prstGeom>
        </p:spPr>
      </p:pic>
    </p:spTree>
    <p:extLst>
      <p:ext uri="{BB962C8B-B14F-4D97-AF65-F5344CB8AC3E}">
        <p14:creationId xmlns:p14="http://schemas.microsoft.com/office/powerpoint/2010/main" val="22216259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sz="3600" dirty="0" smtClean="0"/>
              <a:t>L’importation des instruments européens et des acquis d’apprentissage en Belgique francophone</a:t>
            </a:r>
            <a:endParaRPr lang="fr-BE" sz="3600" dirty="0"/>
          </a:p>
        </p:txBody>
      </p:sp>
      <p:sp>
        <p:nvSpPr>
          <p:cNvPr id="3" name="Espace réservé du contenu 2"/>
          <p:cNvSpPr>
            <a:spLocks noGrp="1"/>
          </p:cNvSpPr>
          <p:nvPr>
            <p:ph idx="1"/>
          </p:nvPr>
        </p:nvSpPr>
        <p:spPr>
          <a:xfrm>
            <a:off x="890336" y="2454443"/>
            <a:ext cx="10419347" cy="3826042"/>
          </a:xfrm>
        </p:spPr>
        <p:txBody>
          <a:bodyPr>
            <a:normAutofit fontScale="85000" lnSpcReduction="20000"/>
          </a:bodyPr>
          <a:lstStyle/>
          <a:p>
            <a:r>
              <a:rPr lang="fr-BE" dirty="0" smtClean="0"/>
              <a:t>Les instruments européens sont formellement non contraignants</a:t>
            </a:r>
          </a:p>
          <a:p>
            <a:r>
              <a:rPr lang="fr-BE" dirty="0" smtClean="0"/>
              <a:t>Ils ont tous été importés en Belgique francophone:</a:t>
            </a:r>
          </a:p>
          <a:p>
            <a:pPr marL="625475">
              <a:buFontTx/>
              <a:buChar char="-"/>
            </a:pPr>
            <a:r>
              <a:rPr lang="fr-BE" dirty="0" smtClean="0"/>
              <a:t>CEC </a:t>
            </a:r>
            <a:r>
              <a:rPr lang="fr-BE" dirty="0" smtClean="0">
                <a:sym typeface="Wingdings" panose="05000000000000000000" pitchFamily="2" charset="2"/>
              </a:rPr>
              <a:t> Cadre francophone des certifications</a:t>
            </a:r>
          </a:p>
          <a:p>
            <a:pPr marL="625475">
              <a:buFontTx/>
              <a:buChar char="-"/>
            </a:pPr>
            <a:r>
              <a:rPr lang="fr-BE" dirty="0" smtClean="0">
                <a:sym typeface="Wingdings" panose="05000000000000000000" pitchFamily="2" charset="2"/>
              </a:rPr>
              <a:t>Cadre Bologne  Cadre des certifications de l’enseignement supérieur</a:t>
            </a:r>
          </a:p>
          <a:p>
            <a:pPr marL="625475">
              <a:buFontTx/>
              <a:buChar char="-"/>
            </a:pPr>
            <a:r>
              <a:rPr lang="fr-BE" dirty="0" smtClean="0">
                <a:sym typeface="Wingdings" panose="05000000000000000000" pitchFamily="2" charset="2"/>
              </a:rPr>
              <a:t>Qualité  Agence pour l’évaluation de la qualité dans l’enseignement supérieur (AEQES: 2002, 2008)</a:t>
            </a:r>
          </a:p>
          <a:p>
            <a:pPr marL="625475">
              <a:buFontTx/>
              <a:buChar char="-"/>
            </a:pPr>
            <a:r>
              <a:rPr lang="fr-BE" dirty="0" smtClean="0">
                <a:sym typeface="Wingdings" panose="05000000000000000000" pitchFamily="2" charset="2"/>
              </a:rPr>
              <a:t>ECTS et supplément au diplôme  généralisés</a:t>
            </a:r>
          </a:p>
          <a:p>
            <a:pPr marL="625475">
              <a:buFontTx/>
              <a:buChar char="-"/>
            </a:pPr>
            <a:r>
              <a:rPr lang="fr-BE" dirty="0" smtClean="0">
                <a:sym typeface="Wingdings" panose="05000000000000000000" pitchFamily="2" charset="2"/>
              </a:rPr>
              <a:t>Acquis d’apprentissage  obligation légale depuis septembre 2014 pour tous les établissements d’enseignement supérieur de définir des AA pour chaque programme</a:t>
            </a:r>
          </a:p>
          <a:p>
            <a:r>
              <a:rPr lang="fr-BE" dirty="0" smtClean="0">
                <a:sym typeface="Wingdings" panose="05000000000000000000" pitchFamily="2" charset="2"/>
              </a:rPr>
              <a:t>Pour les autorités politiques, il s’agit avant tout de se conformer au prescrit européen. A l’exception du CFC, tous les instruments européens ont été importés conformément au prescrit européen</a:t>
            </a:r>
            <a:endParaRPr lang="fr-BE" dirty="0"/>
          </a:p>
        </p:txBody>
      </p:sp>
    </p:spTree>
    <p:extLst>
      <p:ext uri="{BB962C8B-B14F-4D97-AF65-F5344CB8AC3E}">
        <p14:creationId xmlns:p14="http://schemas.microsoft.com/office/powerpoint/2010/main" val="2889159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914401" y="637674"/>
            <a:ext cx="10262936" cy="5606715"/>
          </a:xfrm>
          <a:prstGeom prst="rect">
            <a:avLst/>
          </a:prstGeom>
        </p:spPr>
        <p:txBody>
          <a:bodyPr>
            <a:normAutofit lnSpcReduction="1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342900" indent="-342900"/>
            <a:r>
              <a:rPr lang="fr-BE" dirty="0" smtClean="0"/>
              <a:t>Chaque université a importé les AA de façon spécifique, en anticipant la législation. </a:t>
            </a:r>
          </a:p>
          <a:p>
            <a:pPr marL="342900" indent="-342900"/>
            <a:r>
              <a:rPr lang="fr-BE" dirty="0" smtClean="0"/>
              <a:t>Malgré des processus différents, les justifications des acteurs chargés de l’importation des AA dans leur université convergent.</a:t>
            </a:r>
          </a:p>
          <a:p>
            <a:pPr marL="625475">
              <a:buFontTx/>
              <a:buChar char="-"/>
            </a:pPr>
            <a:r>
              <a:rPr lang="fr-BE" dirty="0" smtClean="0"/>
              <a:t>Autorités académiques: les AA permettent de gérer plus facilement les programmes d’enseignement et le travail des enseignants</a:t>
            </a:r>
          </a:p>
          <a:p>
            <a:pPr marL="625475">
              <a:buFontTx/>
              <a:buChar char="-"/>
            </a:pPr>
            <a:r>
              <a:rPr lang="fr-BE" dirty="0" smtClean="0"/>
              <a:t>Experts en pédagogie: renforcer la cohérence des programmes et l’alignement pédagogique, clarifier le contrat didactique afin de favoriser la réussite des étudiants, favoriser l’insertion socioprofessionnelle des diplômés.</a:t>
            </a:r>
          </a:p>
          <a:p>
            <a:pPr>
              <a:buFont typeface="Wingdings" panose="05000000000000000000" pitchFamily="2" charset="2"/>
              <a:buChar char="è"/>
            </a:pPr>
            <a:r>
              <a:rPr lang="fr-BE" dirty="0" smtClean="0">
                <a:sym typeface="Wingdings" panose="05000000000000000000" pitchFamily="2" charset="2"/>
              </a:rPr>
              <a:t>Jamais le projet européen n’a été mentionné.</a:t>
            </a:r>
          </a:p>
          <a:p>
            <a:pPr>
              <a:buFont typeface="Wingdings" panose="05000000000000000000" pitchFamily="2" charset="2"/>
              <a:buChar char="è"/>
            </a:pPr>
            <a:r>
              <a:rPr lang="fr-BE" dirty="0" smtClean="0">
                <a:sym typeface="Wingdings" panose="05000000000000000000" pitchFamily="2" charset="2"/>
              </a:rPr>
              <a:t>Registre d’efficacité et d’équité: comment améliorer la qualité des programmes et des apprentissages de tous les étudiants?</a:t>
            </a:r>
          </a:p>
          <a:p>
            <a:pPr>
              <a:buFont typeface="Wingdings" panose="05000000000000000000" pitchFamily="2" charset="2"/>
              <a:buChar char="è"/>
            </a:pPr>
            <a:r>
              <a:rPr lang="fr-BE" dirty="0" smtClean="0"/>
              <a:t>La légitimation des AA n’est donc pas celle de former des citoyens actifs ni de répondre à l’agenda européen</a:t>
            </a:r>
          </a:p>
        </p:txBody>
      </p:sp>
    </p:spTree>
    <p:extLst>
      <p:ext uri="{BB962C8B-B14F-4D97-AF65-F5344CB8AC3E}">
        <p14:creationId xmlns:p14="http://schemas.microsoft.com/office/powerpoint/2010/main" val="273951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Conclusion</a:t>
            </a:r>
            <a:endParaRPr lang="en-GB" dirty="0"/>
          </a:p>
        </p:txBody>
      </p:sp>
      <p:sp>
        <p:nvSpPr>
          <p:cNvPr id="3" name="Espace réservé du contenu 2"/>
          <p:cNvSpPr>
            <a:spLocks noGrp="1"/>
          </p:cNvSpPr>
          <p:nvPr>
            <p:ph idx="1"/>
          </p:nvPr>
        </p:nvSpPr>
        <p:spPr>
          <a:xfrm>
            <a:off x="821094" y="2426677"/>
            <a:ext cx="10534261" cy="3815503"/>
          </a:xfrm>
        </p:spPr>
        <p:txBody>
          <a:bodyPr>
            <a:normAutofit fontScale="92500" lnSpcReduction="20000"/>
          </a:bodyPr>
          <a:lstStyle/>
          <a:p>
            <a:r>
              <a:rPr lang="fr-BE" dirty="0" smtClean="0"/>
              <a:t>Chaque instrument s’inscrit dans une politique publique particulière et crée une configuration d’acteurs reliés dans une chaîne d’interdépendances</a:t>
            </a:r>
          </a:p>
          <a:p>
            <a:pPr marL="342900" indent="-342900"/>
            <a:r>
              <a:rPr lang="fr-BE" dirty="0"/>
              <a:t>Travail de coordination des acteurs:</a:t>
            </a:r>
          </a:p>
          <a:p>
            <a:pPr marL="625475">
              <a:buFontTx/>
              <a:buChar char="-"/>
            </a:pPr>
            <a:r>
              <a:rPr lang="fr-BE" dirty="0"/>
              <a:t>Les pouvoirs publics sont responsables de l’importation des instruments </a:t>
            </a:r>
            <a:r>
              <a:rPr lang="fr-BE" dirty="0" smtClean="0"/>
              <a:t>européens. Ils légifèrent en ce sens et imposent la généralisation des AA</a:t>
            </a:r>
          </a:p>
          <a:p>
            <a:pPr marL="625475">
              <a:buFontTx/>
              <a:buChar char="-"/>
            </a:pPr>
            <a:r>
              <a:rPr lang="fr-BE" dirty="0" smtClean="0"/>
              <a:t>Les autorités académiques définissent une politique institutionnelle de mise en œuvre des AA et des instruments européens tels qu’ils ont été importés en Belgique francophone</a:t>
            </a:r>
          </a:p>
          <a:p>
            <a:pPr marL="625475">
              <a:buFontTx/>
              <a:buChar char="-"/>
            </a:pPr>
            <a:r>
              <a:rPr lang="fr-BE" dirty="0" smtClean="0"/>
              <a:t>Conseillers pédagogiques accompagnent la mise en œuvre des AA dans leur université d’appartenance</a:t>
            </a:r>
          </a:p>
          <a:p>
            <a:pPr>
              <a:buFont typeface="Wingdings" panose="05000000000000000000" pitchFamily="2" charset="2"/>
              <a:buChar char="è"/>
            </a:pPr>
            <a:r>
              <a:rPr lang="fr-BE" dirty="0" smtClean="0">
                <a:sym typeface="Wingdings" panose="05000000000000000000" pitchFamily="2" charset="2"/>
              </a:rPr>
              <a:t>Le travail des conseillers pédagogiques </a:t>
            </a:r>
            <a:r>
              <a:rPr lang="fr-BE" dirty="0" smtClean="0">
                <a:sym typeface="Wingdings" panose="05000000000000000000" pitchFamily="2" charset="2"/>
              </a:rPr>
              <a:t>(mais aussi des enseignants) est </a:t>
            </a:r>
            <a:r>
              <a:rPr lang="fr-BE" dirty="0" smtClean="0">
                <a:sym typeface="Wingdings" panose="05000000000000000000" pitchFamily="2" charset="2"/>
              </a:rPr>
              <a:t>une condition nécessaire à la mise en œuvre des instruments européens. </a:t>
            </a:r>
          </a:p>
        </p:txBody>
      </p:sp>
    </p:spTree>
    <p:extLst>
      <p:ext uri="{BB962C8B-B14F-4D97-AF65-F5344CB8AC3E}">
        <p14:creationId xmlns:p14="http://schemas.microsoft.com/office/powerpoint/2010/main" val="117295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914401" y="637674"/>
            <a:ext cx="10262936" cy="5606715"/>
          </a:xfrm>
          <a:prstGeom prst="rect">
            <a:avLst/>
          </a:prstGeom>
        </p:spPr>
        <p:txBody>
          <a:bodyPr>
            <a:normAutofit fontScale="92500" lnSpcReduction="2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fr-BE" dirty="0"/>
              <a:t>La mise en relation des instruments implique une mise en relation des chaînes d’interdépendances</a:t>
            </a:r>
          </a:p>
          <a:p>
            <a:pPr marL="620713">
              <a:buFont typeface="Wingdings" panose="05000000000000000000" pitchFamily="2" charset="2"/>
              <a:buChar char="è"/>
            </a:pPr>
            <a:r>
              <a:rPr lang="fr-BE" dirty="0" smtClean="0"/>
              <a:t>Les </a:t>
            </a:r>
            <a:r>
              <a:rPr lang="fr-BE" dirty="0"/>
              <a:t>instruments ainsi reliés produisent une « infrastructure invisible » (Star &amp; Griesemer, 1989) de coordination qui est assurée par la mise en œuvre des acquis </a:t>
            </a:r>
            <a:r>
              <a:rPr lang="fr-BE" dirty="0" smtClean="0"/>
              <a:t>d’apprentissage</a:t>
            </a:r>
            <a:endParaRPr lang="fr-BE" dirty="0"/>
          </a:p>
          <a:p>
            <a:pPr marL="269875" indent="-269875"/>
            <a:endParaRPr lang="fr-BE" dirty="0" smtClean="0">
              <a:sym typeface="Wingdings" panose="05000000000000000000" pitchFamily="2" charset="2"/>
            </a:endParaRPr>
          </a:p>
          <a:p>
            <a:pPr marL="269875" indent="-269875"/>
            <a:r>
              <a:rPr lang="fr-BE" dirty="0" smtClean="0">
                <a:sym typeface="Wingdings" panose="05000000000000000000" pitchFamily="2" charset="2"/>
              </a:rPr>
              <a:t>Appropriations </a:t>
            </a:r>
            <a:r>
              <a:rPr lang="fr-BE" dirty="0">
                <a:sym typeface="Wingdings" panose="05000000000000000000" pitchFamily="2" charset="2"/>
              </a:rPr>
              <a:t>différenciées des AA selon les significations investies</a:t>
            </a:r>
          </a:p>
          <a:p>
            <a:pPr marL="625475">
              <a:buFontTx/>
              <a:buChar char="-"/>
            </a:pPr>
            <a:r>
              <a:rPr lang="fr-BE" b="1" dirty="0" smtClean="0">
                <a:solidFill>
                  <a:schemeClr val="accent1">
                    <a:lumMod val="75000"/>
                  </a:schemeClr>
                </a:solidFill>
              </a:rPr>
              <a:t>Commission</a:t>
            </a:r>
            <a:r>
              <a:rPr lang="fr-BE" dirty="0" smtClean="0"/>
              <a:t>: description standardisée des compétences des individus, mise en relation des systèmes d’apprentissage et de VAE à l’intérieur d’un pays et entre pays européens en vue de poursuivre l’intégration du marché du travail européen et de produire une main-d’œuvre flexible et adaptable</a:t>
            </a:r>
          </a:p>
          <a:p>
            <a:pPr marL="625475">
              <a:buFontTx/>
              <a:buChar char="-"/>
            </a:pPr>
            <a:r>
              <a:rPr lang="fr-BE" b="1" dirty="0" smtClean="0">
                <a:solidFill>
                  <a:schemeClr val="accent1">
                    <a:lumMod val="75000"/>
                  </a:schemeClr>
                </a:solidFill>
              </a:rPr>
              <a:t>Autorités politiques belges francophones</a:t>
            </a:r>
            <a:r>
              <a:rPr lang="fr-BE" dirty="0" smtClean="0"/>
              <a:t>: élément technique adossé aux instruments européens vis-à-vis desquels prédomine une logique de conformité</a:t>
            </a:r>
          </a:p>
          <a:p>
            <a:pPr marL="625475">
              <a:buFontTx/>
              <a:buChar char="-"/>
            </a:pPr>
            <a:r>
              <a:rPr lang="fr-BE" b="1" dirty="0" smtClean="0">
                <a:solidFill>
                  <a:schemeClr val="accent1">
                    <a:lumMod val="75000"/>
                  </a:schemeClr>
                </a:solidFill>
              </a:rPr>
              <a:t>Autorités académiques et experts en pédagogie</a:t>
            </a:r>
            <a:r>
              <a:rPr lang="fr-BE" dirty="0" smtClean="0"/>
              <a:t>: concept pédagogique au service de la gestion des programmes, du renforcement de leur cohérence et de la qualité des apprentissages, de l’égalité des chances, de l’insertion socioprofessionnelle des diplômés</a:t>
            </a:r>
          </a:p>
          <a:p>
            <a:pPr marL="342900" indent="-342900"/>
            <a:endParaRPr lang="fr-BE" dirty="0" smtClean="0"/>
          </a:p>
        </p:txBody>
      </p:sp>
    </p:spTree>
    <p:extLst>
      <p:ext uri="{BB962C8B-B14F-4D97-AF65-F5344CB8AC3E}">
        <p14:creationId xmlns:p14="http://schemas.microsoft.com/office/powerpoint/2010/main" val="195112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867508" y="2133601"/>
            <a:ext cx="10515600" cy="2602522"/>
          </a:xfrm>
          <a:prstGeom prst="rect">
            <a:avLst/>
          </a:prstGeom>
        </p:spPr>
        <p:txBody>
          <a:bodyPr>
            <a:normAutofit fontScale="92500" lnSpcReduction="1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342900" indent="-342900"/>
            <a:r>
              <a:rPr lang="fr-BE" dirty="0"/>
              <a:t>Ces divergences d’interprétation sont cadrées par l’architecture de </a:t>
            </a:r>
            <a:r>
              <a:rPr lang="fr-BE" dirty="0" smtClean="0"/>
              <a:t>l’objet: </a:t>
            </a:r>
            <a:endParaRPr lang="fr-BE" dirty="0"/>
          </a:p>
          <a:p>
            <a:pPr marL="625475">
              <a:buFontTx/>
              <a:buChar char="-"/>
            </a:pPr>
            <a:r>
              <a:rPr lang="fr-BE" dirty="0"/>
              <a:t>quels que soient l’univers de sens et la finalité poursuivie, la formalisation de l’usage technique des AA est invariablement la même. </a:t>
            </a:r>
          </a:p>
          <a:p>
            <a:pPr marL="625475">
              <a:buFontTx/>
              <a:buChar char="-"/>
            </a:pPr>
            <a:r>
              <a:rPr lang="fr-BE" dirty="0"/>
              <a:t>AA = un concept pédagogique qui sert à décrire des niveaux de compétences et à partir duquel sont définis des objectifs d’apprentissage qui doivent présider à la construction des programmes d’enseignement, sont imaginées des activités d’apprentissage et des modalités d’évaluation des étudiants (alignement pédagogique)</a:t>
            </a:r>
          </a:p>
          <a:p>
            <a:pPr marL="0" indent="0">
              <a:buNone/>
            </a:pPr>
            <a:endParaRPr lang="fr-BE" dirty="0" smtClean="0">
              <a:sym typeface="Wingdings" panose="05000000000000000000" pitchFamily="2" charset="2"/>
            </a:endParaRPr>
          </a:p>
        </p:txBody>
      </p:sp>
    </p:spTree>
    <p:extLst>
      <p:ext uri="{BB962C8B-B14F-4D97-AF65-F5344CB8AC3E}">
        <p14:creationId xmlns:p14="http://schemas.microsoft.com/office/powerpoint/2010/main" val="340807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879231" y="1430216"/>
            <a:ext cx="10445261" cy="3938954"/>
          </a:xfrm>
          <a:prstGeom prst="rect">
            <a:avLst/>
          </a:prstGeom>
        </p:spPr>
        <p:txBody>
          <a:bodyPr>
            <a:normAutofit fontScale="925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fr-BE" dirty="0" smtClean="0">
                <a:sym typeface="Wingdings" panose="05000000000000000000" pitchFamily="2" charset="2"/>
              </a:rPr>
              <a:t>Acteurs </a:t>
            </a:r>
            <a:r>
              <a:rPr lang="fr-BE" dirty="0">
                <a:sym typeface="Wingdings" panose="05000000000000000000" pitchFamily="2" charset="2"/>
              </a:rPr>
              <a:t>hétérogènes ne partageant pas les mêmes visions de l’enseignement supérieur et poursuivant des finalités </a:t>
            </a:r>
            <a:r>
              <a:rPr lang="fr-BE" dirty="0" smtClean="0">
                <a:sym typeface="Wingdings" panose="05000000000000000000" pitchFamily="2" charset="2"/>
              </a:rPr>
              <a:t>propres</a:t>
            </a:r>
          </a:p>
          <a:p>
            <a:pPr marL="620713">
              <a:buFont typeface="Wingdings" panose="05000000000000000000" pitchFamily="2" charset="2"/>
              <a:buChar char="è"/>
            </a:pPr>
            <a:r>
              <a:rPr lang="fr-BE" dirty="0" smtClean="0">
                <a:sym typeface="Wingdings" panose="05000000000000000000" pitchFamily="2" charset="2"/>
              </a:rPr>
              <a:t>Alliance </a:t>
            </a:r>
            <a:r>
              <a:rPr lang="fr-BE" dirty="0">
                <a:sym typeface="Wingdings" panose="05000000000000000000" pitchFamily="2" charset="2"/>
              </a:rPr>
              <a:t>objective et renforcement mutuel des </a:t>
            </a:r>
            <a:r>
              <a:rPr lang="fr-BE" dirty="0" smtClean="0">
                <a:sym typeface="Wingdings" panose="05000000000000000000" pitchFamily="2" charset="2"/>
              </a:rPr>
              <a:t>acteurs</a:t>
            </a:r>
          </a:p>
          <a:p>
            <a:pPr>
              <a:buFont typeface="Wingdings" panose="05000000000000000000" pitchFamily="2" charset="2"/>
              <a:buChar char="è"/>
            </a:pPr>
            <a:endParaRPr lang="fr-BE" dirty="0" smtClean="0">
              <a:sym typeface="Wingdings" panose="05000000000000000000" pitchFamily="2" charset="2"/>
            </a:endParaRPr>
          </a:p>
          <a:p>
            <a:r>
              <a:rPr lang="fr-BE" dirty="0" smtClean="0">
                <a:sym typeface="Wingdings" panose="05000000000000000000" pitchFamily="2" charset="2"/>
              </a:rPr>
              <a:t>Peu importe que les acteurs adhèrent à la vision européenne de l’enseignement supérieur. </a:t>
            </a:r>
          </a:p>
          <a:p>
            <a:r>
              <a:rPr lang="fr-BE" dirty="0" smtClean="0">
                <a:sym typeface="Wingdings" panose="05000000000000000000" pitchFamily="2" charset="2"/>
              </a:rPr>
              <a:t>Au contraire, c’est parce que les AA autorisent des finalités diverses et des inscriptions dans des univers de sens différents que les acteurs sont susceptibles de les approprier et de se comporter de façon conforme à ce qui est attendu d’eux par un acteur capable d’orienter leurs conduites, en l’occurrence l’Union européenne.</a:t>
            </a:r>
          </a:p>
        </p:txBody>
      </p:sp>
    </p:spTree>
    <p:extLst>
      <p:ext uri="{BB962C8B-B14F-4D97-AF65-F5344CB8AC3E}">
        <p14:creationId xmlns:p14="http://schemas.microsoft.com/office/powerpoint/2010/main" val="66606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Introduction</a:t>
            </a:r>
            <a:endParaRPr lang="en-GB" dirty="0"/>
          </a:p>
        </p:txBody>
      </p:sp>
      <p:sp>
        <p:nvSpPr>
          <p:cNvPr id="3" name="Espace réservé du contenu 2"/>
          <p:cNvSpPr>
            <a:spLocks noGrp="1"/>
          </p:cNvSpPr>
          <p:nvPr>
            <p:ph idx="1"/>
          </p:nvPr>
        </p:nvSpPr>
        <p:spPr>
          <a:xfrm>
            <a:off x="782053" y="2430379"/>
            <a:ext cx="10575758" cy="3958389"/>
          </a:xfrm>
        </p:spPr>
        <p:txBody>
          <a:bodyPr>
            <a:normAutofit fontScale="92500" lnSpcReduction="20000"/>
          </a:bodyPr>
          <a:lstStyle/>
          <a:p>
            <a:r>
              <a:rPr lang="fr-BE" dirty="0" smtClean="0"/>
              <a:t>Processus de Bologne: 48 États européens</a:t>
            </a:r>
          </a:p>
          <a:p>
            <a:pPr marL="596900" indent="-342900">
              <a:buFontTx/>
              <a:buChar char="-"/>
            </a:pPr>
            <a:r>
              <a:rPr lang="fr-BE" dirty="0" smtClean="0"/>
              <a:t>Questions de la coordination du travail des acteurs </a:t>
            </a:r>
          </a:p>
          <a:p>
            <a:pPr marL="596900" indent="-342900">
              <a:buFontTx/>
              <a:buChar char="-"/>
            </a:pPr>
            <a:r>
              <a:rPr lang="fr-BE" dirty="0" smtClean="0"/>
              <a:t>et des finalités attribuées à l’enseignement supérieur …</a:t>
            </a:r>
          </a:p>
          <a:p>
            <a:pPr marL="596900" indent="-342900">
              <a:buFontTx/>
              <a:buChar char="-"/>
            </a:pPr>
            <a:r>
              <a:rPr lang="fr-BE" dirty="0" smtClean="0"/>
              <a:t>…au départ d’une recherche portant sur l’introduction des acquis d’apprentissage </a:t>
            </a:r>
            <a:r>
              <a:rPr lang="fr-BE" dirty="0" smtClean="0"/>
              <a:t>et d’instruments politiques européens dans </a:t>
            </a:r>
            <a:r>
              <a:rPr lang="fr-BE" dirty="0" smtClean="0"/>
              <a:t>l’enseignement supérieur belge francophone (Souto Lopez, 2016)</a:t>
            </a:r>
          </a:p>
          <a:p>
            <a:pPr marL="539750">
              <a:buFont typeface="Wingdings" panose="05000000000000000000" pitchFamily="2" charset="2"/>
              <a:buChar char="è"/>
            </a:pPr>
            <a:endParaRPr lang="fr-BE" dirty="0" smtClean="0"/>
          </a:p>
          <a:p>
            <a:r>
              <a:rPr lang="fr-BE" dirty="0" smtClean="0"/>
              <a:t>Perspective: les objets médiatisent les rapports sociaux. Ils assurent la coordination du travail des acteurs et peuvent être investis de significations diverses</a:t>
            </a:r>
          </a:p>
          <a:p>
            <a:pPr marL="539750">
              <a:buFont typeface="Wingdings" panose="05000000000000000000" pitchFamily="2" charset="2"/>
              <a:buChar char="è"/>
            </a:pPr>
            <a:r>
              <a:rPr lang="fr-BE" dirty="0" smtClean="0">
                <a:sym typeface="Wingdings" panose="05000000000000000000" pitchFamily="2" charset="2"/>
              </a:rPr>
              <a:t>Coexistence relativement pacifique de finalités diverses</a:t>
            </a:r>
          </a:p>
          <a:p>
            <a:pPr marL="457200" indent="-457200">
              <a:buAutoNum type="arabicPeriod"/>
            </a:pPr>
            <a:endParaRPr lang="fr-BE" dirty="0" smtClean="0"/>
          </a:p>
        </p:txBody>
      </p:sp>
    </p:spTree>
    <p:extLst>
      <p:ext uri="{BB962C8B-B14F-4D97-AF65-F5344CB8AC3E}">
        <p14:creationId xmlns:p14="http://schemas.microsoft.com/office/powerpoint/2010/main" val="422901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Le </a:t>
            </a:r>
            <a:r>
              <a:rPr lang="en-GB" dirty="0" err="1" smtClean="0"/>
              <a:t>processus</a:t>
            </a:r>
            <a:r>
              <a:rPr lang="en-GB" dirty="0" smtClean="0"/>
              <a:t> de </a:t>
            </a:r>
            <a:r>
              <a:rPr lang="en-GB" dirty="0" err="1" smtClean="0"/>
              <a:t>Bologne</a:t>
            </a:r>
            <a:endParaRPr lang="en-GB" dirty="0"/>
          </a:p>
        </p:txBody>
      </p:sp>
      <p:sp>
        <p:nvSpPr>
          <p:cNvPr id="5" name="Espace réservé du contenu 2"/>
          <p:cNvSpPr txBox="1">
            <a:spLocks/>
          </p:cNvSpPr>
          <p:nvPr/>
        </p:nvSpPr>
        <p:spPr>
          <a:xfrm>
            <a:off x="1295403" y="2610117"/>
            <a:ext cx="9601196" cy="2782977"/>
          </a:xfrm>
          <a:prstGeom prst="rect">
            <a:avLst/>
          </a:prstGeom>
        </p:spPr>
        <p:txBody>
          <a:bodyPr>
            <a:normAutofit fontScale="925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fr-BE" dirty="0" smtClean="0">
                <a:sym typeface="Wingdings" panose="05000000000000000000" pitchFamily="2" charset="2"/>
              </a:rPr>
              <a:t>1998: Déclaration de la Sorbonne</a:t>
            </a:r>
          </a:p>
          <a:p>
            <a:r>
              <a:rPr lang="fr-BE" dirty="0" smtClean="0">
                <a:sym typeface="Wingdings" panose="05000000000000000000" pitchFamily="2" charset="2"/>
              </a:rPr>
              <a:t>1999: lancement du processus de Bologne (29 pays signataires, 48 États aujourd’hui)</a:t>
            </a:r>
          </a:p>
          <a:p>
            <a:r>
              <a:rPr lang="fr-BE" dirty="0" smtClean="0">
                <a:sym typeface="Wingdings" panose="05000000000000000000" pitchFamily="2" charset="2"/>
              </a:rPr>
              <a:t>En 2001, la Commission a intégré le processus et, à partir de 2003, en a pris progressivement le pilotage (Croché, 2010)</a:t>
            </a:r>
          </a:p>
          <a:p>
            <a:r>
              <a:rPr lang="fr-BE" dirty="0" smtClean="0">
                <a:sym typeface="Wingdings" panose="05000000000000000000" pitchFamily="2" charset="2"/>
              </a:rPr>
              <a:t>Elle y est parvenue grâce à ses capacités de financement et de coordination à l’échelle européenne</a:t>
            </a:r>
            <a:endParaRPr lang="fr-BE" dirty="0">
              <a:sym typeface="Wingdings" panose="05000000000000000000" pitchFamily="2" charset="2"/>
            </a:endParaRPr>
          </a:p>
        </p:txBody>
      </p:sp>
    </p:spTree>
    <p:extLst>
      <p:ext uri="{BB962C8B-B14F-4D97-AF65-F5344CB8AC3E}">
        <p14:creationId xmlns:p14="http://schemas.microsoft.com/office/powerpoint/2010/main" val="865874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L’enseignement supérieur au service du projet de société européen</a:t>
            </a:r>
            <a:endParaRPr lang="fr-BE" dirty="0"/>
          </a:p>
        </p:txBody>
      </p:sp>
      <p:sp>
        <p:nvSpPr>
          <p:cNvPr id="3" name="Espace réservé du contenu 2"/>
          <p:cNvSpPr>
            <a:spLocks noGrp="1"/>
          </p:cNvSpPr>
          <p:nvPr>
            <p:ph idx="1"/>
          </p:nvPr>
        </p:nvSpPr>
        <p:spPr>
          <a:xfrm>
            <a:off x="1295401" y="2556931"/>
            <a:ext cx="9601196" cy="3591205"/>
          </a:xfrm>
        </p:spPr>
        <p:txBody>
          <a:bodyPr>
            <a:normAutofit fontScale="85000" lnSpcReduction="10000"/>
          </a:bodyPr>
          <a:lstStyle/>
          <a:p>
            <a:r>
              <a:rPr lang="fr-BE" dirty="0" smtClean="0"/>
              <a:t>Projet de société européen (Conseil européen, 2000; CE, 2000; CE, 2010)</a:t>
            </a:r>
          </a:p>
          <a:p>
            <a:pPr marL="625475">
              <a:buFontTx/>
              <a:buChar char="-"/>
            </a:pPr>
            <a:r>
              <a:rPr lang="fr-BE" dirty="0" smtClean="0"/>
              <a:t>Economie de la connaissance</a:t>
            </a:r>
          </a:p>
          <a:p>
            <a:pPr marL="625475">
              <a:buFontTx/>
              <a:buChar char="-"/>
            </a:pPr>
            <a:r>
              <a:rPr lang="fr-BE" dirty="0" smtClean="0"/>
              <a:t>Innovation technologique comme moteur de la croissance économique</a:t>
            </a:r>
          </a:p>
          <a:p>
            <a:pPr marL="625475">
              <a:buFontTx/>
              <a:buChar char="-"/>
            </a:pPr>
            <a:r>
              <a:rPr lang="fr-BE" dirty="0" smtClean="0"/>
              <a:t>Pénurie de main-d’œuvre et risque de chômage structurel</a:t>
            </a:r>
          </a:p>
          <a:p>
            <a:pPr marL="625475">
              <a:buFontTx/>
              <a:buChar char="-"/>
            </a:pPr>
            <a:r>
              <a:rPr lang="fr-BE" dirty="0" smtClean="0"/>
              <a:t>État social actif et citoyens actifs</a:t>
            </a:r>
          </a:p>
          <a:p>
            <a:pPr marL="901700">
              <a:buFont typeface="Wingdings" panose="05000000000000000000" pitchFamily="2" charset="2"/>
              <a:buChar char="è"/>
            </a:pPr>
            <a:r>
              <a:rPr lang="fr-BE" dirty="0" smtClean="0">
                <a:sym typeface="Wingdings" panose="05000000000000000000" pitchFamily="2" charset="2"/>
              </a:rPr>
              <a:t>L’enseignement supérieur devient un pilier de la stratégie européenne pour la croissance et l’emploi</a:t>
            </a:r>
          </a:p>
          <a:p>
            <a:pPr marL="901700">
              <a:buFont typeface="Wingdings" panose="05000000000000000000" pitchFamily="2" charset="2"/>
              <a:buChar char="è"/>
            </a:pPr>
            <a:r>
              <a:rPr lang="fr-BE" dirty="0" smtClean="0">
                <a:sym typeface="Wingdings" panose="05000000000000000000" pitchFamily="2" charset="2"/>
              </a:rPr>
              <a:t>Production d’une main-d’œuvre hautement qualifiée capable de s’adapter aux transformations rapides des besoins en qualification du marché du travail (EFTLV)</a:t>
            </a:r>
          </a:p>
        </p:txBody>
      </p:sp>
    </p:spTree>
    <p:extLst>
      <p:ext uri="{BB962C8B-B14F-4D97-AF65-F5344CB8AC3E}">
        <p14:creationId xmlns:p14="http://schemas.microsoft.com/office/powerpoint/2010/main" val="1237329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926433" y="1443790"/>
            <a:ext cx="10347157" cy="3922294"/>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fr-BE" dirty="0" smtClean="0"/>
              <a:t>2003: les ministres européens de l’enseignement supérieur ont intégré les objectifs de Lisbonne au processus de Bologne (Communiqué de Berlin, 2003):</a:t>
            </a:r>
            <a:endParaRPr lang="fr-BE" dirty="0"/>
          </a:p>
          <a:p>
            <a:pPr marL="541338" indent="0" algn="just">
              <a:buNone/>
            </a:pPr>
            <a:r>
              <a:rPr lang="fr-BE" i="1" dirty="0" smtClean="0"/>
              <a:t>« Les </a:t>
            </a:r>
            <a:r>
              <a:rPr lang="fr-BE" i="1" dirty="0"/>
              <a:t>Ministres tiennent pleinement compte des conclusions du Conseil européen de Lisbonne (</a:t>
            </a:r>
            <a:r>
              <a:rPr lang="fr-BE" i="1" dirty="0" smtClean="0"/>
              <a:t>en 2000</a:t>
            </a:r>
            <a:r>
              <a:rPr lang="fr-BE" i="1" dirty="0"/>
              <a:t>) </a:t>
            </a:r>
            <a:r>
              <a:rPr lang="fr-BE" i="1" dirty="0" smtClean="0"/>
              <a:t>et </a:t>
            </a:r>
            <a:r>
              <a:rPr lang="fr-BE" i="1" dirty="0"/>
              <a:t>de Barcelone (en 2002) qui visent à faire de l’Europe </a:t>
            </a:r>
            <a:r>
              <a:rPr lang="fr-BE" i="1" dirty="0" smtClean="0"/>
              <a:t>"l’économie </a:t>
            </a:r>
            <a:r>
              <a:rPr lang="fr-BE" i="1" dirty="0"/>
              <a:t>de la connaissance </a:t>
            </a:r>
            <a:r>
              <a:rPr lang="fr-BE" i="1" dirty="0" smtClean="0"/>
              <a:t>la plus </a:t>
            </a:r>
            <a:r>
              <a:rPr lang="fr-BE" i="1" dirty="0"/>
              <a:t>compétitive et la plus dynamique du monde, capable d’une croissance économique durable</a:t>
            </a:r>
            <a:r>
              <a:rPr lang="fr-BE" i="1" dirty="0" smtClean="0"/>
              <a:t>, assortie </a:t>
            </a:r>
            <a:r>
              <a:rPr lang="fr-BE" i="1" dirty="0"/>
              <a:t>d’une amélioration quantitative et qualitative de l’emploi et d’une plus grande </a:t>
            </a:r>
            <a:r>
              <a:rPr lang="fr-BE" i="1" dirty="0" smtClean="0"/>
              <a:t>cohésion sociale", </a:t>
            </a:r>
            <a:r>
              <a:rPr lang="fr-BE" i="1" dirty="0"/>
              <a:t>et qui nécessitent de développer davantage d'activités et une coopération plus </a:t>
            </a:r>
            <a:r>
              <a:rPr lang="fr-BE" i="1" dirty="0" smtClean="0"/>
              <a:t>étroite dans </a:t>
            </a:r>
            <a:r>
              <a:rPr lang="fr-BE" i="1" dirty="0"/>
              <a:t>le contexte du Processus de </a:t>
            </a:r>
            <a:r>
              <a:rPr lang="fr-BE" i="1" dirty="0" smtClean="0"/>
              <a:t>Bologne »</a:t>
            </a:r>
            <a:r>
              <a:rPr lang="fr-BE" dirty="0" smtClean="0"/>
              <a:t> (id.:1).</a:t>
            </a:r>
            <a:endParaRPr lang="fr-BE" dirty="0"/>
          </a:p>
        </p:txBody>
      </p:sp>
    </p:spTree>
    <p:extLst>
      <p:ext uri="{BB962C8B-B14F-4D97-AF65-F5344CB8AC3E}">
        <p14:creationId xmlns:p14="http://schemas.microsoft.com/office/powerpoint/2010/main" val="700844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txBox="1">
            <a:spLocks/>
          </p:cNvSpPr>
          <p:nvPr/>
        </p:nvSpPr>
        <p:spPr>
          <a:xfrm>
            <a:off x="765111" y="1443789"/>
            <a:ext cx="10655558" cy="4359851"/>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fr-BE" dirty="0" smtClean="0"/>
              <a:t>L’un des moyens de la Commission européenne est sa contribution à l’élaboration de certains instruments de coordination: </a:t>
            </a:r>
          </a:p>
          <a:p>
            <a:pPr marL="625475">
              <a:buFontTx/>
              <a:buChar char="-"/>
            </a:pPr>
            <a:r>
              <a:rPr lang="fr-BE" dirty="0" smtClean="0"/>
              <a:t>Système ECTS </a:t>
            </a:r>
          </a:p>
          <a:p>
            <a:pPr marL="625475">
              <a:buFontTx/>
              <a:buChar char="-"/>
            </a:pPr>
            <a:r>
              <a:rPr lang="fr-BE" dirty="0" smtClean="0"/>
              <a:t>Supplément au diplôme </a:t>
            </a:r>
          </a:p>
          <a:p>
            <a:pPr marL="625475">
              <a:buFontTx/>
              <a:buChar char="-"/>
            </a:pPr>
            <a:r>
              <a:rPr lang="fr-BE" dirty="0" smtClean="0"/>
              <a:t>Assurance qualité </a:t>
            </a:r>
          </a:p>
          <a:p>
            <a:pPr marL="625475">
              <a:buFontTx/>
              <a:buChar char="-"/>
            </a:pPr>
            <a:r>
              <a:rPr lang="fr-BE" dirty="0" smtClean="0"/>
              <a:t>Cadre global des qualifications pour l’espace européen de l’enseignement supérieur (Cadre Bologne)</a:t>
            </a:r>
          </a:p>
          <a:p>
            <a:pPr marL="625475">
              <a:buFontTx/>
              <a:buChar char="-"/>
            </a:pPr>
            <a:r>
              <a:rPr lang="fr-BE" dirty="0" smtClean="0"/>
              <a:t>Cadre européen des certifications pour l’éducation et la formation tout au long de la vie (CEC)</a:t>
            </a:r>
          </a:p>
          <a:p>
            <a:pPr marL="625475">
              <a:buFontTx/>
              <a:buChar char="-"/>
            </a:pPr>
            <a:endParaRPr lang="fr-BE" dirty="0" smtClean="0"/>
          </a:p>
          <a:p>
            <a:pPr marL="0" indent="0">
              <a:buNone/>
            </a:pPr>
            <a:endParaRPr lang="fr-BE" dirty="0"/>
          </a:p>
          <a:p>
            <a:pPr>
              <a:buFontTx/>
              <a:buChar char="-"/>
            </a:pPr>
            <a:endParaRPr lang="fr-BE" dirty="0"/>
          </a:p>
        </p:txBody>
      </p:sp>
    </p:spTree>
    <p:extLst>
      <p:ext uri="{BB962C8B-B14F-4D97-AF65-F5344CB8AC3E}">
        <p14:creationId xmlns:p14="http://schemas.microsoft.com/office/powerpoint/2010/main" val="379942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txBox="1">
            <a:spLocks/>
          </p:cNvSpPr>
          <p:nvPr/>
        </p:nvSpPr>
        <p:spPr>
          <a:xfrm>
            <a:off x="721895" y="601579"/>
            <a:ext cx="10659979" cy="835649"/>
          </a:xfrm>
          <a:prstGeom prst="rect">
            <a:avLst/>
          </a:prstGeom>
        </p:spPr>
        <p:txBody>
          <a:bodyPr>
            <a:normAutofit lnSpcReduction="1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fr-BE" sz="2000" dirty="0" smtClean="0"/>
              <a:t>Ces instruments forment une configuration par les liens qui les unissent</a:t>
            </a:r>
          </a:p>
          <a:p>
            <a:r>
              <a:rPr lang="fr-BE" sz="2000" dirty="0" smtClean="0"/>
              <a:t>Les acquis d’apprentissage (</a:t>
            </a:r>
            <a:r>
              <a:rPr lang="fr-BE" sz="2000" dirty="0" err="1" smtClean="0"/>
              <a:t>Tuning</a:t>
            </a:r>
            <a:r>
              <a:rPr lang="fr-BE" sz="2000" dirty="0" smtClean="0"/>
              <a:t>, 2000) sont l’élément qui les relient tous</a:t>
            </a:r>
          </a:p>
        </p:txBody>
      </p:sp>
      <p:cxnSp>
        <p:nvCxnSpPr>
          <p:cNvPr id="40" name="Connecteur en angle 39"/>
          <p:cNvCxnSpPr>
            <a:stCxn id="9" idx="2"/>
          </p:cNvCxnSpPr>
          <p:nvPr/>
        </p:nvCxnSpPr>
        <p:spPr>
          <a:xfrm rot="16200000" flipH="1">
            <a:off x="5224292" y="1585227"/>
            <a:ext cx="1716324" cy="4403560"/>
          </a:xfrm>
          <a:prstGeom prst="bentConnector2">
            <a:avLst/>
          </a:prstGeom>
          <a:ln w="25400">
            <a:solidFill>
              <a:schemeClr val="accent4">
                <a:lumMod val="75000"/>
              </a:schemeClr>
            </a:solidFill>
          </a:ln>
        </p:spPr>
        <p:style>
          <a:lnRef idx="1">
            <a:schemeClr val="dk1"/>
          </a:lnRef>
          <a:fillRef idx="0">
            <a:schemeClr val="dk1"/>
          </a:fillRef>
          <a:effectRef idx="0">
            <a:schemeClr val="dk1"/>
          </a:effectRef>
          <a:fontRef idx="minor">
            <a:schemeClr val="tx1"/>
          </a:fontRef>
        </p:style>
      </p:cxnSp>
      <p:sp>
        <p:nvSpPr>
          <p:cNvPr id="4" name="ZoneTexte 3"/>
          <p:cNvSpPr txBox="1"/>
          <p:nvPr/>
        </p:nvSpPr>
        <p:spPr>
          <a:xfrm>
            <a:off x="5920028" y="2421014"/>
            <a:ext cx="721894" cy="369332"/>
          </a:xfrm>
          <a:prstGeom prst="rect">
            <a:avLst/>
          </a:prstGeom>
          <a:solidFill>
            <a:schemeClr val="accent6"/>
          </a:solidFill>
          <a:ln>
            <a:noFill/>
          </a:ln>
          <a:effectLst>
            <a:innerShdw blurRad="63500" dist="50800" dir="18900000">
              <a:prstClr val="black">
                <a:alpha val="50000"/>
              </a:prstClr>
            </a:innerShdw>
          </a:effectLst>
        </p:spPr>
        <p:txBody>
          <a:bodyPr wrap="square" rtlCol="0">
            <a:spAutoFit/>
          </a:bodyPr>
          <a:lstStyle/>
          <a:p>
            <a:pPr algn="ctr"/>
            <a:r>
              <a:rPr lang="en-GB" dirty="0" smtClean="0"/>
              <a:t>AA</a:t>
            </a:r>
            <a:endParaRPr lang="en-GB" dirty="0"/>
          </a:p>
        </p:txBody>
      </p:sp>
      <p:sp>
        <p:nvSpPr>
          <p:cNvPr id="5" name="ZoneTexte 4"/>
          <p:cNvSpPr txBox="1"/>
          <p:nvPr/>
        </p:nvSpPr>
        <p:spPr>
          <a:xfrm>
            <a:off x="7881176" y="2421014"/>
            <a:ext cx="806116" cy="369332"/>
          </a:xfrm>
          <a:prstGeom prst="rect">
            <a:avLst/>
          </a:prstGeom>
          <a:solidFill>
            <a:schemeClr val="accent6"/>
          </a:solidFill>
          <a:ln>
            <a:noFill/>
          </a:ln>
          <a:effectLst>
            <a:innerShdw blurRad="63500" dist="50800" dir="18900000">
              <a:prstClr val="black">
                <a:alpha val="50000"/>
              </a:prstClr>
            </a:innerShdw>
          </a:effectLst>
        </p:spPr>
        <p:txBody>
          <a:bodyPr wrap="square" rtlCol="0">
            <a:spAutoFit/>
          </a:bodyPr>
          <a:lstStyle/>
          <a:p>
            <a:pPr algn="ctr"/>
            <a:r>
              <a:rPr lang="en-GB" dirty="0" smtClean="0"/>
              <a:t>ECTS</a:t>
            </a:r>
            <a:endParaRPr lang="en-GB" dirty="0"/>
          </a:p>
        </p:txBody>
      </p:sp>
      <p:sp>
        <p:nvSpPr>
          <p:cNvPr id="6" name="ZoneTexte 5"/>
          <p:cNvSpPr txBox="1"/>
          <p:nvPr/>
        </p:nvSpPr>
        <p:spPr>
          <a:xfrm>
            <a:off x="5920028" y="1437228"/>
            <a:ext cx="721894" cy="369332"/>
          </a:xfrm>
          <a:prstGeom prst="rect">
            <a:avLst/>
          </a:prstGeom>
          <a:solidFill>
            <a:schemeClr val="accent6"/>
          </a:solidFill>
          <a:ln>
            <a:solidFill>
              <a:schemeClr val="accent6"/>
            </a:solidFill>
          </a:ln>
          <a:effectLst>
            <a:innerShdw blurRad="63500" dist="50800" dir="18900000">
              <a:prstClr val="black">
                <a:alpha val="50000"/>
              </a:prstClr>
            </a:innerShdw>
          </a:effectLst>
        </p:spPr>
        <p:txBody>
          <a:bodyPr wrap="square" rtlCol="0">
            <a:spAutoFit/>
          </a:bodyPr>
          <a:lstStyle/>
          <a:p>
            <a:pPr algn="ctr"/>
            <a:r>
              <a:rPr lang="en-GB" dirty="0" smtClean="0"/>
              <a:t>CEC</a:t>
            </a:r>
            <a:endParaRPr lang="en-GB" dirty="0"/>
          </a:p>
        </p:txBody>
      </p:sp>
      <p:sp>
        <p:nvSpPr>
          <p:cNvPr id="7" name="ZoneTexte 6"/>
          <p:cNvSpPr txBox="1"/>
          <p:nvPr/>
        </p:nvSpPr>
        <p:spPr>
          <a:xfrm>
            <a:off x="6798334" y="3556175"/>
            <a:ext cx="1082842" cy="646331"/>
          </a:xfrm>
          <a:prstGeom prst="rect">
            <a:avLst/>
          </a:prstGeom>
          <a:solidFill>
            <a:schemeClr val="accent6"/>
          </a:solidFill>
          <a:ln>
            <a:noFill/>
          </a:ln>
          <a:effectLst>
            <a:innerShdw blurRad="63500" dist="50800" dir="18900000">
              <a:prstClr val="black">
                <a:alpha val="50000"/>
              </a:prstClr>
            </a:innerShdw>
          </a:effectLst>
        </p:spPr>
        <p:txBody>
          <a:bodyPr wrap="square" rtlCol="0">
            <a:spAutoFit/>
          </a:bodyPr>
          <a:lstStyle/>
          <a:p>
            <a:pPr algn="ctr"/>
            <a:r>
              <a:rPr lang="en-GB" dirty="0" smtClean="0"/>
              <a:t>Cadre </a:t>
            </a:r>
            <a:r>
              <a:rPr lang="en-GB" dirty="0" err="1" smtClean="0"/>
              <a:t>Bologne</a:t>
            </a:r>
            <a:endParaRPr lang="en-GB" dirty="0"/>
          </a:p>
        </p:txBody>
      </p:sp>
      <p:sp>
        <p:nvSpPr>
          <p:cNvPr id="8" name="ZoneTexte 7"/>
          <p:cNvSpPr txBox="1"/>
          <p:nvPr/>
        </p:nvSpPr>
        <p:spPr>
          <a:xfrm>
            <a:off x="4680774" y="3694674"/>
            <a:ext cx="878305" cy="369332"/>
          </a:xfrm>
          <a:prstGeom prst="rect">
            <a:avLst/>
          </a:prstGeom>
          <a:solidFill>
            <a:schemeClr val="accent6"/>
          </a:solidFill>
          <a:ln>
            <a:noFill/>
          </a:ln>
          <a:effectLst>
            <a:innerShdw blurRad="63500" dist="50800" dir="18900000">
              <a:prstClr val="black">
                <a:alpha val="50000"/>
              </a:prstClr>
            </a:innerShdw>
          </a:effectLst>
        </p:spPr>
        <p:txBody>
          <a:bodyPr wrap="square" rtlCol="0">
            <a:spAutoFit/>
          </a:bodyPr>
          <a:lstStyle/>
          <a:p>
            <a:pPr algn="ctr"/>
            <a:r>
              <a:rPr lang="en-GB" dirty="0" err="1" smtClean="0"/>
              <a:t>Qualité</a:t>
            </a:r>
            <a:endParaRPr lang="en-GB" dirty="0"/>
          </a:p>
        </p:txBody>
      </p:sp>
      <p:sp>
        <p:nvSpPr>
          <p:cNvPr id="9" name="ZoneTexte 8"/>
          <p:cNvSpPr txBox="1"/>
          <p:nvPr/>
        </p:nvSpPr>
        <p:spPr>
          <a:xfrm>
            <a:off x="3080573" y="2282514"/>
            <a:ext cx="1600201" cy="646331"/>
          </a:xfrm>
          <a:prstGeom prst="rect">
            <a:avLst/>
          </a:prstGeom>
          <a:solidFill>
            <a:schemeClr val="accent6"/>
          </a:solidFill>
          <a:ln>
            <a:noFill/>
          </a:ln>
          <a:effectLst>
            <a:innerShdw blurRad="63500" dist="50800" dir="18900000">
              <a:prstClr val="black">
                <a:alpha val="50000"/>
              </a:prstClr>
            </a:innerShdw>
          </a:effectLst>
        </p:spPr>
        <p:txBody>
          <a:bodyPr wrap="square" rtlCol="0">
            <a:spAutoFit/>
          </a:bodyPr>
          <a:lstStyle/>
          <a:p>
            <a:pPr algn="ctr"/>
            <a:r>
              <a:rPr lang="en-GB" dirty="0" err="1" smtClean="0"/>
              <a:t>Supplément</a:t>
            </a:r>
            <a:r>
              <a:rPr lang="en-GB" dirty="0" smtClean="0"/>
              <a:t> au </a:t>
            </a:r>
            <a:r>
              <a:rPr lang="en-GB" dirty="0" err="1" smtClean="0"/>
              <a:t>diplôme</a:t>
            </a:r>
            <a:endParaRPr lang="en-GB" dirty="0"/>
          </a:p>
        </p:txBody>
      </p:sp>
      <p:cxnSp>
        <p:nvCxnSpPr>
          <p:cNvPr id="11" name="Connecteur droit 10"/>
          <p:cNvCxnSpPr>
            <a:stCxn id="9" idx="0"/>
            <a:endCxn id="6" idx="1"/>
          </p:cNvCxnSpPr>
          <p:nvPr/>
        </p:nvCxnSpPr>
        <p:spPr>
          <a:xfrm flipV="1">
            <a:off x="3880674" y="1621894"/>
            <a:ext cx="2039354" cy="660620"/>
          </a:xfrm>
          <a:prstGeom prst="line">
            <a:avLst/>
          </a:prstGeom>
          <a:ln w="25400">
            <a:solidFill>
              <a:schemeClr val="accent4">
                <a:lumMod val="75000"/>
              </a:schemeClr>
            </a:solidFill>
          </a:ln>
        </p:spPr>
        <p:style>
          <a:lnRef idx="1">
            <a:schemeClr val="dk1"/>
          </a:lnRef>
          <a:fillRef idx="0">
            <a:schemeClr val="dk1"/>
          </a:fillRef>
          <a:effectRef idx="0">
            <a:schemeClr val="dk1"/>
          </a:effectRef>
          <a:fontRef idx="minor">
            <a:schemeClr val="tx1"/>
          </a:fontRef>
        </p:style>
      </p:cxnSp>
      <p:cxnSp>
        <p:nvCxnSpPr>
          <p:cNvPr id="20" name="Connecteur droit 19"/>
          <p:cNvCxnSpPr>
            <a:endCxn id="4" idx="0"/>
          </p:cNvCxnSpPr>
          <p:nvPr/>
        </p:nvCxnSpPr>
        <p:spPr>
          <a:xfrm>
            <a:off x="6280975" y="1806560"/>
            <a:ext cx="0" cy="614454"/>
          </a:xfrm>
          <a:prstGeom prst="line">
            <a:avLst/>
          </a:prstGeom>
          <a:ln w="31750">
            <a:solidFill>
              <a:schemeClr val="accent5">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22" name="Connecteur droit 21"/>
          <p:cNvCxnSpPr>
            <a:stCxn id="9" idx="3"/>
            <a:endCxn id="4" idx="1"/>
          </p:cNvCxnSpPr>
          <p:nvPr/>
        </p:nvCxnSpPr>
        <p:spPr>
          <a:xfrm>
            <a:off x="4680774" y="2605680"/>
            <a:ext cx="1239254" cy="0"/>
          </a:xfrm>
          <a:prstGeom prst="line">
            <a:avLst/>
          </a:prstGeom>
          <a:ln w="31750">
            <a:solidFill>
              <a:schemeClr val="accent5">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24" name="Connecteur droit 23"/>
          <p:cNvCxnSpPr>
            <a:stCxn id="4" idx="3"/>
            <a:endCxn id="5" idx="1"/>
          </p:cNvCxnSpPr>
          <p:nvPr/>
        </p:nvCxnSpPr>
        <p:spPr>
          <a:xfrm>
            <a:off x="6641922" y="2605680"/>
            <a:ext cx="1239254" cy="0"/>
          </a:xfrm>
          <a:prstGeom prst="line">
            <a:avLst/>
          </a:prstGeom>
          <a:ln w="31750">
            <a:solidFill>
              <a:schemeClr val="accent5">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26" name="Connecteur droit 25"/>
          <p:cNvCxnSpPr>
            <a:stCxn id="4" idx="2"/>
            <a:endCxn id="8" idx="0"/>
          </p:cNvCxnSpPr>
          <p:nvPr/>
        </p:nvCxnSpPr>
        <p:spPr>
          <a:xfrm flipH="1">
            <a:off x="5119927" y="2790346"/>
            <a:ext cx="1161048" cy="904328"/>
          </a:xfrm>
          <a:prstGeom prst="line">
            <a:avLst/>
          </a:prstGeom>
          <a:ln w="31750">
            <a:solidFill>
              <a:schemeClr val="accent5">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28" name="Connecteur droit 27"/>
          <p:cNvCxnSpPr>
            <a:stCxn id="4" idx="2"/>
            <a:endCxn id="7" idx="0"/>
          </p:cNvCxnSpPr>
          <p:nvPr/>
        </p:nvCxnSpPr>
        <p:spPr>
          <a:xfrm>
            <a:off x="6280975" y="2790346"/>
            <a:ext cx="1058780" cy="765829"/>
          </a:xfrm>
          <a:prstGeom prst="line">
            <a:avLst/>
          </a:prstGeom>
          <a:ln w="31750">
            <a:solidFill>
              <a:schemeClr val="accent5">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30" name="Connecteur droit 29"/>
          <p:cNvCxnSpPr>
            <a:stCxn id="7" idx="0"/>
            <a:endCxn id="5" idx="2"/>
          </p:cNvCxnSpPr>
          <p:nvPr/>
        </p:nvCxnSpPr>
        <p:spPr>
          <a:xfrm flipV="1">
            <a:off x="7339755" y="2790346"/>
            <a:ext cx="944479" cy="765829"/>
          </a:xfrm>
          <a:prstGeom prst="line">
            <a:avLst/>
          </a:prstGeom>
          <a:ln w="25400">
            <a:solidFill>
              <a:schemeClr val="accent4">
                <a:lumMod val="75000"/>
              </a:schemeClr>
            </a:solidFill>
          </a:ln>
        </p:spPr>
        <p:style>
          <a:lnRef idx="1">
            <a:schemeClr val="dk1"/>
          </a:lnRef>
          <a:fillRef idx="0">
            <a:schemeClr val="dk1"/>
          </a:fillRef>
          <a:effectRef idx="0">
            <a:schemeClr val="dk1"/>
          </a:effectRef>
          <a:fontRef idx="minor">
            <a:schemeClr val="tx1"/>
          </a:fontRef>
        </p:style>
      </p:cxnSp>
      <p:cxnSp>
        <p:nvCxnSpPr>
          <p:cNvPr id="32" name="Connecteur droit 31"/>
          <p:cNvCxnSpPr>
            <a:stCxn id="8" idx="3"/>
            <a:endCxn id="7" idx="1"/>
          </p:cNvCxnSpPr>
          <p:nvPr/>
        </p:nvCxnSpPr>
        <p:spPr>
          <a:xfrm>
            <a:off x="5559079" y="3879340"/>
            <a:ext cx="1239255" cy="1"/>
          </a:xfrm>
          <a:prstGeom prst="line">
            <a:avLst/>
          </a:prstGeom>
          <a:ln w="25400">
            <a:solidFill>
              <a:schemeClr val="accent4">
                <a:lumMod val="75000"/>
              </a:schemeClr>
            </a:solidFill>
          </a:ln>
        </p:spPr>
        <p:style>
          <a:lnRef idx="1">
            <a:schemeClr val="dk1"/>
          </a:lnRef>
          <a:fillRef idx="0">
            <a:schemeClr val="dk1"/>
          </a:fillRef>
          <a:effectRef idx="0">
            <a:schemeClr val="dk1"/>
          </a:effectRef>
          <a:fontRef idx="minor">
            <a:schemeClr val="tx1"/>
          </a:fontRef>
        </p:style>
      </p:cxnSp>
      <p:cxnSp>
        <p:nvCxnSpPr>
          <p:cNvPr id="34" name="Connecteur droit 33"/>
          <p:cNvCxnSpPr>
            <a:stCxn id="9" idx="2"/>
            <a:endCxn id="8" idx="0"/>
          </p:cNvCxnSpPr>
          <p:nvPr/>
        </p:nvCxnSpPr>
        <p:spPr>
          <a:xfrm>
            <a:off x="3880674" y="2928845"/>
            <a:ext cx="1239253" cy="765829"/>
          </a:xfrm>
          <a:prstGeom prst="line">
            <a:avLst/>
          </a:prstGeom>
          <a:ln w="25400">
            <a:solidFill>
              <a:schemeClr val="accent4">
                <a:lumMod val="75000"/>
              </a:schemeClr>
            </a:solidFill>
          </a:ln>
        </p:spPr>
        <p:style>
          <a:lnRef idx="1">
            <a:schemeClr val="dk1"/>
          </a:lnRef>
          <a:fillRef idx="0">
            <a:schemeClr val="dk1"/>
          </a:fillRef>
          <a:effectRef idx="0">
            <a:schemeClr val="dk1"/>
          </a:effectRef>
          <a:fontRef idx="minor">
            <a:schemeClr val="tx1"/>
          </a:fontRef>
        </p:style>
      </p:cxnSp>
      <p:cxnSp>
        <p:nvCxnSpPr>
          <p:cNvPr id="47" name="Connecteur droit 46"/>
          <p:cNvCxnSpPr>
            <a:stCxn id="5" idx="2"/>
          </p:cNvCxnSpPr>
          <p:nvPr/>
        </p:nvCxnSpPr>
        <p:spPr>
          <a:xfrm>
            <a:off x="8284234" y="2790346"/>
            <a:ext cx="0" cy="1854823"/>
          </a:xfrm>
          <a:prstGeom prst="line">
            <a:avLst/>
          </a:prstGeom>
          <a:ln w="25400">
            <a:solidFill>
              <a:schemeClr val="accent4">
                <a:lumMod val="75000"/>
              </a:schemeClr>
            </a:solidFill>
          </a:ln>
        </p:spPr>
        <p:style>
          <a:lnRef idx="1">
            <a:schemeClr val="dk1"/>
          </a:lnRef>
          <a:fillRef idx="0">
            <a:schemeClr val="dk1"/>
          </a:fillRef>
          <a:effectRef idx="0">
            <a:schemeClr val="dk1"/>
          </a:effectRef>
          <a:fontRef idx="minor">
            <a:schemeClr val="tx1"/>
          </a:fontRef>
        </p:style>
      </p:cxnSp>
      <p:cxnSp>
        <p:nvCxnSpPr>
          <p:cNvPr id="51" name="Connecteur droit 50"/>
          <p:cNvCxnSpPr>
            <a:stCxn id="7" idx="0"/>
          </p:cNvCxnSpPr>
          <p:nvPr/>
        </p:nvCxnSpPr>
        <p:spPr>
          <a:xfrm flipV="1">
            <a:off x="7339755" y="1621894"/>
            <a:ext cx="0" cy="1934281"/>
          </a:xfrm>
          <a:prstGeom prst="line">
            <a:avLst/>
          </a:prstGeom>
          <a:ln w="25400">
            <a:solidFill>
              <a:schemeClr val="accent4">
                <a:lumMod val="75000"/>
              </a:schemeClr>
            </a:solidFill>
          </a:ln>
        </p:spPr>
        <p:style>
          <a:lnRef idx="1">
            <a:schemeClr val="dk1"/>
          </a:lnRef>
          <a:fillRef idx="0">
            <a:schemeClr val="dk1"/>
          </a:fillRef>
          <a:effectRef idx="0">
            <a:schemeClr val="dk1"/>
          </a:effectRef>
          <a:fontRef idx="minor">
            <a:schemeClr val="tx1"/>
          </a:fontRef>
        </p:style>
      </p:cxnSp>
      <p:cxnSp>
        <p:nvCxnSpPr>
          <p:cNvPr id="53" name="Connecteur droit 52"/>
          <p:cNvCxnSpPr>
            <a:stCxn id="6" idx="3"/>
          </p:cNvCxnSpPr>
          <p:nvPr/>
        </p:nvCxnSpPr>
        <p:spPr>
          <a:xfrm>
            <a:off x="6641922" y="1621894"/>
            <a:ext cx="697833" cy="0"/>
          </a:xfrm>
          <a:prstGeom prst="line">
            <a:avLst/>
          </a:prstGeom>
          <a:ln w="25400">
            <a:solidFill>
              <a:schemeClr val="accent4">
                <a:lumMod val="75000"/>
              </a:schemeClr>
            </a:solidFill>
          </a:ln>
        </p:spPr>
        <p:style>
          <a:lnRef idx="1">
            <a:schemeClr val="dk1"/>
          </a:lnRef>
          <a:fillRef idx="0">
            <a:schemeClr val="dk1"/>
          </a:fillRef>
          <a:effectRef idx="0">
            <a:schemeClr val="dk1"/>
          </a:effectRef>
          <a:fontRef idx="minor">
            <a:schemeClr val="tx1"/>
          </a:fontRef>
        </p:style>
      </p:cxnSp>
      <p:cxnSp>
        <p:nvCxnSpPr>
          <p:cNvPr id="55" name="Connecteur droit 54"/>
          <p:cNvCxnSpPr>
            <a:stCxn id="6" idx="1"/>
          </p:cNvCxnSpPr>
          <p:nvPr/>
        </p:nvCxnSpPr>
        <p:spPr>
          <a:xfrm flipH="1" flipV="1">
            <a:off x="5119926" y="1621893"/>
            <a:ext cx="800102" cy="1"/>
          </a:xfrm>
          <a:prstGeom prst="line">
            <a:avLst/>
          </a:prstGeom>
          <a:ln w="25400">
            <a:solidFill>
              <a:schemeClr val="accent4">
                <a:lumMod val="75000"/>
              </a:schemeClr>
            </a:solidFill>
          </a:ln>
        </p:spPr>
        <p:style>
          <a:lnRef idx="1">
            <a:schemeClr val="dk1"/>
          </a:lnRef>
          <a:fillRef idx="0">
            <a:schemeClr val="dk1"/>
          </a:fillRef>
          <a:effectRef idx="0">
            <a:schemeClr val="dk1"/>
          </a:effectRef>
          <a:fontRef idx="minor">
            <a:schemeClr val="tx1"/>
          </a:fontRef>
        </p:style>
      </p:cxnSp>
      <p:cxnSp>
        <p:nvCxnSpPr>
          <p:cNvPr id="57" name="Connecteur droit 56"/>
          <p:cNvCxnSpPr>
            <a:stCxn id="8" idx="0"/>
          </p:cNvCxnSpPr>
          <p:nvPr/>
        </p:nvCxnSpPr>
        <p:spPr>
          <a:xfrm flipH="1" flipV="1">
            <a:off x="5119926" y="1621893"/>
            <a:ext cx="1" cy="2072781"/>
          </a:xfrm>
          <a:prstGeom prst="line">
            <a:avLst/>
          </a:prstGeom>
          <a:ln w="25400">
            <a:solidFill>
              <a:schemeClr val="accent4">
                <a:lumMod val="75000"/>
              </a:schemeClr>
            </a:solidFill>
          </a:ln>
        </p:spPr>
        <p:style>
          <a:lnRef idx="1">
            <a:schemeClr val="dk1"/>
          </a:lnRef>
          <a:fillRef idx="0">
            <a:schemeClr val="dk1"/>
          </a:fillRef>
          <a:effectRef idx="0">
            <a:schemeClr val="dk1"/>
          </a:effectRef>
          <a:fontRef idx="minor">
            <a:schemeClr val="tx1"/>
          </a:fontRef>
        </p:style>
      </p:cxnSp>
      <p:sp>
        <p:nvSpPr>
          <p:cNvPr id="60" name="Espace réservé du contenu 2"/>
          <p:cNvSpPr txBox="1">
            <a:spLocks/>
          </p:cNvSpPr>
          <p:nvPr/>
        </p:nvSpPr>
        <p:spPr>
          <a:xfrm>
            <a:off x="757989" y="4783667"/>
            <a:ext cx="10659979" cy="1331587"/>
          </a:xfrm>
          <a:prstGeom prst="rect">
            <a:avLst/>
          </a:prstGeom>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fr-BE" sz="2000" dirty="0" smtClean="0"/>
              <a:t>Cette configuration est l’expression matérielle d’un cadre cognitif, c’est-à-dire d’une certaine manière de penser l’enseignement supérieur</a:t>
            </a:r>
          </a:p>
          <a:p>
            <a:r>
              <a:rPr lang="fr-BE" sz="2000" dirty="0">
                <a:sym typeface="Wingdings" panose="05000000000000000000" pitchFamily="2" charset="2"/>
              </a:rPr>
              <a:t>Construction d’un réseau européen de production et de </a:t>
            </a:r>
            <a:r>
              <a:rPr lang="fr-BE" sz="2000" dirty="0" smtClean="0">
                <a:sym typeface="Wingdings" panose="05000000000000000000" pitchFamily="2" charset="2"/>
              </a:rPr>
              <a:t>certification </a:t>
            </a:r>
            <a:r>
              <a:rPr lang="fr-BE" sz="2000" dirty="0">
                <a:sym typeface="Wingdings" panose="05000000000000000000" pitchFamily="2" charset="2"/>
              </a:rPr>
              <a:t>de compétences utiles au marché du travail dans le cadre d’une économie de la </a:t>
            </a:r>
            <a:r>
              <a:rPr lang="fr-BE" sz="2000" dirty="0" smtClean="0">
                <a:sym typeface="Wingdings" panose="05000000000000000000" pitchFamily="2" charset="2"/>
              </a:rPr>
              <a:t>connaissance</a:t>
            </a:r>
            <a:endParaRPr lang="fr-BE" sz="2000" dirty="0" smtClean="0"/>
          </a:p>
        </p:txBody>
      </p:sp>
    </p:spTree>
    <p:extLst>
      <p:ext uri="{BB962C8B-B14F-4D97-AF65-F5344CB8AC3E}">
        <p14:creationId xmlns:p14="http://schemas.microsoft.com/office/powerpoint/2010/main" val="415405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fade">
                                      <p:cBhvr>
                                        <p:cTn id="39" dur="500"/>
                                        <p:tgtEl>
                                          <p:spTgt spid="55"/>
                                        </p:tgtEl>
                                      </p:cBhvr>
                                    </p:animEffect>
                                  </p:childTnLst>
                                </p:cTn>
                              </p:par>
                              <p:par>
                                <p:cTn id="40" presetID="10" presetClass="entr" presetSubtype="0" fill="hold" nodeType="with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fade">
                                      <p:cBhvr>
                                        <p:cTn id="42" dur="500"/>
                                        <p:tgtEl>
                                          <p:spTgt spid="53"/>
                                        </p:tgtEl>
                                      </p:cBhvr>
                                    </p:animEffect>
                                  </p:childTnLst>
                                </p:cTn>
                              </p:par>
                              <p:par>
                                <p:cTn id="43" presetID="10" presetClass="entr" presetSubtype="0"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par>
                                <p:cTn id="46" presetID="10" presetClass="entr" presetSubtype="0" fill="hold" nodeType="withEffect">
                                  <p:stCondLst>
                                    <p:cond delay="0"/>
                                  </p:stCondLst>
                                  <p:childTnLst>
                                    <p:set>
                                      <p:cBhvr>
                                        <p:cTn id="47" dur="1" fill="hold">
                                          <p:stCondLst>
                                            <p:cond delay="0"/>
                                          </p:stCondLst>
                                        </p:cTn>
                                        <p:tgtEl>
                                          <p:spTgt spid="57"/>
                                        </p:tgtEl>
                                        <p:attrNameLst>
                                          <p:attrName>style.visibility</p:attrName>
                                        </p:attrNameLst>
                                      </p:cBhvr>
                                      <p:to>
                                        <p:strVal val="visible"/>
                                      </p:to>
                                    </p:set>
                                    <p:animEffect transition="in" filter="fade">
                                      <p:cBhvr>
                                        <p:cTn id="48" dur="500"/>
                                        <p:tgtEl>
                                          <p:spTgt spid="57"/>
                                        </p:tgtEl>
                                      </p:cBhvr>
                                    </p:animEffect>
                                  </p:childTnLst>
                                </p:cTn>
                              </p:par>
                              <p:par>
                                <p:cTn id="49" presetID="10" presetClass="entr" presetSubtype="0" fill="hold" nodeType="with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fade">
                                      <p:cBhvr>
                                        <p:cTn id="51" dur="500"/>
                                        <p:tgtEl>
                                          <p:spTgt spid="51"/>
                                        </p:tgtEl>
                                      </p:cBhvr>
                                    </p:animEffect>
                                  </p:childTnLst>
                                </p:cTn>
                              </p:par>
                              <p:par>
                                <p:cTn id="52" presetID="10" presetClass="entr" presetSubtype="0" fill="hold"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fade">
                                      <p:cBhvr>
                                        <p:cTn id="54" dur="500"/>
                                        <p:tgtEl>
                                          <p:spTgt spid="34"/>
                                        </p:tgtEl>
                                      </p:cBhvr>
                                    </p:animEffect>
                                  </p:childTnLst>
                                </p:cTn>
                              </p:par>
                              <p:par>
                                <p:cTn id="55" presetID="10"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par>
                                <p:cTn id="58" presetID="10" presetClass="entr" presetSubtype="0" fill="hold" nodeType="with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500"/>
                                        <p:tgtEl>
                                          <p:spTgt spid="30"/>
                                        </p:tgtEl>
                                      </p:cBhvr>
                                    </p:animEffect>
                                  </p:childTnLst>
                                </p:cTn>
                              </p:par>
                              <p:par>
                                <p:cTn id="61" presetID="10" presetClass="entr" presetSubtype="0" fill="hold" nodeType="with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fade">
                                      <p:cBhvr>
                                        <p:cTn id="63" dur="500"/>
                                        <p:tgtEl>
                                          <p:spTgt spid="47"/>
                                        </p:tgtEl>
                                      </p:cBhvr>
                                    </p:animEffect>
                                  </p:childTnLst>
                                </p:cTn>
                              </p:par>
                              <p:par>
                                <p:cTn id="64" presetID="10" presetClass="entr" presetSubtype="0" fill="hold" nodeType="withEffect">
                                  <p:stCondLst>
                                    <p:cond delay="0"/>
                                  </p:stCondLst>
                                  <p:childTnLst>
                                    <p:set>
                                      <p:cBhvr>
                                        <p:cTn id="65" dur="1" fill="hold">
                                          <p:stCondLst>
                                            <p:cond delay="0"/>
                                          </p:stCondLst>
                                        </p:cTn>
                                        <p:tgtEl>
                                          <p:spTgt spid="40"/>
                                        </p:tgtEl>
                                        <p:attrNameLst>
                                          <p:attrName>style.visibility</p:attrName>
                                        </p:attrNameLst>
                                      </p:cBhvr>
                                      <p:to>
                                        <p:strVal val="visible"/>
                                      </p:to>
                                    </p:set>
                                    <p:animEffect transition="in" filter="fade">
                                      <p:cBhvr>
                                        <p:cTn id="66" dur="500"/>
                                        <p:tgtEl>
                                          <p:spTgt spid="40"/>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fade">
                                      <p:cBhvr>
                                        <p:cTn id="71" dur="500"/>
                                        <p:tgtEl>
                                          <p:spTgt spid="20"/>
                                        </p:tgtEl>
                                      </p:cBhvr>
                                    </p:animEffect>
                                  </p:childTnLst>
                                </p:cTn>
                              </p:par>
                              <p:par>
                                <p:cTn id="72" presetID="10" presetClass="entr" presetSubtype="0" fill="hold" nodeType="with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fade">
                                      <p:cBhvr>
                                        <p:cTn id="74" dur="500"/>
                                        <p:tgtEl>
                                          <p:spTgt spid="22"/>
                                        </p:tgtEl>
                                      </p:cBhvr>
                                    </p:animEffect>
                                  </p:childTnLst>
                                </p:cTn>
                              </p:par>
                              <p:par>
                                <p:cTn id="75" presetID="10" presetClass="entr" presetSubtype="0" fill="hold" nodeType="with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fade">
                                      <p:cBhvr>
                                        <p:cTn id="77" dur="500"/>
                                        <p:tgtEl>
                                          <p:spTgt spid="24"/>
                                        </p:tgtEl>
                                      </p:cBhvr>
                                    </p:animEffect>
                                  </p:childTnLst>
                                </p:cTn>
                              </p:par>
                              <p:par>
                                <p:cTn id="78" presetID="10" presetClass="entr" presetSubtype="0" fill="hold" nodeType="withEffect">
                                  <p:stCondLst>
                                    <p:cond delay="0"/>
                                  </p:stCondLst>
                                  <p:childTnLst>
                                    <p:set>
                                      <p:cBhvr>
                                        <p:cTn id="79" dur="1" fill="hold">
                                          <p:stCondLst>
                                            <p:cond delay="0"/>
                                          </p:stCondLst>
                                        </p:cTn>
                                        <p:tgtEl>
                                          <p:spTgt spid="26"/>
                                        </p:tgtEl>
                                        <p:attrNameLst>
                                          <p:attrName>style.visibility</p:attrName>
                                        </p:attrNameLst>
                                      </p:cBhvr>
                                      <p:to>
                                        <p:strVal val="visible"/>
                                      </p:to>
                                    </p:set>
                                    <p:animEffect transition="in" filter="fade">
                                      <p:cBhvr>
                                        <p:cTn id="80" dur="500"/>
                                        <p:tgtEl>
                                          <p:spTgt spid="26"/>
                                        </p:tgtEl>
                                      </p:cBhvr>
                                    </p:animEffect>
                                  </p:childTnLst>
                                </p:cTn>
                              </p:par>
                              <p:par>
                                <p:cTn id="81" presetID="10" presetClass="entr" presetSubtype="0" fill="hold" nodeType="with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fade">
                                      <p:cBhvr>
                                        <p:cTn id="83" dur="500"/>
                                        <p:tgtEl>
                                          <p:spTgt spid="28"/>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60">
                                            <p:txEl>
                                              <p:pRg st="0" end="0"/>
                                            </p:txEl>
                                          </p:spTgt>
                                        </p:tgtEl>
                                        <p:attrNameLst>
                                          <p:attrName>style.visibility</p:attrName>
                                        </p:attrNameLst>
                                      </p:cBhvr>
                                      <p:to>
                                        <p:strVal val="visible"/>
                                      </p:to>
                                    </p:set>
                                    <p:animEffect transition="in" filter="fade">
                                      <p:cBhvr>
                                        <p:cTn id="88" dur="500"/>
                                        <p:tgtEl>
                                          <p:spTgt spid="60">
                                            <p:txEl>
                                              <p:pRg st="0" end="0"/>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60">
                                            <p:txEl>
                                              <p:pRg st="1" end="1"/>
                                            </p:txEl>
                                          </p:spTgt>
                                        </p:tgtEl>
                                        <p:attrNameLst>
                                          <p:attrName>style.visibility</p:attrName>
                                        </p:attrNameLst>
                                      </p:cBhvr>
                                      <p:to>
                                        <p:strVal val="visible"/>
                                      </p:to>
                                    </p:set>
                                    <p:animEffect transition="in" filter="fade">
                                      <p:cBhvr>
                                        <p:cTn id="93" dur="500"/>
                                        <p:tgtEl>
                                          <p:spTgt spid="6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914401" y="1094874"/>
            <a:ext cx="10262936" cy="4596063"/>
          </a:xfrm>
          <a:prstGeom prst="rect">
            <a:avLst/>
          </a:prstGeom>
        </p:spPr>
        <p:txBody>
          <a:bodyPr>
            <a:normAutofit fontScale="92500" lnSpcReduction="2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360363" indent="0">
              <a:buNone/>
            </a:pPr>
            <a:r>
              <a:rPr lang="fr-BE" dirty="0"/>
              <a:t>« Avec la création d'un réseau d'offres de formation axé sur l'individu apparaît l'image d'une osmose progressive entre des structures de prestation qui demeurent aujourd'hui relativement isolées les unes des autres. […] L'ouverture des universités à un public plus large ne pourra être obtenue sans une évolution des institutions mêmes de l'enseignement supérieur – non seulement dans leur fonctionnement interne, mais aussi dans leurs relations avec les autres “systèmes de formation”. Cette image d'une osmose progressive porte en elle un double </a:t>
            </a:r>
            <a:r>
              <a:rPr lang="fr-BE" dirty="0" smtClean="0"/>
              <a:t>défi: </a:t>
            </a:r>
            <a:r>
              <a:rPr lang="fr-BE" dirty="0"/>
              <a:t>premièrement, évaluer la complémentarité de l'éducation formelle, non formelle et informelle et, deuxièmement, construire des réseaux ouverts d'offres et de reconnaissance des qualifications entre ces trois modes d'apprentissage » (CE 2000:11)</a:t>
            </a:r>
          </a:p>
          <a:p>
            <a:pPr marL="625475">
              <a:buFontTx/>
              <a:buChar char="-"/>
            </a:pPr>
            <a:endParaRPr lang="fr-BE" dirty="0"/>
          </a:p>
          <a:p>
            <a:pPr>
              <a:buFont typeface="Wingdings" panose="05000000000000000000" pitchFamily="2" charset="2"/>
              <a:buChar char="è"/>
            </a:pPr>
            <a:r>
              <a:rPr lang="fr-BE" dirty="0" smtClean="0">
                <a:sym typeface="Wingdings" panose="05000000000000000000" pitchFamily="2" charset="2"/>
              </a:rPr>
              <a:t>L’enseignement </a:t>
            </a:r>
            <a:r>
              <a:rPr lang="fr-BE" dirty="0">
                <a:sym typeface="Wingdings" panose="05000000000000000000" pitchFamily="2" charset="2"/>
              </a:rPr>
              <a:t>supérieur européen ne devient dans cette vision du monde qu’un système d’apprentissage parmi </a:t>
            </a:r>
            <a:r>
              <a:rPr lang="fr-BE" dirty="0" smtClean="0">
                <a:sym typeface="Wingdings" panose="05000000000000000000" pitchFamily="2" charset="2"/>
              </a:rPr>
              <a:t>d’autres, </a:t>
            </a:r>
            <a:r>
              <a:rPr lang="fr-BE" dirty="0">
                <a:sym typeface="Wingdings" panose="05000000000000000000" pitchFamily="2" charset="2"/>
              </a:rPr>
              <a:t>intégré dans la politique européenne d’éducation et de formation tout au long de la vie et appelé à contribuer aux objectifs de l’agenda </a:t>
            </a:r>
            <a:r>
              <a:rPr lang="fr-BE" dirty="0" smtClean="0">
                <a:sym typeface="Wingdings" panose="05000000000000000000" pitchFamily="2" charset="2"/>
              </a:rPr>
              <a:t>européen</a:t>
            </a:r>
          </a:p>
          <a:p>
            <a:pPr marL="625475">
              <a:buFontTx/>
              <a:buChar char="-"/>
            </a:pPr>
            <a:endParaRPr lang="fr-BE" dirty="0" smtClean="0"/>
          </a:p>
          <a:p>
            <a:pPr marL="625475">
              <a:buFontTx/>
              <a:buChar char="-"/>
            </a:pPr>
            <a:endParaRPr lang="fr-BE" dirty="0" smtClean="0"/>
          </a:p>
        </p:txBody>
      </p:sp>
    </p:spTree>
    <p:extLst>
      <p:ext uri="{BB962C8B-B14F-4D97-AF65-F5344CB8AC3E}">
        <p14:creationId xmlns:p14="http://schemas.microsoft.com/office/powerpoint/2010/main" val="316255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721895" y="601579"/>
            <a:ext cx="10659979" cy="5787189"/>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buFontTx/>
              <a:buChar char="-"/>
            </a:pPr>
            <a:endParaRPr lang="fr-BE" dirty="0" smtClean="0"/>
          </a:p>
          <a:p>
            <a:pPr>
              <a:buFontTx/>
              <a:buChar char="-"/>
            </a:pPr>
            <a:endParaRPr lang="fr-BE" dirty="0" smtClean="0"/>
          </a:p>
          <a:p>
            <a:pPr marL="0" indent="0">
              <a:buNone/>
            </a:pPr>
            <a:endParaRPr lang="fr-BE" dirty="0" smtClean="0"/>
          </a:p>
        </p:txBody>
      </p:sp>
      <p:sp>
        <p:nvSpPr>
          <p:cNvPr id="4" name="Espace réservé du contenu 2"/>
          <p:cNvSpPr txBox="1">
            <a:spLocks/>
          </p:cNvSpPr>
          <p:nvPr/>
        </p:nvSpPr>
        <p:spPr>
          <a:xfrm>
            <a:off x="914400" y="745958"/>
            <a:ext cx="10479505" cy="5438274"/>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fr-BE" dirty="0" smtClean="0"/>
              <a:t>L’importation de ces instruments conformément au prescrit européen implique l’usage des acquis d’apprentissage</a:t>
            </a:r>
          </a:p>
          <a:p>
            <a:endParaRPr lang="fr-BE" dirty="0" smtClean="0"/>
          </a:p>
          <a:p>
            <a:r>
              <a:rPr lang="fr-BE" dirty="0" smtClean="0"/>
              <a:t>Parce qu’ils sont adossés aux instruments étudiés ici, les acquis d’apprentissage sont porteurs de ce cadre cognitif tel qu’on peut le reconstruire à l’échelle européenne en véhiculant des logiques de transparence, de reddition des comptes, d’efficacité et de comparabilité à des fins de mobilité et d’employabilité</a:t>
            </a:r>
          </a:p>
          <a:p>
            <a:endParaRPr lang="fr-BE" dirty="0" smtClean="0"/>
          </a:p>
          <a:p>
            <a:r>
              <a:rPr lang="fr-BE" dirty="0" smtClean="0"/>
              <a:t>Comment dès lors comprendre que des acteurs ne partageant pas la vision européenne de l’enseignement supérieur acceptent de mettre en œuvre des acquis d’apprentissage?</a:t>
            </a:r>
          </a:p>
        </p:txBody>
      </p:sp>
    </p:spTree>
    <p:extLst>
      <p:ext uri="{BB962C8B-B14F-4D97-AF65-F5344CB8AC3E}">
        <p14:creationId xmlns:p14="http://schemas.microsoft.com/office/powerpoint/2010/main" val="2641179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4649</TotalTime>
  <Words>1060</Words>
  <Application>Microsoft Office PowerPoint</Application>
  <PresentationFormat>Grand écran</PresentationFormat>
  <Paragraphs>90</Paragraphs>
  <Slides>15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15</vt:i4>
      </vt:variant>
    </vt:vector>
  </HeadingPairs>
  <TitlesOfParts>
    <vt:vector size="19" baseType="lpstr">
      <vt:lpstr>Arial</vt:lpstr>
      <vt:lpstr>Garamond</vt:lpstr>
      <vt:lpstr>Wingdings</vt:lpstr>
      <vt:lpstr>Organique</vt:lpstr>
      <vt:lpstr>Lorsque les finalités se cachent derrière les objets </vt:lpstr>
      <vt:lpstr>Introduction</vt:lpstr>
      <vt:lpstr>Le processus de Bologne</vt:lpstr>
      <vt:lpstr>L’enseignement supérieur au service du projet de société européen</vt:lpstr>
      <vt:lpstr>Présentation PowerPoint</vt:lpstr>
      <vt:lpstr>Présentation PowerPoint</vt:lpstr>
      <vt:lpstr>Présentation PowerPoint</vt:lpstr>
      <vt:lpstr>Présentation PowerPoint</vt:lpstr>
      <vt:lpstr>Présentation PowerPoint</vt:lpstr>
      <vt:lpstr>L’importation des instruments européens et des acquis d’apprentissage en Belgique francophone</vt:lpstr>
      <vt:lpstr>Présentation PowerPoint</vt:lpstr>
      <vt:lpstr>Conclusion</vt:lpstr>
      <vt:lpstr>Présentation PowerPoint</vt:lpstr>
      <vt:lpstr>Présentation PowerPoint</vt:lpstr>
      <vt:lpstr>Présentation PowerPoint</vt:lpstr>
    </vt:vector>
  </TitlesOfParts>
  <Company>UCL Mons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Lorsque les finalités se cachent derrière les objets</dc:title>
  <dc:creator>Miguel Souto Lopez</dc:creator>
  <cp:lastModifiedBy>Miguel Souto Lopez</cp:lastModifiedBy>
  <cp:revision>105</cp:revision>
  <dcterms:created xsi:type="dcterms:W3CDTF">2019-01-24T10:19:39Z</dcterms:created>
  <dcterms:modified xsi:type="dcterms:W3CDTF">2019-01-30T09:14:36Z</dcterms:modified>
</cp:coreProperties>
</file>